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8" r:id="rId3"/>
    <p:sldMasterId id="2147483680" r:id="rId4"/>
  </p:sldMasterIdLst>
  <p:notesMasterIdLst>
    <p:notesMasterId r:id="rId80"/>
  </p:notesMasterIdLst>
  <p:sldIdLst>
    <p:sldId id="257" r:id="rId5"/>
    <p:sldId id="609" r:id="rId6"/>
    <p:sldId id="1077" r:id="rId7"/>
    <p:sldId id="709" r:id="rId8"/>
    <p:sldId id="710" r:id="rId9"/>
    <p:sldId id="887" r:id="rId10"/>
    <p:sldId id="891" r:id="rId11"/>
    <p:sldId id="892" r:id="rId12"/>
    <p:sldId id="893" r:id="rId13"/>
    <p:sldId id="894" r:id="rId14"/>
    <p:sldId id="895" r:id="rId15"/>
    <p:sldId id="1137" r:id="rId16"/>
    <p:sldId id="896" r:id="rId17"/>
    <p:sldId id="897" r:id="rId18"/>
    <p:sldId id="898" r:id="rId19"/>
    <p:sldId id="899" r:id="rId20"/>
    <p:sldId id="1112" r:id="rId21"/>
    <p:sldId id="321" r:id="rId22"/>
    <p:sldId id="349" r:id="rId23"/>
    <p:sldId id="752" r:id="rId24"/>
    <p:sldId id="474" r:id="rId25"/>
    <p:sldId id="485" r:id="rId26"/>
    <p:sldId id="482" r:id="rId27"/>
    <p:sldId id="781" r:id="rId28"/>
    <p:sldId id="782" r:id="rId29"/>
    <p:sldId id="783" r:id="rId30"/>
    <p:sldId id="784" r:id="rId31"/>
    <p:sldId id="785" r:id="rId32"/>
    <p:sldId id="786" r:id="rId33"/>
    <p:sldId id="787" r:id="rId34"/>
    <p:sldId id="788" r:id="rId35"/>
    <p:sldId id="789" r:id="rId36"/>
    <p:sldId id="790" r:id="rId37"/>
    <p:sldId id="792" r:id="rId38"/>
    <p:sldId id="791" r:id="rId39"/>
    <p:sldId id="793" r:id="rId40"/>
    <p:sldId id="930" r:id="rId41"/>
    <p:sldId id="931" r:id="rId42"/>
    <p:sldId id="929" r:id="rId43"/>
    <p:sldId id="932" r:id="rId44"/>
    <p:sldId id="933" r:id="rId45"/>
    <p:sldId id="1006" r:id="rId46"/>
    <p:sldId id="723" r:id="rId47"/>
    <p:sldId id="1011" r:id="rId48"/>
    <p:sldId id="1012" r:id="rId49"/>
    <p:sldId id="630" r:id="rId50"/>
    <p:sldId id="631" r:id="rId51"/>
    <p:sldId id="632" r:id="rId52"/>
    <p:sldId id="633" r:id="rId53"/>
    <p:sldId id="634" r:id="rId54"/>
    <p:sldId id="654" r:id="rId55"/>
    <p:sldId id="739" r:id="rId56"/>
    <p:sldId id="738" r:id="rId57"/>
    <p:sldId id="724" r:id="rId58"/>
    <p:sldId id="740" r:id="rId59"/>
    <p:sldId id="725" r:id="rId60"/>
    <p:sldId id="742" r:id="rId61"/>
    <p:sldId id="726" r:id="rId62"/>
    <p:sldId id="727" r:id="rId63"/>
    <p:sldId id="728" r:id="rId64"/>
    <p:sldId id="737" r:id="rId65"/>
    <p:sldId id="655" r:id="rId66"/>
    <p:sldId id="729" r:id="rId67"/>
    <p:sldId id="656" r:id="rId68"/>
    <p:sldId id="659" r:id="rId69"/>
    <p:sldId id="730" r:id="rId70"/>
    <p:sldId id="731" r:id="rId71"/>
    <p:sldId id="732" r:id="rId72"/>
    <p:sldId id="733" r:id="rId73"/>
    <p:sldId id="734" r:id="rId74"/>
    <p:sldId id="735" r:id="rId75"/>
    <p:sldId id="736" r:id="rId76"/>
    <p:sldId id="743" r:id="rId77"/>
    <p:sldId id="744" r:id="rId78"/>
    <p:sldId id="1013" r:id="rId7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1E705B-D754-4F6F-A2E3-200FA7131320}" type="doc">
      <dgm:prSet loTypeId="urn:microsoft.com/office/officeart/2005/8/layout/cycle7" loCatId="cycle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383B4DD8-E709-4FB2-8DD9-28C55226E8C0}">
      <dgm:prSet phldrT="[Текст]" custT="1"/>
      <dgm:spPr/>
      <dgm:t>
        <a:bodyPr/>
        <a:lstStyle/>
        <a:p>
          <a:r>
            <a:rPr lang="ru-RU" sz="2000" dirty="0">
              <a:solidFill>
                <a:srgbClr val="002060"/>
              </a:solidFill>
            </a:rPr>
            <a:t>ВИЗУАЛЬНЫЕ</a:t>
          </a:r>
        </a:p>
      </dgm:t>
    </dgm:pt>
    <dgm:pt modelId="{E0706A2E-F01A-4323-94D8-BB7A8CEA2750}" type="parTrans" cxnId="{1196F16E-3E19-4D9B-9DF1-FE17F76C12A4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64BD4F8B-ADA8-412E-9350-81F2DAC728DD}" type="sibTrans" cxnId="{1196F16E-3E19-4D9B-9DF1-FE17F76C12A4}">
      <dgm:prSet custT="1"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93FDD2F1-5DBB-45D2-87C9-664B63F262DD}">
      <dgm:prSet phldrT="[Текст]" custT="1"/>
      <dgm:spPr/>
      <dgm:t>
        <a:bodyPr/>
        <a:lstStyle/>
        <a:p>
          <a:r>
            <a:rPr lang="ru-RU" sz="2000" dirty="0">
              <a:solidFill>
                <a:srgbClr val="002060"/>
              </a:solidFill>
            </a:rPr>
            <a:t>СМЕШАННЫЕ</a:t>
          </a:r>
        </a:p>
      </dgm:t>
    </dgm:pt>
    <dgm:pt modelId="{0EF13B61-1610-475B-942E-10F19D30BCCC}" type="parTrans" cxnId="{DD73D4B6-4B95-4E7D-8C49-DF9AD4459207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D02EF33D-63F7-40DA-A0B6-214A92CC5AB0}" type="sibTrans" cxnId="{DD73D4B6-4B95-4E7D-8C49-DF9AD4459207}">
      <dgm:prSet custT="1"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2F91A77A-5FE9-4B1A-A42E-F15EF9B851C0}">
      <dgm:prSet phldrT="[Текст]" custT="1"/>
      <dgm:spPr/>
      <dgm:t>
        <a:bodyPr/>
        <a:lstStyle/>
        <a:p>
          <a:r>
            <a:rPr lang="ru-RU" sz="2000" dirty="0">
              <a:solidFill>
                <a:srgbClr val="002060"/>
              </a:solidFill>
            </a:rPr>
            <a:t>АВТОМАТИЧЕСКИЕ</a:t>
          </a:r>
        </a:p>
      </dgm:t>
    </dgm:pt>
    <dgm:pt modelId="{D87D8D11-8575-4433-98A7-947A170C8C8A}" type="parTrans" cxnId="{BB451D1A-F9DC-4415-9AA3-07F5A9E5F3BF}">
      <dgm:prSet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22F0E4F7-C67D-40C4-86BD-B891DA9A3122}" type="sibTrans" cxnId="{BB451D1A-F9DC-4415-9AA3-07F5A9E5F3BF}">
      <dgm:prSet custT="1"/>
      <dgm:spPr/>
      <dgm:t>
        <a:bodyPr/>
        <a:lstStyle/>
        <a:p>
          <a:endParaRPr lang="ru-RU" sz="2000">
            <a:solidFill>
              <a:srgbClr val="002060"/>
            </a:solidFill>
          </a:endParaRPr>
        </a:p>
      </dgm:t>
    </dgm:pt>
    <dgm:pt modelId="{42740B23-2815-428D-88D2-C98D2D572514}" type="pres">
      <dgm:prSet presAssocID="{391E705B-D754-4F6F-A2E3-200FA7131320}" presName="Name0" presStyleCnt="0">
        <dgm:presLayoutVars>
          <dgm:dir/>
          <dgm:resizeHandles val="exact"/>
        </dgm:presLayoutVars>
      </dgm:prSet>
      <dgm:spPr/>
    </dgm:pt>
    <dgm:pt modelId="{D4795054-AA56-4D27-A1F6-56D573D58BEB}" type="pres">
      <dgm:prSet presAssocID="{383B4DD8-E709-4FB2-8DD9-28C55226E8C0}" presName="node" presStyleLbl="node1" presStyleIdx="0" presStyleCnt="3">
        <dgm:presLayoutVars>
          <dgm:bulletEnabled val="1"/>
        </dgm:presLayoutVars>
      </dgm:prSet>
      <dgm:spPr/>
    </dgm:pt>
    <dgm:pt modelId="{937C2270-A8C8-4169-A41C-828E91B0E6E7}" type="pres">
      <dgm:prSet presAssocID="{64BD4F8B-ADA8-412E-9350-81F2DAC728DD}" presName="sibTrans" presStyleLbl="sibTrans2D1" presStyleIdx="0" presStyleCnt="3"/>
      <dgm:spPr/>
    </dgm:pt>
    <dgm:pt modelId="{081AE006-72AE-433D-BC75-5A1AF69E5262}" type="pres">
      <dgm:prSet presAssocID="{64BD4F8B-ADA8-412E-9350-81F2DAC728DD}" presName="connectorText" presStyleLbl="sibTrans2D1" presStyleIdx="0" presStyleCnt="3"/>
      <dgm:spPr/>
    </dgm:pt>
    <dgm:pt modelId="{515BCF34-5DD4-4673-B787-39F15BC63798}" type="pres">
      <dgm:prSet presAssocID="{93FDD2F1-5DBB-45D2-87C9-664B63F262DD}" presName="node" presStyleLbl="node1" presStyleIdx="1" presStyleCnt="3">
        <dgm:presLayoutVars>
          <dgm:bulletEnabled val="1"/>
        </dgm:presLayoutVars>
      </dgm:prSet>
      <dgm:spPr/>
    </dgm:pt>
    <dgm:pt modelId="{3FCF5563-C250-4341-97AC-F3854269E978}" type="pres">
      <dgm:prSet presAssocID="{D02EF33D-63F7-40DA-A0B6-214A92CC5AB0}" presName="sibTrans" presStyleLbl="sibTrans2D1" presStyleIdx="1" presStyleCnt="3"/>
      <dgm:spPr/>
    </dgm:pt>
    <dgm:pt modelId="{3CA1C44F-34DB-4673-8E6C-498230C36C9E}" type="pres">
      <dgm:prSet presAssocID="{D02EF33D-63F7-40DA-A0B6-214A92CC5AB0}" presName="connectorText" presStyleLbl="sibTrans2D1" presStyleIdx="1" presStyleCnt="3"/>
      <dgm:spPr/>
    </dgm:pt>
    <dgm:pt modelId="{69597F81-440C-40FA-97B9-2CD2457D4B35}" type="pres">
      <dgm:prSet presAssocID="{2F91A77A-5FE9-4B1A-A42E-F15EF9B851C0}" presName="node" presStyleLbl="node1" presStyleIdx="2" presStyleCnt="3" custScaleX="107708">
        <dgm:presLayoutVars>
          <dgm:bulletEnabled val="1"/>
        </dgm:presLayoutVars>
      </dgm:prSet>
      <dgm:spPr/>
    </dgm:pt>
    <dgm:pt modelId="{43EC275C-AE6F-498D-831A-5758E988E29A}" type="pres">
      <dgm:prSet presAssocID="{22F0E4F7-C67D-40C4-86BD-B891DA9A3122}" presName="sibTrans" presStyleLbl="sibTrans2D1" presStyleIdx="2" presStyleCnt="3"/>
      <dgm:spPr/>
    </dgm:pt>
    <dgm:pt modelId="{B2013BF3-3615-4C0C-BF32-F02E8F38CCC4}" type="pres">
      <dgm:prSet presAssocID="{22F0E4F7-C67D-40C4-86BD-B891DA9A3122}" presName="connectorText" presStyleLbl="sibTrans2D1" presStyleIdx="2" presStyleCnt="3"/>
      <dgm:spPr/>
    </dgm:pt>
  </dgm:ptLst>
  <dgm:cxnLst>
    <dgm:cxn modelId="{EAE9D008-C515-4DF6-8807-B2DBAEFE7A21}" type="presOf" srcId="{64BD4F8B-ADA8-412E-9350-81F2DAC728DD}" destId="{937C2270-A8C8-4169-A41C-828E91B0E6E7}" srcOrd="0" destOrd="0" presId="urn:microsoft.com/office/officeart/2005/8/layout/cycle7"/>
    <dgm:cxn modelId="{BB451D1A-F9DC-4415-9AA3-07F5A9E5F3BF}" srcId="{391E705B-D754-4F6F-A2E3-200FA7131320}" destId="{2F91A77A-5FE9-4B1A-A42E-F15EF9B851C0}" srcOrd="2" destOrd="0" parTransId="{D87D8D11-8575-4433-98A7-947A170C8C8A}" sibTransId="{22F0E4F7-C67D-40C4-86BD-B891DA9A3122}"/>
    <dgm:cxn modelId="{E7F8DF48-715B-406A-B9C5-4BC841744F22}" type="presOf" srcId="{D02EF33D-63F7-40DA-A0B6-214A92CC5AB0}" destId="{3FCF5563-C250-4341-97AC-F3854269E978}" srcOrd="0" destOrd="0" presId="urn:microsoft.com/office/officeart/2005/8/layout/cycle7"/>
    <dgm:cxn modelId="{82438349-2E34-4E52-BA5A-0C5EFE118737}" type="presOf" srcId="{22F0E4F7-C67D-40C4-86BD-B891DA9A3122}" destId="{B2013BF3-3615-4C0C-BF32-F02E8F38CCC4}" srcOrd="1" destOrd="0" presId="urn:microsoft.com/office/officeart/2005/8/layout/cycle7"/>
    <dgm:cxn modelId="{1196F16E-3E19-4D9B-9DF1-FE17F76C12A4}" srcId="{391E705B-D754-4F6F-A2E3-200FA7131320}" destId="{383B4DD8-E709-4FB2-8DD9-28C55226E8C0}" srcOrd="0" destOrd="0" parTransId="{E0706A2E-F01A-4323-94D8-BB7A8CEA2750}" sibTransId="{64BD4F8B-ADA8-412E-9350-81F2DAC728DD}"/>
    <dgm:cxn modelId="{2A604294-2D34-43C4-BEFD-F9EF63F06EEF}" type="presOf" srcId="{22F0E4F7-C67D-40C4-86BD-B891DA9A3122}" destId="{43EC275C-AE6F-498D-831A-5758E988E29A}" srcOrd="0" destOrd="0" presId="urn:microsoft.com/office/officeart/2005/8/layout/cycle7"/>
    <dgm:cxn modelId="{D23B369B-7EA9-4F06-9DB5-8FD89D90624A}" type="presOf" srcId="{D02EF33D-63F7-40DA-A0B6-214A92CC5AB0}" destId="{3CA1C44F-34DB-4673-8E6C-498230C36C9E}" srcOrd="1" destOrd="0" presId="urn:microsoft.com/office/officeart/2005/8/layout/cycle7"/>
    <dgm:cxn modelId="{A28E419F-58F7-43A9-8C58-482BA8B76AE4}" type="presOf" srcId="{383B4DD8-E709-4FB2-8DD9-28C55226E8C0}" destId="{D4795054-AA56-4D27-A1F6-56D573D58BEB}" srcOrd="0" destOrd="0" presId="urn:microsoft.com/office/officeart/2005/8/layout/cycle7"/>
    <dgm:cxn modelId="{D72FA1A1-9ABD-4A6D-B1A5-EFA9B4866297}" type="presOf" srcId="{64BD4F8B-ADA8-412E-9350-81F2DAC728DD}" destId="{081AE006-72AE-433D-BC75-5A1AF69E5262}" srcOrd="1" destOrd="0" presId="urn:microsoft.com/office/officeart/2005/8/layout/cycle7"/>
    <dgm:cxn modelId="{7B3986B1-208C-4324-86CF-5944D61C3A6B}" type="presOf" srcId="{2F91A77A-5FE9-4B1A-A42E-F15EF9B851C0}" destId="{69597F81-440C-40FA-97B9-2CD2457D4B35}" srcOrd="0" destOrd="0" presId="urn:microsoft.com/office/officeart/2005/8/layout/cycle7"/>
    <dgm:cxn modelId="{DD73D4B6-4B95-4E7D-8C49-DF9AD4459207}" srcId="{391E705B-D754-4F6F-A2E3-200FA7131320}" destId="{93FDD2F1-5DBB-45D2-87C9-664B63F262DD}" srcOrd="1" destOrd="0" parTransId="{0EF13B61-1610-475B-942E-10F19D30BCCC}" sibTransId="{D02EF33D-63F7-40DA-A0B6-214A92CC5AB0}"/>
    <dgm:cxn modelId="{5F01F8D5-14F5-4D4F-954A-E57EDC756FB7}" type="presOf" srcId="{391E705B-D754-4F6F-A2E3-200FA7131320}" destId="{42740B23-2815-428D-88D2-C98D2D572514}" srcOrd="0" destOrd="0" presId="urn:microsoft.com/office/officeart/2005/8/layout/cycle7"/>
    <dgm:cxn modelId="{8F5642F2-1D05-49B3-BFC6-9E5BF82AED9D}" type="presOf" srcId="{93FDD2F1-5DBB-45D2-87C9-664B63F262DD}" destId="{515BCF34-5DD4-4673-B787-39F15BC63798}" srcOrd="0" destOrd="0" presId="urn:microsoft.com/office/officeart/2005/8/layout/cycle7"/>
    <dgm:cxn modelId="{93C94E30-EE4A-4385-80F4-12AF0E825CE3}" type="presParOf" srcId="{42740B23-2815-428D-88D2-C98D2D572514}" destId="{D4795054-AA56-4D27-A1F6-56D573D58BEB}" srcOrd="0" destOrd="0" presId="urn:microsoft.com/office/officeart/2005/8/layout/cycle7"/>
    <dgm:cxn modelId="{36A33C48-F533-4A5D-87EE-55948AD8873D}" type="presParOf" srcId="{42740B23-2815-428D-88D2-C98D2D572514}" destId="{937C2270-A8C8-4169-A41C-828E91B0E6E7}" srcOrd="1" destOrd="0" presId="urn:microsoft.com/office/officeart/2005/8/layout/cycle7"/>
    <dgm:cxn modelId="{06EF3A15-C494-4DFF-B33D-957EA9D92031}" type="presParOf" srcId="{937C2270-A8C8-4169-A41C-828E91B0E6E7}" destId="{081AE006-72AE-433D-BC75-5A1AF69E5262}" srcOrd="0" destOrd="0" presId="urn:microsoft.com/office/officeart/2005/8/layout/cycle7"/>
    <dgm:cxn modelId="{9FF1BB66-9066-4129-AC9D-42A42325E9E0}" type="presParOf" srcId="{42740B23-2815-428D-88D2-C98D2D572514}" destId="{515BCF34-5DD4-4673-B787-39F15BC63798}" srcOrd="2" destOrd="0" presId="urn:microsoft.com/office/officeart/2005/8/layout/cycle7"/>
    <dgm:cxn modelId="{74CC1377-734B-4560-AF98-225ECAF00425}" type="presParOf" srcId="{42740B23-2815-428D-88D2-C98D2D572514}" destId="{3FCF5563-C250-4341-97AC-F3854269E978}" srcOrd="3" destOrd="0" presId="urn:microsoft.com/office/officeart/2005/8/layout/cycle7"/>
    <dgm:cxn modelId="{A5408F10-2D52-4515-8BA1-629D2429F8A9}" type="presParOf" srcId="{3FCF5563-C250-4341-97AC-F3854269E978}" destId="{3CA1C44F-34DB-4673-8E6C-498230C36C9E}" srcOrd="0" destOrd="0" presId="urn:microsoft.com/office/officeart/2005/8/layout/cycle7"/>
    <dgm:cxn modelId="{EAC8EF4B-930F-45AC-AA22-6AE3ED1697C9}" type="presParOf" srcId="{42740B23-2815-428D-88D2-C98D2D572514}" destId="{69597F81-440C-40FA-97B9-2CD2457D4B35}" srcOrd="4" destOrd="0" presId="urn:microsoft.com/office/officeart/2005/8/layout/cycle7"/>
    <dgm:cxn modelId="{EEBC4EBB-11D3-43FA-9621-06F54C758633}" type="presParOf" srcId="{42740B23-2815-428D-88D2-C98D2D572514}" destId="{43EC275C-AE6F-498D-831A-5758E988E29A}" srcOrd="5" destOrd="0" presId="urn:microsoft.com/office/officeart/2005/8/layout/cycle7"/>
    <dgm:cxn modelId="{3BC8EC1E-E6DE-476B-ABF4-C02A6A0B5B22}" type="presParOf" srcId="{43EC275C-AE6F-498D-831A-5758E988E29A}" destId="{B2013BF3-3615-4C0C-BF32-F02E8F38CCC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95054-AA56-4D27-A1F6-56D573D58BEB}">
      <dsp:nvSpPr>
        <dsp:cNvPr id="0" name=""/>
        <dsp:cNvSpPr/>
      </dsp:nvSpPr>
      <dsp:spPr>
        <a:xfrm>
          <a:off x="2872155" y="1084"/>
          <a:ext cx="2807743" cy="14038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2060"/>
              </a:solidFill>
            </a:rPr>
            <a:t>ВИЗУАЛЬНЫЕ</a:t>
          </a:r>
        </a:p>
      </dsp:txBody>
      <dsp:txXfrm>
        <a:off x="2913273" y="42202"/>
        <a:ext cx="2725507" cy="1321635"/>
      </dsp:txXfrm>
    </dsp:sp>
    <dsp:sp modelId="{937C2270-A8C8-4169-A41C-828E91B0E6E7}">
      <dsp:nvSpPr>
        <dsp:cNvPr id="0" name=""/>
        <dsp:cNvSpPr/>
      </dsp:nvSpPr>
      <dsp:spPr>
        <a:xfrm rot="3600000">
          <a:off x="4747401" y="2463655"/>
          <a:ext cx="1373943" cy="49135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>
            <a:solidFill>
              <a:srgbClr val="002060"/>
            </a:solidFill>
          </a:endParaRPr>
        </a:p>
      </dsp:txBody>
      <dsp:txXfrm>
        <a:off x="4894808" y="2561926"/>
        <a:ext cx="1079130" cy="294813"/>
      </dsp:txXfrm>
    </dsp:sp>
    <dsp:sp modelId="{515BCF34-5DD4-4673-B787-39F15BC63798}">
      <dsp:nvSpPr>
        <dsp:cNvPr id="0" name=""/>
        <dsp:cNvSpPr/>
      </dsp:nvSpPr>
      <dsp:spPr>
        <a:xfrm>
          <a:off x="5188846" y="4013711"/>
          <a:ext cx="2807743" cy="14038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2060"/>
              </a:solidFill>
            </a:rPr>
            <a:t>СМЕШАННЫЕ</a:t>
          </a:r>
        </a:p>
      </dsp:txBody>
      <dsp:txXfrm>
        <a:off x="5229964" y="4054829"/>
        <a:ext cx="2725507" cy="1321635"/>
      </dsp:txXfrm>
    </dsp:sp>
    <dsp:sp modelId="{3FCF5563-C250-4341-97AC-F3854269E978}">
      <dsp:nvSpPr>
        <dsp:cNvPr id="0" name=""/>
        <dsp:cNvSpPr/>
      </dsp:nvSpPr>
      <dsp:spPr>
        <a:xfrm rot="10800000">
          <a:off x="3643160" y="4469969"/>
          <a:ext cx="1373943" cy="49135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>
            <a:solidFill>
              <a:srgbClr val="002060"/>
            </a:solidFill>
          </a:endParaRPr>
        </a:p>
      </dsp:txBody>
      <dsp:txXfrm rot="10800000">
        <a:off x="3790566" y="4568240"/>
        <a:ext cx="1079130" cy="294813"/>
      </dsp:txXfrm>
    </dsp:sp>
    <dsp:sp modelId="{69597F81-440C-40FA-97B9-2CD2457D4B35}">
      <dsp:nvSpPr>
        <dsp:cNvPr id="0" name=""/>
        <dsp:cNvSpPr/>
      </dsp:nvSpPr>
      <dsp:spPr>
        <a:xfrm>
          <a:off x="447253" y="4013711"/>
          <a:ext cx="3024163" cy="14038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2060"/>
              </a:solidFill>
            </a:rPr>
            <a:t>АВТОМАТИЧЕСКИЕ</a:t>
          </a:r>
        </a:p>
      </dsp:txBody>
      <dsp:txXfrm>
        <a:off x="488371" y="4054829"/>
        <a:ext cx="2941927" cy="1321635"/>
      </dsp:txXfrm>
    </dsp:sp>
    <dsp:sp modelId="{43EC275C-AE6F-498D-831A-5758E988E29A}">
      <dsp:nvSpPr>
        <dsp:cNvPr id="0" name=""/>
        <dsp:cNvSpPr/>
      </dsp:nvSpPr>
      <dsp:spPr>
        <a:xfrm rot="18000000">
          <a:off x="2430709" y="2463655"/>
          <a:ext cx="1373943" cy="49135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>
            <a:solidFill>
              <a:srgbClr val="002060"/>
            </a:solidFill>
          </a:endParaRPr>
        </a:p>
      </dsp:txBody>
      <dsp:txXfrm>
        <a:off x="2578116" y="2561926"/>
        <a:ext cx="1079130" cy="2948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AA3BA-E8F3-44AD-9D11-CF7CC4755F5A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7F7D6-BFDC-4BCF-B82F-A7BD726CC4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82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275" y="2111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58477" y="4243239"/>
            <a:ext cx="6408712" cy="5400599"/>
          </a:xfrm>
        </p:spPr>
        <p:txBody>
          <a:bodyPr/>
          <a:lstStyle/>
          <a:p>
            <a:pPr indent="447675" algn="just"/>
            <a:r>
              <a:rPr lang="ru-RU" dirty="0"/>
              <a:t>В соответствии с Методическими рекомендациями субъектами бюджетного планирования должно осуществляться формирование предложений по введению целевых статей расходов на реализацию в рамках государственных программ федеральных проектов, входящих в состав национальных проектов, имея в виду </a:t>
            </a:r>
            <a:r>
              <a:rPr lang="ru-RU" b="1" dirty="0">
                <a:solidFill>
                  <a:srgbClr val="C00000"/>
                </a:solidFill>
              </a:rPr>
              <a:t>включение федеральных проектов в государственные программы в качестве структурных элементов указанных программ (как правило, на уровне основных мероприятий в составе подпрограмм).</a:t>
            </a:r>
          </a:p>
          <a:p>
            <a:pPr indent="447675" algn="just"/>
            <a:endParaRPr lang="ru-RU" b="1" dirty="0">
              <a:solidFill>
                <a:srgbClr val="C00000"/>
              </a:solidFill>
            </a:endParaRPr>
          </a:p>
          <a:p>
            <a:pPr indent="447675" algn="just"/>
            <a:r>
              <a:rPr lang="ru-RU" b="1" dirty="0">
                <a:solidFill>
                  <a:srgbClr val="C00000"/>
                </a:solidFill>
              </a:rPr>
              <a:t>При этом в целях обособления бюджетных ассигнований на реализацию национальных проектов (включая федеральные проекты), должны использоваться коды классификации, по которым подлежат отражению ассигнования на реализацию структурных элементов госпрограмм.</a:t>
            </a:r>
          </a:p>
          <a:p>
            <a:pPr indent="447675" algn="just"/>
            <a:endParaRPr lang="ru-RU" dirty="0"/>
          </a:p>
          <a:p>
            <a:pPr indent="447675" algn="just"/>
            <a:r>
              <a:rPr lang="ru-RU" dirty="0"/>
              <a:t>Формирование предложений по корректировке наименований целевых статей расходов на реализацию пилотных государственных программ с учетом необходимости </a:t>
            </a:r>
            <a:r>
              <a:rPr lang="ru-RU" b="1" dirty="0">
                <a:solidFill>
                  <a:srgbClr val="C00000"/>
                </a:solidFill>
              </a:rPr>
              <a:t>преобразования действующих основных мероприятий и соответствующих им целевых статей расходов в национальные и федеральные проекты, </a:t>
            </a:r>
            <a:r>
              <a:rPr lang="ru-RU" dirty="0"/>
              <a:t>отдельные мероприятия таких проектов, направленные на финансовое обеспечение деятельности центральных аппаратов федеральных органов исполнительной власти и их территориальных органов в соответствии с требованиями Правил разработки, реализации и оценки эффективности отдельных государственных программ, утвержденных постановлением Правительства Российской Федерации от 12 октября 2017 года № 1242.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5D5F11-DBA2-46A2-B01F-8D3C8428652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485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CAE16E-3460-4948-8D85-5923743FFE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8D014E2-45F5-4B56-B930-225F3DB55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661180-8248-4963-AAA4-92A9EEF24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3166A3-2DE8-42D5-B15A-F12EE3695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B65514-ACD4-45DA-A72C-963810E84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226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60196-D5A5-48E8-AEE2-878DF2714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42F9CE-A61F-4444-B991-C9F938EAC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53C787-B473-488B-A06E-465E62F42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48D1FB-3356-440F-B289-269811AE8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64FDF4-18BA-4E7D-8BDF-657725C8D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77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E0046F-8508-48DF-A80F-8194F8576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BD7290-C11A-4016-821A-C40D48052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A8F062-1923-444E-93C8-ED7E3A253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8D6589-D75E-4DC0-823F-9801B39FD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65FB93-BF90-465F-9C9A-CA73894EA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777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28" name="Rectangle 15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3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think-cell Slide" r:id="rId4" imgW="0" imgH="0" progId="TCLayout.ActiveDocument.1">
                  <p:embed/>
                </p:oleObj>
              </mc:Choice>
              <mc:Fallback>
                <p:oleObj name="think-cell Slide" r:id="rId4" imgW="0" imgH="0" progId="TCLayout.ActiveDocument.1">
                  <p:embed/>
                  <p:pic>
                    <p:nvPicPr>
                      <p:cNvPr id="24728" name="Rectangle 152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002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958" y="1589"/>
          <a:ext cx="1953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" y="1589"/>
                        <a:ext cx="1953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79972" y="1509720"/>
            <a:ext cx="11032068" cy="4613275"/>
          </a:xfrm>
        </p:spPr>
        <p:txBody>
          <a:bodyPr/>
          <a:lstStyle>
            <a:lvl3pPr>
              <a:buFont typeface="Trebuchet MS" pitchFamily="34" charset="0"/>
              <a:buChar char="—"/>
              <a:defRPr/>
            </a:lvl3pPr>
            <a:lvl4pPr>
              <a:buFont typeface="Trebuchet MS" pitchFamily="34" charset="0"/>
              <a:buChar char="—"/>
              <a:defRPr/>
            </a:lvl4pPr>
            <a:lvl5pPr>
              <a:buFont typeface="Trebuchet MS" pitchFamily="34" charset="0"/>
              <a:buChar char="—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8629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958" y="1589"/>
          <a:ext cx="1953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" y="1589"/>
                        <a:ext cx="1953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77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958" y="1589"/>
          <a:ext cx="1953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" y="1589"/>
                        <a:ext cx="1953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7403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4688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979" y="1"/>
            <a:ext cx="8270696" cy="694951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4" y="1082675"/>
            <a:ext cx="11469687" cy="5232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>
              <a:solidFill>
                <a:srgbClr val="44444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>
                <a:solidFill>
                  <a:srgbClr val="44444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444444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415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8EC2E-78E6-4BB4-AD91-15002F1656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33D0ED-243B-45B7-8921-8AE32C0E7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1BA7D6-BADA-4D40-A015-1C1EBEF77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618786-BCBF-4ED2-B5A0-1FC321B6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7B6414-EA01-4BCC-AD3E-7A210327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642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FA8DE-DEA4-46C9-9BB3-D21239FE3735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86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8114BB-4236-4783-A54E-053D9B6A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4D2C4E-4AF9-4F31-9BC1-F372482497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22115B-932C-4C7E-A550-8411A0493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5FE359-4B3C-43D2-BA35-1C7A3D53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C6E819-1762-4AAB-8E9B-4870BAE67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26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77D7E-3DFD-4CFF-81CC-333E3E02B913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3146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6"/>
            <a:ext cx="103632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53B0-E247-4903-91CB-1E57A8510889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796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00156"/>
            <a:ext cx="53848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200156"/>
            <a:ext cx="5384800" cy="3394075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23D3-DC58-4B63-8906-F2916EB43B82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5605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1" y="1535117"/>
            <a:ext cx="5389034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4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9F5F-B4C2-4C27-93D4-6106E4E37D7C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2586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5E13E-AD97-42C1-89BA-E17E7310311C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4590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A844A-BC85-42E0-B6A5-80C20783044B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8759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5" y="273054"/>
            <a:ext cx="4011084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6" y="273057"/>
            <a:ext cx="6815666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E3938-575E-438F-B129-B9F49A224CE3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41715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5"/>
            <a:ext cx="73152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D940-42BD-469A-BAB3-81E29C5E6283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44165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35BB-F1A1-4DF6-9C04-8797BF49B023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84574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9"/>
            <a:ext cx="27432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9"/>
            <a:ext cx="80264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BA37-23F2-4CCA-A39A-CEAFF2627B99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6191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1EF77E-737C-4832-AE0C-93C29E360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B3A092-CE20-4D41-8D86-69CF73C31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594A36-4537-4C93-9726-CEC2B3081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557C8B-2E32-443C-819E-853B9A008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981802-6355-4A0F-9815-916F3617B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7313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8EC2E-78E6-4BB4-AD91-15002F1656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B33D0ED-243B-45B7-8921-8AE32C0E7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1BA7D6-BADA-4D40-A015-1C1EBEF77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618786-BCBF-4ED2-B5A0-1FC321B6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7B6414-EA01-4BCC-AD3E-7A210327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4417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E094D7-8DFB-4C47-AC7E-30F933505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9CF047-B276-4908-9EA4-7F65D8C55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9C8DAB-931B-42A4-AC01-E44E216E2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7241BD-043D-4CE0-9732-5802A89FB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4C496E-F9D0-4D45-922D-D7D20D554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1357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B8D72-4FAE-4448-BF30-4B1A7B8D0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0C14E4-51C2-4261-8FA1-D92BD40792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3AA67E-E193-43B0-91AA-EFA6E05DC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269445-8DDD-44DE-BF8C-0A6CA7469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C91DFE-516A-42DE-9494-483E6AA4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9657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27C8C1-932F-4699-95FC-FD206BA7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7AD208-37FF-4682-B401-9E7094562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D9A10C-6355-47F5-98F7-10E490E1ED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A98537-B5EF-4D4E-AA09-D64713568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2CE452-8DEC-4DC6-A030-727225E17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299415-8F9D-46EF-AF0E-A4D9289AE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3360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99EC87-6224-46F8-898B-7F21CDF34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733F6C0-0345-47B2-95C0-7CC92460F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BD6F97C-939E-431C-B89C-97281A8079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10A587-47DE-4A48-B396-F15C7DE472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E9676A-52E9-489F-A719-BF030C36ED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3E4861B-4154-4967-AA58-AFD199FEA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DC336FF-7761-4416-AA52-D2E3C2B7B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952CBE4-581D-4E60-98FE-F73970598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5C1E5B-8B66-4A01-AB5B-035C36542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36AABF-50F6-494E-8B63-19A411318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16CB9F3-0FE8-4D74-AD19-1758C52BE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EF74B32-EEA6-42D9-94E4-F32665E99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0701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37A2978-5B3D-4BA0-B11B-567D689D9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4C5450D-A1E6-412B-B0C0-830D9A2E1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E8A3F28-3653-4352-BC45-13C11B01C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565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C11C5B-21C7-484C-8787-E2BE1A320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ABD570-E09A-4FEE-8281-B73F699E0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F71179-1CDB-47F6-AB80-F956219BD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A095FA-D5D8-4FF0-B4DA-BCAD7F894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8FB60D-AB77-455B-8E91-968198C81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6DCEC7-C82F-4672-B7A0-F52705DC1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9600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6BEF5B-9CF5-49CD-88D7-45F1EFAFE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12E6892-A0FC-45B4-8622-AF427DAEEF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906287-08B3-4875-A10E-4CD481796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406A59-CDFA-4BED-AC08-F4299F097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973BFA-AD45-4984-9945-6AA9F0843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17FB9F-AE3A-4C6F-B161-9AE1E629E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4429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CC1B65-A57F-4086-923E-BC15EFF71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6ABD15-B81E-4AEA-9022-BCEEE89EAC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A1950F-E0DE-4974-906D-8C636F536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FB3A03-5595-4064-ABB1-93041FFB1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C907E4-883D-4CDF-80F4-E462CF15F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691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26B07D-60F0-498E-BE35-987B24995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45F241-3838-49F0-BACF-88C2938B8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4FB9A5-8290-46BB-9F8C-EF9F45B766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D8FE92-9AEA-4065-B4D3-CA35A7819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224CB9-115A-469A-96B4-C33C9E572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ED97F3-DB32-4F9B-8B49-014B20480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2993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C512CC5-CF5D-4F58-BF7C-79BBEA14A2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0DEF5BC-DE95-4C81-AF5D-CDAE65F79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CC80EF-A1F1-495D-9179-1B4DA9F59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BA9F0E-6AAB-4422-A414-2376CD4DE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97983E-B94D-459E-A1F5-923A21E62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06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8E9446-610E-4D58-B143-9DB0FE3AE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572AC6-08FC-462A-9219-8A8BC5B93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493B8E-C0CB-4356-9979-A5C2E6543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597BD2F-9472-4C22-BE06-AB4C127B67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F8E39E3-FD9C-412C-841D-8811926425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78346B9-3A9D-4F9C-9CF5-CB8BDB277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05B3CC4-E758-41CD-A93B-BA93B6154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907B393-8CAD-4B7F-9F7E-EFE53E344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36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5EBAFE-243C-460C-A820-2E0F605DB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A37D781-2E79-43EA-B581-73BC4DF14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C549649-1850-4204-ACDD-446E62CA6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B682556-3C03-4F49-A611-685BD737A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036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9931F58-7406-4D40-A712-7050990F6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E7A9D11-D58C-4D33-AA8F-D57B1476A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B9280D-7B5C-4D4F-A027-E46F0E73A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73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93BD57-CC68-4BA0-B513-4F897BF59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62816C-EF13-4FFB-A7C2-053D39D05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E9D0C1-E094-4083-872F-CF8BB8F5F3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C39BFA-8CE5-48D0-B65E-08E986C88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2C6729-A74F-49B4-AB78-C30F4499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EADFFF-57F5-4335-9692-840D76D94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195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EEEC5-0687-4089-AC88-91BA02551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4196E95-696A-44FE-A24D-D064BA5E2B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03A21C-30D0-485D-BB20-6A4FA2174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8077FD-9A94-4556-AF2B-7A72FE9AC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33AC08-CC40-4F0E-9B7A-22C87151F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B91CD2-1762-4480-8FED-54506EB3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59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16.xml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15.xml"/><Relationship Id="rId9" Type="http://schemas.openxmlformats.org/officeDocument/2006/relationships/vmlDrawing" Target="../drawings/vmlDrawing1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D9D19-5422-49EE-802D-5AB54640F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F04382F-ABCF-4003-B437-5041C75C1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9D76BF-6D8D-469B-BFB8-514F8B9C2B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1C64D-A467-4943-AD4D-80A302124F2C}" type="datetimeFigureOut">
              <a:rPr lang="ru-RU" smtClean="0"/>
              <a:t>03.03.2020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1F63D0-99C3-4001-8C48-EF87613114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CE8616-9F47-46B3-929E-25DC11C94F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E2537-24E4-4A45-963E-A399F93D63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81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3" y="0"/>
          <a:ext cx="195385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think-cell Slide" r:id="rId11" imgW="360" imgH="360" progId="TCLayout.ActiveDocument.1">
                  <p:embed/>
                </p:oleObj>
              </mc:Choice>
              <mc:Fallback>
                <p:oleObj name="think-cell Slide" r:id="rId11" imgW="360" imgH="360" progId="TCLayout.ActiveDocument.1">
                  <p:embed/>
                  <p:pic>
                    <p:nvPicPr>
                      <p:cNvPr id="10" name="Object 9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" y="0"/>
                        <a:ext cx="195385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9967" y="163513"/>
            <a:ext cx="11032067" cy="831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Slide title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9967" y="1509720"/>
            <a:ext cx="11032067" cy="461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Body text</a:t>
            </a:r>
          </a:p>
          <a:p>
            <a:pPr lvl="1"/>
            <a:r>
              <a:rPr lang="en-GB" dirty="0"/>
              <a:t>First level</a:t>
            </a:r>
          </a:p>
          <a:p>
            <a:pPr lvl="2"/>
            <a:r>
              <a:rPr lang="en-GB" dirty="0"/>
              <a:t>Second level</a:t>
            </a:r>
          </a:p>
          <a:p>
            <a:pPr lvl="3"/>
            <a:r>
              <a:rPr lang="en-GB" dirty="0"/>
              <a:t>Third level</a:t>
            </a:r>
          </a:p>
          <a:p>
            <a:pPr lvl="4"/>
            <a:r>
              <a:rPr lang="en-GB" dirty="0"/>
              <a:t>Quotation level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11425167" y="6610226"/>
            <a:ext cx="234950" cy="131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 defTabSz="1094270">
              <a:spcBef>
                <a:spcPct val="0"/>
              </a:spcBef>
            </a:pPr>
            <a:fld id="{0AAE6F06-DF1F-4AFE-8A52-B806E3E9D437}" type="slidenum">
              <a:rPr lang="en-GB" sz="1108">
                <a:solidFill>
                  <a:srgbClr val="000000"/>
                </a:solidFill>
              </a:rPr>
              <a:pPr algn="r" defTabSz="1094270">
                <a:spcBef>
                  <a:spcPct val="0"/>
                </a:spcBef>
              </a:pPr>
              <a:t>‹#›</a:t>
            </a:fld>
            <a:endParaRPr lang="en-GB" sz="1108" dirty="0">
              <a:solidFill>
                <a:srgbClr val="000000"/>
              </a:solidFill>
            </a:endParaRPr>
          </a:p>
        </p:txBody>
      </p:sp>
      <p:sp>
        <p:nvSpPr>
          <p:cNvPr id="8" name="Rectangle 122"/>
          <p:cNvSpPr>
            <a:spLocks noChangeArrowheads="1"/>
          </p:cNvSpPr>
          <p:nvPr/>
        </p:nvSpPr>
        <p:spPr bwMode="auto">
          <a:xfrm>
            <a:off x="579967" y="989018"/>
            <a:ext cx="11032067" cy="55562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 w="9525" algn="ctr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tIns="112537" bIns="112537" anchor="ctr"/>
          <a:lstStyle/>
          <a:p>
            <a:endParaRPr lang="en-GB" sz="2215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96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1094270" rtl="0" eaLnBrk="1" fontAlgn="base" hangingPunct="1">
        <a:spcBef>
          <a:spcPct val="0"/>
        </a:spcBef>
        <a:spcAft>
          <a:spcPct val="0"/>
        </a:spcAft>
        <a:defRPr sz="2708" b="1">
          <a:solidFill>
            <a:srgbClr val="345782"/>
          </a:solidFill>
          <a:latin typeface="+mj-lt"/>
          <a:ea typeface="Tahoma" pitchFamily="34" charset="0"/>
          <a:cs typeface="Tahoma" pitchFamily="34" charset="0"/>
        </a:defRPr>
      </a:lvl1pPr>
      <a:lvl2pPr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2pPr>
      <a:lvl3pPr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3pPr>
      <a:lvl4pPr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4pPr>
      <a:lvl5pPr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5pPr>
      <a:lvl6pPr marL="562766"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6pPr>
      <a:lvl7pPr marL="1125534"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7pPr>
      <a:lvl8pPr marL="1688299"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8pPr>
      <a:lvl9pPr marL="2251067" algn="l" defTabSz="1094270" rtl="0" eaLnBrk="1" fontAlgn="base" hangingPunct="1">
        <a:spcBef>
          <a:spcPct val="0"/>
        </a:spcBef>
        <a:spcAft>
          <a:spcPct val="0"/>
        </a:spcAft>
        <a:defRPr sz="2954" b="1">
          <a:solidFill>
            <a:schemeClr val="tx2"/>
          </a:solidFill>
          <a:latin typeface="Trebuchet MS" pitchFamily="34" charset="0"/>
          <a:cs typeface="Arial" charset="0"/>
        </a:defRPr>
      </a:lvl9pPr>
    </p:titleStyle>
    <p:bodyStyle>
      <a:lvl1pPr algn="l" defTabSz="109427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defRPr sz="1969" b="1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1pPr>
      <a:lvl2pPr marL="547134" indent="-273567" algn="l" defTabSz="109427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Char char="•"/>
        <a:defRPr sz="1969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2pPr>
      <a:lvl3pPr marL="1094270" indent="-273567" algn="l" defTabSz="109427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969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3pPr>
      <a:lvl4pPr marL="1647267" indent="-279430" algn="l" defTabSz="109427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969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4pPr>
      <a:lvl5pPr marL="2460150" indent="-271614" algn="l" defTabSz="1094270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Font typeface="Trebuchet MS" pitchFamily="34" charset="0"/>
        <a:buChar char="—"/>
        <a:defRPr sz="1969">
          <a:solidFill>
            <a:schemeClr val="tx1"/>
          </a:solidFill>
          <a:latin typeface="+mj-lt"/>
          <a:ea typeface="Tahoma" pitchFamily="34" charset="0"/>
          <a:cs typeface="Tahoma" pitchFamily="34" charset="0"/>
        </a:defRPr>
      </a:lvl5pPr>
      <a:lvl6pPr marL="3022918" indent="-271614" algn="l" defTabSz="109427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969">
          <a:solidFill>
            <a:schemeClr val="tx1"/>
          </a:solidFill>
          <a:latin typeface="+mn-lt"/>
          <a:cs typeface="+mn-cs"/>
        </a:defRPr>
      </a:lvl6pPr>
      <a:lvl7pPr marL="3585684" indent="-271614" algn="l" defTabSz="109427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969">
          <a:solidFill>
            <a:schemeClr val="tx1"/>
          </a:solidFill>
          <a:latin typeface="+mn-lt"/>
          <a:cs typeface="+mn-cs"/>
        </a:defRPr>
      </a:lvl7pPr>
      <a:lvl8pPr marL="4148452" indent="-271614" algn="l" defTabSz="109427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969">
          <a:solidFill>
            <a:schemeClr val="tx1"/>
          </a:solidFill>
          <a:latin typeface="+mn-lt"/>
          <a:cs typeface="+mn-cs"/>
        </a:defRPr>
      </a:lvl8pPr>
      <a:lvl9pPr marL="4711216" indent="-271614" algn="l" defTabSz="1094270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Trebuchet MS" pitchFamily="34" charset="0"/>
        <a:buChar char="–"/>
        <a:defRPr sz="1969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66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534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299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1067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832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599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367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2133" algn="l" defTabSz="112553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EFD83-616A-42F5-B76B-80E7F0D0A367}" type="datetime1">
              <a:rPr lang="ru-RU" smtClean="0"/>
              <a:t>03.03.2020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6"/>
            <a:ext cx="38608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3519C-0CE3-44B1-B799-270989D9C22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1517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hf hdr="0" ftr="0" dt="0"/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E6CBD-4A36-48AA-9613-49C131011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8F75A6-26F1-4818-8ED2-7B5CD67AB6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AE5418-E981-41EA-8467-A527EEE532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3/3/2020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C810F4-7328-4E8C-827C-FA656BCB8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7EAF59-FB19-4990-BD6D-EF72C36BF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42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>
            <a:extLst>
              <a:ext uri="{FF2B5EF4-FFF2-40B4-BE49-F238E27FC236}">
                <a16:creationId xmlns:a16="http://schemas.microsoft.com/office/drawing/2014/main" id="{BC728A52-B262-4C07-B111-3720FD23C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25" y="0"/>
            <a:ext cx="111152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E6FFD6-03BE-4CD9-B0E9-CDE15573EB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244CE0-6B38-428B-91A3-A9B29FF5C7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9E5200-E519-4B9B-B08C-CEFC994D07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7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prstClr val="white"/>
                </a:solidFill>
                <a:latin typeface="Georgia" panose="02040502050405020303" pitchFamily="18" charset="0"/>
              </a:rPr>
              <a:t>Организация </a:t>
            </a:r>
          </a:p>
          <a:p>
            <a:pPr lvl="0" algn="ctr"/>
            <a:r>
              <a:rPr lang="ru-RU" sz="3600" b="1" dirty="0">
                <a:solidFill>
                  <a:prstClr val="white"/>
                </a:solidFill>
                <a:latin typeface="Georgia" panose="02040502050405020303" pitchFamily="18" charset="0"/>
              </a:rPr>
              <a:t>внутреннего финансового аудита </a:t>
            </a:r>
          </a:p>
          <a:p>
            <a:pPr lvl="0" algn="ctr"/>
            <a:r>
              <a:rPr lang="ru-RU" sz="3600" b="1" dirty="0">
                <a:solidFill>
                  <a:prstClr val="white"/>
                </a:solidFill>
                <a:latin typeface="Georgia" panose="02040502050405020303" pitchFamily="18" charset="0"/>
              </a:rPr>
              <a:t>у главного администратора </a:t>
            </a:r>
          </a:p>
          <a:p>
            <a:pPr lvl="0" algn="ctr"/>
            <a:r>
              <a:rPr lang="ru-RU" sz="3600" b="1" dirty="0">
                <a:solidFill>
                  <a:prstClr val="white"/>
                </a:solidFill>
                <a:latin typeface="Georgia" panose="02040502050405020303" pitchFamily="18" charset="0"/>
              </a:rPr>
              <a:t>бюджетных средств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7871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732408" y="97496"/>
            <a:ext cx="10662081" cy="139123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Изменение п.5 с 01.01.2020 г.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97511" y="1731551"/>
            <a:ext cx="4276915" cy="454004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5.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Внутренний финансовый контроль и внутренний финансовый аудит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осуществляются в соответствии с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порядком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, установленным соответственно Правительством Российской Федерации, высшим исполнительным органом государственной власти субъекта Российской Федерации, местной администрацией.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6845327" y="1899567"/>
            <a:ext cx="4549162" cy="3298598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5.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Внутренний финансовый аудит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осуществляется в соответствии с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федеральными стандартами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внутреннего финансового аудита, установленными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Министерством финансов Российской Федерации</a:t>
            </a:r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B3FB0BF9-AF61-488C-8231-579040F485AF}"/>
              </a:ext>
            </a:extLst>
          </p:cNvPr>
          <p:cNvSpPr/>
          <p:nvPr/>
        </p:nvSpPr>
        <p:spPr>
          <a:xfrm>
            <a:off x="5438121" y="382115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E381EB77-DC03-4A8C-BD5D-CE3DF45CB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906" y="2473209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50E072-6658-49D6-8FF0-8D6DBE6EE61D}"/>
              </a:ext>
            </a:extLst>
          </p:cNvPr>
          <p:cNvSpPr txBox="1"/>
          <p:nvPr/>
        </p:nvSpPr>
        <p:spPr>
          <a:xfrm>
            <a:off x="11601111" y="3586047"/>
            <a:ext cx="444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8849D78-11A7-436B-B161-05E9FB3FDD23}"/>
              </a:ext>
            </a:extLst>
          </p:cNvPr>
          <p:cNvSpPr/>
          <p:nvPr/>
        </p:nvSpPr>
        <p:spPr>
          <a:xfrm>
            <a:off x="6999776" y="5517573"/>
            <a:ext cx="424026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Изменение п.5 с 01.01.2020 г.</a:t>
            </a:r>
          </a:p>
        </p:txBody>
      </p:sp>
    </p:spTree>
    <p:extLst>
      <p:ext uri="{BB962C8B-B14F-4D97-AF65-F5344CB8AC3E}">
        <p14:creationId xmlns:p14="http://schemas.microsoft.com/office/powerpoint/2010/main" val="3327625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732408" y="97496"/>
            <a:ext cx="10662081" cy="139123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Изменение п.5 с 01.01.2020 г.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32408" y="1721612"/>
            <a:ext cx="10578322" cy="2611849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Федеральные стандарты внутреннего финансового аудита должны содержать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принципы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, в том числе принцип функциональной независимости,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задачи, основания и порядок организации, планирования и проведения внутреннего финансового аудита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реализации его результатов, права и обязанности должностных лиц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(работников) при осуществлении внутреннего финансового аудита, а также определять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случаи и порядок передачи полномочий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по осуществлению внутреннего финансового аудита.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732408" y="4566345"/>
            <a:ext cx="10578322" cy="164870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Главные администраторы бюджетных средств, администраторы бюджетных средств, осуществляющие внутренний финансовый аудит,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издают ведомственные (внутренние) акты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, обеспечивающие осуществление внутреннего финансового аудита с соблюдением федеральных стандартов внутреннего финансового аудита.";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50E072-6658-49D6-8FF0-8D6DBE6EE61D}"/>
              </a:ext>
            </a:extLst>
          </p:cNvPr>
          <p:cNvSpPr txBox="1"/>
          <p:nvPr/>
        </p:nvSpPr>
        <p:spPr>
          <a:xfrm>
            <a:off x="11559820" y="2765926"/>
            <a:ext cx="444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873C9C69-BF78-4FAE-AC4C-A6BE96067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615" y="374157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191130F-8600-40A1-A976-11DC0885919D}"/>
              </a:ext>
            </a:extLst>
          </p:cNvPr>
          <p:cNvSpPr txBox="1"/>
          <p:nvPr/>
        </p:nvSpPr>
        <p:spPr>
          <a:xfrm>
            <a:off x="11508957" y="5129086"/>
            <a:ext cx="444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</a:p>
        </p:txBody>
      </p:sp>
    </p:spTree>
    <p:extLst>
      <p:ext uri="{BB962C8B-B14F-4D97-AF65-F5344CB8AC3E}">
        <p14:creationId xmlns:p14="http://schemas.microsoft.com/office/powerpoint/2010/main" val="684178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5E9F7B-3523-44E5-BF74-E3C6C4BBA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57451"/>
            <a:ext cx="11944350" cy="53149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7A1C16-D78D-44DB-8970-F9C4D2BE2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723" y="79899"/>
            <a:ext cx="89249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912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732408" y="97496"/>
            <a:ext cx="10662081" cy="139123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Дополнение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пп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. 6-8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32408" y="1721613"/>
            <a:ext cx="10578322" cy="1648704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6. Мониторинг качества финансового менеджмента, включающий мониторинг качества исполнения бюджетных полномочий, а также качества управления активами, осуществления закупок товаров, работ и услуг для обеспечения государственных (муниципальных) нужд, проводится: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732408" y="3487684"/>
            <a:ext cx="10578322" cy="111413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1) финансовым органом (органом управления государственным внебюджетным фондом) в установленном им порядке в отношении главных администраторов средств соответствующего бюджета;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50E072-6658-49D6-8FF0-8D6DBE6EE61D}"/>
              </a:ext>
            </a:extLst>
          </p:cNvPr>
          <p:cNvSpPr txBox="1"/>
          <p:nvPr/>
        </p:nvSpPr>
        <p:spPr>
          <a:xfrm>
            <a:off x="11559820" y="2199395"/>
            <a:ext cx="444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873C9C69-BF78-4FAE-AC4C-A6BE96067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615" y="374157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908B1BE-8754-4A4F-A6A4-6B5424995DBF}"/>
              </a:ext>
            </a:extLst>
          </p:cNvPr>
          <p:cNvSpPr/>
          <p:nvPr/>
        </p:nvSpPr>
        <p:spPr>
          <a:xfrm>
            <a:off x="732408" y="4719184"/>
            <a:ext cx="10578322" cy="111413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2) главным администратором бюджетных средств в установленном им порядке в отношении подведомственных ему администраторов бюджетных средств.</a:t>
            </a:r>
          </a:p>
        </p:txBody>
      </p:sp>
    </p:spTree>
    <p:extLst>
      <p:ext uri="{BB962C8B-B14F-4D97-AF65-F5344CB8AC3E}">
        <p14:creationId xmlns:p14="http://schemas.microsoft.com/office/powerpoint/2010/main" val="192459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732408" y="97496"/>
            <a:ext cx="10662081" cy="139123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Дополнение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пп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. 6-8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32408" y="1721613"/>
            <a:ext cx="10578322" cy="832744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7. Порядок проведения мониторинга качества финансового менеджмента определяет в том числе: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732408" y="2722615"/>
            <a:ext cx="10578322" cy="111413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1) правила расчета и анализа значений показателей качества финансового менеджмента, формирования и представления информации, необходимой для проведения указанного мониторинга;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50E072-6658-49D6-8FF0-8D6DBE6EE61D}"/>
              </a:ext>
            </a:extLst>
          </p:cNvPr>
          <p:cNvSpPr txBox="1"/>
          <p:nvPr/>
        </p:nvSpPr>
        <p:spPr>
          <a:xfrm>
            <a:off x="11559820" y="2199395"/>
            <a:ext cx="444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873C9C69-BF78-4FAE-AC4C-A6BE96067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615" y="374157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908B1BE-8754-4A4F-A6A4-6B5424995DBF}"/>
              </a:ext>
            </a:extLst>
          </p:cNvPr>
          <p:cNvSpPr/>
          <p:nvPr/>
        </p:nvSpPr>
        <p:spPr>
          <a:xfrm>
            <a:off x="732408" y="4005006"/>
            <a:ext cx="10578322" cy="111413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2) правила формирования и представления отчета о результатах мониторинга качества финансового менеджмента.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174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764959" y="256522"/>
            <a:ext cx="10662081" cy="139123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Дополнение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пп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. 6-8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64958" y="1879567"/>
            <a:ext cx="10662081" cy="309886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8. Главный администратор средств соответствующего бюджета вправе внести на рассмотрение финансового органа (органа управления государственным внебюджетным фондом) предложение о передаче полномочий по проведению мониторинга качества финансового менеджмента в отношении подведомственных ему администраторов бюджетных средств и по согласованию с финансовым органом (органом управления государственным внебюджетным фондом) передать этому финансовому органу (органу управления государственным внебюджетным фондом) указанные полномочия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50E072-6658-49D6-8FF0-8D6DBE6EE61D}"/>
              </a:ext>
            </a:extLst>
          </p:cNvPr>
          <p:cNvSpPr txBox="1"/>
          <p:nvPr/>
        </p:nvSpPr>
        <p:spPr>
          <a:xfrm>
            <a:off x="11559820" y="2199395"/>
            <a:ext cx="444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873C9C69-BF78-4FAE-AC4C-A6BE96067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615" y="374157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62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0FB28C8-892E-4D57-801E-6558DEE5C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977"/>
            <a:ext cx="12192000" cy="650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27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897739" y="500922"/>
            <a:ext cx="10662081" cy="711144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Внутренний финансовый контроль исключен из БК РФ как отдельное бюджетное полномочие, однако: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64958" y="1981923"/>
            <a:ext cx="10662081" cy="2039661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сохранил свою роль в качестве управленческого инструмента, позволяющего: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обеспечить своевременное выявление (минимизацию) бюджетных рисков при осуществлении внутренних бюджетных процедур;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достижение целевых значений показателей качества финансового менеджмента.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50E072-6658-49D6-8FF0-8D6DBE6EE61D}"/>
              </a:ext>
            </a:extLst>
          </p:cNvPr>
          <p:cNvSpPr txBox="1"/>
          <p:nvPr/>
        </p:nvSpPr>
        <p:spPr>
          <a:xfrm>
            <a:off x="11559820" y="2199395"/>
            <a:ext cx="444352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873C9C69-BF78-4FAE-AC4C-A6BE96067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7615" y="374157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675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 txBox="1">
            <a:spLocks/>
          </p:cNvSpPr>
          <p:nvPr/>
        </p:nvSpPr>
        <p:spPr>
          <a:xfrm>
            <a:off x="8681144" y="424653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defPPr>
              <a:defRPr lang="ru-RU"/>
            </a:defPPr>
            <a:lvl1pPr marL="0" algn="r" defTabSz="1072866" rtl="0" eaLnBrk="1" latinLnBrk="0" hangingPunct="1"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36433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2866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9298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45731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82164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8597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55029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91462" algn="l" defTabSz="107286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53519C-0CE3-44B1-B799-270989D9C225}" type="slidenum"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6183" y="7101408"/>
            <a:ext cx="4953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D252F93-2DEA-4E16-A7E7-54253AA1CE36}"/>
              </a:ext>
            </a:extLst>
          </p:cNvPr>
          <p:cNvGrpSpPr/>
          <p:nvPr/>
        </p:nvGrpSpPr>
        <p:grpSpPr>
          <a:xfrm>
            <a:off x="1327506" y="191104"/>
            <a:ext cx="10462039" cy="6666895"/>
            <a:chOff x="1327507" y="191105"/>
            <a:chExt cx="9073008" cy="5276476"/>
          </a:xfrm>
        </p:grpSpPr>
        <p:sp>
          <p:nvSpPr>
            <p:cNvPr id="109" name="Прямоугольник 108"/>
            <p:cNvSpPr/>
            <p:nvPr/>
          </p:nvSpPr>
          <p:spPr>
            <a:xfrm>
              <a:off x="2080043" y="1201483"/>
              <a:ext cx="7718793" cy="4266098"/>
            </a:xfrm>
            <a:prstGeom prst="rect">
              <a:avLst/>
            </a:prstGeom>
            <a:ln w="38100">
              <a:solidFill>
                <a:schemeClr val="accent1"/>
              </a:solidFill>
              <a:beve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327507" y="191105"/>
              <a:ext cx="9073008" cy="385333"/>
            </a:xfrm>
            <a:prstGeom prst="rect">
              <a:avLst/>
            </a:prstGeom>
            <a:noFill/>
          </p:spPr>
          <p:txBody>
            <a:bodyPr wrap="square" lIns="107287" tIns="53643" rIns="107287" bIns="53643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602B"/>
                  </a:solidFill>
                  <a:effectLst/>
                  <a:uLnTx/>
                  <a:uFillTx/>
                  <a:latin typeface="Arial Narrow"/>
                  <a:ea typeface="+mn-ea"/>
                  <a:cs typeface="Times New Roman" panose="02020603050405020304" pitchFamily="18" charset="0"/>
                </a:rPr>
                <a:t>Схема организации ВФК и ВФА до поправок в БК РФ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949717" y="1404023"/>
              <a:ext cx="4086765" cy="389834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32426" y="1401652"/>
              <a:ext cx="40163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Бюджетные процедуры</a:t>
              </a:r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>
              <a:off x="4079355" y="229610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4957766" y="229610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5893870" y="229610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6685958" y="229610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7264184" y="1930789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949716" y="4774655"/>
              <a:ext cx="39703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Результаты  БП  =  сформированные надлежащим образом документы,  в т.ч. бюджетная отчетность</a:t>
              </a:r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>
              <a:off x="4081518" y="2938901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4959929" y="2938901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5896033" y="2938901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6688121" y="2938901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7266349" y="2676222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079355" y="3808277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4957766" y="3808277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5893870" y="3808277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6685958" y="3808277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>
              <a:off x="7264184" y="3592253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4083685" y="450547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>
              <a:off x="4962096" y="450547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5898200" y="450547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6690288" y="4505479"/>
              <a:ext cx="5760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>
              <a:off x="7268515" y="4289455"/>
              <a:ext cx="0" cy="5040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Блок-схема: узел 22"/>
            <p:cNvSpPr/>
            <p:nvPr/>
          </p:nvSpPr>
          <p:spPr>
            <a:xfrm>
              <a:off x="5645598" y="2221726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0" name="Блок-схема: узел 79"/>
            <p:cNvSpPr/>
            <p:nvPr/>
          </p:nvSpPr>
          <p:spPr>
            <a:xfrm>
              <a:off x="5645600" y="2857698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1" name="Блок-схема: узел 80"/>
            <p:cNvSpPr/>
            <p:nvPr/>
          </p:nvSpPr>
          <p:spPr>
            <a:xfrm>
              <a:off x="4741741" y="2215352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2" name="Блок-схема: узел 81"/>
            <p:cNvSpPr/>
            <p:nvPr/>
          </p:nvSpPr>
          <p:spPr>
            <a:xfrm>
              <a:off x="6508767" y="2864516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3" name="Блок-схема: узел 82"/>
            <p:cNvSpPr/>
            <p:nvPr/>
          </p:nvSpPr>
          <p:spPr>
            <a:xfrm>
              <a:off x="4741741" y="3731401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4" name="Блок-схема: узел 83"/>
            <p:cNvSpPr/>
            <p:nvPr/>
          </p:nvSpPr>
          <p:spPr>
            <a:xfrm>
              <a:off x="5645598" y="3736146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5" name="Блок-схема: узел 84"/>
            <p:cNvSpPr/>
            <p:nvPr/>
          </p:nvSpPr>
          <p:spPr>
            <a:xfrm>
              <a:off x="6508767" y="4431095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6" name="Блок-схема: узел 85"/>
            <p:cNvSpPr/>
            <p:nvPr/>
          </p:nvSpPr>
          <p:spPr>
            <a:xfrm>
              <a:off x="4741741" y="4433348"/>
              <a:ext cx="150374" cy="148777"/>
            </a:xfrm>
            <a:prstGeom prst="flowChartConnector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949717" y="1908100"/>
              <a:ext cx="86799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Бюджетная операция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821548" y="1907649"/>
              <a:ext cx="86799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Бюджетная операция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752698" y="1904130"/>
              <a:ext cx="86799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Бюджетная операция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519431" y="1912756"/>
              <a:ext cx="86799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Бюджетная операция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172829" y="3079811"/>
              <a:ext cx="304970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Контрольные действия, </a:t>
              </a:r>
              <a:br>
                <a:rPr kumimoji="0" lang="ru-RU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</a:br>
              <a:r>
                <a:rPr kumimoji="0" lang="ru-RU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осуществляемые в соответствии с картами ВФК</a:t>
              </a: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 flipH="1">
              <a:off x="4876353" y="3464041"/>
              <a:ext cx="373774" cy="23257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 стрелкой 95"/>
            <p:cNvCxnSpPr/>
            <p:nvPr/>
          </p:nvCxnSpPr>
          <p:spPr>
            <a:xfrm>
              <a:off x="5245798" y="3464042"/>
              <a:ext cx="399803" cy="24053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 стрелкой 96"/>
            <p:cNvCxnSpPr/>
            <p:nvPr/>
          </p:nvCxnSpPr>
          <p:spPr>
            <a:xfrm flipH="1" flipV="1">
              <a:off x="4821547" y="2467355"/>
              <a:ext cx="98572" cy="74687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Прямоугольник 36"/>
            <p:cNvSpPr/>
            <p:nvPr/>
          </p:nvSpPr>
          <p:spPr>
            <a:xfrm>
              <a:off x="8112061" y="1394692"/>
              <a:ext cx="1541532" cy="389834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8991974" y="3132740"/>
              <a:ext cx="689612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ВФА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241195" y="4289460"/>
              <a:ext cx="83462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Бюджетная отчетность</a:t>
              </a:r>
            </a:p>
          </p:txBody>
        </p:sp>
        <p:sp>
          <p:nvSpPr>
            <p:cNvPr id="106" name="Стрелка углом 105"/>
            <p:cNvSpPr/>
            <p:nvPr/>
          </p:nvSpPr>
          <p:spPr>
            <a:xfrm rot="10800000">
              <a:off x="8151026" y="3602183"/>
              <a:ext cx="1277338" cy="1025481"/>
            </a:xfrm>
            <a:prstGeom prst="bentArrow">
              <a:avLst>
                <a:gd name="adj1" fmla="val 10459"/>
                <a:gd name="adj2" fmla="val 18184"/>
                <a:gd name="adj3" fmla="val 25000"/>
                <a:gd name="adj4" fmla="val 40115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057717" y="4542942"/>
              <a:ext cx="168208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Подтверждение достоверности</a:t>
              </a:r>
              <a:b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</a:b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отчетности</a:t>
              </a:r>
            </a:p>
          </p:txBody>
        </p:sp>
        <p:sp>
          <p:nvSpPr>
            <p:cNvPr id="107" name="Стрелка влево 106"/>
            <p:cNvSpPr/>
            <p:nvPr/>
          </p:nvSpPr>
          <p:spPr>
            <a:xfrm>
              <a:off x="7343880" y="3148072"/>
              <a:ext cx="1648095" cy="410244"/>
            </a:xfrm>
            <a:prstGeom prst="leftArrow">
              <a:avLst>
                <a:gd name="adj1" fmla="val 28640"/>
                <a:gd name="adj2" fmla="val 46440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094106" y="3392886"/>
              <a:ext cx="110812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Оценка надежности ВФК</a:t>
              </a:r>
            </a:p>
          </p:txBody>
        </p:sp>
        <p:sp>
          <p:nvSpPr>
            <p:cNvPr id="120" name="Стрелка углом 119"/>
            <p:cNvSpPr/>
            <p:nvPr/>
          </p:nvSpPr>
          <p:spPr>
            <a:xfrm rot="10800000" flipV="1">
              <a:off x="8151027" y="2080086"/>
              <a:ext cx="1269260" cy="1001296"/>
            </a:xfrm>
            <a:prstGeom prst="bentArrow">
              <a:avLst>
                <a:gd name="adj1" fmla="val 10459"/>
                <a:gd name="adj2" fmla="val 18184"/>
                <a:gd name="adj3" fmla="val 25000"/>
                <a:gd name="adj4" fmla="val 40115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7938736" y="1448308"/>
              <a:ext cx="19016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Предложения о повышении эффективности </a:t>
              </a:r>
              <a:b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</a:b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использования бюджетных средств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208208" y="764704"/>
              <a:ext cx="503214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Исполнение бюджетных полномочий ГАБСом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7323220" y="2239693"/>
              <a:ext cx="670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Смета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323223" y="2801281"/>
              <a:ext cx="67057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ОБАС</a:t>
              </a: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2195190" y="1394692"/>
              <a:ext cx="1679856" cy="389834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157866" y="3087504"/>
              <a:ext cx="665567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ВФК</a:t>
              </a:r>
            </a:p>
          </p:txBody>
        </p:sp>
        <p:sp>
          <p:nvSpPr>
            <p:cNvPr id="95" name="Стрелка углом 94"/>
            <p:cNvSpPr/>
            <p:nvPr/>
          </p:nvSpPr>
          <p:spPr>
            <a:xfrm>
              <a:off x="2537526" y="2100618"/>
              <a:ext cx="1277338" cy="962274"/>
            </a:xfrm>
            <a:prstGeom prst="bentArrow">
              <a:avLst>
                <a:gd name="adj1" fmla="val 10459"/>
                <a:gd name="adj2" fmla="val 18184"/>
                <a:gd name="adj3" fmla="val 25000"/>
                <a:gd name="adj4" fmla="val 40115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2195189" y="4412309"/>
              <a:ext cx="1744200" cy="907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Соблюдение процедур составления отчетности и ведения учета</a:t>
              </a: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(обеспечение достоверности бюджетной отчетности)</a:t>
              </a:r>
            </a:p>
          </p:txBody>
        </p:sp>
        <p:sp>
          <p:nvSpPr>
            <p:cNvPr id="99" name="Стрелка влево 98"/>
            <p:cNvSpPr/>
            <p:nvPr/>
          </p:nvSpPr>
          <p:spPr>
            <a:xfrm rot="10800000">
              <a:off x="3041404" y="3076543"/>
              <a:ext cx="1175604" cy="410244"/>
            </a:xfrm>
            <a:prstGeom prst="leftArrow">
              <a:avLst>
                <a:gd name="adj1" fmla="val 28640"/>
                <a:gd name="adj2" fmla="val 46440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145359" y="1359772"/>
              <a:ext cx="1869674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Подготовка и реализация мер по повышению экономности и результативности использования бюджетных средств</a:t>
              </a:r>
            </a:p>
          </p:txBody>
        </p:sp>
        <p:sp>
          <p:nvSpPr>
            <p:cNvPr id="103" name="Стрелка углом 102"/>
            <p:cNvSpPr/>
            <p:nvPr/>
          </p:nvSpPr>
          <p:spPr>
            <a:xfrm flipV="1">
              <a:off x="2504391" y="3685654"/>
              <a:ext cx="1370654" cy="816252"/>
            </a:xfrm>
            <a:prstGeom prst="bentArrow">
              <a:avLst>
                <a:gd name="adj1" fmla="val 10459"/>
                <a:gd name="adj2" fmla="val 18184"/>
                <a:gd name="adj3" fmla="val 25000"/>
                <a:gd name="adj4" fmla="val 40115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452053" y="3361269"/>
              <a:ext cx="158417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Соблюдение процедур составления и исполнения бюджета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440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51750" y="124544"/>
            <a:ext cx="9421518" cy="433103"/>
          </a:xfrm>
          <a:prstGeom prst="rect">
            <a:avLst/>
          </a:prstGeom>
          <a:noFill/>
        </p:spPr>
        <p:txBody>
          <a:bodyPr wrap="square" lIns="107287" tIns="53643" rIns="107287" bIns="53643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Arial Narrow"/>
                <a:ea typeface="+mn-ea"/>
                <a:cs typeface="Times New Roman" panose="02020603050405020304" pitchFamily="18" charset="0"/>
              </a:rPr>
              <a:t>Уточненная схема организации ВФК и ВФА, МКФМ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0100" y="1143128"/>
            <a:ext cx="7356068" cy="4185090"/>
          </a:xfrm>
          <a:prstGeom prst="rect">
            <a:avLst/>
          </a:prstGeom>
          <a:ln w="38100">
            <a:solidFill>
              <a:schemeClr val="accent1"/>
            </a:solidFill>
            <a:beve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11515" y="1278145"/>
            <a:ext cx="5238957" cy="38983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9232" y="1341442"/>
            <a:ext cx="4213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Бюджетные процедуры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211782" y="214224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133571" y="214224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011982" y="214224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948086" y="214224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40174" y="214224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18403" y="1926216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83205" y="2764851"/>
            <a:ext cx="4110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ВФК является постоянным процессом, осуществляемым исполнителями процедур (без карт ВФК)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213949" y="275472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135738" y="275472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014149" y="275472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950253" y="275472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42341" y="275472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320569" y="2538696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211782" y="347480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133571" y="347480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011982" y="347480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948086" y="347480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740174" y="347480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318403" y="3258776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216112" y="417200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137901" y="417200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016312" y="417200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952416" y="417200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744504" y="4172002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322733" y="3955978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Блок-схема: узел 35"/>
          <p:cNvSpPr/>
          <p:nvPr/>
        </p:nvSpPr>
        <p:spPr>
          <a:xfrm>
            <a:off x="4682567" y="1938467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7" name="Блок-схема: узел 36"/>
          <p:cNvSpPr/>
          <p:nvPr/>
        </p:nvSpPr>
        <p:spPr>
          <a:xfrm>
            <a:off x="2897512" y="2680336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3795958" y="2061483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9" name="Блок-схема: узел 38"/>
          <p:cNvSpPr/>
          <p:nvPr/>
        </p:nvSpPr>
        <p:spPr>
          <a:xfrm>
            <a:off x="5562984" y="2680335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0" name="Блок-схема: узел 39"/>
          <p:cNvSpPr/>
          <p:nvPr/>
        </p:nvSpPr>
        <p:spPr>
          <a:xfrm>
            <a:off x="2897512" y="3400415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1" name="Блок-схема: узел 40"/>
          <p:cNvSpPr/>
          <p:nvPr/>
        </p:nvSpPr>
        <p:spPr>
          <a:xfrm>
            <a:off x="4699819" y="3402669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2" name="Блок-схема: узел 41"/>
          <p:cNvSpPr/>
          <p:nvPr/>
        </p:nvSpPr>
        <p:spPr>
          <a:xfrm>
            <a:off x="5562984" y="4097618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3" name="Блок-схема: узел 42"/>
          <p:cNvSpPr/>
          <p:nvPr/>
        </p:nvSpPr>
        <p:spPr>
          <a:xfrm>
            <a:off x="3795958" y="4177505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91237" y="1754842"/>
            <a:ext cx="867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Бюджетная операция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995774" y="1749563"/>
            <a:ext cx="867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Бюджетная операция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882809" y="1749563"/>
            <a:ext cx="867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Бюджетная операция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823243" y="1742095"/>
            <a:ext cx="867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Бюджетная операция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565487" y="1750719"/>
            <a:ext cx="867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Бюджетная операция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811514" y="4517182"/>
            <a:ext cx="456592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ВФА должен предлагать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дополнительные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контрольные действия, помимо самоконтроля и контроля по подчиненности, а также меры по повышению качества выполнения бюджетных процедур</a:t>
            </a:r>
          </a:p>
        </p:txBody>
      </p:sp>
      <p:cxnSp>
        <p:nvCxnSpPr>
          <p:cNvPr id="50" name="Прямая со стрелкой 49"/>
          <p:cNvCxnSpPr/>
          <p:nvPr/>
        </p:nvCxnSpPr>
        <p:spPr>
          <a:xfrm flipH="1">
            <a:off x="3102008" y="3178797"/>
            <a:ext cx="549934" cy="2203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4156001" y="3178797"/>
            <a:ext cx="543819" cy="2203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7166280" y="1278147"/>
            <a:ext cx="1721048" cy="38983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263198" y="2570075"/>
            <a:ext cx="543803" cy="1169744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ВФА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295413" y="3988639"/>
            <a:ext cx="8346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Бюджетная отчетность</a:t>
            </a:r>
          </a:p>
        </p:txBody>
      </p:sp>
      <p:sp>
        <p:nvSpPr>
          <p:cNvPr id="56" name="Стрелка углом 55"/>
          <p:cNvSpPr/>
          <p:nvPr/>
        </p:nvSpPr>
        <p:spPr>
          <a:xfrm rot="10800000">
            <a:off x="7166278" y="3679872"/>
            <a:ext cx="1348795" cy="783520"/>
          </a:xfrm>
          <a:prstGeom prst="bentArrow">
            <a:avLst>
              <a:gd name="adj1" fmla="val 7668"/>
              <a:gd name="adj2" fmla="val 18184"/>
              <a:gd name="adj3" fmla="val 20115"/>
              <a:gd name="adj4" fmla="val 4011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04765" y="4319457"/>
            <a:ext cx="16820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Подтверждение достоверности отчетности в целях принятия управленческих решений</a:t>
            </a:r>
          </a:p>
        </p:txBody>
      </p:sp>
      <p:sp>
        <p:nvSpPr>
          <p:cNvPr id="58" name="Стрелка влево 57"/>
          <p:cNvSpPr/>
          <p:nvPr/>
        </p:nvSpPr>
        <p:spPr>
          <a:xfrm rot="21038117">
            <a:off x="5841242" y="3106179"/>
            <a:ext cx="2377464" cy="410244"/>
          </a:xfrm>
          <a:prstGeom prst="leftArrow">
            <a:avLst>
              <a:gd name="adj1" fmla="val 32845"/>
              <a:gd name="adj2" fmla="val 4644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 rot="20931386">
            <a:off x="6013625" y="3333748"/>
            <a:ext cx="23516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Предложения по дополнительному контролю на основе оценки рисков</a:t>
            </a:r>
          </a:p>
        </p:txBody>
      </p:sp>
      <p:sp>
        <p:nvSpPr>
          <p:cNvPr id="60" name="Стрелка углом 59"/>
          <p:cNvSpPr/>
          <p:nvPr/>
        </p:nvSpPr>
        <p:spPr>
          <a:xfrm rot="10800000" flipV="1">
            <a:off x="7205244" y="1926218"/>
            <a:ext cx="1309830" cy="707211"/>
          </a:xfrm>
          <a:prstGeom prst="bentArrow">
            <a:avLst>
              <a:gd name="adj1" fmla="val 10459"/>
              <a:gd name="adj2" fmla="val 18184"/>
              <a:gd name="adj3" fmla="val 25000"/>
              <a:gd name="adj4" fmla="val 40115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024194" y="1241282"/>
            <a:ext cx="1901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Предложения по повышению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качества выполнения бюджетных процедур </a:t>
            </a:r>
            <a:b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</a:b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(качества ФМ)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739882" y="722973"/>
            <a:ext cx="575830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Исполнение бюджетных полномочий ГАБСом, АБСом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377440" y="2085824"/>
            <a:ext cx="6705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Смета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352948" y="2633428"/>
            <a:ext cx="6705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ОБАС</a:t>
            </a:r>
          </a:p>
        </p:txBody>
      </p:sp>
      <p:sp>
        <p:nvSpPr>
          <p:cNvPr id="76" name="Блок-схема: узел 75"/>
          <p:cNvSpPr/>
          <p:nvPr/>
        </p:nvSpPr>
        <p:spPr>
          <a:xfrm>
            <a:off x="4699819" y="4180751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77" name="Блок-схема: узел 76"/>
          <p:cNvSpPr/>
          <p:nvPr/>
        </p:nvSpPr>
        <p:spPr>
          <a:xfrm>
            <a:off x="2897512" y="4097037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78" name="Блок-схема: узел 77"/>
          <p:cNvSpPr/>
          <p:nvPr/>
        </p:nvSpPr>
        <p:spPr>
          <a:xfrm>
            <a:off x="3788455" y="3402669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79" name="Блок-схема: узел 78"/>
          <p:cNvSpPr/>
          <p:nvPr/>
        </p:nvSpPr>
        <p:spPr>
          <a:xfrm>
            <a:off x="5562594" y="3337620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0" name="Блок-схема: узел 79"/>
          <p:cNvSpPr/>
          <p:nvPr/>
        </p:nvSpPr>
        <p:spPr>
          <a:xfrm>
            <a:off x="2887309" y="2068242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1" name="Блок-схема: узел 80"/>
          <p:cNvSpPr/>
          <p:nvPr/>
        </p:nvSpPr>
        <p:spPr>
          <a:xfrm>
            <a:off x="5562594" y="2085829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2" name="Блок-схема: узел 81"/>
          <p:cNvSpPr/>
          <p:nvPr/>
        </p:nvSpPr>
        <p:spPr>
          <a:xfrm>
            <a:off x="4699819" y="2673521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3" name="Блок-схема: узел 82"/>
          <p:cNvSpPr/>
          <p:nvPr/>
        </p:nvSpPr>
        <p:spPr>
          <a:xfrm>
            <a:off x="3773230" y="2673521"/>
            <a:ext cx="150374" cy="148777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4" name="Блок-схема: узел 83"/>
          <p:cNvSpPr/>
          <p:nvPr/>
        </p:nvSpPr>
        <p:spPr>
          <a:xfrm>
            <a:off x="5528480" y="3464193"/>
            <a:ext cx="238228" cy="226622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5" name="Блок-схема: узел 84"/>
          <p:cNvSpPr/>
          <p:nvPr/>
        </p:nvSpPr>
        <p:spPr>
          <a:xfrm>
            <a:off x="4655892" y="3954849"/>
            <a:ext cx="238228" cy="226622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6" name="Блок-схема: узел 85"/>
          <p:cNvSpPr/>
          <p:nvPr/>
        </p:nvSpPr>
        <p:spPr>
          <a:xfrm>
            <a:off x="3755532" y="3951547"/>
            <a:ext cx="238228" cy="226622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7" name="Блок-схема: узел 86"/>
          <p:cNvSpPr/>
          <p:nvPr/>
        </p:nvSpPr>
        <p:spPr>
          <a:xfrm>
            <a:off x="4662509" y="2104733"/>
            <a:ext cx="238228" cy="226622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8" name="Блок-схема: узел 87"/>
          <p:cNvSpPr/>
          <p:nvPr/>
        </p:nvSpPr>
        <p:spPr>
          <a:xfrm>
            <a:off x="6258324" y="4872496"/>
            <a:ext cx="238228" cy="226622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9209042" y="1819800"/>
            <a:ext cx="15161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СП и ФК РФ анализируют эффективность ВФА через анализ динамики минимизации нарушений и рисков</a:t>
            </a: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3251658" y="5577142"/>
            <a:ext cx="1370779" cy="114773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Мониторинг качества финансового менеджмента ГАБСов (АБС)</a:t>
            </a: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1652222" y="5807540"/>
            <a:ext cx="1061422" cy="6185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Финорган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(ГАБС)</a:t>
            </a:r>
          </a:p>
        </p:txBody>
      </p:sp>
      <p:sp>
        <p:nvSpPr>
          <p:cNvPr id="93" name="Стрелка влево 92"/>
          <p:cNvSpPr/>
          <p:nvPr/>
        </p:nvSpPr>
        <p:spPr>
          <a:xfrm rot="10800000">
            <a:off x="2713645" y="5935277"/>
            <a:ext cx="474837" cy="370605"/>
          </a:xfrm>
          <a:prstGeom prst="leftArrow">
            <a:avLst>
              <a:gd name="adj1" fmla="val 28640"/>
              <a:gd name="adj2" fmla="val 4644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cxnSp>
        <p:nvCxnSpPr>
          <p:cNvPr id="95" name="Прямая со стрелкой 94"/>
          <p:cNvCxnSpPr/>
          <p:nvPr/>
        </p:nvCxnSpPr>
        <p:spPr>
          <a:xfrm flipV="1">
            <a:off x="4662510" y="5662006"/>
            <a:ext cx="446099" cy="458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>
            <a:stCxn id="91" idx="3"/>
          </p:cNvCxnSpPr>
          <p:nvPr/>
        </p:nvCxnSpPr>
        <p:spPr>
          <a:xfrm>
            <a:off x="4622436" y="6151006"/>
            <a:ext cx="486170" cy="447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 flipV="1">
            <a:off x="4662510" y="6116815"/>
            <a:ext cx="446099" cy="37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Прямоугольник 106"/>
          <p:cNvSpPr/>
          <p:nvPr/>
        </p:nvSpPr>
        <p:spPr>
          <a:xfrm>
            <a:off x="5152552" y="5352729"/>
            <a:ext cx="572071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7286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риск-ориентированный подход к оценке и анализу показателей КФМ =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&gt;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выявление проблемных зон финансового менеджмента ГАБСа (оказание на них влияния);</a:t>
            </a:r>
          </a:p>
          <a:p>
            <a:pPr marL="0" marR="0" lvl="0" indent="0" algn="l" defTabSz="107286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«карта проблем» (отчет о результатах МКФМ) =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&gt;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ГАБС может эффективно планировать и осуществлять мероприятия в рамках ВФА и ВФК;</a:t>
            </a:r>
          </a:p>
          <a:p>
            <a:pPr marL="0" marR="0" lvl="0" indent="0" algn="l" defTabSz="107286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возможность ГАБСу использовать методологию оценки КФМ в целях построения своей системы оценки КФМ в отношении подведомственных ему АБСов.</a:t>
            </a:r>
          </a:p>
        </p:txBody>
      </p:sp>
      <p:sp>
        <p:nvSpPr>
          <p:cNvPr id="2" name="Прямоугольник 1"/>
          <p:cNvSpPr/>
          <p:nvPr/>
        </p:nvSpPr>
        <p:spPr>
          <a:xfrm rot="16200000">
            <a:off x="7245742" y="2899562"/>
            <a:ext cx="29818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Отдел анализа качества ФМ (при наличии)</a:t>
            </a:r>
          </a:p>
        </p:txBody>
      </p:sp>
      <p:sp>
        <p:nvSpPr>
          <p:cNvPr id="98" name="Стрелка влево 97"/>
          <p:cNvSpPr/>
          <p:nvPr/>
        </p:nvSpPr>
        <p:spPr>
          <a:xfrm rot="382233">
            <a:off x="5859281" y="2385983"/>
            <a:ext cx="2377464" cy="410244"/>
          </a:xfrm>
          <a:prstGeom prst="leftArrow">
            <a:avLst>
              <a:gd name="adj1" fmla="val 32845"/>
              <a:gd name="adj2" fmla="val 62384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99" name="TextBox 98"/>
          <p:cNvSpPr txBox="1"/>
          <p:nvPr/>
        </p:nvSpPr>
        <p:spPr>
          <a:xfrm rot="347814">
            <a:off x="6176238" y="2284821"/>
            <a:ext cx="2351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Карта рисков</a:t>
            </a:r>
          </a:p>
        </p:txBody>
      </p:sp>
    </p:spTree>
    <p:extLst>
      <p:ext uri="{BB962C8B-B14F-4D97-AF65-F5344CB8AC3E}">
        <p14:creationId xmlns:p14="http://schemas.microsoft.com/office/powerpoint/2010/main" val="2965398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5DBFD-38E4-4C89-86E4-4C601625D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89" y="-262532"/>
            <a:ext cx="10353762" cy="97045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Нормативно-правовое регулирование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711064-B7E3-466E-A650-6564481E8FB4}"/>
              </a:ext>
            </a:extLst>
          </p:cNvPr>
          <p:cNvSpPr txBox="1"/>
          <p:nvPr/>
        </p:nvSpPr>
        <p:spPr>
          <a:xfrm>
            <a:off x="437711" y="3059079"/>
            <a:ext cx="11051346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Приказ Министерства Финансов РФ №196н от 21.11.2019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«Об утверждении федерального стандарта внутреннего финансового аудита «Определения, принципы и задачи внутреннего финансового аудита»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183481-B4FB-4487-BEFF-A99063039D6F}"/>
              </a:ext>
            </a:extLst>
          </p:cNvPr>
          <p:cNvSpPr txBox="1"/>
          <p:nvPr/>
        </p:nvSpPr>
        <p:spPr>
          <a:xfrm>
            <a:off x="525136" y="1124971"/>
            <a:ext cx="10927056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Бюджетный кодекс Российской Федерации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0868FD-E5FF-4943-A56C-9FC70B5395D1}"/>
              </a:ext>
            </a:extLst>
          </p:cNvPr>
          <p:cNvSpPr txBox="1"/>
          <p:nvPr/>
        </p:nvSpPr>
        <p:spPr>
          <a:xfrm>
            <a:off x="437711" y="4231345"/>
            <a:ext cx="10927057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Приказ Министерства Финансов РФ №237н от 18.12.2019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«Об утверждении федерального стандарта внутреннего финансового аудита «Основания и порядок организации, случаи и порядок передачи полномочий по осуществлению внутреннего финансового аудита»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AC049B-A4C6-45CF-B4FA-86370977F9F3}"/>
              </a:ext>
            </a:extLst>
          </p:cNvPr>
          <p:cNvSpPr txBox="1"/>
          <p:nvPr/>
        </p:nvSpPr>
        <p:spPr>
          <a:xfrm>
            <a:off x="462991" y="1675263"/>
            <a:ext cx="11051346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Приказ Минфина России от 21.11.2019 N 19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5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н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"Об утверждении федерального стандарта внутреннего финансового аудита "Права и обязанности должностных лиц (работников) при осуществлении внутреннего финансового аудита"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73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313FF7-A27C-445C-8289-0CBAA46BE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00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"/>
          <p:cNvSpPr txBox="1">
            <a:spLocks/>
          </p:cNvSpPr>
          <p:nvPr/>
        </p:nvSpPr>
        <p:spPr>
          <a:xfrm>
            <a:off x="9097038" y="1588"/>
            <a:ext cx="1726671" cy="3095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kern="1200">
                <a:solidFill>
                  <a:prstClr val="white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107286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717181-208C-4A68-BF28-C689D36881CE}" type="slidenum">
              <a:rPr kumimoji="0" lang="ru-RU" sz="2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r" defTabSz="107286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34363" y="1276311"/>
            <a:ext cx="2646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Текущее состояние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2783" y="3057551"/>
            <a:ext cx="3149221" cy="23922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35762" y="3502856"/>
            <a:ext cx="2557817" cy="12988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ВФК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67392" y="2025864"/>
            <a:ext cx="2316301" cy="8374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Процессы (операции),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Показатели ФМ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44694" y="5826132"/>
            <a:ext cx="1901844" cy="627204"/>
          </a:xfrm>
          <a:prstGeom prst="rect">
            <a:avLst/>
          </a:prstGeom>
          <a:gradFill>
            <a:gsLst>
              <a:gs pos="100000">
                <a:schemeClr val="accent2">
                  <a:tint val="1000"/>
                  <a:satMod val="255000"/>
                </a:schemeClr>
              </a:gs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tint val="45000"/>
                  <a:satMod val="250000"/>
                </a:schemeClr>
              </a:gs>
            </a:gsLst>
            <a:path path="circle">
              <a:fillToRect l="-40000" t="-90000" r="140000" b="190000"/>
            </a:path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ФК</a:t>
            </a: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11756" y="5797033"/>
            <a:ext cx="2025554" cy="6563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СП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КСО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870010" y="4152271"/>
            <a:ext cx="0" cy="167386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endCxn id="7" idx="1"/>
          </p:cNvCxnSpPr>
          <p:nvPr/>
        </p:nvCxnSpPr>
        <p:spPr>
          <a:xfrm>
            <a:off x="1861643" y="4152269"/>
            <a:ext cx="574119" cy="0"/>
          </a:xfrm>
          <a:prstGeom prst="line">
            <a:avLst/>
          </a:prstGeom>
          <a:ln w="444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51222" y="5089714"/>
            <a:ext cx="341561" cy="0"/>
          </a:xfrm>
          <a:prstGeom prst="line">
            <a:avLst/>
          </a:prstGeom>
          <a:ln w="444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16200000">
            <a:off x="1120412" y="4436243"/>
            <a:ext cx="106150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Анализ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5705957" y="4575767"/>
            <a:ext cx="0" cy="123925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342003" y="4567184"/>
            <a:ext cx="363955" cy="17167"/>
          </a:xfrm>
          <a:prstGeom prst="line">
            <a:avLst/>
          </a:prstGeom>
          <a:ln w="444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4998220" y="4817380"/>
            <a:ext cx="136608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Проверка</a:t>
            </a:r>
          </a:p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Анализ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6291001" y="1276313"/>
            <a:ext cx="4532707" cy="5177025"/>
            <a:chOff x="4752001" y="809847"/>
            <a:chExt cx="3993632" cy="517702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4752001" y="1543534"/>
              <a:ext cx="3993632" cy="4443338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Анализ и проверка органами Г(М)ФК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165677" y="1787857"/>
              <a:ext cx="3166281" cy="365759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ВФА</a:t>
              </a: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390866" y="2170447"/>
              <a:ext cx="2715904" cy="3083941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650172" y="2790572"/>
              <a:ext cx="2238233" cy="224545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/>
                <a:ea typeface="+mn-ea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69343" y="809847"/>
              <a:ext cx="32444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rebuchet MS"/>
                  <a:ea typeface="+mn-ea"/>
                  <a:cs typeface="+mn-cs"/>
                </a:rPr>
                <a:t>Ожидаемое состояние с </a:t>
              </a: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rebuchet MS"/>
                  <a:ea typeface="+mn-ea"/>
                  <a:cs typeface="+mn-cs"/>
                </a:rPr>
                <a:t>учетом поправок в БК (199-ФЗ)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5650172" y="2790571"/>
              <a:ext cx="2238233" cy="224545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Исполнение бюджетных полномочий</a:t>
              </a:r>
            </a:p>
            <a:p>
              <a:pPr marL="0" marR="0" lvl="0" indent="0" algn="ct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(</a:t>
              </a: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ФМ, в т.ч. ВФК</a:t>
              </a: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 Narrow"/>
                  <a:ea typeface="+mn-ea"/>
                  <a:cs typeface="+mn-cs"/>
                </a:rPr>
                <a:t>)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130143" y="156370"/>
            <a:ext cx="9907101" cy="412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Arial Narrow"/>
                <a:ea typeface="+mn-ea"/>
                <a:cs typeface="Times New Roman" panose="02020603050405020304" pitchFamily="18" charset="0"/>
              </a:rPr>
              <a:t>Совершенствование системы оценки качества финменеджмента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337472" y="2014238"/>
            <a:ext cx="2106234" cy="849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Мониторинг качества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финменеджмента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3443708" y="2460311"/>
            <a:ext cx="341561" cy="0"/>
          </a:xfrm>
          <a:prstGeom prst="line">
            <a:avLst/>
          </a:prstGeom>
          <a:ln w="44450">
            <a:solidFill>
              <a:schemeClr val="accent3">
                <a:lumMod val="40000"/>
                <a:lumOff val="6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7016102" y="2648988"/>
            <a:ext cx="30825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Оценка качества финменеджмента</a:t>
            </a:r>
          </a:p>
        </p:txBody>
      </p:sp>
    </p:spTree>
    <p:extLst>
      <p:ext uri="{BB962C8B-B14F-4D97-AF65-F5344CB8AC3E}">
        <p14:creationId xmlns:p14="http://schemas.microsoft.com/office/powerpoint/2010/main" val="3158653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34480" y="1359268"/>
            <a:ext cx="90490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897985" y="2465560"/>
            <a:ext cx="3022352" cy="3773356"/>
          </a:xfrm>
          <a:prstGeom prst="flowChartProcess">
            <a:avLst/>
          </a:prstGeom>
          <a:solidFill>
            <a:sysClr val="window" lastClr="FFFFFF"/>
          </a:solidFill>
          <a:ln w="25400" cap="flat" cmpd="tri" algn="ctr">
            <a:solidFill>
              <a:srgbClr val="4F81BD"/>
            </a:solidFill>
            <a:prstDash val="lgDash"/>
          </a:ln>
          <a:effectLst/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ФМ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ГАБС, АБС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:</a:t>
            </a:r>
            <a:b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</a:b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выполнение бюджетных полномочий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(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БП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)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БП 1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БП 2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l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БП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N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7062" y="186128"/>
            <a:ext cx="9001000" cy="4269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Arial Narrow"/>
                <a:ea typeface="+mn-ea"/>
                <a:cs typeface="Times New Roman" panose="02020603050405020304" pitchFamily="18" charset="0"/>
              </a:rPr>
              <a:t>Изменения в статью 160.2-1 БК РФ (ВФК и ВФА, ФМ)</a:t>
            </a:r>
          </a:p>
        </p:txBody>
      </p:sp>
      <p:sp>
        <p:nvSpPr>
          <p:cNvPr id="6" name="Стрелка вниз 5"/>
          <p:cNvSpPr/>
          <p:nvPr/>
        </p:nvSpPr>
        <p:spPr>
          <a:xfrm rot="10800000">
            <a:off x="3795844" y="1757764"/>
            <a:ext cx="352481" cy="603500"/>
          </a:xfrm>
          <a:prstGeom prst="downArrow">
            <a:avLst>
              <a:gd name="adj1" fmla="val 27824"/>
              <a:gd name="adj2" fmla="val 50000"/>
            </a:avLst>
          </a:prstGeom>
          <a:gradFill rotWithShape="1">
            <a:gsLst>
              <a:gs pos="57000">
                <a:srgbClr val="00B050"/>
              </a:gs>
              <a:gs pos="100000">
                <a:sysClr val="window" lastClr="FFFFFF"/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724038" y="1757767"/>
            <a:ext cx="352481" cy="603499"/>
          </a:xfrm>
          <a:prstGeom prst="downArrow">
            <a:avLst>
              <a:gd name="adj1" fmla="val 27824"/>
              <a:gd name="adj2" fmla="val 50000"/>
            </a:avLst>
          </a:prstGeom>
          <a:gradFill rotWithShape="1">
            <a:gsLst>
              <a:gs pos="57000">
                <a:srgbClr val="00B050"/>
              </a:gs>
              <a:gs pos="100000">
                <a:sysClr val="window" lastClr="FFFFFF"/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400210" y="3198102"/>
            <a:ext cx="2974915" cy="3040829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ВФА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ГАБС, АБС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216000" marR="0" lvl="0" indent="-21600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Анализ причин </a:t>
            </a:r>
            <a:br>
              <a: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</a:br>
            <a:r>
              <a: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и условий рисков </a:t>
            </a:r>
            <a:br>
              <a: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</a:b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(аудит рискоемких процессов)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2) Подтверждение достоверности бюджетной отчетности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97988" y="896933"/>
            <a:ext cx="8505639" cy="813332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Мониторинг качества финансового менеджмента</a:t>
            </a:r>
            <a:br>
              <a:rPr kumimoji="0" lang="ru-RU" sz="2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(на основании бюджетной отчетности, информации органов ГФК, сведений ГАБС, АБС)</a:t>
            </a:r>
            <a:endParaRPr kumimoji="0" lang="ru-RU" sz="2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8769" y="3390361"/>
            <a:ext cx="2016223" cy="47477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no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54984" y="3472492"/>
            <a:ext cx="936150" cy="310514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98770" y="4183227"/>
            <a:ext cx="2016223" cy="47477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no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54985" y="4286416"/>
            <a:ext cx="805097" cy="310514"/>
          </a:xfrm>
          <a:prstGeom prst="round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ВФК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8531412" y="1831585"/>
            <a:ext cx="506261" cy="1336027"/>
          </a:xfrm>
          <a:prstGeom prst="downArrow">
            <a:avLst>
              <a:gd name="adj1" fmla="val 27824"/>
              <a:gd name="adj2" fmla="val 50000"/>
            </a:avLst>
          </a:prstGeom>
          <a:gradFill rotWithShape="1">
            <a:gsLst>
              <a:gs pos="57000">
                <a:srgbClr val="00B050"/>
              </a:gs>
              <a:gs pos="100000">
                <a:sysClr val="window" lastClr="FFFFFF"/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07969" y="1991933"/>
            <a:ext cx="28762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«Карта проблем»</a:t>
            </a:r>
            <a:b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</a:br>
            <a:r>
              <a:rPr kumimoji="0" lang="ru-RU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(карта бюджетных рисков)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66820" y="2972585"/>
            <a:ext cx="224866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Предложения по повышению </a:t>
            </a:r>
            <a:b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</a:b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качества исполнения бюджетных полномочий (качества ФМ)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37760" y="4523931"/>
            <a:ext cx="2248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Предложения по организации надежного ВФК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75284" y="5334970"/>
            <a:ext cx="224866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Предложения по повышению </a:t>
            </a:r>
            <a:b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</a:b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эффективности использования бюджетных средств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 flipV="1">
            <a:off x="4714991" y="3708634"/>
            <a:ext cx="2685216" cy="575474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arrow"/>
          </a:ln>
          <a:effectLst/>
        </p:spPr>
      </p:cxnSp>
      <p:cxnSp>
        <p:nvCxnSpPr>
          <p:cNvPr id="20" name="Прямая со стрелкой 19"/>
          <p:cNvCxnSpPr>
            <a:endCxn id="13" idx="3"/>
          </p:cNvCxnSpPr>
          <p:nvPr/>
        </p:nvCxnSpPr>
        <p:spPr>
          <a:xfrm flipH="1" flipV="1">
            <a:off x="4360081" y="4441673"/>
            <a:ext cx="3046786" cy="79724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arrow"/>
          </a:ln>
          <a:effectLst/>
        </p:spPr>
      </p:cxnSp>
      <p:cxnSp>
        <p:nvCxnSpPr>
          <p:cNvPr id="21" name="Прямая со стрелкой 20"/>
          <p:cNvCxnSpPr/>
          <p:nvPr/>
        </p:nvCxnSpPr>
        <p:spPr>
          <a:xfrm flipH="1">
            <a:off x="4748634" y="4840844"/>
            <a:ext cx="2667460" cy="724278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tailEnd type="arrow"/>
          </a:ln>
          <a:effectLst/>
        </p:spPr>
      </p:cxnSp>
      <p:sp>
        <p:nvSpPr>
          <p:cNvPr id="22" name="Прямоугольник 21"/>
          <p:cNvSpPr/>
          <p:nvPr/>
        </p:nvSpPr>
        <p:spPr>
          <a:xfrm>
            <a:off x="2698771" y="5074928"/>
            <a:ext cx="2016223" cy="95254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>
            <a:no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36956" y="5096762"/>
            <a:ext cx="17398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обеспечение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эффективности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использования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бюджетных средств </a:t>
            </a:r>
          </a:p>
        </p:txBody>
      </p:sp>
    </p:spTree>
    <p:extLst>
      <p:ext uri="{BB962C8B-B14F-4D97-AF65-F5344CB8AC3E}">
        <p14:creationId xmlns:p14="http://schemas.microsoft.com/office/powerpoint/2010/main" val="2932729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2300" y="5331618"/>
            <a:ext cx="2311400" cy="401638"/>
          </a:xfrm>
        </p:spPr>
        <p:txBody>
          <a:bodyPr/>
          <a:lstStyle/>
          <a:p>
            <a:pPr marL="0" marR="0" lvl="0" indent="0" algn="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53519C-0CE3-44B1-B799-270989D9C225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r" defTabSz="10728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71499" y="2307307"/>
            <a:ext cx="1092121" cy="95050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ФО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903741" y="2475508"/>
            <a:ext cx="529971" cy="53309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77731" y="2307307"/>
            <a:ext cx="2574286" cy="95050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ГАБС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42062" y="2307307"/>
            <a:ext cx="4056451" cy="95050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ФО устанавливает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порядок проведения мониторинга качества финансового менеджмента ГАБСов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71499" y="3419951"/>
            <a:ext cx="1092121" cy="9918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ГАБС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77731" y="3415159"/>
            <a:ext cx="2574286" cy="99689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Подведомственные АБС, ПБС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903741" y="3767770"/>
            <a:ext cx="529971" cy="53309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42062" y="3419951"/>
            <a:ext cx="4056451" cy="9918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ГАБС устанавливает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порядок проведения мониторинга качества финансового менеджмента подведомственных АБСов, ПБСов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56902" y="4957170"/>
            <a:ext cx="9536632" cy="10618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Минфин России осуществляет нормативное и методическое обеспечение осуществления ВФК и ВФА, а также проведения финансовыми органами, главными администраторами бюджетных средств мониторинга качества финансового менеджмента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1196753"/>
            <a:ext cx="990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Расчет и анализ целевых значений </a:t>
            </a:r>
          </a:p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показателей качества финансового менеджмента: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30143" y="156370"/>
            <a:ext cx="9907101" cy="412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72866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602B"/>
                </a:solidFill>
                <a:effectLst/>
                <a:uLnTx/>
                <a:uFillTx/>
                <a:latin typeface="Arial Narrow"/>
                <a:ea typeface="+mn-ea"/>
                <a:cs typeface="Times New Roman" panose="02020603050405020304" pitchFamily="18" charset="0"/>
              </a:rPr>
              <a:t>Совершенствование системы оценки качества финменеджмента</a:t>
            </a:r>
          </a:p>
        </p:txBody>
      </p:sp>
    </p:spTree>
    <p:extLst>
      <p:ext uri="{BB962C8B-B14F-4D97-AF65-F5344CB8AC3E}">
        <p14:creationId xmlns:p14="http://schemas.microsoft.com/office/powerpoint/2010/main" val="14114391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30488" y="291933"/>
            <a:ext cx="10124259" cy="554649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Основание организации внутреннего финансового аудита 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24DB9DA-F9B7-4100-A905-9772E593C97D}"/>
              </a:ext>
            </a:extLst>
          </p:cNvPr>
          <p:cNvSpPr/>
          <p:nvPr/>
        </p:nvSpPr>
        <p:spPr>
          <a:xfrm>
            <a:off x="616218" y="2211216"/>
            <a:ext cx="10951377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1714500" lvl="3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структурное подразделение ГАБС;</a:t>
            </a:r>
          </a:p>
          <a:p>
            <a:pPr marL="1714500" lvl="3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уполномоченное должностное лицо (работник) ГАБС;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CA4B7B5D-AF7A-41D7-8EC9-F457D5C019D4}"/>
              </a:ext>
            </a:extLst>
          </p:cNvPr>
          <p:cNvSpPr/>
          <p:nvPr/>
        </p:nvSpPr>
        <p:spPr bwMode="auto">
          <a:xfrm>
            <a:off x="616218" y="1325311"/>
            <a:ext cx="9551512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1. Решение об образовании субъекта внутреннего финансового аудита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id="{EA9B3960-6334-424F-A791-006C1F7ED4F6}"/>
              </a:ext>
            </a:extLst>
          </p:cNvPr>
          <p:cNvSpPr/>
          <p:nvPr/>
        </p:nvSpPr>
        <p:spPr bwMode="auto">
          <a:xfrm>
            <a:off x="616218" y="3188328"/>
            <a:ext cx="9551512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2. Упрощенное осуществление внутреннего финансового аудита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530488" y="5765312"/>
            <a:ext cx="10951377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главному администратору бюджетных средств, в ведении которого он находится,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 другому администратору бюджетных средств, находящемуся в ведении данного главного администратора бюджетных средств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Arial Unicode MS"/>
              <a:cs typeface="Arial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AA93E7D-F274-4F9F-A8F8-53DDF699AC80}"/>
              </a:ext>
            </a:extLst>
          </p:cNvPr>
          <p:cNvSpPr/>
          <p:nvPr/>
        </p:nvSpPr>
        <p:spPr>
          <a:xfrm>
            <a:off x="616217" y="4004285"/>
            <a:ext cx="10951377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1714500" lvl="3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руководитель ГАБС самостоятельно выполняет действия, направленные на достижение целей ВФА</a:t>
            </a:r>
          </a:p>
        </p:txBody>
      </p:sp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id="{0FC07ED7-1D99-4409-BAE8-B7E4FE2A9590}"/>
              </a:ext>
            </a:extLst>
          </p:cNvPr>
          <p:cNvSpPr/>
          <p:nvPr/>
        </p:nvSpPr>
        <p:spPr bwMode="auto">
          <a:xfrm>
            <a:off x="616218" y="4930402"/>
            <a:ext cx="9551512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3. Решение о передаче полномочий по осуществлению внутреннего финансового аудита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385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65999" y="176523"/>
            <a:ext cx="10124259" cy="554649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Для принятия решения о форме организации ВФА необходимо ответить на следующие вопросы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BCA60483-E187-4C57-97AE-B580B8BFA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651048"/>
              </p:ext>
            </p:extLst>
          </p:nvPr>
        </p:nvGraphicFramePr>
        <p:xfrm>
          <a:off x="284085" y="920757"/>
          <a:ext cx="11789546" cy="5615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44326">
                  <a:extLst>
                    <a:ext uri="{9D8B030D-6E8A-4147-A177-3AD203B41FA5}">
                      <a16:colId xmlns:a16="http://schemas.microsoft.com/office/drawing/2014/main" val="905559456"/>
                    </a:ext>
                  </a:extLst>
                </a:gridCol>
                <a:gridCol w="621437">
                  <a:extLst>
                    <a:ext uri="{9D8B030D-6E8A-4147-A177-3AD203B41FA5}">
                      <a16:colId xmlns:a16="http://schemas.microsoft.com/office/drawing/2014/main" val="534293255"/>
                    </a:ext>
                  </a:extLst>
                </a:gridCol>
                <a:gridCol w="523783">
                  <a:extLst>
                    <a:ext uri="{9D8B030D-6E8A-4147-A177-3AD203B41FA5}">
                      <a16:colId xmlns:a16="http://schemas.microsoft.com/office/drawing/2014/main" val="2502781137"/>
                    </a:ext>
                  </a:extLst>
                </a:gridCol>
              </a:tblGrid>
              <a:tr h="968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Вопрос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Да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Нет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2307093831"/>
                  </a:ext>
                </a:extLst>
              </a:tr>
              <a:tr h="3007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Есть ли у ГАБС (АБС, учреждения) возможность осуществить организационные изменения, увеличить численность, фонд оплаты труда?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563113275"/>
                  </a:ext>
                </a:extLst>
              </a:tr>
              <a:tr h="3007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Есть ли у ГАБС (АБС, учреждения) возможность образовать отдел внутреннего финансового аудита на основе принципа функциональной независимости?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1846295761"/>
                  </a:ext>
                </a:extLst>
              </a:tr>
              <a:tr h="40269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Есть ли у ГАБС (АБС, учреждения) необходимые и достаточные ресурсы, чтобы осуществить внутренний финансовый аудит, в том числе трудовые, материальные, финансовые и иные ресурсы?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2204854500"/>
                  </a:ext>
                </a:extLst>
              </a:tr>
              <a:tr h="70851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Есть ли у ГАБС (АБС, в учреждении) работники, обладающие необходимыми профессиональными знаниями, навыками и компетенциями, чтобы провести внутренний финансовый аудит, которые смогут беспристрастно, качественно и с недопущением конфликта интересов любого рода выполнять свои обязанности?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1110341553"/>
                  </a:ext>
                </a:extLst>
              </a:tr>
              <a:tr h="60657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Выполняет ли ГАБС (АБС, учреждение) только однотипные внутренние бюджетные процедуры и операции, в отношении которых бюджетные риски минимизированы, а степень влияния бюджетных рисков низкая и не может оказать воздействие на результаты выполнения этих внутренних бюджетных процедур?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1344244847"/>
                  </a:ext>
                </a:extLst>
              </a:tr>
              <a:tr h="9687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Есть ли у ГАБС подведомственные АБС?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3910548548"/>
                  </a:ext>
                </a:extLst>
              </a:tr>
              <a:tr h="19881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Есть ли у ГАБС (АБС) подведомственные бюджетные, автономные, унитарные учреждения?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3647677864"/>
                  </a:ext>
                </a:extLst>
              </a:tr>
              <a:tr h="40269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Были ли выявлены значимые бюджетные риски во взаимосвязи с бюджетными процедурами и (или) операциями (действиями) по выполнению бюджетных процедур?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16688707"/>
                  </a:ext>
                </a:extLst>
              </a:tr>
              <a:tr h="19881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Степень влияния всех выявленных бюджетных рисков на выполнение бюджетных процедур низкая?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1411060525"/>
                  </a:ext>
                </a:extLst>
              </a:tr>
              <a:tr h="50463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Используются ли средства межбюджетных субсидий, субвенций и иных межбюджетных трансфертов, получаемых из других бюджетов и (или) предоставляемых другим бюджетам бюджетной системы Российской Федерации и имеющие целевое назначение?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404639904"/>
                  </a:ext>
                </a:extLst>
              </a:tr>
              <a:tr h="3007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Выявлены ли нарушения при исполнении бюджетных полномочий, в том числе полномочий по осуществлению внутреннего финансового аудита у АБС, учреждений?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2069871307"/>
                  </a:ext>
                </a:extLst>
              </a:tr>
              <a:tr h="19881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Достигнуты ли ГАБС, АБС целевых значений показателей качества финансового менеджмента?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310026000"/>
                  </a:ext>
                </a:extLst>
              </a:tr>
              <a:tr h="19881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Имеется ли возможность передачи полномочий по осуществлению внутреннего финансового аудита?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3808822260"/>
                  </a:ext>
                </a:extLst>
              </a:tr>
              <a:tr h="9687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Имеется ли возможность введения упрощенного ВФА?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722" marR="35722" marT="0" marB="0"/>
                </a:tc>
                <a:extLst>
                  <a:ext uri="{0D108BD9-81ED-4DB2-BD59-A6C34878D82A}">
                    <a16:rowId xmlns:a16="http://schemas.microsoft.com/office/drawing/2014/main" val="1331915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1856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30488" y="291933"/>
            <a:ext cx="10124259" cy="554649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345782"/>
                </a:solidFill>
                <a:effectLst/>
                <a:uLnTx/>
                <a:uFillTx/>
                <a:latin typeface="Georgia" panose="02040502050405020303" pitchFamily="18" charset="0"/>
                <a:ea typeface="Tahoma" pitchFamily="34" charset="0"/>
                <a:cs typeface="Tahoma" pitchFamily="34" charset="0"/>
              </a:rPr>
              <a:t>Оформление решения об организации ВФА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CA4B7B5D-AF7A-41D7-8EC9-F457D5C019D4}"/>
              </a:ext>
            </a:extLst>
          </p:cNvPr>
          <p:cNvSpPr/>
          <p:nvPr/>
        </p:nvSpPr>
        <p:spPr bwMode="auto">
          <a:xfrm>
            <a:off x="616218" y="1196103"/>
            <a:ext cx="4134686" cy="130855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Решение об образовании субъекта внутреннего финансового аудита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id="{EA9B3960-6334-424F-A791-006C1F7ED4F6}"/>
              </a:ext>
            </a:extLst>
          </p:cNvPr>
          <p:cNvSpPr/>
          <p:nvPr/>
        </p:nvSpPr>
        <p:spPr bwMode="auto">
          <a:xfrm>
            <a:off x="561553" y="2854183"/>
            <a:ext cx="4134686" cy="1499156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Упрощенное осуществление внутреннего финансового аудита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5224677" y="1181223"/>
            <a:ext cx="6380922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Приказ или распоряжение об образовании (создании, преобразовании, наделении полномочиями) субъекта внутреннего финансового аудита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Arial Unicode MS"/>
              <a:cs typeface="Arial"/>
            </a:endParaRPr>
          </a:p>
        </p:txBody>
      </p:sp>
      <p:sp>
        <p:nvSpPr>
          <p:cNvPr id="12" name="Стрелка: пятиугольник 11">
            <a:extLst>
              <a:ext uri="{FF2B5EF4-FFF2-40B4-BE49-F238E27FC236}">
                <a16:creationId xmlns:a16="http://schemas.microsoft.com/office/drawing/2014/main" id="{0FC07ED7-1D99-4409-BAE8-B7E4FE2A9590}"/>
              </a:ext>
            </a:extLst>
          </p:cNvPr>
          <p:cNvSpPr/>
          <p:nvPr/>
        </p:nvSpPr>
        <p:spPr bwMode="auto">
          <a:xfrm>
            <a:off x="616217" y="4702860"/>
            <a:ext cx="4080021" cy="1658080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Решение о передаче полномочий по осуществлению внутреннего финансового аудита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9052881-1CEE-4595-A1D9-33292FA99985}"/>
              </a:ext>
            </a:extLst>
          </p:cNvPr>
          <p:cNvSpPr/>
          <p:nvPr/>
        </p:nvSpPr>
        <p:spPr>
          <a:xfrm>
            <a:off x="5249525" y="3095929"/>
            <a:ext cx="6380922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Внесение необходимых изменений в должностной регламент (должностную инструкцию) руководителя ГАБС (АБС)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Arial Unicode MS"/>
              <a:cs typeface="Arial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76D2DF4-44A0-4C1D-9D0A-49502895D0D8}"/>
              </a:ext>
            </a:extLst>
          </p:cNvPr>
          <p:cNvSpPr/>
          <p:nvPr/>
        </p:nvSpPr>
        <p:spPr>
          <a:xfrm>
            <a:off x="5249525" y="4408515"/>
            <a:ext cx="6380922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Подписание соглашения о передаче полномочий /</a:t>
            </a:r>
          </a:p>
          <a:p>
            <a:pPr lvl="0" algn="ctr"/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Оформление служебных писем о согласовании передачи полномочий с визами 2 руководителей / </a:t>
            </a:r>
          </a:p>
          <a:p>
            <a:pPr lvl="0" algn="ctr"/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ea typeface="Arial Unicode MS"/>
              </a:rPr>
              <a:t> Оформление документа с грифом (листом) согласования или протокола о передаче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Arial Unicode M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29427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30488" y="18663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Важно ответить на следующие вопросы при принятии решения об  организации ГАБС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20311" y="1322521"/>
            <a:ext cx="10951377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1. Обеспечено ли неучастие структурных подразделений и (или) уполномоченных должностных лиц, работников главного администратора, наделенных полномочиями по осуществлению внутреннего финансового аудита (далее - субъект аудита), в организации и выполнении внутренних бюджетных процедур?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50BF841-5BD8-45E8-AA61-8CB1F0D0F7EA}"/>
              </a:ext>
            </a:extLst>
          </p:cNvPr>
          <p:cNvSpPr/>
          <p:nvPr/>
        </p:nvSpPr>
        <p:spPr>
          <a:xfrm>
            <a:off x="620310" y="2888602"/>
            <a:ext cx="10951377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2. Обеспечена ли фактически функциональная независимость субъекта аудита?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2DDCF71-7AD9-428A-B4AA-79BB23A8BEA1}"/>
              </a:ext>
            </a:extLst>
          </p:cNvPr>
          <p:cNvSpPr/>
          <p:nvPr/>
        </p:nvSpPr>
        <p:spPr>
          <a:xfrm>
            <a:off x="620309" y="3579228"/>
            <a:ext cx="10951377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3. Обеспечено ли фактически непосредственное и исключительное подчинение субъекта аудита руководителю главного администратора по вопросам внутреннего финансового аудита?</a:t>
            </a:r>
          </a:p>
        </p:txBody>
      </p:sp>
    </p:spTree>
    <p:extLst>
      <p:ext uri="{BB962C8B-B14F-4D97-AF65-F5344CB8AC3E}">
        <p14:creationId xmlns:p14="http://schemas.microsoft.com/office/powerpoint/2010/main" val="32975679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20309" y="2105561"/>
            <a:ext cx="10951377" cy="440120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1.1. Предварительный анализ информации о:</a:t>
            </a:r>
          </a:p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 Результатах аудиторских мероприятий в 2019 году, устранении выявленных нарушений и недостатков; </a:t>
            </a:r>
          </a:p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Организации ВФК;</a:t>
            </a:r>
          </a:p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Выявленных бюджетных рисках, в том числе об их значимости, во взаимосвязи с бюджетными процедурами и (или) операциями (действиями) по выполнению бюджетных процедур, подходах к минимизации бюджетных рисков;</a:t>
            </a:r>
          </a:p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Заключениях, представлениях и предписаниях органов государственного (муниципального) финансового контроля, а также информации о типовых нарушениях и (или) недостатках, выявленных органами государственного (муниципального) финансового контроля;</a:t>
            </a:r>
          </a:p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Результатах мониторинга качества финансового менеджмента;</a:t>
            </a:r>
          </a:p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Объеме бюджетных полномочий, самостоятельно осуществляемых главным администратором (администратором) бюджетных средств.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8" y="1325311"/>
            <a:ext cx="9551512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1. Составлении и утверждении плана проведения аудиторских мероприятий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4235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16216" y="2087779"/>
            <a:ext cx="10951377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Составляет план проведения аудиторских мероприятий – Руководитель субъекта внутреннего финансового аудита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8" y="1177263"/>
            <a:ext cx="9551512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1. Составлении и утверждении плана проведения аудиторских мероприятий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5911BF-2C89-4828-87E5-1EB07862CDA5}"/>
              </a:ext>
            </a:extLst>
          </p:cNvPr>
          <p:cNvSpPr/>
          <p:nvPr/>
        </p:nvSpPr>
        <p:spPr>
          <a:xfrm>
            <a:off x="616216" y="3058401"/>
            <a:ext cx="10951377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Утверждает план проведения аудиторских мероприятий до начала очередного финансового года – Руководитель главного администратора (администратора) бюджетных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604462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5DBFD-38E4-4C89-86E4-4C601625D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589" y="-262532"/>
            <a:ext cx="10353762" cy="97045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Georgia" panose="02040502050405020303" pitchFamily="18" charset="0"/>
              </a:rPr>
              <a:t>Нормативно-правовое регулирование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15AC74-E9B6-49E9-87D5-3F7D8A08EE8C}"/>
              </a:ext>
            </a:extLst>
          </p:cNvPr>
          <p:cNvSpPr txBox="1"/>
          <p:nvPr/>
        </p:nvSpPr>
        <p:spPr>
          <a:xfrm>
            <a:off x="525136" y="3206155"/>
            <a:ext cx="11051346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Приказ Министерства Финансов РФ №1657 от 27.12.2019 «Об утверждении методики проведения анализа осуществления главными администраторами бюджетных средств внутреннего финансового аудита»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711064-B7E3-466E-A650-6564481E8FB4}"/>
              </a:ext>
            </a:extLst>
          </p:cNvPr>
          <p:cNvSpPr txBox="1"/>
          <p:nvPr/>
        </p:nvSpPr>
        <p:spPr>
          <a:xfrm>
            <a:off x="525136" y="2165563"/>
            <a:ext cx="11051346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Приказ Министерства Финансов РФ №1656 от 27.12.2019 «О совете по вопросам внутреннего финансового аудита и совершенствования качества финансового менеджмента организаций бюджетной сферы»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183481-B4FB-4487-BEFF-A99063039D6F}"/>
              </a:ext>
            </a:extLst>
          </p:cNvPr>
          <p:cNvSpPr txBox="1"/>
          <p:nvPr/>
        </p:nvSpPr>
        <p:spPr>
          <a:xfrm>
            <a:off x="525136" y="1123835"/>
            <a:ext cx="11051346" cy="9233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Об утверждении федерального стандарта внутреннего финансового аудита «Планирование и проведение внутреннего финансового аудита» Проект на сайте regulation.gov.ru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0868FD-E5FF-4943-A56C-9FC70B5395D1}"/>
              </a:ext>
            </a:extLst>
          </p:cNvPr>
          <p:cNvSpPr txBox="1"/>
          <p:nvPr/>
        </p:nvSpPr>
        <p:spPr>
          <a:xfrm>
            <a:off x="525136" y="4246747"/>
            <a:ext cx="11051346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Приказ Министерства Финансов РФ №1031 от 14.11.2019 «Об утверждении Методических рекомендаций по проведению мониторинга качества финансового менеджмента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D543D3-0B87-40BB-A9F8-6B838517D4B1}"/>
              </a:ext>
            </a:extLst>
          </p:cNvPr>
          <p:cNvSpPr txBox="1"/>
          <p:nvPr/>
        </p:nvSpPr>
        <p:spPr>
          <a:xfrm>
            <a:off x="525136" y="5318725"/>
            <a:ext cx="11051346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Письма заместителя Министра финансов РФ А.М. Лаврова – пояснения по вопросам осуществления внутреннего финансового контроля и внутреннего финансового аудита с 1 января 2020 года (№ 02-02-05/98727 и № 02-02-05/98728 от 17 декабря 2019 года</a:t>
            </a:r>
          </a:p>
        </p:txBody>
      </p:sp>
    </p:spTree>
    <p:extLst>
      <p:ext uri="{BB962C8B-B14F-4D97-AF65-F5344CB8AC3E}">
        <p14:creationId xmlns:p14="http://schemas.microsoft.com/office/powerpoint/2010/main" val="304155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8" y="1177263"/>
            <a:ext cx="9551512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1. Составлении и утверждении плана проведения аудиторских мероприятий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05884A9A-0428-4562-9677-69F0E3D21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201344"/>
              </p:ext>
            </p:extLst>
          </p:nvPr>
        </p:nvGraphicFramePr>
        <p:xfrm>
          <a:off x="159798" y="2221710"/>
          <a:ext cx="11904955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7410">
                  <a:extLst>
                    <a:ext uri="{9D8B030D-6E8A-4147-A177-3AD203B41FA5}">
                      <a16:colId xmlns:a16="http://schemas.microsoft.com/office/drawing/2014/main" val="3281464416"/>
                    </a:ext>
                  </a:extLst>
                </a:gridCol>
                <a:gridCol w="1731145">
                  <a:extLst>
                    <a:ext uri="{9D8B030D-6E8A-4147-A177-3AD203B41FA5}">
                      <a16:colId xmlns:a16="http://schemas.microsoft.com/office/drawing/2014/main" val="2316839679"/>
                    </a:ext>
                  </a:extLst>
                </a:gridCol>
                <a:gridCol w="1704513">
                  <a:extLst>
                    <a:ext uri="{9D8B030D-6E8A-4147-A177-3AD203B41FA5}">
                      <a16:colId xmlns:a16="http://schemas.microsoft.com/office/drawing/2014/main" val="3384261315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034310689"/>
                    </a:ext>
                  </a:extLst>
                </a:gridCol>
                <a:gridCol w="1953087">
                  <a:extLst>
                    <a:ext uri="{9D8B030D-6E8A-4147-A177-3AD203B41FA5}">
                      <a16:colId xmlns:a16="http://schemas.microsoft.com/office/drawing/2014/main" val="3797628298"/>
                    </a:ext>
                  </a:extLst>
                </a:gridCol>
              </a:tblGrid>
              <a:tr h="43355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Тема аудиторского мероприятия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Субъект (ы) бюджетной процедуры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Аудируемый период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Дата (месяц) окончания мероприятия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Руководитель аудиторской группы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157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Обязательно включаем! 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rPr>
                        <a:t>Подтверждение достоверности бюджетной отчетности и соответствие порядка ведения бюджетного учета единой методологии бюджетного учета, составления, представления и утверждения бюджетной отчетности, а также ведомственным (внутренним) актам, принятым в соответствии с пунктом 5 статьи 264.1 Бюджетного кодекса Российской Федерации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324495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1DA1D70-3F78-4C55-B3F3-5576CF8ED9E3}"/>
              </a:ext>
            </a:extLst>
          </p:cNvPr>
          <p:cNvSpPr/>
          <p:nvPr/>
        </p:nvSpPr>
        <p:spPr>
          <a:xfrm>
            <a:off x="864790" y="5902678"/>
            <a:ext cx="6770005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Не менее 2 аудиторских мероприятий!</a:t>
            </a:r>
          </a:p>
        </p:txBody>
      </p:sp>
    </p:spTree>
    <p:extLst>
      <p:ext uri="{BB962C8B-B14F-4D97-AF65-F5344CB8AC3E}">
        <p14:creationId xmlns:p14="http://schemas.microsoft.com/office/powerpoint/2010/main" val="25025432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16216" y="2087779"/>
            <a:ext cx="10951377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lvl="1" defTabSz="889000" fontAlgn="base"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Главный администратор (администратор) бюджетных средств издает ведомственный (внутренний) акт(ы), который может содержит:</a:t>
            </a:r>
          </a:p>
          <a:p>
            <a:pPr lvl="1" defTabSz="889000" fontAlgn="base">
              <a:defRPr/>
            </a:pPr>
            <a:endParaRPr lang="ru-RU" sz="2000" dirty="0">
              <a:solidFill>
                <a:srgbClr val="000000"/>
              </a:solidFill>
              <a:latin typeface="Georgia" panose="02040502050405020303" pitchFamily="18" charset="0"/>
              <a:cs typeface="Gautami" panose="020B0502040204020203" pitchFamily="34" charset="0"/>
            </a:endParaRPr>
          </a:p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Положение о составлении и утверждении плана проведения аудиторских мероприятий, внесении в него изменений, о подготовке и принятии решений о проведении внеплановых аудиторских мероприятий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8" y="1177263"/>
            <a:ext cx="9551512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1. Составлении и утверждении плана проведения аудиторских мероприятий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Gautam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3514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16216" y="2087779"/>
            <a:ext cx="10951377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составлении и утверждении плана проведения аудиторских мероприятий, внесении в него изменений, о подготовке и принятии решений о проведении внеплановых аудиторских мероприятий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7" y="1177263"/>
            <a:ext cx="10951375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Главный администратор (администратор) бюджетных средств издает ведомственный (внутренний) акт(ы), который содержит Положение: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27F899-241A-41DE-8D54-2C3348BB295D}"/>
              </a:ext>
            </a:extLst>
          </p:cNvPr>
          <p:cNvSpPr/>
          <p:nvPr/>
        </p:nvSpPr>
        <p:spPr>
          <a:xfrm>
            <a:off x="616215" y="3219777"/>
            <a:ext cx="10951377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формировании и утверждении программы аудиторского мероприятия, внесении в нее изменений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D2D9DEC-A22D-4C26-BD41-331C909667A9}"/>
              </a:ext>
            </a:extLst>
          </p:cNvPr>
          <p:cNvSpPr/>
          <p:nvPr/>
        </p:nvSpPr>
        <p:spPr>
          <a:xfrm>
            <a:off x="616214" y="4064344"/>
            <a:ext cx="10951377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формировании аудиторских групп, назначении руководителя аудиторской группы, а также при привлечении к проведению аудиторского мероприятия должностных лиц (работников) главного администратора (администратора) бюджетных средств и (или) экспертов</a:t>
            </a:r>
          </a:p>
        </p:txBody>
      </p:sp>
    </p:spTree>
    <p:extLst>
      <p:ext uri="{BB962C8B-B14F-4D97-AF65-F5344CB8AC3E}">
        <p14:creationId xmlns:p14="http://schemas.microsoft.com/office/powerpoint/2010/main" val="35232541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16216" y="2087779"/>
            <a:ext cx="10951377" cy="255454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проведении аудиторских мероприятий, в том числе при формировании, хранении и контроле полноты рабочей документации аудиторского мероприятия, обеспечении доступа должностных лиц (работников) субъекта внутреннего финансового аудита и привлеченных к проведению аудиторского мероприятия должностных лиц (работников) главного администратора (администратора) бюджетных средств и (или) экспертов к рабочей документации аудиторского мероприятия, а также при определении оснований и сроков приостановления и (или) продления аудиторских мероприятий.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7" y="1177263"/>
            <a:ext cx="10951375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Главный администратор (администратор) бюджетных средств издает ведомственный (внутренний) акт(ы), который содержит Положение: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27F899-241A-41DE-8D54-2C3348BB295D}"/>
              </a:ext>
            </a:extLst>
          </p:cNvPr>
          <p:cNvSpPr/>
          <p:nvPr/>
        </p:nvSpPr>
        <p:spPr>
          <a:xfrm>
            <a:off x="616216" y="4817758"/>
            <a:ext cx="10951377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составлении и представлении заключений, представлении и рассмотрении письменных возражений и предложений по результатам проведенного аудиторского мероприятия, а также при представлении годовой отчетности о результатах деятельности субъекта внутреннего финансового аудита;</a:t>
            </a:r>
          </a:p>
        </p:txBody>
      </p:sp>
    </p:spTree>
    <p:extLst>
      <p:ext uri="{BB962C8B-B14F-4D97-AF65-F5344CB8AC3E}">
        <p14:creationId xmlns:p14="http://schemas.microsoft.com/office/powerpoint/2010/main" val="8620348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16215" y="2257496"/>
            <a:ext cx="10951377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Об информировании субъектов бюджетных процедур в отношении программ аудиторских мероприятий, проектов заключений и (или) заключений.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7" y="1177263"/>
            <a:ext cx="10951375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Главный администратор (администратор) бюджетных средств издает ведомственный (внутренний) акт(ы), который содержит Положение: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27F899-241A-41DE-8D54-2C3348BB295D}"/>
              </a:ext>
            </a:extLst>
          </p:cNvPr>
          <p:cNvSpPr/>
          <p:nvPr/>
        </p:nvSpPr>
        <p:spPr>
          <a:xfrm>
            <a:off x="616215" y="3198349"/>
            <a:ext cx="10951377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Об оценке бюджетных рисков, формировании и ведении (актуализации) реестра бюджетных рисков, в том числе в части участия субъектов бюджетных процедур в формировании и ведении реестра бюджетных рисков.</a:t>
            </a:r>
          </a:p>
        </p:txBody>
      </p:sp>
    </p:spTree>
    <p:extLst>
      <p:ext uri="{BB962C8B-B14F-4D97-AF65-F5344CB8AC3E}">
        <p14:creationId xmlns:p14="http://schemas.microsoft.com/office/powerpoint/2010/main" val="202621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Порядок организации внутреннего финансового аудита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16216" y="2087779"/>
            <a:ext cx="10951377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проведении мониторинга реализации субъектами бюджетных процедур мер по минимизации (устранению) бюджетных рисков, по организации и осуществлению внутреннего финансового контроля, по устранению выявленных нарушений и (или) недостатков, а также по совершенствованию организации (обеспечения выполнения), выполнения бюджетной процедуры и (или) операций (действий) по выполнению бюджетной процедуры.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7" y="1177263"/>
            <a:ext cx="10951375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Главный администратор (администратор) бюджетных средств издает ведомственный (внутренний) акт(ы), который содержит Положение: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27F899-241A-41DE-8D54-2C3348BB295D}"/>
              </a:ext>
            </a:extLst>
          </p:cNvPr>
          <p:cNvSpPr/>
          <p:nvPr/>
        </p:nvSpPr>
        <p:spPr>
          <a:xfrm>
            <a:off x="616216" y="4320608"/>
            <a:ext cx="10951377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принятии и исполнении главным администратором (администратором) бюджетных средств переданных от администратора бюджетных средств полномочий по осуществлению внутреннего финансового аудита, в том числе способ(ы) оформления и форму документа о согласовании передачи полномочий по осуществлению внутреннего финансового аудита.</a:t>
            </a:r>
          </a:p>
        </p:txBody>
      </p:sp>
    </p:spTree>
    <p:extLst>
      <p:ext uri="{BB962C8B-B14F-4D97-AF65-F5344CB8AC3E}">
        <p14:creationId xmlns:p14="http://schemas.microsoft.com/office/powerpoint/2010/main" val="31354996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12062" y="359766"/>
            <a:ext cx="11167869" cy="817497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lvl="0"/>
            <a:r>
              <a:rPr lang="ru-RU" sz="2200" kern="0" dirty="0">
                <a:latin typeface="Georgia" panose="02040502050405020303" pitchFamily="18" charset="0"/>
              </a:rPr>
              <a:t>Формирование программы аудиторского мероприятия</a:t>
            </a: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345782"/>
              </a:solidFill>
              <a:effectLst/>
              <a:uLnTx/>
              <a:uFillTx/>
              <a:latin typeface="Georgia" panose="02040502050405020303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4C3F202-DB54-4B0F-AB8B-04689B3D2410}"/>
              </a:ext>
            </a:extLst>
          </p:cNvPr>
          <p:cNvSpPr/>
          <p:nvPr/>
        </p:nvSpPr>
        <p:spPr>
          <a:xfrm>
            <a:off x="616216" y="2087779"/>
            <a:ext cx="10951377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проведении мониторинга реализации субъектами бюджетных процедур мер по минимизации (устранению) бюджетных рисков, по организации и осуществлению внутреннего финансового контроля, по устранению выявленных нарушений и (или) недостатков, а также по совершенствованию организации (обеспечения выполнения), выполнения бюджетной процедуры и (или) операций (действий) по выполнению бюджетной процедуры.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2140177C-C851-4E5E-9480-4AB9D30D402D}"/>
              </a:ext>
            </a:extLst>
          </p:cNvPr>
          <p:cNvSpPr/>
          <p:nvPr/>
        </p:nvSpPr>
        <p:spPr bwMode="auto">
          <a:xfrm>
            <a:off x="616217" y="1177263"/>
            <a:ext cx="10951375" cy="61667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1" defTabSz="889000" fontAlgn="base">
              <a:defRPr/>
            </a:pPr>
            <a:r>
              <a:rPr lang="ru-RU" sz="2000" b="1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Главный администратор (администратор) бюджетных средств издает ведомственный (внутренний) акт(ы), который содержит Положение: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27F899-241A-41DE-8D54-2C3348BB295D}"/>
              </a:ext>
            </a:extLst>
          </p:cNvPr>
          <p:cNvSpPr/>
          <p:nvPr/>
        </p:nvSpPr>
        <p:spPr>
          <a:xfrm>
            <a:off x="616216" y="4320608"/>
            <a:ext cx="10951377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800100" lvl="1" indent="-342900" defTabSz="889000" fontAlgn="base"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  <a:cs typeface="Gautami" panose="020B0502040204020203" pitchFamily="34" charset="0"/>
              </a:rPr>
              <a:t>О принятии и исполнении главным администратором (администратором) бюджетных средств переданных от администратора бюджетных средств полномочий по осуществлению внутреннего финансового аудита, в том числе способ(ы) оформления и форму документа о согласовании передачи полномочий по осуществлению внутреннего финансового аудита.</a:t>
            </a:r>
          </a:p>
        </p:txBody>
      </p:sp>
    </p:spTree>
    <p:extLst>
      <p:ext uri="{BB962C8B-B14F-4D97-AF65-F5344CB8AC3E}">
        <p14:creationId xmlns:p14="http://schemas.microsoft.com/office/powerpoint/2010/main" val="30887588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658937" y="122489"/>
            <a:ext cx="10662081" cy="567773"/>
          </a:xfrm>
          <a:prstGeom prst="rect">
            <a:avLst/>
          </a:prstGeom>
          <a:solidFill>
            <a:schemeClr val="bg1">
              <a:lumMod val="8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Georgia" panose="02040502050405020303" pitchFamily="18" charset="0"/>
              </a:rPr>
              <a:t>Программа аудиторского мероприятия содержит: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580B82-C282-419F-B3E1-9F1ED3695F46}"/>
              </a:ext>
            </a:extLst>
          </p:cNvPr>
          <p:cNvSpPr/>
          <p:nvPr/>
        </p:nvSpPr>
        <p:spPr>
          <a:xfrm>
            <a:off x="658932" y="1229946"/>
            <a:ext cx="10662081" cy="125036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основание аудиторского мероприятия (пункт плана аудиторских мероприятий на очередной финансовый год или решение руководителя главного администратора (администратора) бюджетных средств о проведении внепланового аудиторского мероприятия);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08FEB2-0D42-4851-9FEC-45CFA4BBAEBE}"/>
              </a:ext>
            </a:extLst>
          </p:cNvPr>
          <p:cNvSpPr/>
          <p:nvPr/>
        </p:nvSpPr>
        <p:spPr>
          <a:xfrm>
            <a:off x="658931" y="2624323"/>
            <a:ext cx="10662081" cy="41097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сроки проведения аудиторского мероприятия;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EBA5533-33B0-4D75-84F7-1B244E12B4BF}"/>
              </a:ext>
            </a:extLst>
          </p:cNvPr>
          <p:cNvSpPr/>
          <p:nvPr/>
        </p:nvSpPr>
        <p:spPr>
          <a:xfrm>
            <a:off x="658930" y="3196465"/>
            <a:ext cx="10662081" cy="39952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тему аудиторского мероприятия;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FF32BA0-ADB9-45E8-9B3A-383C5773372D}"/>
              </a:ext>
            </a:extLst>
          </p:cNvPr>
          <p:cNvSpPr/>
          <p:nvPr/>
        </p:nvSpPr>
        <p:spPr>
          <a:xfrm>
            <a:off x="658926" y="5358462"/>
            <a:ext cx="10662081" cy="40813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применяемые методы внутреннего финансового аудита;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0051DA7-1D4D-4411-88B8-F304C2C3221A}"/>
              </a:ext>
            </a:extLst>
          </p:cNvPr>
          <p:cNvSpPr/>
          <p:nvPr/>
        </p:nvSpPr>
        <p:spPr>
          <a:xfrm>
            <a:off x="658925" y="5884927"/>
            <a:ext cx="10662081" cy="591948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сведения о руководителе и членах аудиторской группы или об уполномоченном должностном лице.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91FEFF3-7178-477D-A6C3-7A0086C355FF}"/>
              </a:ext>
            </a:extLst>
          </p:cNvPr>
          <p:cNvSpPr/>
          <p:nvPr/>
        </p:nvSpPr>
        <p:spPr>
          <a:xfrm>
            <a:off x="658927" y="4818238"/>
            <a:ext cx="10662081" cy="40813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перечень вопросов, подлежащих изучению в ходе аудиторского мероприятия;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E4782B1-2A58-45E7-85EF-B9B586499901}"/>
              </a:ext>
            </a:extLst>
          </p:cNvPr>
          <p:cNvSpPr/>
          <p:nvPr/>
        </p:nvSpPr>
        <p:spPr>
          <a:xfrm>
            <a:off x="658928" y="4278014"/>
            <a:ext cx="10662081" cy="40813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перечень объектов внутреннего финансового аудита;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D454BA3-C8D7-4695-8CED-0FF79ADBEFEF}"/>
              </a:ext>
            </a:extLst>
          </p:cNvPr>
          <p:cNvSpPr/>
          <p:nvPr/>
        </p:nvSpPr>
        <p:spPr>
          <a:xfrm>
            <a:off x="658929" y="3745604"/>
            <a:ext cx="10662081" cy="39334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цели и задачи аудиторского мероприятия;</a:t>
            </a:r>
          </a:p>
        </p:txBody>
      </p:sp>
    </p:spTree>
    <p:extLst>
      <p:ext uri="{BB962C8B-B14F-4D97-AF65-F5344CB8AC3E}">
        <p14:creationId xmlns:p14="http://schemas.microsoft.com/office/powerpoint/2010/main" val="219123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8" grpId="0" animBg="1"/>
      <p:bldP spid="9" grpId="0" animBg="1"/>
      <p:bldP spid="12" grpId="0" animBg="1"/>
      <p:bldP spid="11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658925" y="229906"/>
            <a:ext cx="10662081" cy="567773"/>
          </a:xfrm>
          <a:prstGeom prst="rect">
            <a:avLst/>
          </a:prstGeom>
          <a:solidFill>
            <a:schemeClr val="bg1">
              <a:lumMod val="8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Georgia" panose="02040502050405020303" pitchFamily="18" charset="0"/>
              </a:rPr>
              <a:t>Проведение аудиторского мероприятия: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580B82-C282-419F-B3E1-9F1ED3695F46}"/>
              </a:ext>
            </a:extLst>
          </p:cNvPr>
          <p:cNvSpPr/>
          <p:nvPr/>
        </p:nvSpPr>
        <p:spPr>
          <a:xfrm>
            <a:off x="658932" y="1229946"/>
            <a:ext cx="10662081" cy="1104881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Сбор аудиторских доказательств, достаточных и уместных для достижения целей аудиторского мероприятия, обоснования выводов и рекомендаций и формирования заключения по результатам проведения аудиторского мероприятия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08FEB2-0D42-4851-9FEC-45CFA4BBAEBE}"/>
              </a:ext>
            </a:extLst>
          </p:cNvPr>
          <p:cNvSpPr/>
          <p:nvPr/>
        </p:nvSpPr>
        <p:spPr>
          <a:xfrm>
            <a:off x="658925" y="2463218"/>
            <a:ext cx="10662081" cy="649178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Оценка достаточности, уместности, надежности и релевантности аудиторских доказательств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EBA5533-33B0-4D75-84F7-1B244E12B4BF}"/>
              </a:ext>
            </a:extLst>
          </p:cNvPr>
          <p:cNvSpPr/>
          <p:nvPr/>
        </p:nvSpPr>
        <p:spPr>
          <a:xfrm>
            <a:off x="658930" y="3196465"/>
            <a:ext cx="10662081" cy="39952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Определение выборки для целей проведения внутреннего финансового аудита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91FEFF3-7178-477D-A6C3-7A0086C355FF}"/>
              </a:ext>
            </a:extLst>
          </p:cNvPr>
          <p:cNvSpPr/>
          <p:nvPr/>
        </p:nvSpPr>
        <p:spPr>
          <a:xfrm>
            <a:off x="658927" y="4818238"/>
            <a:ext cx="10662081" cy="40813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Подготовка заключения аудиторского мероприятия, работа с возражениями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E4782B1-2A58-45E7-85EF-B9B586499901}"/>
              </a:ext>
            </a:extLst>
          </p:cNvPr>
          <p:cNvSpPr/>
          <p:nvPr/>
        </p:nvSpPr>
        <p:spPr>
          <a:xfrm>
            <a:off x="658928" y="4278014"/>
            <a:ext cx="10662081" cy="40813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Документирование аудиторского мероприятия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D454BA3-C8D7-4695-8CED-0FF79ADBEFEF}"/>
              </a:ext>
            </a:extLst>
          </p:cNvPr>
          <p:cNvSpPr/>
          <p:nvPr/>
        </p:nvSpPr>
        <p:spPr>
          <a:xfrm>
            <a:off x="658929" y="3745604"/>
            <a:ext cx="10662081" cy="39334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Проведение аудиторского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209068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658937" y="122489"/>
            <a:ext cx="10662081" cy="567773"/>
          </a:xfrm>
          <a:prstGeom prst="rect">
            <a:avLst/>
          </a:prstGeom>
          <a:solidFill>
            <a:schemeClr val="bg1">
              <a:lumMod val="8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Georgia" panose="02040502050405020303" pitchFamily="18" charset="0"/>
              </a:rPr>
              <a:t>Рабочая документация аудиторского мероприятия: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580B82-C282-419F-B3E1-9F1ED3695F46}"/>
              </a:ext>
            </a:extLst>
          </p:cNvPr>
          <p:cNvSpPr/>
          <p:nvPr/>
        </p:nvSpPr>
        <p:spPr>
          <a:xfrm>
            <a:off x="658936" y="810250"/>
            <a:ext cx="10662081" cy="79905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документы, отражающие подготовку к проведению аудиторского мероприятия, включая формирование его программы;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1CCBF9E-6937-4D6B-9329-00DC79A44BAB}"/>
              </a:ext>
            </a:extLst>
          </p:cNvPr>
          <p:cNvSpPr/>
          <p:nvPr/>
        </p:nvSpPr>
        <p:spPr>
          <a:xfrm>
            <a:off x="658936" y="1733016"/>
            <a:ext cx="10662081" cy="79905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документы и фактические данные, информация, связанные с выполнением бюджетных процедур;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08FEB2-0D42-4851-9FEC-45CFA4BBAEBE}"/>
              </a:ext>
            </a:extLst>
          </p:cNvPr>
          <p:cNvSpPr/>
          <p:nvPr/>
        </p:nvSpPr>
        <p:spPr>
          <a:xfrm>
            <a:off x="658935" y="2657403"/>
            <a:ext cx="10662081" cy="79905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объяснения, полученные в ходе проведения аудиторского мероприятия, в том числе от субъектов бюджетных процедур;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EBA5533-33B0-4D75-84F7-1B244E12B4BF}"/>
              </a:ext>
            </a:extLst>
          </p:cNvPr>
          <p:cNvSpPr/>
          <p:nvPr/>
        </p:nvSpPr>
        <p:spPr>
          <a:xfrm>
            <a:off x="658934" y="3609081"/>
            <a:ext cx="10662081" cy="79905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информация о контрольных действиях, совершаемых при выполнении бюджетной процедуры, являющейся объектом внутреннего финансового аудита;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FF32BA0-ADB9-45E8-9B3A-383C5773372D}"/>
              </a:ext>
            </a:extLst>
          </p:cNvPr>
          <p:cNvSpPr/>
          <p:nvPr/>
        </p:nvSpPr>
        <p:spPr>
          <a:xfrm>
            <a:off x="658934" y="4499207"/>
            <a:ext cx="10662081" cy="79905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аналитические материалы, подготовленные в рамках проведения аудиторского мероприятия;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0051DA7-1D4D-4411-88B8-F304C2C3221A}"/>
              </a:ext>
            </a:extLst>
          </p:cNvPr>
          <p:cNvSpPr/>
          <p:nvPr/>
        </p:nvSpPr>
        <p:spPr>
          <a:xfrm>
            <a:off x="658934" y="5389333"/>
            <a:ext cx="10662081" cy="125036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копии обращений к экспертам и (или) к лицам, располагающим документами и фактическими данными, информацией, необходимыми для проведения аудиторского мероприятия, направленных в ходе проведения аудиторского мероприятия, и полученные от них сведения.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15691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9BD643-A23F-460B-BF2F-1BF40C822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526"/>
            <a:ext cx="12192000" cy="462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735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658925" y="229906"/>
            <a:ext cx="10662081" cy="567773"/>
          </a:xfrm>
          <a:prstGeom prst="rect">
            <a:avLst/>
          </a:prstGeom>
          <a:solidFill>
            <a:schemeClr val="bg1">
              <a:lumMod val="8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Georgia" panose="02040502050405020303" pitchFamily="18" charset="0"/>
              </a:rPr>
              <a:t>Проведение аудиторского мероприятия: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580B82-C282-419F-B3E1-9F1ED3695F46}"/>
              </a:ext>
            </a:extLst>
          </p:cNvPr>
          <p:cNvSpPr/>
          <p:nvPr/>
        </p:nvSpPr>
        <p:spPr>
          <a:xfrm>
            <a:off x="658932" y="1229946"/>
            <a:ext cx="10662081" cy="1104881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Сбор аудиторских доказательств, достаточных и уместных для достижения целей аудиторского мероприятия, обоснования выводов и рекомендаций и формирования заключения по результатам проведения аудиторского мероприятия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08FEB2-0D42-4851-9FEC-45CFA4BBAEBE}"/>
              </a:ext>
            </a:extLst>
          </p:cNvPr>
          <p:cNvSpPr/>
          <p:nvPr/>
        </p:nvSpPr>
        <p:spPr>
          <a:xfrm>
            <a:off x="658925" y="2463218"/>
            <a:ext cx="10662081" cy="649178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Оценка достаточности, уместности, надежности и релевантности аудиторских доказательств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EBA5533-33B0-4D75-84F7-1B244E12B4BF}"/>
              </a:ext>
            </a:extLst>
          </p:cNvPr>
          <p:cNvSpPr/>
          <p:nvPr/>
        </p:nvSpPr>
        <p:spPr>
          <a:xfrm>
            <a:off x="658930" y="3196465"/>
            <a:ext cx="10662081" cy="39952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Определение выборки для целей проведения внутреннего финансового аудита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91FEFF3-7178-477D-A6C3-7A0086C355FF}"/>
              </a:ext>
            </a:extLst>
          </p:cNvPr>
          <p:cNvSpPr/>
          <p:nvPr/>
        </p:nvSpPr>
        <p:spPr>
          <a:xfrm>
            <a:off x="658927" y="4818238"/>
            <a:ext cx="10662081" cy="40813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Подготовка заключения аудиторского мероприятия, работа с возражениями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E4782B1-2A58-45E7-85EF-B9B586499901}"/>
              </a:ext>
            </a:extLst>
          </p:cNvPr>
          <p:cNvSpPr/>
          <p:nvPr/>
        </p:nvSpPr>
        <p:spPr>
          <a:xfrm>
            <a:off x="658928" y="4278014"/>
            <a:ext cx="10662081" cy="40813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Документирование аудиторского мероприятия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D454BA3-C8D7-4695-8CED-0FF79ADBEFEF}"/>
              </a:ext>
            </a:extLst>
          </p:cNvPr>
          <p:cNvSpPr/>
          <p:nvPr/>
        </p:nvSpPr>
        <p:spPr>
          <a:xfrm>
            <a:off x="658929" y="3745604"/>
            <a:ext cx="10662081" cy="39334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Проведение аудиторского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70084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580B82-C282-419F-B3E1-9F1ED3695F46}"/>
              </a:ext>
            </a:extLst>
          </p:cNvPr>
          <p:cNvSpPr/>
          <p:nvPr/>
        </p:nvSpPr>
        <p:spPr>
          <a:xfrm>
            <a:off x="602710" y="128606"/>
            <a:ext cx="10662081" cy="729414"/>
          </a:xfrm>
          <a:prstGeom prst="rect">
            <a:avLst/>
          </a:prstGeom>
          <a:solidFill>
            <a:schemeClr val="accent3">
              <a:lumMod val="95000"/>
            </a:schemeClr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Реестр бюджетных рисков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– документ, используемый для сбора и анализа информации о бюджетных рисках и содержащий следующую информацию: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99B2D9E-420B-44E3-8CD0-FF9A40637069}"/>
              </a:ext>
            </a:extLst>
          </p:cNvPr>
          <p:cNvSpPr/>
          <p:nvPr/>
        </p:nvSpPr>
        <p:spPr>
          <a:xfrm>
            <a:off x="602709" y="1278182"/>
            <a:ext cx="10662081" cy="729414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наименование операций (действий) по выполнению бюджетной процедуры, являющейся объектом бюджетного риска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D157AFC-63D2-4DBE-972A-9BD2C626C2C9}"/>
              </a:ext>
            </a:extLst>
          </p:cNvPr>
          <p:cNvSpPr/>
          <p:nvPr/>
        </p:nvSpPr>
        <p:spPr>
          <a:xfrm>
            <a:off x="602709" y="2155620"/>
            <a:ext cx="10662081" cy="39647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описание бюджетного риска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909501B-D1F4-4540-8B3C-A68700A0546E}"/>
              </a:ext>
            </a:extLst>
          </p:cNvPr>
          <p:cNvSpPr/>
          <p:nvPr/>
        </p:nvSpPr>
        <p:spPr>
          <a:xfrm>
            <a:off x="602708" y="2733815"/>
            <a:ext cx="10662081" cy="39647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наименование владельца бюджетного риска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282E60C-B310-47D4-9468-52EB6B10A3F6}"/>
              </a:ext>
            </a:extLst>
          </p:cNvPr>
          <p:cNvSpPr/>
          <p:nvPr/>
        </p:nvSpPr>
        <p:spPr>
          <a:xfrm>
            <a:off x="602708" y="3278315"/>
            <a:ext cx="10662081" cy="39647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оценка вероятности бюджетного риска;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37F97E6-5220-4F41-B5F7-B7DFEC4F3E14}"/>
              </a:ext>
            </a:extLst>
          </p:cNvPr>
          <p:cNvSpPr/>
          <p:nvPr/>
        </p:nvSpPr>
        <p:spPr>
          <a:xfrm>
            <a:off x="602707" y="3843449"/>
            <a:ext cx="10662081" cy="46245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оценка значимости (уровня) бюджетного риска;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6BB2A72-C7E1-4312-9535-B20AE67521C4}"/>
              </a:ext>
            </a:extLst>
          </p:cNvPr>
          <p:cNvSpPr/>
          <p:nvPr/>
        </p:nvSpPr>
        <p:spPr>
          <a:xfrm>
            <a:off x="602706" y="5001794"/>
            <a:ext cx="10662081" cy="46245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>
                <a:solidFill>
                  <a:srgbClr val="000000"/>
                </a:solidFill>
                <a:latin typeface="Georgia" panose="02040502050405020303" pitchFamily="18" charset="0"/>
              </a:rPr>
              <a:t>описание последствий бюджетного риска;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B269273-9566-43C2-8B50-21DD0A89624C}"/>
              </a:ext>
            </a:extLst>
          </p:cNvPr>
          <p:cNvSpPr/>
          <p:nvPr/>
        </p:nvSpPr>
        <p:spPr>
          <a:xfrm>
            <a:off x="602706" y="4423598"/>
            <a:ext cx="10662081" cy="46245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оценка степени влияния бюджетного риска;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12EA4E-FB7B-4FFB-B8F4-624ACE455410}"/>
              </a:ext>
            </a:extLst>
          </p:cNvPr>
          <p:cNvSpPr/>
          <p:nvPr/>
        </p:nvSpPr>
        <p:spPr>
          <a:xfrm>
            <a:off x="602706" y="5597258"/>
            <a:ext cx="10662081" cy="46245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описание причин бюджетного риска;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2FEB413-C664-4FB6-9D40-353AF45FFEFC}"/>
              </a:ext>
            </a:extLst>
          </p:cNvPr>
          <p:cNvSpPr/>
          <p:nvPr/>
        </p:nvSpPr>
        <p:spPr>
          <a:xfrm>
            <a:off x="602706" y="6197764"/>
            <a:ext cx="10662081" cy="46245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Georgia" panose="02040502050405020303" pitchFamily="18" charset="0"/>
              </a:rPr>
              <a:t>меры по предупреждению и (или) минимизации (устранению) бюджетного риска.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5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447972" y="327991"/>
            <a:ext cx="10124259" cy="554649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marL="0" marR="0" lvl="0" indent="0" algn="l" defTabSz="1094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345782"/>
                </a:solidFill>
                <a:effectLst/>
                <a:uLnTx/>
                <a:uFillTx/>
                <a:latin typeface="Georgia" panose="02040502050405020303" pitchFamily="18" charset="0"/>
                <a:ea typeface="Tahoma" pitchFamily="34" charset="0"/>
                <a:cs typeface="Tahoma" pitchFamily="34" charset="0"/>
              </a:rPr>
              <a:t>Система внутреннего финансового контроля: что сделано?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2500605-B750-4F13-8363-418ACC848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842962"/>
            <a:ext cx="11706225" cy="5172075"/>
          </a:xfrm>
          <a:prstGeom prst="rect">
            <a:avLst/>
          </a:prstGeom>
          <a:ln>
            <a:solidFill>
              <a:srgbClr val="53548A"/>
            </a:solidFill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494921F-AE20-49B4-B626-18963686EE89}"/>
              </a:ext>
            </a:extLst>
          </p:cNvPr>
          <p:cNvSpPr/>
          <p:nvPr/>
        </p:nvSpPr>
        <p:spPr>
          <a:xfrm>
            <a:off x="811694" y="6015037"/>
            <a:ext cx="108767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 ВФК сейчас трудозатраты связаны в основном с формированием документов, а не с самой проверкой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06069A94-5B10-447A-9EDA-D41C82C17D21}"/>
              </a:ext>
            </a:extLst>
          </p:cNvPr>
          <p:cNvSpPr/>
          <p:nvPr/>
        </p:nvSpPr>
        <p:spPr bwMode="auto">
          <a:xfrm>
            <a:off x="904655" y="5854149"/>
            <a:ext cx="10475651" cy="848740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890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376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BAC0FC-D841-4A9F-9804-79DA5EAF1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752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23652" y="171704"/>
            <a:ext cx="11037103" cy="554649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marL="0" marR="0" lvl="0" indent="0" algn="l" defTabSz="1094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345782"/>
                </a:solidFill>
                <a:effectLst/>
                <a:uLnTx/>
                <a:uFillTx/>
                <a:latin typeface="Georgia" panose="02040502050405020303" pitchFamily="18" charset="0"/>
                <a:ea typeface="Tahoma" pitchFamily="34" charset="0"/>
                <a:cs typeface="Tahoma" pitchFamily="34" charset="0"/>
              </a:rPr>
              <a:t>БК РФ Статья 158. Бюджетные полномочия главного распорядителя (распорядителя) бюджетных средств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24DB9DA-F9B7-4100-A905-9772E593C97D}"/>
              </a:ext>
            </a:extLst>
          </p:cNvPr>
          <p:cNvSpPr/>
          <p:nvPr/>
        </p:nvSpPr>
        <p:spPr>
          <a:xfrm>
            <a:off x="523652" y="1810820"/>
            <a:ext cx="10951377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1) обеспечивает результативность, адресность и целевой характер использования бюджетных средств в соответствии с утвержденными ему бюджетными ассигнованиями и лимитами бюджетных обязательств;</a:t>
            </a:r>
          </a:p>
        </p:txBody>
      </p:sp>
      <p:sp>
        <p:nvSpPr>
          <p:cNvPr id="13" name="Стрелка: пятиугольник 12">
            <a:extLst>
              <a:ext uri="{FF2B5EF4-FFF2-40B4-BE49-F238E27FC236}">
                <a16:creationId xmlns:a16="http://schemas.microsoft.com/office/drawing/2014/main" id="{D4A96AE6-F294-4AE6-9E32-7ED544CDB9DC}"/>
              </a:ext>
            </a:extLst>
          </p:cNvPr>
          <p:cNvSpPr/>
          <p:nvPr/>
        </p:nvSpPr>
        <p:spPr bwMode="auto">
          <a:xfrm>
            <a:off x="523654" y="1144529"/>
            <a:ext cx="11001075" cy="55464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457200" marR="0" lvl="1" indent="0" algn="l" defTabSz="8890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Gautami" panose="020B0502040204020203" pitchFamily="34" charset="0"/>
              </a:rPr>
              <a:t>1. Главный распорядитель бюджетных средств обладает следующими бюджетными полномочиями: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EF3410-FED5-4005-9001-B86C74FA2232}"/>
              </a:ext>
            </a:extLst>
          </p:cNvPr>
          <p:cNvSpPr/>
          <p:nvPr/>
        </p:nvSpPr>
        <p:spPr>
          <a:xfrm>
            <a:off x="523651" y="2845792"/>
            <a:ext cx="109513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2) формирует перечень подведомственных ему распорядителей и получателей бюджетных средств;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5C2E746-E9BF-4640-B110-FDAEFC52C7DE}"/>
              </a:ext>
            </a:extLst>
          </p:cNvPr>
          <p:cNvSpPr/>
          <p:nvPr/>
        </p:nvSpPr>
        <p:spPr>
          <a:xfrm>
            <a:off x="523650" y="3323923"/>
            <a:ext cx="1095137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3) ведет реестр расходных обязательств, подлежащих исполнению в пределах утвержденных ему лимитов бюджетных обязательств и бюджетных ассигнований;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D84D96D-6CE9-464F-88DE-BB3CDD1B98FE}"/>
              </a:ext>
            </a:extLst>
          </p:cNvPr>
          <p:cNvSpPr/>
          <p:nvPr/>
        </p:nvSpPr>
        <p:spPr>
          <a:xfrm>
            <a:off x="523649" y="4083206"/>
            <a:ext cx="1095137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4) осуществляет планирование соответствующих расходов бюджета, составляет обоснования бюджетных ассигнований;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43A5A05-42B8-4479-B14B-9665B2483C59}"/>
              </a:ext>
            </a:extLst>
          </p:cNvPr>
          <p:cNvSpPr/>
          <p:nvPr/>
        </p:nvSpPr>
        <p:spPr>
          <a:xfrm>
            <a:off x="523648" y="4853589"/>
            <a:ext cx="10951377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5) составляет, утверждает и ведет бюджетную роспись, распределяет бюджетные ассигнования, лимиты бюджетных обязательств по подведомственным распорядителям и получателям бюджетных средств и исполняет соответствующую часть бюджета;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6F7DDF1-807A-4878-B27A-458E1F086A14}"/>
              </a:ext>
            </a:extLst>
          </p:cNvPr>
          <p:cNvSpPr/>
          <p:nvPr/>
        </p:nvSpPr>
        <p:spPr>
          <a:xfrm>
            <a:off x="523647" y="5906337"/>
            <a:ext cx="109513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6) вносит предложения по формированию и изменению лимитов бюджетных обязательств;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8CDA82B-0279-4ACB-A23C-19016B8E0864}"/>
              </a:ext>
            </a:extLst>
          </p:cNvPr>
          <p:cNvSpPr/>
          <p:nvPr/>
        </p:nvSpPr>
        <p:spPr>
          <a:xfrm>
            <a:off x="523646" y="6381659"/>
            <a:ext cx="109513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7) вносит предложения по формированию и изменению сводной бюджетной росписи;</a:t>
            </a:r>
          </a:p>
        </p:txBody>
      </p:sp>
    </p:spTree>
    <p:extLst>
      <p:ext uri="{BB962C8B-B14F-4D97-AF65-F5344CB8AC3E}">
        <p14:creationId xmlns:p14="http://schemas.microsoft.com/office/powerpoint/2010/main" val="4114259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4031-FB25-42C7-B742-AA1A4CA5589A}"/>
              </a:ext>
            </a:extLst>
          </p:cNvPr>
          <p:cNvSpPr txBox="1">
            <a:spLocks/>
          </p:cNvSpPr>
          <p:nvPr/>
        </p:nvSpPr>
        <p:spPr>
          <a:xfrm>
            <a:off x="523652" y="171704"/>
            <a:ext cx="11037103" cy="554649"/>
          </a:xfrm>
          <a:prstGeom prst="rect">
            <a:avLst/>
          </a:prstGeom>
        </p:spPr>
        <p:txBody>
          <a:bodyPr/>
          <a:lstStyle>
            <a:lvl1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708" b="1">
                <a:solidFill>
                  <a:srgbClr val="345782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2pPr>
            <a:lvl3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3pPr>
            <a:lvl4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4pPr>
            <a:lvl5pPr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5pPr>
            <a:lvl6pPr marL="562766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6pPr>
            <a:lvl7pPr marL="1125534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7pPr>
            <a:lvl8pPr marL="1688299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8pPr>
            <a:lvl9pPr marL="2251067" algn="l" defTabSz="1094270" rtl="0" eaLnBrk="1" fontAlgn="base" hangingPunct="1">
              <a:spcBef>
                <a:spcPct val="0"/>
              </a:spcBef>
              <a:spcAft>
                <a:spcPct val="0"/>
              </a:spcAft>
              <a:defRPr sz="2954" b="1">
                <a:solidFill>
                  <a:schemeClr val="tx2"/>
                </a:solidFill>
                <a:latin typeface="Trebuchet MS" pitchFamily="34" charset="0"/>
                <a:cs typeface="Arial" charset="0"/>
              </a:defRPr>
            </a:lvl9pPr>
          </a:lstStyle>
          <a:p>
            <a:pPr marL="0" marR="0" lvl="0" indent="0" algn="l" defTabSz="1094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345782"/>
                </a:solidFill>
                <a:effectLst/>
                <a:uLnTx/>
                <a:uFillTx/>
                <a:latin typeface="Georgia" panose="02040502050405020303" pitchFamily="18" charset="0"/>
                <a:ea typeface="Tahoma" pitchFamily="34" charset="0"/>
                <a:cs typeface="Tahoma" pitchFamily="34" charset="0"/>
              </a:rPr>
              <a:t>БК РФ Статья 158. Бюджетные полномочия главного распорядителя (распорядителя) бюджетных средств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24DB9DA-F9B7-4100-A905-9772E593C97D}"/>
              </a:ext>
            </a:extLst>
          </p:cNvPr>
          <p:cNvSpPr/>
          <p:nvPr/>
        </p:nvSpPr>
        <p:spPr>
          <a:xfrm>
            <a:off x="523652" y="1830698"/>
            <a:ext cx="1095137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8) определяет порядок утверждения бюджетных смет подведомственных получателей бюджетных средств, являющихся казенными учреждениями;</a:t>
            </a:r>
          </a:p>
        </p:txBody>
      </p:sp>
      <p:sp>
        <p:nvSpPr>
          <p:cNvPr id="13" name="Стрелка: пятиугольник 12">
            <a:extLst>
              <a:ext uri="{FF2B5EF4-FFF2-40B4-BE49-F238E27FC236}">
                <a16:creationId xmlns:a16="http://schemas.microsoft.com/office/drawing/2014/main" id="{D4A96AE6-F294-4AE6-9E32-7ED544CDB9DC}"/>
              </a:ext>
            </a:extLst>
          </p:cNvPr>
          <p:cNvSpPr/>
          <p:nvPr/>
        </p:nvSpPr>
        <p:spPr bwMode="auto">
          <a:xfrm>
            <a:off x="523654" y="1144529"/>
            <a:ext cx="11001075" cy="554649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" tIns="45720" rIns="4572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457200" marR="0" lvl="1" indent="0" algn="l" defTabSz="8890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Gautami" panose="020B0502040204020203" pitchFamily="34" charset="0"/>
              </a:rPr>
              <a:t>1. Главный распорядитель бюджетных средств обладает следующими бюджетными полномочиями: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EF3410-FED5-4005-9001-B86C74FA2232}"/>
              </a:ext>
            </a:extLst>
          </p:cNvPr>
          <p:cNvSpPr/>
          <p:nvPr/>
        </p:nvSpPr>
        <p:spPr>
          <a:xfrm>
            <a:off x="523645" y="2554586"/>
            <a:ext cx="109513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9) формирует и утверждает государственные (муниципальные) задания;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5C2E746-E9BF-4640-B110-FDAEFC52C7DE}"/>
              </a:ext>
            </a:extLst>
          </p:cNvPr>
          <p:cNvSpPr/>
          <p:nvPr/>
        </p:nvSpPr>
        <p:spPr>
          <a:xfrm>
            <a:off x="523644" y="3009038"/>
            <a:ext cx="10951377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10) обеспечивает соблюдение получателями межбюджетных субсидий, субвенций и иных межбюджетных трансфертов, имеющих целевое назначение, а также иных субсидий и бюджетных инвестиций, определенных БК РФ, условий, целей и порядка, установленных при их предоставлении;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43A5A05-42B8-4479-B14B-9665B2483C59}"/>
              </a:ext>
            </a:extLst>
          </p:cNvPr>
          <p:cNvSpPr/>
          <p:nvPr/>
        </p:nvSpPr>
        <p:spPr>
          <a:xfrm>
            <a:off x="523643" y="4299589"/>
            <a:ext cx="1095137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12) формирует бюджетную отчетность главного распорядителя бюджетных средств;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6F7DDF1-807A-4878-B27A-458E1F086A14}"/>
              </a:ext>
            </a:extLst>
          </p:cNvPr>
          <p:cNvSpPr/>
          <p:nvPr/>
        </p:nvSpPr>
        <p:spPr>
          <a:xfrm>
            <a:off x="523642" y="4787587"/>
            <a:ext cx="10951377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12.1) отвечает соответственно от имени Российской Федерации, субъекта Российской Федерации, муниципального образования по денежным обязательствам подведомственных ему получателей бюджетных средств;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8CDA82B-0279-4ACB-A23C-19016B8E0864}"/>
              </a:ext>
            </a:extLst>
          </p:cNvPr>
          <p:cNvSpPr/>
          <p:nvPr/>
        </p:nvSpPr>
        <p:spPr>
          <a:xfrm>
            <a:off x="523641" y="5845721"/>
            <a:ext cx="10951377" cy="92333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Arial Unicode MS"/>
                <a:cs typeface="Arial"/>
              </a:rPr>
              <a:t>13) осуществляет иные бюджетные полномочия, установленные настоящим Кодексом и принимаемыми в соответствии с ним нормативными правовыми актами (муниципальными правовыми актами), регулирующими бюджетные правоотношения.</a:t>
            </a:r>
          </a:p>
        </p:txBody>
      </p:sp>
    </p:spTree>
    <p:extLst>
      <p:ext uri="{BB962C8B-B14F-4D97-AF65-F5344CB8AC3E}">
        <p14:creationId xmlns:p14="http://schemas.microsoft.com/office/powerpoint/2010/main" val="39314551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080676C-8165-4FD2-9F46-F8C72DCECF69}"/>
              </a:ext>
            </a:extLst>
          </p:cNvPr>
          <p:cNvSpPr/>
          <p:nvPr/>
        </p:nvSpPr>
        <p:spPr>
          <a:xfrm>
            <a:off x="578122" y="194121"/>
            <a:ext cx="110357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Внутренний финансовый контроль осуществляется в отношении следующих внутренних бюджетных процедур: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5DBB6A-436D-43F4-8481-A315731BA0D0}"/>
              </a:ext>
            </a:extLst>
          </p:cNvPr>
          <p:cNvSpPr txBox="1"/>
          <p:nvPr/>
        </p:nvSpPr>
        <p:spPr>
          <a:xfrm>
            <a:off x="672547" y="1149803"/>
            <a:ext cx="10846905" cy="923330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 и представление документов в Минфин РФ, необходимых для составления и рассмотрения проекта бюджета, в том числе реестров расходных обязательств и обоснований бюджетных ассигнований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D32FE-CA4D-437F-8594-30356FB4A7C8}"/>
              </a:ext>
            </a:extLst>
          </p:cNvPr>
          <p:cNvSpPr txBox="1"/>
          <p:nvPr/>
        </p:nvSpPr>
        <p:spPr>
          <a:xfrm>
            <a:off x="672546" y="2191951"/>
            <a:ext cx="10846905" cy="923330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 и представление документов главному администратору бюджетных средств, администратору бюджетных средств, необходимых для составления и рассмотрения проекта бюджета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EF7A43-6EC9-41BA-B75C-925168851A01}"/>
              </a:ext>
            </a:extLst>
          </p:cNvPr>
          <p:cNvSpPr txBox="1"/>
          <p:nvPr/>
        </p:nvSpPr>
        <p:spPr>
          <a:xfrm>
            <a:off x="672545" y="3239966"/>
            <a:ext cx="10846905" cy="923330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 и представление документов в Федеральное казначейство, необходимых для составления и ведения кассового плана по доходам бюджета, расходам бюджета и источникам финансирования дефицита бюджета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B942F8-20FC-4567-81EE-99F8D244673C}"/>
              </a:ext>
            </a:extLst>
          </p:cNvPr>
          <p:cNvSpPr txBox="1"/>
          <p:nvPr/>
        </p:nvSpPr>
        <p:spPr>
          <a:xfrm>
            <a:off x="672544" y="4282114"/>
            <a:ext cx="10846905" cy="646331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Составление, утверждение и ведение бюджетной росписи главного распорядителя (распорядителя) бюджетных средств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A31EC6-860A-4D45-8FD0-6D5ACCB86658}"/>
              </a:ext>
            </a:extLst>
          </p:cNvPr>
          <p:cNvSpPr txBox="1"/>
          <p:nvPr/>
        </p:nvSpPr>
        <p:spPr>
          <a:xfrm>
            <a:off x="672544" y="5074659"/>
            <a:ext cx="10846905" cy="1200329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 и направление документов в Минфин РФ и Федеральное казначейство, необходимых для формирования и ведения сводной бюджетной росписи бюджета, а также для доведения (распределения) бюджетных ассигнований и лимитов бюджетных обязательств до главных распорядителей бюджетных средств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834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080676C-8165-4FD2-9F46-F8C72DCECF69}"/>
              </a:ext>
            </a:extLst>
          </p:cNvPr>
          <p:cNvSpPr/>
          <p:nvPr/>
        </p:nvSpPr>
        <p:spPr>
          <a:xfrm>
            <a:off x="622841" y="163454"/>
            <a:ext cx="110357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Внутренний финансовый контроль осуществляется в отношении следующих внутренних бюджетных процедур: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D32FE-CA4D-437F-8594-30356FB4A7C8}"/>
              </a:ext>
            </a:extLst>
          </p:cNvPr>
          <p:cNvSpPr txBox="1"/>
          <p:nvPr/>
        </p:nvSpPr>
        <p:spPr>
          <a:xfrm>
            <a:off x="622844" y="1306630"/>
            <a:ext cx="10846905" cy="646331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Составление, утверждение и ведение бюджетных смет и (или) составление (утверждение) свода бюджетных смет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EF7A43-6EC9-41BA-B75C-925168851A01}"/>
              </a:ext>
            </a:extLst>
          </p:cNvPr>
          <p:cNvSpPr txBox="1"/>
          <p:nvPr/>
        </p:nvSpPr>
        <p:spPr>
          <a:xfrm>
            <a:off x="622843" y="2115655"/>
            <a:ext cx="10846905" cy="646331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Формирование и утверждение государственных заданий в отношении подведомственных федеральных государственных учреждений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B942F8-20FC-4567-81EE-99F8D244673C}"/>
              </a:ext>
            </a:extLst>
          </p:cNvPr>
          <p:cNvSpPr txBox="1"/>
          <p:nvPr/>
        </p:nvSpPr>
        <p:spPr>
          <a:xfrm>
            <a:off x="622843" y="2924680"/>
            <a:ext cx="10846905" cy="369332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 и исполнение бюджетной сметы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73DD51-8EEC-486D-88F7-DE45FFE46679}"/>
              </a:ext>
            </a:extLst>
          </p:cNvPr>
          <p:cNvSpPr txBox="1"/>
          <p:nvPr/>
        </p:nvSpPr>
        <p:spPr>
          <a:xfrm>
            <a:off x="622842" y="3410539"/>
            <a:ext cx="10846905" cy="646331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Принятие в пределах доведенных лимитов бюджетных обязательств и (или) бюджетных ассигнований бюджетных обязательств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C9EADE-4AB6-4EB6-BA64-C5ED993B0E6B}"/>
              </a:ext>
            </a:extLst>
          </p:cNvPr>
          <p:cNvSpPr txBox="1"/>
          <p:nvPr/>
        </p:nvSpPr>
        <p:spPr>
          <a:xfrm>
            <a:off x="622841" y="4173397"/>
            <a:ext cx="10846905" cy="923330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Осуществление начисления, учета и контроля за правильностью исчисления, полнотой и своевременностью осуществления платежей (поступления источников финансирования дефицита бюджета) в федеральный бюджет, пеней и штрафов по ним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809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080676C-8165-4FD2-9F46-F8C72DCECF69}"/>
              </a:ext>
            </a:extLst>
          </p:cNvPr>
          <p:cNvSpPr/>
          <p:nvPr/>
        </p:nvSpPr>
        <p:spPr>
          <a:xfrm>
            <a:off x="622851" y="137883"/>
            <a:ext cx="110357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Внутренний финансовый контроль осуществляется в отношении следующих внутренних бюджетных процедур: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D32FE-CA4D-437F-8594-30356FB4A7C8}"/>
              </a:ext>
            </a:extLst>
          </p:cNvPr>
          <p:cNvSpPr txBox="1"/>
          <p:nvPr/>
        </p:nvSpPr>
        <p:spPr>
          <a:xfrm>
            <a:off x="717273" y="1403910"/>
            <a:ext cx="10846905" cy="923330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Принятие решений о возврате излишне уплаченных (взысканных) платежей в федеральный бюджет, а также процентов за несвоевременное осуществление такого возврата и процентов, начисленных на излишне взысканные суммы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EF7A43-6EC9-41BA-B75C-925168851A01}"/>
              </a:ext>
            </a:extLst>
          </p:cNvPr>
          <p:cNvSpPr txBox="1"/>
          <p:nvPr/>
        </p:nvSpPr>
        <p:spPr>
          <a:xfrm>
            <a:off x="672547" y="2519321"/>
            <a:ext cx="10846905" cy="369332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Принятие решений о зачете (об уточнении) платежей в федеральный бюджет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B942F8-20FC-4567-81EE-99F8D244673C}"/>
              </a:ext>
            </a:extLst>
          </p:cNvPr>
          <p:cNvSpPr txBox="1"/>
          <p:nvPr/>
        </p:nvSpPr>
        <p:spPr>
          <a:xfrm>
            <a:off x="672544" y="3054766"/>
            <a:ext cx="10846905" cy="1200329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Процедура ведения бюджетного учета, в том числе принятия к учету первичных учетных документов (составления сводных учетных документов), отражения информации, указанной в первичных учетных документах и регистрах бюджетного учета, проведения оценки имущества и обязательств, а также инвентаризаций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D04CDF-C8C5-4E7E-89D1-B4606D8BB699}"/>
              </a:ext>
            </a:extLst>
          </p:cNvPr>
          <p:cNvSpPr txBox="1"/>
          <p:nvPr/>
        </p:nvSpPr>
        <p:spPr>
          <a:xfrm>
            <a:off x="672545" y="4439094"/>
            <a:ext cx="10846905" cy="369332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Составление и представление бюджетной отчетности и сводной бюджетной отчетности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687F72-B6AF-42BB-A99D-51E693F328F1}"/>
              </a:ext>
            </a:extLst>
          </p:cNvPr>
          <p:cNvSpPr txBox="1"/>
          <p:nvPr/>
        </p:nvSpPr>
        <p:spPr>
          <a:xfrm>
            <a:off x="672544" y="4992425"/>
            <a:ext cx="10846905" cy="923330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Исполнение судебных актов по искам к Российской Федерации, а также судебных актов, предусматривающих обращение взыскания на средства бюджета по денежным обязательствам подведомственных казенных учреждений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450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080676C-8165-4FD2-9F46-F8C72DCECF69}"/>
              </a:ext>
            </a:extLst>
          </p:cNvPr>
          <p:cNvSpPr/>
          <p:nvPr/>
        </p:nvSpPr>
        <p:spPr>
          <a:xfrm>
            <a:off x="578126" y="82085"/>
            <a:ext cx="110357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Внутренний финансовый контроль осуществляется в отношении следующих внутренних бюджетных процедур: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BD32FE-CA4D-437F-8594-30356FB4A7C8}"/>
              </a:ext>
            </a:extLst>
          </p:cNvPr>
          <p:cNvSpPr txBox="1"/>
          <p:nvPr/>
        </p:nvSpPr>
        <p:spPr>
          <a:xfrm>
            <a:off x="717273" y="1406900"/>
            <a:ext cx="10846905" cy="646331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Распределение лимитов бюджетных обязательств по подведомственным распорядителям и получателям бюджетных средств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EF7A43-6EC9-41BA-B75C-925168851A01}"/>
              </a:ext>
            </a:extLst>
          </p:cNvPr>
          <p:cNvSpPr txBox="1"/>
          <p:nvPr/>
        </p:nvSpPr>
        <p:spPr>
          <a:xfrm>
            <a:off x="717273" y="2209870"/>
            <a:ext cx="10846905" cy="1200329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Осуществление предусмотренных правовыми актами о предоставлении межбюджетных субсидий, субвенций и иных межбюджетных трансфертов, имеющих целевое назначение, а также иных субсидий действий, направленных на обеспечение соблюдения их получателями условий, целей и порядка их предоставления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B942F8-20FC-4567-81EE-99F8D244673C}"/>
              </a:ext>
            </a:extLst>
          </p:cNvPr>
          <p:cNvSpPr txBox="1"/>
          <p:nvPr/>
        </p:nvSpPr>
        <p:spPr>
          <a:xfrm>
            <a:off x="717273" y="3566838"/>
            <a:ext cx="10846905" cy="923330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Осуществление предусмотренных правовыми актами о предоставлении (осуществлении) бюджетных инвестиций действий, направленных на обеспечение соблюдения их получателями условий, целей и порядка их предоставления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D04CDF-C8C5-4E7E-89D1-B4606D8BB699}"/>
              </a:ext>
            </a:extLst>
          </p:cNvPr>
          <p:cNvSpPr txBox="1"/>
          <p:nvPr/>
        </p:nvSpPr>
        <p:spPr>
          <a:xfrm>
            <a:off x="717273" y="4712436"/>
            <a:ext cx="10846905" cy="1477328"/>
          </a:xfrm>
          <a:prstGeom prst="rect">
            <a:avLst/>
          </a:prstGeom>
          <a:solidFill>
            <a:schemeClr val="bg1"/>
          </a:solidFill>
          <a:ln w="9525" cap="flat" cmpd="sng" algn="ctr"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prstDash val="solid"/>
          </a:ln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/>
                <a:ea typeface="+mn-ea"/>
                <a:cs typeface="Arial"/>
              </a:rPr>
              <a:t>Осуществление предусмотренных правовыми актами о выделении в распоряжение главного администратора (администратора) источников финансирования дефицита бюджета ассигнований, предназначенных для погашения источников финансирования дефицита бюджета, действий, направленных на обеспечение адресности и целевого характера использования указанных ассигнований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rebuchet MS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871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9E75B3-7D45-41CE-9D0A-B7E169220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3" y="859231"/>
            <a:ext cx="12122427" cy="589986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F843AA-2E19-483C-A1E0-AE3D7F93832B}"/>
              </a:ext>
            </a:extLst>
          </p:cNvPr>
          <p:cNvSpPr/>
          <p:nvPr/>
        </p:nvSpPr>
        <p:spPr>
          <a:xfrm>
            <a:off x="257452" y="98905"/>
            <a:ext cx="11768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E2E2E2">
                    <a:lumMod val="75000"/>
                  </a:srgbClr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ПРОГРАММА РАЗРАБОТКИ В МИНИСТЕРСТВЕ ФИНАНСОВ РОССИЙСКОЙ ФЕДЕРАЦИИ ФЕДЕРАЛЬНЫХ СТАНДАРТОВ ВНУТРЕННЕГО ФИНАНСОВОГО АУДИТА НА 2018 - 2020 гг.</a:t>
            </a:r>
          </a:p>
        </p:txBody>
      </p:sp>
    </p:spTree>
    <p:extLst>
      <p:ext uri="{BB962C8B-B14F-4D97-AF65-F5344CB8AC3E}">
        <p14:creationId xmlns:p14="http://schemas.microsoft.com/office/powerpoint/2010/main" val="1575156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E473D5-F8D9-4B82-8BFA-498AB1AE28AB}"/>
              </a:ext>
            </a:extLst>
          </p:cNvPr>
          <p:cNvSpPr/>
          <p:nvPr/>
        </p:nvSpPr>
        <p:spPr>
          <a:xfrm>
            <a:off x="3359158" y="40777"/>
            <a:ext cx="5473677" cy="927939"/>
          </a:xfrm>
          <a:prstGeom prst="rect">
            <a:avLst/>
          </a:prstGeom>
          <a:solidFill>
            <a:schemeClr val="accent3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Задачи внутреннего финансового контроля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EB020F-18F0-4606-BBF2-C55CB5EA63EF}"/>
              </a:ext>
            </a:extLst>
          </p:cNvPr>
          <p:cNvSpPr/>
          <p:nvPr/>
        </p:nvSpPr>
        <p:spPr>
          <a:xfrm>
            <a:off x="705676" y="1152939"/>
            <a:ext cx="10780648" cy="927939"/>
          </a:xfrm>
          <a:prstGeom prst="rect">
            <a:avLst/>
          </a:prstGeom>
          <a:solidFill>
            <a:schemeClr val="accent3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Управление событиями, негативно влияющими на выполнение внутренних бюджетных процедур – Управление бюджетными рисками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0823C01-74F5-4E6D-9565-472EA5CA1E7F}"/>
              </a:ext>
            </a:extLst>
          </p:cNvPr>
          <p:cNvSpPr/>
          <p:nvPr/>
        </p:nvSpPr>
        <p:spPr>
          <a:xfrm>
            <a:off x="705676" y="2265101"/>
            <a:ext cx="10780647" cy="1111804"/>
          </a:xfrm>
          <a:prstGeom prst="rect">
            <a:avLst/>
          </a:prstGeom>
          <a:solidFill>
            <a:schemeClr val="accent3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Оперативное выявление, устранение и пресечение нарушений бюджетного законодательства Российской Федерации и иных нормативных правовых актов, регулирующих бюджетные правоотношения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75C182F-86ED-441F-809E-44E9A07B8352}"/>
              </a:ext>
            </a:extLst>
          </p:cNvPr>
          <p:cNvSpPr/>
          <p:nvPr/>
        </p:nvSpPr>
        <p:spPr>
          <a:xfrm>
            <a:off x="705676" y="3561128"/>
            <a:ext cx="10780646" cy="1522721"/>
          </a:xfrm>
          <a:prstGeom prst="rect">
            <a:avLst/>
          </a:prstGeom>
          <a:solidFill>
            <a:schemeClr val="accent3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Оперативное выявление, устранение и пресечение действий должностных лиц, негативно влияющих на осуществление главными администраторами (администраторами) и получателями бюджетных средств бюджетных полномочий и (или) эффективность использования бюджетных средств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1F23659-F4DD-4E3D-AB9E-20E19A1BC5AC}"/>
              </a:ext>
            </a:extLst>
          </p:cNvPr>
          <p:cNvSpPr/>
          <p:nvPr/>
        </p:nvSpPr>
        <p:spPr>
          <a:xfrm>
            <a:off x="705674" y="5268072"/>
            <a:ext cx="10780647" cy="1321572"/>
          </a:xfrm>
          <a:prstGeom prst="rect">
            <a:avLst/>
          </a:prstGeom>
          <a:solidFill>
            <a:schemeClr val="accent3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Повышение экономности и результативности использования бюджетных средств, а также достижение целевых значений показателей качества исполнения бюджетных полномочий ГАБС, АБС (качества финансового менеджмента)</a:t>
            </a:r>
          </a:p>
        </p:txBody>
      </p:sp>
    </p:spTree>
    <p:extLst>
      <p:ext uri="{BB962C8B-B14F-4D97-AF65-F5344CB8AC3E}">
        <p14:creationId xmlns:p14="http://schemas.microsoft.com/office/powerpoint/2010/main" val="7118176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E473D5-F8D9-4B82-8BFA-498AB1AE28AB}"/>
              </a:ext>
            </a:extLst>
          </p:cNvPr>
          <p:cNvSpPr/>
          <p:nvPr/>
        </p:nvSpPr>
        <p:spPr>
          <a:xfrm>
            <a:off x="2900432" y="40777"/>
            <a:ext cx="6391129" cy="927939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Контрольные действия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внутреннего финансового контроля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EB020F-18F0-4606-BBF2-C55CB5EA63EF}"/>
              </a:ext>
            </a:extLst>
          </p:cNvPr>
          <p:cNvSpPr/>
          <p:nvPr/>
        </p:nvSpPr>
        <p:spPr>
          <a:xfrm>
            <a:off x="705676" y="1152939"/>
            <a:ext cx="10780648" cy="1838739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Проверка соответствия документов требованиям нормативных правовых актов, регулирующих бюджетные правоотношения и (или) обусловливающих публичные нормативные обязательства и правовые основания для иных расходных (бюджетных) обязательств, а также требованиям внутренних стандартов и процедур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75C182F-86ED-441F-809E-44E9A07B8352}"/>
              </a:ext>
            </a:extLst>
          </p:cNvPr>
          <p:cNvSpPr/>
          <p:nvPr/>
        </p:nvSpPr>
        <p:spPr>
          <a:xfrm>
            <a:off x="705677" y="3103929"/>
            <a:ext cx="10780646" cy="103075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Подтверждение (согласование) операций, подтверждающее правомочность их совершения, например, визирование документа вышестоящим должностным лицом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1F23659-F4DD-4E3D-AB9E-20E19A1BC5AC}"/>
              </a:ext>
            </a:extLst>
          </p:cNvPr>
          <p:cNvSpPr/>
          <p:nvPr/>
        </p:nvSpPr>
        <p:spPr>
          <a:xfrm>
            <a:off x="705672" y="4267141"/>
            <a:ext cx="10780647" cy="1321572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Сверка данных, то есть сравнение данных из разных источников информации (например, сверка остатков по счетам бюджетного учета с данными первичных документов по расчетам с поставщиками и подрядчиками)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E72EF77-C63E-42BC-96A1-553571214456}"/>
              </a:ext>
            </a:extLst>
          </p:cNvPr>
          <p:cNvSpPr/>
          <p:nvPr/>
        </p:nvSpPr>
        <p:spPr>
          <a:xfrm>
            <a:off x="705672" y="5705061"/>
            <a:ext cx="10780647" cy="854765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Сбор (запрос), анализ и оценка (мониторинг) информации о выполнении внутренних бюджетных процедур</a:t>
            </a:r>
          </a:p>
        </p:txBody>
      </p:sp>
    </p:spTree>
    <p:extLst>
      <p:ext uri="{BB962C8B-B14F-4D97-AF65-F5344CB8AC3E}">
        <p14:creationId xmlns:p14="http://schemas.microsoft.com/office/powerpoint/2010/main" val="7746547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A03E23-DF4A-4598-9DC1-CAEA81DB1042}"/>
              </a:ext>
            </a:extLst>
          </p:cNvPr>
          <p:cNvSpPr/>
          <p:nvPr/>
        </p:nvSpPr>
        <p:spPr>
          <a:xfrm>
            <a:off x="1356434" y="310718"/>
            <a:ext cx="9479132" cy="1059748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Постановление Правительства РФ от 17.03.2014 N 193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«Проведение внутреннего финансового контроля»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EB8168-A4E6-414E-949D-54F32FBDFDEB}"/>
              </a:ext>
            </a:extLst>
          </p:cNvPr>
          <p:cNvSpPr/>
          <p:nvPr/>
        </p:nvSpPr>
        <p:spPr>
          <a:xfrm>
            <a:off x="808888" y="1553593"/>
            <a:ext cx="10776319" cy="1875408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Утверждение карт внутреннего финансового контроля осуществляется руководителем (заместителем руководителя) главного администратора бюджетных средств, администратора бюджетных средств.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9. Внутренний финансовый контроль осуществляется в соответствии с утвержденной картой внутреннего финансового контроля.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B11FC0-9B85-4FBB-9F01-B9991D859E67}"/>
              </a:ext>
            </a:extLst>
          </p:cNvPr>
          <p:cNvSpPr/>
          <p:nvPr/>
        </p:nvSpPr>
        <p:spPr>
          <a:xfrm>
            <a:off x="808887" y="3612128"/>
            <a:ext cx="10776319" cy="2637752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10. В карте внутреннего финансового контроля по каждому отражаемому в нем предмету внутреннего финансового контроля указываются данные о должностном лице, ответственном за выполнение операции (действия по формированию документа, необходимого для выполнения внутренней бюджетной процедуры), периодичности выполнения операции, должностных лицах, осуществляющих контрольные действия, методах контроля и периодичности, а также способах проведения контрольных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197556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A03E23-DF4A-4598-9DC1-CAEA81DB1042}"/>
              </a:ext>
            </a:extLst>
          </p:cNvPr>
          <p:cNvSpPr/>
          <p:nvPr/>
        </p:nvSpPr>
        <p:spPr>
          <a:xfrm>
            <a:off x="1600200" y="310718"/>
            <a:ext cx="9193696" cy="150814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Постановление Правительства РФ от 17.03.2014 N 193 «Карта внутреннего финансового контроля»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Пункт 11 Процесс формирования (актуализация) карты внутреннего финансового контроля включает следующие этапы: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EB8168-A4E6-414E-949D-54F32FBDFDEB}"/>
              </a:ext>
            </a:extLst>
          </p:cNvPr>
          <p:cNvSpPr/>
          <p:nvPr/>
        </p:nvSpPr>
        <p:spPr>
          <a:xfrm>
            <a:off x="808888" y="2146251"/>
            <a:ext cx="10776319" cy="196411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а) оценка операций (действий по формированию документов, необходимых для выполнения внутренних бюджетных процедур) с точки зрения вероятности возникновения событий, негативно влияющих на выполнение внутренних бюджетных процедур (далее - бюджетные риски), в целях определения применяемых к ним методов контроля, контрольных действий и способов их осуществления;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B11FC0-9B85-4FBB-9F01-B9991D859E67}"/>
              </a:ext>
            </a:extLst>
          </p:cNvPr>
          <p:cNvSpPr/>
          <p:nvPr/>
        </p:nvSpPr>
        <p:spPr>
          <a:xfrm>
            <a:off x="808887" y="4437751"/>
            <a:ext cx="10776319" cy="1703451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б) формирование перечня операций (действий по формированию документов, необходимых для выполнения внутренней бюджетной процедуры) с указанием необходимости или отсутствия необходимости осуществления контрольных действий, определяемых по результатам оценки бюджетных рисков.</a:t>
            </a:r>
          </a:p>
        </p:txBody>
      </p:sp>
    </p:spTree>
    <p:extLst>
      <p:ext uri="{BB962C8B-B14F-4D97-AF65-F5344CB8AC3E}">
        <p14:creationId xmlns:p14="http://schemas.microsoft.com/office/powerpoint/2010/main" val="184495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C35A7C-2507-4EF4-A1D2-81A92AD0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4559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A03E23-DF4A-4598-9DC1-CAEA81DB1042}"/>
              </a:ext>
            </a:extLst>
          </p:cNvPr>
          <p:cNvSpPr/>
          <p:nvPr/>
        </p:nvSpPr>
        <p:spPr>
          <a:xfrm>
            <a:off x="1600200" y="310718"/>
            <a:ext cx="9193696" cy="150814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Постановление Правительства РФ от 17.03.2014 N 193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«Оценка бюджетного риска»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Пункт 12 Оценка бюджетного риска осуществляется по следующим критериям: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EB8168-A4E6-414E-949D-54F32FBDFDEB}"/>
              </a:ext>
            </a:extLst>
          </p:cNvPr>
          <p:cNvSpPr/>
          <p:nvPr/>
        </p:nvSpPr>
        <p:spPr>
          <a:xfrm>
            <a:off x="808887" y="1942064"/>
            <a:ext cx="10776319" cy="1005322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вероятность - степень возможности наступления события, негативно влияющего на выполнение внутренней бюджетной процедуры;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B11FC0-9B85-4FBB-9F01-B9991D859E67}"/>
              </a:ext>
            </a:extLst>
          </p:cNvPr>
          <p:cNvSpPr/>
          <p:nvPr/>
        </p:nvSpPr>
        <p:spPr>
          <a:xfrm>
            <a:off x="808886" y="3070589"/>
            <a:ext cx="10776319" cy="290408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степень влияния - уровень негативного воздействия события на результат выполнения внутренней бюджетной процедуры, определяемый по величине отклонения от целевых значений показателей качества исполнения бюджетных полномочий (далее - качество финансового менеджмента), осуществляемых главным администратором бюджетных средств, величине ущерба, причиненного Российской Федерации, или величине искажения бюджетной отчетности и (или) величине отклонения от целевых значений показателей государственной программы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17608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06B475F-73C9-4ACE-81A7-16DC433D25A0}"/>
              </a:ext>
            </a:extLst>
          </p:cNvPr>
          <p:cNvSpPr/>
          <p:nvPr/>
        </p:nvSpPr>
        <p:spPr>
          <a:xfrm>
            <a:off x="907426" y="203030"/>
            <a:ext cx="10780648" cy="1173009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Оценка значений критериев бюджетного риска осуществляется должностными лицами, ответственными за формирование карт внутреннего финансового контроля, на основании: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0D68C63-D21B-4F2D-BC57-3D794CDEB5DB}"/>
              </a:ext>
            </a:extLst>
          </p:cNvPr>
          <p:cNvSpPr/>
          <p:nvPr/>
        </p:nvSpPr>
        <p:spPr>
          <a:xfrm>
            <a:off x="907426" y="1529918"/>
            <a:ext cx="10780648" cy="1375716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информации соответствующих структурных подразделений главного администратора бюджетных средств, администратора бюджетных средств о результатах внутреннего финансового контроля и отчетов о результатах аудиторских проверок;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1BCB52-D700-4070-A33C-6DDA2C6B1835}"/>
              </a:ext>
            </a:extLst>
          </p:cNvPr>
          <p:cNvSpPr/>
          <p:nvPr/>
        </p:nvSpPr>
        <p:spPr>
          <a:xfrm>
            <a:off x="907426" y="3059513"/>
            <a:ext cx="10780648" cy="2604440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информации о выявленных федеральным органом исполнительной власти, осуществляющим функции по предварительному и текущему контролю за ведением операций со средствами федерального бюджета главными распорядителями, распорядителями и получателями средств федерального бюджета и функции по контролю и надзору в финансово-бюджетной сфере, нарушениях нормативных правовых актов Российской Федерации, регулирующих бюджетные правоотношения и (или) обусловливающих расходные (бюджетные) обязательства Российской Федерации, а также требований внутренних стандартов и процедур (далее - нарушения), представляемой в установленном им порядке;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F3E5A8C-D2F4-4A1F-9862-2D02FED3CC55}"/>
              </a:ext>
            </a:extLst>
          </p:cNvPr>
          <p:cNvSpPr/>
          <p:nvPr/>
        </p:nvSpPr>
        <p:spPr>
          <a:xfrm>
            <a:off x="907426" y="5817832"/>
            <a:ext cx="10780648" cy="481198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информации о возникновении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коррупционно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 опасных операций.</a:t>
            </a:r>
          </a:p>
        </p:txBody>
      </p:sp>
    </p:spTree>
    <p:extLst>
      <p:ext uri="{BB962C8B-B14F-4D97-AF65-F5344CB8AC3E}">
        <p14:creationId xmlns:p14="http://schemas.microsoft.com/office/powerpoint/2010/main" val="379251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A03E23-DF4A-4598-9DC1-CAEA81DB1042}"/>
              </a:ext>
            </a:extLst>
          </p:cNvPr>
          <p:cNvSpPr/>
          <p:nvPr/>
        </p:nvSpPr>
        <p:spPr>
          <a:xfrm>
            <a:off x="1600200" y="310718"/>
            <a:ext cx="9193696" cy="15081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Постановление Правительства РФ от 17.03.2014 N 193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«Оценка бюджетного риска»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Пункт 12 Оценка бюджетного риска осуществляется по следующим критериям: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EB8168-A4E6-414E-949D-54F32FBDFDEB}"/>
              </a:ext>
            </a:extLst>
          </p:cNvPr>
          <p:cNvSpPr/>
          <p:nvPr/>
        </p:nvSpPr>
        <p:spPr>
          <a:xfrm>
            <a:off x="808886" y="2419164"/>
            <a:ext cx="10776319" cy="14136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Бюджетный риск признается значимым, если значение хотя бы одного из критериев бюджетного риска оценивается как высокое, либо при одновременной оценке значений обоих критериев бюджетного риска как среднее.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B11FC0-9B85-4FBB-9F01-B9991D859E67}"/>
              </a:ext>
            </a:extLst>
          </p:cNvPr>
          <p:cNvSpPr/>
          <p:nvPr/>
        </p:nvSpPr>
        <p:spPr>
          <a:xfrm>
            <a:off x="808886" y="4456590"/>
            <a:ext cx="10776319" cy="15180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 карты внутреннего финансового контроля включаются операции (действия по формированию документов, необходимых для выполнения внутренней бюджетной процедуры) со значимыми бюджетными рисками.</a:t>
            </a:r>
          </a:p>
        </p:txBody>
      </p:sp>
    </p:spTree>
    <p:extLst>
      <p:ext uri="{BB962C8B-B14F-4D97-AF65-F5344CB8AC3E}">
        <p14:creationId xmlns:p14="http://schemas.microsoft.com/office/powerpoint/2010/main" val="312941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F41074B-E427-4973-A914-B886D2F2D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776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1433F4A-E4A3-4A61-B58B-475A3AEC3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21789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50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732408" y="97496"/>
            <a:ext cx="10662081" cy="130392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Новая редакция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пп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. 1-4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32407" y="3578804"/>
            <a:ext cx="10662081" cy="159948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1)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информации о результатах оценки исполнения бюджетных полномочий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распорядителя бюджетных средств, получателя бюджетных средств, администратора доходов бюджета, администратора источников финансирования дефицита бюджета (далее - администратор бюджетных средств), главного администратора бюджетных средств, в том числе заключения о достоверности бюджетной отчетности;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732408" y="1551221"/>
            <a:ext cx="10662081" cy="1877779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1. Внутренний финансовый аудит является деятельностью по формированию и предоставлению руководителю главного администратора бюджетных средств, руководителю распорядителя бюджетных средств, руководителю получателя бюджетных средств, руководителю администратора доходов бюджета, руководителю администратора источников финансирования дефицита бюджета: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C14EA82-3A99-4D81-8B0D-D10AC511C6F1}"/>
              </a:ext>
            </a:extLst>
          </p:cNvPr>
          <p:cNvSpPr/>
          <p:nvPr/>
        </p:nvSpPr>
        <p:spPr>
          <a:xfrm>
            <a:off x="732406" y="5328091"/>
            <a:ext cx="10662080" cy="575752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2)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предложений о повышении качества финансового менеджмента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, в том числе о повышении результативности и экономности использования бюджетных средств;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C7A24588-5479-4758-BBEE-510A0429E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63" y="330501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78667D0-A764-4B22-800D-BDAAC14BCED8}"/>
              </a:ext>
            </a:extLst>
          </p:cNvPr>
          <p:cNvSpPr/>
          <p:nvPr/>
        </p:nvSpPr>
        <p:spPr>
          <a:xfrm>
            <a:off x="732406" y="6053647"/>
            <a:ext cx="10662080" cy="575752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3)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заключения о результатах исполнения решений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, направленных на повышение качества финансового менеджмента.</a:t>
            </a:r>
          </a:p>
        </p:txBody>
      </p:sp>
    </p:spTree>
    <p:extLst>
      <p:ext uri="{BB962C8B-B14F-4D97-AF65-F5344CB8AC3E}">
        <p14:creationId xmlns:p14="http://schemas.microsoft.com/office/powerpoint/2010/main" val="326578579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219E2EC-8135-4DE0-97CF-D79387548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144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61FD08-8F90-4714-9BDB-072EC1598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2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0FA54B-801D-4FBE-B4F7-A48C2CB3CE1C}"/>
              </a:ext>
            </a:extLst>
          </p:cNvPr>
          <p:cNvSpPr/>
          <p:nvPr/>
        </p:nvSpPr>
        <p:spPr>
          <a:xfrm>
            <a:off x="294861" y="348890"/>
            <a:ext cx="5473677" cy="11916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Контрольные действия внутреннего финансового контроля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228DB719-B669-451D-970B-F28918A10EEE}"/>
              </a:ext>
            </a:extLst>
          </p:cNvPr>
          <p:cNvGraphicFramePr/>
          <p:nvPr/>
        </p:nvGraphicFramePr>
        <p:xfrm>
          <a:off x="3353904" y="944727"/>
          <a:ext cx="844384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888060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EC8BAB-25B1-4326-9D25-28B8C899A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9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090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216114-E2C3-421B-866B-46B8E47B2254}"/>
              </a:ext>
            </a:extLst>
          </p:cNvPr>
          <p:cNvSpPr/>
          <p:nvPr/>
        </p:nvSpPr>
        <p:spPr>
          <a:xfrm>
            <a:off x="814495" y="1102930"/>
            <a:ext cx="11062766" cy="1569660"/>
          </a:xfrm>
          <a:prstGeom prst="rect">
            <a:avLst/>
          </a:prstGeom>
          <a:ln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Визуальные контрольные действия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осуществляются путем изучения документов и операций в целях подтверждения законности и (или) эффективности исполнения соответствующих бюджетных процедур без использования прикладных программных средств автоматизации.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F7CA37E-5C52-4E85-A37A-A700D31F42A2}"/>
              </a:ext>
            </a:extLst>
          </p:cNvPr>
          <p:cNvSpPr/>
          <p:nvPr/>
        </p:nvSpPr>
        <p:spPr>
          <a:xfrm>
            <a:off x="814495" y="2863087"/>
            <a:ext cx="11062766" cy="1938992"/>
          </a:xfrm>
          <a:prstGeom prst="rect">
            <a:avLst/>
          </a:prstGeom>
          <a:ln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Автоматические контрольные действия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осуществляются с использованием прикладных программных средств автоматизации без участия должностных лиц (например, автоматическая проверка реквизитов документов, контроль введенных сумм, автоматическая сверка данных).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7D41028-16CB-4184-AF31-F921E183162F}"/>
              </a:ext>
            </a:extLst>
          </p:cNvPr>
          <p:cNvSpPr/>
          <p:nvPr/>
        </p:nvSpPr>
        <p:spPr>
          <a:xfrm>
            <a:off x="814495" y="4992576"/>
            <a:ext cx="11146333" cy="1200329"/>
          </a:xfrm>
          <a:prstGeom prst="rect">
            <a:avLst/>
          </a:prstGeom>
          <a:ln>
            <a:gradFill flip="none" rotWithShape="1">
              <a:gsLst>
                <a:gs pos="0">
                  <a:schemeClr val="accent2">
                    <a:lumMod val="89000"/>
                  </a:schemeClr>
                </a:gs>
                <a:gs pos="23000">
                  <a:schemeClr val="accent2">
                    <a:lumMod val="89000"/>
                  </a:schemeClr>
                </a:gs>
                <a:gs pos="69000">
                  <a:schemeClr val="accent2">
                    <a:lumMod val="75000"/>
                  </a:schemeClr>
                </a:gs>
                <a:gs pos="97000">
                  <a:schemeClr val="accent2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Смешанные контрольные действия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выполняются с использованием прикладных программных средств автоматизации с участием должностных лиц.</a:t>
            </a:r>
          </a:p>
        </p:txBody>
      </p:sp>
    </p:spTree>
    <p:extLst>
      <p:ext uri="{BB962C8B-B14F-4D97-AF65-F5344CB8AC3E}">
        <p14:creationId xmlns:p14="http://schemas.microsoft.com/office/powerpoint/2010/main" val="20357255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0FA54B-801D-4FBE-B4F7-A48C2CB3CE1C}"/>
              </a:ext>
            </a:extLst>
          </p:cNvPr>
          <p:cNvSpPr/>
          <p:nvPr/>
        </p:nvSpPr>
        <p:spPr>
          <a:xfrm>
            <a:off x="294861" y="348890"/>
            <a:ext cx="5473677" cy="11916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Способы проведения контрольных действий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8CC4C2-179F-4865-943E-7223106554B8}"/>
              </a:ext>
            </a:extLst>
          </p:cNvPr>
          <p:cNvSpPr/>
          <p:nvPr/>
        </p:nvSpPr>
        <p:spPr>
          <a:xfrm>
            <a:off x="3120887" y="1941066"/>
            <a:ext cx="6907696" cy="13456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Сплошной способ, при котором контрольные действия осуществляются в отношении каждой операции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44237F-4382-49BB-A8D0-8B1507AC29AB}"/>
              </a:ext>
            </a:extLst>
          </p:cNvPr>
          <p:cNvSpPr/>
          <p:nvPr/>
        </p:nvSpPr>
        <p:spPr>
          <a:xfrm>
            <a:off x="3120887" y="3687184"/>
            <a:ext cx="6907696" cy="16700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Выборочный способ, при котором контрольные действия осуществляются в отношении отдельной операции (группы операций)</a:t>
            </a:r>
          </a:p>
        </p:txBody>
      </p:sp>
    </p:spTree>
    <p:extLst>
      <p:ext uri="{BB962C8B-B14F-4D97-AF65-F5344CB8AC3E}">
        <p14:creationId xmlns:p14="http://schemas.microsoft.com/office/powerpoint/2010/main" val="410049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05082B-996D-4A51-B33D-DC8993804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5429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35138D-9BDA-4974-A02F-80F743444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82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DE7A07-A93A-47EC-8026-6E85A15D5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20801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FE06BC-1F13-441B-B218-8F8FC8E95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6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732408" y="97496"/>
            <a:ext cx="10662081" cy="130392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Новая редакция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пп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. 1-4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66E8A90-DC60-41BB-A397-D851385C6097}"/>
              </a:ext>
            </a:extLst>
          </p:cNvPr>
          <p:cNvSpPr/>
          <p:nvPr/>
        </p:nvSpPr>
        <p:spPr>
          <a:xfrm>
            <a:off x="732405" y="2276778"/>
            <a:ext cx="10662081" cy="159948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1) оценки надежности внутреннего процесса главного администратора бюджетных средств, администратора бюджетных средств, осуществляемого в целях соблюдения установленных правовыми актами, регулирующими бюджетные правоотношения, требований к исполнению своих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бюджетных полномочий (далее – внутренний финансовый контроль (ВФК)), и подготовки предложений об организации ВФК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732408" y="1551221"/>
            <a:ext cx="10662081" cy="57575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2. Внутренний финансовый аудит осуществляется в целях: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C14EA82-3A99-4D81-8B0D-D10AC511C6F1}"/>
              </a:ext>
            </a:extLst>
          </p:cNvPr>
          <p:cNvSpPr/>
          <p:nvPr/>
        </p:nvSpPr>
        <p:spPr>
          <a:xfrm>
            <a:off x="732406" y="4005469"/>
            <a:ext cx="10662080" cy="1669773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2) подтверждения достоверности бюджетной отчетности и соответствия порядка ведения бюджетного учета единой методологии бюджетного учета, составления, представления и утверждения бюджетной отчетности, установленной Министерством финансов Российской Федерации, а также ведомственным (внутренним) актам, принятым в соответствии с пунктом 5 статьи 264.1 БК РФ;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C7A24588-5479-4758-BBEE-510A0429E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63" y="330501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78667D0-A764-4B22-800D-BDAAC14BCED8}"/>
              </a:ext>
            </a:extLst>
          </p:cNvPr>
          <p:cNvSpPr/>
          <p:nvPr/>
        </p:nvSpPr>
        <p:spPr>
          <a:xfrm>
            <a:off x="732405" y="5804450"/>
            <a:ext cx="10662080" cy="575752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3) повышения качества финансового менеджмента.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5621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ACCDF3-996E-4E34-B482-93F2E14BB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7582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EBFF66-C4E7-4700-A572-D27592F30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5871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A10BBC-0E6C-4B1F-A50A-177747D52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874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A03E23-DF4A-4598-9DC1-CAEA81DB1042}"/>
              </a:ext>
            </a:extLst>
          </p:cNvPr>
          <p:cNvSpPr/>
          <p:nvPr/>
        </p:nvSpPr>
        <p:spPr>
          <a:xfrm>
            <a:off x="1600200" y="320657"/>
            <a:ext cx="9193696" cy="15081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Постановление Правительства РФ от 17.03.2014 N 193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Актуализация карты ВФК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EB8168-A4E6-414E-949D-54F32FBDFDEB}"/>
              </a:ext>
            </a:extLst>
          </p:cNvPr>
          <p:cNvSpPr/>
          <p:nvPr/>
        </p:nvSpPr>
        <p:spPr>
          <a:xfrm>
            <a:off x="808886" y="2058460"/>
            <a:ext cx="10776319" cy="14136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13. Формирование (актуализация) карты внутреннего финансового контроля осуществляется руководителем каждого подразделения, ответственного за результаты выполнения внутренних бюджетных процедур.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B11FC0-9B85-4FBB-9F01-B9991D859E67}"/>
              </a:ext>
            </a:extLst>
          </p:cNvPr>
          <p:cNvSpPr/>
          <p:nvPr/>
        </p:nvSpPr>
        <p:spPr>
          <a:xfrm>
            <a:off x="871030" y="3623151"/>
            <a:ext cx="10776319" cy="29340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14. Актуализация карт внутреннего финансового контроля проводится: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при принятии решения руководителем (заместителем руководителя) главного администратора бюджетных средств, администратора бюджетных средств о внесении изменений в карты внутреннего финансового контроля в соответствии с пунктом 25 настоящих Правил;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в случае внесения изменений в нормативные правовые акты, регулирующие бюджетные правоотношения, определяющих необходимость изменения внутренних бюджетных процедур.</a:t>
            </a:r>
          </a:p>
        </p:txBody>
      </p:sp>
    </p:spTree>
    <p:extLst>
      <p:ext uri="{BB962C8B-B14F-4D97-AF65-F5344CB8AC3E}">
        <p14:creationId xmlns:p14="http://schemas.microsoft.com/office/powerpoint/2010/main" val="334931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A03E23-DF4A-4598-9DC1-CAEA81DB1042}"/>
              </a:ext>
            </a:extLst>
          </p:cNvPr>
          <p:cNvSpPr/>
          <p:nvPr/>
        </p:nvSpPr>
        <p:spPr>
          <a:xfrm>
            <a:off x="1499152" y="142044"/>
            <a:ext cx="9193696" cy="6878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Постановление Правительства РФ от 17.03.2014 N 193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Актуализация карты ВФК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EB8168-A4E6-414E-949D-54F32FBDFDEB}"/>
              </a:ext>
            </a:extLst>
          </p:cNvPr>
          <p:cNvSpPr/>
          <p:nvPr/>
        </p:nvSpPr>
        <p:spPr>
          <a:xfrm>
            <a:off x="707840" y="987491"/>
            <a:ext cx="10776319" cy="12230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14.1 При формировании (актуализации) карты внутреннего финансового контроля составляется (уточняется) перечень мер по повышению качества выполнения внутренних бюджетных процедур, к которым в том числе относятся: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B11FC0-9B85-4FBB-9F01-B9991D859E67}"/>
              </a:ext>
            </a:extLst>
          </p:cNvPr>
          <p:cNvSpPr/>
          <p:nvPr/>
        </p:nvSpPr>
        <p:spPr>
          <a:xfrm>
            <a:off x="707839" y="2210541"/>
            <a:ext cx="10776319" cy="1056442"/>
          </a:xfrm>
          <a:prstGeom prst="rect">
            <a:avLst/>
          </a:prstGeom>
          <a:solidFill>
            <a:srgbClr val="F9F8D3"/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меры, направленные на совершенствование способов и уточнение сроков совершения операций (действий по формированию документов, необходимых для выполнения внутренних бюджетных процедур);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F3E532F-CBF5-416E-BC7F-2AD264881BD6}"/>
              </a:ext>
            </a:extLst>
          </p:cNvPr>
          <p:cNvSpPr/>
          <p:nvPr/>
        </p:nvSpPr>
        <p:spPr>
          <a:xfrm>
            <a:off x="707838" y="3266983"/>
            <a:ext cx="10776319" cy="1056442"/>
          </a:xfrm>
          <a:prstGeom prst="rect">
            <a:avLst/>
          </a:prstGeom>
          <a:solidFill>
            <a:srgbClr val="F9F8D3"/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меры, направленные на устранение недостатков используемых прикладных программных средств автоматизации операций (действий по формированию документов, необходимых для выполнения внутренних бюджетных процедур);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6E93121-6532-45EF-B380-EB1CE162DBA2}"/>
              </a:ext>
            </a:extLst>
          </p:cNvPr>
          <p:cNvSpPr/>
          <p:nvPr/>
        </p:nvSpPr>
        <p:spPr>
          <a:xfrm>
            <a:off x="707838" y="4323425"/>
            <a:ext cx="10776319" cy="719092"/>
          </a:xfrm>
          <a:prstGeom prst="rect">
            <a:avLst/>
          </a:prstGeom>
          <a:solidFill>
            <a:srgbClr val="F9F8D3"/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меры, направленные на повышение квалификации должностных лиц, выполняющих внутренние бюджетные процедуры;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C45EBCF-7203-4E69-BD47-347C1821B0C4}"/>
              </a:ext>
            </a:extLst>
          </p:cNvPr>
          <p:cNvSpPr/>
          <p:nvPr/>
        </p:nvSpPr>
        <p:spPr>
          <a:xfrm>
            <a:off x="707838" y="5070629"/>
            <a:ext cx="10776319" cy="1410069"/>
          </a:xfrm>
          <a:prstGeom prst="rect">
            <a:avLst/>
          </a:prstGeom>
          <a:solidFill>
            <a:srgbClr val="F9F8D3"/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Arial"/>
              </a:rPr>
              <a:t>проведение мониторинга изменений бюджетного законодательства и иных нормативных правовых актов, регулирующих бюджетные правоотношения, а также положений законов и иных нормативных правовых актов, обусловливающих расходные (бюджетные) обязательства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334383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A03E23-DF4A-4598-9DC1-CAEA81DB1042}"/>
              </a:ext>
            </a:extLst>
          </p:cNvPr>
          <p:cNvSpPr/>
          <p:nvPr/>
        </p:nvSpPr>
        <p:spPr>
          <a:xfrm>
            <a:off x="1499152" y="142044"/>
            <a:ext cx="9193696" cy="6878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>
                <a:solidFill>
                  <a:srgbClr val="002060"/>
                </a:solidFill>
                <a:latin typeface="Georgia" panose="02040502050405020303" pitchFamily="18" charset="0"/>
                <a:cs typeface="Arial"/>
              </a:rPr>
              <a:t>Аудиторское мероприятие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EB8168-A4E6-414E-949D-54F32FBDFDEB}"/>
              </a:ext>
            </a:extLst>
          </p:cNvPr>
          <p:cNvSpPr/>
          <p:nvPr/>
        </p:nvSpPr>
        <p:spPr>
          <a:xfrm>
            <a:off x="707840" y="987491"/>
            <a:ext cx="10776319" cy="1410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Подтверждение достоверности бюджетной отчетности и соответствие порядка ведения бюджетного учета единой методологии бюджетного учета, составления, представления и утверждения бюджетной отчетности, а также ведомственным (внутренним) актам, принятым в соответствии с пунктом 5 статьи 264.1 Бюджетного кодекса Российской Федерации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F3E532F-CBF5-416E-BC7F-2AD264881BD6}"/>
              </a:ext>
            </a:extLst>
          </p:cNvPr>
          <p:cNvSpPr/>
          <p:nvPr/>
        </p:nvSpPr>
        <p:spPr>
          <a:xfrm>
            <a:off x="707838" y="2555136"/>
            <a:ext cx="10776319" cy="1410069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q"/>
              <a:defRPr/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Перед участниками бюджетного процесса, на которых в соответствии со статьей 160.2-1 Бюджетного кодекса возложены бюджетные полномочия по осуществлению внутреннего финансового аудита, стоит задача по применению риск-ориентированного подхода при организации аудиторской проверки подтверждения достоверности отчетности.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9978CEF-8460-4E9A-A103-DDEFAAE04850}"/>
              </a:ext>
            </a:extLst>
          </p:cNvPr>
          <p:cNvSpPr/>
          <p:nvPr/>
        </p:nvSpPr>
        <p:spPr>
          <a:xfrm>
            <a:off x="707837" y="4122781"/>
            <a:ext cx="10776319" cy="1410069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q"/>
              <a:defRPr/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Перед участниками бюджетного процесса, на которых в соответствии со статьей 160.2-1 Бюджетного кодекса возложены бюджетные полномочия по осуществлению внутреннего финансового аудита, стоит задача по применению риск-ориентированного подхода при организации аудиторской проверки подтверждения достоверности отчетности.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598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851677" y="516449"/>
            <a:ext cx="10662081" cy="130392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Новая редакция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пп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. 1-4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851677" y="2095159"/>
            <a:ext cx="10662081" cy="3280117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3. Внутренний финансовый аудит (ВФА) осуществляется на основе принципа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функциональной независимости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структурными подразделениями или в случаях, предусмотренных федеральными стандартами ВФА, уполномоченными должностными лицами (работниками) ГАБС, АБС, наделенными полномочиями по осуществлению ВФА, а в случаях передачи полномочий, предусмотренных настоящей статьей, - структурными подразделениями или уполномоченными должностными лицами (работниками) ГАБС (АБС), которому передаются указанные полномочия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C7A24588-5479-4758-BBEE-510A0429E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80" y="749454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338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128D68E-E14B-4F1E-8FA8-B2CDAFF2FCA1}"/>
              </a:ext>
            </a:extLst>
          </p:cNvPr>
          <p:cNvSpPr/>
          <p:nvPr/>
        </p:nvSpPr>
        <p:spPr>
          <a:xfrm>
            <a:off x="851677" y="516449"/>
            <a:ext cx="10662081" cy="130392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БК РФ Статья 160.2-1. Бюджетные полномочия отдельных участников бюджетного процесса по организации и осуществлению внутреннего финансового аудита (Изменение 26.07.2019 №199-ФЗ)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Новая редакция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пп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. 1-4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9900F64-A0B6-48AC-B19A-9786721ED760}"/>
              </a:ext>
            </a:extLst>
          </p:cNvPr>
          <p:cNvSpPr/>
          <p:nvPr/>
        </p:nvSpPr>
        <p:spPr>
          <a:xfrm>
            <a:off x="851676" y="2353576"/>
            <a:ext cx="10662081" cy="2407267"/>
          </a:xfrm>
          <a:prstGeom prst="rect">
            <a:avLst/>
          </a:prstGeom>
          <a:solidFill>
            <a:schemeClr val="bg1"/>
          </a:solidFill>
          <a:ln w="31750">
            <a:gradFill flip="none" rotWithShape="1">
              <a:gsLst>
                <a:gs pos="0">
                  <a:schemeClr val="accent3">
                    <a:lumMod val="40000"/>
                    <a:lumOff val="60000"/>
                  </a:schemeClr>
                </a:gs>
                <a:gs pos="46000">
                  <a:schemeClr val="accent3">
                    <a:lumMod val="95000"/>
                    <a:lumOff val="5000"/>
                  </a:schemeClr>
                </a:gs>
                <a:gs pos="100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4. Администратор бюджетных средств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вправе передать полномочия по осуществлению внутреннего финансового аудита главному администратору бюджетных средств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, в ведении которого он находится, или другому администратору бюджетных средств, находящемуся в ведении данного главного администратора бюджетных средств, в соответствии с федеральными стандартами внутреннего финансового аудита.</a:t>
            </a:r>
          </a:p>
        </p:txBody>
      </p:sp>
      <p:pic>
        <p:nvPicPr>
          <p:cNvPr id="9" name="Picture 2" descr="https://static.tildacdn.com/tild3630-6637-4262-a338-333363303830/esclamativojpg.jpg">
            <a:extLst>
              <a:ext uri="{FF2B5EF4-FFF2-40B4-BE49-F238E27FC236}">
                <a16:creationId xmlns:a16="http://schemas.microsoft.com/office/drawing/2014/main" id="{C7A24588-5479-4758-BBEE-510A0429E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63" y="749454"/>
            <a:ext cx="308762" cy="83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2140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">
  <a:themeElements>
    <a:clrScheme name="ASI_Feb2017">
      <a:dk1>
        <a:srgbClr val="000000"/>
      </a:dk1>
      <a:lt1>
        <a:srgbClr val="FFFFFF"/>
      </a:lt1>
      <a:dk2>
        <a:srgbClr val="345782"/>
      </a:dk2>
      <a:lt2>
        <a:srgbClr val="808080"/>
      </a:lt2>
      <a:accent1>
        <a:srgbClr val="E2E2E2"/>
      </a:accent1>
      <a:accent2>
        <a:srgbClr val="C5DCDF"/>
      </a:accent2>
      <a:accent3>
        <a:srgbClr val="FFFFFF"/>
      </a:accent3>
      <a:accent4>
        <a:srgbClr val="000000"/>
      </a:accent4>
      <a:accent5>
        <a:srgbClr val="EEEEEE"/>
      </a:accent5>
      <a:accent6>
        <a:srgbClr val="B2C7CA"/>
      </a:accent6>
      <a:hlink>
        <a:srgbClr val="5D8BA7"/>
      </a:hlink>
      <a:folHlink>
        <a:srgbClr val="9CBDC8"/>
      </a:folHlink>
    </a:clrScheme>
    <a:fontScheme name="ASI_Feb2017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45720" tIns="45720" rIns="45720" bIns="4572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89000" rtl="0" eaLnBrk="1" fontAlgn="base" latinLnBrk="0" hangingPunct="1">
          <a:defRPr kumimoji="0" sz="1200" b="0" i="0" u="none" strike="noStrike" cap="none" normalizeH="0" baseline="0" dirty="0" smtClean="0">
            <a:solidFill>
              <a:schemeClr val="tx1"/>
            </a:solidFill>
            <a:effectLst/>
            <a:latin typeface="+mn-lt"/>
            <a:cs typeface="+mn-cs"/>
          </a:defRPr>
        </a:defPPr>
      </a:lstStyle>
    </a:spDef>
    <a:ln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/>
      <a:bodyPr wrap="square" lIns="91440" tIns="91440" rIns="91440" bIns="91440" rtlCol="0">
        <a:spAutoFit/>
      </a:bodyPr>
      <a:lstStyle>
        <a:defPPr algn="l">
          <a:defRPr sz="1200" dirty="0" smtClean="0">
            <a:solidFill>
              <a:srgbClr val="000000"/>
            </a:solidFill>
            <a:cs typeface="Tahoma" pitchFamily="34" charset="0"/>
          </a:defRPr>
        </a:defPPr>
      </a:lstStyle>
    </a:txDef>
  </a:objectDefaults>
  <a:extraClrSchemeLst>
    <a:extraClrScheme>
      <a:clrScheme name="Letter Blank 1">
        <a:dk1>
          <a:srgbClr val="000000"/>
        </a:dk1>
        <a:lt1>
          <a:srgbClr val="FFFFFF"/>
        </a:lt1>
        <a:dk2>
          <a:srgbClr val="177B57"/>
        </a:dk2>
        <a:lt2>
          <a:srgbClr val="80808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2">
        <a:dk1>
          <a:srgbClr val="000000"/>
        </a:dk1>
        <a:lt1>
          <a:srgbClr val="FFFFFF"/>
        </a:lt1>
        <a:dk2>
          <a:srgbClr val="177B57"/>
        </a:dk2>
        <a:lt2>
          <a:srgbClr val="000000"/>
        </a:lt2>
        <a:accent1>
          <a:srgbClr val="E2E2E2"/>
        </a:accent1>
        <a:accent2>
          <a:srgbClr val="BCDEC2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AAC9B0"/>
        </a:accent6>
        <a:hlink>
          <a:srgbClr val="5BAD82"/>
        </a:hlink>
        <a:folHlink>
          <a:srgbClr val="8EC6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tter Blank 3">
        <a:dk1>
          <a:srgbClr val="000000"/>
        </a:dk1>
        <a:lt1>
          <a:srgbClr val="FFFFFF"/>
        </a:lt1>
        <a:dk2>
          <a:srgbClr val="345782"/>
        </a:dk2>
        <a:lt2>
          <a:srgbClr val="808080"/>
        </a:lt2>
        <a:accent1>
          <a:srgbClr val="E2E2E2"/>
        </a:accent1>
        <a:accent2>
          <a:srgbClr val="C5DCDF"/>
        </a:accent2>
        <a:accent3>
          <a:srgbClr val="FFFFFF"/>
        </a:accent3>
        <a:accent4>
          <a:srgbClr val="000000"/>
        </a:accent4>
        <a:accent5>
          <a:srgbClr val="EEEEEE"/>
        </a:accent5>
        <a:accent6>
          <a:srgbClr val="B2C7CA"/>
        </a:accent6>
        <a:hlink>
          <a:srgbClr val="5D8BA7"/>
        </a:hlink>
        <a:folHlink>
          <a:srgbClr val="9CBD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otx" id="{BC98B6A8-C154-4BAE-B3F3-71BEF4BF7180}" vid="{B9DE94CD-38C2-4020-8390-7E9F59C2461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Impact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5883</Words>
  <Application>Microsoft Office PowerPoint</Application>
  <PresentationFormat>Широкоэкранный</PresentationFormat>
  <Paragraphs>488</Paragraphs>
  <Slides>75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89" baseType="lpstr">
      <vt:lpstr>Arial</vt:lpstr>
      <vt:lpstr>Arial Narrow</vt:lpstr>
      <vt:lpstr>Calibri</vt:lpstr>
      <vt:lpstr>Calibri Light</vt:lpstr>
      <vt:lpstr>Georgia</vt:lpstr>
      <vt:lpstr>Impact</vt:lpstr>
      <vt:lpstr>Segoe UI</vt:lpstr>
      <vt:lpstr>Trebuchet MS</vt:lpstr>
      <vt:lpstr>Wingdings</vt:lpstr>
      <vt:lpstr>Тема Office</vt:lpstr>
      <vt:lpstr>blank</vt:lpstr>
      <vt:lpstr>2_Тема Office</vt:lpstr>
      <vt:lpstr>1_Тема Office</vt:lpstr>
      <vt:lpstr>think-cell Slide</vt:lpstr>
      <vt:lpstr>Презентация PowerPoint</vt:lpstr>
      <vt:lpstr>Нормативно-правовое регулирование</vt:lpstr>
      <vt:lpstr>Нормативно-правовое регулирование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Aspire Acer</dc:creator>
  <cp:lastModifiedBy>Aspire Acer</cp:lastModifiedBy>
  <cp:revision>25</cp:revision>
  <dcterms:created xsi:type="dcterms:W3CDTF">2020-02-26T18:40:15Z</dcterms:created>
  <dcterms:modified xsi:type="dcterms:W3CDTF">2020-03-02T21:15:36Z</dcterms:modified>
</cp:coreProperties>
</file>