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57" r:id="rId4"/>
    <p:sldId id="781" r:id="rId5"/>
    <p:sldId id="786" r:id="rId6"/>
    <p:sldId id="785" r:id="rId7"/>
    <p:sldId id="711" r:id="rId8"/>
    <p:sldId id="353" r:id="rId9"/>
    <p:sldId id="888" r:id="rId10"/>
    <p:sldId id="1029" r:id="rId11"/>
    <p:sldId id="1030" r:id="rId12"/>
    <p:sldId id="1031" r:id="rId13"/>
    <p:sldId id="1032" r:id="rId14"/>
    <p:sldId id="1033" r:id="rId15"/>
    <p:sldId id="1034" r:id="rId16"/>
    <p:sldId id="1035" r:id="rId17"/>
    <p:sldId id="1013" r:id="rId18"/>
    <p:sldId id="787" r:id="rId19"/>
    <p:sldId id="1014" r:id="rId20"/>
    <p:sldId id="1015" r:id="rId21"/>
    <p:sldId id="1016" r:id="rId22"/>
    <p:sldId id="788" r:id="rId23"/>
    <p:sldId id="1020" r:id="rId24"/>
    <p:sldId id="1017" r:id="rId25"/>
    <p:sldId id="1018" r:id="rId26"/>
    <p:sldId id="1021" r:id="rId27"/>
    <p:sldId id="1023" r:id="rId28"/>
    <p:sldId id="1022" r:id="rId29"/>
    <p:sldId id="1025" r:id="rId30"/>
    <p:sldId id="1027" r:id="rId31"/>
    <p:sldId id="1028" r:id="rId32"/>
    <p:sldId id="1024" r:id="rId33"/>
    <p:sldId id="1026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6FD4D-9003-4046-8425-55F8C485A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6C51B6-5D8F-41A4-AECC-BC53CCBC4A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34456C-3788-458B-B366-5162A229C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AC0805-F2A5-4F08-9BF9-F709FCB97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1C0CBD-C892-4D43-B1DE-8FDD69A59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9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80F7B-DBC7-4A22-A488-20ED199AD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6C0541-CD77-4225-94FA-3009D4905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25124F-934D-43C1-BF72-DF0FC0393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7A5751-A0A4-4F3E-9870-4F467E345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4A4BA7-766A-4323-B9D9-992113F19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7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46EACA-F2A9-4A5E-B6D2-505734E6ED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88B514-38CB-4E9A-84D3-3B5232A6D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5AF704-F7E6-4C43-BE18-68085C22E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4E03AB-264D-48E2-82E9-FB6426A1C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493479-F611-40F8-B8DD-A211E8C41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281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28" name="Rectangle 15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3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24728" name="Rectangle 15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589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958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79972" y="1509720"/>
            <a:ext cx="11032068" cy="4613275"/>
          </a:xfrm>
        </p:spPr>
        <p:txBody>
          <a:bodyPr/>
          <a:lstStyle>
            <a:lvl3pPr>
              <a:buFont typeface="Trebuchet MS" pitchFamily="34" charset="0"/>
              <a:buChar char="—"/>
              <a:defRPr/>
            </a:lvl3pPr>
            <a:lvl4pPr>
              <a:buFont typeface="Trebuchet MS" pitchFamily="34" charset="0"/>
              <a:buChar char="—"/>
              <a:defRPr/>
            </a:lvl4pPr>
            <a:lvl5pPr>
              <a:buFont typeface="Trebuchet MS" pitchFamily="34" charset="0"/>
              <a:buChar char="—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538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958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943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958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0884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6425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1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4" y="1082675"/>
            <a:ext cx="11469687" cy="5232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23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C8EC2E-78E6-4BB4-AD91-15002F1656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33D0ED-243B-45B7-8921-8AE32C0E7A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1BA7D6-BADA-4D40-A015-1C1EBEF77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2/28/2020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618786-BCBF-4ED2-B5A0-1FC321B61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7B6414-EA01-4BCC-AD3E-7A210327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58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7AD85-4B19-40EB-B561-35125BF9D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76B6DA-38F5-4035-8C51-ABCC3ECCC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5A79A2-1478-4CB7-806A-6CC8752D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200756-5DE5-4DED-8F57-4AC38F6A7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66CEBB-730C-45B1-9213-17FDEF0C4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849DB-D5E4-4168-8B79-391DBC668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C52EC2-A00B-42D6-84B1-40711287D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F33FC2-DCA2-44DC-9A4C-07BDA89A1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8C06AC-DC11-4E6D-8151-E66EFD961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0276DA-9A29-475A-9D27-B958BF3F1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92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F5118-7549-4C8A-9E7B-7A9C91AD0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081BF6-94C3-4E0A-99C3-51519AFED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437414-92E8-4A84-AB39-4B62EF353C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207F90-0326-46B2-9E04-2EE347773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465F21-F18E-4620-A5AE-2C23DE1C2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3634FB-483D-49F2-874E-1980CA90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5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EE1EA6-FB0D-4E14-974C-76281A005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E183C1-81B2-4749-8C2F-ADF6C4299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634E61-43D9-4ABA-B60D-B34FBAD38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C41E8F-093E-48CB-BACF-4EC2C6391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D55D4E1-D619-4AF7-9480-59E38FCA05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33D968E-1F98-4F7B-A88C-0016B3185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5EDBD0-C1A5-482E-B36B-1A9FBF5FC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ED47D21-0F8F-45E7-98CF-AF0EDF53F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41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DBC23-60A3-4E66-A137-A9E4882E4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729727-1B45-4851-800D-54DD3B5F3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0A3891D-0E42-4B83-98BB-90FB7AB47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7D2C6E-1BB3-4131-B30A-50E912B37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02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E020ED1-CA01-46F7-B8D9-0AB6D453A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BDF9EA4-C163-4AFC-9290-FC66BA13D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684805-33D2-403A-9F35-B4E03F0B5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921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9ACB3F-B39F-404C-9F8A-F53DC2643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698FA2-57AF-4775-AFEE-51A069E4C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AF3E57-8244-4CE1-BD1C-004909CB4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D08281-558E-41ED-94F5-B7CA5D0C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242366-10F6-4AA4-A096-E41A3175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00AB4A-474F-4014-87AA-1CE8221F6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1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E76FBB-1F97-474E-837A-6DA02651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9A0678E-9E7A-48E0-AFA3-2B4EB29639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88DC50-B0F7-451E-8126-A65BC7A71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8EE5CA-24BC-4CA7-882F-8401482E6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513D38-EDF0-4B31-AA5C-803DD102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17D01C-B2DA-4A33-B3EF-D8B8D7966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70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16.xml"/><Relationship Id="rId10" Type="http://schemas.openxmlformats.org/officeDocument/2006/relationships/tags" Target="../tags/tag1.xml"/><Relationship Id="rId4" Type="http://schemas.openxmlformats.org/officeDocument/2006/relationships/slideLayout" Target="../slideLayouts/slideLayout15.xml"/><Relationship Id="rId9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B1393-2776-40D6-9D50-ED1D39671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3DCC97-F9BB-4ED0-A776-59BA578BB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7BEA3B-1750-4D23-9FB5-CA6B27B377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2BCF9-1B02-4FE7-B9EE-7331ACED6E80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CD4E82-2DF1-4F7B-A898-4D481E0029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A259C6-B539-4D18-BBA9-C554DA311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B5312-A884-4D45-A34C-ED6F6CD97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29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3" y="0"/>
          <a:ext cx="195385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Slide" r:id="rId11" imgW="360" imgH="360" progId="TCLayout.ActiveDocument.1">
                  <p:embed/>
                </p:oleObj>
              </mc:Choice>
              <mc:Fallback>
                <p:oleObj name="think-cell Slide" r:id="rId11" imgW="360" imgH="360" progId="TCLayout.ActiveDocument.1">
                  <p:embed/>
                  <p:pic>
                    <p:nvPicPr>
                      <p:cNvPr id="10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" y="0"/>
                        <a:ext cx="195385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967" y="163513"/>
            <a:ext cx="11032067" cy="831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4439" rIns="0" bIns="4443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Slide title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967" y="1509720"/>
            <a:ext cx="11032067" cy="461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Body text</a:t>
            </a:r>
          </a:p>
          <a:p>
            <a:pPr lvl="1"/>
            <a:r>
              <a:rPr lang="en-GB" dirty="0"/>
              <a:t>First level</a:t>
            </a:r>
          </a:p>
          <a:p>
            <a:pPr lvl="2"/>
            <a:r>
              <a:rPr lang="en-GB" dirty="0"/>
              <a:t>Second level</a:t>
            </a:r>
          </a:p>
          <a:p>
            <a:pPr lvl="3"/>
            <a:r>
              <a:rPr lang="en-GB" dirty="0"/>
              <a:t>Third level</a:t>
            </a:r>
          </a:p>
          <a:p>
            <a:pPr lvl="4"/>
            <a:r>
              <a:rPr lang="en-GB" dirty="0"/>
              <a:t>Quotation level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11425167" y="6610226"/>
            <a:ext cx="234950" cy="131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1094270">
              <a:spcBef>
                <a:spcPct val="0"/>
              </a:spcBef>
            </a:pPr>
            <a:fld id="{0AAE6F06-DF1F-4AFE-8A52-B806E3E9D437}" type="slidenum">
              <a:rPr lang="en-GB" sz="1108">
                <a:solidFill>
                  <a:srgbClr val="000000"/>
                </a:solidFill>
              </a:rPr>
              <a:pPr algn="r" defTabSz="1094270">
                <a:spcBef>
                  <a:spcPct val="0"/>
                </a:spcBef>
              </a:pPr>
              <a:t>‹#›</a:t>
            </a:fld>
            <a:endParaRPr lang="en-GB" sz="1108" dirty="0">
              <a:solidFill>
                <a:srgbClr val="000000"/>
              </a:solidFill>
            </a:endParaRPr>
          </a:p>
        </p:txBody>
      </p:sp>
      <p:sp>
        <p:nvSpPr>
          <p:cNvPr id="8" name="Rectangle 122"/>
          <p:cNvSpPr>
            <a:spLocks noChangeArrowheads="1"/>
          </p:cNvSpPr>
          <p:nvPr/>
        </p:nvSpPr>
        <p:spPr bwMode="auto">
          <a:xfrm>
            <a:off x="579967" y="989018"/>
            <a:ext cx="11032067" cy="55562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tIns="112537" bIns="112537" anchor="ctr"/>
          <a:lstStyle/>
          <a:p>
            <a:endParaRPr lang="en-GB" sz="2215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8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1094270" rtl="0" eaLnBrk="1" fontAlgn="base" hangingPunct="1">
        <a:spcBef>
          <a:spcPct val="0"/>
        </a:spcBef>
        <a:spcAft>
          <a:spcPct val="0"/>
        </a:spcAft>
        <a:defRPr sz="2708" b="1">
          <a:solidFill>
            <a:srgbClr val="345782"/>
          </a:solidFill>
          <a:latin typeface="+mj-lt"/>
          <a:ea typeface="Tahoma" pitchFamily="34" charset="0"/>
          <a:cs typeface="Tahoma" pitchFamily="34" charset="0"/>
        </a:defRPr>
      </a:lvl1pPr>
      <a:lvl2pPr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2pPr>
      <a:lvl3pPr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3pPr>
      <a:lvl4pPr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4pPr>
      <a:lvl5pPr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5pPr>
      <a:lvl6pPr marL="562766"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6pPr>
      <a:lvl7pPr marL="1125534"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7pPr>
      <a:lvl8pPr marL="1688299"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8pPr>
      <a:lvl9pPr marL="2251067" algn="l" defTabSz="1094270" rtl="0" eaLnBrk="1" fontAlgn="base" hangingPunct="1">
        <a:spcBef>
          <a:spcPct val="0"/>
        </a:spcBef>
        <a:spcAft>
          <a:spcPct val="0"/>
        </a:spcAft>
        <a:defRPr sz="2954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algn="l" defTabSz="1094270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defRPr sz="1969" b="1">
          <a:solidFill>
            <a:schemeClr val="tx1"/>
          </a:solidFill>
          <a:latin typeface="+mj-lt"/>
          <a:ea typeface="Tahoma" pitchFamily="34" charset="0"/>
          <a:cs typeface="Tahoma" pitchFamily="34" charset="0"/>
        </a:defRPr>
      </a:lvl1pPr>
      <a:lvl2pPr marL="547134" indent="-273567" algn="l" defTabSz="1094270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Char char="•"/>
        <a:defRPr sz="1969">
          <a:solidFill>
            <a:schemeClr val="tx1"/>
          </a:solidFill>
          <a:latin typeface="+mj-lt"/>
          <a:ea typeface="Tahoma" pitchFamily="34" charset="0"/>
          <a:cs typeface="Tahoma" pitchFamily="34" charset="0"/>
        </a:defRPr>
      </a:lvl2pPr>
      <a:lvl3pPr marL="1094270" indent="-273567" algn="l" defTabSz="1094270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Font typeface="Trebuchet MS" pitchFamily="34" charset="0"/>
        <a:buChar char="—"/>
        <a:defRPr sz="1969">
          <a:solidFill>
            <a:schemeClr val="tx1"/>
          </a:solidFill>
          <a:latin typeface="+mj-lt"/>
          <a:ea typeface="Tahoma" pitchFamily="34" charset="0"/>
          <a:cs typeface="Tahoma" pitchFamily="34" charset="0"/>
        </a:defRPr>
      </a:lvl3pPr>
      <a:lvl4pPr marL="1647267" indent="-279430" algn="l" defTabSz="1094270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Font typeface="Trebuchet MS" pitchFamily="34" charset="0"/>
        <a:buChar char="—"/>
        <a:defRPr sz="1969">
          <a:solidFill>
            <a:schemeClr val="tx1"/>
          </a:solidFill>
          <a:latin typeface="+mj-lt"/>
          <a:ea typeface="Tahoma" pitchFamily="34" charset="0"/>
          <a:cs typeface="Tahoma" pitchFamily="34" charset="0"/>
        </a:defRPr>
      </a:lvl4pPr>
      <a:lvl5pPr marL="2460150" indent="-271614" algn="l" defTabSz="1094270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Font typeface="Trebuchet MS" pitchFamily="34" charset="0"/>
        <a:buChar char="—"/>
        <a:defRPr sz="1969">
          <a:solidFill>
            <a:schemeClr val="tx1"/>
          </a:solidFill>
          <a:latin typeface="+mj-lt"/>
          <a:ea typeface="Tahoma" pitchFamily="34" charset="0"/>
          <a:cs typeface="Tahoma" pitchFamily="34" charset="0"/>
        </a:defRPr>
      </a:lvl5pPr>
      <a:lvl6pPr marL="3022918" indent="-271614" algn="l" defTabSz="1094270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969">
          <a:solidFill>
            <a:schemeClr val="tx1"/>
          </a:solidFill>
          <a:latin typeface="+mn-lt"/>
          <a:cs typeface="+mn-cs"/>
        </a:defRPr>
      </a:lvl6pPr>
      <a:lvl7pPr marL="3585684" indent="-271614" algn="l" defTabSz="1094270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969">
          <a:solidFill>
            <a:schemeClr val="tx1"/>
          </a:solidFill>
          <a:latin typeface="+mn-lt"/>
          <a:cs typeface="+mn-cs"/>
        </a:defRPr>
      </a:lvl7pPr>
      <a:lvl8pPr marL="4148452" indent="-271614" algn="l" defTabSz="1094270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969">
          <a:solidFill>
            <a:schemeClr val="tx1"/>
          </a:solidFill>
          <a:latin typeface="+mn-lt"/>
          <a:cs typeface="+mn-cs"/>
        </a:defRPr>
      </a:lvl8pPr>
      <a:lvl9pPr marL="4711216" indent="-271614" algn="l" defTabSz="1094270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rebuchet MS" pitchFamily="34" charset="0"/>
        <a:buChar char="–"/>
        <a:defRPr sz="1969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66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534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99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1067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832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599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367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2133" algn="l" defTabSz="1125534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audar-info.ru/na/editSection/index/type_id/5/doc_id/14510/release_id/51671/" TargetMode="Externa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udar-info.ru/na/editSection/index/type_id/5/doc_id/14510/release_id/51671/" TargetMode="External"/><Relationship Id="rId2" Type="http://schemas.openxmlformats.org/officeDocument/2006/relationships/hyperlink" Target="https://audar-info.ru/na/editArticle/index/type_id/5/doc_id/12235/release_id/45622/sec_id/250437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udar-info.ru/na/editSection/index/type_id/5/doc_id/14507/release_id/45897/" TargetMode="External"/><Relationship Id="rId4" Type="http://schemas.openxmlformats.org/officeDocument/2006/relationships/hyperlink" Target="https://audar-info.ru/na/editSection/index/type_id/5/doc_id/14439/release_id/45805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udar-info.ru/na/editSection/index/type_id/5/doc_id/14439/release_id/45805/" TargetMode="External"/><Relationship Id="rId2" Type="http://schemas.openxmlformats.org/officeDocument/2006/relationships/hyperlink" Target="https://audar-info.ru/na/editSection/index/type_id/5/doc_id/14510/release_id/51671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udar-info.ru/na/editArticle/index/type_id/5/doc_id/12235/release_id/45622/sec_id/250437/" TargetMode="External"/><Relationship Id="rId4" Type="http://schemas.openxmlformats.org/officeDocument/2006/relationships/hyperlink" Target="https://audar-info.ru/na/editSection/index/type_id/5/doc_id/14507/release_id/45897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audar-info.ru/na/editSection/index/type_id/5/doc_id/14510/release_id/51671/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>
            <a:extLst>
              <a:ext uri="{FF2B5EF4-FFF2-40B4-BE49-F238E27FC236}">
                <a16:creationId xmlns:a16="http://schemas.microsoft.com/office/drawing/2014/main" id="{BC728A52-B262-4C07-B111-3720FD23C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25" y="0"/>
            <a:ext cx="111152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6FFD6-03BE-4CD9-B0E9-CDE15573EB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244CE0-6B38-428B-91A3-A9B29FF5C7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B9E5200-E519-4B9B-B08C-CEFC994D07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7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800" b="1" dirty="0">
                <a:solidFill>
                  <a:prstClr val="white"/>
                </a:solidFill>
                <a:latin typeface="Georgia" panose="02040502050405020303" pitchFamily="18" charset="0"/>
              </a:rPr>
              <a:t>Мониторинг </a:t>
            </a:r>
          </a:p>
          <a:p>
            <a:pPr lvl="0" algn="ctr"/>
            <a:r>
              <a:rPr lang="ru-RU" sz="4800" b="1" dirty="0">
                <a:solidFill>
                  <a:prstClr val="white"/>
                </a:solidFill>
                <a:latin typeface="Georgia" panose="02040502050405020303" pitchFamily="18" charset="0"/>
              </a:rPr>
              <a:t>качества финансового менеджмента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0539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Сфера контроля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Выполнение плана ФХД.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Учредители бюджетных и автономных учреждений определяют порядок утверждения планов финансово-хозяйственной деятельности (далее – план ФХД) для этих учреждений в соответствии с общими правилами, установленными Минфином России (подп. 6 п. 3.3 ст. 32 Закона № 7-ФЗ, п. 7 ч. 13 ст. 2 Закона № 174-ФЗ). Общие требования к плану ФХД изложены Минфином России в приказе от 28.07.2010 № 81н. Следовательно, в компетенции учредителя находятся рассмотрение и утверждение плана ФХД и контроль за его выполнением, в т. ч. за соблюдением условий выделения субсидий на иные цели, бюджетных инвестиций, наличием остатков по ним.</a:t>
            </a:r>
          </a:p>
        </p:txBody>
      </p:sp>
    </p:spTree>
    <p:extLst>
      <p:ext uri="{BB962C8B-B14F-4D97-AF65-F5344CB8AC3E}">
        <p14:creationId xmlns:p14="http://schemas.microsoft.com/office/powerpoint/2010/main" val="2750833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Сфера контроля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532453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Состояние имущества. Учреждения в своей деятельности используют имущество, принадлежащее Российской Федерации, субъекту РФ, муниципальному образованию и закрепленное за ними на праве оперативного управления (п. 9 ст. 9.2 Закона № 7-ФЗ, ч. 1 ст. 3 Закона № 174-ФЗ).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При проведении контрольных мероприятий учредителем устанавливаются фактическое наличие и целевое использование имущества учреждений.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Если будет выявлено используемое не по назначению имущество, учредитель, наделенный полномочиями собственника, может его изъять на основании ст. 296 ГК РФ.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Кроме того, учредителем (наблюдательным советом автономного учреждения) осуществляется согласование следующих сделок: </a:t>
            </a:r>
          </a:p>
          <a:p>
            <a:pPr marL="1257300" lvl="5" indent="-342900" algn="just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крупных сделок и сделок, в совершении которых имеется заинтересованность (п. 13 ст. 9.2, ст. 27 Закона № 7-ФЗ; ст. 15, 16 Закона № 174-ФЗ); </a:t>
            </a:r>
          </a:p>
          <a:p>
            <a:pPr marL="1257300" lvl="5" indent="-342900" algn="just"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сделок с недвижимым и особо ценным движимым имуществом, закрепленным за учреждением либо приобретенным за счет средств, выделенных на эти цели (</a:t>
            </a:r>
            <a:r>
              <a:rPr lang="ru-RU" sz="2000" dirty="0" err="1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пп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. 2, 3 ст. 298 ГК РФ).</a:t>
            </a:r>
          </a:p>
          <a:p>
            <a:pPr marL="0" lvl="3" algn="just"/>
            <a:endParaRPr lang="ru-RU" sz="2000" dirty="0">
              <a:solidFill>
                <a:srgbClr val="000000"/>
              </a:solidFill>
              <a:latin typeface="Georgia" panose="02040502050405020303" pitchFamily="18" charset="0"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59553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Сфера контроля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Кредиторская задолженность.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Учредитель устанавливает правила расчета предельно допустимых значений просроченной кредиторской задолженности бюджетных учреждений, включая сроки представления данных. В соответствии с п. 5 ч. 27 ст. 30 Закона № 83-ФЗ превышение предельно допустимых значений просроченной кредиторской задолженности может быть основанием для расторжения трудового договора с руководителем бюджетного учреждения. Предметом контроля в данном случае является наличие просроченной кредиторской задолженности и соответствие ее размера установленному предельному значению.</a:t>
            </a:r>
          </a:p>
        </p:txBody>
      </p:sp>
    </p:spTree>
    <p:extLst>
      <p:ext uri="{BB962C8B-B14F-4D97-AF65-F5344CB8AC3E}">
        <p14:creationId xmlns:p14="http://schemas.microsoft.com/office/powerpoint/2010/main" val="4171211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Сфера контроля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Платные услуги.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Учредитель устанавливает порядок определения платы для физических и юридических лиц за услуги (работы), относящиеся к основным видам деятельности бюджетного учреждения, оказываемые им сверх установленного государственного задания, а также в случаях, определенных федеральными законами, в пределах установленного государственного задания. Данное требование содержится в п. 4 ст. 9.2 Закона № 7-ФЗ. Соответственно учредитель вправе проконтролировать, как утвержденный им порядок реализуется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2838199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Ведомственный контроль в сфере закупок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Ведомственный контроль –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это внутренняя проверка соблюдения законодательства при ведении контрактной работы. Проводят проверку главные распорядители бюджетных средств. Проверяют они свои подведомственные учреждения.</a:t>
            </a:r>
          </a:p>
        </p:txBody>
      </p:sp>
    </p:spTree>
    <p:extLst>
      <p:ext uri="{BB962C8B-B14F-4D97-AF65-F5344CB8AC3E}">
        <p14:creationId xmlns:p14="http://schemas.microsoft.com/office/powerpoint/2010/main" val="2426966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Ведомственный контроль в сфере закупок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440120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Ведомственный контроль проверяет следующее: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Соблюдение национального режима при закупках;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Соблюдение нормирования при закупках;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Обоснование НМЦК в закупках;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Соответствие выделенных финансовых средств и планирования;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ИКЗ и финансовые средства в планировании, протоколах закупок и контрактах;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Преимущества организациям инвалидов, УИС, СМП и СОНО при закупках;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Соблюдение процедуры закупки;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При закупках у </a:t>
            </a:r>
            <a:r>
              <a:rPr lang="ru-RU" sz="2000" dirty="0" err="1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едпоставщика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 отчеты невозможности применения иных способов закупок;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Применение штрафов и неустоек в случае нарушений поставщиком контракта;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Соответствие поставленного товара условиям контракта;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Документы о поставке и оплате товара;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Своевременное внесение сведений в реестр контрактов.</a:t>
            </a:r>
          </a:p>
        </p:txBody>
      </p:sp>
    </p:spTree>
    <p:extLst>
      <p:ext uri="{BB962C8B-B14F-4D97-AF65-F5344CB8AC3E}">
        <p14:creationId xmlns:p14="http://schemas.microsoft.com/office/powerpoint/2010/main" val="728133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BA03E23-DF4A-4598-9DC1-CAEA81DB1042}"/>
              </a:ext>
            </a:extLst>
          </p:cNvPr>
          <p:cNvSpPr/>
          <p:nvPr/>
        </p:nvSpPr>
        <p:spPr>
          <a:xfrm>
            <a:off x="1499152" y="142044"/>
            <a:ext cx="9193696" cy="6878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  <a:cs typeface="Arial"/>
              </a:rPr>
              <a:t>Аудиторское мероприятие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Arial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8EB8168-A4E6-414E-949D-54F32FBDFDEB}"/>
              </a:ext>
            </a:extLst>
          </p:cNvPr>
          <p:cNvSpPr/>
          <p:nvPr/>
        </p:nvSpPr>
        <p:spPr>
          <a:xfrm>
            <a:off x="707837" y="1119546"/>
            <a:ext cx="10776319" cy="8335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Аудиторскую проверку достоверности бюджетной отчетности можно разделить на два блока: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3E532F-CBF5-416E-BC7F-2AD264881BD6}"/>
              </a:ext>
            </a:extLst>
          </p:cNvPr>
          <p:cNvSpPr/>
          <p:nvPr/>
        </p:nvSpPr>
        <p:spPr>
          <a:xfrm>
            <a:off x="707835" y="2242720"/>
            <a:ext cx="10776319" cy="873864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Wingdings" panose="05000000000000000000" pitchFamily="2" charset="2"/>
              <a:buChar char="q"/>
              <a:defRPr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формирование суждения о достоверности показателей отчетности экономического субъекта как получателя бюджетных средств;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Arial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9978CEF-8460-4E9A-A103-DDEFAAE04850}"/>
              </a:ext>
            </a:extLst>
          </p:cNvPr>
          <p:cNvSpPr/>
          <p:nvPr/>
        </p:nvSpPr>
        <p:spPr>
          <a:xfrm>
            <a:off x="707834" y="3261648"/>
            <a:ext cx="10776319" cy="1461272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Wingdings" panose="05000000000000000000" pitchFamily="2" charset="2"/>
              <a:buChar char="q"/>
              <a:defRPr/>
            </a:pP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проверка соблюдения порядка составления консолидированной отчетности, установленного Минфином России, в том числе Инструкцией о порядке составления и представления годовой, квартальной и месячной отчетности об исполнении бюджетов бюджетной системы РФ (Утверждена приказом Минфина России от 28 декабря 2010 года № 191н.),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598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B08A8812-51C7-44A8-9167-55043BF40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3850"/>
            <a:ext cx="9753600" cy="621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326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Риск искажения бюджетной отчетности имеет два критерия оценки — вероятность допущения ошибки и существенность ошибки.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24DB9DA-F9B7-4100-A905-9772E593C97D}"/>
              </a:ext>
            </a:extLst>
          </p:cNvPr>
          <p:cNvSpPr/>
          <p:nvPr/>
        </p:nvSpPr>
        <p:spPr>
          <a:xfrm>
            <a:off x="616214" y="2387897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Нужно смотреть, насколько документы учетной политики соответствуют методологии ведения бюджетного учета и составления бюджетной отчетности, достаточно ли их количества для совершения операций.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4C3F202-DB54-4B0F-AB8B-04689B3D2410}"/>
              </a:ext>
            </a:extLst>
          </p:cNvPr>
          <p:cNvSpPr/>
          <p:nvPr/>
        </p:nvSpPr>
        <p:spPr>
          <a:xfrm>
            <a:off x="616215" y="1205445"/>
            <a:ext cx="10951377" cy="101566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Вероятность представляет собой степень возможности наступления какого-либо события, в нашем случае искажения показателя. Предлагается определять ее на основе анализа организации ведения бюджетного учета и составления бюджетной отчетности.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16214" y="3570349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Необходимо определить своевременность и полноту предоставления этих документов, проводится ли инвентаризация активов и обязательств, какова степень автоматизации бюджетного учета операций.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4409" y="4752801"/>
            <a:ext cx="10951377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Для ответа на вопрос о вероятности риска используется информация, указанная в актах, заключениях, представлениях и предписаниях органов внешнего и внутреннего государственного (муниципального) финансового контроля, а также результаты оценки качества финансового менеджмента в части показателей, характеризующих процедуру ведения бюджетного учета и составления бюджетной отчетности.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9268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Риск искажения бюджетной отчетности имеет два критерия оценки — вероятность допущения ошибки и существенность ошибки.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4C3F202-DB54-4B0F-AB8B-04689B3D2410}"/>
              </a:ext>
            </a:extLst>
          </p:cNvPr>
          <p:cNvSpPr/>
          <p:nvPr/>
        </p:nvSpPr>
        <p:spPr>
          <a:xfrm>
            <a:off x="616215" y="1205445"/>
            <a:ext cx="10951377" cy="1323439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Принятие Федерального закона от 29 мая 2019 года № 113?ФЗ, которым внесены изменения в статью 15.15.6 Кодекса об административных правонарушениях, позволило определить четкие критерии установления существенности ошибок, допущенных при составлении бюджетной отчетности.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4409" y="2735848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Существенность ошибки определяет оценочную (прогнозируемую) величину искажения показателя и ее влияние на принятие пользователями бюджетной отчетности управленческих решений.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4409" y="3958475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Соответственно, существенность предлагается оценивать по наличию первичных учетных документов, правильности ведения бюджетного учета, отклонениям, выявленным по контрольным соотношениям в ходе проводимой камеральной проверки.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25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85E9F7B-3523-44E5-BF74-E3C6C4BBA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1357451"/>
            <a:ext cx="11944350" cy="531495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7A1C16-D78D-44DB-8970-F9C4D2BE2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723" y="79899"/>
            <a:ext cx="892492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12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Риск искажения бюджетной отчетности имеет два критерия оценки — вероятность допущения ошибки и существенность ошибки.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4C3F202-DB54-4B0F-AB8B-04689B3D2410}"/>
              </a:ext>
            </a:extLst>
          </p:cNvPr>
          <p:cNvSpPr/>
          <p:nvPr/>
        </p:nvSpPr>
        <p:spPr>
          <a:xfrm>
            <a:off x="616215" y="1205445"/>
            <a:ext cx="10951377" cy="1323439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  <a:ea typeface="Arial Unicode MS"/>
                <a:cs typeface="Arial"/>
              </a:rPr>
              <a:t>Принятие Федерального закона от 29 мая 2019 года № 113?ФЗ, которым внесены изменения в статью 15.15.6 Кодекса об административных правонарушениях, позволило определить четкие критерии установления существенности ошибок, допущенных при составлении бюджетной отчетности.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4409" y="2735848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marR="0" lvl="3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  <a:ea typeface="Arial Unicode MS"/>
                <a:cs typeface="Arial"/>
              </a:rPr>
              <a:t>Существенность ошибки определяет оценочную (прогнозируемую) величину искажения показателя и ее влияние на принятие пользователями бюджетной отчетности управленческих решений.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4409" y="3958475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marR="0" lvl="3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  <a:ea typeface="Arial Unicode MS"/>
                <a:cs typeface="Arial"/>
              </a:rPr>
              <a:t>Соответственно, существенность предлагается оценивать по наличию первичных учетных документов, правильности ведения бюджетного учета, отклонениям, выявленным по контрольным соотношениям в ходе проводимой камеральной проверки.</a:t>
            </a:r>
          </a:p>
        </p:txBody>
      </p:sp>
    </p:spTree>
    <p:extLst>
      <p:ext uri="{BB962C8B-B14F-4D97-AF65-F5344CB8AC3E}">
        <p14:creationId xmlns:p14="http://schemas.microsoft.com/office/powerpoint/2010/main" val="715941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42B1D66B-B0D2-4699-B1A4-3DDCDF0C1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14525"/>
            <a:ext cx="9753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166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56AC54-96DD-4DD5-8275-66C5DC546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993" y="23710"/>
            <a:ext cx="7428528" cy="681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06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Информационная основа для проведения проверки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530488" y="1226644"/>
            <a:ext cx="10951377" cy="409342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годовая бухгалтерская отчетность проверяемого учреждения;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акт о проведении инвентаризации, которая проводилась перед составлением годовых отчетных форм;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регистры бухгалтерского (бюджетного) учета, сформированных за проверяемый период (главная книга и (или) другие регистры бюджетного учета);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реестр государственных (муниципальных) контрактов;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реестр закупок, осуществленных без заключения государственных (муниципальных) контрактов;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реестр расходных обязательств;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информация о проведенных внешних контрольных мероприятиях, суммах выявленных нарушений и недостатков и принятых мерах по их устранению;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уведомления по расчетам между бюджетами; иная информация, необходимая для проведения контрольного мероприятия.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2516986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Контрольные процедуры, проводимые в отношении проверки годовой бюджетной отчетности, условно можно разделить на три этапа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35522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1. Проверка соответствия заполненных форм годовой бюджетной отчетности нормативным актам, регулирующим порядок ведения бюджетного учета и составления бюджетной отчетности (по полноте и форме).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0310" y="2438580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Цель проведения процедуры – подтверждение соблюдения единого порядка составления и представления бюджетной отчетности, соответствия состава бюджетной отчетности и содержания форм отчетности установленным требованиям.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C60AF19B-32C5-4C50-869E-7343BD7117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720580"/>
              </p:ext>
            </p:extLst>
          </p:nvPr>
        </p:nvGraphicFramePr>
        <p:xfrm>
          <a:off x="620310" y="3560454"/>
          <a:ext cx="11041199" cy="2716058"/>
        </p:xfrm>
        <a:graphic>
          <a:graphicData uri="http://schemas.openxmlformats.org/drawingml/2006/table">
            <a:tbl>
              <a:tblPr/>
              <a:tblGrid>
                <a:gridCol w="1338326">
                  <a:extLst>
                    <a:ext uri="{9D8B030D-6E8A-4147-A177-3AD203B41FA5}">
                      <a16:colId xmlns:a16="http://schemas.microsoft.com/office/drawing/2014/main" val="2539045341"/>
                    </a:ext>
                  </a:extLst>
                </a:gridCol>
                <a:gridCol w="7249272">
                  <a:extLst>
                    <a:ext uri="{9D8B030D-6E8A-4147-A177-3AD203B41FA5}">
                      <a16:colId xmlns:a16="http://schemas.microsoft.com/office/drawing/2014/main" val="727928536"/>
                    </a:ext>
                  </a:extLst>
                </a:gridCol>
                <a:gridCol w="2453601">
                  <a:extLst>
                    <a:ext uri="{9D8B030D-6E8A-4147-A177-3AD203B41FA5}">
                      <a16:colId xmlns:a16="http://schemas.microsoft.com/office/drawing/2014/main" val="2011620532"/>
                    </a:ext>
                  </a:extLst>
                </a:gridCol>
              </a:tblGrid>
              <a:tr h="482327"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Вопрос проверки</a:t>
                      </a:r>
                      <a:endParaRPr lang="ru-RU" sz="1200">
                        <a:effectLst/>
                      </a:endParaRPr>
                    </a:p>
                  </a:txBody>
                  <a:tcPr marL="41969" marR="41969" marT="37772" marB="3777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Возможные нарушения</a:t>
                      </a:r>
                      <a:endParaRPr lang="ru-RU" sz="1200">
                        <a:effectLst/>
                      </a:endParaRPr>
                    </a:p>
                  </a:txBody>
                  <a:tcPr marL="41969" marR="41969" marT="37772" marB="3777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Ссылка на пункты </a:t>
                      </a:r>
                      <a:r>
                        <a:rPr lang="ru-RU" sz="1200" b="1" u="none" strike="noStrike">
                          <a:solidFill>
                            <a:srgbClr val="1C7DBA"/>
                          </a:solidFill>
                          <a:effectLst/>
                          <a:hlinkClick r:id="rId2"/>
                        </a:rPr>
                        <a:t>Инструкции № 191н</a:t>
                      </a:r>
                      <a:endParaRPr lang="ru-RU" sz="1200">
                        <a:effectLst/>
                      </a:endParaRPr>
                    </a:p>
                  </a:txBody>
                  <a:tcPr marL="41969" marR="41969" marT="37772" marB="3777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051067"/>
                  </a:ext>
                </a:extLst>
              </a:tr>
              <a:tr h="2233731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Состав и формы отчетности</a:t>
                      </a:r>
                    </a:p>
                  </a:txBody>
                  <a:tcPr marL="41969" marR="41969" marT="37772" marB="377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1. Состав бюджетной отчетности по наличию форм не соответствует установленным требованиям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hlinkClick r:id="rId2"/>
                        </a:rPr>
                        <a:t>Инструкции № 191н</a:t>
                      </a:r>
                      <a:r>
                        <a:rPr lang="ru-RU" sz="1200">
                          <a:effectLst/>
                        </a:rPr>
                        <a:t>.</a:t>
                      </a:r>
                    </a:p>
                    <a:p>
                      <a:pPr algn="l"/>
                      <a:r>
                        <a:rPr lang="ru-RU" sz="1200">
                          <a:effectLst/>
                        </a:rPr>
                        <a:t>2. Не представлены пакеты отчетности.</a:t>
                      </a:r>
                    </a:p>
                    <a:p>
                      <a:pPr algn="l"/>
                      <a:r>
                        <a:rPr lang="ru-RU" sz="1200">
                          <a:effectLst/>
                        </a:rPr>
                        <a:t>3. Отсутствуют заполненные форм отчетности, несмотря на наличие числовых данных, необходимых для их заполнения.</a:t>
                      </a:r>
                    </a:p>
                    <a:p>
                      <a:pPr algn="l"/>
                      <a:r>
                        <a:rPr lang="ru-RU" sz="1200">
                          <a:effectLst/>
                        </a:rPr>
                        <a:t>4. Отчетные формы заполнены без проведения инвентаризации.</a:t>
                      </a:r>
                    </a:p>
                    <a:p>
                      <a:pPr algn="l"/>
                      <a:r>
                        <a:rPr lang="ru-RU" sz="1200">
                          <a:effectLst/>
                        </a:rPr>
                        <a:t>5. Отсутствуют подписи руководителя и (или) главного бухгалтера в отчетных формах.</a:t>
                      </a:r>
                    </a:p>
                    <a:p>
                      <a:pPr algn="l"/>
                      <a:r>
                        <a:rPr lang="ru-RU" sz="1200">
                          <a:effectLst/>
                        </a:rPr>
                        <a:t>6. Формы отчетности, составленные на бумажном носителе, не сброшюрованы, не пронумерованы, отсутствует оглавление</a:t>
                      </a:r>
                    </a:p>
                  </a:txBody>
                  <a:tcPr marL="41969" marR="41969" marT="37772" marB="377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effectLst/>
                        </a:rPr>
                        <a:t>Пункты 4, 6, 7, 11</a:t>
                      </a:r>
                    </a:p>
                  </a:txBody>
                  <a:tcPr marL="41969" marR="41969" marT="37772" marB="3777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195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924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Контрольные процедуры, проводимые в отношении проверки годовой бюджетной отчетности, условно можно разделить на три этапа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35522"/>
            <a:ext cx="10951377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2. Проверка соответствия показателей форм отчетности остаткам и оборотам по счетам, отраженным в главной книге. Цель этого этапа контрольной процедуры – проверка достоверности показателей бюджетной отчетности путем сопоставления показателей отчетности с данными главной книги.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0311" y="2657328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Цель этого этапа контрольной процедуры – проверка достоверности показателей бюджетной отчетности путем сопоставления показателей отчетности с данными главной книги.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885CD9-7064-4F4D-80B5-1CD00C3172C1}"/>
              </a:ext>
            </a:extLst>
          </p:cNvPr>
          <p:cNvSpPr/>
          <p:nvPr/>
        </p:nvSpPr>
        <p:spPr>
          <a:xfrm>
            <a:off x="620310" y="3839537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В ходе проверки осуществляются: сопоставление показателей форм бюджетной отчетности и данных главной книги; суммирование оборотов по КОСГУ на основании главной книги.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E870279-35D5-48F3-AE65-38C6A5FBD89D}"/>
              </a:ext>
            </a:extLst>
          </p:cNvPr>
          <p:cNvSpPr/>
          <p:nvPr/>
        </p:nvSpPr>
        <p:spPr>
          <a:xfrm>
            <a:off x="620309" y="5021746"/>
            <a:ext cx="10951377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При проведении контрольных мероприятий устанавливаются факты искажения показателей деятельности учреждения. Напомним, что искажение (ошибка) в бухгалтерском учете и бухгалтерской отчетности означает неверное отражение и представление данных бухгалтерского учета и бухгалтерской отчетности.</a:t>
            </a:r>
          </a:p>
        </p:txBody>
      </p:sp>
    </p:spTree>
    <p:extLst>
      <p:ext uri="{BB962C8B-B14F-4D97-AF65-F5344CB8AC3E}">
        <p14:creationId xmlns:p14="http://schemas.microsoft.com/office/powerpoint/2010/main" val="8759653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20EFB11-A864-4096-B3DB-AA9E44A07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392" y="1246018"/>
            <a:ext cx="10219215" cy="420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356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К преднамеренным искажениям в ведении бухгалтерского учета и составлении бухгалтерской отчетности можно отнести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433881" y="1164528"/>
            <a:ext cx="10951377" cy="409342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манипуляцию учетными записями – использование неправильных бухгалтерских проводок или </a:t>
            </a:r>
            <a:r>
              <a:rPr lang="ru-RU" sz="2000" dirty="0" err="1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сторнировочных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 записей в целях искажения данных бухгалтерского учета и бухгалтерской отчетности;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фальсификацию бухгалтерских документов и записей – оформление заведомо ложных неправильных или фальшивых документов и записей на счетах бухгалтерского учета, искажающих показатели бухгалтерской отчетности;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уничтожение результатов хозяйственных операций – составление </a:t>
            </a:r>
            <a:r>
              <a:rPr lang="ru-RU" sz="2000" dirty="0" err="1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сторнировочных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 записей, аналогичных по содержанию и суммам основным бухгалтерским проводкам;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неадекватные записи в учете – отражение финансовой информации в системе счетов в неполном объеме; </a:t>
            </a:r>
          </a:p>
          <a:p>
            <a:pPr marL="342900" lvl="3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необычные операции – разовые сделки и хозяйственные операции регулирующего или вынужденного характера, платежи за работы и услуги, которые представляются излишними или чрезмерными.</a:t>
            </a:r>
          </a:p>
        </p:txBody>
      </p:sp>
    </p:spTree>
    <p:extLst>
      <p:ext uri="{BB962C8B-B14F-4D97-AF65-F5344CB8AC3E}">
        <p14:creationId xmlns:p14="http://schemas.microsoft.com/office/powerpoint/2010/main" val="36942824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E8323B-A878-43A8-9DAA-FA17A90ED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717" y="1217905"/>
            <a:ext cx="9634315" cy="496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994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9AB8C04-BA47-435F-B282-7BF4FDCE2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214413"/>
              </p:ext>
            </p:extLst>
          </p:nvPr>
        </p:nvGraphicFramePr>
        <p:xfrm>
          <a:off x="408371" y="352205"/>
          <a:ext cx="11532093" cy="6317952"/>
        </p:xfrm>
        <a:graphic>
          <a:graphicData uri="http://schemas.openxmlformats.org/drawingml/2006/table">
            <a:tbl>
              <a:tblPr/>
              <a:tblGrid>
                <a:gridCol w="4892407">
                  <a:extLst>
                    <a:ext uri="{9D8B030D-6E8A-4147-A177-3AD203B41FA5}">
                      <a16:colId xmlns:a16="http://schemas.microsoft.com/office/drawing/2014/main" val="559944451"/>
                    </a:ext>
                  </a:extLst>
                </a:gridCol>
                <a:gridCol w="4309972">
                  <a:extLst>
                    <a:ext uri="{9D8B030D-6E8A-4147-A177-3AD203B41FA5}">
                      <a16:colId xmlns:a16="http://schemas.microsoft.com/office/drawing/2014/main" val="854351222"/>
                    </a:ext>
                  </a:extLst>
                </a:gridCol>
                <a:gridCol w="2329714">
                  <a:extLst>
                    <a:ext uri="{9D8B030D-6E8A-4147-A177-3AD203B41FA5}">
                      <a16:colId xmlns:a16="http://schemas.microsoft.com/office/drawing/2014/main" val="4033081902"/>
                    </a:ext>
                  </a:extLst>
                </a:gridCol>
              </a:tblGrid>
              <a:tr h="30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Вопросы проверки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Возможные нарушения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Ссылки на пункты инструкций, </a:t>
                      </a:r>
                      <a:r>
                        <a:rPr lang="ru-RU" sz="1200" b="1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2"/>
                        </a:rPr>
                        <a:t>Указаний № 65н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*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178249"/>
                  </a:ext>
                </a:extLst>
              </a:tr>
              <a:tr h="13976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i="1">
                          <a:effectLst/>
                          <a:latin typeface="Georgia" panose="02040502050405020303" pitchFamily="18" charset="0"/>
                        </a:rPr>
                        <a:t>Построчное сравнение показателей баланса (ф. 0503130) с данными главной книги по коду вида деятельности 4 «Бюджетная деятельность»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501168"/>
                  </a:ext>
                </a:extLst>
              </a:tr>
              <a:tr h="1165498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Показатель строки 011 «Недвижимое имущество учреждения» сравнивается с дебетовом сальдо по счетам аналитического 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 101 10 000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«Основные средства – недвижимое имущество учреждения» главной книги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Показатель строки 013 «Иное движимое имущество учреждения» сравнивается с дебетовым сальдо по счетам аналитического 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 101 30 000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«Основные средства – иное движимое имущество учреждения»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Несоответствие остатков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счетам 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учета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 101 12 000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101 13 000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главной книги остаткам, указанным на начало и конец года в балансе ф. 0503130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Несоответствие остатков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счетам 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101 33 000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101 34 000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101 35 000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101 36 000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101 38 000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в главной книге остаткам, отраженным на начало и конец года в балансе (ф. 0503130)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Пункт 16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3"/>
                        </a:rPr>
                        <a:t>Инструкции № 191н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37, 38, 53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4"/>
                        </a:rPr>
                        <a:t>Инструкции № 157н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4 – 5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5"/>
                        </a:rPr>
                        <a:t>Инструкции № 162н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**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571820"/>
                  </a:ext>
                </a:extLst>
              </a:tr>
              <a:tr h="591085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Показатель строки 021 «Амортизация недвижимого имущества учреждения» сравнивается с кредитовым сальдо по счетам аналитического 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 104 10 000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«Амортизация недвижимого имущества учреждения»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Несоответствие остатков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счетам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104 12 000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104 13 000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в главной книге остаткам, указанным на начало и конец года в балансе (ф. 0503130)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Пункт 16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3"/>
                        </a:rPr>
                        <a:t>Инструкции № 191н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89, 92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4"/>
                        </a:rPr>
                        <a:t>Инструкции № 157н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18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5"/>
                        </a:rPr>
                        <a:t>Инструкции № 162н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719476"/>
                  </a:ext>
                </a:extLst>
              </a:tr>
              <a:tr h="1001380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Показатель строки 260 «Расчеты по выданным авансам» сравнивается с дебетовым сальдо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счету 206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«Расчеты по выданным авансам» главной книги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1. Несоответствие суммы остатков по счетам аналитического учета счета учета расчетов по выданным авансам отраженным в главной книге остаткам, указанным на начало и конец года в балансе (ф. 0503130), в том числе в разрезе показателей по видам деятельности.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2. Наличие кредитового сальдо по счетам аналитического 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 206 00 000 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в главной книге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Пункт 17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3"/>
                        </a:rPr>
                        <a:t>Инструкции № 191н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202, 204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4"/>
                        </a:rPr>
                        <a:t>Инструкции № 157н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79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5"/>
                        </a:rPr>
                        <a:t>Инструкции № 162н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2509312"/>
                  </a:ext>
                </a:extLst>
              </a:tr>
              <a:tr h="1411675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Сопоставление показателей, отраженных по строкам 510 – 516 «Расчеты по платежам в бюджеты» баланса (ф. 0503130), и кредитовых или дебетовых (со знаком минус) сальдо по счетам аналитического 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 303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«Расчеты по платежам в бюджеты»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1. Несоответствие остатков по соответствующим аналитическим счетам учета расчетов по платежам в бюджеты в главной книге остаткам, указанным на начало и конец года в форме отчетности, в том числе в разрезе показателей по видам деятельности.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2. Наличие дебиторской задолженности по страховым взносам во внебюджетные фонды и налогов в бюджет в связи с ошибочным перечислением и перерасчетами сумм взносов и налогов, что подтверждает неэффективное использование средств бюджета за отчетный период</a:t>
                      </a: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Пункт 18 </a:t>
                      </a:r>
                      <a:r>
                        <a:rPr lang="ru-RU" sz="1200" u="none" strike="noStrike" dirty="0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3"/>
                        </a:rPr>
                        <a:t>Инструкции № 191н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, п. 259, 263 </a:t>
                      </a:r>
                      <a:r>
                        <a:rPr lang="ru-RU" sz="1200" u="none" strike="noStrike" dirty="0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4"/>
                        </a:rPr>
                        <a:t>Инструкции № 157н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, п. 103 </a:t>
                      </a:r>
                      <a:r>
                        <a:rPr lang="ru-RU" sz="1200" u="none" strike="noStrike" dirty="0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5"/>
                        </a:rPr>
                        <a:t>Инструкции № 162н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262" marR="9262" marT="8336" marB="833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990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327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9193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Основание: ст. 160.2-1 БК РФ</a:t>
            </a:r>
            <a:endParaRPr kumimoji="0" lang="en-GB" sz="22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24DB9DA-F9B7-4100-A905-9772E593C97D}"/>
              </a:ext>
            </a:extLst>
          </p:cNvPr>
          <p:cNvSpPr/>
          <p:nvPr/>
        </p:nvSpPr>
        <p:spPr>
          <a:xfrm>
            <a:off x="616216" y="2788781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1) финансовым органом (органом управления государственным внебюджетным фондом) в установленном им порядке в отношении главных администраторов средств соответствующего бюджета;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4C3F202-DB54-4B0F-AB8B-04689B3D2410}"/>
              </a:ext>
            </a:extLst>
          </p:cNvPr>
          <p:cNvSpPr/>
          <p:nvPr/>
        </p:nvSpPr>
        <p:spPr>
          <a:xfrm>
            <a:off x="616215" y="1205445"/>
            <a:ext cx="10951377" cy="1323439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Мониторинг качества финансового менеджмента, включающий мониторинг качества исполнения бюджетных полномочий, а также качества управления активами, осуществления закупок товаров, работ и услуг для обеспечения государственных (муниципальных) нужд, проводится: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16214" y="4064341"/>
            <a:ext cx="1095137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2) главным администратором бюджетных средств в установленном им порядке в отношении подведомственных ему администраторов бюджетных средств.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2385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4DC9419-3547-4F15-B59E-717F73510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65346"/>
              </p:ext>
            </p:extLst>
          </p:nvPr>
        </p:nvGraphicFramePr>
        <p:xfrm>
          <a:off x="90256" y="390617"/>
          <a:ext cx="12011487" cy="5762970"/>
        </p:xfrm>
        <a:graphic>
          <a:graphicData uri="http://schemas.openxmlformats.org/drawingml/2006/table">
            <a:tbl>
              <a:tblPr/>
              <a:tblGrid>
                <a:gridCol w="5095782">
                  <a:extLst>
                    <a:ext uri="{9D8B030D-6E8A-4147-A177-3AD203B41FA5}">
                      <a16:colId xmlns:a16="http://schemas.microsoft.com/office/drawing/2014/main" val="3629990054"/>
                    </a:ext>
                  </a:extLst>
                </a:gridCol>
                <a:gridCol w="4489144">
                  <a:extLst>
                    <a:ext uri="{9D8B030D-6E8A-4147-A177-3AD203B41FA5}">
                      <a16:colId xmlns:a16="http://schemas.microsoft.com/office/drawing/2014/main" val="1595800246"/>
                    </a:ext>
                  </a:extLst>
                </a:gridCol>
                <a:gridCol w="2426561">
                  <a:extLst>
                    <a:ext uri="{9D8B030D-6E8A-4147-A177-3AD203B41FA5}">
                      <a16:colId xmlns:a16="http://schemas.microsoft.com/office/drawing/2014/main" val="882016924"/>
                    </a:ext>
                  </a:extLst>
                </a:gridCol>
              </a:tblGrid>
              <a:tr h="110975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i="1">
                          <a:effectLst/>
                          <a:latin typeface="Georgia" panose="02040502050405020303" pitchFamily="18" charset="0"/>
                        </a:rPr>
                        <a:t>Построчное сопоставление данных отчета (ф. 0503121) с показателями главной книги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467869"/>
                  </a:ext>
                </a:extLst>
              </a:tr>
              <a:tr h="526039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Сопоставление показателя строки 050 «Суммы принудительного изъятия КОСГУ 140» и кредитового оборота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счету 401 10 140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«Доходы от сумм принудительного изъятия» главной книги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Отсутствие в главной книге оборотов по соответствующему счету, отраженных в отчете (ф. 0503121)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Пункты 92 – 97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2"/>
                        </a:rPr>
                        <a:t>Инструкции № 191н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263, 295, 298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3"/>
                        </a:rPr>
                        <a:t>Инструкции № 157н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103, 119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4"/>
                        </a:rPr>
                        <a:t>Инструкции № 162н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разд. V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5"/>
                        </a:rPr>
                        <a:t>Указаний № 65н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400691"/>
                  </a:ext>
                </a:extLst>
              </a:tr>
              <a:tr h="526039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Сопоставление показателя строки 092 «Доходы от реализации активов КОСГУ 172» и кредитового оборота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счету 401 10 172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«Доходы от операций с активами реализации активов» главной книги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Отсутствие в главной книге оборотов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счету 0 401 10 172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«Доходы от операций с активами», отраженных в отчете (ф. 0503121)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983416"/>
                  </a:ext>
                </a:extLst>
              </a:tr>
              <a:tr h="1909584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Сопоставление показателя строки 321 «Увеличение стоимости основных средств КОСГУ 310» с суммой по данным дебетовых оборотов, отраженных на соответствующих аналитических счетах </a:t>
                      </a:r>
                      <a:r>
                        <a:rPr lang="ru-RU" sz="1200" b="1" dirty="0">
                          <a:effectLst/>
                          <a:latin typeface="Georgia" panose="02040502050405020303" pitchFamily="18" charset="0"/>
                        </a:rPr>
                        <a:t>счетов 0 101 00 000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 dirty="0">
                          <a:effectLst/>
                          <a:latin typeface="Georgia" panose="02040502050405020303" pitchFamily="18" charset="0"/>
                        </a:rPr>
                        <a:t>0 106 00 000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 dirty="0">
                          <a:effectLst/>
                          <a:latin typeface="Georgia" panose="02040502050405020303" pitchFamily="18" charset="0"/>
                        </a:rPr>
                        <a:t>0 107 00 000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 dirty="0">
                          <a:effectLst/>
                          <a:latin typeface="Georgia" panose="02040502050405020303" pitchFamily="18" charset="0"/>
                        </a:rPr>
                        <a:t>0 108 00 000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 (за исключением оборотов по внутреннему перемещению (принятию объекта на учет в стоимости произведенных вложений)) главной книги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1. Неверный арифметический расчет сумм оборотов КОСГУ 310 по данным главной книги.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2. Отсутствие исключения оборотов по КОСГУ 310 по внутреннему перемещению ОС по данным главной книги.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3. Отсутствует исключение оборотов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счетам 106 11 000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106 31 000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в части принятия объектов ОС на учет в стоимости произведенных вложений, в том числе оборотов по централизованным поставкам.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4. Наличие дебетового оборота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счетам 101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с КОСГУ 410.</a:t>
                      </a:r>
                    </a:p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5. Наличие кредитового оборота по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счетам 106 11 000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106 31 000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в части принятия объектов ОС на учет в стоимости произведенных вложений с КОСГУ 410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Пункт 96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2"/>
                        </a:rPr>
                        <a:t>Инструкции № 191н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37, 53, 127, 149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3"/>
                        </a:rPr>
                        <a:t>Инструкции № 157н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п. 4, 5, 7, 10, 30 – 34, 35, 37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4"/>
                        </a:rPr>
                        <a:t>Инструкции № 162н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 разд. V </a:t>
                      </a:r>
                      <a:r>
                        <a:rPr lang="ru-RU" sz="12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5"/>
                        </a:rPr>
                        <a:t>Указаний № 65н</a:t>
                      </a:r>
                      <a:endParaRPr lang="ru-RU" sz="12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233181"/>
                  </a:ext>
                </a:extLst>
              </a:tr>
              <a:tr h="1540639"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Сопоставление показателя строки 322 «Уменьшение стоимости основных средств КОСГУ 410» с суммой по данным кредитовых оборотов, отраженных на соответствующих аналитических счетах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счетов 0 101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0 104 00 000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0 106 00 000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0 107 00 000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,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0 108 00 000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(за исключением оборотов по внутреннему перемещению (принятию объекта на учет в стоимости произведенных вложений)) главной книги. В главной книге по соответствующим счетам аналитического учета </a:t>
                      </a:r>
                      <a:r>
                        <a:rPr lang="ru-RU" sz="1200" b="1">
                          <a:effectLst/>
                          <a:latin typeface="Georgia" panose="02040502050405020303" pitchFamily="18" charset="0"/>
                        </a:rPr>
                        <a:t>счета 104 00 000</a:t>
                      </a:r>
                      <a:r>
                        <a:rPr lang="ru-RU" sz="1200">
                          <a:effectLst/>
                          <a:latin typeface="Georgia" panose="02040502050405020303" pitchFamily="18" charset="0"/>
                        </a:rPr>
                        <a:t> отражаются кредитовые обороты за отчетный период со знаком плюс, дебетовые обороты со знаком минус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1. Неправильный арифметический расчет сумм оборотов КОСГУ 410 по данным главной книги.</a:t>
                      </a:r>
                    </a:p>
                    <a:p>
                      <a:pPr algn="l"/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2. Отсутствие исключения оборотов по </a:t>
                      </a:r>
                      <a:r>
                        <a:rPr lang="ru-RU" sz="1200" b="1" dirty="0">
                          <a:effectLst/>
                          <a:latin typeface="Georgia" panose="02040502050405020303" pitchFamily="18" charset="0"/>
                        </a:rPr>
                        <a:t>дебету счета 104 00</a:t>
                      </a:r>
                      <a:r>
                        <a:rPr lang="ru-RU" sz="1200" dirty="0">
                          <a:effectLst/>
                          <a:latin typeface="Georgia" panose="02040502050405020303" pitchFamily="18" charset="0"/>
                        </a:rPr>
                        <a:t> по поступившим в рамках централизованных поставок объектам нефинансовых активов, переданных безвозмездно</a:t>
                      </a:r>
                    </a:p>
                  </a:txBody>
                  <a:tcPr marL="10410" marR="10410" marT="9369" marB="936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668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915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>
              <a:defRPr/>
            </a:pPr>
            <a:r>
              <a:rPr lang="ru-RU" sz="2000" kern="0" dirty="0">
                <a:latin typeface="Georgia" panose="02040502050405020303" pitchFamily="18" charset="0"/>
              </a:rPr>
              <a:t>Контрольные процедуры, проводимые в отношении проверки годовой бюджетной отчетности, условно можно разделить на три этапа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35522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3. Проверка соблюдения контрольных соотношений между показателями форм отчетности. Цель проведения – установление достоверности бюджетной отчетности путем сверки соотношений между показателями форм отчетности.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0309" y="2510631"/>
            <a:ext cx="10951377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Процедура предусматривает:</a:t>
            </a:r>
          </a:p>
          <a:p>
            <a:pPr marL="0" lvl="3" algn="just"/>
            <a:endParaRPr lang="ru-RU" sz="2000" dirty="0">
              <a:solidFill>
                <a:srgbClr val="000000"/>
              </a:solidFill>
              <a:latin typeface="Georgia" panose="02040502050405020303" pitchFamily="18" charset="0"/>
              <a:ea typeface="Arial Unicode MS"/>
            </a:endParaRPr>
          </a:p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– анализ показателей между формами бюджетной отчетности;</a:t>
            </a:r>
          </a:p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– анализ показателей внутри отчетной формы;</a:t>
            </a:r>
          </a:p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– арифметический подсчет соотношения показателей по установленным проверочным формулам.</a:t>
            </a:r>
          </a:p>
        </p:txBody>
      </p:sp>
    </p:spTree>
    <p:extLst>
      <p:ext uri="{BB962C8B-B14F-4D97-AF65-F5344CB8AC3E}">
        <p14:creationId xmlns:p14="http://schemas.microsoft.com/office/powerpoint/2010/main" val="69224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11192FD-A2AA-43E1-9562-3A3C64373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484347"/>
              </p:ext>
            </p:extLst>
          </p:nvPr>
        </p:nvGraphicFramePr>
        <p:xfrm>
          <a:off x="689892" y="268365"/>
          <a:ext cx="10812215" cy="6321270"/>
        </p:xfrm>
        <a:graphic>
          <a:graphicData uri="http://schemas.openxmlformats.org/drawingml/2006/table">
            <a:tbl>
              <a:tblPr/>
              <a:tblGrid>
                <a:gridCol w="4040924">
                  <a:extLst>
                    <a:ext uri="{9D8B030D-6E8A-4147-A177-3AD203B41FA5}">
                      <a16:colId xmlns:a16="http://schemas.microsoft.com/office/drawing/2014/main" val="3372060761"/>
                    </a:ext>
                  </a:extLst>
                </a:gridCol>
                <a:gridCol w="4587005">
                  <a:extLst>
                    <a:ext uri="{9D8B030D-6E8A-4147-A177-3AD203B41FA5}">
                      <a16:colId xmlns:a16="http://schemas.microsoft.com/office/drawing/2014/main" val="3075065808"/>
                    </a:ext>
                  </a:extLst>
                </a:gridCol>
                <a:gridCol w="2184286">
                  <a:extLst>
                    <a:ext uri="{9D8B030D-6E8A-4147-A177-3AD203B41FA5}">
                      <a16:colId xmlns:a16="http://schemas.microsoft.com/office/drawing/2014/main" val="996452368"/>
                    </a:ext>
                  </a:extLst>
                </a:gridCol>
              </a:tblGrid>
              <a:tr h="356137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Georgia" panose="02040502050405020303" pitchFamily="18" charset="0"/>
                        </a:rPr>
                        <a:t>Вопросы проверки</a:t>
                      </a:r>
                      <a:endParaRPr lang="ru-RU" sz="14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4870" marR="14870" marT="13383" marB="133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Georgia" panose="02040502050405020303" pitchFamily="18" charset="0"/>
                        </a:rPr>
                        <a:t>Возможные нарушения</a:t>
                      </a:r>
                      <a:endParaRPr lang="ru-RU" sz="14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4870" marR="14870" marT="13383" marB="133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Georgia" panose="02040502050405020303" pitchFamily="18" charset="0"/>
                        </a:rPr>
                        <a:t>Ссылки на </a:t>
                      </a:r>
                      <a:r>
                        <a:rPr lang="ru-RU" sz="1400" b="1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2"/>
                        </a:rPr>
                        <a:t>Инструкцию № 191н</a:t>
                      </a:r>
                      <a:r>
                        <a:rPr lang="ru-RU" sz="1400" b="1">
                          <a:effectLst/>
                          <a:latin typeface="Georgia" panose="02040502050405020303" pitchFamily="18" charset="0"/>
                        </a:rPr>
                        <a:t> и др.</a:t>
                      </a:r>
                      <a:endParaRPr lang="ru-RU" sz="14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4870" marR="14870" marT="13383" marB="133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479460"/>
                  </a:ext>
                </a:extLst>
              </a:tr>
              <a:tr h="224389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i="1">
                          <a:effectLst/>
                          <a:latin typeface="Georgia" panose="02040502050405020303" pitchFamily="18" charset="0"/>
                        </a:rPr>
                        <a:t>Проверка соблюдения контрольного соотношения между показателями отчета (ф. 0503121) и справки (ф. 0503110)</a:t>
                      </a:r>
                      <a:endParaRPr lang="ru-RU" sz="14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011925"/>
                  </a:ext>
                </a:extLst>
              </a:tr>
              <a:tr h="2200614"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Проверка соблюдения равенства. Показатель строки 010 – 100 «Доходы» графы 4 отчета (ф. 0503121) должен соответствовать показателям по </a:t>
                      </a:r>
                      <a:r>
                        <a:rPr lang="ru-RU" sz="1400" b="1">
                          <a:effectLst/>
                          <a:latin typeface="Georgia" panose="02040502050405020303" pitchFamily="18" charset="0"/>
                        </a:rPr>
                        <a:t>счету 1 401 10 100</a:t>
                      </a: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 по соответствующему коду КОСГУ (разница граф 3 и 2) справки (ф. 0503110)</a:t>
                      </a:r>
                    </a:p>
                    <a:p>
                      <a:pPr algn="l"/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Проверка соблюдения равенства. Показатель строк 150 – 280 «Расходы» графы 4 отчета (ф. 0503121) должен соответствовать показателям по </a:t>
                      </a:r>
                      <a:r>
                        <a:rPr lang="ru-RU" sz="1400" b="1">
                          <a:effectLst/>
                          <a:latin typeface="Georgia" panose="02040502050405020303" pitchFamily="18" charset="0"/>
                        </a:rPr>
                        <a:t>счету 1 401 20 100</a:t>
                      </a: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 по соответствующему КОСГУ (разница граф 2 и 3) справки (ф. 0503110)</a:t>
                      </a: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1. Несоответствие начисленных сумм доходов по каждому КОСГУ в справке (ф. 0503110) доходам по соответствующим кодам КОСГУ в отчете (ф. 0503121).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2. </a:t>
                      </a:r>
                      <a:r>
                        <a:rPr lang="ru-RU" sz="1400" dirty="0" err="1">
                          <a:effectLst/>
                          <a:latin typeface="Georgia" panose="02040502050405020303" pitchFamily="18" charset="0"/>
                        </a:rPr>
                        <a:t>Неинформативность</a:t>
                      </a: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 справки (ф. 0503110) в части отражения показателей доходов без аналитики по КОСГУ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1. Несоответствие начисленных сумм расходов по каждому коду КОСГУ в справке (ф. 0503110) начисленным расходам по соответствующим кодам КОСГУ в отчете (ф. 0503121).</a:t>
                      </a:r>
                    </a:p>
                    <a:p>
                      <a:pPr algn="l"/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2. </a:t>
                      </a:r>
                      <a:r>
                        <a:rPr lang="ru-RU" sz="1400" dirty="0" err="1">
                          <a:effectLst/>
                          <a:latin typeface="Georgia" panose="02040502050405020303" pitchFamily="18" charset="0"/>
                        </a:rPr>
                        <a:t>Неинформативность</a:t>
                      </a: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 справки (ф. 0503110) в части отражения показателей расходов без аналитики по КОСГУ</a:t>
                      </a: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Пункты 92 – 96, 100, 118 </a:t>
                      </a:r>
                      <a:r>
                        <a:rPr lang="ru-RU" sz="1400" u="none" strike="noStrike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2"/>
                        </a:rPr>
                        <a:t>Инструкции № 191н</a:t>
                      </a: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, контрольные соотношения</a:t>
                      </a: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516073"/>
                  </a:ext>
                </a:extLst>
              </a:tr>
              <a:tr h="29026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i="1">
                          <a:effectLst/>
                          <a:latin typeface="Georgia" panose="02040502050405020303" pitchFamily="18" charset="0"/>
                        </a:rPr>
                        <a:t>Проверка соблюдения контрольного соотношения между показателями отчета (ф. 0503121) и сведений (ф. 0503168) по отчетным показателям</a:t>
                      </a:r>
                      <a:endParaRPr lang="ru-RU" sz="1400"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086465"/>
                  </a:ext>
                </a:extLst>
              </a:tr>
              <a:tr h="1541872"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Показатель строки 320 «Чистое поступление основных средств» графы 4 отчета (ф. 0503121) должен соответствовать следующему. Строка 010 (графа 5 – графа 8) – строка 050 (графа 8) + строка 070 (графа 5 – графа 8) + строка 080 (графа 5 – графа 8) + строка 320 (графа 5 – графа 8) – строка 330 (графа 8) + строка 360 (графа 5 – графа 8) – строка 370 (графа 8) + строка 380 (графа 5 – графа 8)</a:t>
                      </a: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Чистое поступление основных средств по форме 0503121 не соответствует идентичному показателю формы 0503168, что является недопустимым</a:t>
                      </a: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Пункты 92 – 96, 100, 118 </a:t>
                      </a:r>
                      <a:r>
                        <a:rPr lang="ru-RU" sz="1400" u="none" strike="noStrike" dirty="0">
                          <a:solidFill>
                            <a:srgbClr val="1C7DBA"/>
                          </a:solidFill>
                          <a:effectLst/>
                          <a:latin typeface="Georgia" panose="02040502050405020303" pitchFamily="18" charset="0"/>
                          <a:hlinkClick r:id="rId2"/>
                        </a:rPr>
                        <a:t>Инструкции № 191н</a:t>
                      </a: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, контрольные соотношения</a:t>
                      </a:r>
                    </a:p>
                  </a:txBody>
                  <a:tcPr marL="14870" marR="14870" marT="13383" marB="1338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927243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F31FD90C-8498-45EA-8D52-2638233BC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338" y="15097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77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9193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Основание: ст. 160.2-1 БК РФ</a:t>
            </a:r>
            <a:endParaRPr kumimoji="0" lang="en-GB" sz="22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24DB9DA-F9B7-4100-A905-9772E593C97D}"/>
              </a:ext>
            </a:extLst>
          </p:cNvPr>
          <p:cNvSpPr/>
          <p:nvPr/>
        </p:nvSpPr>
        <p:spPr>
          <a:xfrm>
            <a:off x="616214" y="2051935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1) правила расчета и анализа значений показателей качества финансового менеджмента, формирования и представления информации, необходимой для проведения указанного мониторинга, целевые значения показателей качества финансового менеджмента;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4C3F202-DB54-4B0F-AB8B-04689B3D2410}"/>
              </a:ext>
            </a:extLst>
          </p:cNvPr>
          <p:cNvSpPr/>
          <p:nvPr/>
        </p:nvSpPr>
        <p:spPr>
          <a:xfrm>
            <a:off x="616215" y="1205445"/>
            <a:ext cx="10951377" cy="707886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Порядок проведения мониторинга качества финансового менеджмента определяет в том числе: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16213" y="3206202"/>
            <a:ext cx="1095137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2) правила формирования и представления информации, необходимой для проведения указанного мониторинга;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4359DF7-6F96-4F89-8A78-18983775E02D}"/>
              </a:ext>
            </a:extLst>
          </p:cNvPr>
          <p:cNvSpPr/>
          <p:nvPr/>
        </p:nvSpPr>
        <p:spPr>
          <a:xfrm>
            <a:off x="616212" y="4052692"/>
            <a:ext cx="1095137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3) правила формирования и представления отчета о результатах мониторинга качества финансового менеджмента.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Arial Unicode MS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6351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9193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Нормативная база</a:t>
            </a:r>
            <a:endParaRPr kumimoji="0" lang="en-GB" sz="22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4C3F202-DB54-4B0F-AB8B-04689B3D2410}"/>
              </a:ext>
            </a:extLst>
          </p:cNvPr>
          <p:cNvSpPr/>
          <p:nvPr/>
        </p:nvSpPr>
        <p:spPr>
          <a:xfrm>
            <a:off x="616215" y="1205445"/>
            <a:ext cx="10951377" cy="1015663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Приказ Минфина России от 14.11.2019 N 1031</a:t>
            </a:r>
          </a:p>
          <a:p>
            <a:pPr lvl="0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"Об утверждении Методических рекомендаций по проведению мониторинга качества финансового менеджмента"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BC98690-65EB-4ACF-92D0-8E08BBEE47BD}"/>
              </a:ext>
            </a:extLst>
          </p:cNvPr>
          <p:cNvSpPr/>
          <p:nvPr/>
        </p:nvSpPr>
        <p:spPr>
          <a:xfrm>
            <a:off x="616214" y="2922255"/>
            <a:ext cx="10951377" cy="2246769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Главный администратор средств соответствующего бюджета вправе внести на рассмотрение финансового органа (органа управления государственным внебюджетным фондом) предложение о передаче полномочий по проведению мониторинга качества финансового менеджмента в отношении подведомственных ему администраторов бюджетных средств и по согласованию с финансовым органом (органом управления государственным внебюджетным фондом) передать этому финансовому органу (органу управления государственным внебюджетным фондом) указанные полномочия.</a:t>
            </a:r>
          </a:p>
        </p:txBody>
      </p:sp>
    </p:spTree>
    <p:extLst>
      <p:ext uri="{BB962C8B-B14F-4D97-AF65-F5344CB8AC3E}">
        <p14:creationId xmlns:p14="http://schemas.microsoft.com/office/powerpoint/2010/main" val="3147430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49C123E-E4AB-4377-B417-3E279742FE6F}"/>
              </a:ext>
            </a:extLst>
          </p:cNvPr>
          <p:cNvGraphicFramePr>
            <a:graphicFrameLocks noGrp="1"/>
          </p:cNvGraphicFramePr>
          <p:nvPr/>
        </p:nvGraphicFramePr>
        <p:xfrm>
          <a:off x="0" y="68580"/>
          <a:ext cx="12192000" cy="672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896">
                  <a:extLst>
                    <a:ext uri="{9D8B030D-6E8A-4147-A177-3AD203B41FA5}">
                      <a16:colId xmlns:a16="http://schemas.microsoft.com/office/drawing/2014/main" val="766436218"/>
                    </a:ext>
                  </a:extLst>
                </a:gridCol>
                <a:gridCol w="2812774">
                  <a:extLst>
                    <a:ext uri="{9D8B030D-6E8A-4147-A177-3AD203B41FA5}">
                      <a16:colId xmlns:a16="http://schemas.microsoft.com/office/drawing/2014/main" val="1400919177"/>
                    </a:ext>
                  </a:extLst>
                </a:gridCol>
                <a:gridCol w="2733260">
                  <a:extLst>
                    <a:ext uri="{9D8B030D-6E8A-4147-A177-3AD203B41FA5}">
                      <a16:colId xmlns:a16="http://schemas.microsoft.com/office/drawing/2014/main" val="4027972932"/>
                    </a:ext>
                  </a:extLst>
                </a:gridCol>
                <a:gridCol w="2557670">
                  <a:extLst>
                    <a:ext uri="{9D8B030D-6E8A-4147-A177-3AD203B41FA5}">
                      <a16:colId xmlns:a16="http://schemas.microsoft.com/office/drawing/2014/main" val="20568434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129681395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Виды контроля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Внутренний контроль в учреждении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Контроль учредителя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Ведомственный контроль в сфере закупок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ВФК и ВФА в системе ГРБС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733037"/>
                  </a:ext>
                </a:extLst>
              </a:tr>
              <a:tr h="92829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Правовые основания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Ст. 19 Федерального закона № 402- ФЗ «О бухгалтерском учете»;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Пункт 6 Инструкция по применению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Единого плана счетов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бухгалтерского учета…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(приказ Минфина России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от 01.12.2010 № 157н)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ст. 32 Федерального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закона от 12.01.1996 № 7-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ФЗ "О некоммерческих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организациях";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Пункт 3.23 ст. 2 Федерального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закона от 03.11.2006 № 174-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ФЗ "Об автономных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учреждениях"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 Постановление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Правительства РФ от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10.02.2014 № 89 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(с изм. 01.10.2019).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Правила осуществления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ведомственного контроля в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сфере закупок для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обеспечения федеральных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Нужд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БК РФ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(пункт 5 статьи 160.2-1),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Стандарты ВФА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714398"/>
                  </a:ext>
                </a:extLst>
              </a:tr>
              <a:tr h="92829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Объекты контроля (аудита)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Совершаемые факты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хозяйственной жизни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(сделка, событие, операция,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которые оказывают или способны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оказать влияние…)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Деятельность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подведомственных бюджетных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 казенных учреждений, а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также автономных учреждений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Соблюдение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подведомственными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заказчиками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законодательства РФ о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контрактной системы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Для ВФК: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внутренние бюджетные процедуры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Для ВФА: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Структурные подразделения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ГАБС, АБС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892597"/>
                  </a:ext>
                </a:extLst>
              </a:tr>
              <a:tr h="92829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Субъекты контроля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Экономические субъекты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(статья 2 Федерального закона № 402-ФЗ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Органы, осуществляющие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функции и полномочия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учредителя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Органы ведомственного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контроля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Для ВФК: Лица, осуществляющие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внутренние бюджетные процедуры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Для ВФА: Внутренние аудиторы (структурное подразделение или</a:t>
                      </a: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уполномоченное лицо)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426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788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411218" y="327307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/>
            <a:r>
              <a:rPr lang="ru-RU" sz="2200" kern="0" dirty="0">
                <a:latin typeface="Georgia" panose="02040502050405020303" pitchFamily="18" charset="0"/>
              </a:rPr>
              <a:t>Внутренний контроль в учреждении. Правовые основы</a:t>
            </a:r>
            <a:endParaRPr kumimoji="0" lang="en-GB" sz="22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24DB9DA-F9B7-4100-A905-9772E593C97D}"/>
              </a:ext>
            </a:extLst>
          </p:cNvPr>
          <p:cNvSpPr/>
          <p:nvPr/>
        </p:nvSpPr>
        <p:spPr>
          <a:xfrm>
            <a:off x="577745" y="1896845"/>
            <a:ext cx="1095137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Экономический субъект (ПБС) обязан организовать и осуществлять внутренний контроль совершаемых фактов хозяйственной жизни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3BBEC36-9156-43CB-A7C5-C12B41BAC1CE}"/>
              </a:ext>
            </a:extLst>
          </p:cNvPr>
          <p:cNvSpPr/>
          <p:nvPr/>
        </p:nvSpPr>
        <p:spPr>
          <a:xfrm>
            <a:off x="566516" y="3964827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Субъект учета формирует свою учетную политику. Актами субъекта учета утверждается порядок организации и обеспечения (осуществления) субъектом учета внутреннего финансового контроля</a:t>
            </a:r>
          </a:p>
        </p:txBody>
      </p:sp>
      <p:sp>
        <p:nvSpPr>
          <p:cNvPr id="13" name="Стрелка: пятиугольник 12">
            <a:extLst>
              <a:ext uri="{FF2B5EF4-FFF2-40B4-BE49-F238E27FC236}">
                <a16:creationId xmlns:a16="http://schemas.microsoft.com/office/drawing/2014/main" id="{D4A96AE6-F294-4AE6-9E32-7ED544CDB9DC}"/>
              </a:ext>
            </a:extLst>
          </p:cNvPr>
          <p:cNvSpPr/>
          <p:nvPr/>
        </p:nvSpPr>
        <p:spPr bwMode="auto">
          <a:xfrm>
            <a:off x="577745" y="1320881"/>
            <a:ext cx="11001075" cy="481233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1" defTabSz="889000" fontAlgn="base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cs typeface="Gautami" panose="020B0502040204020203" pitchFamily="34" charset="0"/>
              </a:rPr>
              <a:t>1. Статья 19 Федерального закона № 402-ФЗ «О бухгалтерском учете»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Gautami" panose="020B0502040204020203" pitchFamily="34" charset="0"/>
            </a:endParaRPr>
          </a:p>
        </p:txBody>
      </p:sp>
      <p:sp>
        <p:nvSpPr>
          <p:cNvPr id="14" name="Стрелка: пятиугольник 13">
            <a:extLst>
              <a:ext uri="{FF2B5EF4-FFF2-40B4-BE49-F238E27FC236}">
                <a16:creationId xmlns:a16="http://schemas.microsoft.com/office/drawing/2014/main" id="{AFC8EA94-9B00-445C-89A8-2E6D20F57B84}"/>
              </a:ext>
            </a:extLst>
          </p:cNvPr>
          <p:cNvSpPr/>
          <p:nvPr/>
        </p:nvSpPr>
        <p:spPr bwMode="auto">
          <a:xfrm>
            <a:off x="595462" y="3082634"/>
            <a:ext cx="11001075" cy="692731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1" defTabSz="889000" fontAlgn="base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cs typeface="Gautami" panose="020B0502040204020203" pitchFamily="34" charset="0"/>
              </a:rPr>
              <a:t>2. Пункт 6 Инструкции по применению Единого плана счетов бухгалтерского учета…(приказ Минфина России от 01.12.2010 № 157н)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Gautam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6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73352" y="272294"/>
            <a:ext cx="11037103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lvl="0"/>
            <a:r>
              <a:rPr lang="ru-RU" sz="2200" kern="0" dirty="0">
                <a:latin typeface="Georgia" panose="02040502050405020303" pitchFamily="18" charset="0"/>
              </a:rPr>
              <a:t>Контроль учредителя (ведомственный контроль). Правовые основы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24DB9DA-F9B7-4100-A905-9772E593C97D}"/>
              </a:ext>
            </a:extLst>
          </p:cNvPr>
          <p:cNvSpPr/>
          <p:nvPr/>
        </p:nvSpPr>
        <p:spPr>
          <a:xfrm>
            <a:off x="523652" y="1810820"/>
            <a:ext cx="10951377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контроль за деятельностью бюджетных и казенных учреждений ведется: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- федеральными государственными органами, выполняющими функции и полномочия учредителя, - в отношении федеральных бюджетных и казенных учреждений;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- в порядке, установленном высшим исполнительным органом государственной власти СРФ (местной администрацией) - в отношении бюджетных и казенных учреждений СРФ (МО);</a:t>
            </a:r>
          </a:p>
        </p:txBody>
      </p:sp>
      <p:sp>
        <p:nvSpPr>
          <p:cNvPr id="13" name="Стрелка: пятиугольник 12">
            <a:extLst>
              <a:ext uri="{FF2B5EF4-FFF2-40B4-BE49-F238E27FC236}">
                <a16:creationId xmlns:a16="http://schemas.microsoft.com/office/drawing/2014/main" id="{D4A96AE6-F294-4AE6-9E32-7ED544CDB9DC}"/>
              </a:ext>
            </a:extLst>
          </p:cNvPr>
          <p:cNvSpPr/>
          <p:nvPr/>
        </p:nvSpPr>
        <p:spPr bwMode="auto">
          <a:xfrm>
            <a:off x="523654" y="1144529"/>
            <a:ext cx="11001075" cy="554649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1" defTabSz="889000" fontAlgn="base"/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cs typeface="Gautami" panose="020B0502040204020203" pitchFamily="34" charset="0"/>
              </a:rPr>
              <a:t>Пункт 5.1 ст. 32 Федерального закона от 12.01.1996 № 7-ФЗ "О некоммерческих организациях"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Gautami" panose="020B0502040204020203" pitchFamily="34" charset="0"/>
            </a:endParaRPr>
          </a:p>
        </p:txBody>
      </p:sp>
      <p:sp>
        <p:nvSpPr>
          <p:cNvPr id="14" name="Стрелка: пятиугольник 13">
            <a:extLst>
              <a:ext uri="{FF2B5EF4-FFF2-40B4-BE49-F238E27FC236}">
                <a16:creationId xmlns:a16="http://schemas.microsoft.com/office/drawing/2014/main" id="{AFC8EA94-9B00-445C-89A8-2E6D20F57B84}"/>
              </a:ext>
            </a:extLst>
          </p:cNvPr>
          <p:cNvSpPr/>
          <p:nvPr/>
        </p:nvSpPr>
        <p:spPr bwMode="auto">
          <a:xfrm>
            <a:off x="523654" y="3569852"/>
            <a:ext cx="11001075" cy="813304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1" defTabSz="889000" fontAlgn="base"/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cs typeface="Gautami" panose="020B0502040204020203" pitchFamily="34" charset="0"/>
              </a:rPr>
              <a:t>Пункт 3.23 ст. 2 Федерального закона от 03.11.2006 № 174-ФЗ "Об</a:t>
            </a:r>
          </a:p>
          <a:p>
            <a:pPr lvl="1" defTabSz="889000" fontAlgn="base"/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cs typeface="Gautami" panose="020B0502040204020203" pitchFamily="34" charset="0"/>
              </a:rPr>
              <a:t>автономных учреждениях" – аналогичный порядок для автономных</a:t>
            </a:r>
          </a:p>
          <a:p>
            <a:pPr lvl="1" defTabSz="889000" fontAlgn="base"/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cs typeface="Gautami" panose="020B0502040204020203" pitchFamily="34" charset="0"/>
              </a:rPr>
              <a:t>учреждений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E4F376F-2DFE-40CF-AA9E-4F3C30BD99A1}"/>
              </a:ext>
            </a:extLst>
          </p:cNvPr>
          <p:cNvSpPr/>
          <p:nvPr/>
        </p:nvSpPr>
        <p:spPr>
          <a:xfrm>
            <a:off x="523653" y="4554381"/>
            <a:ext cx="10951377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Контроль за деятельностью автономных учреждений (АУ) осуществляется: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1) федеральными </a:t>
            </a:r>
            <a:r>
              <a:rPr lang="ru-RU" dirty="0" err="1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гос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 органами, осуществляющими функции и полномочия учредителей АУ, созданных на базе имущества, находящегося в федеральной собственности;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2) в порядке, установленном высшим исполнительным органом государственной власти СРФ, в отношении АУ, созданных на базе имущества, находящегося в собственности субъекта РФ;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3) в порядке, установленном местной администрацией МО, в отношении АУ, созданных на базе имущества, находящегося в муниципальной собственности.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702397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4031-FB25-42C7-B742-AA1A4CA5589A}"/>
              </a:ext>
            </a:extLst>
          </p:cNvPr>
          <p:cNvSpPr txBox="1">
            <a:spLocks/>
          </p:cNvSpPr>
          <p:nvPr/>
        </p:nvSpPr>
        <p:spPr>
          <a:xfrm>
            <a:off x="530488" y="243523"/>
            <a:ext cx="10124259" cy="554649"/>
          </a:xfrm>
          <a:prstGeom prst="rect">
            <a:avLst/>
          </a:prstGeom>
        </p:spPr>
        <p:txBody>
          <a:bodyPr/>
          <a:lstStyle>
            <a:lvl1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708" b="1">
                <a:solidFill>
                  <a:srgbClr val="345782"/>
                </a:solidFill>
                <a:latin typeface="+mj-lt"/>
                <a:ea typeface="Tahoma" pitchFamily="34" charset="0"/>
                <a:cs typeface="Tahoma" pitchFamily="34" charset="0"/>
              </a:defRPr>
            </a:lvl1pPr>
            <a:lvl2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562766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1125534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688299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2251067" algn="l" defTabSz="1094270" rtl="0" eaLnBrk="1" fontAlgn="base" hangingPunct="1">
              <a:spcBef>
                <a:spcPct val="0"/>
              </a:spcBef>
              <a:spcAft>
                <a:spcPct val="0"/>
              </a:spcAft>
              <a:defRPr sz="2954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pPr marL="0" marR="0" lvl="0" indent="0" algn="l" defTabSz="10942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Georgia" panose="02040502050405020303" pitchFamily="18" charset="0"/>
                <a:ea typeface="Tahoma" pitchFamily="34" charset="0"/>
                <a:cs typeface="Tahoma" pitchFamily="34" charset="0"/>
              </a:rPr>
              <a:t>Сфера контроля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345782"/>
              </a:solidFill>
              <a:effectLst/>
              <a:uLnTx/>
              <a:uFillTx/>
              <a:latin typeface="Georgia" panose="02040502050405020303" pitchFamily="18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E3B584-574B-41B7-ADFF-78A1D10DEFC2}"/>
              </a:ext>
            </a:extLst>
          </p:cNvPr>
          <p:cNvSpPr/>
          <p:nvPr/>
        </p:nvSpPr>
        <p:spPr>
          <a:xfrm>
            <a:off x="620311" y="1244399"/>
            <a:ext cx="109513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Учредитель вправе контролировать соответствие осуществляемых учреждением видов деятельности предусмотренным в уставе, оценивать эффективность и результативность работы руководителя учреждения.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E002A-0984-42A1-B6BB-C01959AF4C2F}"/>
              </a:ext>
            </a:extLst>
          </p:cNvPr>
          <p:cNvSpPr/>
          <p:nvPr/>
        </p:nvSpPr>
        <p:spPr>
          <a:xfrm>
            <a:off x="620311" y="2502538"/>
            <a:ext cx="10951377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marL="0" lvl="3" algn="just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Выполнение задания.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  <a:ea typeface="Arial Unicode MS"/>
              </a:rPr>
              <a:t> Учредитель формирует и утверждает государственное (муниципальное) задание, проводит мониторинг его выполнения. Финансовое обеспечение деятельности учреждений зависит от объема государственных (муниципальных) услуг. Поэтому учредитель контролирует состав, объем, качество оказываемых услуг (выполняемых работ), определенных в задании, устанавливает периодичность и содержание отчетов о выполнении задания, в т. ч. раскрываемые показатели. Такие требования включаются в условия и порядок формирования задания (п. 1 ст. 69.2 БК РФ).</a:t>
            </a:r>
          </a:p>
        </p:txBody>
      </p:sp>
    </p:spTree>
    <p:extLst>
      <p:ext uri="{BB962C8B-B14F-4D97-AF65-F5344CB8AC3E}">
        <p14:creationId xmlns:p14="http://schemas.microsoft.com/office/powerpoint/2010/main" val="1199287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">
  <a:themeElements>
    <a:clrScheme name="ASI_Feb2017">
      <a:dk1>
        <a:srgbClr val="000000"/>
      </a:dk1>
      <a:lt1>
        <a:srgbClr val="FFFFFF"/>
      </a:lt1>
      <a:dk2>
        <a:srgbClr val="345782"/>
      </a:dk2>
      <a:lt2>
        <a:srgbClr val="808080"/>
      </a:lt2>
      <a:accent1>
        <a:srgbClr val="E2E2E2"/>
      </a:accent1>
      <a:accent2>
        <a:srgbClr val="C5DCDF"/>
      </a:accent2>
      <a:accent3>
        <a:srgbClr val="FFFFFF"/>
      </a:accent3>
      <a:accent4>
        <a:srgbClr val="000000"/>
      </a:accent4>
      <a:accent5>
        <a:srgbClr val="EEEEEE"/>
      </a:accent5>
      <a:accent6>
        <a:srgbClr val="B2C7CA"/>
      </a:accent6>
      <a:hlink>
        <a:srgbClr val="5D8BA7"/>
      </a:hlink>
      <a:folHlink>
        <a:srgbClr val="9CBDC8"/>
      </a:folHlink>
    </a:clrScheme>
    <a:fontScheme name="ASI_Feb2017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5720" tIns="45720" rIns="4572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889000" rtl="0" eaLnBrk="1" fontAlgn="base" latinLnBrk="0" hangingPunct="1">
          <a:defRPr kumimoji="0" sz="1200" b="0" i="0" u="none" strike="noStrike" cap="none" normalizeH="0" baseline="0" dirty="0" smtClean="0">
            <a:solidFill>
              <a:schemeClr val="tx1"/>
            </a:solidFill>
            <a:effectLst/>
            <a:latin typeface="+mn-lt"/>
            <a:cs typeface="+mn-cs"/>
          </a:defRPr>
        </a:defPPr>
      </a:lstStyle>
    </a:spDef>
    <a:lnDef>
      <a:spPr bwMode="auto"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 wrap="square" lIns="91440" tIns="91440" rIns="91440" bIns="91440" rtlCol="0">
        <a:spAutoFit/>
      </a:bodyPr>
      <a:lstStyle>
        <a:defPPr algn="l">
          <a:defRPr sz="1200" dirty="0" smtClean="0">
            <a:solidFill>
              <a:srgbClr val="000000"/>
            </a:solidFill>
            <a:cs typeface="Tahoma" pitchFamily="34" charset="0"/>
          </a:defRPr>
        </a:defPPr>
      </a:lstStyle>
    </a:txDef>
  </a:objectDefaults>
  <a:extraClrSchemeLst>
    <a:extraClrScheme>
      <a:clrScheme name="Letter Blank 1">
        <a:dk1>
          <a:srgbClr val="000000"/>
        </a:dk1>
        <a:lt1>
          <a:srgbClr val="FFFFFF"/>
        </a:lt1>
        <a:dk2>
          <a:srgbClr val="177B57"/>
        </a:dk2>
        <a:lt2>
          <a:srgbClr val="808080"/>
        </a:lt2>
        <a:accent1>
          <a:srgbClr val="E2E2E2"/>
        </a:accent1>
        <a:accent2>
          <a:srgbClr val="BCDEC2"/>
        </a:accent2>
        <a:accent3>
          <a:srgbClr val="FFFFFF"/>
        </a:accent3>
        <a:accent4>
          <a:srgbClr val="000000"/>
        </a:accent4>
        <a:accent5>
          <a:srgbClr val="EEEEEE"/>
        </a:accent5>
        <a:accent6>
          <a:srgbClr val="AAC9B0"/>
        </a:accent6>
        <a:hlink>
          <a:srgbClr val="5BAD82"/>
        </a:hlink>
        <a:folHlink>
          <a:srgbClr val="8EC6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tter Blank 2">
        <a:dk1>
          <a:srgbClr val="000000"/>
        </a:dk1>
        <a:lt1>
          <a:srgbClr val="FFFFFF"/>
        </a:lt1>
        <a:dk2>
          <a:srgbClr val="177B57"/>
        </a:dk2>
        <a:lt2>
          <a:srgbClr val="000000"/>
        </a:lt2>
        <a:accent1>
          <a:srgbClr val="E2E2E2"/>
        </a:accent1>
        <a:accent2>
          <a:srgbClr val="BCDEC2"/>
        </a:accent2>
        <a:accent3>
          <a:srgbClr val="FFFFFF"/>
        </a:accent3>
        <a:accent4>
          <a:srgbClr val="000000"/>
        </a:accent4>
        <a:accent5>
          <a:srgbClr val="EEEEEE"/>
        </a:accent5>
        <a:accent6>
          <a:srgbClr val="AAC9B0"/>
        </a:accent6>
        <a:hlink>
          <a:srgbClr val="5BAD82"/>
        </a:hlink>
        <a:folHlink>
          <a:srgbClr val="8EC6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tter Blank 3">
        <a:dk1>
          <a:srgbClr val="000000"/>
        </a:dk1>
        <a:lt1>
          <a:srgbClr val="FFFFFF"/>
        </a:lt1>
        <a:dk2>
          <a:srgbClr val="345782"/>
        </a:dk2>
        <a:lt2>
          <a:srgbClr val="808080"/>
        </a:lt2>
        <a:accent1>
          <a:srgbClr val="E2E2E2"/>
        </a:accent1>
        <a:accent2>
          <a:srgbClr val="C5DCDF"/>
        </a:accent2>
        <a:accent3>
          <a:srgbClr val="FFFFFF"/>
        </a:accent3>
        <a:accent4>
          <a:srgbClr val="000000"/>
        </a:accent4>
        <a:accent5>
          <a:srgbClr val="EEEEEE"/>
        </a:accent5>
        <a:accent6>
          <a:srgbClr val="B2C7CA"/>
        </a:accent6>
        <a:hlink>
          <a:srgbClr val="5D8BA7"/>
        </a:hlink>
        <a:folHlink>
          <a:srgbClr val="9CBD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lank.potx" id="{BC98B6A8-C154-4BAE-B3F3-71BEF4BF7180}" vid="{B9DE94CD-38C2-4020-8390-7E9F59C2461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3833</Words>
  <Application>Microsoft Office PowerPoint</Application>
  <PresentationFormat>Широкоэкранный</PresentationFormat>
  <Paragraphs>243</Paragraphs>
  <Slides>32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2" baseType="lpstr">
      <vt:lpstr>Arial</vt:lpstr>
      <vt:lpstr>Calibri</vt:lpstr>
      <vt:lpstr>Calibri Light</vt:lpstr>
      <vt:lpstr>Georgia</vt:lpstr>
      <vt:lpstr>Segoe UI</vt:lpstr>
      <vt:lpstr>Trebuchet MS</vt:lpstr>
      <vt:lpstr>Wingdings</vt:lpstr>
      <vt:lpstr>Тема Office</vt:lpstr>
      <vt:lpstr>blank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качества финансового менеджмента</dc:title>
  <dc:creator>Aspire Acer</dc:creator>
  <cp:lastModifiedBy>Aspire Acer</cp:lastModifiedBy>
  <cp:revision>17</cp:revision>
  <dcterms:created xsi:type="dcterms:W3CDTF">2020-02-27T20:29:30Z</dcterms:created>
  <dcterms:modified xsi:type="dcterms:W3CDTF">2020-02-28T03:57:32Z</dcterms:modified>
</cp:coreProperties>
</file>