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8" r:id="rId3"/>
    <p:sldMasterId id="2147483680" r:id="rId4"/>
  </p:sldMasterIdLst>
  <p:notesMasterIdLst>
    <p:notesMasterId r:id="rId345"/>
  </p:notesMasterIdLst>
  <p:sldIdLst>
    <p:sldId id="257" r:id="rId5"/>
    <p:sldId id="358" r:id="rId6"/>
    <p:sldId id="1083" r:id="rId7"/>
    <p:sldId id="1084" r:id="rId8"/>
    <p:sldId id="608" r:id="rId9"/>
    <p:sldId id="515" r:id="rId10"/>
    <p:sldId id="1085" r:id="rId11"/>
    <p:sldId id="1086" r:id="rId12"/>
    <p:sldId id="1088" r:id="rId13"/>
    <p:sldId id="1089" r:id="rId14"/>
    <p:sldId id="1090" r:id="rId15"/>
    <p:sldId id="1091" r:id="rId16"/>
    <p:sldId id="1092" r:id="rId17"/>
    <p:sldId id="1095" r:id="rId18"/>
    <p:sldId id="1094" r:id="rId19"/>
    <p:sldId id="1093" r:id="rId20"/>
    <p:sldId id="1096" r:id="rId21"/>
    <p:sldId id="1097" r:id="rId22"/>
    <p:sldId id="1108" r:id="rId23"/>
    <p:sldId id="1109" r:id="rId24"/>
    <p:sldId id="1110" r:id="rId25"/>
    <p:sldId id="1106" r:id="rId26"/>
    <p:sldId id="1101" r:id="rId27"/>
    <p:sldId id="1111" r:id="rId28"/>
    <p:sldId id="363" r:id="rId29"/>
    <p:sldId id="362" r:id="rId30"/>
    <p:sldId id="881" r:id="rId31"/>
    <p:sldId id="882" r:id="rId32"/>
    <p:sldId id="883" r:id="rId33"/>
    <p:sldId id="1075" r:id="rId34"/>
    <p:sldId id="781" r:id="rId35"/>
    <p:sldId id="761" r:id="rId36"/>
    <p:sldId id="1076" r:id="rId37"/>
    <p:sldId id="855" r:id="rId38"/>
    <p:sldId id="856" r:id="rId39"/>
    <p:sldId id="800" r:id="rId40"/>
    <p:sldId id="662" r:id="rId41"/>
    <p:sldId id="711" r:id="rId42"/>
    <p:sldId id="353" r:id="rId43"/>
    <p:sldId id="888" r:id="rId44"/>
    <p:sldId id="889" r:id="rId45"/>
    <p:sldId id="890" r:id="rId46"/>
    <p:sldId id="609" r:id="rId47"/>
    <p:sldId id="1077" r:id="rId48"/>
    <p:sldId id="709" r:id="rId49"/>
    <p:sldId id="710" r:id="rId50"/>
    <p:sldId id="858" r:id="rId51"/>
    <p:sldId id="799" r:id="rId52"/>
    <p:sldId id="708" r:id="rId53"/>
    <p:sldId id="880" r:id="rId54"/>
    <p:sldId id="1003" r:id="rId55"/>
    <p:sldId id="1204" r:id="rId56"/>
    <p:sldId id="1205" r:id="rId57"/>
    <p:sldId id="1206" r:id="rId58"/>
    <p:sldId id="1207" r:id="rId59"/>
    <p:sldId id="886" r:id="rId60"/>
    <p:sldId id="887" r:id="rId61"/>
    <p:sldId id="891" r:id="rId62"/>
    <p:sldId id="892" r:id="rId63"/>
    <p:sldId id="893" r:id="rId64"/>
    <p:sldId id="894" r:id="rId65"/>
    <p:sldId id="895" r:id="rId66"/>
    <p:sldId id="896" r:id="rId67"/>
    <p:sldId id="897" r:id="rId68"/>
    <p:sldId id="898" r:id="rId69"/>
    <p:sldId id="899" r:id="rId70"/>
    <p:sldId id="1112" r:id="rId71"/>
    <p:sldId id="837" r:id="rId72"/>
    <p:sldId id="836" r:id="rId73"/>
    <p:sldId id="838" r:id="rId74"/>
    <p:sldId id="839" r:id="rId75"/>
    <p:sldId id="841" r:id="rId76"/>
    <p:sldId id="840" r:id="rId77"/>
    <p:sldId id="718" r:id="rId78"/>
    <p:sldId id="1079" r:id="rId79"/>
    <p:sldId id="1078" r:id="rId80"/>
    <p:sldId id="1080" r:id="rId81"/>
    <p:sldId id="1081" r:id="rId82"/>
    <p:sldId id="1082" r:id="rId83"/>
    <p:sldId id="1007" r:id="rId84"/>
    <p:sldId id="1008" r:id="rId85"/>
    <p:sldId id="1009" r:id="rId86"/>
    <p:sldId id="1010" r:id="rId87"/>
    <p:sldId id="907" r:id="rId88"/>
    <p:sldId id="908" r:id="rId89"/>
    <p:sldId id="910" r:id="rId90"/>
    <p:sldId id="911" r:id="rId91"/>
    <p:sldId id="912" r:id="rId92"/>
    <p:sldId id="913" r:id="rId93"/>
    <p:sldId id="914" r:id="rId94"/>
    <p:sldId id="915" r:id="rId95"/>
    <p:sldId id="916" r:id="rId96"/>
    <p:sldId id="917" r:id="rId97"/>
    <p:sldId id="918" r:id="rId98"/>
    <p:sldId id="920" r:id="rId99"/>
    <p:sldId id="919" r:id="rId100"/>
    <p:sldId id="921" r:id="rId101"/>
    <p:sldId id="922" r:id="rId102"/>
    <p:sldId id="923" r:id="rId103"/>
    <p:sldId id="924" r:id="rId104"/>
    <p:sldId id="925" r:id="rId105"/>
    <p:sldId id="926" r:id="rId106"/>
    <p:sldId id="927" r:id="rId107"/>
    <p:sldId id="928" r:id="rId108"/>
    <p:sldId id="929" r:id="rId109"/>
    <p:sldId id="930" r:id="rId110"/>
    <p:sldId id="931" r:id="rId111"/>
    <p:sldId id="932" r:id="rId112"/>
    <p:sldId id="933" r:id="rId113"/>
    <p:sldId id="934" r:id="rId114"/>
    <p:sldId id="935" r:id="rId115"/>
    <p:sldId id="936" r:id="rId116"/>
    <p:sldId id="1113" r:id="rId117"/>
    <p:sldId id="1114" r:id="rId118"/>
    <p:sldId id="644" r:id="rId119"/>
    <p:sldId id="937" r:id="rId120"/>
    <p:sldId id="938" r:id="rId121"/>
    <p:sldId id="939" r:id="rId122"/>
    <p:sldId id="940" r:id="rId123"/>
    <p:sldId id="941" r:id="rId124"/>
    <p:sldId id="942" r:id="rId125"/>
    <p:sldId id="943" r:id="rId126"/>
    <p:sldId id="944" r:id="rId127"/>
    <p:sldId id="945" r:id="rId128"/>
    <p:sldId id="946" r:id="rId129"/>
    <p:sldId id="947" r:id="rId130"/>
    <p:sldId id="948" r:id="rId131"/>
    <p:sldId id="949" r:id="rId132"/>
    <p:sldId id="950" r:id="rId133"/>
    <p:sldId id="951" r:id="rId134"/>
    <p:sldId id="952" r:id="rId135"/>
    <p:sldId id="953" r:id="rId136"/>
    <p:sldId id="954" r:id="rId137"/>
    <p:sldId id="955" r:id="rId138"/>
    <p:sldId id="956" r:id="rId139"/>
    <p:sldId id="957" r:id="rId140"/>
    <p:sldId id="958" r:id="rId141"/>
    <p:sldId id="959" r:id="rId142"/>
    <p:sldId id="960" r:id="rId143"/>
    <p:sldId id="961" r:id="rId144"/>
    <p:sldId id="962" r:id="rId145"/>
    <p:sldId id="963" r:id="rId146"/>
    <p:sldId id="964" r:id="rId147"/>
    <p:sldId id="965" r:id="rId148"/>
    <p:sldId id="966" r:id="rId149"/>
    <p:sldId id="967" r:id="rId150"/>
    <p:sldId id="968" r:id="rId151"/>
    <p:sldId id="969" r:id="rId152"/>
    <p:sldId id="970" r:id="rId153"/>
    <p:sldId id="971" r:id="rId154"/>
    <p:sldId id="972" r:id="rId155"/>
    <p:sldId id="973" r:id="rId156"/>
    <p:sldId id="1115" r:id="rId157"/>
    <p:sldId id="1117" r:id="rId158"/>
    <p:sldId id="1118" r:id="rId159"/>
    <p:sldId id="1119" r:id="rId160"/>
    <p:sldId id="1120" r:id="rId161"/>
    <p:sldId id="1121" r:id="rId162"/>
    <p:sldId id="1122" r:id="rId163"/>
    <p:sldId id="1123" r:id="rId164"/>
    <p:sldId id="1124" r:id="rId165"/>
    <p:sldId id="1125" r:id="rId166"/>
    <p:sldId id="1126" r:id="rId167"/>
    <p:sldId id="1127" r:id="rId168"/>
    <p:sldId id="1128" r:id="rId169"/>
    <p:sldId id="1129" r:id="rId170"/>
    <p:sldId id="1130" r:id="rId171"/>
    <p:sldId id="1131" r:id="rId172"/>
    <p:sldId id="1132" r:id="rId173"/>
    <p:sldId id="1133" r:id="rId174"/>
    <p:sldId id="1134" r:id="rId175"/>
    <p:sldId id="1135" r:id="rId176"/>
    <p:sldId id="1136" r:id="rId177"/>
    <p:sldId id="1137" r:id="rId178"/>
    <p:sldId id="1138" r:id="rId179"/>
    <p:sldId id="1139" r:id="rId180"/>
    <p:sldId id="1142" r:id="rId181"/>
    <p:sldId id="1141" r:id="rId182"/>
    <p:sldId id="1143" r:id="rId183"/>
    <p:sldId id="1144" r:id="rId184"/>
    <p:sldId id="1145" r:id="rId185"/>
    <p:sldId id="1146" r:id="rId186"/>
    <p:sldId id="1147" r:id="rId187"/>
    <p:sldId id="1148" r:id="rId188"/>
    <p:sldId id="1149" r:id="rId189"/>
    <p:sldId id="1150" r:id="rId190"/>
    <p:sldId id="1151" r:id="rId191"/>
    <p:sldId id="1152" r:id="rId192"/>
    <p:sldId id="1156" r:id="rId193"/>
    <p:sldId id="1168" r:id="rId194"/>
    <p:sldId id="1169" r:id="rId195"/>
    <p:sldId id="1172" r:id="rId196"/>
    <p:sldId id="1170" r:id="rId197"/>
    <p:sldId id="1173" r:id="rId198"/>
    <p:sldId id="1116" r:id="rId199"/>
    <p:sldId id="321" r:id="rId200"/>
    <p:sldId id="349" r:id="rId201"/>
    <p:sldId id="752" r:id="rId202"/>
    <p:sldId id="474" r:id="rId203"/>
    <p:sldId id="485" r:id="rId204"/>
    <p:sldId id="482" r:id="rId205"/>
    <p:sldId id="1006" r:id="rId206"/>
    <p:sldId id="723" r:id="rId207"/>
    <p:sldId id="1011" r:id="rId208"/>
    <p:sldId id="1012" r:id="rId209"/>
    <p:sldId id="630" r:id="rId210"/>
    <p:sldId id="631" r:id="rId211"/>
    <p:sldId id="632" r:id="rId212"/>
    <p:sldId id="633" r:id="rId213"/>
    <p:sldId id="634" r:id="rId214"/>
    <p:sldId id="654" r:id="rId215"/>
    <p:sldId id="739" r:id="rId216"/>
    <p:sldId id="738" r:id="rId217"/>
    <p:sldId id="724" r:id="rId218"/>
    <p:sldId id="740" r:id="rId219"/>
    <p:sldId id="725" r:id="rId220"/>
    <p:sldId id="742" r:id="rId221"/>
    <p:sldId id="726" r:id="rId222"/>
    <p:sldId id="727" r:id="rId223"/>
    <p:sldId id="728" r:id="rId224"/>
    <p:sldId id="737" r:id="rId225"/>
    <p:sldId id="655" r:id="rId226"/>
    <p:sldId id="729" r:id="rId227"/>
    <p:sldId id="656" r:id="rId228"/>
    <p:sldId id="659" r:id="rId229"/>
    <p:sldId id="730" r:id="rId230"/>
    <p:sldId id="731" r:id="rId231"/>
    <p:sldId id="732" r:id="rId232"/>
    <p:sldId id="733" r:id="rId233"/>
    <p:sldId id="734" r:id="rId234"/>
    <p:sldId id="735" r:id="rId235"/>
    <p:sldId id="736" r:id="rId236"/>
    <p:sldId id="743" r:id="rId237"/>
    <p:sldId id="744" r:id="rId238"/>
    <p:sldId id="1026" r:id="rId239"/>
    <p:sldId id="1028" r:id="rId240"/>
    <p:sldId id="1029" r:id="rId241"/>
    <p:sldId id="1031" r:id="rId242"/>
    <p:sldId id="756" r:id="rId243"/>
    <p:sldId id="1037" r:id="rId244"/>
    <p:sldId id="1038" r:id="rId245"/>
    <p:sldId id="1039" r:id="rId246"/>
    <p:sldId id="1040" r:id="rId247"/>
    <p:sldId id="1041" r:id="rId248"/>
    <p:sldId id="1042" r:id="rId249"/>
    <p:sldId id="1015" r:id="rId250"/>
    <p:sldId id="1036" r:id="rId251"/>
    <p:sldId id="1016" r:id="rId252"/>
    <p:sldId id="757" r:id="rId253"/>
    <p:sldId id="758" r:id="rId254"/>
    <p:sldId id="759" r:id="rId255"/>
    <p:sldId id="1034" r:id="rId256"/>
    <p:sldId id="1035" r:id="rId257"/>
    <p:sldId id="1049" r:id="rId258"/>
    <p:sldId id="1050" r:id="rId259"/>
    <p:sldId id="1051" r:id="rId260"/>
    <p:sldId id="1052" r:id="rId261"/>
    <p:sldId id="1053" r:id="rId262"/>
    <p:sldId id="1054" r:id="rId263"/>
    <p:sldId id="1044" r:id="rId264"/>
    <p:sldId id="1048" r:id="rId265"/>
    <p:sldId id="1071" r:id="rId266"/>
    <p:sldId id="1072" r:id="rId267"/>
    <p:sldId id="1073" r:id="rId268"/>
    <p:sldId id="857" r:id="rId269"/>
    <p:sldId id="1178" r:id="rId270"/>
    <p:sldId id="1179" r:id="rId271"/>
    <p:sldId id="1180" r:id="rId272"/>
    <p:sldId id="1181" r:id="rId273"/>
    <p:sldId id="1182" r:id="rId274"/>
    <p:sldId id="1183" r:id="rId275"/>
    <p:sldId id="1184" r:id="rId276"/>
    <p:sldId id="1185" r:id="rId277"/>
    <p:sldId id="1186" r:id="rId278"/>
    <p:sldId id="1187" r:id="rId279"/>
    <p:sldId id="1188" r:id="rId280"/>
    <p:sldId id="1189" r:id="rId281"/>
    <p:sldId id="1190" r:id="rId282"/>
    <p:sldId id="1191" r:id="rId283"/>
    <p:sldId id="1192" r:id="rId284"/>
    <p:sldId id="1193" r:id="rId285"/>
    <p:sldId id="1194" r:id="rId286"/>
    <p:sldId id="1195" r:id="rId287"/>
    <p:sldId id="1196" r:id="rId288"/>
    <p:sldId id="1197" r:id="rId289"/>
    <p:sldId id="1198" r:id="rId290"/>
    <p:sldId id="1199" r:id="rId291"/>
    <p:sldId id="1200" r:id="rId292"/>
    <p:sldId id="1201" r:id="rId293"/>
    <p:sldId id="1202" r:id="rId294"/>
    <p:sldId id="1203" r:id="rId295"/>
    <p:sldId id="805" r:id="rId296"/>
    <p:sldId id="806" r:id="rId297"/>
    <p:sldId id="807" r:id="rId298"/>
    <p:sldId id="808" r:id="rId299"/>
    <p:sldId id="809" r:id="rId300"/>
    <p:sldId id="810" r:id="rId301"/>
    <p:sldId id="811" r:id="rId302"/>
    <p:sldId id="812" r:id="rId303"/>
    <p:sldId id="813" r:id="rId304"/>
    <p:sldId id="814" r:id="rId305"/>
    <p:sldId id="815" r:id="rId306"/>
    <p:sldId id="816" r:id="rId307"/>
    <p:sldId id="817" r:id="rId308"/>
    <p:sldId id="818" r:id="rId309"/>
    <p:sldId id="819" r:id="rId310"/>
    <p:sldId id="820" r:id="rId311"/>
    <p:sldId id="821" r:id="rId312"/>
    <p:sldId id="822" r:id="rId313"/>
    <p:sldId id="823" r:id="rId314"/>
    <p:sldId id="824" r:id="rId315"/>
    <p:sldId id="825" r:id="rId316"/>
    <p:sldId id="826" r:id="rId317"/>
    <p:sldId id="827" r:id="rId318"/>
    <p:sldId id="828" r:id="rId319"/>
    <p:sldId id="829" r:id="rId320"/>
    <p:sldId id="830" r:id="rId321"/>
    <p:sldId id="831" r:id="rId322"/>
    <p:sldId id="832" r:id="rId323"/>
    <p:sldId id="833" r:id="rId324"/>
    <p:sldId id="834" r:id="rId325"/>
    <p:sldId id="835" r:id="rId326"/>
    <p:sldId id="900" r:id="rId327"/>
    <p:sldId id="901" r:id="rId328"/>
    <p:sldId id="902" r:id="rId329"/>
    <p:sldId id="903" r:id="rId330"/>
    <p:sldId id="904" r:id="rId331"/>
    <p:sldId id="905" r:id="rId332"/>
    <p:sldId id="842" r:id="rId333"/>
    <p:sldId id="843" r:id="rId334"/>
    <p:sldId id="844" r:id="rId335"/>
    <p:sldId id="845" r:id="rId336"/>
    <p:sldId id="846" r:id="rId337"/>
    <p:sldId id="847" r:id="rId338"/>
    <p:sldId id="848" r:id="rId339"/>
    <p:sldId id="849" r:id="rId340"/>
    <p:sldId id="850" r:id="rId341"/>
    <p:sldId id="851" r:id="rId342"/>
    <p:sldId id="852" r:id="rId343"/>
    <p:sldId id="1074" r:id="rId34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4C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303" Type="http://schemas.openxmlformats.org/officeDocument/2006/relationships/slide" Target="slides/slide299.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324" Type="http://schemas.openxmlformats.org/officeDocument/2006/relationships/slide" Target="slides/slide320.xml"/><Relationship Id="rId345" Type="http://schemas.openxmlformats.org/officeDocument/2006/relationships/notesMaster" Target="notesMasters/notesMaster1.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268" Type="http://schemas.openxmlformats.org/officeDocument/2006/relationships/slide" Target="slides/slide264.xml"/><Relationship Id="rId289" Type="http://schemas.openxmlformats.org/officeDocument/2006/relationships/slide" Target="slides/slide285.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314" Type="http://schemas.openxmlformats.org/officeDocument/2006/relationships/slide" Target="slides/slide310.xml"/><Relationship Id="rId335" Type="http://schemas.openxmlformats.org/officeDocument/2006/relationships/slide" Target="slides/slide331.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79" Type="http://schemas.openxmlformats.org/officeDocument/2006/relationships/slide" Target="slides/slide275.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325" Type="http://schemas.openxmlformats.org/officeDocument/2006/relationships/slide" Target="slides/slide321.xml"/><Relationship Id="rId346" Type="http://schemas.openxmlformats.org/officeDocument/2006/relationships/presProps" Target="presProps.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slide" Target="slides/slide265.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280" Type="http://schemas.openxmlformats.org/officeDocument/2006/relationships/slide" Target="slides/slide276.xml"/><Relationship Id="rId315" Type="http://schemas.openxmlformats.org/officeDocument/2006/relationships/slide" Target="slides/slide311.xml"/><Relationship Id="rId336" Type="http://schemas.openxmlformats.org/officeDocument/2006/relationships/slide" Target="slides/slide332.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291" Type="http://schemas.openxmlformats.org/officeDocument/2006/relationships/slide" Target="slides/slide287.xml"/><Relationship Id="rId305" Type="http://schemas.openxmlformats.org/officeDocument/2006/relationships/slide" Target="slides/slide301.xml"/><Relationship Id="rId326" Type="http://schemas.openxmlformats.org/officeDocument/2006/relationships/slide" Target="slides/slide322.xml"/><Relationship Id="rId347" Type="http://schemas.openxmlformats.org/officeDocument/2006/relationships/viewProps" Target="viewProps.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16" Type="http://schemas.openxmlformats.org/officeDocument/2006/relationships/slide" Target="slides/slide312.xml"/><Relationship Id="rId337" Type="http://schemas.openxmlformats.org/officeDocument/2006/relationships/slide" Target="slides/slide333.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306" Type="http://schemas.openxmlformats.org/officeDocument/2006/relationships/slide" Target="slides/slide302.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327" Type="http://schemas.openxmlformats.org/officeDocument/2006/relationships/slide" Target="slides/slide323.xml"/><Relationship Id="rId348" Type="http://schemas.openxmlformats.org/officeDocument/2006/relationships/theme" Target="theme/theme1.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317" Type="http://schemas.openxmlformats.org/officeDocument/2006/relationships/slide" Target="slides/slide313.xml"/><Relationship Id="rId338" Type="http://schemas.openxmlformats.org/officeDocument/2006/relationships/slide" Target="slides/slide334.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230" Type="http://schemas.openxmlformats.org/officeDocument/2006/relationships/slide" Target="slides/slide226.xml"/><Relationship Id="rId251" Type="http://schemas.openxmlformats.org/officeDocument/2006/relationships/slide" Target="slides/slide247.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72" Type="http://schemas.openxmlformats.org/officeDocument/2006/relationships/slide" Target="slides/slide268.xml"/><Relationship Id="rId293" Type="http://schemas.openxmlformats.org/officeDocument/2006/relationships/slide" Target="slides/slide289.xml"/><Relationship Id="rId307" Type="http://schemas.openxmlformats.org/officeDocument/2006/relationships/slide" Target="slides/slide303.xml"/><Relationship Id="rId328" Type="http://schemas.openxmlformats.org/officeDocument/2006/relationships/slide" Target="slides/slide324.xml"/><Relationship Id="rId34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241" Type="http://schemas.openxmlformats.org/officeDocument/2006/relationships/slide" Target="slides/slide237.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262" Type="http://schemas.openxmlformats.org/officeDocument/2006/relationships/slide" Target="slides/slide258.xml"/><Relationship Id="rId283" Type="http://schemas.openxmlformats.org/officeDocument/2006/relationships/slide" Target="slides/slide279.xml"/><Relationship Id="rId313" Type="http://schemas.openxmlformats.org/officeDocument/2006/relationships/slide" Target="slides/slide309.xml"/><Relationship Id="rId318" Type="http://schemas.openxmlformats.org/officeDocument/2006/relationships/slide" Target="slides/slide314.xml"/><Relationship Id="rId339" Type="http://schemas.openxmlformats.org/officeDocument/2006/relationships/slide" Target="slides/slide335.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334" Type="http://schemas.openxmlformats.org/officeDocument/2006/relationships/slide" Target="slides/slide330.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308" Type="http://schemas.openxmlformats.org/officeDocument/2006/relationships/slide" Target="slides/slide304.xml"/><Relationship Id="rId329" Type="http://schemas.openxmlformats.org/officeDocument/2006/relationships/slide" Target="slides/slide325.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340" Type="http://schemas.openxmlformats.org/officeDocument/2006/relationships/slide" Target="slides/slide336.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19" Type="http://schemas.openxmlformats.org/officeDocument/2006/relationships/slide" Target="slides/slide315.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330" Type="http://schemas.openxmlformats.org/officeDocument/2006/relationships/slide" Target="slides/slide326.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309" Type="http://schemas.openxmlformats.org/officeDocument/2006/relationships/slide" Target="slides/slide305.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320" Type="http://schemas.openxmlformats.org/officeDocument/2006/relationships/slide" Target="slides/slide316.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341" Type="http://schemas.openxmlformats.org/officeDocument/2006/relationships/slide" Target="slides/slide337.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310" Type="http://schemas.openxmlformats.org/officeDocument/2006/relationships/slide" Target="slides/slide306.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331" Type="http://schemas.openxmlformats.org/officeDocument/2006/relationships/slide" Target="slides/slide327.xml"/><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slide" Target="slides/slide296.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321" Type="http://schemas.openxmlformats.org/officeDocument/2006/relationships/slide" Target="slides/slide317.xml"/><Relationship Id="rId342" Type="http://schemas.openxmlformats.org/officeDocument/2006/relationships/slide" Target="slides/slide338.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311" Type="http://schemas.openxmlformats.org/officeDocument/2006/relationships/slide" Target="slides/slide307.xml"/><Relationship Id="rId332" Type="http://schemas.openxmlformats.org/officeDocument/2006/relationships/slide" Target="slides/slide328.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slideMaster" Target="slideMasters/slideMaster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322" Type="http://schemas.openxmlformats.org/officeDocument/2006/relationships/slide" Target="slides/slide318.xml"/><Relationship Id="rId343" Type="http://schemas.openxmlformats.org/officeDocument/2006/relationships/slide" Target="slides/slide339.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312" Type="http://schemas.openxmlformats.org/officeDocument/2006/relationships/slide" Target="slides/slide308.xml"/><Relationship Id="rId333" Type="http://schemas.openxmlformats.org/officeDocument/2006/relationships/slide" Target="slides/slide329.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 Type="http://schemas.openxmlformats.org/officeDocument/2006/relationships/slideMaster" Target="slideMasters/slideMaster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302" Type="http://schemas.openxmlformats.org/officeDocument/2006/relationships/slide" Target="slides/slide298.xml"/><Relationship Id="rId323" Type="http://schemas.openxmlformats.org/officeDocument/2006/relationships/slide" Target="slides/slide319.xml"/><Relationship Id="rId344" Type="http://schemas.openxmlformats.org/officeDocument/2006/relationships/slide" Target="slides/slide3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E27E7A-E443-4495-943A-8F1FB045CC9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F75D12FF-33B1-4E01-A363-F8B581CBE407}">
      <dgm:prSet phldrT="[Текст]"/>
      <dgm:spPr/>
      <dgm:t>
        <a:bodyPr/>
        <a:lstStyle/>
        <a:p>
          <a:r>
            <a:rPr lang="ru-RU" b="1" dirty="0">
              <a:solidFill>
                <a:schemeClr val="tx1"/>
              </a:solidFill>
            </a:rPr>
            <a:t>2013 год</a:t>
          </a:r>
        </a:p>
      </dgm:t>
    </dgm:pt>
    <dgm:pt modelId="{D051AF61-43FF-4129-88EE-45B19EEDC111}" type="parTrans" cxnId="{F493424C-6FBF-4F90-8A9C-F911BAE7C3F8}">
      <dgm:prSet/>
      <dgm:spPr/>
      <dgm:t>
        <a:bodyPr/>
        <a:lstStyle/>
        <a:p>
          <a:endParaRPr lang="ru-RU" b="1">
            <a:solidFill>
              <a:schemeClr val="tx1"/>
            </a:solidFill>
          </a:endParaRPr>
        </a:p>
      </dgm:t>
    </dgm:pt>
    <dgm:pt modelId="{4BA8C9BB-22E8-4196-8A1B-BC4314F1E1D1}" type="sibTrans" cxnId="{F493424C-6FBF-4F90-8A9C-F911BAE7C3F8}">
      <dgm:prSet/>
      <dgm:spPr/>
      <dgm:t>
        <a:bodyPr/>
        <a:lstStyle/>
        <a:p>
          <a:endParaRPr lang="ru-RU" b="1">
            <a:solidFill>
              <a:schemeClr val="tx1"/>
            </a:solidFill>
          </a:endParaRPr>
        </a:p>
      </dgm:t>
    </dgm:pt>
    <dgm:pt modelId="{F5CF8404-0296-4308-A7BB-6B02EB228FCA}">
      <dgm:prSet phldrT="[Текст]"/>
      <dgm:spPr/>
      <dgm:t>
        <a:bodyPr/>
        <a:lstStyle/>
        <a:p>
          <a:pPr>
            <a:buFont typeface="Wingdings" panose="05000000000000000000" pitchFamily="2" charset="2"/>
            <a:buChar char="ü"/>
          </a:pPr>
          <a:r>
            <a:rPr lang="ru-RU" b="0" dirty="0">
              <a:solidFill>
                <a:schemeClr val="tx1"/>
              </a:solidFill>
            </a:rPr>
            <a:t>Федеральным законом от 23 июля 2013 года № 252-ФЗ внесены изменения в Бюджетный кодекс Российской Федерации, установившие бюджетные полномочия ГАБС по осуществлению ВФК и ВФА</a:t>
          </a:r>
        </a:p>
      </dgm:t>
    </dgm:pt>
    <dgm:pt modelId="{A63D4CE3-51F5-4C24-83DB-1C815DB03AD5}" type="parTrans" cxnId="{B21889F8-3A65-4EE3-AF01-56EF5E696A77}">
      <dgm:prSet/>
      <dgm:spPr/>
      <dgm:t>
        <a:bodyPr/>
        <a:lstStyle/>
        <a:p>
          <a:endParaRPr lang="ru-RU" b="1">
            <a:solidFill>
              <a:schemeClr val="tx1"/>
            </a:solidFill>
          </a:endParaRPr>
        </a:p>
      </dgm:t>
    </dgm:pt>
    <dgm:pt modelId="{D5E52296-1FD6-48C8-8614-1D42B5A978AD}" type="sibTrans" cxnId="{B21889F8-3A65-4EE3-AF01-56EF5E696A77}">
      <dgm:prSet/>
      <dgm:spPr/>
      <dgm:t>
        <a:bodyPr/>
        <a:lstStyle/>
        <a:p>
          <a:endParaRPr lang="ru-RU" b="1">
            <a:solidFill>
              <a:schemeClr val="tx1"/>
            </a:solidFill>
          </a:endParaRPr>
        </a:p>
      </dgm:t>
    </dgm:pt>
    <dgm:pt modelId="{3FCEC2D6-C0CF-4576-A5EE-7B871D7AFD03}">
      <dgm:prSet phldrT="[Текст]"/>
      <dgm:spPr/>
      <dgm:t>
        <a:bodyPr/>
        <a:lstStyle/>
        <a:p>
          <a:r>
            <a:rPr lang="ru-RU" b="1" dirty="0">
              <a:solidFill>
                <a:schemeClr val="tx1"/>
              </a:solidFill>
            </a:rPr>
            <a:t>2014 год</a:t>
          </a:r>
        </a:p>
      </dgm:t>
    </dgm:pt>
    <dgm:pt modelId="{898C8C5F-5F29-4488-825C-17CE5B56C86D}" type="parTrans" cxnId="{F2E4E064-7285-47E5-9441-4F7EACBB75B4}">
      <dgm:prSet/>
      <dgm:spPr/>
      <dgm:t>
        <a:bodyPr/>
        <a:lstStyle/>
        <a:p>
          <a:endParaRPr lang="ru-RU" b="1">
            <a:solidFill>
              <a:schemeClr val="tx1"/>
            </a:solidFill>
          </a:endParaRPr>
        </a:p>
      </dgm:t>
    </dgm:pt>
    <dgm:pt modelId="{07670602-235B-4A1D-AB1B-D04C22E62FF0}" type="sibTrans" cxnId="{F2E4E064-7285-47E5-9441-4F7EACBB75B4}">
      <dgm:prSet/>
      <dgm:spPr/>
      <dgm:t>
        <a:bodyPr/>
        <a:lstStyle/>
        <a:p>
          <a:endParaRPr lang="ru-RU" b="1">
            <a:solidFill>
              <a:schemeClr val="tx1"/>
            </a:solidFill>
          </a:endParaRPr>
        </a:p>
      </dgm:t>
    </dgm:pt>
    <dgm:pt modelId="{3315A507-2ADC-40FA-83EB-AE723D2614CA}">
      <dgm:prSet phldrT="[Текст]"/>
      <dgm:spPr/>
      <dgm:t>
        <a:bodyPr/>
        <a:lstStyle/>
        <a:p>
          <a:pPr>
            <a:buFont typeface="Wingdings" panose="05000000000000000000" pitchFamily="2" charset="2"/>
            <a:buChar char="ü"/>
          </a:pPr>
          <a:r>
            <a:rPr lang="ru-RU" b="0" dirty="0">
              <a:solidFill>
                <a:schemeClr val="tx1"/>
              </a:solidFill>
            </a:rPr>
            <a:t>Правила осуществления внутреннего финансового контроля и внутреннего финансового аудита, утвержденные постановлением Правительства Российской Федерации от 17 марта 2014 года  № 193</a:t>
          </a:r>
        </a:p>
      </dgm:t>
    </dgm:pt>
    <dgm:pt modelId="{B11090BB-67B0-4522-9656-9C02203CA4C4}" type="parTrans" cxnId="{8A2F995B-899B-4CA8-A90E-582751C5EE34}">
      <dgm:prSet/>
      <dgm:spPr/>
      <dgm:t>
        <a:bodyPr/>
        <a:lstStyle/>
        <a:p>
          <a:endParaRPr lang="ru-RU" b="1">
            <a:solidFill>
              <a:schemeClr val="tx1"/>
            </a:solidFill>
          </a:endParaRPr>
        </a:p>
      </dgm:t>
    </dgm:pt>
    <dgm:pt modelId="{7A01A753-990E-47A1-9121-00809B401C7A}" type="sibTrans" cxnId="{8A2F995B-899B-4CA8-A90E-582751C5EE34}">
      <dgm:prSet/>
      <dgm:spPr/>
      <dgm:t>
        <a:bodyPr/>
        <a:lstStyle/>
        <a:p>
          <a:endParaRPr lang="ru-RU" b="1">
            <a:solidFill>
              <a:schemeClr val="tx1"/>
            </a:solidFill>
          </a:endParaRPr>
        </a:p>
      </dgm:t>
    </dgm:pt>
    <dgm:pt modelId="{90406094-FDB6-483D-AA10-FB747D051B22}">
      <dgm:prSet phldrT="[Текст]"/>
      <dgm:spPr/>
      <dgm:t>
        <a:bodyPr/>
        <a:lstStyle/>
        <a:p>
          <a:r>
            <a:rPr lang="ru-RU" b="1" dirty="0">
              <a:solidFill>
                <a:schemeClr val="tx1"/>
              </a:solidFill>
            </a:rPr>
            <a:t>2015 год</a:t>
          </a:r>
        </a:p>
      </dgm:t>
    </dgm:pt>
    <dgm:pt modelId="{E4C3318F-E2CB-43A6-9E8B-FD966D408C14}" type="parTrans" cxnId="{A148145B-B8BD-4F06-9D89-F1344DBCFA6E}">
      <dgm:prSet/>
      <dgm:spPr/>
      <dgm:t>
        <a:bodyPr/>
        <a:lstStyle/>
        <a:p>
          <a:endParaRPr lang="ru-RU" b="1">
            <a:solidFill>
              <a:schemeClr val="tx1"/>
            </a:solidFill>
          </a:endParaRPr>
        </a:p>
      </dgm:t>
    </dgm:pt>
    <dgm:pt modelId="{C7BED9FE-D6F5-48A6-BC35-2C59339D646D}" type="sibTrans" cxnId="{A148145B-B8BD-4F06-9D89-F1344DBCFA6E}">
      <dgm:prSet/>
      <dgm:spPr/>
      <dgm:t>
        <a:bodyPr/>
        <a:lstStyle/>
        <a:p>
          <a:endParaRPr lang="ru-RU" b="1">
            <a:solidFill>
              <a:schemeClr val="tx1"/>
            </a:solidFill>
          </a:endParaRPr>
        </a:p>
      </dgm:t>
    </dgm:pt>
    <dgm:pt modelId="{F7D8C833-AD65-4B21-B8F2-501644AB3FEF}">
      <dgm:prSet phldrT="[Текст]"/>
      <dgm:spPr/>
      <dgm:t>
        <a:bodyPr/>
        <a:lstStyle/>
        <a:p>
          <a:pPr>
            <a:buFont typeface="Wingdings" panose="05000000000000000000" pitchFamily="2" charset="2"/>
            <a:buChar char="ü"/>
          </a:pPr>
          <a:r>
            <a:rPr lang="ru-RU" b="0" dirty="0">
              <a:solidFill>
                <a:schemeClr val="tx1"/>
              </a:solidFill>
            </a:rPr>
            <a:t>Методические рекомендации по осуществлению внутреннего финансового контроля, направленные письмом Минфина России от 19 января 2015 года № 02-11-05/932 </a:t>
          </a:r>
        </a:p>
      </dgm:t>
    </dgm:pt>
    <dgm:pt modelId="{C0D6C37F-5291-46D6-BDC0-1B43BF9B7B2B}" type="parTrans" cxnId="{AD409775-3405-4735-8CC5-89249DF6CB91}">
      <dgm:prSet/>
      <dgm:spPr/>
      <dgm:t>
        <a:bodyPr/>
        <a:lstStyle/>
        <a:p>
          <a:endParaRPr lang="ru-RU" b="1">
            <a:solidFill>
              <a:schemeClr val="tx1"/>
            </a:solidFill>
          </a:endParaRPr>
        </a:p>
      </dgm:t>
    </dgm:pt>
    <dgm:pt modelId="{F0E5FB0F-E2B4-4A05-92AC-935DCF650737}" type="sibTrans" cxnId="{AD409775-3405-4735-8CC5-89249DF6CB91}">
      <dgm:prSet/>
      <dgm:spPr/>
      <dgm:t>
        <a:bodyPr/>
        <a:lstStyle/>
        <a:p>
          <a:endParaRPr lang="ru-RU" b="1">
            <a:solidFill>
              <a:schemeClr val="tx1"/>
            </a:solidFill>
          </a:endParaRPr>
        </a:p>
      </dgm:t>
    </dgm:pt>
    <dgm:pt modelId="{BECEE848-A525-4E1E-AA3B-C7CAE3A28A11}">
      <dgm:prSet/>
      <dgm:spPr/>
      <dgm:t>
        <a:bodyPr/>
        <a:lstStyle/>
        <a:p>
          <a:r>
            <a:rPr lang="ru-RU" b="1" dirty="0">
              <a:solidFill>
                <a:schemeClr val="tx1"/>
              </a:solidFill>
            </a:rPr>
            <a:t>2016 год</a:t>
          </a:r>
        </a:p>
      </dgm:t>
    </dgm:pt>
    <dgm:pt modelId="{682BAD2E-88BE-4C89-A55E-4C27ACDDA1CF}" type="parTrans" cxnId="{11520D73-CB6E-4FC3-8178-4A5FD096A44E}">
      <dgm:prSet/>
      <dgm:spPr/>
      <dgm:t>
        <a:bodyPr/>
        <a:lstStyle/>
        <a:p>
          <a:endParaRPr lang="ru-RU" b="1">
            <a:solidFill>
              <a:schemeClr val="tx1"/>
            </a:solidFill>
          </a:endParaRPr>
        </a:p>
      </dgm:t>
    </dgm:pt>
    <dgm:pt modelId="{D9A7849F-FA59-4AF1-B17E-BE1F95DEC5FB}" type="sibTrans" cxnId="{11520D73-CB6E-4FC3-8178-4A5FD096A44E}">
      <dgm:prSet/>
      <dgm:spPr/>
      <dgm:t>
        <a:bodyPr/>
        <a:lstStyle/>
        <a:p>
          <a:endParaRPr lang="ru-RU" b="1">
            <a:solidFill>
              <a:schemeClr val="tx1"/>
            </a:solidFill>
          </a:endParaRPr>
        </a:p>
      </dgm:t>
    </dgm:pt>
    <dgm:pt modelId="{7B6F624A-EB58-4EEA-BF82-1D10C715CD22}">
      <dgm:prSet/>
      <dgm:spPr/>
      <dgm:t>
        <a:bodyPr/>
        <a:lstStyle/>
        <a:p>
          <a:pPr>
            <a:buFont typeface="Wingdings" panose="05000000000000000000" pitchFamily="2" charset="2"/>
            <a:buChar char="ü"/>
          </a:pPr>
          <a:r>
            <a:rPr lang="ru-RU" b="0" dirty="0"/>
            <a:t>Методические рекомендации по осуществлению внутреннего финансового контроля и внутреннего финансового аудита, утвержденные приказами Минфина России от 07.09.2016 № 356 и от 30.12.2016 № 822</a:t>
          </a:r>
        </a:p>
      </dgm:t>
    </dgm:pt>
    <dgm:pt modelId="{27C8868D-C525-482D-A24F-93246F0CAFA5}" type="parTrans" cxnId="{669994F3-6B93-400D-A7C8-F512CD1CAC90}">
      <dgm:prSet/>
      <dgm:spPr/>
      <dgm:t>
        <a:bodyPr/>
        <a:lstStyle/>
        <a:p>
          <a:endParaRPr lang="ru-RU" b="1"/>
        </a:p>
      </dgm:t>
    </dgm:pt>
    <dgm:pt modelId="{B3F3696A-CD7A-4AF2-91EC-72BE8B5C1535}" type="sibTrans" cxnId="{669994F3-6B93-400D-A7C8-F512CD1CAC90}">
      <dgm:prSet/>
      <dgm:spPr/>
      <dgm:t>
        <a:bodyPr/>
        <a:lstStyle/>
        <a:p>
          <a:endParaRPr lang="ru-RU" b="1"/>
        </a:p>
      </dgm:t>
    </dgm:pt>
    <dgm:pt modelId="{BDC70B16-176C-473A-B2A5-949364FC53B8}" type="pres">
      <dgm:prSet presAssocID="{59E27E7A-E443-4495-943A-8F1FB045CC94}" presName="linearFlow" presStyleCnt="0">
        <dgm:presLayoutVars>
          <dgm:dir/>
          <dgm:animLvl val="lvl"/>
          <dgm:resizeHandles val="exact"/>
        </dgm:presLayoutVars>
      </dgm:prSet>
      <dgm:spPr/>
    </dgm:pt>
    <dgm:pt modelId="{9D2AC2FA-AC8F-4A3A-AAE9-A4D4379515A0}" type="pres">
      <dgm:prSet presAssocID="{F75D12FF-33B1-4E01-A363-F8B581CBE407}" presName="composite" presStyleCnt="0"/>
      <dgm:spPr/>
    </dgm:pt>
    <dgm:pt modelId="{1420C685-5821-4D5C-BAA0-4246712AB2C4}" type="pres">
      <dgm:prSet presAssocID="{F75D12FF-33B1-4E01-A363-F8B581CBE407}" presName="parentText" presStyleLbl="alignNode1" presStyleIdx="0" presStyleCnt="4">
        <dgm:presLayoutVars>
          <dgm:chMax val="1"/>
          <dgm:bulletEnabled val="1"/>
        </dgm:presLayoutVars>
      </dgm:prSet>
      <dgm:spPr/>
    </dgm:pt>
    <dgm:pt modelId="{F0E51442-D2E6-4006-B820-ACCE71A2EDB1}" type="pres">
      <dgm:prSet presAssocID="{F75D12FF-33B1-4E01-A363-F8B581CBE407}" presName="descendantText" presStyleLbl="alignAcc1" presStyleIdx="0" presStyleCnt="4">
        <dgm:presLayoutVars>
          <dgm:bulletEnabled val="1"/>
        </dgm:presLayoutVars>
      </dgm:prSet>
      <dgm:spPr/>
    </dgm:pt>
    <dgm:pt modelId="{F9FB54E0-C982-40B8-BD16-3831EBCF4257}" type="pres">
      <dgm:prSet presAssocID="{4BA8C9BB-22E8-4196-8A1B-BC4314F1E1D1}" presName="sp" presStyleCnt="0"/>
      <dgm:spPr/>
    </dgm:pt>
    <dgm:pt modelId="{1293FD40-2BF6-443F-BDB2-0310E04D8C8A}" type="pres">
      <dgm:prSet presAssocID="{3FCEC2D6-C0CF-4576-A5EE-7B871D7AFD03}" presName="composite" presStyleCnt="0"/>
      <dgm:spPr/>
    </dgm:pt>
    <dgm:pt modelId="{6BB0B80E-27B1-4D15-A01D-9F2CB2064C79}" type="pres">
      <dgm:prSet presAssocID="{3FCEC2D6-C0CF-4576-A5EE-7B871D7AFD03}" presName="parentText" presStyleLbl="alignNode1" presStyleIdx="1" presStyleCnt="4">
        <dgm:presLayoutVars>
          <dgm:chMax val="1"/>
          <dgm:bulletEnabled val="1"/>
        </dgm:presLayoutVars>
      </dgm:prSet>
      <dgm:spPr/>
    </dgm:pt>
    <dgm:pt modelId="{0BECF534-6EB7-4CEA-91A6-BC4CBB6B6804}" type="pres">
      <dgm:prSet presAssocID="{3FCEC2D6-C0CF-4576-A5EE-7B871D7AFD03}" presName="descendantText" presStyleLbl="alignAcc1" presStyleIdx="1" presStyleCnt="4">
        <dgm:presLayoutVars>
          <dgm:bulletEnabled val="1"/>
        </dgm:presLayoutVars>
      </dgm:prSet>
      <dgm:spPr/>
    </dgm:pt>
    <dgm:pt modelId="{66858163-A08A-4404-92EE-C474B450268E}" type="pres">
      <dgm:prSet presAssocID="{07670602-235B-4A1D-AB1B-D04C22E62FF0}" presName="sp" presStyleCnt="0"/>
      <dgm:spPr/>
    </dgm:pt>
    <dgm:pt modelId="{7DE6F1C5-53A1-4AEB-A93B-A5B66DA6A968}" type="pres">
      <dgm:prSet presAssocID="{90406094-FDB6-483D-AA10-FB747D051B22}" presName="composite" presStyleCnt="0"/>
      <dgm:spPr/>
    </dgm:pt>
    <dgm:pt modelId="{6B744DE4-6BD7-43D4-B035-4B4B3650C6AD}" type="pres">
      <dgm:prSet presAssocID="{90406094-FDB6-483D-AA10-FB747D051B22}" presName="parentText" presStyleLbl="alignNode1" presStyleIdx="2" presStyleCnt="4">
        <dgm:presLayoutVars>
          <dgm:chMax val="1"/>
          <dgm:bulletEnabled val="1"/>
        </dgm:presLayoutVars>
      </dgm:prSet>
      <dgm:spPr/>
    </dgm:pt>
    <dgm:pt modelId="{A77623DB-1B37-44ED-95E4-389C111AEEC7}" type="pres">
      <dgm:prSet presAssocID="{90406094-FDB6-483D-AA10-FB747D051B22}" presName="descendantText" presStyleLbl="alignAcc1" presStyleIdx="2" presStyleCnt="4">
        <dgm:presLayoutVars>
          <dgm:bulletEnabled val="1"/>
        </dgm:presLayoutVars>
      </dgm:prSet>
      <dgm:spPr/>
    </dgm:pt>
    <dgm:pt modelId="{4D237495-EB0A-40EB-A814-81B64735FA74}" type="pres">
      <dgm:prSet presAssocID="{C7BED9FE-D6F5-48A6-BC35-2C59339D646D}" presName="sp" presStyleCnt="0"/>
      <dgm:spPr/>
    </dgm:pt>
    <dgm:pt modelId="{DC5BB308-1991-41F7-9DF9-2210DDCE3968}" type="pres">
      <dgm:prSet presAssocID="{BECEE848-A525-4E1E-AA3B-C7CAE3A28A11}" presName="composite" presStyleCnt="0"/>
      <dgm:spPr/>
    </dgm:pt>
    <dgm:pt modelId="{373F5259-4ACB-42AB-A7E8-0074897425CD}" type="pres">
      <dgm:prSet presAssocID="{BECEE848-A525-4E1E-AA3B-C7CAE3A28A11}" presName="parentText" presStyleLbl="alignNode1" presStyleIdx="3" presStyleCnt="4" custLinFactNeighborX="4852" custLinFactNeighborY="1">
        <dgm:presLayoutVars>
          <dgm:chMax val="1"/>
          <dgm:bulletEnabled val="1"/>
        </dgm:presLayoutVars>
      </dgm:prSet>
      <dgm:spPr/>
    </dgm:pt>
    <dgm:pt modelId="{3234D2DA-7B31-429D-9178-8E5B45C891BE}" type="pres">
      <dgm:prSet presAssocID="{BECEE848-A525-4E1E-AA3B-C7CAE3A28A11}" presName="descendantText" presStyleLbl="alignAcc1" presStyleIdx="3" presStyleCnt="4">
        <dgm:presLayoutVars>
          <dgm:bulletEnabled val="1"/>
        </dgm:presLayoutVars>
      </dgm:prSet>
      <dgm:spPr/>
    </dgm:pt>
  </dgm:ptLst>
  <dgm:cxnLst>
    <dgm:cxn modelId="{B1F9F721-77DC-4786-8B59-98DA76847A13}" type="presOf" srcId="{F7D8C833-AD65-4B21-B8F2-501644AB3FEF}" destId="{A77623DB-1B37-44ED-95E4-389C111AEEC7}" srcOrd="0" destOrd="0" presId="urn:microsoft.com/office/officeart/2005/8/layout/chevron2"/>
    <dgm:cxn modelId="{EA5CBC27-7EBF-4258-AD57-F8603B75977D}" type="presOf" srcId="{59E27E7A-E443-4495-943A-8F1FB045CC94}" destId="{BDC70B16-176C-473A-B2A5-949364FC53B8}" srcOrd="0" destOrd="0" presId="urn:microsoft.com/office/officeart/2005/8/layout/chevron2"/>
    <dgm:cxn modelId="{EF553E28-024D-4D84-83AE-535A1C92D5A3}" type="presOf" srcId="{7B6F624A-EB58-4EEA-BF82-1D10C715CD22}" destId="{3234D2DA-7B31-429D-9178-8E5B45C891BE}" srcOrd="0" destOrd="0" presId="urn:microsoft.com/office/officeart/2005/8/layout/chevron2"/>
    <dgm:cxn modelId="{A148145B-B8BD-4F06-9D89-F1344DBCFA6E}" srcId="{59E27E7A-E443-4495-943A-8F1FB045CC94}" destId="{90406094-FDB6-483D-AA10-FB747D051B22}" srcOrd="2" destOrd="0" parTransId="{E4C3318F-E2CB-43A6-9E8B-FD966D408C14}" sibTransId="{C7BED9FE-D6F5-48A6-BC35-2C59339D646D}"/>
    <dgm:cxn modelId="{8A2F995B-899B-4CA8-A90E-582751C5EE34}" srcId="{3FCEC2D6-C0CF-4576-A5EE-7B871D7AFD03}" destId="{3315A507-2ADC-40FA-83EB-AE723D2614CA}" srcOrd="0" destOrd="0" parTransId="{B11090BB-67B0-4522-9656-9C02203CA4C4}" sibTransId="{7A01A753-990E-47A1-9121-00809B401C7A}"/>
    <dgm:cxn modelId="{123C8C61-3840-4558-87D3-87FDF56AAE91}" type="presOf" srcId="{3FCEC2D6-C0CF-4576-A5EE-7B871D7AFD03}" destId="{6BB0B80E-27B1-4D15-A01D-9F2CB2064C79}" srcOrd="0" destOrd="0" presId="urn:microsoft.com/office/officeart/2005/8/layout/chevron2"/>
    <dgm:cxn modelId="{F2E4E064-7285-47E5-9441-4F7EACBB75B4}" srcId="{59E27E7A-E443-4495-943A-8F1FB045CC94}" destId="{3FCEC2D6-C0CF-4576-A5EE-7B871D7AFD03}" srcOrd="1" destOrd="0" parTransId="{898C8C5F-5F29-4488-825C-17CE5B56C86D}" sibTransId="{07670602-235B-4A1D-AB1B-D04C22E62FF0}"/>
    <dgm:cxn modelId="{F493424C-6FBF-4F90-8A9C-F911BAE7C3F8}" srcId="{59E27E7A-E443-4495-943A-8F1FB045CC94}" destId="{F75D12FF-33B1-4E01-A363-F8B581CBE407}" srcOrd="0" destOrd="0" parTransId="{D051AF61-43FF-4129-88EE-45B19EEDC111}" sibTransId="{4BA8C9BB-22E8-4196-8A1B-BC4314F1E1D1}"/>
    <dgm:cxn modelId="{3D45354D-A0CA-4AD0-BD42-1E9E09919A89}" type="presOf" srcId="{BECEE848-A525-4E1E-AA3B-C7CAE3A28A11}" destId="{373F5259-4ACB-42AB-A7E8-0074897425CD}" srcOrd="0" destOrd="0" presId="urn:microsoft.com/office/officeart/2005/8/layout/chevron2"/>
    <dgm:cxn modelId="{11520D73-CB6E-4FC3-8178-4A5FD096A44E}" srcId="{59E27E7A-E443-4495-943A-8F1FB045CC94}" destId="{BECEE848-A525-4E1E-AA3B-C7CAE3A28A11}" srcOrd="3" destOrd="0" parTransId="{682BAD2E-88BE-4C89-A55E-4C27ACDDA1CF}" sibTransId="{D9A7849F-FA59-4AF1-B17E-BE1F95DEC5FB}"/>
    <dgm:cxn modelId="{AD409775-3405-4735-8CC5-89249DF6CB91}" srcId="{90406094-FDB6-483D-AA10-FB747D051B22}" destId="{F7D8C833-AD65-4B21-B8F2-501644AB3FEF}" srcOrd="0" destOrd="0" parTransId="{C0D6C37F-5291-46D6-BDC0-1B43BF9B7B2B}" sibTransId="{F0E5FB0F-E2B4-4A05-92AC-935DCF650737}"/>
    <dgm:cxn modelId="{587BA25A-B0EC-43CD-B7E5-D449363D446F}" type="presOf" srcId="{3315A507-2ADC-40FA-83EB-AE723D2614CA}" destId="{0BECF534-6EB7-4CEA-91A6-BC4CBB6B6804}" srcOrd="0" destOrd="0" presId="urn:microsoft.com/office/officeart/2005/8/layout/chevron2"/>
    <dgm:cxn modelId="{113F7494-BB05-4BDA-87A7-E13D93A01FF8}" type="presOf" srcId="{90406094-FDB6-483D-AA10-FB747D051B22}" destId="{6B744DE4-6BD7-43D4-B035-4B4B3650C6AD}" srcOrd="0" destOrd="0" presId="urn:microsoft.com/office/officeart/2005/8/layout/chevron2"/>
    <dgm:cxn modelId="{05236CA9-4AF0-45D7-B8AF-044BCB4A830C}" type="presOf" srcId="{F75D12FF-33B1-4E01-A363-F8B581CBE407}" destId="{1420C685-5821-4D5C-BAA0-4246712AB2C4}" srcOrd="0" destOrd="0" presId="urn:microsoft.com/office/officeart/2005/8/layout/chevron2"/>
    <dgm:cxn modelId="{3C2FC8CA-8508-416C-B0C5-8258618C38FD}" type="presOf" srcId="{F5CF8404-0296-4308-A7BB-6B02EB228FCA}" destId="{F0E51442-D2E6-4006-B820-ACCE71A2EDB1}" srcOrd="0" destOrd="0" presId="urn:microsoft.com/office/officeart/2005/8/layout/chevron2"/>
    <dgm:cxn modelId="{669994F3-6B93-400D-A7C8-F512CD1CAC90}" srcId="{BECEE848-A525-4E1E-AA3B-C7CAE3A28A11}" destId="{7B6F624A-EB58-4EEA-BF82-1D10C715CD22}" srcOrd="0" destOrd="0" parTransId="{27C8868D-C525-482D-A24F-93246F0CAFA5}" sibTransId="{B3F3696A-CD7A-4AF2-91EC-72BE8B5C1535}"/>
    <dgm:cxn modelId="{B21889F8-3A65-4EE3-AF01-56EF5E696A77}" srcId="{F75D12FF-33B1-4E01-A363-F8B581CBE407}" destId="{F5CF8404-0296-4308-A7BB-6B02EB228FCA}" srcOrd="0" destOrd="0" parTransId="{A63D4CE3-51F5-4C24-83DB-1C815DB03AD5}" sibTransId="{D5E52296-1FD6-48C8-8614-1D42B5A978AD}"/>
    <dgm:cxn modelId="{0DF0F1A2-3414-4D33-90A2-D551A83D64BB}" type="presParOf" srcId="{BDC70B16-176C-473A-B2A5-949364FC53B8}" destId="{9D2AC2FA-AC8F-4A3A-AAE9-A4D4379515A0}" srcOrd="0" destOrd="0" presId="urn:microsoft.com/office/officeart/2005/8/layout/chevron2"/>
    <dgm:cxn modelId="{FAB4D525-25F5-4997-BF75-4EE106B5E7C2}" type="presParOf" srcId="{9D2AC2FA-AC8F-4A3A-AAE9-A4D4379515A0}" destId="{1420C685-5821-4D5C-BAA0-4246712AB2C4}" srcOrd="0" destOrd="0" presId="urn:microsoft.com/office/officeart/2005/8/layout/chevron2"/>
    <dgm:cxn modelId="{DFB0066E-AD43-457A-B42B-00EC0B2A8235}" type="presParOf" srcId="{9D2AC2FA-AC8F-4A3A-AAE9-A4D4379515A0}" destId="{F0E51442-D2E6-4006-B820-ACCE71A2EDB1}" srcOrd="1" destOrd="0" presId="urn:microsoft.com/office/officeart/2005/8/layout/chevron2"/>
    <dgm:cxn modelId="{97EAAE27-EDF8-43D4-92AE-15C424F3C67B}" type="presParOf" srcId="{BDC70B16-176C-473A-B2A5-949364FC53B8}" destId="{F9FB54E0-C982-40B8-BD16-3831EBCF4257}" srcOrd="1" destOrd="0" presId="urn:microsoft.com/office/officeart/2005/8/layout/chevron2"/>
    <dgm:cxn modelId="{B23E38D0-8F26-4BA9-97D6-54A8C0E55B30}" type="presParOf" srcId="{BDC70B16-176C-473A-B2A5-949364FC53B8}" destId="{1293FD40-2BF6-443F-BDB2-0310E04D8C8A}" srcOrd="2" destOrd="0" presId="urn:microsoft.com/office/officeart/2005/8/layout/chevron2"/>
    <dgm:cxn modelId="{4553FB54-D030-49D1-B683-12CC568D7229}" type="presParOf" srcId="{1293FD40-2BF6-443F-BDB2-0310E04D8C8A}" destId="{6BB0B80E-27B1-4D15-A01D-9F2CB2064C79}" srcOrd="0" destOrd="0" presId="urn:microsoft.com/office/officeart/2005/8/layout/chevron2"/>
    <dgm:cxn modelId="{E84FA186-6AEF-493A-9973-C84477384ED7}" type="presParOf" srcId="{1293FD40-2BF6-443F-BDB2-0310E04D8C8A}" destId="{0BECF534-6EB7-4CEA-91A6-BC4CBB6B6804}" srcOrd="1" destOrd="0" presId="urn:microsoft.com/office/officeart/2005/8/layout/chevron2"/>
    <dgm:cxn modelId="{7481B2BD-587A-45D3-9A84-4278325A3A3F}" type="presParOf" srcId="{BDC70B16-176C-473A-B2A5-949364FC53B8}" destId="{66858163-A08A-4404-92EE-C474B450268E}" srcOrd="3" destOrd="0" presId="urn:microsoft.com/office/officeart/2005/8/layout/chevron2"/>
    <dgm:cxn modelId="{F79268DC-9984-41CC-879A-92FB0CCE9418}" type="presParOf" srcId="{BDC70B16-176C-473A-B2A5-949364FC53B8}" destId="{7DE6F1C5-53A1-4AEB-A93B-A5B66DA6A968}" srcOrd="4" destOrd="0" presId="urn:microsoft.com/office/officeart/2005/8/layout/chevron2"/>
    <dgm:cxn modelId="{EDF7E641-E7A0-4B3A-8BF4-06DD5FB5CD3D}" type="presParOf" srcId="{7DE6F1C5-53A1-4AEB-A93B-A5B66DA6A968}" destId="{6B744DE4-6BD7-43D4-B035-4B4B3650C6AD}" srcOrd="0" destOrd="0" presId="urn:microsoft.com/office/officeart/2005/8/layout/chevron2"/>
    <dgm:cxn modelId="{E8414492-4CC3-4C45-BF8C-B45E2821B059}" type="presParOf" srcId="{7DE6F1C5-53A1-4AEB-A93B-A5B66DA6A968}" destId="{A77623DB-1B37-44ED-95E4-389C111AEEC7}" srcOrd="1" destOrd="0" presId="urn:microsoft.com/office/officeart/2005/8/layout/chevron2"/>
    <dgm:cxn modelId="{B58BC7BD-4812-4293-A257-B9664596A068}" type="presParOf" srcId="{BDC70B16-176C-473A-B2A5-949364FC53B8}" destId="{4D237495-EB0A-40EB-A814-81B64735FA74}" srcOrd="5" destOrd="0" presId="urn:microsoft.com/office/officeart/2005/8/layout/chevron2"/>
    <dgm:cxn modelId="{6B3F5900-E1E7-4CC3-977A-21A158B54C74}" type="presParOf" srcId="{BDC70B16-176C-473A-B2A5-949364FC53B8}" destId="{DC5BB308-1991-41F7-9DF9-2210DDCE3968}" srcOrd="6" destOrd="0" presId="urn:microsoft.com/office/officeart/2005/8/layout/chevron2"/>
    <dgm:cxn modelId="{C0AD039E-F289-40D6-A979-4D011F8A836E}" type="presParOf" srcId="{DC5BB308-1991-41F7-9DF9-2210DDCE3968}" destId="{373F5259-4ACB-42AB-A7E8-0074897425CD}" srcOrd="0" destOrd="0" presId="urn:microsoft.com/office/officeart/2005/8/layout/chevron2"/>
    <dgm:cxn modelId="{2343F2A5-2B40-43AF-8970-2F63164CB561}" type="presParOf" srcId="{DC5BB308-1991-41F7-9DF9-2210DDCE3968}" destId="{3234D2DA-7B31-429D-9178-8E5B45C891B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C8A63F-EE66-42CE-A035-CDA1CCFB662F}"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FD04AF19-9730-496E-BCF9-EF198713492C}">
      <dgm:prSet phldrT="[Текст]" custT="1"/>
      <dgm:spPr/>
      <dgm:t>
        <a:bodyPr/>
        <a:lstStyle/>
        <a:p>
          <a:r>
            <a:rPr lang="ru-RU" sz="1800" b="1" dirty="0">
              <a:solidFill>
                <a:schemeClr val="tx1"/>
              </a:solidFill>
            </a:rPr>
            <a:t>2017 - 2018 год</a:t>
          </a:r>
        </a:p>
      </dgm:t>
    </dgm:pt>
    <dgm:pt modelId="{E67F09D7-7257-42CF-855E-7E8FDEF64E58}" type="parTrans" cxnId="{A19A4DC1-81F7-4300-A0E3-A736410FBF3F}">
      <dgm:prSet/>
      <dgm:spPr/>
      <dgm:t>
        <a:bodyPr/>
        <a:lstStyle/>
        <a:p>
          <a:endParaRPr lang="ru-RU">
            <a:solidFill>
              <a:schemeClr val="tx1"/>
            </a:solidFill>
          </a:endParaRPr>
        </a:p>
      </dgm:t>
    </dgm:pt>
    <dgm:pt modelId="{AA0870FC-3DD1-4A92-AA2D-B5FCFDDD538A}" type="sibTrans" cxnId="{A19A4DC1-81F7-4300-A0E3-A736410FBF3F}">
      <dgm:prSet/>
      <dgm:spPr/>
      <dgm:t>
        <a:bodyPr/>
        <a:lstStyle/>
        <a:p>
          <a:endParaRPr lang="ru-RU">
            <a:solidFill>
              <a:schemeClr val="tx1"/>
            </a:solidFill>
          </a:endParaRPr>
        </a:p>
      </dgm:t>
    </dgm:pt>
    <dgm:pt modelId="{0381ABC7-D62C-40E6-9F63-CA4A6169D2BA}">
      <dgm:prSet phldrT="[Текст]" custT="1"/>
      <dgm:spPr/>
      <dgm:t>
        <a:bodyPr/>
        <a:lstStyle/>
        <a:p>
          <a:pPr>
            <a:buNone/>
          </a:pPr>
          <a:r>
            <a:rPr lang="ru-RU" sz="1600" dirty="0">
              <a:solidFill>
                <a:schemeClr val="tx1"/>
              </a:solidFill>
            </a:rPr>
            <a:t>1. Изменения в Правила осуществления внутреннего финансового контроля и аудита в целях развития ведомственной системы управления бюджетными рисками и закрепления полномочий Минфина России по установлению общих требований к порядку осуществления ВФК и ВФА.</a:t>
          </a:r>
        </a:p>
      </dgm:t>
    </dgm:pt>
    <dgm:pt modelId="{89AD59FE-19AD-4F96-A349-3812B4900E4D}" type="parTrans" cxnId="{5A2D3BB4-392B-497D-82D4-0A3687E43145}">
      <dgm:prSet/>
      <dgm:spPr/>
      <dgm:t>
        <a:bodyPr/>
        <a:lstStyle/>
        <a:p>
          <a:endParaRPr lang="ru-RU">
            <a:solidFill>
              <a:schemeClr val="tx1"/>
            </a:solidFill>
          </a:endParaRPr>
        </a:p>
      </dgm:t>
    </dgm:pt>
    <dgm:pt modelId="{1CCE1F16-1844-4B87-B463-CDAD0A671AEA}" type="sibTrans" cxnId="{5A2D3BB4-392B-497D-82D4-0A3687E43145}">
      <dgm:prSet/>
      <dgm:spPr/>
      <dgm:t>
        <a:bodyPr/>
        <a:lstStyle/>
        <a:p>
          <a:endParaRPr lang="ru-RU">
            <a:solidFill>
              <a:schemeClr val="tx1"/>
            </a:solidFill>
          </a:endParaRPr>
        </a:p>
      </dgm:t>
    </dgm:pt>
    <dgm:pt modelId="{75511E8E-D034-40FD-A362-F7526860FA25}">
      <dgm:prSet phldrT="[Текст]" custT="1"/>
      <dgm:spPr/>
      <dgm:t>
        <a:bodyPr/>
        <a:lstStyle/>
        <a:p>
          <a:r>
            <a:rPr lang="ru-RU" sz="1800" b="1" dirty="0">
              <a:solidFill>
                <a:schemeClr val="tx1"/>
              </a:solidFill>
            </a:rPr>
            <a:t>2019 год</a:t>
          </a:r>
        </a:p>
      </dgm:t>
    </dgm:pt>
    <dgm:pt modelId="{10AF4CAF-6597-4208-8412-F712014C6E8B}" type="parTrans" cxnId="{40C3320D-9E92-46FC-9593-E69162CEF1C2}">
      <dgm:prSet/>
      <dgm:spPr/>
      <dgm:t>
        <a:bodyPr/>
        <a:lstStyle/>
        <a:p>
          <a:endParaRPr lang="ru-RU">
            <a:solidFill>
              <a:schemeClr val="tx1"/>
            </a:solidFill>
          </a:endParaRPr>
        </a:p>
      </dgm:t>
    </dgm:pt>
    <dgm:pt modelId="{C1EC0C2A-3C93-400A-B566-617E4443E2A8}" type="sibTrans" cxnId="{40C3320D-9E92-46FC-9593-E69162CEF1C2}">
      <dgm:prSet/>
      <dgm:spPr/>
      <dgm:t>
        <a:bodyPr/>
        <a:lstStyle/>
        <a:p>
          <a:endParaRPr lang="ru-RU">
            <a:solidFill>
              <a:schemeClr val="tx1"/>
            </a:solidFill>
          </a:endParaRPr>
        </a:p>
      </dgm:t>
    </dgm:pt>
    <dgm:pt modelId="{CB81F61A-FCC6-48D4-A7B9-3AA6F58C00E7}">
      <dgm:prSet phldrT="[Текст]" custT="1"/>
      <dgm:spPr/>
      <dgm:t>
        <a:bodyPr/>
        <a:lstStyle/>
        <a:p>
          <a:pPr>
            <a:buFont typeface="Wingdings" panose="05000000000000000000" pitchFamily="2" charset="2"/>
            <a:buChar char="ü"/>
          </a:pPr>
          <a:r>
            <a:rPr lang="ru-RU" sz="1600" b="1" dirty="0">
              <a:solidFill>
                <a:schemeClr val="tx1"/>
              </a:solidFill>
            </a:rPr>
            <a:t>Федеральный закон от 26.07.2019 N 199-ФЗ</a:t>
          </a:r>
          <a:r>
            <a:rPr lang="ru-RU" sz="1600" dirty="0">
              <a:solidFill>
                <a:schemeClr val="tx1"/>
              </a:solidFill>
            </a:rPr>
            <a:t> "О внесении изменений в Бюджетный кодекс Российской Федерации в части совершенствования государственного (муниципального) финансового контроля, внутреннего финансового контроля и внутреннего финансового аудита"</a:t>
          </a:r>
        </a:p>
      </dgm:t>
    </dgm:pt>
    <dgm:pt modelId="{4B79431C-20D8-491A-AB09-3065B3D0C411}" type="parTrans" cxnId="{6F6010CD-3D37-419D-8364-671EF6E3E0A3}">
      <dgm:prSet/>
      <dgm:spPr/>
      <dgm:t>
        <a:bodyPr/>
        <a:lstStyle/>
        <a:p>
          <a:endParaRPr lang="ru-RU">
            <a:solidFill>
              <a:schemeClr val="tx1"/>
            </a:solidFill>
          </a:endParaRPr>
        </a:p>
      </dgm:t>
    </dgm:pt>
    <dgm:pt modelId="{5052A191-4F16-4826-A6D4-9CC336325712}" type="sibTrans" cxnId="{6F6010CD-3D37-419D-8364-671EF6E3E0A3}">
      <dgm:prSet/>
      <dgm:spPr/>
      <dgm:t>
        <a:bodyPr/>
        <a:lstStyle/>
        <a:p>
          <a:endParaRPr lang="ru-RU">
            <a:solidFill>
              <a:schemeClr val="tx1"/>
            </a:solidFill>
          </a:endParaRPr>
        </a:p>
      </dgm:t>
    </dgm:pt>
    <dgm:pt modelId="{1D94F37C-DCB3-4866-8EFA-391818B72138}">
      <dgm:prSet custT="1"/>
      <dgm:spPr/>
      <dgm:t>
        <a:bodyPr/>
        <a:lstStyle/>
        <a:p>
          <a:pPr>
            <a:buNone/>
          </a:pPr>
          <a:r>
            <a:rPr lang="ru-RU" sz="1600" dirty="0">
              <a:solidFill>
                <a:schemeClr val="tx1"/>
              </a:solidFill>
            </a:rPr>
            <a:t>2. Обновление Методических рекомендаций по ВФК и ВФА (внесены изменения в 356 и 822 приказы Минфина России)</a:t>
          </a:r>
        </a:p>
      </dgm:t>
    </dgm:pt>
    <dgm:pt modelId="{8E76705E-BA06-4788-BC0B-A707C8E9EFBD}" type="parTrans" cxnId="{D56396AB-D885-4643-8159-C4DAD333BA32}">
      <dgm:prSet/>
      <dgm:spPr/>
      <dgm:t>
        <a:bodyPr/>
        <a:lstStyle/>
        <a:p>
          <a:endParaRPr lang="ru-RU"/>
        </a:p>
      </dgm:t>
    </dgm:pt>
    <dgm:pt modelId="{AB8E035D-A185-40A7-83C3-A5CC7AF52C90}" type="sibTrans" cxnId="{D56396AB-D885-4643-8159-C4DAD333BA32}">
      <dgm:prSet/>
      <dgm:spPr/>
      <dgm:t>
        <a:bodyPr/>
        <a:lstStyle/>
        <a:p>
          <a:endParaRPr lang="ru-RU"/>
        </a:p>
      </dgm:t>
    </dgm:pt>
    <dgm:pt modelId="{B81EC5BF-8204-4D5A-BFA7-47CA84F8AA3B}">
      <dgm:prSet custT="1"/>
      <dgm:spPr/>
      <dgm:t>
        <a:bodyPr/>
        <a:lstStyle/>
        <a:p>
          <a:pPr>
            <a:buNone/>
          </a:pPr>
          <a:r>
            <a:rPr lang="ru-RU" sz="1600" dirty="0">
              <a:solidFill>
                <a:schemeClr val="tx1"/>
              </a:solidFill>
            </a:rPr>
            <a:t>3. Законопроект о внесении изменений в БК РФ в части ГФК, ВФК и ВФА, ФМ</a:t>
          </a:r>
        </a:p>
      </dgm:t>
    </dgm:pt>
    <dgm:pt modelId="{25BFD542-9E82-40A7-ACD7-F14E39C6ADDF}" type="parTrans" cxnId="{7EDBA969-48A5-4CB3-8BEF-BF31F4E9A4C0}">
      <dgm:prSet/>
      <dgm:spPr/>
      <dgm:t>
        <a:bodyPr/>
        <a:lstStyle/>
        <a:p>
          <a:endParaRPr lang="ru-RU"/>
        </a:p>
      </dgm:t>
    </dgm:pt>
    <dgm:pt modelId="{4A99E7A2-5EBD-4DC4-A829-9AD7E699B4BA}" type="sibTrans" cxnId="{7EDBA969-48A5-4CB3-8BEF-BF31F4E9A4C0}">
      <dgm:prSet/>
      <dgm:spPr/>
      <dgm:t>
        <a:bodyPr/>
        <a:lstStyle/>
        <a:p>
          <a:endParaRPr lang="ru-RU"/>
        </a:p>
      </dgm:t>
    </dgm:pt>
    <dgm:pt modelId="{DF0F9581-4D59-4304-A428-110D032CBA0F}">
      <dgm:prSet custT="1"/>
      <dgm:spPr/>
      <dgm:t>
        <a:bodyPr/>
        <a:lstStyle/>
        <a:p>
          <a:pPr>
            <a:buNone/>
          </a:pPr>
          <a:r>
            <a:rPr lang="ru-RU" sz="1600" dirty="0">
              <a:solidFill>
                <a:schemeClr val="tx1"/>
              </a:solidFill>
            </a:rPr>
            <a:t>4. Концепция развития систем внутреннего финансового контроля, внутреннего аудита и оценки качества финансового менеджмента в секторе государственного управления</a:t>
          </a:r>
        </a:p>
      </dgm:t>
    </dgm:pt>
    <dgm:pt modelId="{1B4D12CD-14F8-49A3-9059-8A4847EAADD6}" type="parTrans" cxnId="{14AEB251-AD6E-4C54-97DA-B41CCEFEF57E}">
      <dgm:prSet/>
      <dgm:spPr/>
      <dgm:t>
        <a:bodyPr/>
        <a:lstStyle/>
        <a:p>
          <a:endParaRPr lang="ru-RU"/>
        </a:p>
      </dgm:t>
    </dgm:pt>
    <dgm:pt modelId="{D4354B26-4446-46CD-9C8C-1A8E6DA149D5}" type="sibTrans" cxnId="{14AEB251-AD6E-4C54-97DA-B41CCEFEF57E}">
      <dgm:prSet/>
      <dgm:spPr/>
      <dgm:t>
        <a:bodyPr/>
        <a:lstStyle/>
        <a:p>
          <a:endParaRPr lang="ru-RU"/>
        </a:p>
      </dgm:t>
    </dgm:pt>
    <dgm:pt modelId="{9038CB4D-6FA5-42B6-AB2D-75A9D5BAE931}">
      <dgm:prSet custT="1"/>
      <dgm:spPr/>
      <dgm:t>
        <a:bodyPr/>
        <a:lstStyle/>
        <a:p>
          <a:pPr>
            <a:buFont typeface="Wingdings" panose="05000000000000000000" pitchFamily="2" charset="2"/>
            <a:buChar char="ü"/>
          </a:pPr>
          <a:r>
            <a:rPr lang="ru-RU" sz="1600" dirty="0">
              <a:solidFill>
                <a:schemeClr val="tx1"/>
              </a:solidFill>
            </a:rPr>
            <a:t>Федеральный стандарт внутреннего финансового аудита «Определения, принципы и задачи внутреннего финансового аудита»</a:t>
          </a:r>
        </a:p>
      </dgm:t>
    </dgm:pt>
    <dgm:pt modelId="{78C8F9DA-1E97-428F-A4D4-6B98C71AFF9A}" type="parTrans" cxnId="{A5450124-3A05-4543-9A8E-5AC8E40630CD}">
      <dgm:prSet/>
      <dgm:spPr/>
      <dgm:t>
        <a:bodyPr/>
        <a:lstStyle/>
        <a:p>
          <a:endParaRPr lang="ru-RU"/>
        </a:p>
      </dgm:t>
    </dgm:pt>
    <dgm:pt modelId="{8CF822CA-EE2F-4BB0-8DAD-6561ECD37734}" type="sibTrans" cxnId="{A5450124-3A05-4543-9A8E-5AC8E40630CD}">
      <dgm:prSet/>
      <dgm:spPr/>
      <dgm:t>
        <a:bodyPr/>
        <a:lstStyle/>
        <a:p>
          <a:endParaRPr lang="ru-RU"/>
        </a:p>
      </dgm:t>
    </dgm:pt>
    <dgm:pt modelId="{C0BA1EB8-7CB8-49FF-91E3-8F5C6E0FF58D}">
      <dgm:prSet custT="1"/>
      <dgm:spPr/>
      <dgm:t>
        <a:bodyPr/>
        <a:lstStyle/>
        <a:p>
          <a:pPr>
            <a:buFont typeface="Wingdings" panose="05000000000000000000" pitchFamily="2" charset="2"/>
            <a:buChar char="ü"/>
          </a:pPr>
          <a:r>
            <a:rPr lang="ru-RU" sz="1600" dirty="0">
              <a:solidFill>
                <a:schemeClr val="tx1"/>
              </a:solidFill>
            </a:rPr>
            <a:t>Федеральный стандарт внутреннего финансового аудита «Основания и порядок организации внутреннего финансового аудита, а также случаи и порядок передачи полномочий по осуществлению внутреннего финансового аудита»</a:t>
          </a:r>
        </a:p>
      </dgm:t>
    </dgm:pt>
    <dgm:pt modelId="{1E368A0F-31EF-498D-A83C-76C7FA70EA4E}" type="parTrans" cxnId="{71C7AA7A-9040-4B83-BFCB-F2D23337EF0A}">
      <dgm:prSet/>
      <dgm:spPr/>
      <dgm:t>
        <a:bodyPr/>
        <a:lstStyle/>
        <a:p>
          <a:endParaRPr lang="ru-RU"/>
        </a:p>
      </dgm:t>
    </dgm:pt>
    <dgm:pt modelId="{CA20B67F-5D6D-44C5-B525-06DA370273F7}" type="sibTrans" cxnId="{71C7AA7A-9040-4B83-BFCB-F2D23337EF0A}">
      <dgm:prSet/>
      <dgm:spPr/>
      <dgm:t>
        <a:bodyPr/>
        <a:lstStyle/>
        <a:p>
          <a:endParaRPr lang="ru-RU"/>
        </a:p>
      </dgm:t>
    </dgm:pt>
    <dgm:pt modelId="{6109C53E-D1D8-4A85-BCF9-93535836AB86}">
      <dgm:prSet custT="1"/>
      <dgm:spPr/>
      <dgm:t>
        <a:bodyPr/>
        <a:lstStyle/>
        <a:p>
          <a:pPr>
            <a:buFont typeface="Wingdings" panose="05000000000000000000" pitchFamily="2" charset="2"/>
            <a:buChar char="ü"/>
          </a:pPr>
          <a:r>
            <a:rPr lang="ru-RU" sz="1600" dirty="0">
              <a:solidFill>
                <a:schemeClr val="tx1"/>
              </a:solidFill>
            </a:rPr>
            <a:t>Федеральный стандарт внутреннего финансового аудита «Права и обязанности должностных лиц (работников) при осуществлении внутреннего финансового аудита»</a:t>
          </a:r>
        </a:p>
      </dgm:t>
    </dgm:pt>
    <dgm:pt modelId="{C18465F6-7DFA-4052-83A0-9C2F05A2813F}" type="parTrans" cxnId="{2B5776F1-5B07-49D7-B15F-79CA8BC7378D}">
      <dgm:prSet/>
      <dgm:spPr/>
      <dgm:t>
        <a:bodyPr/>
        <a:lstStyle/>
        <a:p>
          <a:endParaRPr lang="ru-RU"/>
        </a:p>
      </dgm:t>
    </dgm:pt>
    <dgm:pt modelId="{C9261107-77D5-44E5-8403-075AC4997E3F}" type="sibTrans" cxnId="{2B5776F1-5B07-49D7-B15F-79CA8BC7378D}">
      <dgm:prSet/>
      <dgm:spPr/>
      <dgm:t>
        <a:bodyPr/>
        <a:lstStyle/>
        <a:p>
          <a:endParaRPr lang="ru-RU"/>
        </a:p>
      </dgm:t>
    </dgm:pt>
    <dgm:pt modelId="{4E84F843-E0EA-4DAA-9D0B-F5FC77FFD0D5}">
      <dgm:prSet custT="1"/>
      <dgm:spPr/>
      <dgm:t>
        <a:bodyPr/>
        <a:lstStyle/>
        <a:p>
          <a:endParaRPr lang="ru-RU" sz="1600" dirty="0">
            <a:solidFill>
              <a:schemeClr val="tx1"/>
            </a:solidFill>
          </a:endParaRPr>
        </a:p>
      </dgm:t>
    </dgm:pt>
    <dgm:pt modelId="{B019B54C-A463-445C-BD55-8BF152FA8A13}" type="parTrans" cxnId="{9233F245-DC55-4969-9AB7-212FFC7BB566}">
      <dgm:prSet/>
      <dgm:spPr/>
      <dgm:t>
        <a:bodyPr/>
        <a:lstStyle/>
        <a:p>
          <a:endParaRPr lang="ru-RU"/>
        </a:p>
      </dgm:t>
    </dgm:pt>
    <dgm:pt modelId="{D28014BF-5795-4A1C-B03C-15B7811355E5}" type="sibTrans" cxnId="{9233F245-DC55-4969-9AB7-212FFC7BB566}">
      <dgm:prSet/>
      <dgm:spPr/>
      <dgm:t>
        <a:bodyPr/>
        <a:lstStyle/>
        <a:p>
          <a:endParaRPr lang="ru-RU"/>
        </a:p>
      </dgm:t>
    </dgm:pt>
    <dgm:pt modelId="{776C24AC-F7E9-4E7E-A0AE-EAE10C6BD587}">
      <dgm:prSet phldrT="[Текст]" custT="1"/>
      <dgm:spPr/>
      <dgm:t>
        <a:bodyPr/>
        <a:lstStyle/>
        <a:p>
          <a:pPr>
            <a:buNone/>
          </a:pPr>
          <a:r>
            <a:rPr lang="ru-RU" sz="1600" b="1" dirty="0">
              <a:solidFill>
                <a:schemeClr val="tx1"/>
              </a:solidFill>
            </a:rPr>
            <a:t>С 1 января 2020 года вступают в силу:</a:t>
          </a:r>
        </a:p>
      </dgm:t>
    </dgm:pt>
    <dgm:pt modelId="{9011E019-DFD2-4B62-809E-16D22E1804EE}" type="parTrans" cxnId="{404E624C-CDE9-4D2B-9CA7-7EEE4FF31331}">
      <dgm:prSet/>
      <dgm:spPr/>
      <dgm:t>
        <a:bodyPr/>
        <a:lstStyle/>
        <a:p>
          <a:endParaRPr lang="ru-RU"/>
        </a:p>
      </dgm:t>
    </dgm:pt>
    <dgm:pt modelId="{F4EB34A9-79A4-46F3-AF78-1966CE258680}" type="sibTrans" cxnId="{404E624C-CDE9-4D2B-9CA7-7EEE4FF31331}">
      <dgm:prSet/>
      <dgm:spPr/>
      <dgm:t>
        <a:bodyPr/>
        <a:lstStyle/>
        <a:p>
          <a:endParaRPr lang="ru-RU"/>
        </a:p>
      </dgm:t>
    </dgm:pt>
    <dgm:pt modelId="{81783419-31E0-498A-9E57-BA4BE5830404}">
      <dgm:prSet phldrT="[Текст]" custT="1"/>
      <dgm:spPr/>
      <dgm:t>
        <a:bodyPr/>
        <a:lstStyle/>
        <a:p>
          <a:pPr>
            <a:buNone/>
          </a:pPr>
          <a:endParaRPr lang="ru-RU" sz="1600" dirty="0">
            <a:solidFill>
              <a:schemeClr val="tx1"/>
            </a:solidFill>
          </a:endParaRPr>
        </a:p>
      </dgm:t>
    </dgm:pt>
    <dgm:pt modelId="{49BB0CC1-1E15-4102-B779-B5C4B3299D82}" type="parTrans" cxnId="{7D8DF80F-2AB8-4297-9787-532B8D00FC35}">
      <dgm:prSet/>
      <dgm:spPr/>
      <dgm:t>
        <a:bodyPr/>
        <a:lstStyle/>
        <a:p>
          <a:endParaRPr lang="ru-RU"/>
        </a:p>
      </dgm:t>
    </dgm:pt>
    <dgm:pt modelId="{629D5860-4157-4D0D-955E-8A72C318841C}" type="sibTrans" cxnId="{7D8DF80F-2AB8-4297-9787-532B8D00FC35}">
      <dgm:prSet/>
      <dgm:spPr/>
      <dgm:t>
        <a:bodyPr/>
        <a:lstStyle/>
        <a:p>
          <a:endParaRPr lang="ru-RU"/>
        </a:p>
      </dgm:t>
    </dgm:pt>
    <dgm:pt modelId="{764A516F-20C3-473A-83EA-20CBAF4D4F0D}" type="pres">
      <dgm:prSet presAssocID="{2BC8A63F-EE66-42CE-A035-CDA1CCFB662F}" presName="linearFlow" presStyleCnt="0">
        <dgm:presLayoutVars>
          <dgm:dir/>
          <dgm:animLvl val="lvl"/>
          <dgm:resizeHandles val="exact"/>
        </dgm:presLayoutVars>
      </dgm:prSet>
      <dgm:spPr/>
    </dgm:pt>
    <dgm:pt modelId="{B84BD25F-BFAF-4969-A8C2-CBC882EDB787}" type="pres">
      <dgm:prSet presAssocID="{FD04AF19-9730-496E-BCF9-EF198713492C}" presName="composite" presStyleCnt="0"/>
      <dgm:spPr/>
    </dgm:pt>
    <dgm:pt modelId="{261B4B79-64B6-4D20-B5FC-23B472903609}" type="pres">
      <dgm:prSet presAssocID="{FD04AF19-9730-496E-BCF9-EF198713492C}" presName="parentText" presStyleLbl="alignNode1" presStyleIdx="0" presStyleCnt="2">
        <dgm:presLayoutVars>
          <dgm:chMax val="1"/>
          <dgm:bulletEnabled val="1"/>
        </dgm:presLayoutVars>
      </dgm:prSet>
      <dgm:spPr/>
    </dgm:pt>
    <dgm:pt modelId="{3DA2B60F-EB51-4748-B926-2780C5F5C675}" type="pres">
      <dgm:prSet presAssocID="{FD04AF19-9730-496E-BCF9-EF198713492C}" presName="descendantText" presStyleLbl="alignAcc1" presStyleIdx="0" presStyleCnt="2" custScaleY="145675">
        <dgm:presLayoutVars>
          <dgm:bulletEnabled val="1"/>
        </dgm:presLayoutVars>
      </dgm:prSet>
      <dgm:spPr/>
    </dgm:pt>
    <dgm:pt modelId="{3707A41E-C7F8-48FC-9F11-2CC4F7C68F18}" type="pres">
      <dgm:prSet presAssocID="{AA0870FC-3DD1-4A92-AA2D-B5FCFDDD538A}" presName="sp" presStyleCnt="0"/>
      <dgm:spPr/>
    </dgm:pt>
    <dgm:pt modelId="{1B69FB09-05CF-4EC8-882E-2ED1DA7CD019}" type="pres">
      <dgm:prSet presAssocID="{75511E8E-D034-40FD-A362-F7526860FA25}" presName="composite" presStyleCnt="0"/>
      <dgm:spPr/>
    </dgm:pt>
    <dgm:pt modelId="{0D207B98-6DB7-44DA-A3D1-AA6A2E44E489}" type="pres">
      <dgm:prSet presAssocID="{75511E8E-D034-40FD-A362-F7526860FA25}" presName="parentText" presStyleLbl="alignNode1" presStyleIdx="1" presStyleCnt="2">
        <dgm:presLayoutVars>
          <dgm:chMax val="1"/>
          <dgm:bulletEnabled val="1"/>
        </dgm:presLayoutVars>
      </dgm:prSet>
      <dgm:spPr/>
    </dgm:pt>
    <dgm:pt modelId="{8A704608-C052-40E6-936E-9C34638F82B5}" type="pres">
      <dgm:prSet presAssocID="{75511E8E-D034-40FD-A362-F7526860FA25}" presName="descendantText" presStyleLbl="alignAcc1" presStyleIdx="1" presStyleCnt="2" custScaleY="214013">
        <dgm:presLayoutVars>
          <dgm:bulletEnabled val="1"/>
        </dgm:presLayoutVars>
      </dgm:prSet>
      <dgm:spPr/>
    </dgm:pt>
  </dgm:ptLst>
  <dgm:cxnLst>
    <dgm:cxn modelId="{82F1C206-02FE-420A-BB66-56A4DB1CDED1}" type="presOf" srcId="{B81EC5BF-8204-4D5A-BFA7-47CA84F8AA3B}" destId="{3DA2B60F-EB51-4748-B926-2780C5F5C675}" srcOrd="0" destOrd="2" presId="urn:microsoft.com/office/officeart/2005/8/layout/chevron2"/>
    <dgm:cxn modelId="{92F28B09-7535-4808-A4D6-8AF466416CDE}" type="presOf" srcId="{81783419-31E0-498A-9E57-BA4BE5830404}" destId="{8A704608-C052-40E6-936E-9C34638F82B5}" srcOrd="0" destOrd="1" presId="urn:microsoft.com/office/officeart/2005/8/layout/chevron2"/>
    <dgm:cxn modelId="{40C3320D-9E92-46FC-9593-E69162CEF1C2}" srcId="{2BC8A63F-EE66-42CE-A035-CDA1CCFB662F}" destId="{75511E8E-D034-40FD-A362-F7526860FA25}" srcOrd="1" destOrd="0" parTransId="{10AF4CAF-6597-4208-8412-F712014C6E8B}" sibTransId="{C1EC0C2A-3C93-400A-B566-617E4443E2A8}"/>
    <dgm:cxn modelId="{7D8DF80F-2AB8-4297-9787-532B8D00FC35}" srcId="{75511E8E-D034-40FD-A362-F7526860FA25}" destId="{81783419-31E0-498A-9E57-BA4BE5830404}" srcOrd="1" destOrd="0" parTransId="{49BB0CC1-1E15-4102-B779-B5C4B3299D82}" sibTransId="{629D5860-4157-4D0D-955E-8A72C318841C}"/>
    <dgm:cxn modelId="{C99FC11A-7906-4FDF-82C2-49C9231DE843}" type="presOf" srcId="{CB81F61A-FCC6-48D4-A7B9-3AA6F58C00E7}" destId="{8A704608-C052-40E6-936E-9C34638F82B5}" srcOrd="0" destOrd="0" presId="urn:microsoft.com/office/officeart/2005/8/layout/chevron2"/>
    <dgm:cxn modelId="{A5450124-3A05-4543-9A8E-5AC8E40630CD}" srcId="{75511E8E-D034-40FD-A362-F7526860FA25}" destId="{9038CB4D-6FA5-42B6-AB2D-75A9D5BAE931}" srcOrd="3" destOrd="0" parTransId="{78C8F9DA-1E97-428F-A4D4-6B98C71AFF9A}" sibTransId="{8CF822CA-EE2F-4BB0-8DAD-6561ECD37734}"/>
    <dgm:cxn modelId="{D2C2F733-26C1-4255-8CBE-E4B69E26B286}" type="presOf" srcId="{2BC8A63F-EE66-42CE-A035-CDA1CCFB662F}" destId="{764A516F-20C3-473A-83EA-20CBAF4D4F0D}" srcOrd="0" destOrd="0" presId="urn:microsoft.com/office/officeart/2005/8/layout/chevron2"/>
    <dgm:cxn modelId="{9233F245-DC55-4969-9AB7-212FFC7BB566}" srcId="{75511E8E-D034-40FD-A362-F7526860FA25}" destId="{4E84F843-E0EA-4DAA-9D0B-F5FC77FFD0D5}" srcOrd="6" destOrd="0" parTransId="{B019B54C-A463-445C-BD55-8BF152FA8A13}" sibTransId="{D28014BF-5795-4A1C-B03C-15B7811355E5}"/>
    <dgm:cxn modelId="{5F64A767-B8AB-4166-B215-34C9BEC75F7C}" type="presOf" srcId="{776C24AC-F7E9-4E7E-A0AE-EAE10C6BD587}" destId="{8A704608-C052-40E6-936E-9C34638F82B5}" srcOrd="0" destOrd="2" presId="urn:microsoft.com/office/officeart/2005/8/layout/chevron2"/>
    <dgm:cxn modelId="{7EDBA969-48A5-4CB3-8BEF-BF31F4E9A4C0}" srcId="{FD04AF19-9730-496E-BCF9-EF198713492C}" destId="{B81EC5BF-8204-4D5A-BFA7-47CA84F8AA3B}" srcOrd="2" destOrd="0" parTransId="{25BFD542-9E82-40A7-ACD7-F14E39C6ADDF}" sibTransId="{4A99E7A2-5EBD-4DC4-A829-9AD7E699B4BA}"/>
    <dgm:cxn modelId="{404E624C-CDE9-4D2B-9CA7-7EEE4FF31331}" srcId="{75511E8E-D034-40FD-A362-F7526860FA25}" destId="{776C24AC-F7E9-4E7E-A0AE-EAE10C6BD587}" srcOrd="2" destOrd="0" parTransId="{9011E019-DFD2-4B62-809E-16D22E1804EE}" sibTransId="{F4EB34A9-79A4-46F3-AF78-1966CE258680}"/>
    <dgm:cxn modelId="{14AEB251-AD6E-4C54-97DA-B41CCEFEF57E}" srcId="{FD04AF19-9730-496E-BCF9-EF198713492C}" destId="{DF0F9581-4D59-4304-A428-110D032CBA0F}" srcOrd="3" destOrd="0" parTransId="{1B4D12CD-14F8-49A3-9059-8A4847EAADD6}" sibTransId="{D4354B26-4446-46CD-9C8C-1A8E6DA149D5}"/>
    <dgm:cxn modelId="{6756B751-A7AB-481A-B683-4ADFB3D86AD8}" type="presOf" srcId="{9038CB4D-6FA5-42B6-AB2D-75A9D5BAE931}" destId="{8A704608-C052-40E6-936E-9C34638F82B5}" srcOrd="0" destOrd="3" presId="urn:microsoft.com/office/officeart/2005/8/layout/chevron2"/>
    <dgm:cxn modelId="{71C7AA7A-9040-4B83-BFCB-F2D23337EF0A}" srcId="{75511E8E-D034-40FD-A362-F7526860FA25}" destId="{C0BA1EB8-7CB8-49FF-91E3-8F5C6E0FF58D}" srcOrd="4" destOrd="0" parTransId="{1E368A0F-31EF-498D-A83C-76C7FA70EA4E}" sibTransId="{CA20B67F-5D6D-44C5-B525-06DA370273F7}"/>
    <dgm:cxn modelId="{AFD3747B-E514-4164-86E9-EBC1BA7B8D4D}" type="presOf" srcId="{6109C53E-D1D8-4A85-BCF9-93535836AB86}" destId="{8A704608-C052-40E6-936E-9C34638F82B5}" srcOrd="0" destOrd="5" presId="urn:microsoft.com/office/officeart/2005/8/layout/chevron2"/>
    <dgm:cxn modelId="{842C0F88-39CA-4706-98B7-FF50EB2A3FDF}" type="presOf" srcId="{4E84F843-E0EA-4DAA-9D0B-F5FC77FFD0D5}" destId="{8A704608-C052-40E6-936E-9C34638F82B5}" srcOrd="0" destOrd="6" presId="urn:microsoft.com/office/officeart/2005/8/layout/chevron2"/>
    <dgm:cxn modelId="{33EC4798-B5C6-450E-AEB8-0A8512973C60}" type="presOf" srcId="{DF0F9581-4D59-4304-A428-110D032CBA0F}" destId="{3DA2B60F-EB51-4748-B926-2780C5F5C675}" srcOrd="0" destOrd="3" presId="urn:microsoft.com/office/officeart/2005/8/layout/chevron2"/>
    <dgm:cxn modelId="{7CDBC399-18A5-4904-A96B-C7FD72E9BEA9}" type="presOf" srcId="{FD04AF19-9730-496E-BCF9-EF198713492C}" destId="{261B4B79-64B6-4D20-B5FC-23B472903609}" srcOrd="0" destOrd="0" presId="urn:microsoft.com/office/officeart/2005/8/layout/chevron2"/>
    <dgm:cxn modelId="{9514459A-5DCA-4AFA-ACA6-0B98638F0562}" type="presOf" srcId="{1D94F37C-DCB3-4866-8EFA-391818B72138}" destId="{3DA2B60F-EB51-4748-B926-2780C5F5C675}" srcOrd="0" destOrd="1" presId="urn:microsoft.com/office/officeart/2005/8/layout/chevron2"/>
    <dgm:cxn modelId="{D56396AB-D885-4643-8159-C4DAD333BA32}" srcId="{FD04AF19-9730-496E-BCF9-EF198713492C}" destId="{1D94F37C-DCB3-4866-8EFA-391818B72138}" srcOrd="1" destOrd="0" parTransId="{8E76705E-BA06-4788-BC0B-A707C8E9EFBD}" sibTransId="{AB8E035D-A185-40A7-83C3-A5CC7AF52C90}"/>
    <dgm:cxn modelId="{5A2D3BB4-392B-497D-82D4-0A3687E43145}" srcId="{FD04AF19-9730-496E-BCF9-EF198713492C}" destId="{0381ABC7-D62C-40E6-9F63-CA4A6169D2BA}" srcOrd="0" destOrd="0" parTransId="{89AD59FE-19AD-4F96-A349-3812B4900E4D}" sibTransId="{1CCE1F16-1844-4B87-B463-CDAD0A671AEA}"/>
    <dgm:cxn modelId="{2435ACBD-8084-45B3-AA02-1FF715620CB6}" type="presOf" srcId="{C0BA1EB8-7CB8-49FF-91E3-8F5C6E0FF58D}" destId="{8A704608-C052-40E6-936E-9C34638F82B5}" srcOrd="0" destOrd="4" presId="urn:microsoft.com/office/officeart/2005/8/layout/chevron2"/>
    <dgm:cxn modelId="{A19A4DC1-81F7-4300-A0E3-A736410FBF3F}" srcId="{2BC8A63F-EE66-42CE-A035-CDA1CCFB662F}" destId="{FD04AF19-9730-496E-BCF9-EF198713492C}" srcOrd="0" destOrd="0" parTransId="{E67F09D7-7257-42CF-855E-7E8FDEF64E58}" sibTransId="{AA0870FC-3DD1-4A92-AA2D-B5FCFDDD538A}"/>
    <dgm:cxn modelId="{6F6010CD-3D37-419D-8364-671EF6E3E0A3}" srcId="{75511E8E-D034-40FD-A362-F7526860FA25}" destId="{CB81F61A-FCC6-48D4-A7B9-3AA6F58C00E7}" srcOrd="0" destOrd="0" parTransId="{4B79431C-20D8-491A-AB09-3065B3D0C411}" sibTransId="{5052A191-4F16-4826-A6D4-9CC336325712}"/>
    <dgm:cxn modelId="{A78433E3-9A2F-4A9D-943A-55E437B5201F}" type="presOf" srcId="{75511E8E-D034-40FD-A362-F7526860FA25}" destId="{0D207B98-6DB7-44DA-A3D1-AA6A2E44E489}" srcOrd="0" destOrd="0" presId="urn:microsoft.com/office/officeart/2005/8/layout/chevron2"/>
    <dgm:cxn modelId="{F4A4E1E9-4814-48DA-BF61-F39428EAE124}" type="presOf" srcId="{0381ABC7-D62C-40E6-9F63-CA4A6169D2BA}" destId="{3DA2B60F-EB51-4748-B926-2780C5F5C675}" srcOrd="0" destOrd="0" presId="urn:microsoft.com/office/officeart/2005/8/layout/chevron2"/>
    <dgm:cxn modelId="{2B5776F1-5B07-49D7-B15F-79CA8BC7378D}" srcId="{75511E8E-D034-40FD-A362-F7526860FA25}" destId="{6109C53E-D1D8-4A85-BCF9-93535836AB86}" srcOrd="5" destOrd="0" parTransId="{C18465F6-7DFA-4052-83A0-9C2F05A2813F}" sibTransId="{C9261107-77D5-44E5-8403-075AC4997E3F}"/>
    <dgm:cxn modelId="{952F6FF0-FD9F-4674-8522-20CE14335560}" type="presParOf" srcId="{764A516F-20C3-473A-83EA-20CBAF4D4F0D}" destId="{B84BD25F-BFAF-4969-A8C2-CBC882EDB787}" srcOrd="0" destOrd="0" presId="urn:microsoft.com/office/officeart/2005/8/layout/chevron2"/>
    <dgm:cxn modelId="{4CB19E07-B471-4238-9D52-7258515A6CBE}" type="presParOf" srcId="{B84BD25F-BFAF-4969-A8C2-CBC882EDB787}" destId="{261B4B79-64B6-4D20-B5FC-23B472903609}" srcOrd="0" destOrd="0" presId="urn:microsoft.com/office/officeart/2005/8/layout/chevron2"/>
    <dgm:cxn modelId="{EFE48FEB-31AA-4421-99DC-73B2DF9F57AE}" type="presParOf" srcId="{B84BD25F-BFAF-4969-A8C2-CBC882EDB787}" destId="{3DA2B60F-EB51-4748-B926-2780C5F5C675}" srcOrd="1" destOrd="0" presId="urn:microsoft.com/office/officeart/2005/8/layout/chevron2"/>
    <dgm:cxn modelId="{C6D87C27-4308-4CB7-88EB-FCAFDF84DDC6}" type="presParOf" srcId="{764A516F-20C3-473A-83EA-20CBAF4D4F0D}" destId="{3707A41E-C7F8-48FC-9F11-2CC4F7C68F18}" srcOrd="1" destOrd="0" presId="urn:microsoft.com/office/officeart/2005/8/layout/chevron2"/>
    <dgm:cxn modelId="{393DDD12-0653-4925-B72F-CC9E038AE945}" type="presParOf" srcId="{764A516F-20C3-473A-83EA-20CBAF4D4F0D}" destId="{1B69FB09-05CF-4EC8-882E-2ED1DA7CD019}" srcOrd="2" destOrd="0" presId="urn:microsoft.com/office/officeart/2005/8/layout/chevron2"/>
    <dgm:cxn modelId="{F917C193-60BA-4A60-90E8-3F09F5365C8A}" type="presParOf" srcId="{1B69FB09-05CF-4EC8-882E-2ED1DA7CD019}" destId="{0D207B98-6DB7-44DA-A3D1-AA6A2E44E489}" srcOrd="0" destOrd="0" presId="urn:microsoft.com/office/officeart/2005/8/layout/chevron2"/>
    <dgm:cxn modelId="{314FA27F-C143-458D-BC15-7258EE781F71}" type="presParOf" srcId="{1B69FB09-05CF-4EC8-882E-2ED1DA7CD019}" destId="{8A704608-C052-40E6-936E-9C34638F82B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C8A63F-EE66-42CE-A035-CDA1CCFB662F}"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ru-RU"/>
        </a:p>
      </dgm:t>
    </dgm:pt>
    <dgm:pt modelId="{FD04AF19-9730-496E-BCF9-EF198713492C}">
      <dgm:prSet phldrT="[Текст]" custT="1"/>
      <dgm:spPr/>
      <dgm:t>
        <a:bodyPr/>
        <a:lstStyle/>
        <a:p>
          <a:r>
            <a:rPr lang="ru-RU" sz="1800" b="1" dirty="0">
              <a:solidFill>
                <a:schemeClr val="tx1"/>
              </a:solidFill>
            </a:rPr>
            <a:t>2019 - 2020 год</a:t>
          </a:r>
        </a:p>
      </dgm:t>
    </dgm:pt>
    <dgm:pt modelId="{E67F09D7-7257-42CF-855E-7E8FDEF64E58}" type="parTrans" cxnId="{A19A4DC1-81F7-4300-A0E3-A736410FBF3F}">
      <dgm:prSet/>
      <dgm:spPr/>
      <dgm:t>
        <a:bodyPr/>
        <a:lstStyle/>
        <a:p>
          <a:endParaRPr lang="ru-RU">
            <a:solidFill>
              <a:schemeClr val="tx1"/>
            </a:solidFill>
          </a:endParaRPr>
        </a:p>
      </dgm:t>
    </dgm:pt>
    <dgm:pt modelId="{AA0870FC-3DD1-4A92-AA2D-B5FCFDDD538A}" type="sibTrans" cxnId="{A19A4DC1-81F7-4300-A0E3-A736410FBF3F}">
      <dgm:prSet/>
      <dgm:spPr/>
      <dgm:t>
        <a:bodyPr/>
        <a:lstStyle/>
        <a:p>
          <a:endParaRPr lang="ru-RU">
            <a:solidFill>
              <a:schemeClr val="tx1"/>
            </a:solidFill>
          </a:endParaRPr>
        </a:p>
      </dgm:t>
    </dgm:pt>
    <dgm:pt modelId="{0381ABC7-D62C-40E6-9F63-CA4A6169D2BA}">
      <dgm:prSet phldrT="[Текст]" custT="1"/>
      <dgm:spPr/>
      <dgm:t>
        <a:bodyPr/>
        <a:lstStyle/>
        <a:p>
          <a:pPr>
            <a:buNone/>
          </a:pPr>
          <a:r>
            <a:rPr lang="ru-RU" sz="1600" dirty="0">
              <a:solidFill>
                <a:schemeClr val="tx1"/>
              </a:solidFill>
            </a:rPr>
            <a:t>1. </a:t>
          </a:r>
          <a:r>
            <a:rPr lang="ru-RU" sz="1600" b="1" dirty="0">
              <a:solidFill>
                <a:schemeClr val="tx1"/>
              </a:solidFill>
            </a:rPr>
            <a:t>Приказ Министерства Финансов РФ №1031 от 14.11.2019 </a:t>
          </a:r>
          <a:r>
            <a:rPr lang="ru-RU" sz="1600" dirty="0">
              <a:solidFill>
                <a:schemeClr val="tx1"/>
              </a:solidFill>
            </a:rPr>
            <a:t>«Об утверждении Методических рекомендаций по проведению мониторинга качества финансового менеджмента</a:t>
          </a:r>
        </a:p>
      </dgm:t>
    </dgm:pt>
    <dgm:pt modelId="{89AD59FE-19AD-4F96-A349-3812B4900E4D}" type="parTrans" cxnId="{5A2D3BB4-392B-497D-82D4-0A3687E43145}">
      <dgm:prSet/>
      <dgm:spPr/>
      <dgm:t>
        <a:bodyPr/>
        <a:lstStyle/>
        <a:p>
          <a:endParaRPr lang="ru-RU">
            <a:solidFill>
              <a:schemeClr val="tx1"/>
            </a:solidFill>
          </a:endParaRPr>
        </a:p>
      </dgm:t>
    </dgm:pt>
    <dgm:pt modelId="{1CCE1F16-1844-4B87-B463-CDAD0A671AEA}" type="sibTrans" cxnId="{5A2D3BB4-392B-497D-82D4-0A3687E43145}">
      <dgm:prSet/>
      <dgm:spPr/>
      <dgm:t>
        <a:bodyPr/>
        <a:lstStyle/>
        <a:p>
          <a:endParaRPr lang="ru-RU">
            <a:solidFill>
              <a:schemeClr val="tx1"/>
            </a:solidFill>
          </a:endParaRPr>
        </a:p>
      </dgm:t>
    </dgm:pt>
    <dgm:pt modelId="{2503FEC6-D3EF-4B79-B381-AFD4D3A54CA2}">
      <dgm:prSet phldrT="[Текст]" custT="1"/>
      <dgm:spPr/>
      <dgm:t>
        <a:bodyPr/>
        <a:lstStyle/>
        <a:p>
          <a:pPr>
            <a:buNone/>
          </a:pPr>
          <a:r>
            <a:rPr lang="ru-RU" sz="1600" dirty="0">
              <a:solidFill>
                <a:schemeClr val="tx1"/>
              </a:solidFill>
            </a:rPr>
            <a:t>2. </a:t>
          </a:r>
          <a:r>
            <a:rPr lang="ru-RU" sz="1600" b="1" dirty="0">
              <a:solidFill>
                <a:schemeClr val="tx1"/>
              </a:solidFill>
            </a:rPr>
            <a:t>Письма заместителя Министра финансов РФ А.М. Лаврова </a:t>
          </a:r>
          <a:r>
            <a:rPr lang="ru-RU" sz="1600" dirty="0">
              <a:solidFill>
                <a:schemeClr val="tx1"/>
              </a:solidFill>
            </a:rPr>
            <a:t>– пояснения по вопросам осуществления внутреннего финансового контроля и внутреннего финансового аудита с 1 января 2020 года (№ 02-02-05/98727 и № 02-02-05/98728 от 17 декабря 2019 года</a:t>
          </a:r>
        </a:p>
      </dgm:t>
    </dgm:pt>
    <dgm:pt modelId="{517D6D8A-175C-4F76-9259-1EEA81129092}" type="parTrans" cxnId="{264430B7-0413-419B-9571-5FE347360ACB}">
      <dgm:prSet/>
      <dgm:spPr/>
      <dgm:t>
        <a:bodyPr/>
        <a:lstStyle/>
        <a:p>
          <a:endParaRPr lang="ru-RU"/>
        </a:p>
      </dgm:t>
    </dgm:pt>
    <dgm:pt modelId="{6E05F99D-02A8-4CC8-8DDA-1DF269537985}" type="sibTrans" cxnId="{264430B7-0413-419B-9571-5FE347360ACB}">
      <dgm:prSet/>
      <dgm:spPr/>
      <dgm:t>
        <a:bodyPr/>
        <a:lstStyle/>
        <a:p>
          <a:endParaRPr lang="ru-RU"/>
        </a:p>
      </dgm:t>
    </dgm:pt>
    <dgm:pt modelId="{DF23FABF-6B5E-437F-9ED0-F3BA948B8DAB}">
      <dgm:prSet phldrT="[Текст]" custT="1"/>
      <dgm:spPr/>
      <dgm:t>
        <a:bodyPr/>
        <a:lstStyle/>
        <a:p>
          <a:pPr>
            <a:buNone/>
          </a:pPr>
          <a:r>
            <a:rPr lang="ru-RU" sz="1600" dirty="0">
              <a:solidFill>
                <a:schemeClr val="tx1"/>
              </a:solidFill>
            </a:rPr>
            <a:t>3. </a:t>
          </a:r>
          <a:r>
            <a:rPr lang="ru-RU" sz="1600" b="1" dirty="0">
              <a:solidFill>
                <a:schemeClr val="tx1"/>
              </a:solidFill>
            </a:rPr>
            <a:t>Приказ Министерства Финансов РФ №195н от 21.11.2019 </a:t>
          </a:r>
          <a:r>
            <a:rPr lang="ru-RU" sz="1600" dirty="0">
              <a:solidFill>
                <a:schemeClr val="tx1"/>
              </a:solidFill>
            </a:rPr>
            <a:t>«Об утверждении федерального стандарта внутреннего финансового аудита «Права и обязанности должностных лиц (работников) при осуществлении внутреннего финансового аудита»</a:t>
          </a:r>
        </a:p>
      </dgm:t>
    </dgm:pt>
    <dgm:pt modelId="{C2048910-67B1-4773-A98B-5CC98E7AADD3}" type="parTrans" cxnId="{8F8E8DA2-9CB6-462C-AE31-23CBFDE38C48}">
      <dgm:prSet/>
      <dgm:spPr/>
      <dgm:t>
        <a:bodyPr/>
        <a:lstStyle/>
        <a:p>
          <a:endParaRPr lang="ru-RU"/>
        </a:p>
      </dgm:t>
    </dgm:pt>
    <dgm:pt modelId="{8270B235-B6F3-4821-A239-630985E8536B}" type="sibTrans" cxnId="{8F8E8DA2-9CB6-462C-AE31-23CBFDE38C48}">
      <dgm:prSet/>
      <dgm:spPr/>
      <dgm:t>
        <a:bodyPr/>
        <a:lstStyle/>
        <a:p>
          <a:endParaRPr lang="ru-RU"/>
        </a:p>
      </dgm:t>
    </dgm:pt>
    <dgm:pt modelId="{F8179B48-5804-4408-9560-056329D279B7}">
      <dgm:prSet phldrT="[Текст]" custT="1"/>
      <dgm:spPr/>
      <dgm:t>
        <a:bodyPr/>
        <a:lstStyle/>
        <a:p>
          <a:pPr>
            <a:buNone/>
          </a:pPr>
          <a:r>
            <a:rPr lang="ru-RU" sz="1600" dirty="0">
              <a:solidFill>
                <a:schemeClr val="tx1"/>
              </a:solidFill>
            </a:rPr>
            <a:t>4.  </a:t>
          </a:r>
          <a:r>
            <a:rPr lang="ru-RU" sz="1600" b="1" dirty="0">
              <a:solidFill>
                <a:schemeClr val="tx1"/>
              </a:solidFill>
            </a:rPr>
            <a:t>Приказ Министерства Финансов РФ №196н от 21.11.2019 </a:t>
          </a:r>
          <a:r>
            <a:rPr lang="ru-RU" sz="1600" dirty="0">
              <a:solidFill>
                <a:schemeClr val="tx1"/>
              </a:solidFill>
            </a:rPr>
            <a:t>«Об утверждении федерального стандарта внутреннего финансового аудита «Определения, принципы и задачи внутреннего финансового аудита»</a:t>
          </a:r>
        </a:p>
      </dgm:t>
    </dgm:pt>
    <dgm:pt modelId="{471D8517-E316-4661-9FCC-FDD6CD5AA54F}" type="parTrans" cxnId="{49113AF9-916F-4060-8215-2F4C2858A473}">
      <dgm:prSet/>
      <dgm:spPr/>
      <dgm:t>
        <a:bodyPr/>
        <a:lstStyle/>
        <a:p>
          <a:endParaRPr lang="ru-RU"/>
        </a:p>
      </dgm:t>
    </dgm:pt>
    <dgm:pt modelId="{F44158BB-2AAB-4E9F-AD53-83B74C0F0EC3}" type="sibTrans" cxnId="{49113AF9-916F-4060-8215-2F4C2858A473}">
      <dgm:prSet/>
      <dgm:spPr/>
      <dgm:t>
        <a:bodyPr/>
        <a:lstStyle/>
        <a:p>
          <a:endParaRPr lang="ru-RU"/>
        </a:p>
      </dgm:t>
    </dgm:pt>
    <dgm:pt modelId="{E8F2DA05-A091-47CE-8496-7E7C1EC2CFF9}">
      <dgm:prSet phldrT="[Текст]" custT="1"/>
      <dgm:spPr/>
      <dgm:t>
        <a:bodyPr/>
        <a:lstStyle/>
        <a:p>
          <a:pPr>
            <a:buNone/>
          </a:pPr>
          <a:r>
            <a:rPr lang="ru-RU" sz="1600" dirty="0">
              <a:solidFill>
                <a:schemeClr val="tx1"/>
              </a:solidFill>
            </a:rPr>
            <a:t>5. </a:t>
          </a:r>
          <a:r>
            <a:rPr lang="ru-RU" sz="1600" b="1" dirty="0">
              <a:solidFill>
                <a:schemeClr val="tx1"/>
              </a:solidFill>
            </a:rPr>
            <a:t>Приказ Министерства Финансов РФ №237н от 18.12.2019 </a:t>
          </a:r>
          <a:r>
            <a:rPr lang="ru-RU" sz="1600" dirty="0">
              <a:solidFill>
                <a:schemeClr val="tx1"/>
              </a:solidFill>
            </a:rPr>
            <a:t>«Об утверждении федерального стандарта внутреннего финансового аудита «Основания и порядок организации, случаи и порядок передачи полномочий по осуществлению внутреннего финансового аудита»</a:t>
          </a:r>
        </a:p>
      </dgm:t>
    </dgm:pt>
    <dgm:pt modelId="{B8115550-636C-417D-8B1C-728D02F92650}" type="parTrans" cxnId="{3342BA08-58B1-4CB9-9D3C-626FE152DB1A}">
      <dgm:prSet/>
      <dgm:spPr/>
      <dgm:t>
        <a:bodyPr/>
        <a:lstStyle/>
        <a:p>
          <a:endParaRPr lang="ru-RU"/>
        </a:p>
      </dgm:t>
    </dgm:pt>
    <dgm:pt modelId="{061F7C69-0106-430C-9824-D29D56185C12}" type="sibTrans" cxnId="{3342BA08-58B1-4CB9-9D3C-626FE152DB1A}">
      <dgm:prSet/>
      <dgm:spPr/>
      <dgm:t>
        <a:bodyPr/>
        <a:lstStyle/>
        <a:p>
          <a:endParaRPr lang="ru-RU"/>
        </a:p>
      </dgm:t>
    </dgm:pt>
    <dgm:pt modelId="{59796165-47BF-462A-B009-E399ADDA5396}">
      <dgm:prSet phldrT="[Текст]" custT="1"/>
      <dgm:spPr/>
      <dgm:t>
        <a:bodyPr/>
        <a:lstStyle/>
        <a:p>
          <a:pPr>
            <a:buNone/>
          </a:pPr>
          <a:r>
            <a:rPr lang="ru-RU" sz="1600" dirty="0">
              <a:solidFill>
                <a:schemeClr val="tx1"/>
              </a:solidFill>
            </a:rPr>
            <a:t>6. </a:t>
          </a:r>
          <a:r>
            <a:rPr lang="ru-RU" sz="1600" b="1" dirty="0">
              <a:solidFill>
                <a:schemeClr val="tx1"/>
              </a:solidFill>
            </a:rPr>
            <a:t>Об утверждении федерального стандарта внутреннего финансового аудита </a:t>
          </a:r>
          <a:r>
            <a:rPr lang="ru-RU" sz="1600" dirty="0">
              <a:solidFill>
                <a:schemeClr val="tx1"/>
              </a:solidFill>
            </a:rPr>
            <a:t>«Планирование и проведение внутреннего финансового аудита» Проект на сайте </a:t>
          </a:r>
          <a:r>
            <a:rPr lang="en-GB" sz="1600" dirty="0">
              <a:solidFill>
                <a:schemeClr val="tx1"/>
              </a:solidFill>
            </a:rPr>
            <a:t>regulation.gov.ru</a:t>
          </a:r>
          <a:endParaRPr lang="ru-RU" sz="1600" dirty="0">
            <a:solidFill>
              <a:schemeClr val="tx1"/>
            </a:solidFill>
          </a:endParaRPr>
        </a:p>
      </dgm:t>
    </dgm:pt>
    <dgm:pt modelId="{2D7EA353-0E7B-4E7B-A277-F4B879767A34}" type="parTrans" cxnId="{162E3693-3706-405B-9272-7D3CE6E74DB1}">
      <dgm:prSet/>
      <dgm:spPr/>
      <dgm:t>
        <a:bodyPr/>
        <a:lstStyle/>
        <a:p>
          <a:endParaRPr lang="ru-RU"/>
        </a:p>
      </dgm:t>
    </dgm:pt>
    <dgm:pt modelId="{E07EE526-FEA0-44A7-B9EB-30ADFD011BB9}" type="sibTrans" cxnId="{162E3693-3706-405B-9272-7D3CE6E74DB1}">
      <dgm:prSet/>
      <dgm:spPr/>
      <dgm:t>
        <a:bodyPr/>
        <a:lstStyle/>
        <a:p>
          <a:endParaRPr lang="ru-RU"/>
        </a:p>
      </dgm:t>
    </dgm:pt>
    <dgm:pt modelId="{D2F6D49D-19C8-4056-998C-E23725CB9C19}">
      <dgm:prSet phldrT="[Текст]" custT="1"/>
      <dgm:spPr/>
      <dgm:t>
        <a:bodyPr/>
        <a:lstStyle/>
        <a:p>
          <a:pPr>
            <a:buNone/>
          </a:pPr>
          <a:r>
            <a:rPr lang="ru-RU" sz="1600" dirty="0">
              <a:solidFill>
                <a:schemeClr val="tx1"/>
              </a:solidFill>
            </a:rPr>
            <a:t>7. </a:t>
          </a:r>
          <a:r>
            <a:rPr lang="ru-RU" sz="1600" b="1" dirty="0">
              <a:solidFill>
                <a:schemeClr val="tx1"/>
              </a:solidFill>
            </a:rPr>
            <a:t>Приказ Министерства Финансов РФ №1656 от 27.12.2019 </a:t>
          </a:r>
          <a:r>
            <a:rPr lang="ru-RU" sz="1600" dirty="0">
              <a:solidFill>
                <a:schemeClr val="tx1"/>
              </a:solidFill>
            </a:rPr>
            <a:t>«О совете по вопросам внутреннего финансового аудита и совершенствования качества финансового менеджмента организаций бюджетной сферы»</a:t>
          </a:r>
        </a:p>
      </dgm:t>
    </dgm:pt>
    <dgm:pt modelId="{1C484F98-6B84-4981-9EE8-07F5E873B26E}" type="parTrans" cxnId="{CD2B2946-22F8-4525-B5D7-C15336BD8515}">
      <dgm:prSet/>
      <dgm:spPr/>
      <dgm:t>
        <a:bodyPr/>
        <a:lstStyle/>
        <a:p>
          <a:endParaRPr lang="ru-RU"/>
        </a:p>
      </dgm:t>
    </dgm:pt>
    <dgm:pt modelId="{2621D955-ECEE-46B0-ABB2-F6EE8031585F}" type="sibTrans" cxnId="{CD2B2946-22F8-4525-B5D7-C15336BD8515}">
      <dgm:prSet/>
      <dgm:spPr/>
      <dgm:t>
        <a:bodyPr/>
        <a:lstStyle/>
        <a:p>
          <a:endParaRPr lang="ru-RU"/>
        </a:p>
      </dgm:t>
    </dgm:pt>
    <dgm:pt modelId="{9901686D-8984-4158-BFF2-215FD23A5091}">
      <dgm:prSet phldrT="[Текст]" custT="1"/>
      <dgm:spPr/>
      <dgm:t>
        <a:bodyPr/>
        <a:lstStyle/>
        <a:p>
          <a:pPr>
            <a:buNone/>
          </a:pPr>
          <a:r>
            <a:rPr lang="ru-RU" sz="1600" dirty="0">
              <a:solidFill>
                <a:schemeClr val="tx1"/>
              </a:solidFill>
            </a:rPr>
            <a:t>8. </a:t>
          </a:r>
          <a:r>
            <a:rPr lang="ru-RU" sz="1600" b="1" dirty="0">
              <a:solidFill>
                <a:schemeClr val="tx1"/>
              </a:solidFill>
            </a:rPr>
            <a:t>Приказ Министерства Финансов РФ №1657 от 27.12.2019 </a:t>
          </a:r>
          <a:r>
            <a:rPr lang="ru-RU" sz="1600" dirty="0">
              <a:solidFill>
                <a:schemeClr val="tx1"/>
              </a:solidFill>
            </a:rPr>
            <a:t>«Об утверждении методики проведения анализа осуществления главными администраторами бюджетных средств внутреннего финансового аудита»</a:t>
          </a:r>
        </a:p>
      </dgm:t>
    </dgm:pt>
    <dgm:pt modelId="{86DB9A02-7D9D-4D86-8D04-E16002D0BEF7}" type="parTrans" cxnId="{E9A05101-5D99-437C-A43B-6EDEEADB9759}">
      <dgm:prSet/>
      <dgm:spPr/>
      <dgm:t>
        <a:bodyPr/>
        <a:lstStyle/>
        <a:p>
          <a:endParaRPr lang="ru-RU"/>
        </a:p>
      </dgm:t>
    </dgm:pt>
    <dgm:pt modelId="{FEADECCF-FAD0-4C29-8A22-89068AA79AD0}" type="sibTrans" cxnId="{E9A05101-5D99-437C-A43B-6EDEEADB9759}">
      <dgm:prSet/>
      <dgm:spPr/>
      <dgm:t>
        <a:bodyPr/>
        <a:lstStyle/>
        <a:p>
          <a:endParaRPr lang="ru-RU"/>
        </a:p>
      </dgm:t>
    </dgm:pt>
    <dgm:pt modelId="{764A516F-20C3-473A-83EA-20CBAF4D4F0D}" type="pres">
      <dgm:prSet presAssocID="{2BC8A63F-EE66-42CE-A035-CDA1CCFB662F}" presName="linearFlow" presStyleCnt="0">
        <dgm:presLayoutVars>
          <dgm:dir/>
          <dgm:animLvl val="lvl"/>
          <dgm:resizeHandles val="exact"/>
        </dgm:presLayoutVars>
      </dgm:prSet>
      <dgm:spPr/>
    </dgm:pt>
    <dgm:pt modelId="{B84BD25F-BFAF-4969-A8C2-CBC882EDB787}" type="pres">
      <dgm:prSet presAssocID="{FD04AF19-9730-496E-BCF9-EF198713492C}" presName="composite" presStyleCnt="0"/>
      <dgm:spPr/>
    </dgm:pt>
    <dgm:pt modelId="{261B4B79-64B6-4D20-B5FC-23B472903609}" type="pres">
      <dgm:prSet presAssocID="{FD04AF19-9730-496E-BCF9-EF198713492C}" presName="parentText" presStyleLbl="alignNode1" presStyleIdx="0" presStyleCnt="1" custScaleX="65966" custLinFactNeighborX="462" custLinFactNeighborY="-1069">
        <dgm:presLayoutVars>
          <dgm:chMax val="1"/>
          <dgm:bulletEnabled val="1"/>
        </dgm:presLayoutVars>
      </dgm:prSet>
      <dgm:spPr/>
    </dgm:pt>
    <dgm:pt modelId="{3DA2B60F-EB51-4748-B926-2780C5F5C675}" type="pres">
      <dgm:prSet presAssocID="{FD04AF19-9730-496E-BCF9-EF198713492C}" presName="descendantText" presStyleLbl="alignAcc1" presStyleIdx="0" presStyleCnt="1" custScaleX="102361" custScaleY="208038">
        <dgm:presLayoutVars>
          <dgm:bulletEnabled val="1"/>
        </dgm:presLayoutVars>
      </dgm:prSet>
      <dgm:spPr/>
    </dgm:pt>
  </dgm:ptLst>
  <dgm:cxnLst>
    <dgm:cxn modelId="{E9A05101-5D99-437C-A43B-6EDEEADB9759}" srcId="{FD04AF19-9730-496E-BCF9-EF198713492C}" destId="{9901686D-8984-4158-BFF2-215FD23A5091}" srcOrd="7" destOrd="0" parTransId="{86DB9A02-7D9D-4D86-8D04-E16002D0BEF7}" sibTransId="{FEADECCF-FAD0-4C29-8A22-89068AA79AD0}"/>
    <dgm:cxn modelId="{3342BA08-58B1-4CB9-9D3C-626FE152DB1A}" srcId="{FD04AF19-9730-496E-BCF9-EF198713492C}" destId="{E8F2DA05-A091-47CE-8496-7E7C1EC2CFF9}" srcOrd="4" destOrd="0" parTransId="{B8115550-636C-417D-8B1C-728D02F92650}" sibTransId="{061F7C69-0106-430C-9824-D29D56185C12}"/>
    <dgm:cxn modelId="{130D9416-E9FF-4E80-8437-30056BF73BD6}" type="presOf" srcId="{2503FEC6-D3EF-4B79-B381-AFD4D3A54CA2}" destId="{3DA2B60F-EB51-4748-B926-2780C5F5C675}" srcOrd="0" destOrd="1" presId="urn:microsoft.com/office/officeart/2005/8/layout/chevron2"/>
    <dgm:cxn modelId="{874B1E2A-5849-4A2F-84B2-7A0D438C2F2A}" type="presOf" srcId="{9901686D-8984-4158-BFF2-215FD23A5091}" destId="{3DA2B60F-EB51-4748-B926-2780C5F5C675}" srcOrd="0" destOrd="7" presId="urn:microsoft.com/office/officeart/2005/8/layout/chevron2"/>
    <dgm:cxn modelId="{D2C2F733-26C1-4255-8CBE-E4B69E26B286}" type="presOf" srcId="{2BC8A63F-EE66-42CE-A035-CDA1CCFB662F}" destId="{764A516F-20C3-473A-83EA-20CBAF4D4F0D}" srcOrd="0" destOrd="0" presId="urn:microsoft.com/office/officeart/2005/8/layout/chevron2"/>
    <dgm:cxn modelId="{F2F9D95C-95E8-4EA1-8348-F28A6314BC69}" type="presOf" srcId="{D2F6D49D-19C8-4056-998C-E23725CB9C19}" destId="{3DA2B60F-EB51-4748-B926-2780C5F5C675}" srcOrd="0" destOrd="6" presId="urn:microsoft.com/office/officeart/2005/8/layout/chevron2"/>
    <dgm:cxn modelId="{CD2B2946-22F8-4525-B5D7-C15336BD8515}" srcId="{FD04AF19-9730-496E-BCF9-EF198713492C}" destId="{D2F6D49D-19C8-4056-998C-E23725CB9C19}" srcOrd="6" destOrd="0" parTransId="{1C484F98-6B84-4981-9EE8-07F5E873B26E}" sibTransId="{2621D955-ECEE-46B0-ABB2-F6EE8031585F}"/>
    <dgm:cxn modelId="{6F791E72-FC2A-4B6B-938D-10EC300F1553}" type="presOf" srcId="{F8179B48-5804-4408-9560-056329D279B7}" destId="{3DA2B60F-EB51-4748-B926-2780C5F5C675}" srcOrd="0" destOrd="3" presId="urn:microsoft.com/office/officeart/2005/8/layout/chevron2"/>
    <dgm:cxn modelId="{64DDD859-6E15-4619-84FB-575F43575F97}" type="presOf" srcId="{DF23FABF-6B5E-437F-9ED0-F3BA948B8DAB}" destId="{3DA2B60F-EB51-4748-B926-2780C5F5C675}" srcOrd="0" destOrd="2" presId="urn:microsoft.com/office/officeart/2005/8/layout/chevron2"/>
    <dgm:cxn modelId="{162E3693-3706-405B-9272-7D3CE6E74DB1}" srcId="{FD04AF19-9730-496E-BCF9-EF198713492C}" destId="{59796165-47BF-462A-B009-E399ADDA5396}" srcOrd="5" destOrd="0" parTransId="{2D7EA353-0E7B-4E7B-A277-F4B879767A34}" sibTransId="{E07EE526-FEA0-44A7-B9EB-30ADFD011BB9}"/>
    <dgm:cxn modelId="{7CDBC399-18A5-4904-A96B-C7FD72E9BEA9}" type="presOf" srcId="{FD04AF19-9730-496E-BCF9-EF198713492C}" destId="{261B4B79-64B6-4D20-B5FC-23B472903609}" srcOrd="0" destOrd="0" presId="urn:microsoft.com/office/officeart/2005/8/layout/chevron2"/>
    <dgm:cxn modelId="{8F8E8DA2-9CB6-462C-AE31-23CBFDE38C48}" srcId="{FD04AF19-9730-496E-BCF9-EF198713492C}" destId="{DF23FABF-6B5E-437F-9ED0-F3BA948B8DAB}" srcOrd="2" destOrd="0" parTransId="{C2048910-67B1-4773-A98B-5CC98E7AADD3}" sibTransId="{8270B235-B6F3-4821-A239-630985E8536B}"/>
    <dgm:cxn modelId="{D8B296A2-0941-4360-A6BD-48089A7956DF}" type="presOf" srcId="{59796165-47BF-462A-B009-E399ADDA5396}" destId="{3DA2B60F-EB51-4748-B926-2780C5F5C675}" srcOrd="0" destOrd="5" presId="urn:microsoft.com/office/officeart/2005/8/layout/chevron2"/>
    <dgm:cxn modelId="{5A2D3BB4-392B-497D-82D4-0A3687E43145}" srcId="{FD04AF19-9730-496E-BCF9-EF198713492C}" destId="{0381ABC7-D62C-40E6-9F63-CA4A6169D2BA}" srcOrd="0" destOrd="0" parTransId="{89AD59FE-19AD-4F96-A349-3812B4900E4D}" sibTransId="{1CCE1F16-1844-4B87-B463-CDAD0A671AEA}"/>
    <dgm:cxn modelId="{264430B7-0413-419B-9571-5FE347360ACB}" srcId="{FD04AF19-9730-496E-BCF9-EF198713492C}" destId="{2503FEC6-D3EF-4B79-B381-AFD4D3A54CA2}" srcOrd="1" destOrd="0" parTransId="{517D6D8A-175C-4F76-9259-1EEA81129092}" sibTransId="{6E05F99D-02A8-4CC8-8DDA-1DF269537985}"/>
    <dgm:cxn modelId="{A19A4DC1-81F7-4300-A0E3-A736410FBF3F}" srcId="{2BC8A63F-EE66-42CE-A035-CDA1CCFB662F}" destId="{FD04AF19-9730-496E-BCF9-EF198713492C}" srcOrd="0" destOrd="0" parTransId="{E67F09D7-7257-42CF-855E-7E8FDEF64E58}" sibTransId="{AA0870FC-3DD1-4A92-AA2D-B5FCFDDD538A}"/>
    <dgm:cxn modelId="{F4A4E1E9-4814-48DA-BF61-F39428EAE124}" type="presOf" srcId="{0381ABC7-D62C-40E6-9F63-CA4A6169D2BA}" destId="{3DA2B60F-EB51-4748-B926-2780C5F5C675}" srcOrd="0" destOrd="0" presId="urn:microsoft.com/office/officeart/2005/8/layout/chevron2"/>
    <dgm:cxn modelId="{D6C4C2F5-C5C1-47B5-969D-9CAE580CE702}" type="presOf" srcId="{E8F2DA05-A091-47CE-8496-7E7C1EC2CFF9}" destId="{3DA2B60F-EB51-4748-B926-2780C5F5C675}" srcOrd="0" destOrd="4" presId="urn:microsoft.com/office/officeart/2005/8/layout/chevron2"/>
    <dgm:cxn modelId="{49113AF9-916F-4060-8215-2F4C2858A473}" srcId="{FD04AF19-9730-496E-BCF9-EF198713492C}" destId="{F8179B48-5804-4408-9560-056329D279B7}" srcOrd="3" destOrd="0" parTransId="{471D8517-E316-4661-9FCC-FDD6CD5AA54F}" sibTransId="{F44158BB-2AAB-4E9F-AD53-83B74C0F0EC3}"/>
    <dgm:cxn modelId="{952F6FF0-FD9F-4674-8522-20CE14335560}" type="presParOf" srcId="{764A516F-20C3-473A-83EA-20CBAF4D4F0D}" destId="{B84BD25F-BFAF-4969-A8C2-CBC882EDB787}" srcOrd="0" destOrd="0" presId="urn:microsoft.com/office/officeart/2005/8/layout/chevron2"/>
    <dgm:cxn modelId="{4CB19E07-B471-4238-9D52-7258515A6CBE}" type="presParOf" srcId="{B84BD25F-BFAF-4969-A8C2-CBC882EDB787}" destId="{261B4B79-64B6-4D20-B5FC-23B472903609}" srcOrd="0" destOrd="0" presId="urn:microsoft.com/office/officeart/2005/8/layout/chevron2"/>
    <dgm:cxn modelId="{EFE48FEB-31AA-4421-99DC-73B2DF9F57AE}" type="presParOf" srcId="{B84BD25F-BFAF-4969-A8C2-CBC882EDB787}" destId="{3DA2B60F-EB51-4748-B926-2780C5F5C67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89CE6E-D48E-4CFD-B38B-CD2491F360D2}" type="doc">
      <dgm:prSet loTypeId="urn:microsoft.com/office/officeart/2005/8/layout/cycle5" loCatId="cycle" qsTypeId="urn:microsoft.com/office/officeart/2005/8/quickstyle/simple1" qsCatId="simple" csTypeId="urn:microsoft.com/office/officeart/2005/8/colors/accent5_2" csCatId="accent5" phldr="1"/>
      <dgm:spPr/>
      <dgm:t>
        <a:bodyPr/>
        <a:lstStyle/>
        <a:p>
          <a:endParaRPr lang="ru-RU"/>
        </a:p>
      </dgm:t>
    </dgm:pt>
    <dgm:pt modelId="{C4594E35-4501-4A8D-8CFF-8ADDFE10F2BE}">
      <dgm:prSet phldrT="[Текст]" custT="1"/>
      <dgm:spPr>
        <a:solidFill>
          <a:schemeClr val="accent1">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50000"/>
            </a:schemeClr>
          </a:innerShdw>
        </a:effectLs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sz="2000" b="1">
              <a:solidFill>
                <a:schemeClr val="tx1"/>
              </a:solidFill>
            </a:rPr>
            <a:t>Законности</a:t>
          </a:r>
          <a:endParaRPr lang="ru-RU" sz="2000" b="1" dirty="0">
            <a:solidFill>
              <a:schemeClr val="tx1"/>
            </a:solidFill>
          </a:endParaRPr>
        </a:p>
      </dgm:t>
    </dgm:pt>
    <dgm:pt modelId="{08652A35-EBAE-48E8-977D-F8D9C5AFC686}" type="parTrans" cxnId="{90088212-8786-4712-839D-F3083D433FE6}">
      <dgm:prSet/>
      <dgm:spPr/>
      <dgm:t>
        <a:bodyPr/>
        <a:lstStyle/>
        <a:p>
          <a:endParaRPr lang="ru-RU" sz="2000" b="1">
            <a:solidFill>
              <a:schemeClr val="tx1"/>
            </a:solidFill>
          </a:endParaRPr>
        </a:p>
      </dgm:t>
    </dgm:pt>
    <dgm:pt modelId="{B5936182-A795-4CD3-837D-431810C17C6A}" type="sibTrans" cxnId="{90088212-8786-4712-839D-F3083D433FE6}">
      <dgm:prSet/>
      <dgm:spPr>
        <a:ln w="12700">
          <a:solidFill>
            <a:schemeClr val="accent1">
              <a:lumMod val="75000"/>
            </a:schemeClr>
          </a:solidFill>
        </a:ln>
      </dgm:spPr>
      <dgm:t>
        <a:bodyPr/>
        <a:lstStyle/>
        <a:p>
          <a:endParaRPr lang="ru-RU" sz="2000" b="1">
            <a:solidFill>
              <a:schemeClr val="tx1"/>
            </a:solidFill>
          </a:endParaRPr>
        </a:p>
      </dgm:t>
    </dgm:pt>
    <dgm:pt modelId="{2A5A9C55-624A-428E-8917-348D045768D7}">
      <dgm:prSet phldrT="[Текст]" custT="1"/>
      <dgm:spPr>
        <a:solidFill>
          <a:schemeClr val="tx2">
            <a:lumMod val="20000"/>
            <a:lumOff val="80000"/>
          </a:schemeClr>
        </a:solidFill>
        <a:ln>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dirty="0">
              <a:solidFill>
                <a:schemeClr val="tx1"/>
              </a:solidFill>
            </a:rPr>
            <a:t>Профессиональной компетентности и скептицизма</a:t>
          </a:r>
        </a:p>
      </dgm:t>
    </dgm:pt>
    <dgm:pt modelId="{2885C76B-F58A-437E-B578-AF89C59D2E4A}" type="parTrans" cxnId="{3442AF3C-A83F-4962-9857-10CCB68445C3}">
      <dgm:prSet/>
      <dgm:spPr/>
      <dgm:t>
        <a:bodyPr/>
        <a:lstStyle/>
        <a:p>
          <a:endParaRPr lang="ru-RU" sz="2000" b="1">
            <a:solidFill>
              <a:schemeClr val="tx1"/>
            </a:solidFill>
          </a:endParaRPr>
        </a:p>
      </dgm:t>
    </dgm:pt>
    <dgm:pt modelId="{511F7667-6F7D-486E-9223-A9C67A9261F2}" type="sibTrans" cxnId="{3442AF3C-A83F-4962-9857-10CCB68445C3}">
      <dgm:prSet/>
      <dgm:spPr>
        <a:ln w="12700">
          <a:solidFill>
            <a:schemeClr val="accent1">
              <a:lumMod val="75000"/>
            </a:schemeClr>
          </a:solidFill>
        </a:ln>
      </dgm:spPr>
      <dgm:t>
        <a:bodyPr/>
        <a:lstStyle/>
        <a:p>
          <a:endParaRPr lang="ru-RU" sz="2000" b="1">
            <a:solidFill>
              <a:schemeClr val="tx1"/>
            </a:solidFill>
          </a:endParaRPr>
        </a:p>
      </dgm:t>
    </dgm:pt>
    <dgm:pt modelId="{4DB80C70-90BE-463A-AAED-1DDE3295710C}">
      <dgm:prSet phldrT="[Текст]" custT="1"/>
      <dgm:spPr>
        <a:solidFill>
          <a:schemeClr val="tx2">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a:solidFill>
                <a:schemeClr val="tx1"/>
              </a:solidFill>
            </a:rPr>
            <a:t>Эффективности</a:t>
          </a:r>
          <a:endParaRPr lang="ru-RU" sz="2000" b="1" dirty="0">
            <a:solidFill>
              <a:schemeClr val="tx1"/>
            </a:solidFill>
          </a:endParaRPr>
        </a:p>
      </dgm:t>
    </dgm:pt>
    <dgm:pt modelId="{FFE4F037-5A2D-484C-9430-1AB45FE5C70B}" type="parTrans" cxnId="{EDA5FA89-1572-4A23-BE21-06880F5B442E}">
      <dgm:prSet/>
      <dgm:spPr/>
      <dgm:t>
        <a:bodyPr/>
        <a:lstStyle/>
        <a:p>
          <a:endParaRPr lang="ru-RU" sz="2000" b="1">
            <a:solidFill>
              <a:schemeClr val="tx1"/>
            </a:solidFill>
          </a:endParaRPr>
        </a:p>
      </dgm:t>
    </dgm:pt>
    <dgm:pt modelId="{5918CC63-53BD-4B29-8D1B-1F079DDE3879}" type="sibTrans" cxnId="{EDA5FA89-1572-4A23-BE21-06880F5B442E}">
      <dgm:prSet/>
      <dgm:spPr>
        <a:ln w="12700">
          <a:solidFill>
            <a:schemeClr val="accent1">
              <a:lumMod val="75000"/>
            </a:schemeClr>
          </a:solidFill>
        </a:ln>
      </dgm:spPr>
      <dgm:t>
        <a:bodyPr/>
        <a:lstStyle/>
        <a:p>
          <a:endParaRPr lang="ru-RU" sz="2000" b="1">
            <a:solidFill>
              <a:schemeClr val="tx1"/>
            </a:solidFill>
          </a:endParaRPr>
        </a:p>
      </dgm:t>
    </dgm:pt>
    <dgm:pt modelId="{FD172AB6-C8D2-4E57-947B-087CA6DAC23B}">
      <dgm:prSet phldrT="[Текст]" custT="1"/>
      <dgm:spPr>
        <a:solidFill>
          <a:schemeClr val="tx2">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a:solidFill>
                <a:schemeClr val="tx1"/>
              </a:solidFill>
            </a:rPr>
            <a:t>Системности</a:t>
          </a:r>
          <a:endParaRPr lang="ru-RU" sz="2000" b="1" dirty="0">
            <a:solidFill>
              <a:schemeClr val="tx1"/>
            </a:solidFill>
          </a:endParaRPr>
        </a:p>
      </dgm:t>
    </dgm:pt>
    <dgm:pt modelId="{1673A5CA-272C-49B9-8C3A-79C4FABE13D3}" type="parTrans" cxnId="{9251042E-1748-481A-8C15-2F8589D8AA2E}">
      <dgm:prSet/>
      <dgm:spPr/>
      <dgm:t>
        <a:bodyPr/>
        <a:lstStyle/>
        <a:p>
          <a:endParaRPr lang="ru-RU" sz="2000" b="1">
            <a:solidFill>
              <a:schemeClr val="tx1"/>
            </a:solidFill>
          </a:endParaRPr>
        </a:p>
      </dgm:t>
    </dgm:pt>
    <dgm:pt modelId="{B70088D5-8ACC-480D-AC71-637B96833A20}" type="sibTrans" cxnId="{9251042E-1748-481A-8C15-2F8589D8AA2E}">
      <dgm:prSet/>
      <dgm:spPr>
        <a:ln w="12700">
          <a:solidFill>
            <a:schemeClr val="accent1">
              <a:lumMod val="75000"/>
            </a:schemeClr>
          </a:solidFill>
        </a:ln>
      </dgm:spPr>
      <dgm:t>
        <a:bodyPr/>
        <a:lstStyle/>
        <a:p>
          <a:endParaRPr lang="ru-RU" sz="2000" b="1">
            <a:solidFill>
              <a:schemeClr val="tx1"/>
            </a:solidFill>
          </a:endParaRPr>
        </a:p>
      </dgm:t>
    </dgm:pt>
    <dgm:pt modelId="{DC2508DA-0F93-492A-8E03-0E53EDCEABBB}">
      <dgm:prSet custT="1"/>
      <dgm:spPr>
        <a:solidFill>
          <a:schemeClr val="tx2">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a:solidFill>
                <a:schemeClr val="tx1"/>
              </a:solidFill>
            </a:rPr>
            <a:t>Объективности</a:t>
          </a:r>
          <a:endParaRPr lang="ru-RU" sz="2000" b="1" dirty="0">
            <a:solidFill>
              <a:schemeClr val="tx1"/>
            </a:solidFill>
          </a:endParaRPr>
        </a:p>
      </dgm:t>
    </dgm:pt>
    <dgm:pt modelId="{35BA5E12-2CCC-4FF8-A597-886811477733}" type="parTrans" cxnId="{E3DB2BEB-9EC6-4F75-A664-210F3A7D24AC}">
      <dgm:prSet/>
      <dgm:spPr/>
      <dgm:t>
        <a:bodyPr/>
        <a:lstStyle/>
        <a:p>
          <a:endParaRPr lang="ru-RU">
            <a:solidFill>
              <a:schemeClr val="tx1"/>
            </a:solidFill>
          </a:endParaRPr>
        </a:p>
      </dgm:t>
    </dgm:pt>
    <dgm:pt modelId="{48FA4C86-6C8F-4E92-801F-05F4104BA7CB}" type="sibTrans" cxnId="{E3DB2BEB-9EC6-4F75-A664-210F3A7D24AC}">
      <dgm:prSet/>
      <dgm:spPr>
        <a:ln w="12700">
          <a:solidFill>
            <a:schemeClr val="accent1">
              <a:lumMod val="75000"/>
            </a:schemeClr>
          </a:solidFill>
        </a:ln>
      </dgm:spPr>
      <dgm:t>
        <a:bodyPr/>
        <a:lstStyle/>
        <a:p>
          <a:endParaRPr lang="ru-RU">
            <a:solidFill>
              <a:schemeClr val="tx1"/>
            </a:solidFill>
          </a:endParaRPr>
        </a:p>
      </dgm:t>
    </dgm:pt>
    <dgm:pt modelId="{1E014CAE-2A7E-444A-A4AC-2F406B669739}">
      <dgm:prSet custT="1"/>
      <dgm:spPr>
        <a:solidFill>
          <a:schemeClr val="tx2">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dirty="0">
              <a:solidFill>
                <a:schemeClr val="tx1"/>
              </a:solidFill>
            </a:rPr>
            <a:t>Ответственности</a:t>
          </a:r>
        </a:p>
      </dgm:t>
    </dgm:pt>
    <dgm:pt modelId="{B2497823-0456-406C-8CAE-B99C5B526547}" type="parTrans" cxnId="{39200CBA-5ED8-4EF0-9398-6FA73FD9D092}">
      <dgm:prSet/>
      <dgm:spPr/>
      <dgm:t>
        <a:bodyPr/>
        <a:lstStyle/>
        <a:p>
          <a:endParaRPr lang="ru-RU">
            <a:solidFill>
              <a:schemeClr val="tx1"/>
            </a:solidFill>
          </a:endParaRPr>
        </a:p>
      </dgm:t>
    </dgm:pt>
    <dgm:pt modelId="{4664C55E-28CA-408D-869B-C6B4BD277E25}" type="sibTrans" cxnId="{39200CBA-5ED8-4EF0-9398-6FA73FD9D092}">
      <dgm:prSet/>
      <dgm:spPr>
        <a:ln w="12700">
          <a:solidFill>
            <a:schemeClr val="accent1">
              <a:lumMod val="75000"/>
            </a:schemeClr>
          </a:solidFill>
        </a:ln>
      </dgm:spPr>
      <dgm:t>
        <a:bodyPr/>
        <a:lstStyle/>
        <a:p>
          <a:endParaRPr lang="ru-RU">
            <a:solidFill>
              <a:schemeClr val="tx1"/>
            </a:solidFill>
          </a:endParaRPr>
        </a:p>
      </dgm:t>
    </dgm:pt>
    <dgm:pt modelId="{9EDB8D04-5AE8-427C-AA71-1BFBE397EDE3}">
      <dgm:prSet custT="1"/>
      <dgm:spPr>
        <a:solidFill>
          <a:schemeClr val="tx2">
            <a:lumMod val="20000"/>
            <a:lumOff val="80000"/>
          </a:schemeClr>
        </a:solidFill>
        <a:ln>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114300">
            <a:schemeClr val="accent1">
              <a:lumMod val="75000"/>
            </a:schemeClr>
          </a:innerShdw>
        </a:effectLst>
      </dgm:spPr>
      <dgm:t>
        <a:bodyPr/>
        <a:lstStyle/>
        <a:p>
          <a:r>
            <a:rPr lang="ru-RU" sz="2000" b="1" dirty="0">
              <a:solidFill>
                <a:schemeClr val="tx1"/>
              </a:solidFill>
            </a:rPr>
            <a:t>Функциональной независимости</a:t>
          </a:r>
        </a:p>
      </dgm:t>
    </dgm:pt>
    <dgm:pt modelId="{1DCC57D5-FF68-43FF-82DF-63A88ECC3AD3}" type="parTrans" cxnId="{C4119AD8-7C5B-4048-A35C-B10252364D71}">
      <dgm:prSet/>
      <dgm:spPr/>
      <dgm:t>
        <a:bodyPr/>
        <a:lstStyle/>
        <a:p>
          <a:endParaRPr lang="ru-RU">
            <a:solidFill>
              <a:schemeClr val="tx1"/>
            </a:solidFill>
          </a:endParaRPr>
        </a:p>
      </dgm:t>
    </dgm:pt>
    <dgm:pt modelId="{AAB3D26C-CA94-4592-8297-819CA726269B}" type="sibTrans" cxnId="{C4119AD8-7C5B-4048-A35C-B10252364D71}">
      <dgm:prSet/>
      <dgm:spPr>
        <a:ln w="12700">
          <a:solidFill>
            <a:schemeClr val="accent1">
              <a:lumMod val="75000"/>
            </a:schemeClr>
          </a:solidFill>
        </a:ln>
      </dgm:spPr>
      <dgm:t>
        <a:bodyPr/>
        <a:lstStyle/>
        <a:p>
          <a:endParaRPr lang="ru-RU">
            <a:solidFill>
              <a:schemeClr val="tx1"/>
            </a:solidFill>
          </a:endParaRPr>
        </a:p>
      </dgm:t>
    </dgm:pt>
    <dgm:pt modelId="{DCF1CF11-3C55-4609-824E-F87425E60F41}" type="pres">
      <dgm:prSet presAssocID="{3689CE6E-D48E-4CFD-B38B-CD2491F360D2}" presName="cycle" presStyleCnt="0">
        <dgm:presLayoutVars>
          <dgm:dir/>
          <dgm:resizeHandles val="exact"/>
        </dgm:presLayoutVars>
      </dgm:prSet>
      <dgm:spPr/>
    </dgm:pt>
    <dgm:pt modelId="{40E1A1C5-15BA-4C5E-9171-C88EA9E8BC17}" type="pres">
      <dgm:prSet presAssocID="{C4594E35-4501-4A8D-8CFF-8ADDFE10F2BE}" presName="node" presStyleLbl="node1" presStyleIdx="0" presStyleCnt="7" custScaleX="148054">
        <dgm:presLayoutVars>
          <dgm:bulletEnabled val="1"/>
        </dgm:presLayoutVars>
      </dgm:prSet>
      <dgm:spPr/>
    </dgm:pt>
    <dgm:pt modelId="{95C08528-2644-47EE-AA32-E05730F28E15}" type="pres">
      <dgm:prSet presAssocID="{C4594E35-4501-4A8D-8CFF-8ADDFE10F2BE}" presName="spNode" presStyleCnt="0"/>
      <dgm:spPr/>
    </dgm:pt>
    <dgm:pt modelId="{5750FF02-0426-421E-B7FF-29A1C7312AC1}" type="pres">
      <dgm:prSet presAssocID="{B5936182-A795-4CD3-837D-431810C17C6A}" presName="sibTrans" presStyleLbl="sibTrans1D1" presStyleIdx="0" presStyleCnt="7"/>
      <dgm:spPr/>
    </dgm:pt>
    <dgm:pt modelId="{615085F0-7F6C-4574-9B77-F942B6114C77}" type="pres">
      <dgm:prSet presAssocID="{2A5A9C55-624A-428E-8917-348D045768D7}" presName="node" presStyleLbl="node1" presStyleIdx="1" presStyleCnt="7" custScaleX="209085" custRadScaleRad="96791" custRadScaleInc="21661">
        <dgm:presLayoutVars>
          <dgm:bulletEnabled val="1"/>
        </dgm:presLayoutVars>
      </dgm:prSet>
      <dgm:spPr/>
    </dgm:pt>
    <dgm:pt modelId="{590520E7-F315-4CB4-8327-BEB3A8EA320C}" type="pres">
      <dgm:prSet presAssocID="{2A5A9C55-624A-428E-8917-348D045768D7}" presName="spNode" presStyleCnt="0"/>
      <dgm:spPr/>
    </dgm:pt>
    <dgm:pt modelId="{D5A9D661-D59B-46C6-8803-8DB41AB1EEC7}" type="pres">
      <dgm:prSet presAssocID="{511F7667-6F7D-486E-9223-A9C67A9261F2}" presName="sibTrans" presStyleLbl="sibTrans1D1" presStyleIdx="1" presStyleCnt="7"/>
      <dgm:spPr/>
    </dgm:pt>
    <dgm:pt modelId="{66D22544-A589-49B6-85D7-D859EA38DF27}" type="pres">
      <dgm:prSet presAssocID="{4DB80C70-90BE-463A-AAED-1DDE3295710C}" presName="node" presStyleLbl="node1" presStyleIdx="2" presStyleCnt="7" custScaleX="193544" custRadScaleRad="96447" custRadScaleInc="-68375">
        <dgm:presLayoutVars>
          <dgm:bulletEnabled val="1"/>
        </dgm:presLayoutVars>
      </dgm:prSet>
      <dgm:spPr/>
    </dgm:pt>
    <dgm:pt modelId="{A0FAF9C4-B990-40E1-9381-447761352D2A}" type="pres">
      <dgm:prSet presAssocID="{4DB80C70-90BE-463A-AAED-1DDE3295710C}" presName="spNode" presStyleCnt="0"/>
      <dgm:spPr/>
    </dgm:pt>
    <dgm:pt modelId="{F6A97114-AC33-4669-840F-6F2E9C37A6A3}" type="pres">
      <dgm:prSet presAssocID="{5918CC63-53BD-4B29-8D1B-1F079DDE3879}" presName="sibTrans" presStyleLbl="sibTrans1D1" presStyleIdx="2" presStyleCnt="7"/>
      <dgm:spPr/>
    </dgm:pt>
    <dgm:pt modelId="{9DD9475C-883F-4DD1-AB2A-FB9E124346F4}" type="pres">
      <dgm:prSet presAssocID="{FD172AB6-C8D2-4E57-947B-087CA6DAC23B}" presName="node" presStyleLbl="node1" presStyleIdx="3" presStyleCnt="7" custScaleX="178930" custRadScaleRad="101691" custRadScaleInc="-112422">
        <dgm:presLayoutVars>
          <dgm:bulletEnabled val="1"/>
        </dgm:presLayoutVars>
      </dgm:prSet>
      <dgm:spPr/>
    </dgm:pt>
    <dgm:pt modelId="{F252B0CA-BE75-46C0-B5C7-F0E3862D576C}" type="pres">
      <dgm:prSet presAssocID="{FD172AB6-C8D2-4E57-947B-087CA6DAC23B}" presName="spNode" presStyleCnt="0"/>
      <dgm:spPr/>
    </dgm:pt>
    <dgm:pt modelId="{368FD075-B38F-47DD-B14A-10A593F60AFD}" type="pres">
      <dgm:prSet presAssocID="{B70088D5-8ACC-480D-AC71-637B96833A20}" presName="sibTrans" presStyleLbl="sibTrans1D1" presStyleIdx="3" presStyleCnt="7"/>
      <dgm:spPr/>
    </dgm:pt>
    <dgm:pt modelId="{AFA1D8DC-239B-4CFC-86CC-2B29FAA1AC3A}" type="pres">
      <dgm:prSet presAssocID="{1E014CAE-2A7E-444A-A4AC-2F406B669739}" presName="node" presStyleLbl="node1" presStyleIdx="4" presStyleCnt="7" custScaleX="193224" custRadScaleRad="100434" custRadScaleInc="103725">
        <dgm:presLayoutVars>
          <dgm:bulletEnabled val="1"/>
        </dgm:presLayoutVars>
      </dgm:prSet>
      <dgm:spPr/>
    </dgm:pt>
    <dgm:pt modelId="{889DA853-D1FD-47B7-968E-BF8F94899CA4}" type="pres">
      <dgm:prSet presAssocID="{1E014CAE-2A7E-444A-A4AC-2F406B669739}" presName="spNode" presStyleCnt="0"/>
      <dgm:spPr/>
    </dgm:pt>
    <dgm:pt modelId="{80C7316C-9F6D-4DCB-8A2E-03849A88BE82}" type="pres">
      <dgm:prSet presAssocID="{4664C55E-28CA-408D-869B-C6B4BD277E25}" presName="sibTrans" presStyleLbl="sibTrans1D1" presStyleIdx="4" presStyleCnt="7"/>
      <dgm:spPr/>
    </dgm:pt>
    <dgm:pt modelId="{FD1EEC43-9ACD-4803-B1F5-BAF85EBC58EE}" type="pres">
      <dgm:prSet presAssocID="{DC2508DA-0F93-492A-8E03-0E53EDCEABBB}" presName="node" presStyleLbl="node1" presStyleIdx="5" presStyleCnt="7" custScaleX="202790" custRadScaleRad="97409" custRadScaleInc="48553">
        <dgm:presLayoutVars>
          <dgm:bulletEnabled val="1"/>
        </dgm:presLayoutVars>
      </dgm:prSet>
      <dgm:spPr/>
    </dgm:pt>
    <dgm:pt modelId="{D4A4D4F9-1C70-4BCE-BA0E-DEFAFA15D096}" type="pres">
      <dgm:prSet presAssocID="{DC2508DA-0F93-492A-8E03-0E53EDCEABBB}" presName="spNode" presStyleCnt="0"/>
      <dgm:spPr/>
    </dgm:pt>
    <dgm:pt modelId="{07E207F8-60F8-4BE6-886C-F4400CD587A3}" type="pres">
      <dgm:prSet presAssocID="{48FA4C86-6C8F-4E92-801F-05F4104BA7CB}" presName="sibTrans" presStyleLbl="sibTrans1D1" presStyleIdx="5" presStyleCnt="7"/>
      <dgm:spPr/>
    </dgm:pt>
    <dgm:pt modelId="{1CD15262-6283-47AF-B245-3B6B991CB5CB}" type="pres">
      <dgm:prSet presAssocID="{9EDB8D04-5AE8-427C-AA71-1BFBE397EDE3}" presName="node" presStyleLbl="node1" presStyleIdx="6" presStyleCnt="7" custScaleX="191094" custRadScaleRad="101244" custRadScaleInc="-26882">
        <dgm:presLayoutVars>
          <dgm:bulletEnabled val="1"/>
        </dgm:presLayoutVars>
      </dgm:prSet>
      <dgm:spPr/>
    </dgm:pt>
    <dgm:pt modelId="{24BF0340-07F3-4C69-9AE0-319FE6A422B1}" type="pres">
      <dgm:prSet presAssocID="{9EDB8D04-5AE8-427C-AA71-1BFBE397EDE3}" presName="spNode" presStyleCnt="0"/>
      <dgm:spPr/>
    </dgm:pt>
    <dgm:pt modelId="{0E2CF221-C34F-4509-A73D-35AC331ACBB1}" type="pres">
      <dgm:prSet presAssocID="{AAB3D26C-CA94-4592-8297-819CA726269B}" presName="sibTrans" presStyleLbl="sibTrans1D1" presStyleIdx="6" presStyleCnt="7"/>
      <dgm:spPr/>
    </dgm:pt>
  </dgm:ptLst>
  <dgm:cxnLst>
    <dgm:cxn modelId="{90088212-8786-4712-839D-F3083D433FE6}" srcId="{3689CE6E-D48E-4CFD-B38B-CD2491F360D2}" destId="{C4594E35-4501-4A8D-8CFF-8ADDFE10F2BE}" srcOrd="0" destOrd="0" parTransId="{08652A35-EBAE-48E8-977D-F8D9C5AFC686}" sibTransId="{B5936182-A795-4CD3-837D-431810C17C6A}"/>
    <dgm:cxn modelId="{B1FCC414-9173-4799-B669-EA0FAF0EEEFD}" type="presOf" srcId="{1E014CAE-2A7E-444A-A4AC-2F406B669739}" destId="{AFA1D8DC-239B-4CFC-86CC-2B29FAA1AC3A}" srcOrd="0" destOrd="0" presId="urn:microsoft.com/office/officeart/2005/8/layout/cycle5"/>
    <dgm:cxn modelId="{3591F819-1780-4C79-888E-894B0338649D}" type="presOf" srcId="{2A5A9C55-624A-428E-8917-348D045768D7}" destId="{615085F0-7F6C-4574-9B77-F942B6114C77}" srcOrd="0" destOrd="0" presId="urn:microsoft.com/office/officeart/2005/8/layout/cycle5"/>
    <dgm:cxn modelId="{0808511B-E081-4A48-9326-C74F5A4DBDF7}" type="presOf" srcId="{B5936182-A795-4CD3-837D-431810C17C6A}" destId="{5750FF02-0426-421E-B7FF-29A1C7312AC1}" srcOrd="0" destOrd="0" presId="urn:microsoft.com/office/officeart/2005/8/layout/cycle5"/>
    <dgm:cxn modelId="{9251042E-1748-481A-8C15-2F8589D8AA2E}" srcId="{3689CE6E-D48E-4CFD-B38B-CD2491F360D2}" destId="{FD172AB6-C8D2-4E57-947B-087CA6DAC23B}" srcOrd="3" destOrd="0" parTransId="{1673A5CA-272C-49B9-8C3A-79C4FABE13D3}" sibTransId="{B70088D5-8ACC-480D-AC71-637B96833A20}"/>
    <dgm:cxn modelId="{3442AF3C-A83F-4962-9857-10CCB68445C3}" srcId="{3689CE6E-D48E-4CFD-B38B-CD2491F360D2}" destId="{2A5A9C55-624A-428E-8917-348D045768D7}" srcOrd="1" destOrd="0" parTransId="{2885C76B-F58A-437E-B578-AF89C59D2E4A}" sibTransId="{511F7667-6F7D-486E-9223-A9C67A9261F2}"/>
    <dgm:cxn modelId="{D8BF9C62-65E1-4D0F-B201-09D0148C374C}" type="presOf" srcId="{9EDB8D04-5AE8-427C-AA71-1BFBE397EDE3}" destId="{1CD15262-6283-47AF-B245-3B6B991CB5CB}" srcOrd="0" destOrd="0" presId="urn:microsoft.com/office/officeart/2005/8/layout/cycle5"/>
    <dgm:cxn modelId="{C17C9C4B-47A2-417D-ADBA-E8EB1206D088}" type="presOf" srcId="{3689CE6E-D48E-4CFD-B38B-CD2491F360D2}" destId="{DCF1CF11-3C55-4609-824E-F87425E60F41}" srcOrd="0" destOrd="0" presId="urn:microsoft.com/office/officeart/2005/8/layout/cycle5"/>
    <dgm:cxn modelId="{4E604B87-4DD4-4849-A7B9-FEE5D3E20FD0}" type="presOf" srcId="{B70088D5-8ACC-480D-AC71-637B96833A20}" destId="{368FD075-B38F-47DD-B14A-10A593F60AFD}" srcOrd="0" destOrd="0" presId="urn:microsoft.com/office/officeart/2005/8/layout/cycle5"/>
    <dgm:cxn modelId="{EDA5FA89-1572-4A23-BE21-06880F5B442E}" srcId="{3689CE6E-D48E-4CFD-B38B-CD2491F360D2}" destId="{4DB80C70-90BE-463A-AAED-1DDE3295710C}" srcOrd="2" destOrd="0" parTransId="{FFE4F037-5A2D-484C-9430-1AB45FE5C70B}" sibTransId="{5918CC63-53BD-4B29-8D1B-1F079DDE3879}"/>
    <dgm:cxn modelId="{8D435B9E-FC8A-47E9-945C-4764A01A304C}" type="presOf" srcId="{AAB3D26C-CA94-4592-8297-819CA726269B}" destId="{0E2CF221-C34F-4509-A73D-35AC331ACBB1}" srcOrd="0" destOrd="0" presId="urn:microsoft.com/office/officeart/2005/8/layout/cycle5"/>
    <dgm:cxn modelId="{39200CBA-5ED8-4EF0-9398-6FA73FD9D092}" srcId="{3689CE6E-D48E-4CFD-B38B-CD2491F360D2}" destId="{1E014CAE-2A7E-444A-A4AC-2F406B669739}" srcOrd="4" destOrd="0" parTransId="{B2497823-0456-406C-8CAE-B99C5B526547}" sibTransId="{4664C55E-28CA-408D-869B-C6B4BD277E25}"/>
    <dgm:cxn modelId="{7F370DCF-B530-4449-BFF6-7AC8E4BD64CE}" type="presOf" srcId="{5918CC63-53BD-4B29-8D1B-1F079DDE3879}" destId="{F6A97114-AC33-4669-840F-6F2E9C37A6A3}" srcOrd="0" destOrd="0" presId="urn:microsoft.com/office/officeart/2005/8/layout/cycle5"/>
    <dgm:cxn modelId="{AE44A7CF-CB6F-4E47-B044-EE49A93AFF79}" type="presOf" srcId="{FD172AB6-C8D2-4E57-947B-087CA6DAC23B}" destId="{9DD9475C-883F-4DD1-AB2A-FB9E124346F4}" srcOrd="0" destOrd="0" presId="urn:microsoft.com/office/officeart/2005/8/layout/cycle5"/>
    <dgm:cxn modelId="{947245D2-0493-4443-BF06-7B0B9184DB59}" type="presOf" srcId="{C4594E35-4501-4A8D-8CFF-8ADDFE10F2BE}" destId="{40E1A1C5-15BA-4C5E-9171-C88EA9E8BC17}" srcOrd="0" destOrd="0" presId="urn:microsoft.com/office/officeart/2005/8/layout/cycle5"/>
    <dgm:cxn modelId="{C4119AD8-7C5B-4048-A35C-B10252364D71}" srcId="{3689CE6E-D48E-4CFD-B38B-CD2491F360D2}" destId="{9EDB8D04-5AE8-427C-AA71-1BFBE397EDE3}" srcOrd="6" destOrd="0" parTransId="{1DCC57D5-FF68-43FF-82DF-63A88ECC3AD3}" sibTransId="{AAB3D26C-CA94-4592-8297-819CA726269B}"/>
    <dgm:cxn modelId="{53CBB0DF-EAE1-47EF-A189-D07245A60E1E}" type="presOf" srcId="{4664C55E-28CA-408D-869B-C6B4BD277E25}" destId="{80C7316C-9F6D-4DCB-8A2E-03849A88BE82}" srcOrd="0" destOrd="0" presId="urn:microsoft.com/office/officeart/2005/8/layout/cycle5"/>
    <dgm:cxn modelId="{B3AE96E9-5595-4EAF-B87C-44F6E7AF834A}" type="presOf" srcId="{4DB80C70-90BE-463A-AAED-1DDE3295710C}" destId="{66D22544-A589-49B6-85D7-D859EA38DF27}" srcOrd="0" destOrd="0" presId="urn:microsoft.com/office/officeart/2005/8/layout/cycle5"/>
    <dgm:cxn modelId="{E3DB2BEB-9EC6-4F75-A664-210F3A7D24AC}" srcId="{3689CE6E-D48E-4CFD-B38B-CD2491F360D2}" destId="{DC2508DA-0F93-492A-8E03-0E53EDCEABBB}" srcOrd="5" destOrd="0" parTransId="{35BA5E12-2CCC-4FF8-A597-886811477733}" sibTransId="{48FA4C86-6C8F-4E92-801F-05F4104BA7CB}"/>
    <dgm:cxn modelId="{49ED9DEB-5CE1-41C5-B7CA-B568631228BD}" type="presOf" srcId="{48FA4C86-6C8F-4E92-801F-05F4104BA7CB}" destId="{07E207F8-60F8-4BE6-886C-F4400CD587A3}" srcOrd="0" destOrd="0" presId="urn:microsoft.com/office/officeart/2005/8/layout/cycle5"/>
    <dgm:cxn modelId="{FB63B1F0-9DA8-4F0E-B6C9-6F66ACAC011D}" type="presOf" srcId="{DC2508DA-0F93-492A-8E03-0E53EDCEABBB}" destId="{FD1EEC43-9ACD-4803-B1F5-BAF85EBC58EE}" srcOrd="0" destOrd="0" presId="urn:microsoft.com/office/officeart/2005/8/layout/cycle5"/>
    <dgm:cxn modelId="{213207F7-BB86-4DF4-A458-8ACF4F4F37BF}" type="presOf" srcId="{511F7667-6F7D-486E-9223-A9C67A9261F2}" destId="{D5A9D661-D59B-46C6-8803-8DB41AB1EEC7}" srcOrd="0" destOrd="0" presId="urn:microsoft.com/office/officeart/2005/8/layout/cycle5"/>
    <dgm:cxn modelId="{F3FA641A-A74B-45C2-93BC-A56F8BFC91A0}" type="presParOf" srcId="{DCF1CF11-3C55-4609-824E-F87425E60F41}" destId="{40E1A1C5-15BA-4C5E-9171-C88EA9E8BC17}" srcOrd="0" destOrd="0" presId="urn:microsoft.com/office/officeart/2005/8/layout/cycle5"/>
    <dgm:cxn modelId="{7A35FF82-24C9-4F4E-A5BB-B3AC8605136C}" type="presParOf" srcId="{DCF1CF11-3C55-4609-824E-F87425E60F41}" destId="{95C08528-2644-47EE-AA32-E05730F28E15}" srcOrd="1" destOrd="0" presId="urn:microsoft.com/office/officeart/2005/8/layout/cycle5"/>
    <dgm:cxn modelId="{988E40B3-17F0-4211-9566-64D52B373A2E}" type="presParOf" srcId="{DCF1CF11-3C55-4609-824E-F87425E60F41}" destId="{5750FF02-0426-421E-B7FF-29A1C7312AC1}" srcOrd="2" destOrd="0" presId="urn:microsoft.com/office/officeart/2005/8/layout/cycle5"/>
    <dgm:cxn modelId="{2E6849D6-6F2B-44CC-A803-D3C41DA68A67}" type="presParOf" srcId="{DCF1CF11-3C55-4609-824E-F87425E60F41}" destId="{615085F0-7F6C-4574-9B77-F942B6114C77}" srcOrd="3" destOrd="0" presId="urn:microsoft.com/office/officeart/2005/8/layout/cycle5"/>
    <dgm:cxn modelId="{897249E8-9B2B-4967-B590-BEB7587A8179}" type="presParOf" srcId="{DCF1CF11-3C55-4609-824E-F87425E60F41}" destId="{590520E7-F315-4CB4-8327-BEB3A8EA320C}" srcOrd="4" destOrd="0" presId="urn:microsoft.com/office/officeart/2005/8/layout/cycle5"/>
    <dgm:cxn modelId="{BC0FBF9F-FCA9-46FC-842D-2DB6E2B5E734}" type="presParOf" srcId="{DCF1CF11-3C55-4609-824E-F87425E60F41}" destId="{D5A9D661-D59B-46C6-8803-8DB41AB1EEC7}" srcOrd="5" destOrd="0" presId="urn:microsoft.com/office/officeart/2005/8/layout/cycle5"/>
    <dgm:cxn modelId="{54B3B363-F002-409D-B379-DC2FDD334858}" type="presParOf" srcId="{DCF1CF11-3C55-4609-824E-F87425E60F41}" destId="{66D22544-A589-49B6-85D7-D859EA38DF27}" srcOrd="6" destOrd="0" presId="urn:microsoft.com/office/officeart/2005/8/layout/cycle5"/>
    <dgm:cxn modelId="{EEA02A28-80EF-41C6-B73F-ACAAB197BD98}" type="presParOf" srcId="{DCF1CF11-3C55-4609-824E-F87425E60F41}" destId="{A0FAF9C4-B990-40E1-9381-447761352D2A}" srcOrd="7" destOrd="0" presId="urn:microsoft.com/office/officeart/2005/8/layout/cycle5"/>
    <dgm:cxn modelId="{1880B82D-1EAC-4689-89BB-8107B0D1F43C}" type="presParOf" srcId="{DCF1CF11-3C55-4609-824E-F87425E60F41}" destId="{F6A97114-AC33-4669-840F-6F2E9C37A6A3}" srcOrd="8" destOrd="0" presId="urn:microsoft.com/office/officeart/2005/8/layout/cycle5"/>
    <dgm:cxn modelId="{0F516EE6-E14B-4584-970F-44F563737A05}" type="presParOf" srcId="{DCF1CF11-3C55-4609-824E-F87425E60F41}" destId="{9DD9475C-883F-4DD1-AB2A-FB9E124346F4}" srcOrd="9" destOrd="0" presId="urn:microsoft.com/office/officeart/2005/8/layout/cycle5"/>
    <dgm:cxn modelId="{2BEF4CC6-BE29-44D1-AFED-DBBD5FD0B6AB}" type="presParOf" srcId="{DCF1CF11-3C55-4609-824E-F87425E60F41}" destId="{F252B0CA-BE75-46C0-B5C7-F0E3862D576C}" srcOrd="10" destOrd="0" presId="urn:microsoft.com/office/officeart/2005/8/layout/cycle5"/>
    <dgm:cxn modelId="{AB3DBA23-06F0-40BD-8023-27A44A5D5F48}" type="presParOf" srcId="{DCF1CF11-3C55-4609-824E-F87425E60F41}" destId="{368FD075-B38F-47DD-B14A-10A593F60AFD}" srcOrd="11" destOrd="0" presId="urn:microsoft.com/office/officeart/2005/8/layout/cycle5"/>
    <dgm:cxn modelId="{66038115-0EB8-4FB1-8E62-F236A119461D}" type="presParOf" srcId="{DCF1CF11-3C55-4609-824E-F87425E60F41}" destId="{AFA1D8DC-239B-4CFC-86CC-2B29FAA1AC3A}" srcOrd="12" destOrd="0" presId="urn:microsoft.com/office/officeart/2005/8/layout/cycle5"/>
    <dgm:cxn modelId="{C90764CF-E15E-408B-B34A-43F2D7E4F48A}" type="presParOf" srcId="{DCF1CF11-3C55-4609-824E-F87425E60F41}" destId="{889DA853-D1FD-47B7-968E-BF8F94899CA4}" srcOrd="13" destOrd="0" presId="urn:microsoft.com/office/officeart/2005/8/layout/cycle5"/>
    <dgm:cxn modelId="{10B1DF24-1704-4B6C-8BDB-1A52681AD5FF}" type="presParOf" srcId="{DCF1CF11-3C55-4609-824E-F87425E60F41}" destId="{80C7316C-9F6D-4DCB-8A2E-03849A88BE82}" srcOrd="14" destOrd="0" presId="urn:microsoft.com/office/officeart/2005/8/layout/cycle5"/>
    <dgm:cxn modelId="{B0578E33-4C51-4304-9B97-DF19C743D423}" type="presParOf" srcId="{DCF1CF11-3C55-4609-824E-F87425E60F41}" destId="{FD1EEC43-9ACD-4803-B1F5-BAF85EBC58EE}" srcOrd="15" destOrd="0" presId="urn:microsoft.com/office/officeart/2005/8/layout/cycle5"/>
    <dgm:cxn modelId="{86748176-1D7B-4522-9CD2-0DC334C2C62D}" type="presParOf" srcId="{DCF1CF11-3C55-4609-824E-F87425E60F41}" destId="{D4A4D4F9-1C70-4BCE-BA0E-DEFAFA15D096}" srcOrd="16" destOrd="0" presId="urn:microsoft.com/office/officeart/2005/8/layout/cycle5"/>
    <dgm:cxn modelId="{B74ED76A-5702-42A0-820F-353B4655EB53}" type="presParOf" srcId="{DCF1CF11-3C55-4609-824E-F87425E60F41}" destId="{07E207F8-60F8-4BE6-886C-F4400CD587A3}" srcOrd="17" destOrd="0" presId="urn:microsoft.com/office/officeart/2005/8/layout/cycle5"/>
    <dgm:cxn modelId="{7060E47B-2DB0-4BFB-8DDE-B4E5853622B4}" type="presParOf" srcId="{DCF1CF11-3C55-4609-824E-F87425E60F41}" destId="{1CD15262-6283-47AF-B245-3B6B991CB5CB}" srcOrd="18" destOrd="0" presId="urn:microsoft.com/office/officeart/2005/8/layout/cycle5"/>
    <dgm:cxn modelId="{56545F44-45B1-4914-912A-585C8D5CBCFF}" type="presParOf" srcId="{DCF1CF11-3C55-4609-824E-F87425E60F41}" destId="{24BF0340-07F3-4C69-9AE0-319FE6A422B1}" srcOrd="19" destOrd="0" presId="urn:microsoft.com/office/officeart/2005/8/layout/cycle5"/>
    <dgm:cxn modelId="{58545448-35F8-4F20-B73A-C8059C5A7F21}" type="presParOf" srcId="{DCF1CF11-3C55-4609-824E-F87425E60F41}" destId="{0E2CF221-C34F-4509-A73D-35AC331ACBB1}" srcOrd="20" destOrd="0" presId="urn:microsoft.com/office/officeart/2005/8/layout/cycle5"/>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1E705B-D754-4F6F-A2E3-200FA7131320}" type="doc">
      <dgm:prSet loTypeId="urn:microsoft.com/office/officeart/2005/8/layout/cycle7" loCatId="cycle" qsTypeId="urn:microsoft.com/office/officeart/2005/8/quickstyle/simple1" qsCatId="simple" csTypeId="urn:microsoft.com/office/officeart/2005/8/colors/accent5_2" csCatId="accent5" phldr="1"/>
      <dgm:spPr/>
      <dgm:t>
        <a:bodyPr/>
        <a:lstStyle/>
        <a:p>
          <a:endParaRPr lang="ru-RU"/>
        </a:p>
      </dgm:t>
    </dgm:pt>
    <dgm:pt modelId="{383B4DD8-E709-4FB2-8DD9-28C55226E8C0}">
      <dgm:prSet phldrT="[Текст]" custT="1"/>
      <dgm:spPr/>
      <dgm:t>
        <a:bodyPr/>
        <a:lstStyle/>
        <a:p>
          <a:r>
            <a:rPr lang="ru-RU" sz="2000" dirty="0">
              <a:solidFill>
                <a:srgbClr val="002060"/>
              </a:solidFill>
            </a:rPr>
            <a:t>ВИЗУАЛЬНЫЕ</a:t>
          </a:r>
        </a:p>
      </dgm:t>
    </dgm:pt>
    <dgm:pt modelId="{E0706A2E-F01A-4323-94D8-BB7A8CEA2750}" type="parTrans" cxnId="{1196F16E-3E19-4D9B-9DF1-FE17F76C12A4}">
      <dgm:prSet/>
      <dgm:spPr/>
      <dgm:t>
        <a:bodyPr/>
        <a:lstStyle/>
        <a:p>
          <a:endParaRPr lang="ru-RU" sz="2000">
            <a:solidFill>
              <a:srgbClr val="002060"/>
            </a:solidFill>
          </a:endParaRPr>
        </a:p>
      </dgm:t>
    </dgm:pt>
    <dgm:pt modelId="{64BD4F8B-ADA8-412E-9350-81F2DAC728DD}" type="sibTrans" cxnId="{1196F16E-3E19-4D9B-9DF1-FE17F76C12A4}">
      <dgm:prSet custT="1"/>
      <dgm:spPr/>
      <dgm:t>
        <a:bodyPr/>
        <a:lstStyle/>
        <a:p>
          <a:endParaRPr lang="ru-RU" sz="2000">
            <a:solidFill>
              <a:srgbClr val="002060"/>
            </a:solidFill>
          </a:endParaRPr>
        </a:p>
      </dgm:t>
    </dgm:pt>
    <dgm:pt modelId="{93FDD2F1-5DBB-45D2-87C9-664B63F262DD}">
      <dgm:prSet phldrT="[Текст]" custT="1"/>
      <dgm:spPr/>
      <dgm:t>
        <a:bodyPr/>
        <a:lstStyle/>
        <a:p>
          <a:r>
            <a:rPr lang="ru-RU" sz="2000" dirty="0">
              <a:solidFill>
                <a:srgbClr val="002060"/>
              </a:solidFill>
            </a:rPr>
            <a:t>СМЕШАННЫЕ</a:t>
          </a:r>
        </a:p>
      </dgm:t>
    </dgm:pt>
    <dgm:pt modelId="{0EF13B61-1610-475B-942E-10F19D30BCCC}" type="parTrans" cxnId="{DD73D4B6-4B95-4E7D-8C49-DF9AD4459207}">
      <dgm:prSet/>
      <dgm:spPr/>
      <dgm:t>
        <a:bodyPr/>
        <a:lstStyle/>
        <a:p>
          <a:endParaRPr lang="ru-RU" sz="2000">
            <a:solidFill>
              <a:srgbClr val="002060"/>
            </a:solidFill>
          </a:endParaRPr>
        </a:p>
      </dgm:t>
    </dgm:pt>
    <dgm:pt modelId="{D02EF33D-63F7-40DA-A0B6-214A92CC5AB0}" type="sibTrans" cxnId="{DD73D4B6-4B95-4E7D-8C49-DF9AD4459207}">
      <dgm:prSet custT="1"/>
      <dgm:spPr/>
      <dgm:t>
        <a:bodyPr/>
        <a:lstStyle/>
        <a:p>
          <a:endParaRPr lang="ru-RU" sz="2000">
            <a:solidFill>
              <a:srgbClr val="002060"/>
            </a:solidFill>
          </a:endParaRPr>
        </a:p>
      </dgm:t>
    </dgm:pt>
    <dgm:pt modelId="{2F91A77A-5FE9-4B1A-A42E-F15EF9B851C0}">
      <dgm:prSet phldrT="[Текст]" custT="1"/>
      <dgm:spPr/>
      <dgm:t>
        <a:bodyPr/>
        <a:lstStyle/>
        <a:p>
          <a:r>
            <a:rPr lang="ru-RU" sz="2000" dirty="0">
              <a:solidFill>
                <a:srgbClr val="002060"/>
              </a:solidFill>
            </a:rPr>
            <a:t>АВТОМАТИЧЕСКИЕ</a:t>
          </a:r>
        </a:p>
      </dgm:t>
    </dgm:pt>
    <dgm:pt modelId="{D87D8D11-8575-4433-98A7-947A170C8C8A}" type="parTrans" cxnId="{BB451D1A-F9DC-4415-9AA3-07F5A9E5F3BF}">
      <dgm:prSet/>
      <dgm:spPr/>
      <dgm:t>
        <a:bodyPr/>
        <a:lstStyle/>
        <a:p>
          <a:endParaRPr lang="ru-RU" sz="2000">
            <a:solidFill>
              <a:srgbClr val="002060"/>
            </a:solidFill>
          </a:endParaRPr>
        </a:p>
      </dgm:t>
    </dgm:pt>
    <dgm:pt modelId="{22F0E4F7-C67D-40C4-86BD-B891DA9A3122}" type="sibTrans" cxnId="{BB451D1A-F9DC-4415-9AA3-07F5A9E5F3BF}">
      <dgm:prSet custT="1"/>
      <dgm:spPr/>
      <dgm:t>
        <a:bodyPr/>
        <a:lstStyle/>
        <a:p>
          <a:endParaRPr lang="ru-RU" sz="2000">
            <a:solidFill>
              <a:srgbClr val="002060"/>
            </a:solidFill>
          </a:endParaRPr>
        </a:p>
      </dgm:t>
    </dgm:pt>
    <dgm:pt modelId="{42740B23-2815-428D-88D2-C98D2D572514}" type="pres">
      <dgm:prSet presAssocID="{391E705B-D754-4F6F-A2E3-200FA7131320}" presName="Name0" presStyleCnt="0">
        <dgm:presLayoutVars>
          <dgm:dir/>
          <dgm:resizeHandles val="exact"/>
        </dgm:presLayoutVars>
      </dgm:prSet>
      <dgm:spPr/>
    </dgm:pt>
    <dgm:pt modelId="{D4795054-AA56-4D27-A1F6-56D573D58BEB}" type="pres">
      <dgm:prSet presAssocID="{383B4DD8-E709-4FB2-8DD9-28C55226E8C0}" presName="node" presStyleLbl="node1" presStyleIdx="0" presStyleCnt="3">
        <dgm:presLayoutVars>
          <dgm:bulletEnabled val="1"/>
        </dgm:presLayoutVars>
      </dgm:prSet>
      <dgm:spPr/>
    </dgm:pt>
    <dgm:pt modelId="{937C2270-A8C8-4169-A41C-828E91B0E6E7}" type="pres">
      <dgm:prSet presAssocID="{64BD4F8B-ADA8-412E-9350-81F2DAC728DD}" presName="sibTrans" presStyleLbl="sibTrans2D1" presStyleIdx="0" presStyleCnt="3"/>
      <dgm:spPr/>
    </dgm:pt>
    <dgm:pt modelId="{081AE006-72AE-433D-BC75-5A1AF69E5262}" type="pres">
      <dgm:prSet presAssocID="{64BD4F8B-ADA8-412E-9350-81F2DAC728DD}" presName="connectorText" presStyleLbl="sibTrans2D1" presStyleIdx="0" presStyleCnt="3"/>
      <dgm:spPr/>
    </dgm:pt>
    <dgm:pt modelId="{515BCF34-5DD4-4673-B787-39F15BC63798}" type="pres">
      <dgm:prSet presAssocID="{93FDD2F1-5DBB-45D2-87C9-664B63F262DD}" presName="node" presStyleLbl="node1" presStyleIdx="1" presStyleCnt="3">
        <dgm:presLayoutVars>
          <dgm:bulletEnabled val="1"/>
        </dgm:presLayoutVars>
      </dgm:prSet>
      <dgm:spPr/>
    </dgm:pt>
    <dgm:pt modelId="{3FCF5563-C250-4341-97AC-F3854269E978}" type="pres">
      <dgm:prSet presAssocID="{D02EF33D-63F7-40DA-A0B6-214A92CC5AB0}" presName="sibTrans" presStyleLbl="sibTrans2D1" presStyleIdx="1" presStyleCnt="3"/>
      <dgm:spPr/>
    </dgm:pt>
    <dgm:pt modelId="{3CA1C44F-34DB-4673-8E6C-498230C36C9E}" type="pres">
      <dgm:prSet presAssocID="{D02EF33D-63F7-40DA-A0B6-214A92CC5AB0}" presName="connectorText" presStyleLbl="sibTrans2D1" presStyleIdx="1" presStyleCnt="3"/>
      <dgm:spPr/>
    </dgm:pt>
    <dgm:pt modelId="{69597F81-440C-40FA-97B9-2CD2457D4B35}" type="pres">
      <dgm:prSet presAssocID="{2F91A77A-5FE9-4B1A-A42E-F15EF9B851C0}" presName="node" presStyleLbl="node1" presStyleIdx="2" presStyleCnt="3" custScaleX="107708">
        <dgm:presLayoutVars>
          <dgm:bulletEnabled val="1"/>
        </dgm:presLayoutVars>
      </dgm:prSet>
      <dgm:spPr/>
    </dgm:pt>
    <dgm:pt modelId="{43EC275C-AE6F-498D-831A-5758E988E29A}" type="pres">
      <dgm:prSet presAssocID="{22F0E4F7-C67D-40C4-86BD-B891DA9A3122}" presName="sibTrans" presStyleLbl="sibTrans2D1" presStyleIdx="2" presStyleCnt="3"/>
      <dgm:spPr/>
    </dgm:pt>
    <dgm:pt modelId="{B2013BF3-3615-4C0C-BF32-F02E8F38CCC4}" type="pres">
      <dgm:prSet presAssocID="{22F0E4F7-C67D-40C4-86BD-B891DA9A3122}" presName="connectorText" presStyleLbl="sibTrans2D1" presStyleIdx="2" presStyleCnt="3"/>
      <dgm:spPr/>
    </dgm:pt>
  </dgm:ptLst>
  <dgm:cxnLst>
    <dgm:cxn modelId="{EAE9D008-C515-4DF6-8807-B2DBAEFE7A21}" type="presOf" srcId="{64BD4F8B-ADA8-412E-9350-81F2DAC728DD}" destId="{937C2270-A8C8-4169-A41C-828E91B0E6E7}" srcOrd="0" destOrd="0" presId="urn:microsoft.com/office/officeart/2005/8/layout/cycle7"/>
    <dgm:cxn modelId="{BB451D1A-F9DC-4415-9AA3-07F5A9E5F3BF}" srcId="{391E705B-D754-4F6F-A2E3-200FA7131320}" destId="{2F91A77A-5FE9-4B1A-A42E-F15EF9B851C0}" srcOrd="2" destOrd="0" parTransId="{D87D8D11-8575-4433-98A7-947A170C8C8A}" sibTransId="{22F0E4F7-C67D-40C4-86BD-B891DA9A3122}"/>
    <dgm:cxn modelId="{E7F8DF48-715B-406A-B9C5-4BC841744F22}" type="presOf" srcId="{D02EF33D-63F7-40DA-A0B6-214A92CC5AB0}" destId="{3FCF5563-C250-4341-97AC-F3854269E978}" srcOrd="0" destOrd="0" presId="urn:microsoft.com/office/officeart/2005/8/layout/cycle7"/>
    <dgm:cxn modelId="{82438349-2E34-4E52-BA5A-0C5EFE118737}" type="presOf" srcId="{22F0E4F7-C67D-40C4-86BD-B891DA9A3122}" destId="{B2013BF3-3615-4C0C-BF32-F02E8F38CCC4}" srcOrd="1" destOrd="0" presId="urn:microsoft.com/office/officeart/2005/8/layout/cycle7"/>
    <dgm:cxn modelId="{1196F16E-3E19-4D9B-9DF1-FE17F76C12A4}" srcId="{391E705B-D754-4F6F-A2E3-200FA7131320}" destId="{383B4DD8-E709-4FB2-8DD9-28C55226E8C0}" srcOrd="0" destOrd="0" parTransId="{E0706A2E-F01A-4323-94D8-BB7A8CEA2750}" sibTransId="{64BD4F8B-ADA8-412E-9350-81F2DAC728DD}"/>
    <dgm:cxn modelId="{2A604294-2D34-43C4-BEFD-F9EF63F06EEF}" type="presOf" srcId="{22F0E4F7-C67D-40C4-86BD-B891DA9A3122}" destId="{43EC275C-AE6F-498D-831A-5758E988E29A}" srcOrd="0" destOrd="0" presId="urn:microsoft.com/office/officeart/2005/8/layout/cycle7"/>
    <dgm:cxn modelId="{D23B369B-7EA9-4F06-9DB5-8FD89D90624A}" type="presOf" srcId="{D02EF33D-63F7-40DA-A0B6-214A92CC5AB0}" destId="{3CA1C44F-34DB-4673-8E6C-498230C36C9E}" srcOrd="1" destOrd="0" presId="urn:microsoft.com/office/officeart/2005/8/layout/cycle7"/>
    <dgm:cxn modelId="{A28E419F-58F7-43A9-8C58-482BA8B76AE4}" type="presOf" srcId="{383B4DD8-E709-4FB2-8DD9-28C55226E8C0}" destId="{D4795054-AA56-4D27-A1F6-56D573D58BEB}" srcOrd="0" destOrd="0" presId="urn:microsoft.com/office/officeart/2005/8/layout/cycle7"/>
    <dgm:cxn modelId="{D72FA1A1-9ABD-4A6D-B1A5-EFA9B4866297}" type="presOf" srcId="{64BD4F8B-ADA8-412E-9350-81F2DAC728DD}" destId="{081AE006-72AE-433D-BC75-5A1AF69E5262}" srcOrd="1" destOrd="0" presId="urn:microsoft.com/office/officeart/2005/8/layout/cycle7"/>
    <dgm:cxn modelId="{7B3986B1-208C-4324-86CF-5944D61C3A6B}" type="presOf" srcId="{2F91A77A-5FE9-4B1A-A42E-F15EF9B851C0}" destId="{69597F81-440C-40FA-97B9-2CD2457D4B35}" srcOrd="0" destOrd="0" presId="urn:microsoft.com/office/officeart/2005/8/layout/cycle7"/>
    <dgm:cxn modelId="{DD73D4B6-4B95-4E7D-8C49-DF9AD4459207}" srcId="{391E705B-D754-4F6F-A2E3-200FA7131320}" destId="{93FDD2F1-5DBB-45D2-87C9-664B63F262DD}" srcOrd="1" destOrd="0" parTransId="{0EF13B61-1610-475B-942E-10F19D30BCCC}" sibTransId="{D02EF33D-63F7-40DA-A0B6-214A92CC5AB0}"/>
    <dgm:cxn modelId="{5F01F8D5-14F5-4D4F-954A-E57EDC756FB7}" type="presOf" srcId="{391E705B-D754-4F6F-A2E3-200FA7131320}" destId="{42740B23-2815-428D-88D2-C98D2D572514}" srcOrd="0" destOrd="0" presId="urn:microsoft.com/office/officeart/2005/8/layout/cycle7"/>
    <dgm:cxn modelId="{8F5642F2-1D05-49B3-BFC6-9E5BF82AED9D}" type="presOf" srcId="{93FDD2F1-5DBB-45D2-87C9-664B63F262DD}" destId="{515BCF34-5DD4-4673-B787-39F15BC63798}" srcOrd="0" destOrd="0" presId="urn:microsoft.com/office/officeart/2005/8/layout/cycle7"/>
    <dgm:cxn modelId="{93C94E30-EE4A-4385-80F4-12AF0E825CE3}" type="presParOf" srcId="{42740B23-2815-428D-88D2-C98D2D572514}" destId="{D4795054-AA56-4D27-A1F6-56D573D58BEB}" srcOrd="0" destOrd="0" presId="urn:microsoft.com/office/officeart/2005/8/layout/cycle7"/>
    <dgm:cxn modelId="{36A33C48-F533-4A5D-87EE-55948AD8873D}" type="presParOf" srcId="{42740B23-2815-428D-88D2-C98D2D572514}" destId="{937C2270-A8C8-4169-A41C-828E91B0E6E7}" srcOrd="1" destOrd="0" presId="urn:microsoft.com/office/officeart/2005/8/layout/cycle7"/>
    <dgm:cxn modelId="{06EF3A15-C494-4DFF-B33D-957EA9D92031}" type="presParOf" srcId="{937C2270-A8C8-4169-A41C-828E91B0E6E7}" destId="{081AE006-72AE-433D-BC75-5A1AF69E5262}" srcOrd="0" destOrd="0" presId="urn:microsoft.com/office/officeart/2005/8/layout/cycle7"/>
    <dgm:cxn modelId="{9FF1BB66-9066-4129-AC9D-42A42325E9E0}" type="presParOf" srcId="{42740B23-2815-428D-88D2-C98D2D572514}" destId="{515BCF34-5DD4-4673-B787-39F15BC63798}" srcOrd="2" destOrd="0" presId="urn:microsoft.com/office/officeart/2005/8/layout/cycle7"/>
    <dgm:cxn modelId="{74CC1377-734B-4560-AF98-225ECAF00425}" type="presParOf" srcId="{42740B23-2815-428D-88D2-C98D2D572514}" destId="{3FCF5563-C250-4341-97AC-F3854269E978}" srcOrd="3" destOrd="0" presId="urn:microsoft.com/office/officeart/2005/8/layout/cycle7"/>
    <dgm:cxn modelId="{A5408F10-2D52-4515-8BA1-629D2429F8A9}" type="presParOf" srcId="{3FCF5563-C250-4341-97AC-F3854269E978}" destId="{3CA1C44F-34DB-4673-8E6C-498230C36C9E}" srcOrd="0" destOrd="0" presId="urn:microsoft.com/office/officeart/2005/8/layout/cycle7"/>
    <dgm:cxn modelId="{EAC8EF4B-930F-45AC-AA22-6AE3ED1697C9}" type="presParOf" srcId="{42740B23-2815-428D-88D2-C98D2D572514}" destId="{69597F81-440C-40FA-97B9-2CD2457D4B35}" srcOrd="4" destOrd="0" presId="urn:microsoft.com/office/officeart/2005/8/layout/cycle7"/>
    <dgm:cxn modelId="{EEBC4EBB-11D3-43FA-9621-06F54C758633}" type="presParOf" srcId="{42740B23-2815-428D-88D2-C98D2D572514}" destId="{43EC275C-AE6F-498D-831A-5758E988E29A}" srcOrd="5" destOrd="0" presId="urn:microsoft.com/office/officeart/2005/8/layout/cycle7"/>
    <dgm:cxn modelId="{3BC8EC1E-E6DE-476B-ABF4-C02A6A0B5B22}" type="presParOf" srcId="{43EC275C-AE6F-498D-831A-5758E988E29A}" destId="{B2013BF3-3615-4C0C-BF32-F02E8F38CCC4}"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20C685-5821-4D5C-BAA0-4246712AB2C4}">
      <dsp:nvSpPr>
        <dsp:cNvPr id="0" name=""/>
        <dsp:cNvSpPr/>
      </dsp:nvSpPr>
      <dsp:spPr>
        <a:xfrm rot="5400000">
          <a:off x="-219471" y="219479"/>
          <a:ext cx="1463145" cy="102420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kern="1200" dirty="0">
              <a:solidFill>
                <a:schemeClr val="tx1"/>
              </a:solidFill>
            </a:rPr>
            <a:t>2013 год</a:t>
          </a:r>
        </a:p>
      </dsp:txBody>
      <dsp:txXfrm rot="-5400000">
        <a:off x="1" y="512108"/>
        <a:ext cx="1024202" cy="438943"/>
      </dsp:txXfrm>
    </dsp:sp>
    <dsp:sp modelId="{F0E51442-D2E6-4006-B820-ACCE71A2EDB1}">
      <dsp:nvSpPr>
        <dsp:cNvPr id="0" name=""/>
        <dsp:cNvSpPr/>
      </dsp:nvSpPr>
      <dsp:spPr>
        <a:xfrm rot="5400000">
          <a:off x="5843968" y="-4819758"/>
          <a:ext cx="951044" cy="105905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Font typeface="Wingdings" panose="05000000000000000000" pitchFamily="2" charset="2"/>
            <a:buChar char="ü"/>
          </a:pPr>
          <a:r>
            <a:rPr lang="ru-RU" sz="2100" b="0" kern="1200" dirty="0">
              <a:solidFill>
                <a:schemeClr val="tx1"/>
              </a:solidFill>
            </a:rPr>
            <a:t>Федеральным законом от 23 июля 2013 года № 252-ФЗ внесены изменения в Бюджетный кодекс Российской Федерации, установившие бюджетные полномочия ГАБС по осуществлению ВФК и ВФА</a:t>
          </a:r>
        </a:p>
      </dsp:txBody>
      <dsp:txXfrm rot="-5400000">
        <a:off x="1024202" y="46434"/>
        <a:ext cx="10544150" cy="858192"/>
      </dsp:txXfrm>
    </dsp:sp>
    <dsp:sp modelId="{6BB0B80E-27B1-4D15-A01D-9F2CB2064C79}">
      <dsp:nvSpPr>
        <dsp:cNvPr id="0" name=""/>
        <dsp:cNvSpPr/>
      </dsp:nvSpPr>
      <dsp:spPr>
        <a:xfrm rot="5400000">
          <a:off x="-219471" y="1537981"/>
          <a:ext cx="1463145" cy="102420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kern="1200" dirty="0">
              <a:solidFill>
                <a:schemeClr val="tx1"/>
              </a:solidFill>
            </a:rPr>
            <a:t>2014 год</a:t>
          </a:r>
        </a:p>
      </dsp:txBody>
      <dsp:txXfrm rot="-5400000">
        <a:off x="1" y="1830610"/>
        <a:ext cx="1024202" cy="438943"/>
      </dsp:txXfrm>
    </dsp:sp>
    <dsp:sp modelId="{0BECF534-6EB7-4CEA-91A6-BC4CBB6B6804}">
      <dsp:nvSpPr>
        <dsp:cNvPr id="0" name=""/>
        <dsp:cNvSpPr/>
      </dsp:nvSpPr>
      <dsp:spPr>
        <a:xfrm rot="5400000">
          <a:off x="5843968" y="-3501256"/>
          <a:ext cx="951044" cy="105905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Font typeface="Wingdings" panose="05000000000000000000" pitchFamily="2" charset="2"/>
            <a:buChar char="ü"/>
          </a:pPr>
          <a:r>
            <a:rPr lang="ru-RU" sz="2100" b="0" kern="1200" dirty="0">
              <a:solidFill>
                <a:schemeClr val="tx1"/>
              </a:solidFill>
            </a:rPr>
            <a:t>Правила осуществления внутреннего финансового контроля и внутреннего финансового аудита, утвержденные постановлением Правительства Российской Федерации от 17 марта 2014 года  № 193</a:t>
          </a:r>
        </a:p>
      </dsp:txBody>
      <dsp:txXfrm rot="-5400000">
        <a:off x="1024202" y="1364936"/>
        <a:ext cx="10544150" cy="858192"/>
      </dsp:txXfrm>
    </dsp:sp>
    <dsp:sp modelId="{6B744DE4-6BD7-43D4-B035-4B4B3650C6AD}">
      <dsp:nvSpPr>
        <dsp:cNvPr id="0" name=""/>
        <dsp:cNvSpPr/>
      </dsp:nvSpPr>
      <dsp:spPr>
        <a:xfrm rot="5400000">
          <a:off x="-219471" y="2856483"/>
          <a:ext cx="1463145" cy="102420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kern="1200" dirty="0">
              <a:solidFill>
                <a:schemeClr val="tx1"/>
              </a:solidFill>
            </a:rPr>
            <a:t>2015 год</a:t>
          </a:r>
        </a:p>
      </dsp:txBody>
      <dsp:txXfrm rot="-5400000">
        <a:off x="1" y="3149112"/>
        <a:ext cx="1024202" cy="438943"/>
      </dsp:txXfrm>
    </dsp:sp>
    <dsp:sp modelId="{A77623DB-1B37-44ED-95E4-389C111AEEC7}">
      <dsp:nvSpPr>
        <dsp:cNvPr id="0" name=""/>
        <dsp:cNvSpPr/>
      </dsp:nvSpPr>
      <dsp:spPr>
        <a:xfrm rot="5400000">
          <a:off x="5843968" y="-2182754"/>
          <a:ext cx="951044" cy="105905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Font typeface="Wingdings" panose="05000000000000000000" pitchFamily="2" charset="2"/>
            <a:buChar char="ü"/>
          </a:pPr>
          <a:r>
            <a:rPr lang="ru-RU" sz="2100" b="0" kern="1200" dirty="0">
              <a:solidFill>
                <a:schemeClr val="tx1"/>
              </a:solidFill>
            </a:rPr>
            <a:t>Методические рекомендации по осуществлению внутреннего финансового контроля, направленные письмом Минфина России от 19 января 2015 года № 02-11-05/932 </a:t>
          </a:r>
        </a:p>
      </dsp:txBody>
      <dsp:txXfrm rot="-5400000">
        <a:off x="1024202" y="2683438"/>
        <a:ext cx="10544150" cy="858192"/>
      </dsp:txXfrm>
    </dsp:sp>
    <dsp:sp modelId="{373F5259-4ACB-42AB-A7E8-0074897425CD}">
      <dsp:nvSpPr>
        <dsp:cNvPr id="0" name=""/>
        <dsp:cNvSpPr/>
      </dsp:nvSpPr>
      <dsp:spPr>
        <a:xfrm rot="5400000">
          <a:off x="-169777" y="4174992"/>
          <a:ext cx="1463145" cy="102420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kern="1200" dirty="0">
              <a:solidFill>
                <a:schemeClr val="tx1"/>
              </a:solidFill>
            </a:rPr>
            <a:t>2016 год</a:t>
          </a:r>
        </a:p>
      </dsp:txBody>
      <dsp:txXfrm rot="-5400000">
        <a:off x="49695" y="4467621"/>
        <a:ext cx="1024202" cy="438943"/>
      </dsp:txXfrm>
    </dsp:sp>
    <dsp:sp modelId="{3234D2DA-7B31-429D-9178-8E5B45C891BE}">
      <dsp:nvSpPr>
        <dsp:cNvPr id="0" name=""/>
        <dsp:cNvSpPr/>
      </dsp:nvSpPr>
      <dsp:spPr>
        <a:xfrm rot="5400000">
          <a:off x="5843968" y="-864252"/>
          <a:ext cx="951044" cy="1059057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3335" rIns="13335" bIns="13335" numCol="1" spcCol="1270" anchor="ctr" anchorCtr="0">
          <a:noAutofit/>
        </a:bodyPr>
        <a:lstStyle/>
        <a:p>
          <a:pPr marL="228600" lvl="1" indent="-228600" algn="l" defTabSz="933450">
            <a:lnSpc>
              <a:spcPct val="90000"/>
            </a:lnSpc>
            <a:spcBef>
              <a:spcPct val="0"/>
            </a:spcBef>
            <a:spcAft>
              <a:spcPct val="15000"/>
            </a:spcAft>
            <a:buFont typeface="Wingdings" panose="05000000000000000000" pitchFamily="2" charset="2"/>
            <a:buChar char="ü"/>
          </a:pPr>
          <a:r>
            <a:rPr lang="ru-RU" sz="2100" b="0" kern="1200" dirty="0"/>
            <a:t>Методические рекомендации по осуществлению внутреннего финансового контроля и внутреннего финансового аудита, утвержденные приказами Минфина России от 07.09.2016 № 356 и от 30.12.2016 № 822</a:t>
          </a:r>
        </a:p>
      </dsp:txBody>
      <dsp:txXfrm rot="-5400000">
        <a:off x="1024202" y="4001940"/>
        <a:ext cx="10544150" cy="8581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B4B79-64B6-4D20-B5FC-23B472903609}">
      <dsp:nvSpPr>
        <dsp:cNvPr id="0" name=""/>
        <dsp:cNvSpPr/>
      </dsp:nvSpPr>
      <dsp:spPr>
        <a:xfrm rot="5400000">
          <a:off x="-344260" y="690681"/>
          <a:ext cx="2295071" cy="160654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chemeClr val="tx1"/>
              </a:solidFill>
            </a:rPr>
            <a:t>2017 - 2018 год</a:t>
          </a:r>
        </a:p>
      </dsp:txBody>
      <dsp:txXfrm rot="-5400000">
        <a:off x="2" y="1149695"/>
        <a:ext cx="1606549" cy="688522"/>
      </dsp:txXfrm>
    </dsp:sp>
    <dsp:sp modelId="{3DA2B60F-EB51-4748-B926-2780C5F5C675}">
      <dsp:nvSpPr>
        <dsp:cNvPr id="0" name=""/>
        <dsp:cNvSpPr/>
      </dsp:nvSpPr>
      <dsp:spPr>
        <a:xfrm rot="5400000">
          <a:off x="5613705" y="-4001423"/>
          <a:ext cx="2173174" cy="1018748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None/>
          </a:pPr>
          <a:r>
            <a:rPr lang="ru-RU" sz="1600" kern="1200" dirty="0">
              <a:solidFill>
                <a:schemeClr val="tx1"/>
              </a:solidFill>
            </a:rPr>
            <a:t>1. Изменения в Правила осуществления внутреннего финансового контроля и аудита в целях развития ведомственной системы управления бюджетными рисками и закрепления полномочий Минфина России по установлению общих требований к порядку осуществления ВФК и ВФА.</a:t>
          </a:r>
        </a:p>
        <a:p>
          <a:pPr marL="171450" lvl="1" indent="-171450" algn="l" defTabSz="711200">
            <a:lnSpc>
              <a:spcPct val="90000"/>
            </a:lnSpc>
            <a:spcBef>
              <a:spcPct val="0"/>
            </a:spcBef>
            <a:spcAft>
              <a:spcPct val="15000"/>
            </a:spcAft>
            <a:buNone/>
          </a:pPr>
          <a:r>
            <a:rPr lang="ru-RU" sz="1600" kern="1200" dirty="0">
              <a:solidFill>
                <a:schemeClr val="tx1"/>
              </a:solidFill>
            </a:rPr>
            <a:t>2. Обновление Методических рекомендаций по ВФК и ВФА (внесены изменения в 356 и 822 приказы Минфина России)</a:t>
          </a:r>
        </a:p>
        <a:p>
          <a:pPr marL="171450" lvl="1" indent="-171450" algn="l" defTabSz="711200">
            <a:lnSpc>
              <a:spcPct val="90000"/>
            </a:lnSpc>
            <a:spcBef>
              <a:spcPct val="0"/>
            </a:spcBef>
            <a:spcAft>
              <a:spcPct val="15000"/>
            </a:spcAft>
            <a:buNone/>
          </a:pPr>
          <a:r>
            <a:rPr lang="ru-RU" sz="1600" kern="1200" dirty="0">
              <a:solidFill>
                <a:schemeClr val="tx1"/>
              </a:solidFill>
            </a:rPr>
            <a:t>3. Законопроект о внесении изменений в БК РФ в части ГФК, ВФК и ВФА, ФМ</a:t>
          </a:r>
        </a:p>
        <a:p>
          <a:pPr marL="171450" lvl="1" indent="-171450" algn="l" defTabSz="711200">
            <a:lnSpc>
              <a:spcPct val="90000"/>
            </a:lnSpc>
            <a:spcBef>
              <a:spcPct val="0"/>
            </a:spcBef>
            <a:spcAft>
              <a:spcPct val="15000"/>
            </a:spcAft>
            <a:buNone/>
          </a:pPr>
          <a:r>
            <a:rPr lang="ru-RU" sz="1600" kern="1200" dirty="0">
              <a:solidFill>
                <a:schemeClr val="tx1"/>
              </a:solidFill>
            </a:rPr>
            <a:t>4. Концепция развития систем внутреннего финансового контроля, внутреннего аудита и оценки качества финансового менеджмента в секторе государственного управления</a:t>
          </a:r>
        </a:p>
      </dsp:txBody>
      <dsp:txXfrm rot="-5400000">
        <a:off x="1606550" y="111818"/>
        <a:ext cx="10081399" cy="1961002"/>
      </dsp:txXfrm>
    </dsp:sp>
    <dsp:sp modelId="{0D207B98-6DB7-44DA-A3D1-AA6A2E44E489}">
      <dsp:nvSpPr>
        <dsp:cNvPr id="0" name=""/>
        <dsp:cNvSpPr/>
      </dsp:nvSpPr>
      <dsp:spPr>
        <a:xfrm rot="5400000">
          <a:off x="-344260" y="3617459"/>
          <a:ext cx="2295071" cy="160654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chemeClr val="tx1"/>
              </a:solidFill>
            </a:rPr>
            <a:t>2019 год</a:t>
          </a:r>
        </a:p>
      </dsp:txBody>
      <dsp:txXfrm rot="-5400000">
        <a:off x="2" y="4076473"/>
        <a:ext cx="1606549" cy="688522"/>
      </dsp:txXfrm>
    </dsp:sp>
    <dsp:sp modelId="{8A704608-C052-40E6-936E-9C34638F82B5}">
      <dsp:nvSpPr>
        <dsp:cNvPr id="0" name=""/>
        <dsp:cNvSpPr/>
      </dsp:nvSpPr>
      <dsp:spPr>
        <a:xfrm rot="5400000">
          <a:off x="5103973" y="-1074645"/>
          <a:ext cx="3192638" cy="10187485"/>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Wingdings" panose="05000000000000000000" pitchFamily="2" charset="2"/>
            <a:buChar char="ü"/>
          </a:pPr>
          <a:r>
            <a:rPr lang="ru-RU" sz="1600" b="1" kern="1200" dirty="0">
              <a:solidFill>
                <a:schemeClr val="tx1"/>
              </a:solidFill>
            </a:rPr>
            <a:t>Федеральный закон от 26.07.2019 N 199-ФЗ</a:t>
          </a:r>
          <a:r>
            <a:rPr lang="ru-RU" sz="1600" kern="1200" dirty="0">
              <a:solidFill>
                <a:schemeClr val="tx1"/>
              </a:solidFill>
            </a:rPr>
            <a:t> "О внесении изменений в Бюджетный кодекс Российской Федерации в части совершенствования государственного (муниципального) финансового контроля, внутреннего финансового контроля и внутреннего финансового аудита"</a:t>
          </a:r>
        </a:p>
        <a:p>
          <a:pPr marL="171450" lvl="1" indent="-171450" algn="l" defTabSz="711200">
            <a:lnSpc>
              <a:spcPct val="90000"/>
            </a:lnSpc>
            <a:spcBef>
              <a:spcPct val="0"/>
            </a:spcBef>
            <a:spcAft>
              <a:spcPct val="15000"/>
            </a:spcAft>
            <a:buNone/>
          </a:pPr>
          <a:endParaRPr lang="ru-RU" sz="1600" kern="1200" dirty="0">
            <a:solidFill>
              <a:schemeClr val="tx1"/>
            </a:solidFill>
          </a:endParaRPr>
        </a:p>
        <a:p>
          <a:pPr marL="171450" lvl="1" indent="-171450" algn="l" defTabSz="711200">
            <a:lnSpc>
              <a:spcPct val="90000"/>
            </a:lnSpc>
            <a:spcBef>
              <a:spcPct val="0"/>
            </a:spcBef>
            <a:spcAft>
              <a:spcPct val="15000"/>
            </a:spcAft>
            <a:buNone/>
          </a:pPr>
          <a:r>
            <a:rPr lang="ru-RU" sz="1600" b="1" kern="1200" dirty="0">
              <a:solidFill>
                <a:schemeClr val="tx1"/>
              </a:solidFill>
            </a:rPr>
            <a:t>С 1 января 2020 года вступают в силу:</a:t>
          </a:r>
        </a:p>
        <a:p>
          <a:pPr marL="171450" lvl="1" indent="-171450" algn="l" defTabSz="711200">
            <a:lnSpc>
              <a:spcPct val="90000"/>
            </a:lnSpc>
            <a:spcBef>
              <a:spcPct val="0"/>
            </a:spcBef>
            <a:spcAft>
              <a:spcPct val="15000"/>
            </a:spcAft>
            <a:buFont typeface="Wingdings" panose="05000000000000000000" pitchFamily="2" charset="2"/>
            <a:buChar char="ü"/>
          </a:pPr>
          <a:r>
            <a:rPr lang="ru-RU" sz="1600" kern="1200" dirty="0">
              <a:solidFill>
                <a:schemeClr val="tx1"/>
              </a:solidFill>
            </a:rPr>
            <a:t>Федеральный стандарт внутреннего финансового аудита «Определения, принципы и задачи внутреннего финансового аудита»</a:t>
          </a:r>
        </a:p>
        <a:p>
          <a:pPr marL="171450" lvl="1" indent="-171450" algn="l" defTabSz="711200">
            <a:lnSpc>
              <a:spcPct val="90000"/>
            </a:lnSpc>
            <a:spcBef>
              <a:spcPct val="0"/>
            </a:spcBef>
            <a:spcAft>
              <a:spcPct val="15000"/>
            </a:spcAft>
            <a:buFont typeface="Wingdings" panose="05000000000000000000" pitchFamily="2" charset="2"/>
            <a:buChar char="ü"/>
          </a:pPr>
          <a:r>
            <a:rPr lang="ru-RU" sz="1600" kern="1200" dirty="0">
              <a:solidFill>
                <a:schemeClr val="tx1"/>
              </a:solidFill>
            </a:rPr>
            <a:t>Федеральный стандарт внутреннего финансового аудита «Основания и порядок организации внутреннего финансового аудита, а также случаи и порядок передачи полномочий по осуществлению внутреннего финансового аудита»</a:t>
          </a:r>
        </a:p>
        <a:p>
          <a:pPr marL="171450" lvl="1" indent="-171450" algn="l" defTabSz="711200">
            <a:lnSpc>
              <a:spcPct val="90000"/>
            </a:lnSpc>
            <a:spcBef>
              <a:spcPct val="0"/>
            </a:spcBef>
            <a:spcAft>
              <a:spcPct val="15000"/>
            </a:spcAft>
            <a:buFont typeface="Wingdings" panose="05000000000000000000" pitchFamily="2" charset="2"/>
            <a:buChar char="ü"/>
          </a:pPr>
          <a:r>
            <a:rPr lang="ru-RU" sz="1600" kern="1200" dirty="0">
              <a:solidFill>
                <a:schemeClr val="tx1"/>
              </a:solidFill>
            </a:rPr>
            <a:t>Федеральный стандарт внутреннего финансового аудита «Права и обязанности должностных лиц (работников) при осуществлении внутреннего финансового аудита»</a:t>
          </a:r>
        </a:p>
        <a:p>
          <a:pPr marL="171450" lvl="1" indent="-171450" algn="l" defTabSz="711200">
            <a:lnSpc>
              <a:spcPct val="90000"/>
            </a:lnSpc>
            <a:spcBef>
              <a:spcPct val="0"/>
            </a:spcBef>
            <a:spcAft>
              <a:spcPct val="15000"/>
            </a:spcAft>
            <a:buChar char="•"/>
          </a:pPr>
          <a:endParaRPr lang="ru-RU" sz="1600" kern="1200" dirty="0">
            <a:solidFill>
              <a:schemeClr val="tx1"/>
            </a:solidFill>
          </a:endParaRPr>
        </a:p>
      </dsp:txBody>
      <dsp:txXfrm rot="-5400000">
        <a:off x="1606550" y="2578630"/>
        <a:ext cx="10031633" cy="28809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B4B79-64B6-4D20-B5FC-23B472903609}">
      <dsp:nvSpPr>
        <dsp:cNvPr id="0" name=""/>
        <dsp:cNvSpPr/>
      </dsp:nvSpPr>
      <dsp:spPr>
        <a:xfrm rot="5400000">
          <a:off x="-1328976" y="2858483"/>
          <a:ext cx="4151419" cy="126578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chemeClr val="tx1"/>
              </a:solidFill>
            </a:rPr>
            <a:t>2019 - 2020 год</a:t>
          </a:r>
        </a:p>
      </dsp:txBody>
      <dsp:txXfrm rot="-5400000">
        <a:off x="113841" y="2048558"/>
        <a:ext cx="1265783" cy="2885636"/>
      </dsp:txXfrm>
    </dsp:sp>
    <dsp:sp modelId="{3DA2B60F-EB51-4748-B926-2780C5F5C675}">
      <dsp:nvSpPr>
        <dsp:cNvPr id="0" name=""/>
        <dsp:cNvSpPr/>
      </dsp:nvSpPr>
      <dsp:spPr>
        <a:xfrm rot="5400000">
          <a:off x="3825269" y="-2243599"/>
          <a:ext cx="5619232" cy="1010834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None/>
          </a:pPr>
          <a:r>
            <a:rPr lang="ru-RU" sz="1600" kern="1200" dirty="0">
              <a:solidFill>
                <a:schemeClr val="tx1"/>
              </a:solidFill>
            </a:rPr>
            <a:t>1. </a:t>
          </a:r>
          <a:r>
            <a:rPr lang="ru-RU" sz="1600" b="1" kern="1200" dirty="0">
              <a:solidFill>
                <a:schemeClr val="tx1"/>
              </a:solidFill>
            </a:rPr>
            <a:t>Приказ Министерства Финансов РФ №1031 от 14.11.2019 </a:t>
          </a:r>
          <a:r>
            <a:rPr lang="ru-RU" sz="1600" kern="1200" dirty="0">
              <a:solidFill>
                <a:schemeClr val="tx1"/>
              </a:solidFill>
            </a:rPr>
            <a:t>«Об утверждении Методических рекомендаций по проведению мониторинга качества финансового менеджмента</a:t>
          </a:r>
        </a:p>
        <a:p>
          <a:pPr marL="171450" lvl="1" indent="-171450" algn="l" defTabSz="711200">
            <a:lnSpc>
              <a:spcPct val="90000"/>
            </a:lnSpc>
            <a:spcBef>
              <a:spcPct val="0"/>
            </a:spcBef>
            <a:spcAft>
              <a:spcPct val="15000"/>
            </a:spcAft>
            <a:buNone/>
          </a:pPr>
          <a:r>
            <a:rPr lang="ru-RU" sz="1600" kern="1200" dirty="0">
              <a:solidFill>
                <a:schemeClr val="tx1"/>
              </a:solidFill>
            </a:rPr>
            <a:t>2. </a:t>
          </a:r>
          <a:r>
            <a:rPr lang="ru-RU" sz="1600" b="1" kern="1200" dirty="0">
              <a:solidFill>
                <a:schemeClr val="tx1"/>
              </a:solidFill>
            </a:rPr>
            <a:t>Письма заместителя Министра финансов РФ А.М. Лаврова </a:t>
          </a:r>
          <a:r>
            <a:rPr lang="ru-RU" sz="1600" kern="1200" dirty="0">
              <a:solidFill>
                <a:schemeClr val="tx1"/>
              </a:solidFill>
            </a:rPr>
            <a:t>– пояснения по вопросам осуществления внутреннего финансового контроля и внутреннего финансового аудита с 1 января 2020 года (№ 02-02-05/98727 и № 02-02-05/98728 от 17 декабря 2019 года</a:t>
          </a:r>
        </a:p>
        <a:p>
          <a:pPr marL="171450" lvl="1" indent="-171450" algn="l" defTabSz="711200">
            <a:lnSpc>
              <a:spcPct val="90000"/>
            </a:lnSpc>
            <a:spcBef>
              <a:spcPct val="0"/>
            </a:spcBef>
            <a:spcAft>
              <a:spcPct val="15000"/>
            </a:spcAft>
            <a:buNone/>
          </a:pPr>
          <a:r>
            <a:rPr lang="ru-RU" sz="1600" kern="1200" dirty="0">
              <a:solidFill>
                <a:schemeClr val="tx1"/>
              </a:solidFill>
            </a:rPr>
            <a:t>3. </a:t>
          </a:r>
          <a:r>
            <a:rPr lang="ru-RU" sz="1600" b="1" kern="1200" dirty="0">
              <a:solidFill>
                <a:schemeClr val="tx1"/>
              </a:solidFill>
            </a:rPr>
            <a:t>Приказ Министерства Финансов РФ №195н от 21.11.2019 </a:t>
          </a:r>
          <a:r>
            <a:rPr lang="ru-RU" sz="1600" kern="1200" dirty="0">
              <a:solidFill>
                <a:schemeClr val="tx1"/>
              </a:solidFill>
            </a:rPr>
            <a:t>«Об утверждении федерального стандарта внутреннего финансового аудита «Права и обязанности должностных лиц (работников) при осуществлении внутреннего финансового аудита»</a:t>
          </a:r>
        </a:p>
        <a:p>
          <a:pPr marL="171450" lvl="1" indent="-171450" algn="l" defTabSz="711200">
            <a:lnSpc>
              <a:spcPct val="90000"/>
            </a:lnSpc>
            <a:spcBef>
              <a:spcPct val="0"/>
            </a:spcBef>
            <a:spcAft>
              <a:spcPct val="15000"/>
            </a:spcAft>
            <a:buNone/>
          </a:pPr>
          <a:r>
            <a:rPr lang="ru-RU" sz="1600" kern="1200" dirty="0">
              <a:solidFill>
                <a:schemeClr val="tx1"/>
              </a:solidFill>
            </a:rPr>
            <a:t>4.  </a:t>
          </a:r>
          <a:r>
            <a:rPr lang="ru-RU" sz="1600" b="1" kern="1200" dirty="0">
              <a:solidFill>
                <a:schemeClr val="tx1"/>
              </a:solidFill>
            </a:rPr>
            <a:t>Приказ Министерства Финансов РФ №196н от 21.11.2019 </a:t>
          </a:r>
          <a:r>
            <a:rPr lang="ru-RU" sz="1600" kern="1200" dirty="0">
              <a:solidFill>
                <a:schemeClr val="tx1"/>
              </a:solidFill>
            </a:rPr>
            <a:t>«Об утверждении федерального стандарта внутреннего финансового аудита «Определения, принципы и задачи внутреннего финансового аудита»</a:t>
          </a:r>
        </a:p>
        <a:p>
          <a:pPr marL="171450" lvl="1" indent="-171450" algn="l" defTabSz="711200">
            <a:lnSpc>
              <a:spcPct val="90000"/>
            </a:lnSpc>
            <a:spcBef>
              <a:spcPct val="0"/>
            </a:spcBef>
            <a:spcAft>
              <a:spcPct val="15000"/>
            </a:spcAft>
            <a:buNone/>
          </a:pPr>
          <a:r>
            <a:rPr lang="ru-RU" sz="1600" kern="1200" dirty="0">
              <a:solidFill>
                <a:schemeClr val="tx1"/>
              </a:solidFill>
            </a:rPr>
            <a:t>5. </a:t>
          </a:r>
          <a:r>
            <a:rPr lang="ru-RU" sz="1600" b="1" kern="1200" dirty="0">
              <a:solidFill>
                <a:schemeClr val="tx1"/>
              </a:solidFill>
            </a:rPr>
            <a:t>Приказ Министерства Финансов РФ №237н от 18.12.2019 </a:t>
          </a:r>
          <a:r>
            <a:rPr lang="ru-RU" sz="1600" kern="1200" dirty="0">
              <a:solidFill>
                <a:schemeClr val="tx1"/>
              </a:solidFill>
            </a:rPr>
            <a:t>«Об утверждении федерального стандарта внутреннего финансового аудита «Основания и порядок организации, случаи и порядок передачи полномочий по осуществлению внутреннего финансового аудита»</a:t>
          </a:r>
        </a:p>
        <a:p>
          <a:pPr marL="171450" lvl="1" indent="-171450" algn="l" defTabSz="711200">
            <a:lnSpc>
              <a:spcPct val="90000"/>
            </a:lnSpc>
            <a:spcBef>
              <a:spcPct val="0"/>
            </a:spcBef>
            <a:spcAft>
              <a:spcPct val="15000"/>
            </a:spcAft>
            <a:buNone/>
          </a:pPr>
          <a:r>
            <a:rPr lang="ru-RU" sz="1600" kern="1200" dirty="0">
              <a:solidFill>
                <a:schemeClr val="tx1"/>
              </a:solidFill>
            </a:rPr>
            <a:t>6. </a:t>
          </a:r>
          <a:r>
            <a:rPr lang="ru-RU" sz="1600" b="1" kern="1200" dirty="0">
              <a:solidFill>
                <a:schemeClr val="tx1"/>
              </a:solidFill>
            </a:rPr>
            <a:t>Об утверждении федерального стандарта внутреннего финансового аудита </a:t>
          </a:r>
          <a:r>
            <a:rPr lang="ru-RU" sz="1600" kern="1200" dirty="0">
              <a:solidFill>
                <a:schemeClr val="tx1"/>
              </a:solidFill>
            </a:rPr>
            <a:t>«Планирование и проведение внутреннего финансового аудита» Проект на сайте </a:t>
          </a:r>
          <a:r>
            <a:rPr lang="en-GB" sz="1600" kern="1200" dirty="0">
              <a:solidFill>
                <a:schemeClr val="tx1"/>
              </a:solidFill>
            </a:rPr>
            <a:t>regulation.gov.ru</a:t>
          </a:r>
          <a:endParaRPr lang="ru-RU" sz="1600" kern="1200" dirty="0">
            <a:solidFill>
              <a:schemeClr val="tx1"/>
            </a:solidFill>
          </a:endParaRPr>
        </a:p>
        <a:p>
          <a:pPr marL="171450" lvl="1" indent="-171450" algn="l" defTabSz="711200">
            <a:lnSpc>
              <a:spcPct val="90000"/>
            </a:lnSpc>
            <a:spcBef>
              <a:spcPct val="0"/>
            </a:spcBef>
            <a:spcAft>
              <a:spcPct val="15000"/>
            </a:spcAft>
            <a:buNone/>
          </a:pPr>
          <a:r>
            <a:rPr lang="ru-RU" sz="1600" kern="1200" dirty="0">
              <a:solidFill>
                <a:schemeClr val="tx1"/>
              </a:solidFill>
            </a:rPr>
            <a:t>7. </a:t>
          </a:r>
          <a:r>
            <a:rPr lang="ru-RU" sz="1600" b="1" kern="1200" dirty="0">
              <a:solidFill>
                <a:schemeClr val="tx1"/>
              </a:solidFill>
            </a:rPr>
            <a:t>Приказ Министерства Финансов РФ №1656 от 27.12.2019 </a:t>
          </a:r>
          <a:r>
            <a:rPr lang="ru-RU" sz="1600" kern="1200" dirty="0">
              <a:solidFill>
                <a:schemeClr val="tx1"/>
              </a:solidFill>
            </a:rPr>
            <a:t>«О совете по вопросам внутреннего финансового аудита и совершенствования качества финансового менеджмента организаций бюджетной сферы»</a:t>
          </a:r>
        </a:p>
        <a:p>
          <a:pPr marL="171450" lvl="1" indent="-171450" algn="l" defTabSz="711200">
            <a:lnSpc>
              <a:spcPct val="90000"/>
            </a:lnSpc>
            <a:spcBef>
              <a:spcPct val="0"/>
            </a:spcBef>
            <a:spcAft>
              <a:spcPct val="15000"/>
            </a:spcAft>
            <a:buNone/>
          </a:pPr>
          <a:r>
            <a:rPr lang="ru-RU" sz="1600" kern="1200" dirty="0">
              <a:solidFill>
                <a:schemeClr val="tx1"/>
              </a:solidFill>
            </a:rPr>
            <a:t>8. </a:t>
          </a:r>
          <a:r>
            <a:rPr lang="ru-RU" sz="1600" b="1" kern="1200" dirty="0">
              <a:solidFill>
                <a:schemeClr val="tx1"/>
              </a:solidFill>
            </a:rPr>
            <a:t>Приказ Министерства Финансов РФ №1657 от 27.12.2019 </a:t>
          </a:r>
          <a:r>
            <a:rPr lang="ru-RU" sz="1600" kern="1200" dirty="0">
              <a:solidFill>
                <a:schemeClr val="tx1"/>
              </a:solidFill>
            </a:rPr>
            <a:t>«Об утверждении методики проведения анализа осуществления главными администраторами бюджетных средств внутреннего финансового аудита»</a:t>
          </a:r>
        </a:p>
      </dsp:txBody>
      <dsp:txXfrm rot="-5400000">
        <a:off x="1580712" y="275266"/>
        <a:ext cx="9834038" cy="507061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E1A1C5-15BA-4C5E-9171-C88EA9E8BC17}">
      <dsp:nvSpPr>
        <dsp:cNvPr id="0" name=""/>
        <dsp:cNvSpPr/>
      </dsp:nvSpPr>
      <dsp:spPr>
        <a:xfrm>
          <a:off x="3190713" y="425"/>
          <a:ext cx="1918001" cy="842058"/>
        </a:xfrm>
        <a:prstGeom prst="roundRect">
          <a:avLst/>
        </a:prstGeom>
        <a:solidFill>
          <a:schemeClr val="accent1">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50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a:solidFill>
                <a:schemeClr val="tx1"/>
              </a:solidFill>
            </a:rPr>
            <a:t>Законности</a:t>
          </a:r>
          <a:endParaRPr lang="ru-RU" sz="2000" b="1" kern="1200" dirty="0">
            <a:solidFill>
              <a:schemeClr val="tx1"/>
            </a:solidFill>
          </a:endParaRPr>
        </a:p>
      </dsp:txBody>
      <dsp:txXfrm>
        <a:off x="3231819" y="41531"/>
        <a:ext cx="1835789" cy="759846"/>
      </dsp:txXfrm>
    </dsp:sp>
    <dsp:sp modelId="{5750FF02-0426-421E-B7FF-29A1C7312AC1}">
      <dsp:nvSpPr>
        <dsp:cNvPr id="0" name=""/>
        <dsp:cNvSpPr/>
      </dsp:nvSpPr>
      <dsp:spPr>
        <a:xfrm>
          <a:off x="1517668" y="307486"/>
          <a:ext cx="4807933" cy="4807933"/>
        </a:xfrm>
        <a:custGeom>
          <a:avLst/>
          <a:gdLst/>
          <a:ahLst/>
          <a:cxnLst/>
          <a:rect l="0" t="0" r="0" b="0"/>
          <a:pathLst>
            <a:path>
              <a:moveTo>
                <a:pt x="3715920" y="389560"/>
              </a:moveTo>
              <a:arcTo wR="2403966" hR="2403966" stAng="18184536" swAng="631358"/>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15085F0-7F6C-4574-9B77-F942B6114C77}">
      <dsp:nvSpPr>
        <dsp:cNvPr id="0" name=""/>
        <dsp:cNvSpPr/>
      </dsp:nvSpPr>
      <dsp:spPr>
        <a:xfrm>
          <a:off x="4704714" y="1074505"/>
          <a:ext cx="2708642" cy="842058"/>
        </a:xfrm>
        <a:prstGeom prst="roundRect">
          <a:avLst/>
        </a:prstGeom>
        <a:solidFill>
          <a:schemeClr val="tx2">
            <a:lumMod val="20000"/>
            <a:lumOff val="80000"/>
          </a:schemeClr>
        </a:solidFill>
        <a:ln w="12700" cap="flat" cmpd="sng" algn="ctr">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dirty="0">
              <a:solidFill>
                <a:schemeClr val="tx1"/>
              </a:solidFill>
            </a:rPr>
            <a:t>Профессиональной компетентности и скептицизма</a:t>
          </a:r>
        </a:p>
      </dsp:txBody>
      <dsp:txXfrm>
        <a:off x="4745820" y="1115611"/>
        <a:ext cx="2626430" cy="759846"/>
      </dsp:txXfrm>
    </dsp:sp>
    <dsp:sp modelId="{D5A9D661-D59B-46C6-8803-8DB41AB1EEC7}">
      <dsp:nvSpPr>
        <dsp:cNvPr id="0" name=""/>
        <dsp:cNvSpPr/>
      </dsp:nvSpPr>
      <dsp:spPr>
        <a:xfrm>
          <a:off x="1657399" y="409640"/>
          <a:ext cx="4807933" cy="4807933"/>
        </a:xfrm>
        <a:custGeom>
          <a:avLst/>
          <a:gdLst/>
          <a:ahLst/>
          <a:cxnLst/>
          <a:rect l="0" t="0" r="0" b="0"/>
          <a:pathLst>
            <a:path>
              <a:moveTo>
                <a:pt x="4673218" y="1610522"/>
              </a:moveTo>
              <a:arcTo wR="2403966" hR="2403966" stAng="20443669" swAng="476585"/>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6D22544-A589-49B6-85D7-D859EA38DF27}">
      <dsp:nvSpPr>
        <dsp:cNvPr id="0" name=""/>
        <dsp:cNvSpPr/>
      </dsp:nvSpPr>
      <dsp:spPr>
        <a:xfrm>
          <a:off x="5214156" y="2450347"/>
          <a:ext cx="2507312" cy="842058"/>
        </a:xfrm>
        <a:prstGeom prst="roundRect">
          <a:avLst/>
        </a:prstGeom>
        <a:solidFill>
          <a:schemeClr val="tx2">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a:solidFill>
                <a:schemeClr val="tx1"/>
              </a:solidFill>
            </a:rPr>
            <a:t>Эффективности</a:t>
          </a:r>
          <a:endParaRPr lang="ru-RU" sz="2000" b="1" kern="1200" dirty="0">
            <a:solidFill>
              <a:schemeClr val="tx1"/>
            </a:solidFill>
          </a:endParaRPr>
        </a:p>
      </dsp:txBody>
      <dsp:txXfrm>
        <a:off x="5255262" y="2491453"/>
        <a:ext cx="2425100" cy="759846"/>
      </dsp:txXfrm>
    </dsp:sp>
    <dsp:sp modelId="{F6A97114-AC33-4669-840F-6F2E9C37A6A3}">
      <dsp:nvSpPr>
        <dsp:cNvPr id="0" name=""/>
        <dsp:cNvSpPr/>
      </dsp:nvSpPr>
      <dsp:spPr>
        <a:xfrm>
          <a:off x="1616987" y="746947"/>
          <a:ext cx="4807933" cy="4807933"/>
        </a:xfrm>
        <a:custGeom>
          <a:avLst/>
          <a:gdLst/>
          <a:ahLst/>
          <a:cxnLst/>
          <a:rect l="0" t="0" r="0" b="0"/>
          <a:pathLst>
            <a:path>
              <a:moveTo>
                <a:pt x="4787360" y="2717803"/>
              </a:moveTo>
              <a:arcTo wR="2403966" hR="2403966" stAng="450080" swAng="749666"/>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DD9475C-883F-4DD1-AB2A-FB9E124346F4}">
      <dsp:nvSpPr>
        <dsp:cNvPr id="0" name=""/>
        <dsp:cNvSpPr/>
      </dsp:nvSpPr>
      <dsp:spPr>
        <a:xfrm>
          <a:off x="4718920" y="4133401"/>
          <a:ext cx="2317992" cy="842058"/>
        </a:xfrm>
        <a:prstGeom prst="roundRect">
          <a:avLst/>
        </a:prstGeom>
        <a:solidFill>
          <a:schemeClr val="tx2">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a:solidFill>
                <a:schemeClr val="tx1"/>
              </a:solidFill>
            </a:rPr>
            <a:t>Системности</a:t>
          </a:r>
          <a:endParaRPr lang="ru-RU" sz="2000" b="1" kern="1200" dirty="0">
            <a:solidFill>
              <a:schemeClr val="tx1"/>
            </a:solidFill>
          </a:endParaRPr>
        </a:p>
      </dsp:txBody>
      <dsp:txXfrm>
        <a:off x="4760026" y="4174507"/>
        <a:ext cx="2235780" cy="759846"/>
      </dsp:txXfrm>
    </dsp:sp>
    <dsp:sp modelId="{368FD075-B38F-47DD-B14A-10A593F60AFD}">
      <dsp:nvSpPr>
        <dsp:cNvPr id="0" name=""/>
        <dsp:cNvSpPr/>
      </dsp:nvSpPr>
      <dsp:spPr>
        <a:xfrm>
          <a:off x="1779151" y="449660"/>
          <a:ext cx="4807933" cy="4807933"/>
        </a:xfrm>
        <a:custGeom>
          <a:avLst/>
          <a:gdLst/>
          <a:ahLst/>
          <a:cxnLst/>
          <a:rect l="0" t="0" r="0" b="0"/>
          <a:pathLst>
            <a:path>
              <a:moveTo>
                <a:pt x="3125670" y="4697043"/>
              </a:moveTo>
              <a:arcTo wR="2403966" hR="2403966" stAng="4351775" swAng="2026794"/>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FA1D8DC-239B-4CFC-86CC-2B29FAA1AC3A}">
      <dsp:nvSpPr>
        <dsp:cNvPr id="0" name=""/>
        <dsp:cNvSpPr/>
      </dsp:nvSpPr>
      <dsp:spPr>
        <a:xfrm>
          <a:off x="1236298" y="4155860"/>
          <a:ext cx="2503167" cy="842058"/>
        </a:xfrm>
        <a:prstGeom prst="roundRect">
          <a:avLst/>
        </a:prstGeom>
        <a:solidFill>
          <a:schemeClr val="tx2">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dirty="0">
              <a:solidFill>
                <a:schemeClr val="tx1"/>
              </a:solidFill>
            </a:rPr>
            <a:t>Ответственности</a:t>
          </a:r>
        </a:p>
      </dsp:txBody>
      <dsp:txXfrm>
        <a:off x="1277404" y="4196966"/>
        <a:ext cx="2420955" cy="759846"/>
      </dsp:txXfrm>
    </dsp:sp>
    <dsp:sp modelId="{80C7316C-9F6D-4DCB-8A2E-03849A88BE82}">
      <dsp:nvSpPr>
        <dsp:cNvPr id="0" name=""/>
        <dsp:cNvSpPr/>
      </dsp:nvSpPr>
      <dsp:spPr>
        <a:xfrm>
          <a:off x="1853619" y="623405"/>
          <a:ext cx="4807933" cy="4807933"/>
        </a:xfrm>
        <a:custGeom>
          <a:avLst/>
          <a:gdLst/>
          <a:ahLst/>
          <a:cxnLst/>
          <a:rect l="0" t="0" r="0" b="0"/>
          <a:pathLst>
            <a:path>
              <a:moveTo>
                <a:pt x="213832" y="3395112"/>
              </a:moveTo>
              <a:arcTo wR="2403966" hR="2403966" stAng="9339052" swAng="661318"/>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D1EEC43-9ACD-4803-B1F5-BAF85EBC58EE}">
      <dsp:nvSpPr>
        <dsp:cNvPr id="0" name=""/>
        <dsp:cNvSpPr/>
      </dsp:nvSpPr>
      <dsp:spPr>
        <a:xfrm>
          <a:off x="501815" y="2589494"/>
          <a:ext cx="2627092" cy="842058"/>
        </a:xfrm>
        <a:prstGeom prst="roundRect">
          <a:avLst/>
        </a:prstGeom>
        <a:solidFill>
          <a:schemeClr val="tx2">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a:solidFill>
                <a:schemeClr val="tx1"/>
              </a:solidFill>
            </a:rPr>
            <a:t>Объективности</a:t>
          </a:r>
          <a:endParaRPr lang="ru-RU" sz="2000" b="1" kern="1200" dirty="0">
            <a:solidFill>
              <a:schemeClr val="tx1"/>
            </a:solidFill>
          </a:endParaRPr>
        </a:p>
      </dsp:txBody>
      <dsp:txXfrm>
        <a:off x="542921" y="2630600"/>
        <a:ext cx="2544880" cy="759846"/>
      </dsp:txXfrm>
    </dsp:sp>
    <dsp:sp modelId="{07E207F8-60F8-4BE6-886C-F4400CD587A3}">
      <dsp:nvSpPr>
        <dsp:cNvPr id="0" name=""/>
        <dsp:cNvSpPr/>
      </dsp:nvSpPr>
      <dsp:spPr>
        <a:xfrm>
          <a:off x="1818971" y="116978"/>
          <a:ext cx="4807933" cy="4807933"/>
        </a:xfrm>
        <a:custGeom>
          <a:avLst/>
          <a:gdLst/>
          <a:ahLst/>
          <a:cxnLst/>
          <a:rect l="0" t="0" r="0" b="0"/>
          <a:pathLst>
            <a:path>
              <a:moveTo>
                <a:pt x="1108" y="2330981"/>
              </a:moveTo>
              <a:arcTo wR="2403966" hR="2403966" stAng="10904387" swAng="610973"/>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CD15262-6283-47AF-B245-3B6B991CB5CB}">
      <dsp:nvSpPr>
        <dsp:cNvPr id="0" name=""/>
        <dsp:cNvSpPr/>
      </dsp:nvSpPr>
      <dsp:spPr>
        <a:xfrm>
          <a:off x="893279" y="1044688"/>
          <a:ext cx="2475573" cy="842058"/>
        </a:xfrm>
        <a:prstGeom prst="roundRect">
          <a:avLst/>
        </a:prstGeom>
        <a:solidFill>
          <a:schemeClr val="tx2">
            <a:lumMod val="20000"/>
            <a:lumOff val="80000"/>
          </a:schemeClr>
        </a:solidFill>
        <a:ln w="12700"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miter lim="800000"/>
        </a:ln>
        <a:effectLst>
          <a:innerShdw blurRad="114300">
            <a:schemeClr val="accent1">
              <a:lumMod val="75000"/>
            </a:scheme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b="1" kern="1200" dirty="0">
              <a:solidFill>
                <a:schemeClr val="tx1"/>
              </a:solidFill>
            </a:rPr>
            <a:t>Функциональной независимости</a:t>
          </a:r>
        </a:p>
      </dsp:txBody>
      <dsp:txXfrm>
        <a:off x="934385" y="1085794"/>
        <a:ext cx="2393361" cy="759846"/>
      </dsp:txXfrm>
    </dsp:sp>
    <dsp:sp modelId="{0E2CF221-C34F-4509-A73D-35AC331ACBB1}">
      <dsp:nvSpPr>
        <dsp:cNvPr id="0" name=""/>
        <dsp:cNvSpPr/>
      </dsp:nvSpPr>
      <dsp:spPr>
        <a:xfrm>
          <a:off x="1663088" y="455600"/>
          <a:ext cx="4807933" cy="4807933"/>
        </a:xfrm>
        <a:custGeom>
          <a:avLst/>
          <a:gdLst/>
          <a:ahLst/>
          <a:cxnLst/>
          <a:rect l="0" t="0" r="0" b="0"/>
          <a:pathLst>
            <a:path>
              <a:moveTo>
                <a:pt x="954610" y="486045"/>
              </a:moveTo>
              <a:arcTo wR="2403966" hR="2403966" stAng="13975319" swAng="707875"/>
            </a:path>
          </a:pathLst>
        </a:custGeom>
        <a:noFill/>
        <a:ln w="12700" cap="flat" cmpd="sng" algn="ctr">
          <a:solidFill>
            <a:schemeClr val="accent1">
              <a:lumMod val="7500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795054-AA56-4D27-A1F6-56D573D58BEB}">
      <dsp:nvSpPr>
        <dsp:cNvPr id="0" name=""/>
        <dsp:cNvSpPr/>
      </dsp:nvSpPr>
      <dsp:spPr>
        <a:xfrm>
          <a:off x="2872155" y="1084"/>
          <a:ext cx="2807743" cy="140387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dirty="0">
              <a:solidFill>
                <a:srgbClr val="002060"/>
              </a:solidFill>
            </a:rPr>
            <a:t>ВИЗУАЛЬНЫЕ</a:t>
          </a:r>
        </a:p>
      </dsp:txBody>
      <dsp:txXfrm>
        <a:off x="2913273" y="42202"/>
        <a:ext cx="2725507" cy="1321635"/>
      </dsp:txXfrm>
    </dsp:sp>
    <dsp:sp modelId="{937C2270-A8C8-4169-A41C-828E91B0E6E7}">
      <dsp:nvSpPr>
        <dsp:cNvPr id="0" name=""/>
        <dsp:cNvSpPr/>
      </dsp:nvSpPr>
      <dsp:spPr>
        <a:xfrm rot="3600000">
          <a:off x="4747401" y="2463655"/>
          <a:ext cx="1373943" cy="491355"/>
        </a:xfrm>
        <a:prstGeom prst="lef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ru-RU" sz="2000" kern="1200">
            <a:solidFill>
              <a:srgbClr val="002060"/>
            </a:solidFill>
          </a:endParaRPr>
        </a:p>
      </dsp:txBody>
      <dsp:txXfrm>
        <a:off x="4894808" y="2561926"/>
        <a:ext cx="1079130" cy="294813"/>
      </dsp:txXfrm>
    </dsp:sp>
    <dsp:sp modelId="{515BCF34-5DD4-4673-B787-39F15BC63798}">
      <dsp:nvSpPr>
        <dsp:cNvPr id="0" name=""/>
        <dsp:cNvSpPr/>
      </dsp:nvSpPr>
      <dsp:spPr>
        <a:xfrm>
          <a:off x="5188846" y="4013711"/>
          <a:ext cx="2807743" cy="140387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dirty="0">
              <a:solidFill>
                <a:srgbClr val="002060"/>
              </a:solidFill>
            </a:rPr>
            <a:t>СМЕШАННЫЕ</a:t>
          </a:r>
        </a:p>
      </dsp:txBody>
      <dsp:txXfrm>
        <a:off x="5229964" y="4054829"/>
        <a:ext cx="2725507" cy="1321635"/>
      </dsp:txXfrm>
    </dsp:sp>
    <dsp:sp modelId="{3FCF5563-C250-4341-97AC-F3854269E978}">
      <dsp:nvSpPr>
        <dsp:cNvPr id="0" name=""/>
        <dsp:cNvSpPr/>
      </dsp:nvSpPr>
      <dsp:spPr>
        <a:xfrm rot="10800000">
          <a:off x="3643160" y="4469969"/>
          <a:ext cx="1373943" cy="491355"/>
        </a:xfrm>
        <a:prstGeom prst="lef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ru-RU" sz="2000" kern="1200">
            <a:solidFill>
              <a:srgbClr val="002060"/>
            </a:solidFill>
          </a:endParaRPr>
        </a:p>
      </dsp:txBody>
      <dsp:txXfrm rot="10800000">
        <a:off x="3790566" y="4568240"/>
        <a:ext cx="1079130" cy="294813"/>
      </dsp:txXfrm>
    </dsp:sp>
    <dsp:sp modelId="{69597F81-440C-40FA-97B9-2CD2457D4B35}">
      <dsp:nvSpPr>
        <dsp:cNvPr id="0" name=""/>
        <dsp:cNvSpPr/>
      </dsp:nvSpPr>
      <dsp:spPr>
        <a:xfrm>
          <a:off x="447253" y="4013711"/>
          <a:ext cx="3024163" cy="140387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dirty="0">
              <a:solidFill>
                <a:srgbClr val="002060"/>
              </a:solidFill>
            </a:rPr>
            <a:t>АВТОМАТИЧЕСКИЕ</a:t>
          </a:r>
        </a:p>
      </dsp:txBody>
      <dsp:txXfrm>
        <a:off x="488371" y="4054829"/>
        <a:ext cx="2941927" cy="1321635"/>
      </dsp:txXfrm>
    </dsp:sp>
    <dsp:sp modelId="{43EC275C-AE6F-498D-831A-5758E988E29A}">
      <dsp:nvSpPr>
        <dsp:cNvPr id="0" name=""/>
        <dsp:cNvSpPr/>
      </dsp:nvSpPr>
      <dsp:spPr>
        <a:xfrm rot="18000000">
          <a:off x="2430709" y="2463655"/>
          <a:ext cx="1373943" cy="491355"/>
        </a:xfrm>
        <a:prstGeom prst="lef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ru-RU" sz="2000" kern="1200">
            <a:solidFill>
              <a:srgbClr val="002060"/>
            </a:solidFill>
          </a:endParaRPr>
        </a:p>
      </dsp:txBody>
      <dsp:txXfrm>
        <a:off x="2578116" y="2561926"/>
        <a:ext cx="1079130" cy="29481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D03A16-82FA-4268-93C7-F49CB7D8E1DA}" type="datetimeFigureOut">
              <a:rPr lang="ru-RU" smtClean="0"/>
              <a:t>03.03.2020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61414C-B757-4D18-B47E-B07F459040B8}" type="slidenum">
              <a:rPr lang="ru-RU" smtClean="0"/>
              <a:t>‹#›</a:t>
            </a:fld>
            <a:endParaRPr lang="ru-RU"/>
          </a:p>
        </p:txBody>
      </p:sp>
    </p:spTree>
    <p:extLst>
      <p:ext uri="{BB962C8B-B14F-4D97-AF65-F5344CB8AC3E}">
        <p14:creationId xmlns:p14="http://schemas.microsoft.com/office/powerpoint/2010/main" val="2739744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1275" y="211138"/>
            <a:ext cx="6616700" cy="3722687"/>
          </a:xfrm>
        </p:spPr>
      </p:sp>
      <p:sp>
        <p:nvSpPr>
          <p:cNvPr id="3" name="Заметки 2"/>
          <p:cNvSpPr>
            <a:spLocks noGrp="1"/>
          </p:cNvSpPr>
          <p:nvPr>
            <p:ph type="body" idx="1"/>
          </p:nvPr>
        </p:nvSpPr>
        <p:spPr>
          <a:xfrm>
            <a:off x="158477" y="4243239"/>
            <a:ext cx="6408712" cy="5400599"/>
          </a:xfrm>
        </p:spPr>
        <p:txBody>
          <a:bodyPr/>
          <a:lstStyle/>
          <a:p>
            <a:pPr indent="447675" algn="just"/>
            <a:r>
              <a:rPr lang="ru-RU" dirty="0"/>
              <a:t>В соответствии с Методическими рекомендациями субъектами бюджетного планирования должно осуществляться формирование предложений по введению целевых статей расходов на реализацию в рамках государственных программ федеральных проектов, входящих в состав национальных проектов, имея в виду </a:t>
            </a:r>
            <a:r>
              <a:rPr lang="ru-RU" b="1" dirty="0">
                <a:solidFill>
                  <a:srgbClr val="C00000"/>
                </a:solidFill>
              </a:rPr>
              <a:t>включение федеральных проектов в государственные программы в качестве структурных элементов указанных программ (как правило, на уровне основных мероприятий в составе подпрограмм).</a:t>
            </a:r>
          </a:p>
          <a:p>
            <a:pPr indent="447675" algn="just"/>
            <a:endParaRPr lang="ru-RU" b="1" dirty="0">
              <a:solidFill>
                <a:srgbClr val="C00000"/>
              </a:solidFill>
            </a:endParaRPr>
          </a:p>
          <a:p>
            <a:pPr indent="447675" algn="just"/>
            <a:r>
              <a:rPr lang="ru-RU" b="1" dirty="0">
                <a:solidFill>
                  <a:srgbClr val="C00000"/>
                </a:solidFill>
              </a:rPr>
              <a:t>При этом в целях обособления бюджетных ассигнований на реализацию национальных проектов (включая федеральные проекты), должны использоваться коды классификации, по которым подлежат отражению ассигнования на реализацию структурных элементов госпрограмм.</a:t>
            </a:r>
          </a:p>
          <a:p>
            <a:pPr indent="447675" algn="just"/>
            <a:endParaRPr lang="ru-RU" dirty="0"/>
          </a:p>
          <a:p>
            <a:pPr indent="447675" algn="just"/>
            <a:r>
              <a:rPr lang="ru-RU" dirty="0"/>
              <a:t>Формирование предложений по корректировке наименований целевых статей расходов на реализацию пилотных государственных программ с учетом необходимости </a:t>
            </a:r>
            <a:r>
              <a:rPr lang="ru-RU" b="1" dirty="0">
                <a:solidFill>
                  <a:srgbClr val="C00000"/>
                </a:solidFill>
              </a:rPr>
              <a:t>преобразования действующих основных мероприятий и соответствующих им целевых статей расходов в национальные и федеральные проекты, </a:t>
            </a:r>
            <a:r>
              <a:rPr lang="ru-RU" dirty="0"/>
              <a:t>отдельные мероприятия таких проектов, направленные на финансовое обеспечение деятельности центральных аппаратов федеральных органов исполнительной власти и их территориальных органов в соответствии с требованиями Правил разработки, реализации и оценки эффективности отдельных государственных программ, утвержденных постановлением Правительства Российской Федерации от 12 октября 2017 года № 1242.</a:t>
            </a:r>
          </a:p>
          <a:p>
            <a:endParaRPr lang="ru-RU" dirty="0"/>
          </a:p>
        </p:txBody>
      </p:sp>
      <p:sp>
        <p:nvSpPr>
          <p:cNvPr id="4" name="Номер слайда 3"/>
          <p:cNvSpPr>
            <a:spLocks noGrp="1"/>
          </p:cNvSpPr>
          <p:nvPr>
            <p:ph type="sldNum" sz="quarter" idx="10"/>
          </p:nvPr>
        </p:nvSpPr>
        <p:spPr/>
        <p:txBody>
          <a:bodyPr/>
          <a:lstStyle/>
          <a:p>
            <a:pPr marL="0" marR="0" lvl="0" indent="0" algn="r" defTabSz="1072866" rtl="0" eaLnBrk="1" fontAlgn="auto" latinLnBrk="0" hangingPunct="1">
              <a:lnSpc>
                <a:spcPct val="100000"/>
              </a:lnSpc>
              <a:spcBef>
                <a:spcPts val="0"/>
              </a:spcBef>
              <a:spcAft>
                <a:spcPts val="0"/>
              </a:spcAft>
              <a:buClrTx/>
              <a:buSzTx/>
              <a:buFontTx/>
              <a:buNone/>
              <a:tabLst/>
              <a:defRPr/>
            </a:pPr>
            <a:fld id="{4B5D5F11-DBA2-46A2-B01F-8D3C8428652D}"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72866" rtl="0" eaLnBrk="1" fontAlgn="auto" latinLnBrk="0" hangingPunct="1">
                <a:lnSpc>
                  <a:spcPct val="100000"/>
                </a:lnSpc>
                <a:spcBef>
                  <a:spcPts val="0"/>
                </a:spcBef>
                <a:spcAft>
                  <a:spcPts val="0"/>
                </a:spcAft>
                <a:buClrTx/>
                <a:buSzTx/>
                <a:buFontTx/>
                <a:buNone/>
                <a:tabLst/>
                <a:defRPr/>
              </a:pPr>
              <a:t>196</a:t>
            </a:fld>
            <a:endParaRPr kumimoji="0" lang="ru-RU"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9485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vmlDrawing" Target="../drawings/vmlDrawing5.v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2020EE-BB08-4D69-A460-A83DFC46D8D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38F77E86-558F-49C0-812E-28DEF8E1F3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D19FD529-D67A-4A42-9D3B-9ABA9958653C}"/>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FEF5F7F8-77DA-42E6-BA3E-7A0DBDF9C33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4ED7DBE-FB3B-4D62-B94D-2F93E821341D}"/>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086784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BE1913E-212F-47DB-B3AF-8BE9B970688B}"/>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2381BD00-0F04-42AF-8B71-FB6437EE1B2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A0F87BD-B43B-469E-AFE2-5E086E692D5F}"/>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ACA7F52F-8400-4275-BE1C-1781AAC30DC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E5151D2-13E0-42CD-B305-DD6C8A9B8784}"/>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2687642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44B89AA3-4AC5-4C3C-AAE9-1908E2DE3763}"/>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D345DE1A-3A52-46C6-AA06-399FD81017A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F5F4FF1-74C4-4D71-BF51-40A4F5016854}"/>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31875415-59AF-4A6E-BD15-76AAAD9994A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90E5CF0-F1F4-45E6-8578-0ADFA47DAED7}"/>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427987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4728" name="Rectangle 152" hidden="1"/>
          <p:cNvGraphicFramePr>
            <a:graphicFrameLocks/>
          </p:cNvGraphicFramePr>
          <p:nvPr>
            <p:custDataLst>
              <p:tags r:id="rId2"/>
            </p:custDataLst>
          </p:nvPr>
        </p:nvGraphicFramePr>
        <p:xfrm>
          <a:off x="3" y="0"/>
          <a:ext cx="211667" cy="158750"/>
        </p:xfrm>
        <a:graphic>
          <a:graphicData uri="http://schemas.openxmlformats.org/presentationml/2006/ole">
            <mc:AlternateContent xmlns:mc="http://schemas.openxmlformats.org/markup-compatibility/2006">
              <mc:Choice xmlns:v="urn:schemas-microsoft-com:vml" Requires="v">
                <p:oleObj spid="_x0000_s2210" name="think-cell Slide" r:id="rId4" imgW="0" imgH="0" progId="TCLayout.ActiveDocument.1">
                  <p:embed/>
                </p:oleObj>
              </mc:Choice>
              <mc:Fallback>
                <p:oleObj name="think-cell Slide" r:id="rId4" imgW="0" imgH="0" progId="TCLayout.ActiveDocument.1">
                  <p:embed/>
                  <p:pic>
                    <p:nvPicPr>
                      <p:cNvPr id="24728" name="Rectangle 15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06714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958" y="1589"/>
          <a:ext cx="1953" cy="1587"/>
        </p:xfrm>
        <a:graphic>
          <a:graphicData uri="http://schemas.openxmlformats.org/presentationml/2006/ole">
            <mc:AlternateContent xmlns:mc="http://schemas.openxmlformats.org/markup-compatibility/2006">
              <mc:Choice xmlns:v="urn:schemas-microsoft-com:vml" Requires="v">
                <p:oleObj spid="_x0000_s3234"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8" y="1589"/>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endParaRPr lang="en-GB" dirty="0"/>
          </a:p>
        </p:txBody>
      </p:sp>
      <p:sp>
        <p:nvSpPr>
          <p:cNvPr id="5" name="Text Placeholder 4"/>
          <p:cNvSpPr>
            <a:spLocks noGrp="1"/>
          </p:cNvSpPr>
          <p:nvPr>
            <p:ph type="body" sz="quarter" idx="10"/>
          </p:nvPr>
        </p:nvSpPr>
        <p:spPr>
          <a:xfrm>
            <a:off x="579972" y="1509720"/>
            <a:ext cx="11032068" cy="4613275"/>
          </a:xfrm>
        </p:spPr>
        <p:txBody>
          <a:bodyPr/>
          <a:lstStyle>
            <a:lvl3pPr>
              <a:buFont typeface="Trebuchet MS" pitchFamily="34" charset="0"/>
              <a:buChar char="—"/>
              <a:defRPr/>
            </a:lvl3pPr>
            <a:lvl4pPr>
              <a:buFont typeface="Trebuchet MS" pitchFamily="34" charset="0"/>
              <a:buChar char="—"/>
              <a:defRPr/>
            </a:lvl4pPr>
            <a:lvl5pPr>
              <a:buFont typeface="Trebuchet MS"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8798541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958" y="1589"/>
          <a:ext cx="1953" cy="1587"/>
        </p:xfrm>
        <a:graphic>
          <a:graphicData uri="http://schemas.openxmlformats.org/presentationml/2006/ole">
            <mc:AlternateContent xmlns:mc="http://schemas.openxmlformats.org/markup-compatibility/2006">
              <mc:Choice xmlns:v="urn:schemas-microsoft-com:vml" Requires="v">
                <p:oleObj spid="_x0000_s4258" name="think-cell Slide" r:id="rId4" imgW="360" imgH="360" progId="TCLayout.ActiveDocument.1">
                  <p:embed/>
                </p:oleObj>
              </mc:Choice>
              <mc:Fallback>
                <p:oleObj name="think-cell Slide" r:id="rId4" imgW="360" imgH="360" progId="TCLayout.ActiveDocument.1">
                  <p:embed/>
                  <p:pic>
                    <p:nvPicPr>
                      <p:cNvPr id="3" name="Object 2"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8" y="1589"/>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030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958" y="1589"/>
          <a:ext cx="1953" cy="1587"/>
        </p:xfrm>
        <a:graphic>
          <a:graphicData uri="http://schemas.openxmlformats.org/presentationml/2006/ole">
            <mc:AlternateContent xmlns:mc="http://schemas.openxmlformats.org/markup-compatibility/2006">
              <mc:Choice xmlns:v="urn:schemas-microsoft-com:vml" Requires="v">
                <p:oleObj spid="_x0000_s5282" name="think-cell Slide" r:id="rId4" imgW="360" imgH="360" progId="TCLayout.ActiveDocument.1">
                  <p:embed/>
                </p:oleObj>
              </mc:Choice>
              <mc:Fallback>
                <p:oleObj name="think-cell Slide" r:id="rId4" imgW="360" imgH="360" progId="TCLayout.ActiveDocument.1">
                  <p:embed/>
                  <p:pic>
                    <p:nvPicPr>
                      <p:cNvPr id="2" name="Object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8" y="1589"/>
                        <a:ext cx="1953"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3056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81407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1"/>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4" y="1082675"/>
            <a:ext cx="11469687" cy="5232400"/>
          </a:xfrm>
        </p:spPr>
        <p:txBody>
          <a:bodyPr/>
          <a:lstStyle>
            <a:lvl1pPr>
              <a:defRPr>
                <a:solidFill>
                  <a:schemeClr val="tx1"/>
                </a:solidFill>
                <a:latin typeface="Segoe UI" panose="020B0502040204020203" pitchFamily="34" charset="0"/>
              </a:defRPr>
            </a:lvl1pPr>
            <a:lvl2pPr>
              <a:buClr>
                <a:schemeClr val="accent1"/>
              </a:buClr>
              <a:defRPr>
                <a:solidFill>
                  <a:schemeClr val="tx1"/>
                </a:solidFill>
                <a:latin typeface="Segoe UI" panose="020B0502040204020203" pitchFamily="34" charset="0"/>
              </a:defRPr>
            </a:lvl2pPr>
            <a:lvl3pPr>
              <a:buClr>
                <a:schemeClr val="accent1"/>
              </a:buClr>
              <a:defRPr>
                <a:solidFill>
                  <a:schemeClr val="tx1"/>
                </a:solidFill>
                <a:latin typeface="Segoe UI" panose="020B0502040204020203" pitchFamily="34" charset="0"/>
              </a:defRPr>
            </a:lvl3pPr>
            <a:lvl4pPr>
              <a:buClr>
                <a:schemeClr val="accent1"/>
              </a:buClr>
              <a:defRPr>
                <a:solidFill>
                  <a:schemeClr val="tx1"/>
                </a:solidFill>
                <a:latin typeface="Segoe UI" panose="020B0502040204020203" pitchFamily="34" charset="0"/>
              </a:defRPr>
            </a:lvl4pPr>
            <a:lvl5pPr>
              <a:buClr>
                <a:schemeClr val="accent1"/>
              </a:buClr>
              <a:defRPr>
                <a:solidFill>
                  <a:schemeClr val="tx1"/>
                </a:solidFill>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1329676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C8EC2E-78E6-4BB4-AD91-15002F1656A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B33D0ED-243B-45B7-8921-8AE32C0E7A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961BA7D6-BADA-4D40-A015-1C1EBEF77497}"/>
              </a:ext>
            </a:extLst>
          </p:cNvPr>
          <p:cNvSpPr>
            <a:spLocks noGrp="1"/>
          </p:cNvSpPr>
          <p:nvPr>
            <p:ph type="dt" sz="half" idx="10"/>
          </p:nvPr>
        </p:nvSpPr>
        <p:spPr/>
        <p:txBody>
          <a:bodyPr/>
          <a:lstStyle/>
          <a:p>
            <a:fld id="{4AAD347D-5ACD-4C99-B74B-A9C85AD731AF}"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80618786-BCBF-4ED2-B5A0-1FC321B61125}"/>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EC7B6414-EA01-4BCC-AD3E-7A2103275E4B}"/>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69069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C8EC2E-78E6-4BB4-AD91-15002F1656A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8B33D0ED-243B-45B7-8921-8AE32C0E7A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961BA7D6-BADA-4D40-A015-1C1EBEF77497}"/>
              </a:ext>
            </a:extLst>
          </p:cNvPr>
          <p:cNvSpPr>
            <a:spLocks noGrp="1"/>
          </p:cNvSpPr>
          <p:nvPr>
            <p:ph type="dt" sz="half" idx="10"/>
          </p:nvPr>
        </p:nvSpPr>
        <p:spPr/>
        <p:txBody>
          <a:bodyPr/>
          <a:lstStyle/>
          <a:p>
            <a:fld id="{4AAD347D-5ACD-4C99-B74B-A9C85AD731AF}"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80618786-BCBF-4ED2-B5A0-1FC321B61125}"/>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EC7B6414-EA01-4BCC-AD3E-7A2103275E4B}"/>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80535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C97158-2351-427A-838D-23A7B222844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8480D66-4789-4613-B647-2E6EE53FDD5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E1B1D4A-6423-4AC0-AAD7-56C86CDCC39F}"/>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D86EEDF5-7F63-4527-91FB-2F2F6160CFE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C210A7D-DCE9-4250-8848-35334B01C2B9}"/>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3401468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CE094D7-8DFB-4C47-AC7E-30F933505A5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49CF047-B276-4908-9EA4-7F65D8C5592B}"/>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A9C8DAB-931B-42A4-AC01-E44E216E20E6}"/>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CF7241BD-043D-4CE0-9732-5802A89FB241}"/>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AB4C496E-F9D0-4D45-922D-D7D20D554D99}"/>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77014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4B8D72-4FAE-4448-BF30-4B1A7B8D00F5}"/>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A50C14E4-51C2-4261-8FA1-D92BD40792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D03AA67E-E193-43B0-91AA-EFA6E05DCC42}"/>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92269445-8DDD-44DE-BF8C-0A6CA7469D81}"/>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02C91DFE-516A-42DE-9494-483E6AA475B9}"/>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298848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27C8C1-932F-4699-95FC-FD206BA7D5C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C7AD208-37FF-4682-B401-9E70945624B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3D9A10C-6355-47F5-98F7-10E490E1ED7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35A98537-B5EF-4D4E-AA09-D64713568156}"/>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6" name="Нижний колонтитул 5">
            <a:extLst>
              <a:ext uri="{FF2B5EF4-FFF2-40B4-BE49-F238E27FC236}">
                <a16:creationId xmlns:a16="http://schemas.microsoft.com/office/drawing/2014/main" id="{D02CE452-8DEC-4DC6-A030-727225E17F75}"/>
              </a:ext>
            </a:extLst>
          </p:cNvPr>
          <p:cNvSpPr>
            <a:spLocks noGrp="1"/>
          </p:cNvSpPr>
          <p:nvPr>
            <p:ph type="ftr" sz="quarter" idx="11"/>
          </p:nvPr>
        </p:nvSpPr>
        <p:spPr/>
        <p:txBody>
          <a:bodyPr/>
          <a:lstStyle/>
          <a:p>
            <a:endParaRPr lang="en-US" dirty="0"/>
          </a:p>
        </p:txBody>
      </p:sp>
      <p:sp>
        <p:nvSpPr>
          <p:cNvPr id="7" name="Номер слайда 6">
            <a:extLst>
              <a:ext uri="{FF2B5EF4-FFF2-40B4-BE49-F238E27FC236}">
                <a16:creationId xmlns:a16="http://schemas.microsoft.com/office/drawing/2014/main" id="{A5299415-8F9D-46EF-AF0E-A4D9289AE443}"/>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7630326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99EC87-6224-46F8-898B-7F21CDF3433E}"/>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0733F6C0-0345-47B2-95C0-7CC92460F9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BBD6F97C-939E-431C-B89C-97281A80798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E410A587-47DE-4A48-B396-F15C7DE472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FAE9676A-52E9-489F-A719-BF030C36ED24}"/>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B3E4861B-4154-4967-AA58-AFD199FEAFE0}"/>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8" name="Нижний колонтитул 7">
            <a:extLst>
              <a:ext uri="{FF2B5EF4-FFF2-40B4-BE49-F238E27FC236}">
                <a16:creationId xmlns:a16="http://schemas.microsoft.com/office/drawing/2014/main" id="{ADC336FF-7761-4416-AA52-D2E3C2B7B206}"/>
              </a:ext>
            </a:extLst>
          </p:cNvPr>
          <p:cNvSpPr>
            <a:spLocks noGrp="1"/>
          </p:cNvSpPr>
          <p:nvPr>
            <p:ph type="ftr" sz="quarter" idx="11"/>
          </p:nvPr>
        </p:nvSpPr>
        <p:spPr/>
        <p:txBody>
          <a:bodyPr/>
          <a:lstStyle/>
          <a:p>
            <a:endParaRPr lang="en-US" dirty="0"/>
          </a:p>
        </p:txBody>
      </p:sp>
      <p:sp>
        <p:nvSpPr>
          <p:cNvPr id="9" name="Номер слайда 8">
            <a:extLst>
              <a:ext uri="{FF2B5EF4-FFF2-40B4-BE49-F238E27FC236}">
                <a16:creationId xmlns:a16="http://schemas.microsoft.com/office/drawing/2014/main" id="{D952CBE4-581D-4E60-98FE-F73970598545}"/>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09072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5C1E5B-8B66-4A01-AB5B-035C365424F8}"/>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EC36AABF-50F6-494E-8B63-19A411318D67}"/>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4" name="Нижний колонтитул 3">
            <a:extLst>
              <a:ext uri="{FF2B5EF4-FFF2-40B4-BE49-F238E27FC236}">
                <a16:creationId xmlns:a16="http://schemas.microsoft.com/office/drawing/2014/main" id="{D16CB9F3-0FE8-4D74-AD19-1758C52BEEDC}"/>
              </a:ext>
            </a:extLst>
          </p:cNvPr>
          <p:cNvSpPr>
            <a:spLocks noGrp="1"/>
          </p:cNvSpPr>
          <p:nvPr>
            <p:ph type="ftr" sz="quarter" idx="11"/>
          </p:nvPr>
        </p:nvSpPr>
        <p:spPr/>
        <p:txBody>
          <a:bodyPr/>
          <a:lstStyle/>
          <a:p>
            <a:endParaRPr lang="en-US" dirty="0"/>
          </a:p>
        </p:txBody>
      </p:sp>
      <p:sp>
        <p:nvSpPr>
          <p:cNvPr id="5" name="Номер слайда 4">
            <a:extLst>
              <a:ext uri="{FF2B5EF4-FFF2-40B4-BE49-F238E27FC236}">
                <a16:creationId xmlns:a16="http://schemas.microsoft.com/office/drawing/2014/main" id="{AEF74B32-EEA6-42D9-94E4-F32665E99621}"/>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8425980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37A2978-5B3D-4BA0-B11B-567D689D90F7}"/>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3" name="Нижний колонтитул 2">
            <a:extLst>
              <a:ext uri="{FF2B5EF4-FFF2-40B4-BE49-F238E27FC236}">
                <a16:creationId xmlns:a16="http://schemas.microsoft.com/office/drawing/2014/main" id="{74C5450D-A1E6-412B-B0C0-830D9A2E1FA3}"/>
              </a:ext>
            </a:extLst>
          </p:cNvPr>
          <p:cNvSpPr>
            <a:spLocks noGrp="1"/>
          </p:cNvSpPr>
          <p:nvPr>
            <p:ph type="ftr" sz="quarter" idx="11"/>
          </p:nvPr>
        </p:nvSpPr>
        <p:spPr/>
        <p:txBody>
          <a:bodyPr/>
          <a:lstStyle/>
          <a:p>
            <a:endParaRPr lang="en-US" dirty="0"/>
          </a:p>
        </p:txBody>
      </p:sp>
      <p:sp>
        <p:nvSpPr>
          <p:cNvPr id="4" name="Номер слайда 3">
            <a:extLst>
              <a:ext uri="{FF2B5EF4-FFF2-40B4-BE49-F238E27FC236}">
                <a16:creationId xmlns:a16="http://schemas.microsoft.com/office/drawing/2014/main" id="{7E8A3F28-3653-4352-BC45-13C11B01C05B}"/>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5105466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9C11C5B-21C7-484C-8787-E2BE1A32022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A9ABD570-E09A-4FEE-8281-B73F699E0F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25F71179-1CDB-47F6-AB80-F956219BD0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1A095FA-D5D8-4FF0-B4DA-BCAD7F8941FD}"/>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6" name="Нижний колонтитул 5">
            <a:extLst>
              <a:ext uri="{FF2B5EF4-FFF2-40B4-BE49-F238E27FC236}">
                <a16:creationId xmlns:a16="http://schemas.microsoft.com/office/drawing/2014/main" id="{7E8FB60D-AB77-455B-8E91-968198C81793}"/>
              </a:ext>
            </a:extLst>
          </p:cNvPr>
          <p:cNvSpPr>
            <a:spLocks noGrp="1"/>
          </p:cNvSpPr>
          <p:nvPr>
            <p:ph type="ftr" sz="quarter" idx="11"/>
          </p:nvPr>
        </p:nvSpPr>
        <p:spPr/>
        <p:txBody>
          <a:bodyPr/>
          <a:lstStyle/>
          <a:p>
            <a:endParaRPr lang="en-US" dirty="0"/>
          </a:p>
        </p:txBody>
      </p:sp>
      <p:sp>
        <p:nvSpPr>
          <p:cNvPr id="7" name="Номер слайда 6">
            <a:extLst>
              <a:ext uri="{FF2B5EF4-FFF2-40B4-BE49-F238E27FC236}">
                <a16:creationId xmlns:a16="http://schemas.microsoft.com/office/drawing/2014/main" id="{1B6DCEC7-C82F-4672-B7A0-F52705DC1B37}"/>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29421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6BEF5B-9CF5-49CD-88D7-45F1EFAFE17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612E6892-A0FC-45B4-8622-AF427DAEEF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84906287-08B3-4875-A10E-4CD481796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F406A59-CDFA-4BED-AC08-F4299F0970E1}"/>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6" name="Нижний колонтитул 5">
            <a:extLst>
              <a:ext uri="{FF2B5EF4-FFF2-40B4-BE49-F238E27FC236}">
                <a16:creationId xmlns:a16="http://schemas.microsoft.com/office/drawing/2014/main" id="{7E973BFA-AD45-4984-9945-6AA9F084324C}"/>
              </a:ext>
            </a:extLst>
          </p:cNvPr>
          <p:cNvSpPr>
            <a:spLocks noGrp="1"/>
          </p:cNvSpPr>
          <p:nvPr>
            <p:ph type="ftr" sz="quarter" idx="11"/>
          </p:nvPr>
        </p:nvSpPr>
        <p:spPr/>
        <p:txBody>
          <a:bodyPr/>
          <a:lstStyle/>
          <a:p>
            <a:endParaRPr lang="en-US" dirty="0"/>
          </a:p>
        </p:txBody>
      </p:sp>
      <p:sp>
        <p:nvSpPr>
          <p:cNvPr id="7" name="Номер слайда 6">
            <a:extLst>
              <a:ext uri="{FF2B5EF4-FFF2-40B4-BE49-F238E27FC236}">
                <a16:creationId xmlns:a16="http://schemas.microsoft.com/office/drawing/2014/main" id="{9917FB9F-AE3A-4C6F-B161-9AE1E629E254}"/>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96854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2CC1B65-A57F-4086-923E-BC15EFF71A66}"/>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366ABD15-B81E-4AEA-9022-BCEEE89EAC6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3A1950F-E0DE-4974-906D-8C636F536D9F}"/>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68FB3A03-5595-4064-ABB1-93041FFB156C}"/>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8DC907E4-883D-4CDF-80F4-E462CF15F43A}"/>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6242392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C512CC5-CF5D-4F58-BF7C-79BBEA14A21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D0DEF5BC-DE95-4C81-AF5D-CDAE65F7926A}"/>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6CC80EF-A1F1-495D-9179-1B4DA9F59DA4}"/>
              </a:ext>
            </a:extLst>
          </p:cNvPr>
          <p:cNvSpPr>
            <a:spLocks noGrp="1"/>
          </p:cNvSpPr>
          <p:nvPr>
            <p:ph type="dt" sz="half" idx="10"/>
          </p:nvPr>
        </p:nvSpPr>
        <p:spPr/>
        <p:txBody>
          <a:bodyPr/>
          <a:lstStyle/>
          <a:p>
            <a:fld id="{4509A250-FF31-4206-8172-F9D3106AACB1}"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0FBA9F0E-6AAB-4422-A414-2376CD4DE3B8}"/>
              </a:ext>
            </a:extLst>
          </p:cNvPr>
          <p:cNvSpPr>
            <a:spLocks noGrp="1"/>
          </p:cNvSpPr>
          <p:nvPr>
            <p:ph type="ftr" sz="quarter" idx="11"/>
          </p:nvPr>
        </p:nvSpPr>
        <p:spPr/>
        <p:txBody>
          <a:bodyPr/>
          <a:lstStyle/>
          <a:p>
            <a:endParaRPr lang="en-US" dirty="0"/>
          </a:p>
        </p:txBody>
      </p:sp>
      <p:sp>
        <p:nvSpPr>
          <p:cNvPr id="6" name="Номер слайда 5">
            <a:extLst>
              <a:ext uri="{FF2B5EF4-FFF2-40B4-BE49-F238E27FC236}">
                <a16:creationId xmlns:a16="http://schemas.microsoft.com/office/drawing/2014/main" id="{0897983E-B94D-459E-A1F5-923A21E6228B}"/>
              </a:ext>
            </a:extLst>
          </p:cNvPr>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705129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10C35F5-7AE9-43D2-808D-9158AA16BD3D}"/>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FAEFBA23-F94B-4111-A076-617EB90C35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313D6D5-FAB8-4F2F-992F-78F0A83BED2A}"/>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EDBC5739-8637-4482-A692-E11530956CE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793A7FE-61C2-4EB4-84A7-D6FC30B4ACB4}"/>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0974630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1"/>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536433" indent="0" algn="ctr">
              <a:buNone/>
              <a:defRPr>
                <a:solidFill>
                  <a:schemeClr val="tx1">
                    <a:tint val="75000"/>
                  </a:schemeClr>
                </a:solidFill>
              </a:defRPr>
            </a:lvl2pPr>
            <a:lvl3pPr marL="1072866" indent="0" algn="ctr">
              <a:buNone/>
              <a:defRPr>
                <a:solidFill>
                  <a:schemeClr val="tx1">
                    <a:tint val="75000"/>
                  </a:schemeClr>
                </a:solidFill>
              </a:defRPr>
            </a:lvl3pPr>
            <a:lvl4pPr marL="1609298" indent="0" algn="ctr">
              <a:buNone/>
              <a:defRPr>
                <a:solidFill>
                  <a:schemeClr val="tx1">
                    <a:tint val="75000"/>
                  </a:schemeClr>
                </a:solidFill>
              </a:defRPr>
            </a:lvl4pPr>
            <a:lvl5pPr marL="2145731" indent="0" algn="ctr">
              <a:buNone/>
              <a:defRPr>
                <a:solidFill>
                  <a:schemeClr val="tx1">
                    <a:tint val="75000"/>
                  </a:schemeClr>
                </a:solidFill>
              </a:defRPr>
            </a:lvl5pPr>
            <a:lvl6pPr marL="2682164" indent="0" algn="ctr">
              <a:buNone/>
              <a:defRPr>
                <a:solidFill>
                  <a:schemeClr val="tx1">
                    <a:tint val="75000"/>
                  </a:schemeClr>
                </a:solidFill>
              </a:defRPr>
            </a:lvl6pPr>
            <a:lvl7pPr marL="3218597" indent="0" algn="ctr">
              <a:buNone/>
              <a:defRPr>
                <a:solidFill>
                  <a:schemeClr val="tx1">
                    <a:tint val="75000"/>
                  </a:schemeClr>
                </a:solidFill>
              </a:defRPr>
            </a:lvl7pPr>
            <a:lvl8pPr marL="3755029" indent="0" algn="ctr">
              <a:buNone/>
              <a:defRPr>
                <a:solidFill>
                  <a:schemeClr val="tx1">
                    <a:tint val="75000"/>
                  </a:schemeClr>
                </a:solidFill>
              </a:defRPr>
            </a:lvl8pPr>
            <a:lvl9pPr marL="4291462"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A49FA8DE-DEA4-46C9-9BB3-D21239FE3735}" type="datetime1">
              <a:rPr lang="ru-RU" smtClean="0"/>
              <a:t>03.03.2020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31098966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AE77D7E-3DFD-4CFF-81CC-333E3E02B913}" type="datetime1">
              <a:rPr lang="ru-RU" smtClean="0"/>
              <a:t>03.03.2020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13025532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6"/>
            <a:ext cx="10363200" cy="1362075"/>
          </a:xfrm>
        </p:spPr>
        <p:txBody>
          <a:bodyPr anchor="t"/>
          <a:lstStyle>
            <a:lvl1pPr algn="l">
              <a:defRPr sz="47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2300">
                <a:solidFill>
                  <a:schemeClr val="tx1">
                    <a:tint val="75000"/>
                  </a:schemeClr>
                </a:solidFill>
              </a:defRPr>
            </a:lvl1pPr>
            <a:lvl2pPr marL="536433" indent="0">
              <a:buNone/>
              <a:defRPr sz="2100">
                <a:solidFill>
                  <a:schemeClr val="tx1">
                    <a:tint val="75000"/>
                  </a:schemeClr>
                </a:solidFill>
              </a:defRPr>
            </a:lvl2pPr>
            <a:lvl3pPr marL="1072866" indent="0">
              <a:buNone/>
              <a:defRPr sz="1900">
                <a:solidFill>
                  <a:schemeClr val="tx1">
                    <a:tint val="75000"/>
                  </a:schemeClr>
                </a:solidFill>
              </a:defRPr>
            </a:lvl3pPr>
            <a:lvl4pPr marL="1609298" indent="0">
              <a:buNone/>
              <a:defRPr sz="1600">
                <a:solidFill>
                  <a:schemeClr val="tx1">
                    <a:tint val="75000"/>
                  </a:schemeClr>
                </a:solidFill>
              </a:defRPr>
            </a:lvl4pPr>
            <a:lvl5pPr marL="2145731" indent="0">
              <a:buNone/>
              <a:defRPr sz="1600">
                <a:solidFill>
                  <a:schemeClr val="tx1">
                    <a:tint val="75000"/>
                  </a:schemeClr>
                </a:solidFill>
              </a:defRPr>
            </a:lvl5pPr>
            <a:lvl6pPr marL="2682164" indent="0">
              <a:buNone/>
              <a:defRPr sz="1600">
                <a:solidFill>
                  <a:schemeClr val="tx1">
                    <a:tint val="75000"/>
                  </a:schemeClr>
                </a:solidFill>
              </a:defRPr>
            </a:lvl6pPr>
            <a:lvl7pPr marL="3218597" indent="0">
              <a:buNone/>
              <a:defRPr sz="1600">
                <a:solidFill>
                  <a:schemeClr val="tx1">
                    <a:tint val="75000"/>
                  </a:schemeClr>
                </a:solidFill>
              </a:defRPr>
            </a:lvl7pPr>
            <a:lvl8pPr marL="3755029" indent="0">
              <a:buNone/>
              <a:defRPr sz="1600">
                <a:solidFill>
                  <a:schemeClr val="tx1">
                    <a:tint val="75000"/>
                  </a:schemeClr>
                </a:solidFill>
              </a:defRPr>
            </a:lvl8pPr>
            <a:lvl9pPr marL="4291462"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CED53B0-E247-4903-91CB-1E57A8510889}" type="datetime1">
              <a:rPr lang="ru-RU" smtClean="0"/>
              <a:t>03.03.2020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6753249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200156"/>
            <a:ext cx="5384800" cy="3394075"/>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200156"/>
            <a:ext cx="5384800" cy="3394075"/>
          </a:xfrm>
        </p:spPr>
        <p:txBody>
          <a:bodyPr/>
          <a:lstStyle>
            <a:lvl1pPr>
              <a:defRPr sz="33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F85823D3-DC58-4B63-8906-F2916EB43B82}" type="datetime1">
              <a:rPr lang="ru-RU" smtClean="0"/>
              <a:t>03.03.2020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414314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7"/>
            <a:ext cx="109728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7"/>
            <a:ext cx="5386917" cy="639763"/>
          </a:xfrm>
        </p:spPr>
        <p:txBody>
          <a:bodyPr anchor="b"/>
          <a:lstStyle>
            <a:lvl1pPr marL="0" indent="0">
              <a:buNone/>
              <a:defRPr sz="2800" b="1"/>
            </a:lvl1pPr>
            <a:lvl2pPr marL="536433" indent="0">
              <a:buNone/>
              <a:defRPr sz="2300" b="1"/>
            </a:lvl2pPr>
            <a:lvl3pPr marL="1072866" indent="0">
              <a:buNone/>
              <a:defRPr sz="2100" b="1"/>
            </a:lvl3pPr>
            <a:lvl4pPr marL="1609298" indent="0">
              <a:buNone/>
              <a:defRPr sz="1900" b="1"/>
            </a:lvl4pPr>
            <a:lvl5pPr marL="2145731" indent="0">
              <a:buNone/>
              <a:defRPr sz="1900" b="1"/>
            </a:lvl5pPr>
            <a:lvl6pPr marL="2682164" indent="0">
              <a:buNone/>
              <a:defRPr sz="1900" b="1"/>
            </a:lvl6pPr>
            <a:lvl7pPr marL="3218597" indent="0">
              <a:buNone/>
              <a:defRPr sz="1900" b="1"/>
            </a:lvl7pPr>
            <a:lvl8pPr marL="3755029" indent="0">
              <a:buNone/>
              <a:defRPr sz="1900" b="1"/>
            </a:lvl8pPr>
            <a:lvl9pPr marL="4291462" indent="0">
              <a:buNone/>
              <a:defRPr sz="19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1" y="1535117"/>
            <a:ext cx="5389034" cy="639763"/>
          </a:xfrm>
        </p:spPr>
        <p:txBody>
          <a:bodyPr anchor="b"/>
          <a:lstStyle>
            <a:lvl1pPr marL="0" indent="0">
              <a:buNone/>
              <a:defRPr sz="2800" b="1"/>
            </a:lvl1pPr>
            <a:lvl2pPr marL="536433" indent="0">
              <a:buNone/>
              <a:defRPr sz="2300" b="1"/>
            </a:lvl2pPr>
            <a:lvl3pPr marL="1072866" indent="0">
              <a:buNone/>
              <a:defRPr sz="2100" b="1"/>
            </a:lvl3pPr>
            <a:lvl4pPr marL="1609298" indent="0">
              <a:buNone/>
              <a:defRPr sz="1900" b="1"/>
            </a:lvl4pPr>
            <a:lvl5pPr marL="2145731" indent="0">
              <a:buNone/>
              <a:defRPr sz="1900" b="1"/>
            </a:lvl5pPr>
            <a:lvl6pPr marL="2682164" indent="0">
              <a:buNone/>
              <a:defRPr sz="1900" b="1"/>
            </a:lvl6pPr>
            <a:lvl7pPr marL="3218597" indent="0">
              <a:buNone/>
              <a:defRPr sz="1900" b="1"/>
            </a:lvl7pPr>
            <a:lvl8pPr marL="3755029" indent="0">
              <a:buNone/>
              <a:defRPr sz="1900" b="1"/>
            </a:lvl8pPr>
            <a:lvl9pPr marL="4291462" indent="0">
              <a:buNone/>
              <a:defRPr sz="1900" b="1"/>
            </a:lvl9pPr>
          </a:lstStyle>
          <a:p>
            <a:pPr lvl="0"/>
            <a:r>
              <a:rPr lang="ru-RU"/>
              <a:t>Образец текста</a:t>
            </a:r>
          </a:p>
        </p:txBody>
      </p:sp>
      <p:sp>
        <p:nvSpPr>
          <p:cNvPr id="6" name="Объект 5"/>
          <p:cNvSpPr>
            <a:spLocks noGrp="1"/>
          </p:cNvSpPr>
          <p:nvPr>
            <p:ph sz="quarter" idx="4"/>
          </p:nvPr>
        </p:nvSpPr>
        <p:spPr>
          <a:xfrm>
            <a:off x="6193371" y="2174875"/>
            <a:ext cx="5389034" cy="3951288"/>
          </a:xfrm>
        </p:spPr>
        <p:txBody>
          <a:bodyPr/>
          <a:lstStyle>
            <a:lvl1pPr>
              <a:defRPr sz="28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C039F5F-B4C2-4C27-93D4-6106E4E37D7C}" type="datetime1">
              <a:rPr lang="ru-RU" smtClean="0"/>
              <a:t>03.03.2020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17043369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665E13E-AD97-42C1-89BA-E17E7310311C}" type="datetime1">
              <a:rPr lang="ru-RU" smtClean="0"/>
              <a:t>03.03.2020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3917490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1A844A-BC85-42E0-B6A5-80C20783044B}" type="datetime1">
              <a:rPr lang="ru-RU" smtClean="0"/>
              <a:t>03.03.2020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36324000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5" y="273054"/>
            <a:ext cx="4011084" cy="1162051"/>
          </a:xfrm>
        </p:spPr>
        <p:txBody>
          <a:bodyPr anchor="b"/>
          <a:lstStyle>
            <a:lvl1pPr algn="l">
              <a:defRPr sz="2300" b="1"/>
            </a:lvl1pPr>
          </a:lstStyle>
          <a:p>
            <a:r>
              <a:rPr lang="ru-RU"/>
              <a:t>Образец заголовка</a:t>
            </a:r>
          </a:p>
        </p:txBody>
      </p:sp>
      <p:sp>
        <p:nvSpPr>
          <p:cNvPr id="3" name="Объект 2"/>
          <p:cNvSpPr>
            <a:spLocks noGrp="1"/>
          </p:cNvSpPr>
          <p:nvPr>
            <p:ph idx="1"/>
          </p:nvPr>
        </p:nvSpPr>
        <p:spPr>
          <a:xfrm>
            <a:off x="4766736" y="273057"/>
            <a:ext cx="6815666" cy="5853113"/>
          </a:xfrm>
        </p:spPr>
        <p:txBody>
          <a:bodyPr/>
          <a:lstStyle>
            <a:lvl1pPr>
              <a:defRPr sz="3800"/>
            </a:lvl1pPr>
            <a:lvl2pPr>
              <a:defRPr sz="3300"/>
            </a:lvl2pPr>
            <a:lvl3pPr>
              <a:defRPr sz="2800"/>
            </a:lvl3pPr>
            <a:lvl4pPr>
              <a:defRPr sz="2300"/>
            </a:lvl4pPr>
            <a:lvl5pPr>
              <a:defRPr sz="2300"/>
            </a:lvl5pPr>
            <a:lvl6pPr>
              <a:defRPr sz="2300"/>
            </a:lvl6pPr>
            <a:lvl7pPr>
              <a:defRPr sz="2300"/>
            </a:lvl7pPr>
            <a:lvl8pPr>
              <a:defRPr sz="2300"/>
            </a:lvl8pPr>
            <a:lvl9pPr>
              <a:defRPr sz="23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5" y="1435103"/>
            <a:ext cx="4011084" cy="4691063"/>
          </a:xfrm>
        </p:spPr>
        <p:txBody>
          <a:bodyPr/>
          <a:lstStyle>
            <a:lvl1pPr marL="0" indent="0">
              <a:buNone/>
              <a:defRPr sz="1600"/>
            </a:lvl1pPr>
            <a:lvl2pPr marL="536433" indent="0">
              <a:buNone/>
              <a:defRPr sz="1400"/>
            </a:lvl2pPr>
            <a:lvl3pPr marL="1072866" indent="0">
              <a:buNone/>
              <a:defRPr sz="1200"/>
            </a:lvl3pPr>
            <a:lvl4pPr marL="1609298" indent="0">
              <a:buNone/>
              <a:defRPr sz="1100"/>
            </a:lvl4pPr>
            <a:lvl5pPr marL="2145731" indent="0">
              <a:buNone/>
              <a:defRPr sz="1100"/>
            </a:lvl5pPr>
            <a:lvl6pPr marL="2682164" indent="0">
              <a:buNone/>
              <a:defRPr sz="1100"/>
            </a:lvl6pPr>
            <a:lvl7pPr marL="3218597" indent="0">
              <a:buNone/>
              <a:defRPr sz="1100"/>
            </a:lvl7pPr>
            <a:lvl8pPr marL="3755029" indent="0">
              <a:buNone/>
              <a:defRPr sz="1100"/>
            </a:lvl8pPr>
            <a:lvl9pPr marL="4291462" indent="0">
              <a:buNone/>
              <a:defRPr sz="1100"/>
            </a:lvl9pPr>
          </a:lstStyle>
          <a:p>
            <a:pPr lvl="0"/>
            <a:r>
              <a:rPr lang="ru-RU"/>
              <a:t>Образец текста</a:t>
            </a:r>
          </a:p>
        </p:txBody>
      </p:sp>
      <p:sp>
        <p:nvSpPr>
          <p:cNvPr id="5" name="Дата 4"/>
          <p:cNvSpPr>
            <a:spLocks noGrp="1"/>
          </p:cNvSpPr>
          <p:nvPr>
            <p:ph type="dt" sz="half" idx="10"/>
          </p:nvPr>
        </p:nvSpPr>
        <p:spPr/>
        <p:txBody>
          <a:bodyPr/>
          <a:lstStyle/>
          <a:p>
            <a:fld id="{7D8E3938-575E-438F-B129-B9F49A224CE3}" type="datetime1">
              <a:rPr lang="ru-RU" smtClean="0"/>
              <a:t>03.03.2020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25977437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5"/>
            <a:ext cx="7315200" cy="566739"/>
          </a:xfrm>
        </p:spPr>
        <p:txBody>
          <a:bodyPr anchor="b"/>
          <a:lstStyle>
            <a:lvl1pPr algn="l">
              <a:defRPr sz="23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3800"/>
            </a:lvl1pPr>
            <a:lvl2pPr marL="536433" indent="0">
              <a:buNone/>
              <a:defRPr sz="3300"/>
            </a:lvl2pPr>
            <a:lvl3pPr marL="1072866" indent="0">
              <a:buNone/>
              <a:defRPr sz="2800"/>
            </a:lvl3pPr>
            <a:lvl4pPr marL="1609298" indent="0">
              <a:buNone/>
              <a:defRPr sz="2300"/>
            </a:lvl4pPr>
            <a:lvl5pPr marL="2145731" indent="0">
              <a:buNone/>
              <a:defRPr sz="2300"/>
            </a:lvl5pPr>
            <a:lvl6pPr marL="2682164" indent="0">
              <a:buNone/>
              <a:defRPr sz="2300"/>
            </a:lvl6pPr>
            <a:lvl7pPr marL="3218597" indent="0">
              <a:buNone/>
              <a:defRPr sz="2300"/>
            </a:lvl7pPr>
            <a:lvl8pPr marL="3755029" indent="0">
              <a:buNone/>
              <a:defRPr sz="2300"/>
            </a:lvl8pPr>
            <a:lvl9pPr marL="4291462" indent="0">
              <a:buNone/>
              <a:defRPr sz="2300"/>
            </a:lvl9pPr>
          </a:lstStyle>
          <a:p>
            <a:endParaRPr lang="ru-RU" dirty="0"/>
          </a:p>
        </p:txBody>
      </p:sp>
      <p:sp>
        <p:nvSpPr>
          <p:cNvPr id="4" name="Текст 3"/>
          <p:cNvSpPr>
            <a:spLocks noGrp="1"/>
          </p:cNvSpPr>
          <p:nvPr>
            <p:ph type="body" sz="half" idx="2"/>
          </p:nvPr>
        </p:nvSpPr>
        <p:spPr>
          <a:xfrm>
            <a:off x="2389717" y="5367343"/>
            <a:ext cx="7315200" cy="804863"/>
          </a:xfrm>
        </p:spPr>
        <p:txBody>
          <a:bodyPr/>
          <a:lstStyle>
            <a:lvl1pPr marL="0" indent="0">
              <a:buNone/>
              <a:defRPr sz="1600"/>
            </a:lvl1pPr>
            <a:lvl2pPr marL="536433" indent="0">
              <a:buNone/>
              <a:defRPr sz="1400"/>
            </a:lvl2pPr>
            <a:lvl3pPr marL="1072866" indent="0">
              <a:buNone/>
              <a:defRPr sz="1200"/>
            </a:lvl3pPr>
            <a:lvl4pPr marL="1609298" indent="0">
              <a:buNone/>
              <a:defRPr sz="1100"/>
            </a:lvl4pPr>
            <a:lvl5pPr marL="2145731" indent="0">
              <a:buNone/>
              <a:defRPr sz="1100"/>
            </a:lvl5pPr>
            <a:lvl6pPr marL="2682164" indent="0">
              <a:buNone/>
              <a:defRPr sz="1100"/>
            </a:lvl6pPr>
            <a:lvl7pPr marL="3218597" indent="0">
              <a:buNone/>
              <a:defRPr sz="1100"/>
            </a:lvl7pPr>
            <a:lvl8pPr marL="3755029" indent="0">
              <a:buNone/>
              <a:defRPr sz="1100"/>
            </a:lvl8pPr>
            <a:lvl9pPr marL="4291462" indent="0">
              <a:buNone/>
              <a:defRPr sz="1100"/>
            </a:lvl9pPr>
          </a:lstStyle>
          <a:p>
            <a:pPr lvl="0"/>
            <a:r>
              <a:rPr lang="ru-RU"/>
              <a:t>Образец текста</a:t>
            </a:r>
          </a:p>
        </p:txBody>
      </p:sp>
      <p:sp>
        <p:nvSpPr>
          <p:cNvPr id="5" name="Дата 4"/>
          <p:cNvSpPr>
            <a:spLocks noGrp="1"/>
          </p:cNvSpPr>
          <p:nvPr>
            <p:ph type="dt" sz="half" idx="10"/>
          </p:nvPr>
        </p:nvSpPr>
        <p:spPr/>
        <p:txBody>
          <a:bodyPr/>
          <a:lstStyle/>
          <a:p>
            <a:fld id="{558ED940-42BD-469A-BAB3-81E29C5E6283}" type="datetime1">
              <a:rPr lang="ru-RU" smtClean="0"/>
              <a:t>03.03.2020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12730558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87C35BB-F1A1-4DF6-9C04-8797BF49B023}" type="datetime1">
              <a:rPr lang="ru-RU" smtClean="0"/>
              <a:t>03.03.2020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4107983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78A967-120A-4040-912E-467AF6C695C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112C128A-D606-4124-9AE8-0EAF8EC391D8}"/>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15DAB17-D95C-4A19-B221-1E261E55198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FF568A12-1FFC-4729-9E95-E3C17DC8CACB}"/>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6" name="Нижний колонтитул 5">
            <a:extLst>
              <a:ext uri="{FF2B5EF4-FFF2-40B4-BE49-F238E27FC236}">
                <a16:creationId xmlns:a16="http://schemas.microsoft.com/office/drawing/2014/main" id="{BDE64542-F710-422D-AA3E-57CED9C19EF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131F9332-2B78-47F4-8B33-8DEC426DD987}"/>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8653677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06379"/>
            <a:ext cx="2743200" cy="4387851"/>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06379"/>
            <a:ext cx="8026400" cy="438785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263BA37-23F2-4CCA-A39A-CEAFF2627B99}" type="datetime1">
              <a:rPr lang="ru-RU" smtClean="0"/>
              <a:t>03.03.2020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F53519C-0CE3-44B1-B799-270989D9C225}" type="slidenum">
              <a:rPr lang="ru-RU" smtClean="0"/>
              <a:t>‹#›</a:t>
            </a:fld>
            <a:endParaRPr lang="ru-RU" dirty="0"/>
          </a:p>
        </p:txBody>
      </p:sp>
    </p:spTree>
    <p:extLst>
      <p:ext uri="{BB962C8B-B14F-4D97-AF65-F5344CB8AC3E}">
        <p14:creationId xmlns:p14="http://schemas.microsoft.com/office/powerpoint/2010/main" val="2385524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17C23F2-AC99-4A35-BE8F-C959347198E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47974B8-91CF-4B91-B03E-9554C47BB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1E01072-FC6D-492E-9AC3-0879E719342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95EDE23-39A7-47A6-A83A-F480082063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4C5688AE-507E-4784-83BA-209EEFA537C5}"/>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0E47A57A-063F-41E1-8428-E65B8AA7BA97}"/>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8" name="Нижний колонтитул 7">
            <a:extLst>
              <a:ext uri="{FF2B5EF4-FFF2-40B4-BE49-F238E27FC236}">
                <a16:creationId xmlns:a16="http://schemas.microsoft.com/office/drawing/2014/main" id="{99F79492-856A-41A5-B916-F42C7ECDC808}"/>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4416E27-D82F-440F-8B70-9927749794F3}"/>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2438918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0897AC-72AB-483C-8F45-72D6DCC686DB}"/>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E33B224-7CC8-44E6-BFD7-0695F9070C51}"/>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4" name="Нижний колонтитул 3">
            <a:extLst>
              <a:ext uri="{FF2B5EF4-FFF2-40B4-BE49-F238E27FC236}">
                <a16:creationId xmlns:a16="http://schemas.microsoft.com/office/drawing/2014/main" id="{CECF04B4-CE64-495B-8E22-D36C0A157EC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887C1DA-00F7-4B39-9CD9-F2BAEA3D0C58}"/>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2510214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4E9ABD4D-6644-41BE-A05D-6AC1B486C7B5}"/>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3" name="Нижний колонтитул 2">
            <a:extLst>
              <a:ext uri="{FF2B5EF4-FFF2-40B4-BE49-F238E27FC236}">
                <a16:creationId xmlns:a16="http://schemas.microsoft.com/office/drawing/2014/main" id="{999246A5-4C6B-45DB-ACCC-D71A4C1104FA}"/>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63B7624D-2F74-4CAB-B39E-A1A36CDEE46D}"/>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3387933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9B10EDB-B97C-40CC-BF51-F3491EDF72A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58ECBA59-22FE-4EA2-A378-24ABD69499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089F34CB-3ECD-4DD3-BBEB-39236C8E1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E3C2A-A44F-461C-9DB5-8ADCD42F309C}"/>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6" name="Нижний колонтитул 5">
            <a:extLst>
              <a:ext uri="{FF2B5EF4-FFF2-40B4-BE49-F238E27FC236}">
                <a16:creationId xmlns:a16="http://schemas.microsoft.com/office/drawing/2014/main" id="{4BE9BAB4-D5EE-4FDD-B2E5-8139D9CAC66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7E8C283C-C8E6-4FFC-BE70-C06CFB3100A8}"/>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939857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EDC44C-0663-4BD4-9C0A-81A32254C3C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539F6ABB-6B2F-404B-BD1E-F1F048B3A0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88690333-3B6E-4213-9741-8EF8D3388D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52BB741-C571-45A8-8A81-5A0CED2233DD}"/>
              </a:ext>
            </a:extLst>
          </p:cNvPr>
          <p:cNvSpPr>
            <a:spLocks noGrp="1"/>
          </p:cNvSpPr>
          <p:nvPr>
            <p:ph type="dt" sz="half" idx="10"/>
          </p:nvPr>
        </p:nvSpPr>
        <p:spPr/>
        <p:txBody>
          <a:bodyPr/>
          <a:lstStyle/>
          <a:p>
            <a:fld id="{5D1CEE45-68F1-4131-AE77-7456FB5ADF78}" type="datetimeFigureOut">
              <a:rPr lang="ru-RU" smtClean="0"/>
              <a:t>03.03.2020</a:t>
            </a:fld>
            <a:endParaRPr lang="ru-RU"/>
          </a:p>
        </p:txBody>
      </p:sp>
      <p:sp>
        <p:nvSpPr>
          <p:cNvPr id="6" name="Нижний колонтитул 5">
            <a:extLst>
              <a:ext uri="{FF2B5EF4-FFF2-40B4-BE49-F238E27FC236}">
                <a16:creationId xmlns:a16="http://schemas.microsoft.com/office/drawing/2014/main" id="{08AFBF63-5A4E-4528-97FC-E15CC20CDB1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C2D52FB-4A55-479D-8C2B-E897567E388A}"/>
              </a:ext>
            </a:extLst>
          </p:cNvPr>
          <p:cNvSpPr>
            <a:spLocks noGrp="1"/>
          </p:cNvSpPr>
          <p:nvPr>
            <p:ph type="sldNum" sz="quarter" idx="12"/>
          </p:nvPr>
        </p:nvSpPr>
        <p:spPr/>
        <p:txBody>
          <a:bodyPr/>
          <a:lstStyle/>
          <a:p>
            <a:fld id="{D1BCE873-FDCC-448D-A849-1C8197A4D4A1}" type="slidenum">
              <a:rPr lang="ru-RU" smtClean="0"/>
              <a:t>‹#›</a:t>
            </a:fld>
            <a:endParaRPr lang="ru-RU"/>
          </a:p>
        </p:txBody>
      </p:sp>
    </p:spTree>
    <p:extLst>
      <p:ext uri="{BB962C8B-B14F-4D97-AF65-F5344CB8AC3E}">
        <p14:creationId xmlns:p14="http://schemas.microsoft.com/office/powerpoint/2010/main" val="1940052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em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oleObject" Target="../embeddings/oleObject1.bin"/><Relationship Id="rId5" Type="http://schemas.openxmlformats.org/officeDocument/2006/relationships/slideLayout" Target="../slideLayouts/slideLayout16.xml"/><Relationship Id="rId10" Type="http://schemas.openxmlformats.org/officeDocument/2006/relationships/tags" Target="../tags/tag1.xml"/><Relationship Id="rId4" Type="http://schemas.openxmlformats.org/officeDocument/2006/relationships/slideLayout" Target="../slideLayouts/slideLayout15.xml"/><Relationship Id="rId9" Type="http://schemas.openxmlformats.org/officeDocument/2006/relationships/vmlDrawing" Target="../drawings/vmlDrawing1.v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3B4344-F57C-4763-9605-D2F6882EAE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0D25236D-8628-462C-9C02-F4348E74D0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B5C7C53-8C32-4BA3-83C5-72E42B6F82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CEE45-68F1-4131-AE77-7456FB5ADF78}" type="datetimeFigureOut">
              <a:rPr lang="ru-RU" smtClean="0"/>
              <a:t>03.03.2020</a:t>
            </a:fld>
            <a:endParaRPr lang="ru-RU"/>
          </a:p>
        </p:txBody>
      </p:sp>
      <p:sp>
        <p:nvSpPr>
          <p:cNvPr id="5" name="Нижний колонтитул 4">
            <a:extLst>
              <a:ext uri="{FF2B5EF4-FFF2-40B4-BE49-F238E27FC236}">
                <a16:creationId xmlns:a16="http://schemas.microsoft.com/office/drawing/2014/main" id="{8F1F2D23-2D68-4493-A8AB-F8B82AA0E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7018FA5F-F633-4949-94E8-10D6F16833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CE873-FDCC-448D-A849-1C8197A4D4A1}" type="slidenum">
              <a:rPr lang="ru-RU" smtClean="0"/>
              <a:t>‹#›</a:t>
            </a:fld>
            <a:endParaRPr lang="ru-RU"/>
          </a:p>
        </p:txBody>
      </p:sp>
    </p:spTree>
    <p:extLst>
      <p:ext uri="{BB962C8B-B14F-4D97-AF65-F5344CB8AC3E}">
        <p14:creationId xmlns:p14="http://schemas.microsoft.com/office/powerpoint/2010/main" val="844778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10"/>
            </p:custDataLst>
          </p:nvPr>
        </p:nvGraphicFramePr>
        <p:xfrm>
          <a:off x="3" y="0"/>
          <a:ext cx="195385" cy="158750"/>
        </p:xfrm>
        <a:graphic>
          <a:graphicData uri="http://schemas.openxmlformats.org/presentationml/2006/ole">
            <mc:AlternateContent xmlns:mc="http://schemas.openxmlformats.org/markup-compatibility/2006">
              <mc:Choice xmlns:v="urn:schemas-microsoft-com:vml" Requires="v">
                <p:oleObj spid="_x0000_s1187" name="think-cell Slide" r:id="rId11" imgW="360" imgH="360" progId="TCLayout.ActiveDocument.1">
                  <p:embed/>
                </p:oleObj>
              </mc:Choice>
              <mc:Fallback>
                <p:oleObj name="think-cell Slide" r:id="rId11" imgW="360" imgH="360" progId="TCLayout.ActiveDocument.1">
                  <p:embed/>
                  <p:pic>
                    <p:nvPicPr>
                      <p:cNvPr id="10" name="Object 9" hidden="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 y="0"/>
                        <a:ext cx="195385"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Rectangle 2"/>
          <p:cNvSpPr>
            <a:spLocks noGrp="1" noChangeArrowheads="1"/>
          </p:cNvSpPr>
          <p:nvPr>
            <p:ph type="title"/>
          </p:nvPr>
        </p:nvSpPr>
        <p:spPr bwMode="auto">
          <a:xfrm>
            <a:off x="579967" y="163513"/>
            <a:ext cx="11032067" cy="831850"/>
          </a:xfrm>
          <a:prstGeom prst="rect">
            <a:avLst/>
          </a:prstGeom>
          <a:noFill/>
          <a:ln w="9525" algn="ctr">
            <a:noFill/>
            <a:miter lim="800000"/>
            <a:headEnd/>
            <a:tailEnd/>
          </a:ln>
          <a:effectLst/>
        </p:spPr>
        <p:txBody>
          <a:bodyPr vert="horz" wrap="square" lIns="0" tIns="44439" rIns="0" bIns="44439" numCol="1" anchor="b" anchorCtr="0" compatLnSpc="1">
            <a:prstTxWarp prst="textNoShape">
              <a:avLst/>
            </a:prstTxWarp>
          </a:bodyPr>
          <a:lstStyle/>
          <a:p>
            <a:pPr lvl="0"/>
            <a:r>
              <a:rPr lang="en-GB" dirty="0"/>
              <a:t>Slide title</a:t>
            </a:r>
          </a:p>
        </p:txBody>
      </p:sp>
      <p:sp>
        <p:nvSpPr>
          <p:cNvPr id="1034" name="Rectangle 10"/>
          <p:cNvSpPr>
            <a:spLocks noGrp="1" noChangeArrowheads="1"/>
          </p:cNvSpPr>
          <p:nvPr>
            <p:ph type="body" idx="1"/>
          </p:nvPr>
        </p:nvSpPr>
        <p:spPr bwMode="auto">
          <a:xfrm>
            <a:off x="579967" y="1509720"/>
            <a:ext cx="11032067" cy="4613275"/>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dirty="0"/>
              <a:t>Body text</a:t>
            </a:r>
          </a:p>
          <a:p>
            <a:pPr lvl="1"/>
            <a:r>
              <a:rPr lang="en-GB" dirty="0"/>
              <a:t>First level</a:t>
            </a:r>
          </a:p>
          <a:p>
            <a:pPr lvl="2"/>
            <a:r>
              <a:rPr lang="en-GB" dirty="0"/>
              <a:t>Second level</a:t>
            </a:r>
          </a:p>
          <a:p>
            <a:pPr lvl="3"/>
            <a:r>
              <a:rPr lang="en-GB" dirty="0"/>
              <a:t>Third level</a:t>
            </a:r>
          </a:p>
          <a:p>
            <a:pPr lvl="4"/>
            <a:r>
              <a:rPr lang="en-GB" dirty="0"/>
              <a:t>Quotation level</a:t>
            </a:r>
          </a:p>
        </p:txBody>
      </p:sp>
      <p:sp>
        <p:nvSpPr>
          <p:cNvPr id="1036" name="Text Box 12"/>
          <p:cNvSpPr txBox="1">
            <a:spLocks noChangeArrowheads="1"/>
          </p:cNvSpPr>
          <p:nvPr/>
        </p:nvSpPr>
        <p:spPr bwMode="auto">
          <a:xfrm>
            <a:off x="11425167" y="6610226"/>
            <a:ext cx="234950" cy="131762"/>
          </a:xfrm>
          <a:prstGeom prst="rect">
            <a:avLst/>
          </a:prstGeom>
          <a:noFill/>
          <a:ln w="9525" algn="ctr">
            <a:noFill/>
            <a:miter lim="800000"/>
            <a:headEnd/>
            <a:tailEnd/>
          </a:ln>
          <a:effectLst/>
        </p:spPr>
        <p:txBody>
          <a:bodyPr wrap="none" lIns="0" tIns="0" rIns="0" bIns="0"/>
          <a:lstStyle/>
          <a:p>
            <a:pPr algn="r" defTabSz="1094270">
              <a:spcBef>
                <a:spcPct val="0"/>
              </a:spcBef>
            </a:pPr>
            <a:fld id="{0AAE6F06-DF1F-4AFE-8A52-B806E3E9D437}" type="slidenum">
              <a:rPr lang="en-GB" sz="1108">
                <a:solidFill>
                  <a:srgbClr val="000000"/>
                </a:solidFill>
              </a:rPr>
              <a:pPr algn="r" defTabSz="1094270">
                <a:spcBef>
                  <a:spcPct val="0"/>
                </a:spcBef>
              </a:pPr>
              <a:t>‹#›</a:t>
            </a:fld>
            <a:endParaRPr lang="en-GB" sz="1108" dirty="0">
              <a:solidFill>
                <a:srgbClr val="000000"/>
              </a:solidFill>
            </a:endParaRPr>
          </a:p>
        </p:txBody>
      </p:sp>
      <p:sp>
        <p:nvSpPr>
          <p:cNvPr id="8" name="Rectangle 122"/>
          <p:cNvSpPr>
            <a:spLocks noChangeArrowheads="1"/>
          </p:cNvSpPr>
          <p:nvPr/>
        </p:nvSpPr>
        <p:spPr bwMode="auto">
          <a:xfrm>
            <a:off x="579967" y="989018"/>
            <a:ext cx="11032067" cy="55562"/>
          </a:xfrm>
          <a:prstGeom prst="rect">
            <a:avLst/>
          </a:prstGeom>
          <a:gradFill rotWithShape="1">
            <a:gsLst>
              <a:gs pos="0">
                <a:schemeClr val="tx2"/>
              </a:gs>
              <a:gs pos="100000">
                <a:schemeClr val="bg1"/>
              </a:gs>
            </a:gsLst>
            <a:lin ang="0" scaled="1"/>
          </a:gradFill>
          <a:ln w="9525" algn="ctr">
            <a:noFill/>
            <a:miter lim="800000"/>
            <a:headEnd type="none" w="lg" len="lg"/>
            <a:tailEnd type="none" w="lg" len="lg"/>
          </a:ln>
          <a:effectLst/>
        </p:spPr>
        <p:txBody>
          <a:bodyPr wrap="none" tIns="112537" bIns="112537" anchor="ctr"/>
          <a:lstStyle/>
          <a:p>
            <a:endParaRPr lang="en-GB" sz="2215">
              <a:solidFill>
                <a:srgbClr val="000000"/>
              </a:solidFill>
            </a:endParaRPr>
          </a:p>
        </p:txBody>
      </p:sp>
    </p:spTree>
    <p:extLst>
      <p:ext uri="{BB962C8B-B14F-4D97-AF65-F5344CB8AC3E}">
        <p14:creationId xmlns:p14="http://schemas.microsoft.com/office/powerpoint/2010/main" val="13624167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p:titleStyle>
    <p:bodyStyle>
      <a:lvl1pPr algn="l" defTabSz="1094270" rtl="0" eaLnBrk="1" fontAlgn="base" hangingPunct="1">
        <a:spcBef>
          <a:spcPct val="20000"/>
        </a:spcBef>
        <a:spcAft>
          <a:spcPct val="0"/>
        </a:spcAft>
        <a:buClr>
          <a:schemeClr val="tx1">
            <a:lumMod val="65000"/>
            <a:lumOff val="35000"/>
          </a:schemeClr>
        </a:buClr>
        <a:defRPr sz="1969" b="1">
          <a:solidFill>
            <a:schemeClr val="tx1"/>
          </a:solidFill>
          <a:latin typeface="+mj-lt"/>
          <a:ea typeface="Tahoma" pitchFamily="34" charset="0"/>
          <a:cs typeface="Tahoma" pitchFamily="34" charset="0"/>
        </a:defRPr>
      </a:lvl1pPr>
      <a:lvl2pPr marL="547134" indent="-273567" algn="l" defTabSz="1094270" rtl="0" eaLnBrk="1" fontAlgn="base" hangingPunct="1">
        <a:spcBef>
          <a:spcPct val="20000"/>
        </a:spcBef>
        <a:spcAft>
          <a:spcPct val="0"/>
        </a:spcAft>
        <a:buClr>
          <a:schemeClr val="tx1">
            <a:lumMod val="65000"/>
            <a:lumOff val="35000"/>
          </a:schemeClr>
        </a:buClr>
        <a:buChar char="•"/>
        <a:defRPr sz="1969">
          <a:solidFill>
            <a:schemeClr val="tx1"/>
          </a:solidFill>
          <a:latin typeface="+mj-lt"/>
          <a:ea typeface="Tahoma" pitchFamily="34" charset="0"/>
          <a:cs typeface="Tahoma" pitchFamily="34" charset="0"/>
        </a:defRPr>
      </a:lvl2pPr>
      <a:lvl3pPr marL="1094270" indent="-273567" algn="l" defTabSz="1094270" rtl="0" eaLnBrk="1" fontAlgn="base" hangingPunct="1">
        <a:spcBef>
          <a:spcPct val="20000"/>
        </a:spcBef>
        <a:spcAft>
          <a:spcPct val="0"/>
        </a:spcAft>
        <a:buClr>
          <a:schemeClr val="tx1">
            <a:lumMod val="65000"/>
            <a:lumOff val="35000"/>
          </a:schemeClr>
        </a:buClr>
        <a:buFont typeface="Trebuchet MS" pitchFamily="34" charset="0"/>
        <a:buChar char="—"/>
        <a:defRPr sz="1969">
          <a:solidFill>
            <a:schemeClr val="tx1"/>
          </a:solidFill>
          <a:latin typeface="+mj-lt"/>
          <a:ea typeface="Tahoma" pitchFamily="34" charset="0"/>
          <a:cs typeface="Tahoma" pitchFamily="34" charset="0"/>
        </a:defRPr>
      </a:lvl3pPr>
      <a:lvl4pPr marL="1647267" indent="-279430" algn="l" defTabSz="1094270" rtl="0" eaLnBrk="1" fontAlgn="base" hangingPunct="1">
        <a:spcBef>
          <a:spcPct val="20000"/>
        </a:spcBef>
        <a:spcAft>
          <a:spcPct val="0"/>
        </a:spcAft>
        <a:buClr>
          <a:schemeClr val="tx1">
            <a:lumMod val="65000"/>
            <a:lumOff val="35000"/>
          </a:schemeClr>
        </a:buClr>
        <a:buFont typeface="Trebuchet MS" pitchFamily="34" charset="0"/>
        <a:buChar char="—"/>
        <a:defRPr sz="1969">
          <a:solidFill>
            <a:schemeClr val="tx1"/>
          </a:solidFill>
          <a:latin typeface="+mj-lt"/>
          <a:ea typeface="Tahoma" pitchFamily="34" charset="0"/>
          <a:cs typeface="Tahoma" pitchFamily="34" charset="0"/>
        </a:defRPr>
      </a:lvl4pPr>
      <a:lvl5pPr marL="2460150" indent="-271614" algn="l" defTabSz="1094270" rtl="0" eaLnBrk="1" fontAlgn="base" hangingPunct="1">
        <a:spcBef>
          <a:spcPct val="20000"/>
        </a:spcBef>
        <a:spcAft>
          <a:spcPct val="0"/>
        </a:spcAft>
        <a:buClr>
          <a:schemeClr val="tx1">
            <a:lumMod val="65000"/>
            <a:lumOff val="35000"/>
          </a:schemeClr>
        </a:buClr>
        <a:buFont typeface="Trebuchet MS" pitchFamily="34" charset="0"/>
        <a:buChar char="—"/>
        <a:defRPr sz="1969">
          <a:solidFill>
            <a:schemeClr val="tx1"/>
          </a:solidFill>
          <a:latin typeface="+mj-lt"/>
          <a:ea typeface="Tahoma" pitchFamily="34" charset="0"/>
          <a:cs typeface="Tahoma" pitchFamily="34" charset="0"/>
        </a:defRPr>
      </a:lvl5pPr>
      <a:lvl6pPr marL="3022918" indent="-271614" algn="l" defTabSz="1094270" rtl="0" eaLnBrk="1" fontAlgn="base" hangingPunct="1">
        <a:spcBef>
          <a:spcPct val="20000"/>
        </a:spcBef>
        <a:spcAft>
          <a:spcPct val="0"/>
        </a:spcAft>
        <a:buClr>
          <a:schemeClr val="tx2"/>
        </a:buClr>
        <a:buFont typeface="Trebuchet MS" pitchFamily="34" charset="0"/>
        <a:buChar char="–"/>
        <a:defRPr sz="1969">
          <a:solidFill>
            <a:schemeClr val="tx1"/>
          </a:solidFill>
          <a:latin typeface="+mn-lt"/>
          <a:cs typeface="+mn-cs"/>
        </a:defRPr>
      </a:lvl6pPr>
      <a:lvl7pPr marL="3585684" indent="-271614" algn="l" defTabSz="1094270" rtl="0" eaLnBrk="1" fontAlgn="base" hangingPunct="1">
        <a:spcBef>
          <a:spcPct val="20000"/>
        </a:spcBef>
        <a:spcAft>
          <a:spcPct val="0"/>
        </a:spcAft>
        <a:buClr>
          <a:schemeClr val="tx2"/>
        </a:buClr>
        <a:buFont typeface="Trebuchet MS" pitchFamily="34" charset="0"/>
        <a:buChar char="–"/>
        <a:defRPr sz="1969">
          <a:solidFill>
            <a:schemeClr val="tx1"/>
          </a:solidFill>
          <a:latin typeface="+mn-lt"/>
          <a:cs typeface="+mn-cs"/>
        </a:defRPr>
      </a:lvl7pPr>
      <a:lvl8pPr marL="4148452" indent="-271614" algn="l" defTabSz="1094270" rtl="0" eaLnBrk="1" fontAlgn="base" hangingPunct="1">
        <a:spcBef>
          <a:spcPct val="20000"/>
        </a:spcBef>
        <a:spcAft>
          <a:spcPct val="0"/>
        </a:spcAft>
        <a:buClr>
          <a:schemeClr val="tx2"/>
        </a:buClr>
        <a:buFont typeface="Trebuchet MS" pitchFamily="34" charset="0"/>
        <a:buChar char="–"/>
        <a:defRPr sz="1969">
          <a:solidFill>
            <a:schemeClr val="tx1"/>
          </a:solidFill>
          <a:latin typeface="+mn-lt"/>
          <a:cs typeface="+mn-cs"/>
        </a:defRPr>
      </a:lvl8pPr>
      <a:lvl9pPr marL="4711216" indent="-271614" algn="l" defTabSz="1094270" rtl="0" eaLnBrk="1" fontAlgn="base" hangingPunct="1">
        <a:spcBef>
          <a:spcPct val="20000"/>
        </a:spcBef>
        <a:spcAft>
          <a:spcPct val="0"/>
        </a:spcAft>
        <a:buClr>
          <a:schemeClr val="tx2"/>
        </a:buClr>
        <a:buFont typeface="Trebuchet MS" pitchFamily="34" charset="0"/>
        <a:buChar char="–"/>
        <a:defRPr sz="1969">
          <a:solidFill>
            <a:schemeClr val="tx1"/>
          </a:solidFill>
          <a:latin typeface="+mn-lt"/>
          <a:cs typeface="+mn-cs"/>
        </a:defRPr>
      </a:lvl9pPr>
    </p:bodyStyle>
    <p:otherStyle>
      <a:defPPr>
        <a:defRPr lang="en-US"/>
      </a:defPPr>
      <a:lvl1pPr marL="0" algn="l" defTabSz="1125534" rtl="0" eaLnBrk="1" latinLnBrk="0" hangingPunct="1">
        <a:defRPr sz="2215" kern="1200">
          <a:solidFill>
            <a:schemeClr val="tx1"/>
          </a:solidFill>
          <a:latin typeface="+mn-lt"/>
          <a:ea typeface="+mn-ea"/>
          <a:cs typeface="+mn-cs"/>
        </a:defRPr>
      </a:lvl1pPr>
      <a:lvl2pPr marL="562766" algn="l" defTabSz="1125534" rtl="0" eaLnBrk="1" latinLnBrk="0" hangingPunct="1">
        <a:defRPr sz="2215" kern="1200">
          <a:solidFill>
            <a:schemeClr val="tx1"/>
          </a:solidFill>
          <a:latin typeface="+mn-lt"/>
          <a:ea typeface="+mn-ea"/>
          <a:cs typeface="+mn-cs"/>
        </a:defRPr>
      </a:lvl2pPr>
      <a:lvl3pPr marL="1125534" algn="l" defTabSz="1125534" rtl="0" eaLnBrk="1" latinLnBrk="0" hangingPunct="1">
        <a:defRPr sz="2215" kern="1200">
          <a:solidFill>
            <a:schemeClr val="tx1"/>
          </a:solidFill>
          <a:latin typeface="+mn-lt"/>
          <a:ea typeface="+mn-ea"/>
          <a:cs typeface="+mn-cs"/>
        </a:defRPr>
      </a:lvl3pPr>
      <a:lvl4pPr marL="1688299" algn="l" defTabSz="1125534" rtl="0" eaLnBrk="1" latinLnBrk="0" hangingPunct="1">
        <a:defRPr sz="2215" kern="1200">
          <a:solidFill>
            <a:schemeClr val="tx1"/>
          </a:solidFill>
          <a:latin typeface="+mn-lt"/>
          <a:ea typeface="+mn-ea"/>
          <a:cs typeface="+mn-cs"/>
        </a:defRPr>
      </a:lvl4pPr>
      <a:lvl5pPr marL="2251067" algn="l" defTabSz="1125534" rtl="0" eaLnBrk="1" latinLnBrk="0" hangingPunct="1">
        <a:defRPr sz="2215" kern="1200">
          <a:solidFill>
            <a:schemeClr val="tx1"/>
          </a:solidFill>
          <a:latin typeface="+mn-lt"/>
          <a:ea typeface="+mn-ea"/>
          <a:cs typeface="+mn-cs"/>
        </a:defRPr>
      </a:lvl5pPr>
      <a:lvl6pPr marL="2813832" algn="l" defTabSz="1125534" rtl="0" eaLnBrk="1" latinLnBrk="0" hangingPunct="1">
        <a:defRPr sz="2215" kern="1200">
          <a:solidFill>
            <a:schemeClr val="tx1"/>
          </a:solidFill>
          <a:latin typeface="+mn-lt"/>
          <a:ea typeface="+mn-ea"/>
          <a:cs typeface="+mn-cs"/>
        </a:defRPr>
      </a:lvl6pPr>
      <a:lvl7pPr marL="3376599" algn="l" defTabSz="1125534" rtl="0" eaLnBrk="1" latinLnBrk="0" hangingPunct="1">
        <a:defRPr sz="2215" kern="1200">
          <a:solidFill>
            <a:schemeClr val="tx1"/>
          </a:solidFill>
          <a:latin typeface="+mn-lt"/>
          <a:ea typeface="+mn-ea"/>
          <a:cs typeface="+mn-cs"/>
        </a:defRPr>
      </a:lvl7pPr>
      <a:lvl8pPr marL="3939367" algn="l" defTabSz="1125534" rtl="0" eaLnBrk="1" latinLnBrk="0" hangingPunct="1">
        <a:defRPr sz="2215" kern="1200">
          <a:solidFill>
            <a:schemeClr val="tx1"/>
          </a:solidFill>
          <a:latin typeface="+mn-lt"/>
          <a:ea typeface="+mn-ea"/>
          <a:cs typeface="+mn-cs"/>
        </a:defRPr>
      </a:lvl8pPr>
      <a:lvl9pPr marL="4502133" algn="l" defTabSz="1125534" rtl="0" eaLnBrk="1" latinLnBrk="0" hangingPunct="1">
        <a:defRPr sz="221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94E6CBD-4A36-48AA-9613-49C1310110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F28F75A6-26F1-4818-8ED2-7B5CD67AB6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FAE5418-E981-41EA-8467-A527EEE532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09A250-FF31-4206-8172-F9D3106AACB1}" type="datetimeFigureOut">
              <a:rPr lang="en-US" smtClean="0"/>
              <a:t>3/3/2020</a:t>
            </a:fld>
            <a:endParaRPr lang="en-US" dirty="0"/>
          </a:p>
        </p:txBody>
      </p:sp>
      <p:sp>
        <p:nvSpPr>
          <p:cNvPr id="5" name="Нижний колонтитул 4">
            <a:extLst>
              <a:ext uri="{FF2B5EF4-FFF2-40B4-BE49-F238E27FC236}">
                <a16:creationId xmlns:a16="http://schemas.microsoft.com/office/drawing/2014/main" id="{93C810F4-7328-4E8C-827C-FA656BCB87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Номер слайда 5">
            <a:extLst>
              <a:ext uri="{FF2B5EF4-FFF2-40B4-BE49-F238E27FC236}">
                <a16:creationId xmlns:a16="http://schemas.microsoft.com/office/drawing/2014/main" id="{C67EAF59-FB19-4990-BD6D-EF72C36BF2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208507113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7"/>
            <a:ext cx="10972800" cy="1143000"/>
          </a:xfrm>
          <a:prstGeom prst="rect">
            <a:avLst/>
          </a:prstGeom>
        </p:spPr>
        <p:txBody>
          <a:bodyPr vert="horz" lIns="107287" tIns="53643" rIns="107287" bIns="53643"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107287" tIns="53643" rIns="107287" bIns="53643"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6"/>
            <a:ext cx="2844800" cy="365125"/>
          </a:xfrm>
          <a:prstGeom prst="rect">
            <a:avLst/>
          </a:prstGeom>
        </p:spPr>
        <p:txBody>
          <a:bodyPr vert="horz" lIns="107287" tIns="53643" rIns="107287" bIns="53643" rtlCol="0" anchor="ctr"/>
          <a:lstStyle>
            <a:lvl1pPr algn="l">
              <a:defRPr sz="1400">
                <a:solidFill>
                  <a:schemeClr val="tx1">
                    <a:tint val="75000"/>
                  </a:schemeClr>
                </a:solidFill>
              </a:defRPr>
            </a:lvl1pPr>
          </a:lstStyle>
          <a:p>
            <a:fld id="{FE8EFD83-616A-42F5-B76B-80E7F0D0A367}" type="datetime1">
              <a:rPr lang="ru-RU" smtClean="0"/>
              <a:t>03.03.2020</a:t>
            </a:fld>
            <a:endParaRPr lang="ru-RU" dirty="0"/>
          </a:p>
        </p:txBody>
      </p:sp>
      <p:sp>
        <p:nvSpPr>
          <p:cNvPr id="5" name="Нижний колонтитул 4"/>
          <p:cNvSpPr>
            <a:spLocks noGrp="1"/>
          </p:cNvSpPr>
          <p:nvPr>
            <p:ph type="ftr" sz="quarter" idx="3"/>
          </p:nvPr>
        </p:nvSpPr>
        <p:spPr>
          <a:xfrm>
            <a:off x="4165600" y="6356356"/>
            <a:ext cx="3860800" cy="365125"/>
          </a:xfrm>
          <a:prstGeom prst="rect">
            <a:avLst/>
          </a:prstGeom>
        </p:spPr>
        <p:txBody>
          <a:bodyPr vert="horz" lIns="107287" tIns="53643" rIns="107287" bIns="53643" rtlCol="0" anchor="ctr"/>
          <a:lstStyle>
            <a:lvl1pPr algn="ctr">
              <a:defRPr sz="14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737600" y="6356356"/>
            <a:ext cx="2844800" cy="365125"/>
          </a:xfrm>
          <a:prstGeom prst="rect">
            <a:avLst/>
          </a:prstGeom>
        </p:spPr>
        <p:txBody>
          <a:bodyPr vert="horz" lIns="107287" tIns="53643" rIns="107287" bIns="53643" rtlCol="0" anchor="ctr"/>
          <a:lstStyle>
            <a:lvl1pPr algn="r">
              <a:defRPr sz="1400">
                <a:solidFill>
                  <a:schemeClr val="tx1">
                    <a:tint val="75000"/>
                  </a:schemeClr>
                </a:solidFill>
              </a:defRPr>
            </a:lvl1pPr>
          </a:lstStyle>
          <a:p>
            <a:fld id="{5F53519C-0CE3-44B1-B799-270989D9C225}" type="slidenum">
              <a:rPr lang="ru-RU" smtClean="0"/>
              <a:t>‹#›</a:t>
            </a:fld>
            <a:endParaRPr lang="ru-RU" dirty="0"/>
          </a:p>
        </p:txBody>
      </p:sp>
    </p:spTree>
    <p:extLst>
      <p:ext uri="{BB962C8B-B14F-4D97-AF65-F5344CB8AC3E}">
        <p14:creationId xmlns:p14="http://schemas.microsoft.com/office/powerpoint/2010/main" val="34862216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hdr="0" ftr="0" dt="0"/>
  <p:txStyles>
    <p:titleStyle>
      <a:lvl1pPr algn="ctr" defTabSz="1072866" rtl="0" eaLnBrk="1" latinLnBrk="0" hangingPunct="1">
        <a:spcBef>
          <a:spcPct val="0"/>
        </a:spcBef>
        <a:buNone/>
        <a:defRPr sz="5200" kern="1200">
          <a:solidFill>
            <a:schemeClr val="tx1"/>
          </a:solidFill>
          <a:latin typeface="+mj-lt"/>
          <a:ea typeface="+mj-ea"/>
          <a:cs typeface="+mj-cs"/>
        </a:defRPr>
      </a:lvl1pPr>
    </p:titleStyle>
    <p:bodyStyle>
      <a:lvl1pPr marL="402325" indent="-402325" algn="l" defTabSz="1072866"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71703" indent="-335270" algn="l" defTabSz="1072866"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41082" indent="-268216" algn="l" defTabSz="1072866"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77515"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413947"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950380"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86813"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4023246"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559678" indent="-268216" algn="l" defTabSz="107286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ru-RU"/>
      </a:defPPr>
      <a:lvl1pPr marL="0" algn="l" defTabSz="1072866" rtl="0" eaLnBrk="1" latinLnBrk="0" hangingPunct="1">
        <a:defRPr sz="2100" kern="1200">
          <a:solidFill>
            <a:schemeClr val="tx1"/>
          </a:solidFill>
          <a:latin typeface="+mn-lt"/>
          <a:ea typeface="+mn-ea"/>
          <a:cs typeface="+mn-cs"/>
        </a:defRPr>
      </a:lvl1pPr>
      <a:lvl2pPr marL="536433" algn="l" defTabSz="1072866" rtl="0" eaLnBrk="1" latinLnBrk="0" hangingPunct="1">
        <a:defRPr sz="2100" kern="1200">
          <a:solidFill>
            <a:schemeClr val="tx1"/>
          </a:solidFill>
          <a:latin typeface="+mn-lt"/>
          <a:ea typeface="+mn-ea"/>
          <a:cs typeface="+mn-cs"/>
        </a:defRPr>
      </a:lvl2pPr>
      <a:lvl3pPr marL="1072866" algn="l" defTabSz="1072866" rtl="0" eaLnBrk="1" latinLnBrk="0" hangingPunct="1">
        <a:defRPr sz="2100" kern="1200">
          <a:solidFill>
            <a:schemeClr val="tx1"/>
          </a:solidFill>
          <a:latin typeface="+mn-lt"/>
          <a:ea typeface="+mn-ea"/>
          <a:cs typeface="+mn-cs"/>
        </a:defRPr>
      </a:lvl3pPr>
      <a:lvl4pPr marL="1609298" algn="l" defTabSz="1072866" rtl="0" eaLnBrk="1" latinLnBrk="0" hangingPunct="1">
        <a:defRPr sz="2100" kern="1200">
          <a:solidFill>
            <a:schemeClr val="tx1"/>
          </a:solidFill>
          <a:latin typeface="+mn-lt"/>
          <a:ea typeface="+mn-ea"/>
          <a:cs typeface="+mn-cs"/>
        </a:defRPr>
      </a:lvl4pPr>
      <a:lvl5pPr marL="2145731" algn="l" defTabSz="1072866" rtl="0" eaLnBrk="1" latinLnBrk="0" hangingPunct="1">
        <a:defRPr sz="2100" kern="1200">
          <a:solidFill>
            <a:schemeClr val="tx1"/>
          </a:solidFill>
          <a:latin typeface="+mn-lt"/>
          <a:ea typeface="+mn-ea"/>
          <a:cs typeface="+mn-cs"/>
        </a:defRPr>
      </a:lvl5pPr>
      <a:lvl6pPr marL="2682164" algn="l" defTabSz="1072866" rtl="0" eaLnBrk="1" latinLnBrk="0" hangingPunct="1">
        <a:defRPr sz="2100" kern="1200">
          <a:solidFill>
            <a:schemeClr val="tx1"/>
          </a:solidFill>
          <a:latin typeface="+mn-lt"/>
          <a:ea typeface="+mn-ea"/>
          <a:cs typeface="+mn-cs"/>
        </a:defRPr>
      </a:lvl6pPr>
      <a:lvl7pPr marL="3218597" algn="l" defTabSz="1072866" rtl="0" eaLnBrk="1" latinLnBrk="0" hangingPunct="1">
        <a:defRPr sz="2100" kern="1200">
          <a:solidFill>
            <a:schemeClr val="tx1"/>
          </a:solidFill>
          <a:latin typeface="+mn-lt"/>
          <a:ea typeface="+mn-ea"/>
          <a:cs typeface="+mn-cs"/>
        </a:defRPr>
      </a:lvl7pPr>
      <a:lvl8pPr marL="3755029" algn="l" defTabSz="1072866" rtl="0" eaLnBrk="1" latinLnBrk="0" hangingPunct="1">
        <a:defRPr sz="2100" kern="1200">
          <a:solidFill>
            <a:schemeClr val="tx1"/>
          </a:solidFill>
          <a:latin typeface="+mn-lt"/>
          <a:ea typeface="+mn-ea"/>
          <a:cs typeface="+mn-cs"/>
        </a:defRPr>
      </a:lvl8pPr>
      <a:lvl9pPr marL="4291462" algn="l" defTabSz="107286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20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2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2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2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2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2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2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2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2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5.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5.xml"/></Relationships>
</file>

<file path=ppt/slides/_rels/slide2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2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3.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8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8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5.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5.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a:extLst>
              <a:ext uri="{FF2B5EF4-FFF2-40B4-BE49-F238E27FC236}">
                <a16:creationId xmlns:a16="http://schemas.microsoft.com/office/drawing/2014/main" id="{BC728A52-B262-4C07-B111-3720FD23CD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825" y="0"/>
            <a:ext cx="1111526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CFE6FFD6-03BE-4CD9-B0E9-CDE15573EB38}"/>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a16="http://schemas.microsoft.com/office/drawing/2014/main" id="{F7244CE0-6B38-428B-91A3-A9B29FF5C778}"/>
              </a:ext>
            </a:extLst>
          </p:cNvPr>
          <p:cNvSpPr>
            <a:spLocks noGrp="1"/>
          </p:cNvSpPr>
          <p:nvPr>
            <p:ph type="subTitle" idx="1"/>
          </p:nvPr>
        </p:nvSpPr>
        <p:spPr/>
        <p:txBody>
          <a:bodyPr/>
          <a:lstStyle/>
          <a:p>
            <a:endParaRPr lang="ru-RU"/>
          </a:p>
        </p:txBody>
      </p:sp>
      <p:sp>
        <p:nvSpPr>
          <p:cNvPr id="4" name="Прямоугольник 3">
            <a:extLst>
              <a:ext uri="{FF2B5EF4-FFF2-40B4-BE49-F238E27FC236}">
                <a16:creationId xmlns:a16="http://schemas.microsoft.com/office/drawing/2014/main" id="{AB9E5200-E519-4B9B-B08C-CEFC994D0717}"/>
              </a:ext>
            </a:extLst>
          </p:cNvPr>
          <p:cNvSpPr/>
          <p:nvPr/>
        </p:nvSpPr>
        <p:spPr>
          <a:xfrm>
            <a:off x="0" y="0"/>
            <a:ext cx="12192000" cy="6858000"/>
          </a:xfrm>
          <a:prstGeom prst="rect">
            <a:avLst/>
          </a:prstGeom>
          <a:solidFill>
            <a:schemeClr val="accent1">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3600" b="1" dirty="0">
                <a:solidFill>
                  <a:prstClr val="white"/>
                </a:solidFill>
                <a:latin typeface="Georgia" panose="02040502050405020303" pitchFamily="18" charset="0"/>
              </a:rPr>
              <a:t>Внутренний финансовый аудит в органах исполнительной власти и в органах муниципального управления: новеллы законодательства</a:t>
            </a:r>
            <a:endParaRPr kumimoji="0" lang="ru-RU" sz="36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36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rPr>
              <a:t>Москва</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2400" b="1" dirty="0">
                <a:solidFill>
                  <a:prstClr val="white"/>
                </a:solidFill>
                <a:latin typeface="Georgia" panose="02040502050405020303" pitchFamily="18" charset="0"/>
              </a:rPr>
              <a:t>26-28 февраля</a:t>
            </a:r>
            <a:r>
              <a:rPr kumimoji="0" lang="ru-RU" sz="24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rPr>
              <a:t> 2020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36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endParaRPr>
          </a:p>
        </p:txBody>
      </p:sp>
    </p:spTree>
    <p:extLst>
      <p:ext uri="{BB962C8B-B14F-4D97-AF65-F5344CB8AC3E}">
        <p14:creationId xmlns:p14="http://schemas.microsoft.com/office/powerpoint/2010/main" val="2787871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229570" y="1977499"/>
            <a:ext cx="5240085" cy="384403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На низком уровне (менее 90 %) исполнены расходы по 18 главным распорядителям (открытая часть), что является самым низким показателем за последние 3 года. При этом ниже 80 % исполнены расходы по 7 главным распорядителям:</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pic>
        <p:nvPicPr>
          <p:cNvPr id="3" name="Рисунок 2">
            <a:extLst>
              <a:ext uri="{FF2B5EF4-FFF2-40B4-BE49-F238E27FC236}">
                <a16:creationId xmlns:a16="http://schemas.microsoft.com/office/drawing/2014/main" id="{2715025E-6CB5-48A4-9387-FEAEAE26EA73}"/>
              </a:ext>
            </a:extLst>
          </p:cNvPr>
          <p:cNvPicPr>
            <a:picLocks noChangeAspect="1"/>
          </p:cNvPicPr>
          <p:nvPr/>
        </p:nvPicPr>
        <p:blipFill>
          <a:blip r:embed="rId2"/>
          <a:stretch>
            <a:fillRect/>
          </a:stretch>
        </p:blipFill>
        <p:spPr>
          <a:xfrm>
            <a:off x="5582805" y="1374774"/>
            <a:ext cx="6609195" cy="5366594"/>
          </a:xfrm>
          <a:prstGeom prst="rect">
            <a:avLst/>
          </a:prstGeom>
        </p:spPr>
      </p:pic>
    </p:spTree>
    <p:extLst>
      <p:ext uri="{BB962C8B-B14F-4D97-AF65-F5344CB8AC3E}">
        <p14:creationId xmlns:p14="http://schemas.microsoft.com/office/powerpoint/2010/main" val="38799616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5654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Внутренний финансовый контроль </a:t>
            </a:r>
            <a:r>
              <a:rPr lang="ru-RU" sz="2000" dirty="0">
                <a:solidFill>
                  <a:schemeClr val="tx1"/>
                </a:solidFill>
                <a:latin typeface="Georgia" panose="02040502050405020303" pitchFamily="18" charset="0"/>
              </a:rPr>
              <a:t>– внутренний процесс главного администратора (администратора) бюджетных средств, осуществляемый в целях соблюдения установленных правовыми актами, регулирующими бюджетные правоотношения, требований к исполнению своих бюджетных полномочий, в том числе осуществляемый посредством совершения контрольных действий.</a:t>
            </a:r>
          </a:p>
        </p:txBody>
      </p:sp>
    </p:spTree>
    <p:extLst>
      <p:ext uri="{BB962C8B-B14F-4D97-AF65-F5344CB8AC3E}">
        <p14:creationId xmlns:p14="http://schemas.microsoft.com/office/powerpoint/2010/main" val="20275108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268742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Контрольные действия </a:t>
            </a:r>
            <a:r>
              <a:rPr lang="ru-RU" sz="2000" dirty="0">
                <a:solidFill>
                  <a:schemeClr val="tx1"/>
                </a:solidFill>
                <a:latin typeface="Georgia" panose="02040502050405020303" pitchFamily="18" charset="0"/>
              </a:rPr>
              <a:t>– вид действий по выполнению бюджетной процедуры, совершаемых субъектами бюджетных процедур и (или) прикладными программными средствами, информационными ресурсами (с их использованием) перед, во время, после выполнения операций (действий) по выполнению бюджетных процедур, и осуществляемых в целях обеспечения (подтверждения) законности, целесообразности совершения указанных операций (действий), в том числе полноты и достоверности данных, используемых для их совершения, либо выявления и устранения нарушений </a:t>
            </a:r>
          </a:p>
          <a:p>
            <a:pPr algn="ctr"/>
            <a:r>
              <a:rPr lang="ru-RU" sz="2000" dirty="0">
                <a:solidFill>
                  <a:schemeClr val="tx1"/>
                </a:solidFill>
                <a:latin typeface="Georgia" panose="02040502050405020303" pitchFamily="18" charset="0"/>
              </a:rPr>
              <a:t>и (или) недостатков, в том числе их причин и условий.</a:t>
            </a:r>
          </a:p>
        </p:txBody>
      </p:sp>
    </p:spTree>
    <p:extLst>
      <p:ext uri="{BB962C8B-B14F-4D97-AF65-F5344CB8AC3E}">
        <p14:creationId xmlns:p14="http://schemas.microsoft.com/office/powerpoint/2010/main" val="4546028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13691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Нарушение </a:t>
            </a:r>
            <a:r>
              <a:rPr lang="ru-RU" sz="2000" dirty="0">
                <a:solidFill>
                  <a:schemeClr val="tx1"/>
                </a:solidFill>
                <a:latin typeface="Georgia" panose="02040502050405020303" pitchFamily="18" charset="0"/>
              </a:rPr>
              <a:t>– несоблюдение установленных правовыми актами требований к организации (обеспечению выполнения), выполнению бюджетной процедуры, в том числе к операции (действию) по выполнению бюджетной процедуры.</a:t>
            </a:r>
          </a:p>
        </p:txBody>
      </p:sp>
      <p:sp>
        <p:nvSpPr>
          <p:cNvPr id="6" name="Прямоугольник 5">
            <a:extLst>
              <a:ext uri="{FF2B5EF4-FFF2-40B4-BE49-F238E27FC236}">
                <a16:creationId xmlns:a16="http://schemas.microsoft.com/office/drawing/2014/main" id="{E5C63C34-17B8-453E-80CB-799FAB5C5E77}"/>
              </a:ext>
            </a:extLst>
          </p:cNvPr>
          <p:cNvSpPr/>
          <p:nvPr/>
        </p:nvSpPr>
        <p:spPr>
          <a:xfrm>
            <a:off x="764957" y="4127158"/>
            <a:ext cx="10662081" cy="248571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Недостаток </a:t>
            </a:r>
            <a:r>
              <a:rPr lang="ru-RU" sz="2000" dirty="0">
                <a:solidFill>
                  <a:schemeClr val="tx1"/>
                </a:solidFill>
                <a:latin typeface="Georgia" panose="02040502050405020303" pitchFamily="18" charset="0"/>
              </a:rPr>
              <a:t>– правомерная и не являющаяся нарушением операция (действие) по выполнению бюджетной процедуры и (или) действие (бездействие) субъекта бюджетных процедур, которые оказывают негативное влияние на значения показателей качества финансового менеджмента главного администратора (администратора) бюджетных средств, определяемое в соответствии с порядком проведения мониторинга качества финансового менеджмента, предусмотренным пунктом 6 статьи 160.2-1 Бюджетного кодекса Российской Федерации.</a:t>
            </a:r>
          </a:p>
        </p:txBody>
      </p:sp>
    </p:spTree>
    <p:extLst>
      <p:ext uri="{BB962C8B-B14F-4D97-AF65-F5344CB8AC3E}">
        <p14:creationId xmlns:p14="http://schemas.microsoft.com/office/powerpoint/2010/main" val="4171208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2324315"/>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Результат выполнения бюджетной процедуры </a:t>
            </a:r>
            <a:r>
              <a:rPr lang="ru-RU" sz="2000" dirty="0">
                <a:solidFill>
                  <a:schemeClr val="tx1"/>
                </a:solidFill>
                <a:latin typeface="Georgia" panose="02040502050405020303" pitchFamily="18" charset="0"/>
              </a:rPr>
              <a:t>– сформированный (подписанный) в соответствии с требованиями к организации (обеспечению выполнения), выполнению бюджетной процедуры документ и (или) совершенное действие, в отношении которого нормативными правовыми актами, регулирующими бюджетные правоотношения, установлены форма, требования к содержанию, сроки и порядок выполнения.</a:t>
            </a:r>
          </a:p>
        </p:txBody>
      </p:sp>
    </p:spTree>
    <p:extLst>
      <p:ext uri="{BB962C8B-B14F-4D97-AF65-F5344CB8AC3E}">
        <p14:creationId xmlns:p14="http://schemas.microsoft.com/office/powerpoint/2010/main" val="373475319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4"/>
            <a:ext cx="10662081" cy="153448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Рабочая документация аудиторского мероприятия </a:t>
            </a:r>
            <a:r>
              <a:rPr lang="ru-RU" sz="2000" dirty="0">
                <a:solidFill>
                  <a:schemeClr val="tx1"/>
                </a:solidFill>
                <a:latin typeface="Georgia" panose="02040502050405020303" pitchFamily="18" charset="0"/>
              </a:rPr>
              <a:t>- совокупность документов и фактических данных, информации (материалов), подготавливаемых либо получаемых в связи с проведением аудиторского мероприятия (при выполнении аудиторских процедур), в том числе:</a:t>
            </a:r>
          </a:p>
        </p:txBody>
      </p:sp>
    </p:spTree>
    <p:extLst>
      <p:ext uri="{BB962C8B-B14F-4D97-AF65-F5344CB8AC3E}">
        <p14:creationId xmlns:p14="http://schemas.microsoft.com/office/powerpoint/2010/main" val="41875054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7" y="122489"/>
            <a:ext cx="10662081" cy="56777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Рабочая документация аудиторского мероприятия:</a:t>
            </a:r>
            <a:endParaRPr lang="ru-RU" sz="2000" b="1" dirty="0">
              <a:solidFill>
                <a:srgbClr val="C00000"/>
              </a:solidFill>
              <a:latin typeface="Georgia" panose="02040502050405020303" pitchFamily="18" charset="0"/>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6" y="810250"/>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документы, отражающие подготовку к проведению аудиторского мероприятия, включая формирование его программы;</a:t>
            </a:r>
          </a:p>
        </p:txBody>
      </p:sp>
      <p:sp>
        <p:nvSpPr>
          <p:cNvPr id="6" name="Прямоугольник 5">
            <a:extLst>
              <a:ext uri="{FF2B5EF4-FFF2-40B4-BE49-F238E27FC236}">
                <a16:creationId xmlns:a16="http://schemas.microsoft.com/office/drawing/2014/main" id="{71CCBF9E-6937-4D6B-9329-00DC79A44BAB}"/>
              </a:ext>
            </a:extLst>
          </p:cNvPr>
          <p:cNvSpPr/>
          <p:nvPr/>
        </p:nvSpPr>
        <p:spPr>
          <a:xfrm>
            <a:off x="658936" y="1733016"/>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документы и фактические данные, информация, связанные с выполнением бюджетных процедур;</a:t>
            </a:r>
          </a:p>
        </p:txBody>
      </p:sp>
      <p:sp>
        <p:nvSpPr>
          <p:cNvPr id="7" name="Прямоугольник 6">
            <a:extLst>
              <a:ext uri="{FF2B5EF4-FFF2-40B4-BE49-F238E27FC236}">
                <a16:creationId xmlns:a16="http://schemas.microsoft.com/office/drawing/2014/main" id="{2508FEB2-0D42-4851-9FEC-45CFA4BBAEBE}"/>
              </a:ext>
            </a:extLst>
          </p:cNvPr>
          <p:cNvSpPr/>
          <p:nvPr/>
        </p:nvSpPr>
        <p:spPr>
          <a:xfrm>
            <a:off x="658935" y="2657403"/>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объяснения, полученные в ходе проведения аудиторского мероприятия, в том числе от субъектов бюджетных процедур;</a:t>
            </a:r>
          </a:p>
        </p:txBody>
      </p:sp>
      <p:sp>
        <p:nvSpPr>
          <p:cNvPr id="8" name="Прямоугольник 7">
            <a:extLst>
              <a:ext uri="{FF2B5EF4-FFF2-40B4-BE49-F238E27FC236}">
                <a16:creationId xmlns:a16="http://schemas.microsoft.com/office/drawing/2014/main" id="{DEBA5533-33B0-4D75-84F7-1B244E12B4BF}"/>
              </a:ext>
            </a:extLst>
          </p:cNvPr>
          <p:cNvSpPr/>
          <p:nvPr/>
        </p:nvSpPr>
        <p:spPr>
          <a:xfrm>
            <a:off x="658934" y="3609081"/>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информация о контрольных действиях, совершаемых при выполнении бюджетной процедуры, являющейся объектом внутреннего финансового аудита;</a:t>
            </a:r>
          </a:p>
        </p:txBody>
      </p:sp>
      <p:sp>
        <p:nvSpPr>
          <p:cNvPr id="9" name="Прямоугольник 8">
            <a:extLst>
              <a:ext uri="{FF2B5EF4-FFF2-40B4-BE49-F238E27FC236}">
                <a16:creationId xmlns:a16="http://schemas.microsoft.com/office/drawing/2014/main" id="{3FF32BA0-ADB9-45E8-9B3A-383C5773372D}"/>
              </a:ext>
            </a:extLst>
          </p:cNvPr>
          <p:cNvSpPr/>
          <p:nvPr/>
        </p:nvSpPr>
        <p:spPr>
          <a:xfrm>
            <a:off x="658934" y="4499207"/>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аналитические материалы, подготовленные в рамках проведения аудиторского мероприятия; </a:t>
            </a:r>
          </a:p>
        </p:txBody>
      </p:sp>
      <p:sp>
        <p:nvSpPr>
          <p:cNvPr id="12" name="Прямоугольник 11">
            <a:extLst>
              <a:ext uri="{FF2B5EF4-FFF2-40B4-BE49-F238E27FC236}">
                <a16:creationId xmlns:a16="http://schemas.microsoft.com/office/drawing/2014/main" id="{40051DA7-1D4D-4411-88B8-F304C2C3221A}"/>
              </a:ext>
            </a:extLst>
          </p:cNvPr>
          <p:cNvSpPr/>
          <p:nvPr/>
        </p:nvSpPr>
        <p:spPr>
          <a:xfrm>
            <a:off x="658934" y="5389333"/>
            <a:ext cx="10662081" cy="1250365"/>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копии обращений к экспертам и (или) к лицам, располагающим документами и фактическими данными, информацией, необходимыми для проведения аудиторского мероприятия, направленных в ходе проведения аудиторского мероприятия, и полученные от них сведения.</a:t>
            </a:r>
          </a:p>
        </p:txBody>
      </p:sp>
    </p:spTree>
    <p:extLst>
      <p:ext uri="{BB962C8B-B14F-4D97-AF65-F5344CB8AC3E}">
        <p14:creationId xmlns:p14="http://schemas.microsoft.com/office/powerpoint/2010/main" val="15691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animBg="1"/>
      <p:bldP spid="8" grpId="0" animBg="1"/>
      <p:bldP spid="9" grpId="0" animBg="1"/>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4"/>
            <a:ext cx="10662081" cy="184259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Заключение </a:t>
            </a:r>
            <a:r>
              <a:rPr lang="ru-RU" sz="2000" dirty="0">
                <a:solidFill>
                  <a:schemeClr val="tx1"/>
                </a:solidFill>
                <a:latin typeface="Georgia" panose="02040502050405020303" pitchFamily="18" charset="0"/>
              </a:rPr>
              <a:t>– подписанный руководителем субъекта внутреннего финансового аудита документ, отражающий результаты проведения аудиторского мероприятия, включая описание выявленных нарушений и (или) недостатков, бюджетных рисков, и содержащий выводы, предложения и рекомендации, в том числе предложения по мерам минимизации (устранения) бюджетных рисков и по организации внутреннего финансового контроля.</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64958" y="4803402"/>
            <a:ext cx="10662081" cy="1935328"/>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Годовая отчетность о результатах деятельности субъекта внутреннего финансового аудита </a:t>
            </a:r>
            <a:r>
              <a:rPr lang="ru-RU" sz="2000" dirty="0">
                <a:solidFill>
                  <a:schemeClr val="tx1"/>
                </a:solidFill>
                <a:latin typeface="Georgia" panose="02040502050405020303" pitchFamily="18" charset="0"/>
              </a:rPr>
              <a:t>– информация, основанная на данных, отраженных в заключениях и реестре бюджетных рисков, в том числе информация о достоверности сформированной бюджетной отчетности, о принятых (необходимых к принятию) мерах по повышению качества финансового менеджмента и минимизации (устранению) бюджетных рисков, о надежности внутреннего финансового контроля.</a:t>
            </a:r>
          </a:p>
        </p:txBody>
      </p:sp>
    </p:spTree>
    <p:extLst>
      <p:ext uri="{BB962C8B-B14F-4D97-AF65-F5344CB8AC3E}">
        <p14:creationId xmlns:p14="http://schemas.microsoft.com/office/powerpoint/2010/main" val="168434776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4"/>
            <a:ext cx="10662081" cy="1449385"/>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Бюджетный риск </a:t>
            </a:r>
            <a:r>
              <a:rPr lang="ru-RU" sz="2000" dirty="0">
                <a:solidFill>
                  <a:schemeClr val="tx1"/>
                </a:solidFill>
                <a:latin typeface="Georgia" panose="02040502050405020303" pitchFamily="18" charset="0"/>
              </a:rPr>
              <a:t>– возможное событие, негативно влияющее на результат выполнения бюджетной процедуры, в том числе на операцию (действие) по выполнению бюджетной процедуры, а также на качество финансового менеджмента главного администратора (администратора) бюджетных средств.</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64959" y="4425715"/>
            <a:ext cx="10662081" cy="166697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Оценка бюджетного риска </a:t>
            </a:r>
            <a:r>
              <a:rPr lang="ru-RU" sz="2000" dirty="0">
                <a:solidFill>
                  <a:schemeClr val="tx1"/>
                </a:solidFill>
                <a:latin typeface="Georgia" panose="02040502050405020303" pitchFamily="18" charset="0"/>
              </a:rPr>
              <a:t>– осуществляемое субъектом внутреннего финансового аудита и субъектами бюджетных процедур выявление (обнаружение) бюджетного риска, а также определение значимости (уровня) бюджетного риска с применением критериев вероятности и степени влияния в целях формирования и ведения реестра бюджетных рисков.</a:t>
            </a:r>
          </a:p>
        </p:txBody>
      </p:sp>
    </p:spTree>
    <p:extLst>
      <p:ext uri="{BB962C8B-B14F-4D97-AF65-F5344CB8AC3E}">
        <p14:creationId xmlns:p14="http://schemas.microsoft.com/office/powerpoint/2010/main" val="70095790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108327"/>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Реестр бюджетных рисков </a:t>
            </a:r>
            <a:r>
              <a:rPr lang="ru-RU" sz="2000" dirty="0">
                <a:solidFill>
                  <a:schemeClr val="tx1"/>
                </a:solidFill>
                <a:latin typeface="Georgia" panose="02040502050405020303" pitchFamily="18" charset="0"/>
              </a:rPr>
              <a:t>– документ, используемый для сбора и анализа информации о бюджетных рисках и содержащий следующую информацию:</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658940" y="2937901"/>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наименование операций (действий) по выполнению бюджетной процедуры, являющейся объектом бюджетного риска</a:t>
            </a:r>
          </a:p>
        </p:txBody>
      </p:sp>
      <p:sp>
        <p:nvSpPr>
          <p:cNvPr id="7" name="Прямоугольник 6">
            <a:extLst>
              <a:ext uri="{FF2B5EF4-FFF2-40B4-BE49-F238E27FC236}">
                <a16:creationId xmlns:a16="http://schemas.microsoft.com/office/drawing/2014/main" id="{0D157AFC-63D2-4DBE-972A-9BD2C626C2C9}"/>
              </a:ext>
            </a:extLst>
          </p:cNvPr>
          <p:cNvSpPr/>
          <p:nvPr/>
        </p:nvSpPr>
        <p:spPr>
          <a:xfrm>
            <a:off x="658939" y="3748141"/>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причины и возможные последствия реализации бюджетного риска;</a:t>
            </a:r>
          </a:p>
        </p:txBody>
      </p:sp>
      <p:sp>
        <p:nvSpPr>
          <p:cNvPr id="8" name="Прямоугольник 7">
            <a:extLst>
              <a:ext uri="{FF2B5EF4-FFF2-40B4-BE49-F238E27FC236}">
                <a16:creationId xmlns:a16="http://schemas.microsoft.com/office/drawing/2014/main" id="{9909501B-D1F4-4540-8B3C-A68700A0546E}"/>
              </a:ext>
            </a:extLst>
          </p:cNvPr>
          <p:cNvSpPr/>
          <p:nvPr/>
        </p:nvSpPr>
        <p:spPr>
          <a:xfrm>
            <a:off x="658938" y="4272659"/>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значимость (уровень) бюджетного риска;</a:t>
            </a:r>
          </a:p>
        </p:txBody>
      </p:sp>
      <p:sp>
        <p:nvSpPr>
          <p:cNvPr id="9" name="Прямоугольник 8">
            <a:extLst>
              <a:ext uri="{FF2B5EF4-FFF2-40B4-BE49-F238E27FC236}">
                <a16:creationId xmlns:a16="http://schemas.microsoft.com/office/drawing/2014/main" id="{A282E60C-B310-47D4-9468-52EB6B10A3F6}"/>
              </a:ext>
            </a:extLst>
          </p:cNvPr>
          <p:cNvSpPr/>
          <p:nvPr/>
        </p:nvSpPr>
        <p:spPr>
          <a:xfrm>
            <a:off x="658937" y="4749961"/>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владельцы бюджетного риска;</a:t>
            </a:r>
          </a:p>
        </p:txBody>
      </p:sp>
      <p:sp>
        <p:nvSpPr>
          <p:cNvPr id="12" name="Прямоугольник 11">
            <a:extLst>
              <a:ext uri="{FF2B5EF4-FFF2-40B4-BE49-F238E27FC236}">
                <a16:creationId xmlns:a16="http://schemas.microsoft.com/office/drawing/2014/main" id="{837F97E6-5220-4F41-B5F7-B7DFEC4F3E14}"/>
              </a:ext>
            </a:extLst>
          </p:cNvPr>
          <p:cNvSpPr/>
          <p:nvPr/>
        </p:nvSpPr>
        <p:spPr>
          <a:xfrm>
            <a:off x="658936" y="5258556"/>
            <a:ext cx="10662081" cy="59559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необходимость (отсутствие необходимости) и приоритетность принятия мер по минимизации (устранению) бюджетного риска;</a:t>
            </a:r>
          </a:p>
        </p:txBody>
      </p:sp>
      <p:sp>
        <p:nvSpPr>
          <p:cNvPr id="13" name="Прямоугольник 12">
            <a:extLst>
              <a:ext uri="{FF2B5EF4-FFF2-40B4-BE49-F238E27FC236}">
                <a16:creationId xmlns:a16="http://schemas.microsoft.com/office/drawing/2014/main" id="{B6BB2A72-C7E1-4312-9535-B20AE67521C4}"/>
              </a:ext>
            </a:extLst>
          </p:cNvPr>
          <p:cNvSpPr/>
          <p:nvPr/>
        </p:nvSpPr>
        <p:spPr>
          <a:xfrm>
            <a:off x="658935" y="5978612"/>
            <a:ext cx="10662081" cy="84241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предложения по мерам минимизации (устранения) бюджетных рисков и по организации внутреннего финансового контроля (рекомендуемые к осуществлению контрольные действия). </a:t>
            </a:r>
          </a:p>
        </p:txBody>
      </p:sp>
    </p:spTree>
    <p:extLst>
      <p:ext uri="{BB962C8B-B14F-4D97-AF65-F5344CB8AC3E}">
        <p14:creationId xmlns:p14="http://schemas.microsoft.com/office/powerpoint/2010/main" val="20858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057030"/>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Актуализация реестра бюджетных рисков </a:t>
            </a:r>
            <a:r>
              <a:rPr lang="ru-RU" sz="2000" dirty="0">
                <a:solidFill>
                  <a:schemeClr val="tx1"/>
                </a:solidFill>
                <a:latin typeface="Georgia" panose="02040502050405020303" pitchFamily="18" charset="0"/>
              </a:rPr>
              <a:t>– регулярно (не реже одного раза в год) проводимая переоценка (определение значимости) бюджетных рисков, находящихся в реестре бюджетных рисков, а также выявление бюджетных рисков, присущих текущему и очередному финансовому году, в целях их включения в реестр бюджетных рисков.</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40" y="3804541"/>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Владелец бюджетного риска </a:t>
            </a:r>
            <a:r>
              <a:rPr lang="ru-RU" sz="2000" dirty="0">
                <a:solidFill>
                  <a:schemeClr val="tx1"/>
                </a:solidFill>
                <a:latin typeface="Georgia" panose="02040502050405020303" pitchFamily="18" charset="0"/>
              </a:rPr>
              <a:t>– субъект бюджетных процедур, ответственный за выполнение (результаты выполнения) бюджетной процедуры, операции (действия) по выполнению бюджетной процедуры, в рамках которой выявлен бюджетный риск, в том числе ответственный за реализацию (выполнение) мер по минимизации (устранению) бюджетного риска.</a:t>
            </a:r>
          </a:p>
        </p:txBody>
      </p:sp>
      <p:sp>
        <p:nvSpPr>
          <p:cNvPr id="15" name="Прямоугольник 14">
            <a:extLst>
              <a:ext uri="{FF2B5EF4-FFF2-40B4-BE49-F238E27FC236}">
                <a16:creationId xmlns:a16="http://schemas.microsoft.com/office/drawing/2014/main" id="{DEADFC55-7D1B-41A0-B46A-5E9A8E585670}"/>
              </a:ext>
            </a:extLst>
          </p:cNvPr>
          <p:cNvSpPr/>
          <p:nvPr/>
        </p:nvSpPr>
        <p:spPr>
          <a:xfrm>
            <a:off x="658940" y="5552053"/>
            <a:ext cx="10662081" cy="121984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Меры по минимизации (устранению) бюджетного риска </a:t>
            </a:r>
            <a:r>
              <a:rPr lang="ru-RU" sz="2000" dirty="0">
                <a:solidFill>
                  <a:schemeClr val="tx1"/>
                </a:solidFill>
                <a:latin typeface="Georgia" panose="02040502050405020303" pitchFamily="18" charset="0"/>
              </a:rPr>
              <a:t>– конкретные, достижимые и имеющие срок выполнения действия, направленные на снижение вероятности и (или) степени влияния бюджетного риска, устранение его причин, в том числе контрольные действия.</a:t>
            </a:r>
          </a:p>
        </p:txBody>
      </p:sp>
    </p:spTree>
    <p:extLst>
      <p:ext uri="{BB962C8B-B14F-4D97-AF65-F5344CB8AC3E}">
        <p14:creationId xmlns:p14="http://schemas.microsoft.com/office/powerpoint/2010/main" val="1410078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616217" y="1291086"/>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Анализ поквартального исполнения федерального бюджета в 2019 году свидетельствует об усилении неравномерности его исполнения.</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Стрелка: пятиугольник 5">
            <a:extLst>
              <a:ext uri="{FF2B5EF4-FFF2-40B4-BE49-F238E27FC236}">
                <a16:creationId xmlns:a16="http://schemas.microsoft.com/office/drawing/2014/main" id="{7347AA1C-45D5-4C91-ABBD-4196F581BD30}"/>
              </a:ext>
            </a:extLst>
          </p:cNvPr>
          <p:cNvSpPr/>
          <p:nvPr/>
        </p:nvSpPr>
        <p:spPr bwMode="auto">
          <a:xfrm>
            <a:off x="616217" y="2108873"/>
            <a:ext cx="10880361" cy="142443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Так, в IV квартале 2019 года уровень исполнения составил 32,4 % показателя сводной росписи с изменениями 6 265,0 млрд рублей, что является самым высоким показателем за последние 3 года (в 2017 году – 30,7 %, в 2018 году – 30,5 %)</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8" name="Стрелка: пятиугольник 7">
            <a:extLst>
              <a:ext uri="{FF2B5EF4-FFF2-40B4-BE49-F238E27FC236}">
                <a16:creationId xmlns:a16="http://schemas.microsoft.com/office/drawing/2014/main" id="{A19A8DBA-486C-430D-A554-8972437EF1FA}"/>
              </a:ext>
            </a:extLst>
          </p:cNvPr>
          <p:cNvSpPr/>
          <p:nvPr/>
        </p:nvSpPr>
        <p:spPr bwMode="auto">
          <a:xfrm>
            <a:off x="616217" y="3702813"/>
            <a:ext cx="10880361" cy="13415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По-прежнему самый высокий уровень исполнения федерального бюджета отмечается в декабре – 18 % (3 286,9 млрд рублей), что также превышает аналогичные показатели за последние 3 года (в 2017 году – 14,9 %, в 2018 году – 15,4 %)</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74048866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5" y="2027585"/>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err="1">
                <a:solidFill>
                  <a:schemeClr val="tx1"/>
                </a:solidFill>
                <a:latin typeface="Georgia" panose="02040502050405020303" pitchFamily="18" charset="0"/>
              </a:rPr>
              <a:t>Коррупционно</a:t>
            </a:r>
            <a:r>
              <a:rPr lang="ru-RU" sz="2000" b="1" dirty="0">
                <a:solidFill>
                  <a:schemeClr val="tx1"/>
                </a:solidFill>
                <a:latin typeface="Georgia" panose="02040502050405020303" pitchFamily="18" charset="0"/>
              </a:rPr>
              <a:t> опасные операции </a:t>
            </a:r>
            <a:r>
              <a:rPr lang="ru-RU" sz="2000" dirty="0">
                <a:solidFill>
                  <a:schemeClr val="tx1"/>
                </a:solidFill>
                <a:latin typeface="Georgia" panose="02040502050405020303" pitchFamily="18" charset="0"/>
              </a:rPr>
              <a:t>– операции (действия) по выполнению бюджетной процедуры:</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658940" y="2937901"/>
            <a:ext cx="10662081" cy="14026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при выполнении которых может возникнуть конфликт интересов, и в отношении которых внутренний финансовый контроль осуществляют должностные лица, замещающие должности, включенные в перечень должностей, замещение которых связано с коррупционными рисками;</a:t>
            </a:r>
          </a:p>
        </p:txBody>
      </p:sp>
      <p:sp>
        <p:nvSpPr>
          <p:cNvPr id="9" name="Прямоугольник 8">
            <a:extLst>
              <a:ext uri="{FF2B5EF4-FFF2-40B4-BE49-F238E27FC236}">
                <a16:creationId xmlns:a16="http://schemas.microsoft.com/office/drawing/2014/main" id="{A282E60C-B310-47D4-9468-52EB6B10A3F6}"/>
              </a:ext>
            </a:extLst>
          </p:cNvPr>
          <p:cNvSpPr/>
          <p:nvPr/>
        </p:nvSpPr>
        <p:spPr>
          <a:xfrm>
            <a:off x="658935" y="4480757"/>
            <a:ext cx="10662081" cy="11473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необходимые для выполнения бюджетной процедуры, направленной на организацию исполнения функции органа государственной (муниципальной) власти, определенной в качестве </a:t>
            </a:r>
            <a:r>
              <a:rPr lang="ru-RU" sz="2000" dirty="0" err="1">
                <a:solidFill>
                  <a:schemeClr val="tx1"/>
                </a:solidFill>
                <a:latin typeface="Georgia" panose="02040502050405020303" pitchFamily="18" charset="0"/>
              </a:rPr>
              <a:t>коррупционно</a:t>
            </a:r>
            <a:r>
              <a:rPr lang="ru-RU" sz="2000" dirty="0">
                <a:solidFill>
                  <a:schemeClr val="tx1"/>
                </a:solidFill>
                <a:latin typeface="Georgia" panose="02040502050405020303" pitchFamily="18" charset="0"/>
              </a:rPr>
              <a:t> опасной.</a:t>
            </a:r>
          </a:p>
        </p:txBody>
      </p:sp>
    </p:spTree>
    <p:extLst>
      <p:ext uri="{BB962C8B-B14F-4D97-AF65-F5344CB8AC3E}">
        <p14:creationId xmlns:p14="http://schemas.microsoft.com/office/powerpoint/2010/main" val="382747084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9" y="390472"/>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593154"/>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4" y="21432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619576"/>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Конфликт интересов </a:t>
            </a:r>
            <a:r>
              <a:rPr lang="ru-RU" sz="2000" dirty="0">
                <a:solidFill>
                  <a:schemeClr val="tx1"/>
                </a:solidFill>
                <a:latin typeface="Georgia" panose="02040502050405020303" pitchFamily="18" charset="0"/>
              </a:rPr>
              <a:t>- ситуация, при которой личная или профессиональная заинтересованность (прямая или косвенная) должностного лица (работника) субъекта внутреннего финансового аудита, члена аудиторской группы, влияет или может повлиять на надлежащее, объективное и беспристрастное исполнение им должностных обязанностей.</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40" y="4408269"/>
            <a:ext cx="10662081" cy="121984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Риск искажения бюджетной отчетности </a:t>
            </a:r>
            <a:r>
              <a:rPr lang="ru-RU" sz="2000" dirty="0">
                <a:solidFill>
                  <a:schemeClr val="tx1"/>
                </a:solidFill>
                <a:latin typeface="Georgia" panose="02040502050405020303" pitchFamily="18" charset="0"/>
              </a:rPr>
              <a:t>- бюджетный риск, выражающийся в возможности допущения факта искажения бюджетной отчетности и (или) данных бюджетного учета, приводящих к искажению бюджетной отчетности.</a:t>
            </a:r>
          </a:p>
        </p:txBody>
      </p:sp>
    </p:spTree>
    <p:extLst>
      <p:ext uri="{BB962C8B-B14F-4D97-AF65-F5344CB8AC3E}">
        <p14:creationId xmlns:p14="http://schemas.microsoft.com/office/powerpoint/2010/main" val="122494360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9" y="390472"/>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593154"/>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4" y="21432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9" y="2619576"/>
            <a:ext cx="10662081" cy="192260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Искажение бюджетной отчетности </a:t>
            </a:r>
            <a:r>
              <a:rPr lang="ru-RU" sz="2000" dirty="0">
                <a:solidFill>
                  <a:schemeClr val="tx1"/>
                </a:solidFill>
                <a:latin typeface="Georgia" panose="02040502050405020303" pitchFamily="18" charset="0"/>
              </a:rPr>
              <a:t>- отражение в бюджетной отчетности информации, которая содержит ошибки, приводящие к искажению информации об активах и обязательствах и (или) финансовом результате и допущенные в связи с нарушением единой методологии бюджетного учета, составления, представления и утверждения бюджетной отчетности, установленной в соответствии со статьями 165 и 264.1 БК РФ</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39" y="4726321"/>
            <a:ext cx="10662081" cy="192260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Оценка риска искажения бюджетной отчетности </a:t>
            </a:r>
            <a:r>
              <a:rPr lang="ru-RU" sz="2000" dirty="0">
                <a:solidFill>
                  <a:schemeClr val="tx1"/>
                </a:solidFill>
                <a:latin typeface="Georgia" panose="02040502050405020303" pitchFamily="18" charset="0"/>
              </a:rPr>
              <a:t>- осуществляемое субъектом внутреннего финансового аудита и субъектами бюджетных процедур выявление (обнаружение) риска искажения бюджетной отчетности, влияющего на достоверность бюджетной отчетности, а также определение значимости (уровня) этого бюджетного риска с применением критериев существенности ошибки и вероятности допущения ошибки. </a:t>
            </a:r>
          </a:p>
        </p:txBody>
      </p:sp>
    </p:spTree>
    <p:extLst>
      <p:ext uri="{BB962C8B-B14F-4D97-AF65-F5344CB8AC3E}">
        <p14:creationId xmlns:p14="http://schemas.microsoft.com/office/powerpoint/2010/main" val="299506315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ADDC5FD6-540D-473D-A0A3-1048F3D7E410}"/>
              </a:ext>
            </a:extLst>
          </p:cNvPr>
          <p:cNvSpPr/>
          <p:nvPr/>
        </p:nvSpPr>
        <p:spPr>
          <a:xfrm>
            <a:off x="901309" y="1077280"/>
            <a:ext cx="10662081" cy="65281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Категория риска </a:t>
            </a: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 диапазон значений риска, имеющий одно из следующих наименований:</a:t>
            </a:r>
          </a:p>
        </p:txBody>
      </p:sp>
      <p:graphicFrame>
        <p:nvGraphicFramePr>
          <p:cNvPr id="3" name="Таблица 4">
            <a:extLst>
              <a:ext uri="{FF2B5EF4-FFF2-40B4-BE49-F238E27FC236}">
                <a16:creationId xmlns:a16="http://schemas.microsoft.com/office/drawing/2014/main" id="{BC012816-CB84-4F1E-959B-772AB634DB4D}"/>
              </a:ext>
            </a:extLst>
          </p:cNvPr>
          <p:cNvGraphicFramePr>
            <a:graphicFrameLocks noGrp="1"/>
          </p:cNvGraphicFramePr>
          <p:nvPr/>
        </p:nvGraphicFramePr>
        <p:xfrm>
          <a:off x="1899993" y="2298148"/>
          <a:ext cx="8128000" cy="30784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41737056"/>
                    </a:ext>
                  </a:extLst>
                </a:gridCol>
                <a:gridCol w="4064000">
                  <a:extLst>
                    <a:ext uri="{9D8B030D-6E8A-4147-A177-3AD203B41FA5}">
                      <a16:colId xmlns:a16="http://schemas.microsoft.com/office/drawing/2014/main" val="2670845565"/>
                    </a:ext>
                  </a:extLst>
                </a:gridCol>
              </a:tblGrid>
              <a:tr h="367318">
                <a:tc>
                  <a:txBody>
                    <a:bodyPr/>
                    <a:lstStyle/>
                    <a:p>
                      <a:pPr algn="ctr"/>
                      <a:r>
                        <a:rPr lang="ru-RU" sz="2000" dirty="0">
                          <a:solidFill>
                            <a:schemeClr val="tx1"/>
                          </a:solidFill>
                          <a:latin typeface="Georgia" panose="02040502050405020303" pitchFamily="18" charset="0"/>
                        </a:rPr>
                        <a:t>№ категории риска</a:t>
                      </a:r>
                    </a:p>
                  </a:txBody>
                  <a:tcPr/>
                </a:tc>
                <a:tc>
                  <a:txBody>
                    <a:bodyPr/>
                    <a:lstStyle/>
                    <a:p>
                      <a:pPr algn="ctr"/>
                      <a:r>
                        <a:rPr lang="ru-RU" sz="2000" dirty="0">
                          <a:solidFill>
                            <a:schemeClr val="tx1"/>
                          </a:solidFill>
                          <a:latin typeface="Georgia" panose="02040502050405020303" pitchFamily="18" charset="0"/>
                        </a:rPr>
                        <a:t>Наименование категории риска</a:t>
                      </a:r>
                    </a:p>
                  </a:txBody>
                  <a:tcPr/>
                </a:tc>
                <a:extLst>
                  <a:ext uri="{0D108BD9-81ED-4DB2-BD59-A6C34878D82A}">
                    <a16:rowId xmlns:a16="http://schemas.microsoft.com/office/drawing/2014/main" val="1378989991"/>
                  </a:ext>
                </a:extLst>
              </a:tr>
              <a:tr h="370840">
                <a:tc>
                  <a:txBody>
                    <a:bodyPr/>
                    <a:lstStyle/>
                    <a:p>
                      <a:pPr algn="ctr"/>
                      <a:r>
                        <a:rPr lang="en-GB" sz="2000" dirty="0">
                          <a:solidFill>
                            <a:schemeClr val="tx1"/>
                          </a:solidFill>
                          <a:latin typeface="Georgia" panose="02040502050405020303" pitchFamily="18" charset="0"/>
                        </a:rPr>
                        <a:t>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чрезвычайно высокий риск </a:t>
                      </a:r>
                    </a:p>
                  </a:txBody>
                  <a:tcPr/>
                </a:tc>
                <a:extLst>
                  <a:ext uri="{0D108BD9-81ED-4DB2-BD59-A6C34878D82A}">
                    <a16:rowId xmlns:a16="http://schemas.microsoft.com/office/drawing/2014/main" val="146617886"/>
                  </a:ext>
                </a:extLst>
              </a:tr>
              <a:tr h="370840">
                <a:tc>
                  <a:txBody>
                    <a:bodyPr/>
                    <a:lstStyle/>
                    <a:p>
                      <a:pPr algn="ctr"/>
                      <a:r>
                        <a:rPr lang="en-GB" sz="2000" dirty="0">
                          <a:solidFill>
                            <a:schemeClr val="tx1"/>
                          </a:solidFill>
                          <a:latin typeface="Georgia" panose="02040502050405020303" pitchFamily="18" charset="0"/>
                        </a:rPr>
                        <a:t>I</a:t>
                      </a:r>
                      <a:r>
                        <a:rPr lang="en-US" sz="2000" dirty="0">
                          <a:solidFill>
                            <a:schemeClr val="tx1"/>
                          </a:solidFill>
                          <a:latin typeface="Georgia" panose="02040502050405020303" pitchFamily="18" charset="0"/>
                        </a:rPr>
                        <a:t>I</a:t>
                      </a:r>
                      <a:r>
                        <a:rPr lang="en-GB" sz="2000" dirty="0">
                          <a:solidFill>
                            <a:schemeClr val="tx1"/>
                          </a:solidFill>
                          <a:latin typeface="Georgia" panose="02040502050405020303" pitchFamily="18" charset="0"/>
                        </a:rPr>
                        <a:t>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высокий риск </a:t>
                      </a:r>
                    </a:p>
                  </a:txBody>
                  <a:tcPr/>
                </a:tc>
                <a:extLst>
                  <a:ext uri="{0D108BD9-81ED-4DB2-BD59-A6C34878D82A}">
                    <a16:rowId xmlns:a16="http://schemas.microsoft.com/office/drawing/2014/main" val="326925029"/>
                  </a:ext>
                </a:extLst>
              </a:tr>
              <a:tr h="370840">
                <a:tc>
                  <a:txBody>
                    <a:bodyPr/>
                    <a:lstStyle/>
                    <a:p>
                      <a:pPr algn="ctr"/>
                      <a:r>
                        <a:rPr lang="en-GB" sz="2000" dirty="0">
                          <a:solidFill>
                            <a:schemeClr val="tx1"/>
                          </a:solidFill>
                          <a:latin typeface="Georgia" panose="02040502050405020303" pitchFamily="18" charset="0"/>
                        </a:rPr>
                        <a:t>III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значительный риск </a:t>
                      </a:r>
                    </a:p>
                  </a:txBody>
                  <a:tcPr/>
                </a:tc>
                <a:extLst>
                  <a:ext uri="{0D108BD9-81ED-4DB2-BD59-A6C34878D82A}">
                    <a16:rowId xmlns:a16="http://schemas.microsoft.com/office/drawing/2014/main" val="13796946"/>
                  </a:ext>
                </a:extLst>
              </a:tr>
              <a:tr h="370840">
                <a:tc>
                  <a:txBody>
                    <a:bodyPr/>
                    <a:lstStyle/>
                    <a:p>
                      <a:pPr algn="ctr"/>
                      <a:r>
                        <a:rPr lang="en-GB" sz="2000" dirty="0">
                          <a:solidFill>
                            <a:schemeClr val="tx1"/>
                          </a:solidFill>
                          <a:latin typeface="Georgia" panose="02040502050405020303" pitchFamily="18" charset="0"/>
                        </a:rPr>
                        <a:t>IV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средний риск </a:t>
                      </a:r>
                    </a:p>
                  </a:txBody>
                  <a:tcPr/>
                </a:tc>
                <a:extLst>
                  <a:ext uri="{0D108BD9-81ED-4DB2-BD59-A6C34878D82A}">
                    <a16:rowId xmlns:a16="http://schemas.microsoft.com/office/drawing/2014/main" val="852523591"/>
                  </a:ext>
                </a:extLst>
              </a:tr>
              <a:tr h="370840">
                <a:tc>
                  <a:txBody>
                    <a:bodyPr/>
                    <a:lstStyle/>
                    <a:p>
                      <a:pPr algn="ctr"/>
                      <a:r>
                        <a:rPr lang="en-GB" sz="2000" dirty="0">
                          <a:solidFill>
                            <a:schemeClr val="tx1"/>
                          </a:solidFill>
                          <a:latin typeface="Georgia" panose="02040502050405020303" pitchFamily="18" charset="0"/>
                        </a:rPr>
                        <a:t>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умеренный риск </a:t>
                      </a:r>
                    </a:p>
                  </a:txBody>
                  <a:tcPr/>
                </a:tc>
                <a:extLst>
                  <a:ext uri="{0D108BD9-81ED-4DB2-BD59-A6C34878D82A}">
                    <a16:rowId xmlns:a16="http://schemas.microsoft.com/office/drawing/2014/main" val="120523707"/>
                  </a:ext>
                </a:extLst>
              </a:tr>
              <a:tr h="370840">
                <a:tc>
                  <a:txBody>
                    <a:bodyPr/>
                    <a:lstStyle/>
                    <a:p>
                      <a:pPr algn="ctr"/>
                      <a:r>
                        <a:rPr lang="en-GB" sz="2000" dirty="0">
                          <a:solidFill>
                            <a:schemeClr val="tx1"/>
                          </a:solidFill>
                          <a:latin typeface="Georgia" panose="02040502050405020303" pitchFamily="18" charset="0"/>
                        </a:rPr>
                        <a:t>VI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низкий риск </a:t>
                      </a:r>
                    </a:p>
                  </a:txBody>
                  <a:tcPr/>
                </a:tc>
                <a:extLst>
                  <a:ext uri="{0D108BD9-81ED-4DB2-BD59-A6C34878D82A}">
                    <a16:rowId xmlns:a16="http://schemas.microsoft.com/office/drawing/2014/main" val="3074624547"/>
                  </a:ext>
                </a:extLst>
              </a:tr>
            </a:tbl>
          </a:graphicData>
        </a:graphic>
      </p:graphicFrame>
    </p:spTree>
    <p:extLst>
      <p:ext uri="{BB962C8B-B14F-4D97-AF65-F5344CB8AC3E}">
        <p14:creationId xmlns:p14="http://schemas.microsoft.com/office/powerpoint/2010/main" val="6931839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10CD2A1-72C8-4DA2-86DB-B4A3B67870B7}"/>
              </a:ext>
            </a:extLst>
          </p:cNvPr>
          <p:cNvPicPr>
            <a:picLocks noChangeAspect="1"/>
          </p:cNvPicPr>
          <p:nvPr/>
        </p:nvPicPr>
        <p:blipFill>
          <a:blip r:embed="rId2"/>
          <a:stretch>
            <a:fillRect/>
          </a:stretch>
        </p:blipFill>
        <p:spPr>
          <a:xfrm>
            <a:off x="1166627" y="125835"/>
            <a:ext cx="10064590" cy="6606329"/>
          </a:xfrm>
          <a:prstGeom prst="rect">
            <a:avLst/>
          </a:prstGeom>
        </p:spPr>
      </p:pic>
    </p:spTree>
    <p:extLst>
      <p:ext uri="{BB962C8B-B14F-4D97-AF65-F5344CB8AC3E}">
        <p14:creationId xmlns:p14="http://schemas.microsoft.com/office/powerpoint/2010/main" val="68007802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DEBD3C0-257A-4686-A1F0-55F31BAFD964}"/>
              </a:ext>
            </a:extLst>
          </p:cNvPr>
          <p:cNvSpPr/>
          <p:nvPr/>
        </p:nvSpPr>
        <p:spPr>
          <a:xfrm>
            <a:off x="384313" y="223570"/>
            <a:ext cx="6841435" cy="485997"/>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Принципы внутреннего финансового аудита</a:t>
            </a:r>
          </a:p>
        </p:txBody>
      </p:sp>
      <p:graphicFrame>
        <p:nvGraphicFramePr>
          <p:cNvPr id="3" name="Схема 2">
            <a:extLst>
              <a:ext uri="{FF2B5EF4-FFF2-40B4-BE49-F238E27FC236}">
                <a16:creationId xmlns:a16="http://schemas.microsoft.com/office/drawing/2014/main" id="{C036FD4B-22FC-4806-98B4-FC476AFE29FD}"/>
              </a:ext>
            </a:extLst>
          </p:cNvPr>
          <p:cNvGraphicFramePr/>
          <p:nvPr>
            <p:extLst>
              <p:ext uri="{D42A27DB-BD31-4B8C-83A1-F6EECF244321}">
                <p14:modId xmlns:p14="http://schemas.microsoft.com/office/powerpoint/2010/main" val="481504156"/>
              </p:ext>
            </p:extLst>
          </p:nvPr>
        </p:nvGraphicFramePr>
        <p:xfrm>
          <a:off x="4134678" y="978655"/>
          <a:ext cx="8239539" cy="5412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5135672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Принципы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a:ln>
                  <a:noFill/>
                </a:ln>
                <a:solidFill>
                  <a:srgbClr val="000000"/>
                </a:solidFill>
                <a:effectLst/>
                <a:uLnTx/>
                <a:uFillTx/>
                <a:latin typeface="Georgia" panose="02040502050405020303" pitchFamily="18" charset="0"/>
                <a:ea typeface="+mn-ea"/>
                <a:cs typeface="Gautami" panose="020B0502040204020203" pitchFamily="34" charset="0"/>
              </a:rPr>
              <a:t>Принцип законности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530488" y="1829944"/>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выражается в строгом и полном соблюдении законодательства Российской Федерации, а также правовых актов, регулирующих организацию и осуществление внутреннего финансового аудита, включая федеральные стандарты внутреннего финансового аудита и ведомственные (внутренние) акты главного администратора (администратора)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13" name="Стрелка: пятиугольник 12">
            <a:extLst>
              <a:ext uri="{FF2B5EF4-FFF2-40B4-BE49-F238E27FC236}">
                <a16:creationId xmlns:a16="http://schemas.microsoft.com/office/drawing/2014/main" id="{C6685B0D-E036-4700-92D9-414E820995EF}"/>
              </a:ext>
            </a:extLst>
          </p:cNvPr>
          <p:cNvSpPr/>
          <p:nvPr/>
        </p:nvSpPr>
        <p:spPr bwMode="auto">
          <a:xfrm>
            <a:off x="530488" y="3601452"/>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Принцип функциональной независимости</a:t>
            </a: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7" y="4189585"/>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означает отсутствие условий, которые создают угрозу способности субъекта внутреннего финансового аудита беспристрастно и объективно выполнять свои обязанности.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191721177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Принципы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6" y="1118650"/>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объективности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530486" y="1626122"/>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выражается в беспристрастности, в том числе в недопущении конфликта интересов любого рода, при планировании и проведении аудиторских мероприятий, а также при формировании заключений и годовой отчетности о результатах деятельности субъекта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13" name="Стрелка: пятиугольник 12">
            <a:extLst>
              <a:ext uri="{FF2B5EF4-FFF2-40B4-BE49-F238E27FC236}">
                <a16:creationId xmlns:a16="http://schemas.microsoft.com/office/drawing/2014/main" id="{C6685B0D-E036-4700-92D9-414E820995EF}"/>
              </a:ext>
            </a:extLst>
          </p:cNvPr>
          <p:cNvSpPr/>
          <p:nvPr/>
        </p:nvSpPr>
        <p:spPr bwMode="auto">
          <a:xfrm>
            <a:off x="530486" y="3009192"/>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компетентности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5" y="3516664"/>
            <a:ext cx="10951375"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выражается в применении субъектом внутреннего финансового аудита совокупности профессиональных знаний, навыков и других компетенций, позволяющих осуществлять внутренний финансовый аудит.</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Стрелка: пятиугольник 6">
            <a:extLst>
              <a:ext uri="{FF2B5EF4-FFF2-40B4-BE49-F238E27FC236}">
                <a16:creationId xmlns:a16="http://schemas.microsoft.com/office/drawing/2014/main" id="{D6A22A9B-20EA-4A03-AAC9-91601ACF203A}"/>
              </a:ext>
            </a:extLst>
          </p:cNvPr>
          <p:cNvSpPr/>
          <p:nvPr/>
        </p:nvSpPr>
        <p:spPr bwMode="auto">
          <a:xfrm>
            <a:off x="530486" y="4598277"/>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профессионального скептицизма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55B19F82-32D4-4A5A-BDB1-8F2A7584DF7D}"/>
              </a:ext>
            </a:extLst>
          </p:cNvPr>
          <p:cNvSpPr/>
          <p:nvPr/>
        </p:nvSpPr>
        <p:spPr>
          <a:xfrm>
            <a:off x="530484" y="5112068"/>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подразумевает критическую оценку обоснованности, надежности и достаточности полученных аудиторских доказательств и направлен на минимизацию возможности упустить из виду подозрительные обстоятельства, сделать неоправданные обобщения при подготовке выводов, использовать ошибочные допущения при определении характера, временных рамок и объема аудиторских процедур, а также при оценке их результатов.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pic>
        <p:nvPicPr>
          <p:cNvPr id="9" name="Picture 2" descr="https://static.tildacdn.com/tild3630-6637-4262-a338-333363303830/esclamativojpg.jpg">
            <a:extLst>
              <a:ext uri="{FF2B5EF4-FFF2-40B4-BE49-F238E27FC236}">
                <a16:creationId xmlns:a16="http://schemas.microsoft.com/office/drawing/2014/main" id="{DCD44892-E0E6-4563-B8BB-36517E8EE9D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819" y="5206470"/>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9492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Принципы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системности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530486" y="1810817"/>
            <a:ext cx="10951375"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заключается в том, что при планировании и проведении аудиторских мероприятий бюджетные и коррупционные риски периодически анализируются по всем бюджетным процедурам.</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13" name="Стрелка: пятиугольник 12">
            <a:extLst>
              <a:ext uri="{FF2B5EF4-FFF2-40B4-BE49-F238E27FC236}">
                <a16:creationId xmlns:a16="http://schemas.microsoft.com/office/drawing/2014/main" id="{C6685B0D-E036-4700-92D9-414E820995EF}"/>
              </a:ext>
            </a:extLst>
          </p:cNvPr>
          <p:cNvSpPr/>
          <p:nvPr/>
        </p:nvSpPr>
        <p:spPr bwMode="auto">
          <a:xfrm>
            <a:off x="530486" y="2953641"/>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эффективности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6" y="3528643"/>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означает, что планирование и проведение аудиторских мероприятий должно быть основано на необходимости достижения целей осуществления внутреннего финансового аудита и обеспечения полноты заключения о результатах проведения аудиторского мероприятия путем использования заданного (наименьшего) объема затрачиваемых ресурсов.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22239055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Принципы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ответственности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530486" y="1810817"/>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означает, что субъект внутреннего финансового аудита несет ответственность перед руководителем главного администратора (администратора) бюджетных средств за предоставление полных и достоверных заключений, выводов и предложений (рекомендаций), позволяющих при их надлежащем выполнении достичь цели и задачи осуществления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13" name="Стрелка: пятиугольник 12">
            <a:extLst>
              <a:ext uri="{FF2B5EF4-FFF2-40B4-BE49-F238E27FC236}">
                <a16:creationId xmlns:a16="http://schemas.microsoft.com/office/drawing/2014/main" id="{C6685B0D-E036-4700-92D9-414E820995EF}"/>
              </a:ext>
            </a:extLst>
          </p:cNvPr>
          <p:cNvSpPr/>
          <p:nvPr/>
        </p:nvSpPr>
        <p:spPr bwMode="auto">
          <a:xfrm>
            <a:off x="530488" y="3563198"/>
            <a:ext cx="6764834" cy="44784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Принцип стандартизации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5" y="4132204"/>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означает, что внутренний финансовый аудит осуществляется в соответствии с федеральными стандартами внутреннего финансового аудита, а также ведомственными (внутренними) актами, обеспечивающими осуществление внутреннего финансового аудита с соблюдением федеральных стандартов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pic>
        <p:nvPicPr>
          <p:cNvPr id="7" name="Picture 2" descr="https://static.tildacdn.com/tild3630-6637-4262-a338-333363303830/esclamativojpg.jpg">
            <a:extLst>
              <a:ext uri="{FF2B5EF4-FFF2-40B4-BE49-F238E27FC236}">
                <a16:creationId xmlns:a16="http://schemas.microsoft.com/office/drawing/2014/main" id="{1DA952BB-C74D-4AAA-81AE-D7CA983CD32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636" y="3713249"/>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107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3" name="Рисунок 2">
            <a:extLst>
              <a:ext uri="{FF2B5EF4-FFF2-40B4-BE49-F238E27FC236}">
                <a16:creationId xmlns:a16="http://schemas.microsoft.com/office/drawing/2014/main" id="{F7EE42E9-53E9-433B-8E4E-7D8CC8EDE87E}"/>
              </a:ext>
            </a:extLst>
          </p:cNvPr>
          <p:cNvPicPr>
            <a:picLocks noChangeAspect="1"/>
          </p:cNvPicPr>
          <p:nvPr/>
        </p:nvPicPr>
        <p:blipFill>
          <a:blip r:embed="rId2"/>
          <a:stretch>
            <a:fillRect/>
          </a:stretch>
        </p:blipFill>
        <p:spPr>
          <a:xfrm>
            <a:off x="1473693" y="1230984"/>
            <a:ext cx="9073647" cy="5405073"/>
          </a:xfrm>
          <a:prstGeom prst="rect">
            <a:avLst/>
          </a:prstGeom>
        </p:spPr>
      </p:pic>
    </p:spTree>
    <p:extLst>
      <p:ext uri="{BB962C8B-B14F-4D97-AF65-F5344CB8AC3E}">
        <p14:creationId xmlns:p14="http://schemas.microsoft.com/office/powerpoint/2010/main" val="199398521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10951372" cy="167006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оценки надежности внутреннего финансового контроля, осуществляемого в главном администраторе (администраторе) бюджетных средств, а также подготовки предложений по его организации деятельность субъекта внутреннего финансового аудита должна быть направлена на решение, в частности, следующих задач:</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2" y="3058006"/>
            <a:ext cx="10951375" cy="224676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а) установление достаточности и актуальности правовых актов и документов главного администратора (администратора) бюджетных средств, устанавливающих требования к организации (обеспечению выполнения), выполнению бюджетной процедуры, в том числе к операции (действию) по выполнению бюджетной процедуры (полноты регламентации процесса их выполнения) и (или) выявление несоответствия положений этих актов правовым актам, регулирующим бюджетные правоотношения, на момент совершения операции;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5499733"/>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б) выявление избыточных (дублирующих друг друга) операций (действий) по выполнению бюджетной процедуры;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387000495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2" y="1182231"/>
            <a:ext cx="10951375" cy="193899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 изучение наличия прав доступа пользователей (субъектов бюджетных процедур) к базам данных, вводу и выводу информации из прикладных программных средств и информационных ресурсов, обеспечивающих исполнение бюджетных полномочий главного администратора (администратора) бюджетных средств, в целях формирования предложений и рекомендаций по предотвращению несанкционированного доступа к таким базам данных, вводу и выводу из них информации;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1" y="3253682"/>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г) оценка степени соблюдения установленных правовыми актами, регулирующими бюджетные правоотношения, требований к исполнению бюджетных полномочий, требований к организации (обеспечению выполнения), выполнению бюджетной процедуры, в том числе к операции (действию) по выполнению бюджетной процедуры;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6" name="Прямоугольник 5">
            <a:extLst>
              <a:ext uri="{FF2B5EF4-FFF2-40B4-BE49-F238E27FC236}">
                <a16:creationId xmlns:a16="http://schemas.microsoft.com/office/drawing/2014/main" id="{EA183F15-1495-4861-9CAB-0090DCE15729}"/>
              </a:ext>
            </a:extLst>
          </p:cNvPr>
          <p:cNvSpPr/>
          <p:nvPr/>
        </p:nvSpPr>
        <p:spPr>
          <a:xfrm>
            <a:off x="530480" y="4731750"/>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д) формирование предложений и рекомендаций по совершенствованию организации (обеспечения выполнения), выполнения бюджетной процедуры;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28686941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530482" y="1182231"/>
            <a:ext cx="10951375" cy="193899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е) изучение совершаемых субъектами бюджетных процедур и (или) прикладными программными средствами, информационными ресурсами контрольных действий и их результатов, в том числе анализ причин и условий нарушений и (или) недостатков (в случае их выявления), в целях определения операций (действий) по выполнению бюджетной процедуры, в отношении которых контрольные действия не осуществлялись и (или) осуществлялись не в полной мере;</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1" y="3253682"/>
            <a:ext cx="10951375"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ж) оценка организации, применения и достаточности совершаемых контрольных действий на предмет их соразмерности выявленным бюджетным рискам, а также способности предупреждать (не допускать) нарушения и (или) недостатки;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137315482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4" name="Прямоугольник 13">
            <a:extLst>
              <a:ext uri="{FF2B5EF4-FFF2-40B4-BE49-F238E27FC236}">
                <a16:creationId xmlns:a16="http://schemas.microsoft.com/office/drawing/2014/main" id="{0354E9D1-8AB3-4F1C-B302-6BD1FAEA57DC}"/>
              </a:ext>
            </a:extLst>
          </p:cNvPr>
          <p:cNvSpPr/>
          <p:nvPr/>
        </p:nvSpPr>
        <p:spPr>
          <a:xfrm>
            <a:off x="620312" y="1182231"/>
            <a:ext cx="10951375" cy="4385175"/>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з) формирование предложений и рекомендаций по организации и применению контрольных действий в целях:</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минимизации бюджетных рисков при выполнении бюджетных процедур, в том числе операций (действий) по выполнению бюджетной процедуры;</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обеспечения отсутствия и (или) существенного снижения числа нарушений и (или) недостатков, а также устранения их причин и условий;</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достижения главным администратором (администратором) бюджетных средств значений показателей качества финансового менеджмента, в том числе целевых значений, определенных в соответствии с порядком проведения мониторинга качества финансового менеджмента, предусмотренным пунктом 7 статьи 160.2-1 Бюджетного кодекса Российской Федерации.</a:t>
            </a:r>
          </a:p>
        </p:txBody>
      </p:sp>
    </p:spTree>
    <p:extLst>
      <p:ext uri="{BB962C8B-B14F-4D97-AF65-F5344CB8AC3E}">
        <p14:creationId xmlns:p14="http://schemas.microsoft.com/office/powerpoint/2010/main" val="310335868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10951372" cy="268211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подтверждения достоверности бюджетной отчетности и соответствия порядка ведения бюджетного учета единой методологии бюджетного учета, составления, представления и утверждения бюджетной отчетности, а также ведомственным (внутренним) актам, принятым в соответствии с пунктом 5 статьи 264.1 Бюджетного кодекса Российской Федерации, деятельность субъекта внутреннего финансового аудита должна быть направлена на решение, в частности, следующих задач:</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4043795"/>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а) изучение порядка формирования (актуализации) актов субъекта учета , устанавливающих в целях организации и ведения бюджетного учета учетную политику субъекта учета (документы учетной политики) , а также подтверждение соответствия указанных актов субъекта учета требованиям единой методологии бюджетного учета, составления, представления и утверждения бюджетной отчетности;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144176434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1211818"/>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б) подтверждение законности и полноты формирования финансовых и первичных учетных документов, а также достоверности данных, содержащихся в регистрах бюджетного учета, и наделения субъектов бюджетных процедур правами доступа к записям в регистрах бюджетного учета;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5" name="Прямоугольник 4">
            <a:extLst>
              <a:ext uri="{FF2B5EF4-FFF2-40B4-BE49-F238E27FC236}">
                <a16:creationId xmlns:a16="http://schemas.microsoft.com/office/drawing/2014/main" id="{A89E78B0-15C8-4588-BE2A-3C1F60FE10CE}"/>
              </a:ext>
            </a:extLst>
          </p:cNvPr>
          <p:cNvSpPr/>
          <p:nvPr/>
        </p:nvSpPr>
        <p:spPr>
          <a:xfrm>
            <a:off x="530487" y="2767280"/>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 определение данных бюджетного учета и (или) бюджетной отчетности, включая показатели бюджетной отчетности, и используемых в их отношении методов внутреннего финансового аудита в целях подтверждения наличия (отсутствия) искажения бюджетной отчетности;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328853422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1211818"/>
            <a:ext cx="10951375" cy="28623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г) формирование суждения субъекта внутреннего финансового аудита о достоверности бюджетной отчетности, подготовленное с учетом положений пункта 65 Федерального стандарта бухгалтерского учета для организаций государственного сектора «Концептуальные основы бухгалтерского учета и отчетности организаций государственного сектора»  и в целях подтверждения достоверности бюджетной отчетности получателя бюджетных средств, сформированной главным администратором (администратором) бюджетных средств (индивидуальной бюджетной отчетности), а также соблюдения главным администратором бюджетных средств порядка формирования консолидированной бюджетной отчетности;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6" name="Прямоугольник 5">
            <a:extLst>
              <a:ext uri="{FF2B5EF4-FFF2-40B4-BE49-F238E27FC236}">
                <a16:creationId xmlns:a16="http://schemas.microsoft.com/office/drawing/2014/main" id="{F265D78A-CA7F-4905-B3B8-FA090DC6FC9C}"/>
              </a:ext>
            </a:extLst>
          </p:cNvPr>
          <p:cNvSpPr/>
          <p:nvPr/>
        </p:nvSpPr>
        <p:spPr>
          <a:xfrm>
            <a:off x="530487" y="4322743"/>
            <a:ext cx="10951375" cy="163121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д) формирование предложений и рекомендаций субъектам бюджетных процедур по предотвращению нарушений и недостатков при отражении в бюджетном учете и (или) бюджетной отчетности информации, в том числе отклонений, существенных ошибок и искажений, а также по совершенствованию применяемых процедур ведения бюджетного учета.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77319749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2"/>
            <a:ext cx="10951372" cy="115516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повышения качества финансового менеджмента деятельность субъекта внутреннего финансового аудита должна быть направлена на решение, в частности, следующих задач:</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2499081"/>
            <a:ext cx="10951375"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а) определение влияния прикладных программных средств, информационных ресурсов на результат выполнения бюджетной процедуры, на операцию (действие) по выполнению бюджетной процедуры, и формирование предложений и рекомендаций по совершенствованию этих средств и повышению эффективности их применения;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5" name="Прямоугольник 4">
            <a:extLst>
              <a:ext uri="{FF2B5EF4-FFF2-40B4-BE49-F238E27FC236}">
                <a16:creationId xmlns:a16="http://schemas.microsoft.com/office/drawing/2014/main" id="{712086F2-5D10-4217-8AFA-B5E2D7F7901C}"/>
              </a:ext>
            </a:extLst>
          </p:cNvPr>
          <p:cNvSpPr/>
          <p:nvPr/>
        </p:nvSpPr>
        <p:spPr>
          <a:xfrm>
            <a:off x="530481" y="4049471"/>
            <a:ext cx="10951375" cy="193899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б) оценка исполнения бюджетных полномочий главного администратора (администратора) бюджетных средств во взаимосвязи с результатами проведения мониторинга качества финансового менеджмента и необходимостью достижения значений показателей качества финансового менеджмента, в том числе целевых значений, в целях формирования и предоставления предложений о повышении качества финансового менеджмента;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407485516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1211818"/>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в) оценка результатов исполнения направленных на повышение качества финансового менеджмента решений субъектов бюджетных процедур;</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6" name="Прямоугольник 5">
            <a:extLst>
              <a:ext uri="{FF2B5EF4-FFF2-40B4-BE49-F238E27FC236}">
                <a16:creationId xmlns:a16="http://schemas.microsoft.com/office/drawing/2014/main" id="{F265D78A-CA7F-4905-B3B8-FA090DC6FC9C}"/>
              </a:ext>
            </a:extLst>
          </p:cNvPr>
          <p:cNvSpPr/>
          <p:nvPr/>
        </p:nvSpPr>
        <p:spPr>
          <a:xfrm>
            <a:off x="530487" y="2121081"/>
            <a:ext cx="10951375" cy="193899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г) формирование предложений и рекомендаций по предотвращению недостатков и нарушений, совершенствованию информационного взаимодействия между субъектами бюджетных процедур при организации (обеспечении выполнения), выполнении бюджетных процедур, в том числе операций (действий) по выполнению бюджетной процедуры, а также по повышению квалификации субъектов бюджетных процедур, проведению их профессиональной подготовки;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257710887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1034264"/>
            <a:ext cx="10951375" cy="574554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оценка результативности и экономности использования бюджетных средств главным администратором (администратором) бюджетных средств, в том числе путем формирования субъектом внутреннего финансового аудита суждения о:</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полноте обоснования расходов на достижение заданных результатов, включая объективность и достоверность показателей непосредственных и конечных результатов, в случае их наличия;</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своевременности доведения и полноте распределения бюджетных ассигнований, а также о полноте обоснования причин возникновения неиспользованных остатков бюджетных средств и (или) лимитов бюджетных обязательств, в случае их наличия;</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качестве обоснований изменений в сводную бюджетную роспись, бюджетную роспись;</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соответствии объемов осуществленных кассовых расходов прогнозным показателям кассового планирования;</a:t>
            </a:r>
          </a:p>
          <a:p>
            <a:pPr marL="34290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уровне достижения значений показателей результата выполнения мероприятий (при наличии);</a:t>
            </a:r>
          </a:p>
        </p:txBody>
      </p:sp>
    </p:spTree>
    <p:extLst>
      <p:ext uri="{BB962C8B-B14F-4D97-AF65-F5344CB8AC3E}">
        <p14:creationId xmlns:p14="http://schemas.microsoft.com/office/powerpoint/2010/main" val="3898210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616217" y="1291086"/>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Не в полном объеме исполнены расходы по 41 из 42 госпрограмм (открытая часть)</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Стрелка: пятиугольник 5">
            <a:extLst>
              <a:ext uri="{FF2B5EF4-FFF2-40B4-BE49-F238E27FC236}">
                <a16:creationId xmlns:a16="http://schemas.microsoft.com/office/drawing/2014/main" id="{7347AA1C-45D5-4C91-ABBD-4196F581BD30}"/>
              </a:ext>
            </a:extLst>
          </p:cNvPr>
          <p:cNvSpPr/>
          <p:nvPr/>
        </p:nvSpPr>
        <p:spPr bwMode="auto">
          <a:xfrm>
            <a:off x="616217" y="2108873"/>
            <a:ext cx="10880361" cy="200148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На низком уровне (менее 90 %) исполнены расходы по 12 госпрограммам (развитие судостроения, развитие фармацевтики, космическая деятельность, развитие Республики Крым, окружающая среда, национальная политика, управление финансами, развитие Арктики, образование, культура, использование природных ресурсов, доступное жилье), из них по 9 – ниже уровня 2018 года</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60804632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954366"/>
            <a:ext cx="10951375" cy="578863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оценка результативности и экономности использования бюджетных средств главным администратором (администратором) бюджетных средств, в том числе путем формирования субъектом внутреннего финансового аудита суждения о:</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обоснованности объектов закупок, в том числе обоснованности объема финансового обеспечения для осуществления закупки, сроков (периодичности) осуществления планируемых закупок, а также начальных (максимальных) цен контрактов;</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обоснованности выбора способов определения поставщика (подрядчика, исполнителя) в соответствии со статьей 24 Федерального закона от 05.04.2013 № 44-ФЗ «О контрактной системе в сфере закупок товаров, работ, услуг для обеспечения государственных и муниципальных нужд» (Собрание законодательства Российской Федерации, 2013, № 14, ст. 1652; 2019, № 18, ст. 2195) с целью достижения экономии бюджетных средств;</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равномерности принятия и исполнения обязательств по государственным (муниципальным) контрактам с учетом особенностей выполняемых функций и полномочий в течение финансового года;</a:t>
            </a:r>
          </a:p>
        </p:txBody>
      </p:sp>
    </p:spTree>
    <p:extLst>
      <p:ext uri="{BB962C8B-B14F-4D97-AF65-F5344CB8AC3E}">
        <p14:creationId xmlns:p14="http://schemas.microsoft.com/office/powerpoint/2010/main" val="159340889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Задачи внутреннего финансового аудита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1185185"/>
            <a:ext cx="10951375" cy="559165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оценка результативности и экономности использования бюджетных средств главным администратором (администратором) бюджетных средств, в том числе путем формирования субъектом внутреннего финансового аудита суждения о:</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обоснованности объемов межбюджетных трансфертов из бюджета другим бюджетам бюджетной системы Российской Федерации для достижения значений показателей результативности использования субсидий, установленных соглашениями о предоставлении субсидий и (или) иных межбюджетных трансфертов, имеющих целевое значение;</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обоснованности показателей государственного (муниципального) задания на оказание (выполнение) государственных (муниципальных) услуг (работ) исходя из объема государственных (муниципальных) услуг (работ) в соответствии с социальными гарантиями и обязательствами государства;</a:t>
            </a:r>
          </a:p>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наличии, объеме и структуре дебиторской и кредиторской задолженности, в том числе просроченной.</a:t>
            </a:r>
          </a:p>
        </p:txBody>
      </p:sp>
    </p:spTree>
    <p:extLst>
      <p:ext uri="{BB962C8B-B14F-4D97-AF65-F5344CB8AC3E}">
        <p14:creationId xmlns:p14="http://schemas.microsoft.com/office/powerpoint/2010/main" val="244513519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5"/>
            <a:ext cx="10662081" cy="157784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Приказ Минфина России от 21.11.2019 N 195н </a:t>
            </a:r>
          </a:p>
          <a:p>
            <a:pPr algn="ctr"/>
            <a:r>
              <a:rPr lang="ru-RU" sz="2000" b="1" dirty="0">
                <a:solidFill>
                  <a:schemeClr val="tx1"/>
                </a:solidFill>
                <a:latin typeface="Georgia" panose="02040502050405020303" pitchFamily="18" charset="0"/>
              </a:rPr>
              <a:t>"Об утверждении федерального стандарта внутреннего финансового аудита "Права и обязанности должностных лиц (работников) при осуществлении внутреннего финансового аудита"</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982249" y="1719422"/>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Пользователи стандарта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35725" y="213299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89316" y="2602036"/>
            <a:ext cx="10662081" cy="153495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Должностные лица (работники) субъекта внутреннего финансового аудита (уполномоченное должностное лицо (работник) главного администратора (администратора) бюджетных средств, наделенное полномочиями по осуществлению внутреннего финансового аудита (далее - уполномоченное должностное лицо));</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89316" y="4348756"/>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Субъекты бюджетных процедур;</a:t>
            </a:r>
          </a:p>
        </p:txBody>
      </p:sp>
      <p:sp>
        <p:nvSpPr>
          <p:cNvPr id="8" name="Прямоугольник 7">
            <a:extLst>
              <a:ext uri="{FF2B5EF4-FFF2-40B4-BE49-F238E27FC236}">
                <a16:creationId xmlns:a16="http://schemas.microsoft.com/office/drawing/2014/main" id="{691898AF-9936-4E95-A3EC-26900534E2C2}"/>
              </a:ext>
            </a:extLst>
          </p:cNvPr>
          <p:cNvSpPr/>
          <p:nvPr/>
        </p:nvSpPr>
        <p:spPr>
          <a:xfrm>
            <a:off x="789316" y="4980336"/>
            <a:ext cx="10662081" cy="106535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Привлеченные к проведению аудиторского мероприятия должностные лица (работники) главного администратора (администратора) бюджетных средств и (или) эксперты</a:t>
            </a:r>
          </a:p>
        </p:txBody>
      </p:sp>
    </p:spTree>
    <p:extLst>
      <p:ext uri="{BB962C8B-B14F-4D97-AF65-F5344CB8AC3E}">
        <p14:creationId xmlns:p14="http://schemas.microsoft.com/office/powerpoint/2010/main" val="388606550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5"/>
            <a:ext cx="10662081" cy="1431897"/>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«Права и обязанности должностных лиц (работников) при осуществлении внутреннего финансового аудита»</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960511" y="1663948"/>
            <a:ext cx="7791584" cy="724684"/>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Права и обязанности должностных лиц (работников) </a:t>
            </a:r>
          </a:p>
          <a:p>
            <a:pPr algn="ctr"/>
            <a:r>
              <a:rPr lang="ru-RU" sz="2000" b="1" dirty="0">
                <a:solidFill>
                  <a:schemeClr val="tx1"/>
                </a:solidFill>
                <a:latin typeface="Georgia" panose="02040502050405020303" pitchFamily="18" charset="0"/>
              </a:rPr>
              <a:t>субъекта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505349" y="2509244"/>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836494" y="4504656"/>
            <a:ext cx="10662081" cy="153491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получать от субъектов бюджетных процедур необходимые для осуществления внутреннего финансового аудита документы и фактические данные, информацию, связанные с объектом внутреннего финансового аудита, в том числе объяснения в письменной и (или) устной форме;</a:t>
            </a:r>
          </a:p>
        </p:txBody>
      </p:sp>
      <p:sp>
        <p:nvSpPr>
          <p:cNvPr id="9" name="Стрелка: пятиугольник 8">
            <a:extLst>
              <a:ext uri="{FF2B5EF4-FFF2-40B4-BE49-F238E27FC236}">
                <a16:creationId xmlns:a16="http://schemas.microsoft.com/office/drawing/2014/main" id="{22BE2DB3-9420-4C80-9779-7BA6AC24A9CB}"/>
              </a:ext>
            </a:extLst>
          </p:cNvPr>
          <p:cNvSpPr/>
          <p:nvPr/>
        </p:nvSpPr>
        <p:spPr bwMode="auto">
          <a:xfrm>
            <a:off x="836494" y="2976633"/>
            <a:ext cx="10951372" cy="134679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при подготовке к проведению и проведении аудиторских мероприятий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112594965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8" y="263100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получать доступ к прикладным программным средствам и информационным ресурсам, обеспечивающим исполнение бюджетных полномочий главного администратора (администратора) бюджетных средств и (или) содержащим информацию об операциях (действиях) по выполнению бюджетной процедуры;</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8" y="1127544"/>
            <a:ext cx="10951372" cy="134679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при подготовке к проведению и проведении аудиторских мероприятий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8" y="4255136"/>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знакомиться с организационно-распорядительными и техническими документами главного администратора (администратора) бюджетных средств к используемым субъектами бюджетных процедур прикладным программным средствам и информационным ресурсам, включая описание и применение средств защиты информации;</a:t>
            </a:r>
          </a:p>
        </p:txBody>
      </p:sp>
    </p:spTree>
    <p:extLst>
      <p:ext uri="{BB962C8B-B14F-4D97-AF65-F5344CB8AC3E}">
        <p14:creationId xmlns:p14="http://schemas.microsoft.com/office/powerpoint/2010/main" val="11277725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2902367"/>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посещать помещения и территории, которые занимают субъекты бюджетных процедур;</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2"/>
            <a:ext cx="10951372" cy="134679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при подготовке к проведению и проведении аудиторских мероприятий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8" y="3955633"/>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консультировать субъектов бюджетных процедур по вопросам, связанным с совершенствованием организации и осуществления контрольных действий, повышением качества финансового менеджмента, в том числе с повышением результативности и экономности использования бюджетных средств;</a:t>
            </a:r>
          </a:p>
        </p:txBody>
      </p:sp>
    </p:spTree>
    <p:extLst>
      <p:ext uri="{BB962C8B-B14F-4D97-AF65-F5344CB8AC3E}">
        <p14:creationId xmlns:p14="http://schemas.microsoft.com/office/powerpoint/2010/main" val="64809782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259164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осуществлять профессиональное развитие путем приобретения новых знаний и умений, развития профессиональных и личностных качеств в целях поддержания и повышения уровня квалификации, необходимого для надлежащего исполнения должностных обязанностей при осуществлении внутреннего финансового аудита;</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8" y="1143374"/>
            <a:ext cx="10951372" cy="134679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при подготовке к проведению и проведении аудиторских мероприятий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4191513"/>
            <a:ext cx="10951375" cy="252004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руководствоваться применимыми при осуществлении внутреннего финансового аудита положениями профессионального стандарта «Внутренний аудитор»  в части положений, не урегулированных установленными Министерством финансов Российской Федерации федеральными стандартами внутреннего финансового аудита, а также ведомственными (внутренними) актами главного администратора (администратора) бюджетных средств, обеспечивающими осуществление внутреннего финансового аудита.</a:t>
            </a:r>
          </a:p>
        </p:txBody>
      </p:sp>
    </p:spTree>
    <p:extLst>
      <p:ext uri="{BB962C8B-B14F-4D97-AF65-F5344CB8AC3E}">
        <p14:creationId xmlns:p14="http://schemas.microsoft.com/office/powerpoint/2010/main" val="163603102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4713071"/>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Запрос и получение вышеуказанных сведений осуществляется в порядке взаимодействия между передающим отдельные полномочия и принимающим эти полномочия юридическим лицом (организацией) в части предоставления информации об осуществлении переданных полномочий, установленном договором (соглашением) о передаче полномочий и (или) решением о передаче полномочий;</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2"/>
            <a:ext cx="10951372" cy="134679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при подготовке к проведению и проведении аудиторских мероприятий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2754788"/>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получать от юридических лиц (организаций), которым переданы отдельные полномочия, необходимые для осуществления внутреннего финансового аудита документы и фактические данные, информацию, а также доступ к их прикладным программным средствам и информационным ресурсам, в случае, если переданы полномочия. </a:t>
            </a:r>
          </a:p>
        </p:txBody>
      </p:sp>
    </p:spTree>
    <p:extLst>
      <p:ext uri="{BB962C8B-B14F-4D97-AF65-F5344CB8AC3E}">
        <p14:creationId xmlns:p14="http://schemas.microsoft.com/office/powerpoint/2010/main" val="71708155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3329597"/>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обсуждать с субъектами бюджетных процедур, являющимися руководителями структурных подразделений главного администратора (администратора) бюджетных средств, вопросы, связанные с проведением аудиторского мероприятия, в том числе результаты проведения аудиторского мероприятия, отраженные в заключении;</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67617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аудиторской группы, помимо указанных выше прав, имеет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207861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подписывать и направлять запросы субъектам бюджетных процедур о представлении документов и фактических данных, информации, необходимых для осуществления внутреннего финансового аудита;</a:t>
            </a:r>
          </a:p>
        </p:txBody>
      </p:sp>
      <p:sp>
        <p:nvSpPr>
          <p:cNvPr id="6" name="Прямоугольник 5">
            <a:extLst>
              <a:ext uri="{FF2B5EF4-FFF2-40B4-BE49-F238E27FC236}">
                <a16:creationId xmlns:a16="http://schemas.microsoft.com/office/drawing/2014/main" id="{DEAE118E-367B-483C-BC5C-ED47CE3A28F4}"/>
              </a:ext>
            </a:extLst>
          </p:cNvPr>
          <p:cNvSpPr/>
          <p:nvPr/>
        </p:nvSpPr>
        <p:spPr>
          <a:xfrm>
            <a:off x="530482" y="493144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подготавливать и представлять на согласование руководителю субъекта внутреннего финансового аудита предложения по программе аудиторского мероприятия, в том числе по ее изменению (в случае если руководитель аудиторской группы не является уполномоченным должностным лицом).</a:t>
            </a:r>
          </a:p>
        </p:txBody>
      </p:sp>
    </p:spTree>
    <p:extLst>
      <p:ext uri="{BB962C8B-B14F-4D97-AF65-F5344CB8AC3E}">
        <p14:creationId xmlns:p14="http://schemas.microsoft.com/office/powerpoint/2010/main" val="126639106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3329597"/>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привлекать к проведению аудиторского мероприятия должностное лицо (работника) главного администратора (администратора) бюджетных средств и (или) эксперта, а также включать привлеченных лиц в состав аудиторской группы;</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67617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указанных выше прав, имеет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207861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подписывать и направлять обращения к лицам, располагающим документами и фактическими данными, информацией, необходимой для проведения аудиторского мероприятия;</a:t>
            </a:r>
          </a:p>
        </p:txBody>
      </p:sp>
      <p:sp>
        <p:nvSpPr>
          <p:cNvPr id="6" name="Прямоугольник 5">
            <a:extLst>
              <a:ext uri="{FF2B5EF4-FFF2-40B4-BE49-F238E27FC236}">
                <a16:creationId xmlns:a16="http://schemas.microsoft.com/office/drawing/2014/main" id="{DEAE118E-367B-483C-BC5C-ED47CE3A28F4}"/>
              </a:ext>
            </a:extLst>
          </p:cNvPr>
          <p:cNvSpPr/>
          <p:nvPr/>
        </p:nvSpPr>
        <p:spPr>
          <a:xfrm>
            <a:off x="530485" y="4580584"/>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определять членов аудиторской группы и назначать из состава должностных лиц (работников) субъекта внутреннего финансового аудита руководителя аудиторской группы в целях проведения аудиторского мероприятия;</a:t>
            </a:r>
          </a:p>
        </p:txBody>
      </p:sp>
    </p:spTree>
    <p:extLst>
      <p:ext uri="{BB962C8B-B14F-4D97-AF65-F5344CB8AC3E}">
        <p14:creationId xmlns:p14="http://schemas.microsoft.com/office/powerpoint/2010/main" val="1308853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3" name="Рисунок 2">
            <a:extLst>
              <a:ext uri="{FF2B5EF4-FFF2-40B4-BE49-F238E27FC236}">
                <a16:creationId xmlns:a16="http://schemas.microsoft.com/office/drawing/2014/main" id="{13CA4BF5-E5E1-4D7F-9E0F-6E390CE957CA}"/>
              </a:ext>
            </a:extLst>
          </p:cNvPr>
          <p:cNvPicPr>
            <a:picLocks noChangeAspect="1"/>
          </p:cNvPicPr>
          <p:nvPr/>
        </p:nvPicPr>
        <p:blipFill>
          <a:blip r:embed="rId2"/>
          <a:stretch>
            <a:fillRect/>
          </a:stretch>
        </p:blipFill>
        <p:spPr>
          <a:xfrm>
            <a:off x="1624613" y="1352107"/>
            <a:ext cx="9146959" cy="5082170"/>
          </a:xfrm>
          <a:prstGeom prst="rect">
            <a:avLst/>
          </a:prstGeom>
        </p:spPr>
      </p:pic>
    </p:spTree>
    <p:extLst>
      <p:ext uri="{BB962C8B-B14F-4D97-AF65-F5344CB8AC3E}">
        <p14:creationId xmlns:p14="http://schemas.microsoft.com/office/powerpoint/2010/main" val="94140666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3329597"/>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обсуждать с руководителем главного администратора (администратора) бюджетных средств вопросы, связанные с проведением аудиторского мероприятия;</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67617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указанных выше прав, имеет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207861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 результатам проведенной оценки бюджетных рисков вносить изменения в программу аудиторского мероприятия (за исключением изменения срока проведения аудиторского мероприятия в части даты его окончания);</a:t>
            </a:r>
          </a:p>
        </p:txBody>
      </p:sp>
      <p:sp>
        <p:nvSpPr>
          <p:cNvPr id="6" name="Прямоугольник 5">
            <a:extLst>
              <a:ext uri="{FF2B5EF4-FFF2-40B4-BE49-F238E27FC236}">
                <a16:creationId xmlns:a16="http://schemas.microsoft.com/office/drawing/2014/main" id="{DEAE118E-367B-483C-BC5C-ED47CE3A28F4}"/>
              </a:ext>
            </a:extLst>
          </p:cNvPr>
          <p:cNvSpPr/>
          <p:nvPr/>
        </p:nvSpPr>
        <p:spPr>
          <a:xfrm>
            <a:off x="530482" y="4229718"/>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подготавливать и направлять руководителю главного администратора (администратора) бюджетных средств предложения о внесении изменений в план проведения аудиторских мероприятий, а также предложения о проведении внеплановых аудиторских мероприятий;</a:t>
            </a:r>
          </a:p>
        </p:txBody>
      </p:sp>
    </p:spTree>
    <p:extLst>
      <p:ext uri="{BB962C8B-B14F-4D97-AF65-F5344CB8AC3E}">
        <p14:creationId xmlns:p14="http://schemas.microsoft.com/office/powerpoint/2010/main" val="321939066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5" y="3329597"/>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подготавливать предложения по совершенствованию правовых актов и иных документов главного администратора (администратора) бюджетных средств, устанавливающих требования к организации (обеспечению выполнения), выполнению бюджетной процедуры.</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67617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указанных выше прав, имеет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AE773C3-6F55-4E3F-8822-CF7F1E10E727}"/>
              </a:ext>
            </a:extLst>
          </p:cNvPr>
          <p:cNvSpPr/>
          <p:nvPr/>
        </p:nvSpPr>
        <p:spPr>
          <a:xfrm>
            <a:off x="530485" y="207861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подготавливать предложения, касающиеся организации внутреннего финансового контроля, в том числе предложения об организации и осуществлении контрольных действий;</a:t>
            </a:r>
          </a:p>
        </p:txBody>
      </p:sp>
    </p:spTree>
    <p:extLst>
      <p:ext uri="{BB962C8B-B14F-4D97-AF65-F5344CB8AC3E}">
        <p14:creationId xmlns:p14="http://schemas.microsoft.com/office/powerpoint/2010/main" val="244734559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2519841"/>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соблюдать требования законодательства Российской Федерации, а также положения правовых актов, регулирующих организацию и осуществление внутреннего финансового аудита, включая федеральные стандарты внутреннего финансового аудита и ведомственные (внутренние) акты главного администратора (администратора) бюджетных средств;</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103128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обязаны: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6" name="Прямоугольник 5">
            <a:extLst>
              <a:ext uri="{FF2B5EF4-FFF2-40B4-BE49-F238E27FC236}">
                <a16:creationId xmlns:a16="http://schemas.microsoft.com/office/drawing/2014/main" id="{C8E3659B-DC08-437D-AE16-1E4E68C07119}"/>
              </a:ext>
            </a:extLst>
          </p:cNvPr>
          <p:cNvSpPr/>
          <p:nvPr/>
        </p:nvSpPr>
        <p:spPr>
          <a:xfrm>
            <a:off x="620312" y="4465530"/>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соблюдать положения Кодекса этики и служебного поведения, принятого главным администратором (администратором) бюджетных средств в соответствии со статьей 13.3 Федерального закона от 25 декабря 2008 г. № 273-ФЗ «О противодействии коррупции» (Собрание законодательства Российской Федерации, 2008, № 52, ст. 6228; 2012, № 50, ст. 6954);</a:t>
            </a:r>
          </a:p>
        </p:txBody>
      </p:sp>
    </p:spTree>
    <p:extLst>
      <p:ext uri="{BB962C8B-B14F-4D97-AF65-F5344CB8AC3E}">
        <p14:creationId xmlns:p14="http://schemas.microsoft.com/office/powerpoint/2010/main" val="419268614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2519841"/>
            <a:ext cx="10951375" cy="252004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своевременно сообщать руководителю субъекта внутреннего финансового аудита (руководителю главного администратора (администратора) бюджетных средств) о нарушениях должностными лицами (работниками) субъекта внутреннего финансового аудита (членами аудиторской группы) принципов внутреннего финансового аудита, о личной заинтересованности при исполнении должностных обязанностей, которая может привести к конфликту интересов, а также о выявленных признаках коррупционных и иных правонарушений;</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103128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обязаны: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338183176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2519841"/>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использовать информацию, полученную при осуществлении внутреннего финансового аудита, исключительно в целях исполнения должностных обязанностей; </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103128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обязаны: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5BF267D-DA3D-47BA-9375-A53C0947D54C}"/>
              </a:ext>
            </a:extLst>
          </p:cNvPr>
          <p:cNvSpPr/>
          <p:nvPr/>
        </p:nvSpPr>
        <p:spPr>
          <a:xfrm>
            <a:off x="530481" y="342900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применять основанный на результатах оценки бюджетных рисков (риск-ориентированный) подход при планировании и проведении аудиторских мероприятий;</a:t>
            </a:r>
          </a:p>
        </p:txBody>
      </p:sp>
      <p:sp>
        <p:nvSpPr>
          <p:cNvPr id="6" name="Прямоугольник 5">
            <a:extLst>
              <a:ext uri="{FF2B5EF4-FFF2-40B4-BE49-F238E27FC236}">
                <a16:creationId xmlns:a16="http://schemas.microsoft.com/office/drawing/2014/main" id="{9618441C-D5DD-42C6-83AA-48A4AE4AAC10}"/>
              </a:ext>
            </a:extLst>
          </p:cNvPr>
          <p:cNvSpPr/>
          <p:nvPr/>
        </p:nvSpPr>
        <p:spPr>
          <a:xfrm>
            <a:off x="530480" y="4689025"/>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проводить аудиторские мероприятия в соответствии с программами этих мероприятий, в том числе по решению руководителя аудиторской группы выполнять отдельные задания и подготавливать аналитические записки в рамках аудиторского мероприятия;</a:t>
            </a:r>
          </a:p>
        </p:txBody>
      </p:sp>
    </p:spTree>
    <p:extLst>
      <p:ext uri="{BB962C8B-B14F-4D97-AF65-F5344CB8AC3E}">
        <p14:creationId xmlns:p14="http://schemas.microsoft.com/office/powerpoint/2010/main" val="52154044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82" y="251984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получение достаточных аудиторских доказательств;</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268033"/>
            <a:ext cx="10951372" cy="103128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Должностные лица (работники) субъекта внутреннего финансового аудита (уполномоченное должностное лицо, члены аудиторской группы) обязаны: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5" name="Прямоугольник 4">
            <a:extLst>
              <a:ext uri="{FF2B5EF4-FFF2-40B4-BE49-F238E27FC236}">
                <a16:creationId xmlns:a16="http://schemas.microsoft.com/office/drawing/2014/main" id="{15BF267D-DA3D-47BA-9375-A53C0947D54C}"/>
              </a:ext>
            </a:extLst>
          </p:cNvPr>
          <p:cNvSpPr/>
          <p:nvPr/>
        </p:nvSpPr>
        <p:spPr>
          <a:xfrm>
            <a:off x="530480" y="312088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формировать рабочую документацию аудиторского мероприятия;</a:t>
            </a:r>
          </a:p>
        </p:txBody>
      </p:sp>
      <p:sp>
        <p:nvSpPr>
          <p:cNvPr id="6" name="Прямоугольник 5">
            <a:extLst>
              <a:ext uri="{FF2B5EF4-FFF2-40B4-BE49-F238E27FC236}">
                <a16:creationId xmlns:a16="http://schemas.microsoft.com/office/drawing/2014/main" id="{9618441C-D5DD-42C6-83AA-48A4AE4AAC10}"/>
              </a:ext>
            </a:extLst>
          </p:cNvPr>
          <p:cNvSpPr/>
          <p:nvPr/>
        </p:nvSpPr>
        <p:spPr>
          <a:xfrm>
            <a:off x="530479" y="3623575"/>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сбор и анализ информации о бюджетных рисках, оценивать бюджетные риски и способы их минимизации, а также анализировать выявленные нарушения и (или) недостатки в целях ведения реестра бюджетных рисков;</a:t>
            </a:r>
          </a:p>
        </p:txBody>
      </p:sp>
      <p:sp>
        <p:nvSpPr>
          <p:cNvPr id="8" name="Прямоугольник 7">
            <a:extLst>
              <a:ext uri="{FF2B5EF4-FFF2-40B4-BE49-F238E27FC236}">
                <a16:creationId xmlns:a16="http://schemas.microsoft.com/office/drawing/2014/main" id="{25490CD1-8F2C-4282-A73D-B7FE0D7EDE2F}"/>
              </a:ext>
            </a:extLst>
          </p:cNvPr>
          <p:cNvSpPr/>
          <p:nvPr/>
        </p:nvSpPr>
        <p:spPr>
          <a:xfrm>
            <a:off x="530479" y="487074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принимать участие в подготовке заключений и годовой отчетности о результатах деятельности субъекта внутреннего финансового аудита.</a:t>
            </a:r>
          </a:p>
        </p:txBody>
      </p:sp>
    </p:spTree>
    <p:extLst>
      <p:ext uri="{BB962C8B-B14F-4D97-AF65-F5344CB8AC3E}">
        <p14:creationId xmlns:p14="http://schemas.microsoft.com/office/powerpoint/2010/main" val="358375432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9" y="2002071"/>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проводить анализ документов и фактических данных, информации, связанных с объектом внутреннего финансового аудита, в целях планирования и проведения аудиторского мероприятия;</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109709"/>
            <a:ext cx="10951372" cy="72125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аудиторской группы, помимо исполнения указанных выше обязанностей, обязан:</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6" name="Прямоугольник 5">
            <a:extLst>
              <a:ext uri="{FF2B5EF4-FFF2-40B4-BE49-F238E27FC236}">
                <a16:creationId xmlns:a16="http://schemas.microsoft.com/office/drawing/2014/main" id="{9618441C-D5DD-42C6-83AA-48A4AE4AAC10}"/>
              </a:ext>
            </a:extLst>
          </p:cNvPr>
          <p:cNvSpPr/>
          <p:nvPr/>
        </p:nvSpPr>
        <p:spPr>
          <a:xfrm>
            <a:off x="530478" y="327296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 результатам проведенной оценки бюджетных рисков осуществлять планирование аудиторского мероприятия и формировать программу аудиторского мероприятия, а также представлять ее на утверждение руководителю субъекта внутреннего финансового аудита;</a:t>
            </a:r>
          </a:p>
        </p:txBody>
      </p:sp>
      <p:sp>
        <p:nvSpPr>
          <p:cNvPr id="8" name="Прямоугольник 7">
            <a:extLst>
              <a:ext uri="{FF2B5EF4-FFF2-40B4-BE49-F238E27FC236}">
                <a16:creationId xmlns:a16="http://schemas.microsoft.com/office/drawing/2014/main" id="{25490CD1-8F2C-4282-A73D-B7FE0D7EDE2F}"/>
              </a:ext>
            </a:extLst>
          </p:cNvPr>
          <p:cNvSpPr/>
          <p:nvPr/>
        </p:nvSpPr>
        <p:spPr>
          <a:xfrm>
            <a:off x="530479" y="487074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выполнение программы аудиторского мероприятия в соответствии с принципами внутреннего финансового аудита, осуществляя контроль полноты рабочей документации аудиторского мероприятия и достаточности аудиторских доказательств;</a:t>
            </a:r>
          </a:p>
        </p:txBody>
      </p:sp>
    </p:spTree>
    <p:extLst>
      <p:ext uri="{BB962C8B-B14F-4D97-AF65-F5344CB8AC3E}">
        <p14:creationId xmlns:p14="http://schemas.microsoft.com/office/powerpoint/2010/main" val="389552935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9" y="200207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подготовку заключения;</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109709"/>
            <a:ext cx="10951372" cy="72125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аудиторской группы, помимо исполнения указанных выше обязанностей, обязан:</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6" name="Прямоугольник 5">
            <a:extLst>
              <a:ext uri="{FF2B5EF4-FFF2-40B4-BE49-F238E27FC236}">
                <a16:creationId xmlns:a16="http://schemas.microsoft.com/office/drawing/2014/main" id="{9618441C-D5DD-42C6-83AA-48A4AE4AAC10}"/>
              </a:ext>
            </a:extLst>
          </p:cNvPr>
          <p:cNvSpPr/>
          <p:nvPr/>
        </p:nvSpPr>
        <p:spPr>
          <a:xfrm>
            <a:off x="530478" y="2588035"/>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направлять субъектам бюджетных процедур, являющимся руководителями структурных подразделений главного администратора (администратора) бюджетных средств, программу аудиторского мероприятия, а также проект заключения и (или) заключение;</a:t>
            </a:r>
          </a:p>
        </p:txBody>
      </p:sp>
      <p:sp>
        <p:nvSpPr>
          <p:cNvPr id="8" name="Прямоугольник 7">
            <a:extLst>
              <a:ext uri="{FF2B5EF4-FFF2-40B4-BE49-F238E27FC236}">
                <a16:creationId xmlns:a16="http://schemas.microsoft.com/office/drawing/2014/main" id="{25490CD1-8F2C-4282-A73D-B7FE0D7EDE2F}"/>
              </a:ext>
            </a:extLst>
          </p:cNvPr>
          <p:cNvSpPr/>
          <p:nvPr/>
        </p:nvSpPr>
        <p:spPr>
          <a:xfrm>
            <a:off x="530477" y="4226595"/>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подготавливать материалы, необходимые для рассмотрения письменных возражений и предложений, полученных от субъектов бюджетных процедур, являющихся руководителями структурных подразделений главного администратора (администратора) бюджетных средств, и по результатам проведенного аудиторского мероприятия (при наличии).</a:t>
            </a:r>
          </a:p>
        </p:txBody>
      </p:sp>
    </p:spTree>
    <p:extLst>
      <p:ext uri="{BB962C8B-B14F-4D97-AF65-F5344CB8AC3E}">
        <p14:creationId xmlns:p14="http://schemas.microsoft.com/office/powerpoint/2010/main" val="205698869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9" y="2002071"/>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планировать деятельность субъекта внутреннего финансового аудита, в том числе в части проведения аудиторских мероприятий;</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109709"/>
            <a:ext cx="10951372" cy="72125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исполнения указанных выше обязанностей, обязан:</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25490CD1-8F2C-4282-A73D-B7FE0D7EDE2F}"/>
              </a:ext>
            </a:extLst>
          </p:cNvPr>
          <p:cNvSpPr/>
          <p:nvPr/>
        </p:nvSpPr>
        <p:spPr>
          <a:xfrm>
            <a:off x="530478" y="287675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представлять на утверждение руководителю главного администратора (администратора) бюджетных средств план проведения аудиторских мероприятий;</a:t>
            </a:r>
          </a:p>
        </p:txBody>
      </p:sp>
      <p:sp>
        <p:nvSpPr>
          <p:cNvPr id="9" name="Прямоугольник 8">
            <a:extLst>
              <a:ext uri="{FF2B5EF4-FFF2-40B4-BE49-F238E27FC236}">
                <a16:creationId xmlns:a16="http://schemas.microsoft.com/office/drawing/2014/main" id="{5A05C5A2-7B82-474B-9396-C9004D2C7773}"/>
              </a:ext>
            </a:extLst>
          </p:cNvPr>
          <p:cNvSpPr/>
          <p:nvPr/>
        </p:nvSpPr>
        <p:spPr>
          <a:xfrm>
            <a:off x="530477" y="377426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выполнение плана проведения аудиторских мероприятий;</a:t>
            </a:r>
          </a:p>
        </p:txBody>
      </p:sp>
      <p:sp>
        <p:nvSpPr>
          <p:cNvPr id="10" name="Прямоугольник 9">
            <a:extLst>
              <a:ext uri="{FF2B5EF4-FFF2-40B4-BE49-F238E27FC236}">
                <a16:creationId xmlns:a16="http://schemas.microsoft.com/office/drawing/2014/main" id="{DBAF4D69-DB23-4DB5-B32F-89189A41A6B2}"/>
              </a:ext>
            </a:extLst>
          </p:cNvPr>
          <p:cNvSpPr/>
          <p:nvPr/>
        </p:nvSpPr>
        <p:spPr>
          <a:xfrm>
            <a:off x="530477" y="432090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утверждать программы аудиторских мероприятий;</a:t>
            </a:r>
          </a:p>
        </p:txBody>
      </p:sp>
      <p:sp>
        <p:nvSpPr>
          <p:cNvPr id="11" name="Прямоугольник 10">
            <a:extLst>
              <a:ext uri="{FF2B5EF4-FFF2-40B4-BE49-F238E27FC236}">
                <a16:creationId xmlns:a16="http://schemas.microsoft.com/office/drawing/2014/main" id="{87C9B745-75BD-4C1B-90CC-DD1F0AA8D683}"/>
              </a:ext>
            </a:extLst>
          </p:cNvPr>
          <p:cNvSpPr/>
          <p:nvPr/>
        </p:nvSpPr>
        <p:spPr>
          <a:xfrm>
            <a:off x="530476" y="4867541"/>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самостоятельно проводить аудиторское мероприятие в случае, если руководителем субъекта внутреннего финансового аудита является уполномоченное должностное лицо;</a:t>
            </a:r>
          </a:p>
        </p:txBody>
      </p:sp>
    </p:spTree>
    <p:extLst>
      <p:ext uri="{BB962C8B-B14F-4D97-AF65-F5344CB8AC3E}">
        <p14:creationId xmlns:p14="http://schemas.microsoft.com/office/powerpoint/2010/main" val="118686410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9" y="2002071"/>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рассматривать письменные возражения и предложения субъектов бюджетных процедур, являющихся руководителями структурных подразделений главного администратора (администратора) бюджетных средств, по результатам проведенного аудиторского мероприятия (при наличии);</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85" y="1109709"/>
            <a:ext cx="10951372" cy="72125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исполнения указанных выше обязанностей, обязан:</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5A05C5A2-7B82-474B-9396-C9004D2C7773}"/>
              </a:ext>
            </a:extLst>
          </p:cNvPr>
          <p:cNvSpPr/>
          <p:nvPr/>
        </p:nvSpPr>
        <p:spPr>
          <a:xfrm>
            <a:off x="530476" y="3547498"/>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подписывать заключения, осуществляя контроль полноты отражения результатов проведения аудиторского мероприятия, и представлять заключения руководителю главного администратора (администратора) бюджетных средств;</a:t>
            </a:r>
          </a:p>
        </p:txBody>
      </p:sp>
      <p:sp>
        <p:nvSpPr>
          <p:cNvPr id="11" name="Прямоугольник 10">
            <a:extLst>
              <a:ext uri="{FF2B5EF4-FFF2-40B4-BE49-F238E27FC236}">
                <a16:creationId xmlns:a16="http://schemas.microsoft.com/office/drawing/2014/main" id="{87C9B745-75BD-4C1B-90CC-DD1F0AA8D683}"/>
              </a:ext>
            </a:extLst>
          </p:cNvPr>
          <p:cNvSpPr/>
          <p:nvPr/>
        </p:nvSpPr>
        <p:spPr>
          <a:xfrm>
            <a:off x="530475" y="4740422"/>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представлять руководителю главного администратора (администратора) бюджетных средств годовую отчетность о результатах деятельности субъекта внутреннего финансового аудита за отчетный год;</a:t>
            </a:r>
          </a:p>
        </p:txBody>
      </p:sp>
    </p:spTree>
    <p:extLst>
      <p:ext uri="{BB962C8B-B14F-4D97-AF65-F5344CB8AC3E}">
        <p14:creationId xmlns:p14="http://schemas.microsoft.com/office/powerpoint/2010/main" val="1232285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616217" y="1291085"/>
            <a:ext cx="10880361" cy="98011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Уровень исполнения расходов на реализацию нацпроектов и Комплексного плана (91,4 %) на 2,8 процентного пункта ниже среднего уровня исполнения расходов федерального бюджета (94,2 %)</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Стрелка: пятиугольник 5">
            <a:extLst>
              <a:ext uri="{FF2B5EF4-FFF2-40B4-BE49-F238E27FC236}">
                <a16:creationId xmlns:a16="http://schemas.microsoft.com/office/drawing/2014/main" id="{7347AA1C-45D5-4C91-ABBD-4196F581BD30}"/>
              </a:ext>
            </a:extLst>
          </p:cNvPr>
          <p:cNvSpPr/>
          <p:nvPr/>
        </p:nvSpPr>
        <p:spPr bwMode="auto">
          <a:xfrm>
            <a:off x="616217" y="3213718"/>
            <a:ext cx="10880361" cy="240320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На низком уровне (менее 90 %) исполнены расходы по 4 нацпроектам («Экология», «Цифровая экономика Российской Федерации», «Производительность труда и поддержка занятости», «Международная кооперация и экспорт») и Комплексному плану. Расходы на закупку товаров (работ, услуг) в рамках нацпроектов составили 87,5 % показателя сводной росписи с изменениями, на предоставление межбюджетных трансфертов бюджетам субъектов Российской Федерации – 89,2 %</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7" name="Стрелка: пятиугольник 6">
            <a:extLst>
              <a:ext uri="{FF2B5EF4-FFF2-40B4-BE49-F238E27FC236}">
                <a16:creationId xmlns:a16="http://schemas.microsoft.com/office/drawing/2014/main" id="{94DB232E-5BF9-4D28-82A6-C315D60C62CB}"/>
              </a:ext>
            </a:extLst>
          </p:cNvPr>
          <p:cNvSpPr/>
          <p:nvPr/>
        </p:nvSpPr>
        <p:spPr bwMode="auto">
          <a:xfrm>
            <a:off x="616217" y="2395486"/>
            <a:ext cx="10880361" cy="69394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Объем неисполненных назначений составил 149,8 млрд рублей, или 8,6 %. </a:t>
            </a:r>
          </a:p>
        </p:txBody>
      </p:sp>
    </p:spTree>
    <p:extLst>
      <p:ext uri="{BB962C8B-B14F-4D97-AF65-F5344CB8AC3E}">
        <p14:creationId xmlns:p14="http://schemas.microsoft.com/office/powerpoint/2010/main" val="388825555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должностных лиц (работников) </a:t>
            </a:r>
          </a:p>
          <a:p>
            <a:pPr lvl="0">
              <a:defRPr/>
            </a:pPr>
            <a:r>
              <a:rPr lang="ru-RU" sz="2200" kern="0" dirty="0">
                <a:latin typeface="Georgia" panose="02040502050405020303" pitchFamily="18" charset="0"/>
              </a:rPr>
              <a:t>субъекта внутреннего финансового аудита</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5" y="1847644"/>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проведение мониторинга реализации субъектами бюджетных процедур мер по минимизации (устранению) бюджетных рисков и по организации внутреннего финансового контроля, в том числе по устранению выявленных нарушений и (или) недостатков;</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78" y="1057453"/>
            <a:ext cx="10951372" cy="72125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Руководитель субъекта внутреннего финансового аудита, помимо исполнения указанных выше обязанностей, обязан:</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5A05C5A2-7B82-474B-9396-C9004D2C7773}"/>
              </a:ext>
            </a:extLst>
          </p:cNvPr>
          <p:cNvSpPr/>
          <p:nvPr/>
        </p:nvSpPr>
        <p:spPr>
          <a:xfrm>
            <a:off x="530475" y="3384033"/>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обеспечивать ведение реестра бюджетных рисков;</a:t>
            </a:r>
          </a:p>
        </p:txBody>
      </p:sp>
      <p:sp>
        <p:nvSpPr>
          <p:cNvPr id="11" name="Прямоугольник 10">
            <a:extLst>
              <a:ext uri="{FF2B5EF4-FFF2-40B4-BE49-F238E27FC236}">
                <a16:creationId xmlns:a16="http://schemas.microsoft.com/office/drawing/2014/main" id="{87C9B745-75BD-4C1B-90CC-DD1F0AA8D683}"/>
              </a:ext>
            </a:extLst>
          </p:cNvPr>
          <p:cNvSpPr/>
          <p:nvPr/>
        </p:nvSpPr>
        <p:spPr>
          <a:xfrm>
            <a:off x="530475" y="3867826"/>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принимать необходимые меры по предотвращению и (или) устранению нарушений принципов внутреннего финансового аудита, личной заинтересованности при исполнении должностных обязанностей, которая может привести к конфликту интересов, со стороны должностных лиц (работников) субъекта внутреннего финансового аудита (членов аудиторской группы);</a:t>
            </a:r>
          </a:p>
        </p:txBody>
      </p:sp>
      <p:sp>
        <p:nvSpPr>
          <p:cNvPr id="8" name="Прямоугольник 7">
            <a:extLst>
              <a:ext uri="{FF2B5EF4-FFF2-40B4-BE49-F238E27FC236}">
                <a16:creationId xmlns:a16="http://schemas.microsoft.com/office/drawing/2014/main" id="{ED67BD68-BB3A-483C-9E3B-1FF806C26E66}"/>
              </a:ext>
            </a:extLst>
          </p:cNvPr>
          <p:cNvSpPr/>
          <p:nvPr/>
        </p:nvSpPr>
        <p:spPr>
          <a:xfrm>
            <a:off x="530475" y="5715127"/>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своевременно сообщать руководителю главного администратора (администратора) бюджетных средств о выявленных признаках коррупционных и иных правонарушений.</a:t>
            </a:r>
          </a:p>
        </p:txBody>
      </p:sp>
    </p:spTree>
    <p:extLst>
      <p:ext uri="{BB962C8B-B14F-4D97-AF65-F5344CB8AC3E}">
        <p14:creationId xmlns:p14="http://schemas.microsoft.com/office/powerpoint/2010/main" val="229858285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субъектов бюджетных процедур</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5" y="1847644"/>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ознакомиться с программой аудиторского мероприятия;</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78" y="1161919"/>
            <a:ext cx="10951372"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Субъекты бюджетных процедур имеют право: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5A05C5A2-7B82-474B-9396-C9004D2C7773}"/>
              </a:ext>
            </a:extLst>
          </p:cNvPr>
          <p:cNvSpPr/>
          <p:nvPr/>
        </p:nvSpPr>
        <p:spPr>
          <a:xfrm>
            <a:off x="530474" y="2393577"/>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получать разъяснения у членов аудиторской группы по вопросам, связанным с проведением аудиторского мероприятия;</a:t>
            </a:r>
          </a:p>
        </p:txBody>
      </p:sp>
      <p:sp>
        <p:nvSpPr>
          <p:cNvPr id="11" name="Прямоугольник 10">
            <a:extLst>
              <a:ext uri="{FF2B5EF4-FFF2-40B4-BE49-F238E27FC236}">
                <a16:creationId xmlns:a16="http://schemas.microsoft.com/office/drawing/2014/main" id="{87C9B745-75BD-4C1B-90CC-DD1F0AA8D683}"/>
              </a:ext>
            </a:extLst>
          </p:cNvPr>
          <p:cNvSpPr/>
          <p:nvPr/>
        </p:nvSpPr>
        <p:spPr>
          <a:xfrm>
            <a:off x="530473" y="3287001"/>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получать информацию о результатах проведения аудиторского мероприятия (проект заключения, заключение);</a:t>
            </a:r>
          </a:p>
        </p:txBody>
      </p:sp>
      <p:sp>
        <p:nvSpPr>
          <p:cNvPr id="8" name="Прямоугольник 7">
            <a:extLst>
              <a:ext uri="{FF2B5EF4-FFF2-40B4-BE49-F238E27FC236}">
                <a16:creationId xmlns:a16="http://schemas.microsoft.com/office/drawing/2014/main" id="{ED67BD68-BB3A-483C-9E3B-1FF806C26E66}"/>
              </a:ext>
            </a:extLst>
          </p:cNvPr>
          <p:cNvSpPr/>
          <p:nvPr/>
        </p:nvSpPr>
        <p:spPr>
          <a:xfrm>
            <a:off x="530473" y="4171438"/>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представлять письменные возражения и предложения по результатам проведенного аудиторского мероприятия.</a:t>
            </a:r>
          </a:p>
        </p:txBody>
      </p:sp>
    </p:spTree>
    <p:extLst>
      <p:ext uri="{BB962C8B-B14F-4D97-AF65-F5344CB8AC3E}">
        <p14:creationId xmlns:p14="http://schemas.microsoft.com/office/powerpoint/2010/main" val="309173368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Права и обязанности субъектов бюджетных процедур</a:t>
            </a:r>
          </a:p>
        </p:txBody>
      </p:sp>
      <p:sp>
        <p:nvSpPr>
          <p:cNvPr id="7" name="Прямоугольник 6">
            <a:extLst>
              <a:ext uri="{FF2B5EF4-FFF2-40B4-BE49-F238E27FC236}">
                <a16:creationId xmlns:a16="http://schemas.microsoft.com/office/drawing/2014/main" id="{77817662-88AA-4FEE-A76F-D5505CC550AC}"/>
              </a:ext>
            </a:extLst>
          </p:cNvPr>
          <p:cNvSpPr/>
          <p:nvPr/>
        </p:nvSpPr>
        <p:spPr>
          <a:xfrm>
            <a:off x="530471" y="1502864"/>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оценивать бюджетные риски и анализировать способы их минимизации, а также анализировать выявленные нарушения и (или) недостатки в целях формирования предложений по ведению реестра бюджетных рисков;</a:t>
            </a:r>
          </a:p>
        </p:txBody>
      </p:sp>
      <p:sp>
        <p:nvSpPr>
          <p:cNvPr id="4" name="Стрелка: пятиугольник 3">
            <a:extLst>
              <a:ext uri="{FF2B5EF4-FFF2-40B4-BE49-F238E27FC236}">
                <a16:creationId xmlns:a16="http://schemas.microsoft.com/office/drawing/2014/main" id="{F72A63AA-F228-476B-8FE2-A7E6B993807F}"/>
              </a:ext>
            </a:extLst>
          </p:cNvPr>
          <p:cNvSpPr/>
          <p:nvPr/>
        </p:nvSpPr>
        <p:spPr bwMode="auto">
          <a:xfrm>
            <a:off x="530471" y="852466"/>
            <a:ext cx="10951372"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Субъекты бюджетных процедур обязаны: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1" name="Прямоугольник 10">
            <a:extLst>
              <a:ext uri="{FF2B5EF4-FFF2-40B4-BE49-F238E27FC236}">
                <a16:creationId xmlns:a16="http://schemas.microsoft.com/office/drawing/2014/main" id="{87C9B745-75BD-4C1B-90CC-DD1F0AA8D683}"/>
              </a:ext>
            </a:extLst>
          </p:cNvPr>
          <p:cNvSpPr/>
          <p:nvPr/>
        </p:nvSpPr>
        <p:spPr>
          <a:xfrm>
            <a:off x="530471" y="2714955"/>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выполнять законные требования руководителя и членов аудиторской группы;</a:t>
            </a:r>
          </a:p>
        </p:txBody>
      </p:sp>
      <p:sp>
        <p:nvSpPr>
          <p:cNvPr id="8" name="Прямоугольник 7">
            <a:extLst>
              <a:ext uri="{FF2B5EF4-FFF2-40B4-BE49-F238E27FC236}">
                <a16:creationId xmlns:a16="http://schemas.microsoft.com/office/drawing/2014/main" id="{ED67BD68-BB3A-483C-9E3B-1FF806C26E66}"/>
              </a:ext>
            </a:extLst>
          </p:cNvPr>
          <p:cNvSpPr/>
          <p:nvPr/>
        </p:nvSpPr>
        <p:spPr>
          <a:xfrm>
            <a:off x="530471" y="3225315"/>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 результатам проведения аудиторских мероприятий реализовывать меры по минимизации (устранению) бюджетных рисков и по организации внутреннего финансового контроля, в том числе по устранению выявленных нарушений и (или) недостатков (при необходимости);</a:t>
            </a:r>
          </a:p>
        </p:txBody>
      </p:sp>
      <p:sp>
        <p:nvSpPr>
          <p:cNvPr id="10" name="Прямоугольник 9">
            <a:extLst>
              <a:ext uri="{FF2B5EF4-FFF2-40B4-BE49-F238E27FC236}">
                <a16:creationId xmlns:a16="http://schemas.microsoft.com/office/drawing/2014/main" id="{07DFD3BE-82E0-4918-A081-95A662B0342B}"/>
              </a:ext>
            </a:extLst>
          </p:cNvPr>
          <p:cNvSpPr/>
          <p:nvPr/>
        </p:nvSpPr>
        <p:spPr>
          <a:xfrm>
            <a:off x="530468" y="4788271"/>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осуществлять в присутствии членов аудиторской группы бюджетные процедуры и составляющие эти процедуры операции (действия) по организации (обеспечению выполнения), выполнению бюджетной процедуры и формированию документов, необходимых для выполнения бюджетной процедуры, в случае, если аудиторское мероприятие проводится методом наблюдения и (или) инспектирования.</a:t>
            </a:r>
          </a:p>
        </p:txBody>
      </p:sp>
    </p:spTree>
    <p:extLst>
      <p:ext uri="{BB962C8B-B14F-4D97-AF65-F5344CB8AC3E}">
        <p14:creationId xmlns:p14="http://schemas.microsoft.com/office/powerpoint/2010/main" val="342875023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5"/>
            <a:ext cx="10662081" cy="157784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Приказ Минфина России от 18.12.2019 N 237н</a:t>
            </a:r>
          </a:p>
          <a:p>
            <a:pPr algn="ctr"/>
            <a:r>
              <a:rPr lang="ru-RU" sz="2000" b="1" dirty="0">
                <a:solidFill>
                  <a:schemeClr val="tx1"/>
                </a:solidFill>
                <a:latin typeface="Georgia" panose="02040502050405020303" pitchFamily="18" charset="0"/>
              </a:rPr>
              <a:t>"Об утверждении федерального стандарта внутреннего финансового аудита "Основания и порядок организации, случаи и порядок передачи полномочий по осуществлению внутреннего финансового аудита"</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333938" y="1719422"/>
            <a:ext cx="9088205"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Пользователи стандарта: должностные лица (работники)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35725" y="213299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89316" y="2602037"/>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распорядителей бюджетных средств</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89316" y="3187389"/>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администраторов доходов бюджета</a:t>
            </a:r>
          </a:p>
        </p:txBody>
      </p:sp>
      <p:sp>
        <p:nvSpPr>
          <p:cNvPr id="8" name="Прямоугольник 7">
            <a:extLst>
              <a:ext uri="{FF2B5EF4-FFF2-40B4-BE49-F238E27FC236}">
                <a16:creationId xmlns:a16="http://schemas.microsoft.com/office/drawing/2014/main" id="{691898AF-9936-4E95-A3EC-26900534E2C2}"/>
              </a:ext>
            </a:extLst>
          </p:cNvPr>
          <p:cNvSpPr/>
          <p:nvPr/>
        </p:nvSpPr>
        <p:spPr>
          <a:xfrm>
            <a:off x="789314" y="3782120"/>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администраторов источников финансирования дефицита бюджета</a:t>
            </a:r>
          </a:p>
        </p:txBody>
      </p:sp>
      <p:sp>
        <p:nvSpPr>
          <p:cNvPr id="9" name="Прямоугольник 8">
            <a:extLst>
              <a:ext uri="{FF2B5EF4-FFF2-40B4-BE49-F238E27FC236}">
                <a16:creationId xmlns:a16="http://schemas.microsoft.com/office/drawing/2014/main" id="{DB2EB46C-4CDD-454F-AE33-53807C1C9068}"/>
              </a:ext>
            </a:extLst>
          </p:cNvPr>
          <p:cNvSpPr/>
          <p:nvPr/>
        </p:nvSpPr>
        <p:spPr>
          <a:xfrm>
            <a:off x="789315" y="4399653"/>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распорядителей бюджетных средств</a:t>
            </a:r>
          </a:p>
        </p:txBody>
      </p:sp>
      <p:sp>
        <p:nvSpPr>
          <p:cNvPr id="12" name="Прямоугольник 11">
            <a:extLst>
              <a:ext uri="{FF2B5EF4-FFF2-40B4-BE49-F238E27FC236}">
                <a16:creationId xmlns:a16="http://schemas.microsoft.com/office/drawing/2014/main" id="{83D5F5C5-9B0B-4367-A642-626C0D79ABDD}"/>
              </a:ext>
            </a:extLst>
          </p:cNvPr>
          <p:cNvSpPr/>
          <p:nvPr/>
        </p:nvSpPr>
        <p:spPr>
          <a:xfrm>
            <a:off x="789315" y="4966104"/>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получателей бюджетных средств</a:t>
            </a:r>
          </a:p>
        </p:txBody>
      </p:sp>
      <p:sp>
        <p:nvSpPr>
          <p:cNvPr id="13" name="Прямоугольник 12">
            <a:extLst>
              <a:ext uri="{FF2B5EF4-FFF2-40B4-BE49-F238E27FC236}">
                <a16:creationId xmlns:a16="http://schemas.microsoft.com/office/drawing/2014/main" id="{377BC2A5-FD22-4AC9-9DA9-400C0429DCF1}"/>
              </a:ext>
            </a:extLst>
          </p:cNvPr>
          <p:cNvSpPr/>
          <p:nvPr/>
        </p:nvSpPr>
        <p:spPr>
          <a:xfrm>
            <a:off x="789315" y="5532555"/>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администраторов доходов бюджета</a:t>
            </a:r>
          </a:p>
        </p:txBody>
      </p:sp>
      <p:sp>
        <p:nvSpPr>
          <p:cNvPr id="14" name="Прямоугольник 13">
            <a:extLst>
              <a:ext uri="{FF2B5EF4-FFF2-40B4-BE49-F238E27FC236}">
                <a16:creationId xmlns:a16="http://schemas.microsoft.com/office/drawing/2014/main" id="{6A9C53D7-17B9-4881-A8E5-9B7C675F3BA1}"/>
              </a:ext>
            </a:extLst>
          </p:cNvPr>
          <p:cNvSpPr/>
          <p:nvPr/>
        </p:nvSpPr>
        <p:spPr>
          <a:xfrm>
            <a:off x="789314" y="6099006"/>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администраторов источников финансирования дефицита бюджета</a:t>
            </a:r>
          </a:p>
        </p:txBody>
      </p:sp>
    </p:spTree>
    <p:extLst>
      <p:ext uri="{BB962C8B-B14F-4D97-AF65-F5344CB8AC3E}">
        <p14:creationId xmlns:p14="http://schemas.microsoft.com/office/powerpoint/2010/main" val="178798199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5996" y="354077"/>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9" name="Прямоугольник 8">
            <a:extLst>
              <a:ext uri="{FF2B5EF4-FFF2-40B4-BE49-F238E27FC236}">
                <a16:creationId xmlns:a16="http://schemas.microsoft.com/office/drawing/2014/main" id="{B75F1E0C-1F96-4446-A5CA-D178598F0D85}"/>
              </a:ext>
            </a:extLst>
          </p:cNvPr>
          <p:cNvSpPr/>
          <p:nvPr/>
        </p:nvSpPr>
        <p:spPr>
          <a:xfrm>
            <a:off x="620312" y="1157798"/>
            <a:ext cx="10662081" cy="1075889"/>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Ответственность за организацию внутреннего финансового аудита несет руководитель каждого главного администратора бюджетных средств, администратора бюджетных средств.</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620315" y="2549072"/>
            <a:ext cx="10951372" cy="111658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Основанием организации внутреннего финансового аудита является одно из следующих решений руководителя соответственно главного администратора (администратора)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620312" y="3821595"/>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об образовании субъекта внутреннего финансового аудита</a:t>
            </a:r>
          </a:p>
        </p:txBody>
      </p:sp>
      <p:sp>
        <p:nvSpPr>
          <p:cNvPr id="14" name="Прямоугольник 13">
            <a:extLst>
              <a:ext uri="{FF2B5EF4-FFF2-40B4-BE49-F238E27FC236}">
                <a16:creationId xmlns:a16="http://schemas.microsoft.com/office/drawing/2014/main" id="{24B7F2D5-0EFB-4934-8A24-FA572D3F69E3}"/>
              </a:ext>
            </a:extLst>
          </p:cNvPr>
          <p:cNvSpPr/>
          <p:nvPr/>
        </p:nvSpPr>
        <p:spPr>
          <a:xfrm>
            <a:off x="620312" y="566491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о передаче полномочий по осуществлению внутреннего финансового аудита. </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620312" y="4392387"/>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ü"/>
            </a:pPr>
            <a:r>
              <a:rPr lang="ru-RU" sz="2000" dirty="0">
                <a:solidFill>
                  <a:srgbClr val="000000"/>
                </a:solidFill>
                <a:latin typeface="Georgia" panose="02040502050405020303" pitchFamily="18" charset="0"/>
                <a:ea typeface="Arial Unicode MS"/>
              </a:rPr>
              <a:t>решение о самостоятельном выполнении руководителем ГАБС действий, направленных на достижение целей осуществления внутреннего финансового аудита (далее - упрощенное осуществление внутреннего финансового аудита)</a:t>
            </a:r>
          </a:p>
        </p:txBody>
      </p:sp>
    </p:spTree>
    <p:extLst>
      <p:ext uri="{BB962C8B-B14F-4D97-AF65-F5344CB8AC3E}">
        <p14:creationId xmlns:p14="http://schemas.microsoft.com/office/powerpoint/2010/main" val="247576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247"/>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8" y="1252932"/>
            <a:ext cx="10951372" cy="70903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Решение об образовании субъекта внутреннего финансового аудита принимается с учетом соблюдения следующих требований:</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8" y="2167788"/>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обеспечение субъекта внутреннего финансового аудита достаточными ресурсами для осуществления внутреннего финансового аудита (например, трудовыми, временными, материальными, финансовыми и иными ресурсами, которые способны повлиять на планирование и проведение аудиторских мероприятий);</a:t>
            </a:r>
          </a:p>
        </p:txBody>
      </p:sp>
      <p:sp>
        <p:nvSpPr>
          <p:cNvPr id="14" name="Прямоугольник 13">
            <a:extLst>
              <a:ext uri="{FF2B5EF4-FFF2-40B4-BE49-F238E27FC236}">
                <a16:creationId xmlns:a16="http://schemas.microsoft.com/office/drawing/2014/main" id="{24B7F2D5-0EFB-4934-8A24-FA572D3F69E3}"/>
              </a:ext>
            </a:extLst>
          </p:cNvPr>
          <p:cNvSpPr/>
          <p:nvPr/>
        </p:nvSpPr>
        <p:spPr>
          <a:xfrm>
            <a:off x="530488" y="5040243"/>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организация деятельности субъектом внутреннего финансового аудита в соответствии с установленными принципами внутреннего финансового аудита, в том числе принципом функциональной независимости.</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530488" y="3779448"/>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подчинение руководителя субъекта внутреннего финансового аудита при осуществлении внутреннего финансового аудита исключительно и непосредственно руководителю главного администратора (администратора) бюджетных средств;</a:t>
            </a:r>
          </a:p>
        </p:txBody>
      </p:sp>
    </p:spTree>
    <p:extLst>
      <p:ext uri="{BB962C8B-B14F-4D97-AF65-F5344CB8AC3E}">
        <p14:creationId xmlns:p14="http://schemas.microsoft.com/office/powerpoint/2010/main" val="255197915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313726"/>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8" y="1074198"/>
            <a:ext cx="10951372" cy="887767"/>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обеспечения осуществления ВФА на основе принципа функциональной независимости аудиторские мероприятия организуют и осуществляют должностные лица (работники) субъекта ВФА, которые:</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8" y="2167788"/>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имеют возможность беспрепятственного осуществления внутреннего финансового аудита (невмешательства в осуществление внутреннего финансового аудита третьих лиц), в том числе подготовить заключение, отразив в нем результаты проведения аудиторского мероприятия;</a:t>
            </a:r>
          </a:p>
        </p:txBody>
      </p:sp>
      <p:sp>
        <p:nvSpPr>
          <p:cNvPr id="14" name="Прямоугольник 13">
            <a:extLst>
              <a:ext uri="{FF2B5EF4-FFF2-40B4-BE49-F238E27FC236}">
                <a16:creationId xmlns:a16="http://schemas.microsoft.com/office/drawing/2014/main" id="{24B7F2D5-0EFB-4934-8A24-FA572D3F69E3}"/>
              </a:ext>
            </a:extLst>
          </p:cNvPr>
          <p:cNvSpPr/>
          <p:nvPr/>
        </p:nvSpPr>
        <p:spPr>
          <a:xfrm>
            <a:off x="530488" y="5315814"/>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не имеют родства или свойства с субъектами бюджетных процедур;</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530488" y="3704682"/>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в течение текущего и отчетного финансового года не принимали участие в организации (обеспечении выполнения), выполнении бюджетных процедур и (или) составляющих эти процедуры операций (действий) по выполнению бюджетных процедур, которые являются объектами внутреннего финансового аудита;</a:t>
            </a:r>
          </a:p>
        </p:txBody>
      </p:sp>
      <p:sp>
        <p:nvSpPr>
          <p:cNvPr id="7" name="Прямоугольник 6">
            <a:extLst>
              <a:ext uri="{FF2B5EF4-FFF2-40B4-BE49-F238E27FC236}">
                <a16:creationId xmlns:a16="http://schemas.microsoft.com/office/drawing/2014/main" id="{1D2AD10E-FD28-4302-8866-2EE14A48B9CE}"/>
              </a:ext>
            </a:extLst>
          </p:cNvPr>
          <p:cNvSpPr/>
          <p:nvPr/>
        </p:nvSpPr>
        <p:spPr>
          <a:xfrm>
            <a:off x="530488" y="587435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не имеют конфликта интересов.</a:t>
            </a:r>
          </a:p>
        </p:txBody>
      </p:sp>
    </p:spTree>
    <p:extLst>
      <p:ext uri="{BB962C8B-B14F-4D97-AF65-F5344CB8AC3E}">
        <p14:creationId xmlns:p14="http://schemas.microsoft.com/office/powerpoint/2010/main" val="83000688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334622"/>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8" y="1269507"/>
            <a:ext cx="10951372" cy="69245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Субъект внутреннего финансового аудита может быть образован в одной из следующих форм:</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8" y="2167788"/>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с образованием структурного подразделения главного администратора (администратора) бюджетных средств и его наделения полномочиями по осуществлению внутреннего финансового аудита;</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530488" y="3428055"/>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без образования структурного подразделения главного администратора (администратора) бюджетных средств путем наделения должностного лица (работника) главного администратора (администратора) бюджетных средств полномочиями по осуществлению внутреннего финансового аудита (далее - уполномоченное должностное лицо).</a:t>
            </a:r>
          </a:p>
        </p:txBody>
      </p:sp>
    </p:spTree>
    <p:extLst>
      <p:ext uri="{BB962C8B-B14F-4D97-AF65-F5344CB8AC3E}">
        <p14:creationId xmlns:p14="http://schemas.microsoft.com/office/powerpoint/2010/main" val="298054784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416220"/>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8" y="1679516"/>
            <a:ext cx="10951375" cy="252004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b="1" dirty="0">
                <a:solidFill>
                  <a:srgbClr val="000000"/>
                </a:solidFill>
                <a:latin typeface="Georgia" panose="02040502050405020303" pitchFamily="18" charset="0"/>
                <a:ea typeface="Arial Unicode MS"/>
              </a:rPr>
              <a:t>Субъект внутреннего финансового аудита с образованием структурного подразделения может быть создан </a:t>
            </a:r>
            <a:r>
              <a:rPr lang="ru-RU" sz="2000" dirty="0">
                <a:solidFill>
                  <a:srgbClr val="000000"/>
                </a:solidFill>
                <a:latin typeface="Georgia" panose="02040502050405020303" pitchFamily="18" charset="0"/>
                <a:ea typeface="Arial Unicode MS"/>
              </a:rPr>
              <a:t>в случае достаточности ресурсов для осуществления внутреннего финансового аудита, а также возможности обеспечения деятельности всех должностных лиц (работников) субъекта внутреннего финансового аудита и членов аудиторской группы в соответствии с установленными принципами внутреннего финансового аудита, в том числе принципом функциональной независимости.</a:t>
            </a:r>
          </a:p>
        </p:txBody>
      </p:sp>
    </p:spTree>
    <p:extLst>
      <p:ext uri="{BB962C8B-B14F-4D97-AF65-F5344CB8AC3E}">
        <p14:creationId xmlns:p14="http://schemas.microsoft.com/office/powerpoint/2010/main" val="218891981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1" y="28747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5" y="1103251"/>
            <a:ext cx="10951372" cy="69245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Субъект внутреннего финансового аудита без образования структурного подразделения может быть создан в одном из следующих случаев: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2" y="1919860"/>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отсутствие возможности образования структурного подразделения и его наделения полномочиями по осуществлению ВФА, в том числе по причине невозможности осуществления значительных организационно-штатных мероприятий и (или) увеличения предельной численности и фонда оплаты труда ГАБС</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530481" y="3511464"/>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наличие у уполномоченного должностного лица совокупности профессиональных и специальных знаний, опыта, навыков и умений, а также других компетенций, позволяющих этому уполномоченному должностному лицу планировать и проводить аудиторские мероприятия, выполняя в полном объеме стоящие перед субъектом внутреннего финансового аудита цели и задачи;</a:t>
            </a:r>
          </a:p>
        </p:txBody>
      </p:sp>
      <p:sp>
        <p:nvSpPr>
          <p:cNvPr id="6" name="Прямоугольник 5">
            <a:extLst>
              <a:ext uri="{FF2B5EF4-FFF2-40B4-BE49-F238E27FC236}">
                <a16:creationId xmlns:a16="http://schemas.microsoft.com/office/drawing/2014/main" id="{FD632329-828B-411C-A6D8-5FD2BF55F05C}"/>
              </a:ext>
            </a:extLst>
          </p:cNvPr>
          <p:cNvSpPr/>
          <p:nvPr/>
        </p:nvSpPr>
        <p:spPr>
          <a:xfrm>
            <a:off x="530481" y="5453933"/>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отсутствие необходимости создания субъекта ВФА с образованием структурного подразделения исходя из анализа имеющихся в ГАБС условий (обстоятельств), указанных в пункте 8 настоящего Стандарта.</a:t>
            </a:r>
          </a:p>
        </p:txBody>
      </p:sp>
    </p:spTree>
    <p:extLst>
      <p:ext uri="{BB962C8B-B14F-4D97-AF65-F5344CB8AC3E}">
        <p14:creationId xmlns:p14="http://schemas.microsoft.com/office/powerpoint/2010/main" val="2502837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4" name="Рисунок 3">
            <a:extLst>
              <a:ext uri="{FF2B5EF4-FFF2-40B4-BE49-F238E27FC236}">
                <a16:creationId xmlns:a16="http://schemas.microsoft.com/office/drawing/2014/main" id="{F13D02C5-4A54-4173-B689-81B5AAA8BAD7}"/>
              </a:ext>
            </a:extLst>
          </p:cNvPr>
          <p:cNvPicPr>
            <a:picLocks noChangeAspect="1"/>
          </p:cNvPicPr>
          <p:nvPr/>
        </p:nvPicPr>
        <p:blipFill>
          <a:blip r:embed="rId2"/>
          <a:stretch>
            <a:fillRect/>
          </a:stretch>
        </p:blipFill>
        <p:spPr>
          <a:xfrm>
            <a:off x="2405848" y="1184900"/>
            <a:ext cx="7869944" cy="5673100"/>
          </a:xfrm>
          <a:prstGeom prst="rect">
            <a:avLst/>
          </a:prstGeom>
        </p:spPr>
      </p:pic>
    </p:spTree>
    <p:extLst>
      <p:ext uri="{BB962C8B-B14F-4D97-AF65-F5344CB8AC3E}">
        <p14:creationId xmlns:p14="http://schemas.microsoft.com/office/powerpoint/2010/main" val="418838889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79" y="34892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3" y="1090818"/>
            <a:ext cx="10951372" cy="152695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0" y="2699485"/>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степень обеспеченности ресурсами, необходимыми для осуществления внутреннего финансового аудита;</a:t>
            </a:r>
          </a:p>
        </p:txBody>
      </p:sp>
      <p:sp>
        <p:nvSpPr>
          <p:cNvPr id="15" name="Прямоугольник 14">
            <a:extLst>
              <a:ext uri="{FF2B5EF4-FFF2-40B4-BE49-F238E27FC236}">
                <a16:creationId xmlns:a16="http://schemas.microsoft.com/office/drawing/2014/main" id="{E6C269DF-2D2B-4355-8895-DB05B8EAD967}"/>
              </a:ext>
            </a:extLst>
          </p:cNvPr>
          <p:cNvSpPr/>
          <p:nvPr/>
        </p:nvSpPr>
        <p:spPr>
          <a:xfrm>
            <a:off x="530479" y="475247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возможность образования субъекта внутреннего финансового аудита на основе принципа функциональной независимости, в том числе возможность выявления угроз функциональной независимости субъекта внутреннего финансового аудита и принятия мер, направленных на минимизацию этих угроз;</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79" y="3546915"/>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возможность образования субъекта внутреннего финансового аудита в пределах установленной предельной численности и фонда оплаты труда главного администратора (администратора) бюджетных средств;</a:t>
            </a:r>
          </a:p>
        </p:txBody>
      </p:sp>
    </p:spTree>
    <p:extLst>
      <p:ext uri="{BB962C8B-B14F-4D97-AF65-F5344CB8AC3E}">
        <p14:creationId xmlns:p14="http://schemas.microsoft.com/office/powerpoint/2010/main" val="300198779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0" y="373181"/>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3" y="1295360"/>
            <a:ext cx="10951372" cy="152695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80" y="300273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информация о выявленных бюджетных рисках, в том числе об их значимости, во взаимосвязи с бюджетными процедурами и (или) операциями (действиями) по выполнению бюджетных процедур;</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80" y="429972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однотипность операций (действий) по выполнению бюджетных процедур, в отношении которых бюджетные риски минимизированы (устранены), в том числе путем совершения контрольных действий, а степень влияния бюджетных рисков низкая и не может оказать воздействие на результаты выполнения этих бюджетных процедур;</a:t>
            </a:r>
          </a:p>
        </p:txBody>
      </p:sp>
    </p:spTree>
    <p:extLst>
      <p:ext uri="{BB962C8B-B14F-4D97-AF65-F5344CB8AC3E}">
        <p14:creationId xmlns:p14="http://schemas.microsoft.com/office/powerpoint/2010/main" val="389686140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79" y="318566"/>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3" y="1103472"/>
            <a:ext cx="10951372" cy="152695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9" y="2700889"/>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е) информация, поступившая главному администратору (администратору) бюджетных средств и указанная в актах, заключениях, представлениях и предписаниях органов государственного (муниципального) финансового контроля, а также информация о типовых нарушениях и (или) недостатках, выявленных органами государственного (муниципального) финансового контроля;</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79" y="4589665"/>
            <a:ext cx="10951375" cy="216918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ж) результаты мониторинга качества финансового менеджмента, а также достижение главным администратором (администратором) бюджетных средств целевых значений показателей качества финансового менеджмента, определяемых в соответствии с порядком проведения мониторинга качества финансового менеджмента, предусмотренным пунктом 6 статьи 160.2-1 Бюджетного кодекса Российской Федерации (далее - значения показателей качества финансового менеджмента);</a:t>
            </a:r>
          </a:p>
        </p:txBody>
      </p:sp>
    </p:spTree>
    <p:extLst>
      <p:ext uri="{BB962C8B-B14F-4D97-AF65-F5344CB8AC3E}">
        <p14:creationId xmlns:p14="http://schemas.microsoft.com/office/powerpoint/2010/main" val="409850707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642966" y="300811"/>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3" y="1103472"/>
            <a:ext cx="10951372" cy="152695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8" y="2771911"/>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з) бюджетные полномочия, самостоятельно осуществляемые главным администратором (администратором) бюджетных средств в соответствии со статьями 158, 160.1, 160.2 и 162 Бюджетного кодекса Российской Федерации и принятыми нормативными правовыми актами (муниципальными правовыми актами), регулирующими бюджетные правоотношения;</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78" y="4731709"/>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и) передача главным администратором (администратором) бюджетных средств своих отдельных полномочий, в том числе бюджетных полномочий, полномочий государственного (муниципального) заказчика и полномочий, указанных в пункте 6 статьи 264.1 Бюджетного кодекса Российской Федерации;</a:t>
            </a:r>
          </a:p>
        </p:txBody>
      </p:sp>
    </p:spTree>
    <p:extLst>
      <p:ext uri="{BB962C8B-B14F-4D97-AF65-F5344CB8AC3E}">
        <p14:creationId xmlns:p14="http://schemas.microsoft.com/office/powerpoint/2010/main" val="1016697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35005" y="32744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435006" y="1103472"/>
            <a:ext cx="11283517" cy="112376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435006" y="2381293"/>
            <a:ext cx="11283517"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к) наличие подведомственных администраторов бюджетных средств, а также информация о бюджетных рисках ГАБС во взаимосвязи с операциями (действиями) по выполнению бюджетных процедур, совершаемыми подведомственными ему администраторами бюджетных средств;</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435005" y="3924942"/>
            <a:ext cx="11283517" cy="287091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л) наличие подведомственных бюджетных и автономных учреждений, в отношении которых осуществляются функции и полномочия учредителя государственных (муниципальных) учреждений, и (или) наличие подведомственных государственных (муниципальных) унитарных предприятий, в отношении которых осуществляются права собственника имущества соответствующего публично-правового образования, а также информация о бюджетных рисках главного администратора (администратора) бюджетных средств во взаимосвязи с операциями (действиями), совершаемыми этими подведомственными учреждениями (предприятиями);</a:t>
            </a:r>
          </a:p>
        </p:txBody>
      </p:sp>
    </p:spTree>
    <p:extLst>
      <p:ext uri="{BB962C8B-B14F-4D97-AF65-F5344CB8AC3E}">
        <p14:creationId xmlns:p14="http://schemas.microsoft.com/office/powerpoint/2010/main" val="1827393452"/>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78" y="336322"/>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83" y="1103472"/>
            <a:ext cx="10951372" cy="152695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 выборе (изменении) формы образования субъекта ВФА руководитель ГАБС руководствуется условиями (обстоятельствами), влияющими на необходимый для достижения целей осуществления ВФА объем деятельности субъекта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9" y="2700889"/>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м) использование средств межбюджетных субсидий, субвенций и иных межбюджетных трансфертов, получаемых из других бюджетов и (или) предоставляемых другим бюджетам бюджетной системы Российской Федерации и имеющих целевое назначение;</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78" y="3963987"/>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н) возможность привлечения к проведению аудиторских мероприятий должностных лиц (работников) главного администратора (администратора) бюджетных средств и (или) экспертов.</a:t>
            </a:r>
          </a:p>
        </p:txBody>
      </p:sp>
    </p:spTree>
    <p:extLst>
      <p:ext uri="{BB962C8B-B14F-4D97-AF65-F5344CB8AC3E}">
        <p14:creationId xmlns:p14="http://schemas.microsoft.com/office/powerpoint/2010/main" val="112474699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71" y="319512"/>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77" y="1042427"/>
            <a:ext cx="10951372" cy="86737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Решение об упрощенном осуществлении внутреннего финансового аудита принимается при одновременном соблюдении следующих требований:</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4" y="195181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отсутствие возможности образования субъекта внутреннего финансового аудита;</a:t>
            </a:r>
          </a:p>
        </p:txBody>
      </p:sp>
      <p:sp>
        <p:nvSpPr>
          <p:cNvPr id="6" name="Прямоугольник 5">
            <a:extLst>
              <a:ext uri="{FF2B5EF4-FFF2-40B4-BE49-F238E27FC236}">
                <a16:creationId xmlns:a16="http://schemas.microsoft.com/office/drawing/2014/main" id="{C1FBF32F-D92E-4EE9-806D-840F73334EFA}"/>
              </a:ext>
            </a:extLst>
          </p:cNvPr>
          <p:cNvSpPr/>
          <p:nvPr/>
        </p:nvSpPr>
        <p:spPr>
          <a:xfrm>
            <a:off x="530473" y="2429397"/>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отсутствие возможности передачи полномочий по осуществлению внутреннего финансового аудита;</a:t>
            </a:r>
          </a:p>
        </p:txBody>
      </p:sp>
      <p:sp>
        <p:nvSpPr>
          <p:cNvPr id="7" name="Прямоугольник 6">
            <a:extLst>
              <a:ext uri="{FF2B5EF4-FFF2-40B4-BE49-F238E27FC236}">
                <a16:creationId xmlns:a16="http://schemas.microsoft.com/office/drawing/2014/main" id="{082A9366-D53B-4F49-A861-37C06CD78D51}"/>
              </a:ext>
            </a:extLst>
          </p:cNvPr>
          <p:cNvSpPr/>
          <p:nvPr/>
        </p:nvSpPr>
        <p:spPr>
          <a:xfrm>
            <a:off x="530473" y="3257849"/>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выполнение руководителем главного администратора (администратора) бюджетных средств операций (действий) по выполнению бюджетных процедур;</a:t>
            </a: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72" y="408630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отсутствие подведомственных администраторов бюджетных средств;</a:t>
            </a:r>
          </a:p>
        </p:txBody>
      </p:sp>
      <p:sp>
        <p:nvSpPr>
          <p:cNvPr id="9" name="Прямоугольник 8">
            <a:extLst>
              <a:ext uri="{FF2B5EF4-FFF2-40B4-BE49-F238E27FC236}">
                <a16:creationId xmlns:a16="http://schemas.microsoft.com/office/drawing/2014/main" id="{A611A627-280F-47C7-8128-92D69B58B635}"/>
              </a:ext>
            </a:extLst>
          </p:cNvPr>
          <p:cNvSpPr/>
          <p:nvPr/>
        </p:nvSpPr>
        <p:spPr>
          <a:xfrm>
            <a:off x="530471" y="4563888"/>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отсутствие подведомственных бюджетных и автономных учреждений, в отношении которых осуществляются функции и полномочия учредителя государственных (муниципальных) учреждений, и подведомственных государственных (муниципальных) унитарных предприятий, в отношении которых осуществляются права собственника имущества соответствующего публично-правового образования.</a:t>
            </a:r>
          </a:p>
        </p:txBody>
      </p:sp>
    </p:spTree>
    <p:extLst>
      <p:ext uri="{BB962C8B-B14F-4D97-AF65-F5344CB8AC3E}">
        <p14:creationId xmlns:p14="http://schemas.microsoft.com/office/powerpoint/2010/main" val="326183168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7" y="271287"/>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71" y="1108487"/>
            <a:ext cx="10951372" cy="69759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Решение о передаче полномочий по осуществлению внутреннего финансового аудита может быть принято в следующих случаях:</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4" y="195181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отсутствие возможности образования субъекта внутреннего финансового аудита;</a:t>
            </a:r>
          </a:p>
        </p:txBody>
      </p:sp>
      <p:sp>
        <p:nvSpPr>
          <p:cNvPr id="7" name="Прямоугольник 6">
            <a:extLst>
              <a:ext uri="{FF2B5EF4-FFF2-40B4-BE49-F238E27FC236}">
                <a16:creationId xmlns:a16="http://schemas.microsoft.com/office/drawing/2014/main" id="{082A9366-D53B-4F49-A861-37C06CD78D51}"/>
              </a:ext>
            </a:extLst>
          </p:cNvPr>
          <p:cNvSpPr/>
          <p:nvPr/>
        </p:nvSpPr>
        <p:spPr>
          <a:xfrm>
            <a:off x="530471" y="2485505"/>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отсутствие необходимости образования субъекта внутреннего финансового аудита исходя из анализа имеющихся в главном администраторе (администраторе) бюджетных средств условий (обстоятельств), указанных в пункте 8 настоящего Стандарта;</a:t>
            </a: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68" y="371462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отсутствие возможности упрощенного осуществления внутреннего финансового аудита;</a:t>
            </a:r>
          </a:p>
        </p:txBody>
      </p:sp>
      <p:sp>
        <p:nvSpPr>
          <p:cNvPr id="9" name="Прямоугольник 8">
            <a:extLst>
              <a:ext uri="{FF2B5EF4-FFF2-40B4-BE49-F238E27FC236}">
                <a16:creationId xmlns:a16="http://schemas.microsoft.com/office/drawing/2014/main" id="{A611A627-280F-47C7-8128-92D69B58B635}"/>
              </a:ext>
            </a:extLst>
          </p:cNvPr>
          <p:cNvSpPr/>
          <p:nvPr/>
        </p:nvSpPr>
        <p:spPr>
          <a:xfrm>
            <a:off x="530467" y="4570573"/>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при наличии решения руководителя главного администратора бюджетных средств или руководителя администратора бюджетных средств о необходимости передачи полномочий по осуществлению внутреннего финансового аудита в связи с выявленными нарушениями при исполнении бюджетных полномочий, в том числе полномочий по осуществлению внутреннего финансового аудита.</a:t>
            </a:r>
          </a:p>
        </p:txBody>
      </p:sp>
    </p:spTree>
    <p:extLst>
      <p:ext uri="{BB962C8B-B14F-4D97-AF65-F5344CB8AC3E}">
        <p14:creationId xmlns:p14="http://schemas.microsoft.com/office/powerpoint/2010/main" val="128682793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7" y="326526"/>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71" y="1108487"/>
            <a:ext cx="10951372" cy="69759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Решение о передаче полномочий по осуществлению внутреннего финансового аудита может быть принято в следующих случаях:</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3" name="Прямоугольник 12">
            <a:extLst>
              <a:ext uri="{FF2B5EF4-FFF2-40B4-BE49-F238E27FC236}">
                <a16:creationId xmlns:a16="http://schemas.microsoft.com/office/drawing/2014/main" id="{19E91EE0-2EE9-4B6A-A06D-E7CAC7BABDFF}"/>
              </a:ext>
            </a:extLst>
          </p:cNvPr>
          <p:cNvSpPr/>
          <p:nvPr/>
        </p:nvSpPr>
        <p:spPr>
          <a:xfrm>
            <a:off x="530474" y="195181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отсутствие возможности образования субъекта внутреннего финансового аудита;</a:t>
            </a:r>
          </a:p>
        </p:txBody>
      </p:sp>
      <p:sp>
        <p:nvSpPr>
          <p:cNvPr id="7" name="Прямоугольник 6">
            <a:extLst>
              <a:ext uri="{FF2B5EF4-FFF2-40B4-BE49-F238E27FC236}">
                <a16:creationId xmlns:a16="http://schemas.microsoft.com/office/drawing/2014/main" id="{082A9366-D53B-4F49-A861-37C06CD78D51}"/>
              </a:ext>
            </a:extLst>
          </p:cNvPr>
          <p:cNvSpPr/>
          <p:nvPr/>
        </p:nvSpPr>
        <p:spPr>
          <a:xfrm>
            <a:off x="530471" y="2485505"/>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отсутствие необходимости образования субъекта внутреннего финансового аудита исходя из анализа имеющихся в главном администраторе (администраторе) бюджетных средств условий (обстоятельств), указанных в пункте 8 настоящего Стандарта;</a:t>
            </a: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68" y="371462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отсутствие возможности упрощенного осуществления внутреннего финансового аудита;</a:t>
            </a:r>
          </a:p>
        </p:txBody>
      </p:sp>
      <p:sp>
        <p:nvSpPr>
          <p:cNvPr id="9" name="Прямоугольник 8">
            <a:extLst>
              <a:ext uri="{FF2B5EF4-FFF2-40B4-BE49-F238E27FC236}">
                <a16:creationId xmlns:a16="http://schemas.microsoft.com/office/drawing/2014/main" id="{A611A627-280F-47C7-8128-92D69B58B635}"/>
              </a:ext>
            </a:extLst>
          </p:cNvPr>
          <p:cNvSpPr/>
          <p:nvPr/>
        </p:nvSpPr>
        <p:spPr>
          <a:xfrm>
            <a:off x="530467" y="4570573"/>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при наличии решения руководителя главного администратора бюджетных средств или руководителя администратора бюджетных средств о необходимости передачи полномочий по осуществлению внутреннего финансового аудита в связи с выявленными нарушениями при исполнении бюджетных полномочий, в том числе полномочий по осуществлению внутреннего финансового аудита.</a:t>
            </a:r>
          </a:p>
        </p:txBody>
      </p:sp>
    </p:spTree>
    <p:extLst>
      <p:ext uri="{BB962C8B-B14F-4D97-AF65-F5344CB8AC3E}">
        <p14:creationId xmlns:p14="http://schemas.microsoft.com/office/powerpoint/2010/main" val="320256302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272868"/>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Основания организации внутреннего финансового аудита</a:t>
            </a: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71" y="1108487"/>
            <a:ext cx="10951372" cy="69759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Принятое решение об организации внутреннего финансового аудита оформляется: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082A9366-D53B-4F49-A861-37C06CD78D51}"/>
              </a:ext>
            </a:extLst>
          </p:cNvPr>
          <p:cNvSpPr/>
          <p:nvPr/>
        </p:nvSpPr>
        <p:spPr>
          <a:xfrm>
            <a:off x="530466" y="1994632"/>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в случае принятия решения об образовании субъекта внутреннего финансового аудита - приказом или распоряжением об образовании (создании, преобразовании, наделении полномочиями) субъекта внутреннего финансового аудита;</a:t>
            </a: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65" y="326543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в случае принятия решения об упрощенном осуществлении внутреннего финансового аудита - внесением необходимых изменений в должностной регламент (должностную инструкцию) руководителя главного администратора (администратора) бюджетных средств с учетом положений пункта 14 настоящего Стандарта;</a:t>
            </a:r>
          </a:p>
        </p:txBody>
      </p:sp>
      <p:sp>
        <p:nvSpPr>
          <p:cNvPr id="9" name="Прямоугольник 8">
            <a:extLst>
              <a:ext uri="{FF2B5EF4-FFF2-40B4-BE49-F238E27FC236}">
                <a16:creationId xmlns:a16="http://schemas.microsoft.com/office/drawing/2014/main" id="{A611A627-280F-47C7-8128-92D69B58B635}"/>
              </a:ext>
            </a:extLst>
          </p:cNvPr>
          <p:cNvSpPr/>
          <p:nvPr/>
        </p:nvSpPr>
        <p:spPr>
          <a:xfrm>
            <a:off x="530465" y="4840354"/>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в случае принятия решения о передаче полномочий по осуществлению внутреннего финансового аудита - документом о согласовании передачи полномочий по осуществлению внутреннего финансового аудита, предусмотренным пунктом 18 настоящего Стандарта.</a:t>
            </a:r>
          </a:p>
        </p:txBody>
      </p:sp>
    </p:spTree>
    <p:extLst>
      <p:ext uri="{BB962C8B-B14F-4D97-AF65-F5344CB8AC3E}">
        <p14:creationId xmlns:p14="http://schemas.microsoft.com/office/powerpoint/2010/main" val="3089756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460510" y="1167650"/>
            <a:ext cx="10880361" cy="174422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rPr>
              <a:t>По сравнению с 2018 годом почти в 1,8 раза увеличился объем неисполненных обязательств 2018 года по госконтрактам, по которым Правительством Российской Федерации приняты решения о продлении сроков завершения расчетов с 1 июня вплоть до декабря 2019 года, который составил 81,5 млрд рублей, или 26,2 % объема соответствующих лимитов бюджетных обязательств. </a:t>
            </a:r>
          </a:p>
        </p:txBody>
      </p:sp>
      <p:sp>
        <p:nvSpPr>
          <p:cNvPr id="7" name="Стрелка: пятиугольник 6">
            <a:extLst>
              <a:ext uri="{FF2B5EF4-FFF2-40B4-BE49-F238E27FC236}">
                <a16:creationId xmlns:a16="http://schemas.microsoft.com/office/drawing/2014/main" id="{92631180-40BD-49F4-9762-05A50DDB7F5D}"/>
              </a:ext>
            </a:extLst>
          </p:cNvPr>
          <p:cNvSpPr/>
          <p:nvPr/>
        </p:nvSpPr>
        <p:spPr bwMode="auto">
          <a:xfrm>
            <a:off x="460508" y="3063505"/>
            <a:ext cx="10880361" cy="182880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rPr>
              <a:t>Ряд главных распорядителей (ФМБА России, Росморречфлот, Минпромторг России, Росреестр, Госкорпорация «Роскосмос») не обеспечили завершение расчетов по неисполненным обязательствам 2018 года по государственным контрактам в установленные решениями Правительства Российской Федерации сроки</a:t>
            </a:r>
          </a:p>
        </p:txBody>
      </p:sp>
      <p:sp>
        <p:nvSpPr>
          <p:cNvPr id="8" name="Стрелка: пятиугольник 7">
            <a:extLst>
              <a:ext uri="{FF2B5EF4-FFF2-40B4-BE49-F238E27FC236}">
                <a16:creationId xmlns:a16="http://schemas.microsoft.com/office/drawing/2014/main" id="{8FC26ED6-3D3C-4704-81B6-4C9BF23B76B2}"/>
              </a:ext>
            </a:extLst>
          </p:cNvPr>
          <p:cNvSpPr/>
          <p:nvPr/>
        </p:nvSpPr>
        <p:spPr bwMode="auto">
          <a:xfrm>
            <a:off x="466423" y="5043934"/>
            <a:ext cx="10880361" cy="124139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rPr>
              <a:t>При этом ФМБА России продлевался срок завершения расчетов по неисполненным обязательствам в отношении конкретного объекта капитального строительства как в 2019, так и в 2018 году, исполнение расходов не осуществлялось.</a:t>
            </a:r>
          </a:p>
        </p:txBody>
      </p:sp>
    </p:spTree>
    <p:extLst>
      <p:ext uri="{BB962C8B-B14F-4D97-AF65-F5344CB8AC3E}">
        <p14:creationId xmlns:p14="http://schemas.microsoft.com/office/powerpoint/2010/main" val="68227297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71" y="1108487"/>
            <a:ext cx="10951372" cy="174124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реализации решения об образовании субъекта ВФА ГАБС с учетом положений абзаца третьего пункта 5 статьи 160.2-1 Бюджетного кодекса Российской Федерации издает ведомственный (внутренний) акт, который может содержать положения, определяющие особенности применения федеральных стандартов ВФА при: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62" y="2991644"/>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составлении и утверждении плана проведения аудиторских мероприятий, внесении в него изменений, а также при подготовке и принятии решений о проведении внеплановых аудиторских мероприятий;</a:t>
            </a:r>
          </a:p>
        </p:txBody>
      </p:sp>
      <p:sp>
        <p:nvSpPr>
          <p:cNvPr id="9" name="Прямоугольник 8">
            <a:extLst>
              <a:ext uri="{FF2B5EF4-FFF2-40B4-BE49-F238E27FC236}">
                <a16:creationId xmlns:a16="http://schemas.microsoft.com/office/drawing/2014/main" id="{A611A627-280F-47C7-8128-92D69B58B635}"/>
              </a:ext>
            </a:extLst>
          </p:cNvPr>
          <p:cNvSpPr/>
          <p:nvPr/>
        </p:nvSpPr>
        <p:spPr>
          <a:xfrm>
            <a:off x="530461" y="4269923"/>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формировании и утверждении программы аудиторского мероприятия, внесении в нее изменений;</a:t>
            </a:r>
          </a:p>
        </p:txBody>
      </p:sp>
      <p:sp>
        <p:nvSpPr>
          <p:cNvPr id="10" name="Прямоугольник 9">
            <a:extLst>
              <a:ext uri="{FF2B5EF4-FFF2-40B4-BE49-F238E27FC236}">
                <a16:creationId xmlns:a16="http://schemas.microsoft.com/office/drawing/2014/main" id="{AB19B6E2-EDAE-4674-92B2-71C33F54D08A}"/>
              </a:ext>
            </a:extLst>
          </p:cNvPr>
          <p:cNvSpPr/>
          <p:nvPr/>
        </p:nvSpPr>
        <p:spPr>
          <a:xfrm>
            <a:off x="530460" y="519733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формировании аудиторских групп, назначении руководителя аудиторской группы, а также при привлечении к проведению аудиторского мероприятия должностных лиц (работников) главного администратора (администратора) бюджетных средств и (или) экспертов;</a:t>
            </a:r>
          </a:p>
        </p:txBody>
      </p:sp>
    </p:spTree>
    <p:extLst>
      <p:ext uri="{BB962C8B-B14F-4D97-AF65-F5344CB8AC3E}">
        <p14:creationId xmlns:p14="http://schemas.microsoft.com/office/powerpoint/2010/main" val="92441018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64" y="1044809"/>
            <a:ext cx="10951372" cy="174124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реализации решения об образовании субъекта ВФА ГАБС с учетом положений абзаца третьего пункта 5 статьи 160.2-1 Бюджетного кодекса Российской Федерации издает ведомственный (внутренний) акт, который может содержать положения, определяющие особенности применения федеральных стандартов ВФА при: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59" y="2910925"/>
            <a:ext cx="10951375" cy="216918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проведении аудиторских мероприятий, в том числе при формировании, хранении и контроле полноты рабочей документации аудиторского мероприятия, обеспечении доступа должностных лиц (работников) субъекта ВФА и привлеченных к проведению аудиторского мероприятия должностных лиц (работников) ГАБС и (или) экспертов к рабочей документации аудиторского мероприятия, а также при определении оснований и сроков приостановления и (или) продления аудиторских мероприятий;</a:t>
            </a:r>
          </a:p>
        </p:txBody>
      </p:sp>
      <p:sp>
        <p:nvSpPr>
          <p:cNvPr id="10" name="Прямоугольник 9">
            <a:extLst>
              <a:ext uri="{FF2B5EF4-FFF2-40B4-BE49-F238E27FC236}">
                <a16:creationId xmlns:a16="http://schemas.microsoft.com/office/drawing/2014/main" id="{AB19B6E2-EDAE-4674-92B2-71C33F54D08A}"/>
              </a:ext>
            </a:extLst>
          </p:cNvPr>
          <p:cNvSpPr/>
          <p:nvPr/>
        </p:nvSpPr>
        <p:spPr>
          <a:xfrm>
            <a:off x="530458" y="5173131"/>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составлении и представлении заключений, представлении и рассмотрении письменных возражений и предложений по результатам проведенного аудиторского мероприятия, а также при представлении годовой отчетности о результатах деятельности субъекта ВФА;</a:t>
            </a:r>
          </a:p>
        </p:txBody>
      </p:sp>
    </p:spTree>
    <p:extLst>
      <p:ext uri="{BB962C8B-B14F-4D97-AF65-F5344CB8AC3E}">
        <p14:creationId xmlns:p14="http://schemas.microsoft.com/office/powerpoint/2010/main" val="148643902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64" y="1044809"/>
            <a:ext cx="10951372" cy="174124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реализации решения об образовании субъекта ВФА ГАБС с учетом положений абзаца третьего пункта 5 статьи 160.2-1 Бюджетного кодекса Российской Федерации издает ведомственный (внутренний) акт, который может содержать положения, определяющие особенности применения федеральных стандартов ВФА при: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59" y="2819265"/>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е) информировании субъектов бюджетных процедур в отношении программ аудиторских мероприятий, проектов заключений и (или) заключений;</a:t>
            </a:r>
          </a:p>
        </p:txBody>
      </p:sp>
      <p:sp>
        <p:nvSpPr>
          <p:cNvPr id="10" name="Прямоугольник 9">
            <a:extLst>
              <a:ext uri="{FF2B5EF4-FFF2-40B4-BE49-F238E27FC236}">
                <a16:creationId xmlns:a16="http://schemas.microsoft.com/office/drawing/2014/main" id="{AB19B6E2-EDAE-4674-92B2-71C33F54D08A}"/>
              </a:ext>
            </a:extLst>
          </p:cNvPr>
          <p:cNvSpPr/>
          <p:nvPr/>
        </p:nvSpPr>
        <p:spPr>
          <a:xfrm>
            <a:off x="530458" y="3618198"/>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ж) оценке бюджетных рисков, формировании и ведении (актуализации) реестра бюджетных рисков, в том числе в части участия субъектов бюджетных процедур в формировании и ведении реестра бюджетных рисков;</a:t>
            </a:r>
          </a:p>
        </p:txBody>
      </p:sp>
      <p:sp>
        <p:nvSpPr>
          <p:cNvPr id="6" name="Прямоугольник 5">
            <a:extLst>
              <a:ext uri="{FF2B5EF4-FFF2-40B4-BE49-F238E27FC236}">
                <a16:creationId xmlns:a16="http://schemas.microsoft.com/office/drawing/2014/main" id="{6ECC2418-F448-4D9C-9A44-22D4E65B8794}"/>
              </a:ext>
            </a:extLst>
          </p:cNvPr>
          <p:cNvSpPr/>
          <p:nvPr/>
        </p:nvSpPr>
        <p:spPr>
          <a:xfrm>
            <a:off x="530458" y="4782166"/>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з) проведении мониторинга реализации субъектами бюджетных процедур мер по минимизации (устранению) бюджетных рисков, по организации и осуществлению ВФК, по устранению выявленных нарушений и (или) недостатков, а также по совершенствованию организации (обеспечения выполнения), выполнения бюджетной процедуры и (или) операций (действий) по выполнению бюджетной процедуры;</a:t>
            </a:r>
          </a:p>
        </p:txBody>
      </p:sp>
    </p:spTree>
    <p:extLst>
      <p:ext uri="{BB962C8B-B14F-4D97-AF65-F5344CB8AC3E}">
        <p14:creationId xmlns:p14="http://schemas.microsoft.com/office/powerpoint/2010/main" val="406963022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64" y="1044809"/>
            <a:ext cx="10951372" cy="174124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реализации решения об образовании субъекта ВФА ГАБС с учетом положений абзаца третьего пункта 5 статьи 160.2-1 Бюджетного кодекса Российской Федерации издает ведомственный (внутренний) акт, который может содержать положения, определяющие особенности применения федеральных стандартов ВФА при: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59" y="2819265"/>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и) принятии и исполнении главным администратором (администратором) бюджетных средств переданных от администратора бюджетных средств полномочий по осуществлению внутреннего финансового аудита, в том числе способ(ы) оформления и форму документа о согласовании передачи полномочий по осуществлению внутреннего финансового аудита.</a:t>
            </a:r>
          </a:p>
        </p:txBody>
      </p:sp>
      <p:sp>
        <p:nvSpPr>
          <p:cNvPr id="6" name="Прямоугольник 5">
            <a:extLst>
              <a:ext uri="{FF2B5EF4-FFF2-40B4-BE49-F238E27FC236}">
                <a16:creationId xmlns:a16="http://schemas.microsoft.com/office/drawing/2014/main" id="{6ECC2418-F448-4D9C-9A44-22D4E65B8794}"/>
              </a:ext>
            </a:extLst>
          </p:cNvPr>
          <p:cNvSpPr/>
          <p:nvPr/>
        </p:nvSpPr>
        <p:spPr>
          <a:xfrm>
            <a:off x="530458" y="4853187"/>
            <a:ext cx="10951375" cy="1467453"/>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Ведомственные (внутренние) акты главного администратора (администратора) бюджетных средств могут содержать иные положения, необходимые для обеспечения осуществления внутреннего финансового аудита с соблюдением федеральных стандартов внутреннего финансового аудита.</a:t>
            </a:r>
          </a:p>
        </p:txBody>
      </p:sp>
    </p:spTree>
    <p:extLst>
      <p:ext uri="{BB962C8B-B14F-4D97-AF65-F5344CB8AC3E}">
        <p14:creationId xmlns:p14="http://schemas.microsoft.com/office/powerpoint/2010/main" val="134026681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12" name="Стрелка: пятиугольник 11">
            <a:extLst>
              <a:ext uri="{FF2B5EF4-FFF2-40B4-BE49-F238E27FC236}">
                <a16:creationId xmlns:a16="http://schemas.microsoft.com/office/drawing/2014/main" id="{1C1C4094-8434-4226-8500-7FCE91F7D43A}"/>
              </a:ext>
            </a:extLst>
          </p:cNvPr>
          <p:cNvSpPr/>
          <p:nvPr/>
        </p:nvSpPr>
        <p:spPr bwMode="auto">
          <a:xfrm>
            <a:off x="530464" y="1044810"/>
            <a:ext cx="10951372" cy="155885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реализации решения об упрощенном осуществлении ВФА руководитель ГАБС принимает на себя и единолично несет ответственность за результаты выполнения бюджетных процедур, а также самостоятельно выполняет действия, направленные на достижение целей осуществления ВФА,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Прямоугольник 7">
            <a:extLst>
              <a:ext uri="{FF2B5EF4-FFF2-40B4-BE49-F238E27FC236}">
                <a16:creationId xmlns:a16="http://schemas.microsoft.com/office/drawing/2014/main" id="{8B20AADB-333C-499B-B149-F527184EEFF8}"/>
              </a:ext>
            </a:extLst>
          </p:cNvPr>
          <p:cNvSpPr/>
          <p:nvPr/>
        </p:nvSpPr>
        <p:spPr>
          <a:xfrm>
            <a:off x="530462" y="2728534"/>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организует и осуществляет внутренний финансовый контроль;</a:t>
            </a:r>
          </a:p>
        </p:txBody>
      </p:sp>
      <p:sp>
        <p:nvSpPr>
          <p:cNvPr id="7" name="Прямоугольник 6">
            <a:extLst>
              <a:ext uri="{FF2B5EF4-FFF2-40B4-BE49-F238E27FC236}">
                <a16:creationId xmlns:a16="http://schemas.microsoft.com/office/drawing/2014/main" id="{D642FF6E-FB9B-4272-AB52-9E91681CD4DA}"/>
              </a:ext>
            </a:extLst>
          </p:cNvPr>
          <p:cNvSpPr/>
          <p:nvPr/>
        </p:nvSpPr>
        <p:spPr>
          <a:xfrm>
            <a:off x="530462" y="3268263"/>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решает задачи внутреннего финансового аудита, направленные на совершенствование внутреннего финансового контроля в соответствии с пунктом 14 федерального стандарта внутреннего финансового аудита "Определения, принципы и задачи внутреннего финансового аудита";</a:t>
            </a:r>
          </a:p>
        </p:txBody>
      </p:sp>
      <p:sp>
        <p:nvSpPr>
          <p:cNvPr id="9" name="Прямоугольник 8">
            <a:extLst>
              <a:ext uri="{FF2B5EF4-FFF2-40B4-BE49-F238E27FC236}">
                <a16:creationId xmlns:a16="http://schemas.microsoft.com/office/drawing/2014/main" id="{68DB0DE2-F844-40F4-990C-765A38B553DB}"/>
              </a:ext>
            </a:extLst>
          </p:cNvPr>
          <p:cNvSpPr/>
          <p:nvPr/>
        </p:nvSpPr>
        <p:spPr>
          <a:xfrm>
            <a:off x="530461" y="4829580"/>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решает задачи внутреннего финансового аудита, направленные на повышение качества финансового менеджмента в соответствии с пунктом 16 федерального стандарта внутреннего финансового аудита "Определения, принципы и задачи внутреннего финансового аудита".</a:t>
            </a:r>
          </a:p>
        </p:txBody>
      </p:sp>
    </p:spTree>
    <p:extLst>
      <p:ext uri="{BB962C8B-B14F-4D97-AF65-F5344CB8AC3E}">
        <p14:creationId xmlns:p14="http://schemas.microsoft.com/office/powerpoint/2010/main" val="412372830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5" y="365289"/>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a:latin typeface="Georgia" panose="02040502050405020303" pitchFamily="18" charset="0"/>
              </a:rPr>
              <a:t>Порядок организации внутреннего финансового аудита</a:t>
            </a:r>
            <a:endParaRPr lang="ru-RU" sz="2200" kern="0" dirty="0">
              <a:latin typeface="Georgia" panose="02040502050405020303" pitchFamily="18" charset="0"/>
            </a:endParaRPr>
          </a:p>
        </p:txBody>
      </p:sp>
      <p:sp>
        <p:nvSpPr>
          <p:cNvPr id="7" name="Прямоугольник 6">
            <a:extLst>
              <a:ext uri="{FF2B5EF4-FFF2-40B4-BE49-F238E27FC236}">
                <a16:creationId xmlns:a16="http://schemas.microsoft.com/office/drawing/2014/main" id="{D642FF6E-FB9B-4272-AB52-9E91681CD4DA}"/>
              </a:ext>
            </a:extLst>
          </p:cNvPr>
          <p:cNvSpPr/>
          <p:nvPr/>
        </p:nvSpPr>
        <p:spPr>
          <a:xfrm>
            <a:off x="620312" y="1750181"/>
            <a:ext cx="10951375" cy="181831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Администраторы бюджетных средств, принявшие решения о передаче полномочий (передавшие полномочия) по осуществлению внутреннего финансового аудита, а также главные администраторы (администраторы) бюджетных средств, принявшие решения об упрощенном осуществлении внутреннего финансового аудита, не издают ведомственные (внутренние) акты, указанные в пункте 13 настоящего Стандарта.</a:t>
            </a:r>
          </a:p>
        </p:txBody>
      </p:sp>
    </p:spTree>
    <p:extLst>
      <p:ext uri="{BB962C8B-B14F-4D97-AF65-F5344CB8AC3E}">
        <p14:creationId xmlns:p14="http://schemas.microsoft.com/office/powerpoint/2010/main" val="391502414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7" name="Прямоугольник 6">
            <a:extLst>
              <a:ext uri="{FF2B5EF4-FFF2-40B4-BE49-F238E27FC236}">
                <a16:creationId xmlns:a16="http://schemas.microsoft.com/office/drawing/2014/main" id="{D642FF6E-FB9B-4272-AB52-9E91681CD4DA}"/>
              </a:ext>
            </a:extLst>
          </p:cNvPr>
          <p:cNvSpPr/>
          <p:nvPr/>
        </p:nvSpPr>
        <p:spPr>
          <a:xfrm>
            <a:off x="530460" y="1421708"/>
            <a:ext cx="10951375" cy="181831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Администратор бюджетных средств вправе передать полномочия по осуществлению внутреннего финансового аудита главному администратору бюджетных средств, в ведении которого он находится, или другому администратору бюджетных средств, находящемуся в ведении данного главного администратора бюджетных средств, с учетом положений пункта 4 статьи 160.2-1 Бюджетного кодекса Российской Федерации.</a:t>
            </a:r>
          </a:p>
        </p:txBody>
      </p:sp>
      <p:sp>
        <p:nvSpPr>
          <p:cNvPr id="10" name="Прямоугольник 9">
            <a:extLst>
              <a:ext uri="{FF2B5EF4-FFF2-40B4-BE49-F238E27FC236}">
                <a16:creationId xmlns:a16="http://schemas.microsoft.com/office/drawing/2014/main" id="{B29876F3-CAAB-4B05-8D09-E15B92C6FD04}"/>
              </a:ext>
            </a:extLst>
          </p:cNvPr>
          <p:cNvSpPr/>
          <p:nvPr/>
        </p:nvSpPr>
        <p:spPr>
          <a:xfrm>
            <a:off x="530459" y="3617974"/>
            <a:ext cx="10951375" cy="2169184"/>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случае принятия решения о передаче полномочий по осуществлению внутреннего финансового аудита, предусмотренного пунктом 3 настоящего Стандарта, руководитель администратора бюджетных средств, передающего полномочия по осуществлению внутреннего финансового аудита, согласовывает передачу указанных полномочий с руководителем главного администратора (администратора) бюджетных средств, которому передаются полномочия по осуществлению внутреннего финансового аудита.</a:t>
            </a:r>
          </a:p>
        </p:txBody>
      </p:sp>
    </p:spTree>
    <p:extLst>
      <p:ext uri="{BB962C8B-B14F-4D97-AF65-F5344CB8AC3E}">
        <p14:creationId xmlns:p14="http://schemas.microsoft.com/office/powerpoint/2010/main" val="48562264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7" name="Прямоугольник 6">
            <a:extLst>
              <a:ext uri="{FF2B5EF4-FFF2-40B4-BE49-F238E27FC236}">
                <a16:creationId xmlns:a16="http://schemas.microsoft.com/office/drawing/2014/main" id="{D642FF6E-FB9B-4272-AB52-9E91681CD4DA}"/>
              </a:ext>
            </a:extLst>
          </p:cNvPr>
          <p:cNvSpPr/>
          <p:nvPr/>
        </p:nvSpPr>
        <p:spPr>
          <a:xfrm>
            <a:off x="530460" y="1421708"/>
            <a:ext cx="10951375" cy="2520049"/>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Субъектом внутреннего финансового аудита администратора бюджетных средств, передавшего полномочия по осуществлению внутреннего финансового аудита с учетом положений пунктов 3 и 4 статьи 160.2-1 Бюджетного кодекса Российской Федерации, является субъект внутреннего финансового аудита главного администратора (администратора) бюджетных средств, принявшего полномочия по осуществлению внутреннего финансового аудита (далее - субъект внутреннего финансового аудита, принявший полномочия).</a:t>
            </a:r>
          </a:p>
        </p:txBody>
      </p:sp>
    </p:spTree>
    <p:extLst>
      <p:ext uri="{BB962C8B-B14F-4D97-AF65-F5344CB8AC3E}">
        <p14:creationId xmlns:p14="http://schemas.microsoft.com/office/powerpoint/2010/main" val="239187450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4" y="1044810"/>
            <a:ext cx="10951372" cy="108583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Решение о передаче полномочий по осуществлению внутреннего финансового аудита оформляется (согласовывается) одним из следующих способов: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6" name="Прямоугольник 5">
            <a:extLst>
              <a:ext uri="{FF2B5EF4-FFF2-40B4-BE49-F238E27FC236}">
                <a16:creationId xmlns:a16="http://schemas.microsoft.com/office/drawing/2014/main" id="{D3F31095-9A4A-432B-BC7B-E75E87F4E6AC}"/>
              </a:ext>
            </a:extLst>
          </p:cNvPr>
          <p:cNvSpPr/>
          <p:nvPr/>
        </p:nvSpPr>
        <p:spPr>
          <a:xfrm>
            <a:off x="530461" y="2247468"/>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подписание соглашения о передаче полномочий администратора бюджетных средств по осуществлению внутреннего финансового аудита;</a:t>
            </a:r>
          </a:p>
        </p:txBody>
      </p:sp>
      <p:sp>
        <p:nvSpPr>
          <p:cNvPr id="8" name="Прямоугольник 7">
            <a:extLst>
              <a:ext uri="{FF2B5EF4-FFF2-40B4-BE49-F238E27FC236}">
                <a16:creationId xmlns:a16="http://schemas.microsoft.com/office/drawing/2014/main" id="{5E75400B-1A74-474F-8710-91288AE1BF24}"/>
              </a:ext>
            </a:extLst>
          </p:cNvPr>
          <p:cNvSpPr/>
          <p:nvPr/>
        </p:nvSpPr>
        <p:spPr>
          <a:xfrm>
            <a:off x="530460" y="3130017"/>
            <a:ext cx="10951375" cy="216918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оформление служебных писем о согласовании передачи полномочий по осуществлению внутреннего финансового аудита, в том числе их визирование (подписание) руководителем главного администратора (администратора) бюджетных средств, принимающего полномочия по осуществлению внутреннего финансового аудита и руководителем администратора бюджетных средств, передающего указанные полномочия;</a:t>
            </a: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9" y="5390547"/>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оформление документа с грифом (листом) согласования или протокола о передаче администратором бюджетных средств полномочий по осуществлению внутреннего финансового аудита.</a:t>
            </a:r>
          </a:p>
        </p:txBody>
      </p:sp>
    </p:spTree>
    <p:extLst>
      <p:ext uri="{BB962C8B-B14F-4D97-AF65-F5344CB8AC3E}">
        <p14:creationId xmlns:p14="http://schemas.microsoft.com/office/powerpoint/2010/main" val="284936507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4" y="1044810"/>
            <a:ext cx="10951372" cy="280809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случае принятия решения о передаче полномочий по осуществлению внутреннего финансового аудита указанный в пункте 13 настоящего Стандарта ведомственный (внутренний) акт главного администратора (администратора) бюджетных средств, принявшего полномочия по осуществлению внутреннего финансового аудита, должен содержать положения, касающиеся принятия и исполнения переданных от администратора бюджетных средств полномочий по осуществлению внутреннего финансового аудита, в частности:</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61" y="4032264"/>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дату и срок передачи полномочий по осуществлению внутреннего финансового аудита, а также порядок отмены (изменения) решения о передаче полномочий по осуществлению внутреннего финансового аудита;</a:t>
            </a:r>
          </a:p>
        </p:txBody>
      </p:sp>
    </p:spTree>
    <p:extLst>
      <p:ext uri="{BB962C8B-B14F-4D97-AF65-F5344CB8AC3E}">
        <p14:creationId xmlns:p14="http://schemas.microsoft.com/office/powerpoint/2010/main" val="3650144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3" name="Рисунок 2">
            <a:extLst>
              <a:ext uri="{FF2B5EF4-FFF2-40B4-BE49-F238E27FC236}">
                <a16:creationId xmlns:a16="http://schemas.microsoft.com/office/drawing/2014/main" id="{236FB380-817F-42A7-BF9F-06CD25465519}"/>
              </a:ext>
            </a:extLst>
          </p:cNvPr>
          <p:cNvPicPr>
            <a:picLocks noChangeAspect="1"/>
          </p:cNvPicPr>
          <p:nvPr/>
        </p:nvPicPr>
        <p:blipFill>
          <a:blip r:embed="rId2"/>
          <a:stretch>
            <a:fillRect/>
          </a:stretch>
        </p:blipFill>
        <p:spPr>
          <a:xfrm>
            <a:off x="1793289" y="2089862"/>
            <a:ext cx="8108272" cy="4143921"/>
          </a:xfrm>
          <a:prstGeom prst="rect">
            <a:avLst/>
          </a:prstGeom>
        </p:spPr>
      </p:pic>
      <p:sp>
        <p:nvSpPr>
          <p:cNvPr id="5" name="Title 1">
            <a:extLst>
              <a:ext uri="{FF2B5EF4-FFF2-40B4-BE49-F238E27FC236}">
                <a16:creationId xmlns:a16="http://schemas.microsoft.com/office/drawing/2014/main" id="{4E68CBA4-7CAA-4B81-9D8F-1D00BB3EF135}"/>
              </a:ext>
            </a:extLst>
          </p:cNvPr>
          <p:cNvSpPr txBox="1">
            <a:spLocks/>
          </p:cNvSpPr>
          <p:nvPr/>
        </p:nvSpPr>
        <p:spPr>
          <a:xfrm>
            <a:off x="2161895" y="1334067"/>
            <a:ext cx="10124259" cy="379324"/>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Объем неисполненных обязательств, млрд. руб.</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Tree>
    <p:extLst>
      <p:ext uri="{BB962C8B-B14F-4D97-AF65-F5344CB8AC3E}">
        <p14:creationId xmlns:p14="http://schemas.microsoft.com/office/powerpoint/2010/main" val="279068476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1" y="1150258"/>
            <a:ext cx="10951372" cy="41221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Ведомственный (внутренний) акт должен содержать:</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8" y="1678651"/>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порядок направления администратором бюджетных средств, передавшим полномочия по осуществлению внутреннего финансового аудита, субъекту внутреннего финансового аудита, принявшему полномочия:</a:t>
            </a:r>
          </a:p>
        </p:txBody>
      </p:sp>
      <p:sp>
        <p:nvSpPr>
          <p:cNvPr id="6" name="Прямоугольник 5">
            <a:extLst>
              <a:ext uri="{FF2B5EF4-FFF2-40B4-BE49-F238E27FC236}">
                <a16:creationId xmlns:a16="http://schemas.microsoft.com/office/drawing/2014/main" id="{99F6B757-24EB-4252-8D57-C02845D194DA}"/>
              </a:ext>
            </a:extLst>
          </p:cNvPr>
          <p:cNvSpPr/>
          <p:nvPr/>
        </p:nvSpPr>
        <p:spPr>
          <a:xfrm>
            <a:off x="1047565" y="2870706"/>
            <a:ext cx="10434271"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предложений по формированию плана проведения аудиторских мероприятий, внесению в него изменений, а также по проведению внеплановых аудиторских мероприятий;</a:t>
            </a:r>
          </a:p>
        </p:txBody>
      </p:sp>
      <p:sp>
        <p:nvSpPr>
          <p:cNvPr id="7" name="Прямоугольник 6">
            <a:extLst>
              <a:ext uri="{FF2B5EF4-FFF2-40B4-BE49-F238E27FC236}">
                <a16:creationId xmlns:a16="http://schemas.microsoft.com/office/drawing/2014/main" id="{CCDCAE09-4652-4512-963C-E2C188422160}"/>
              </a:ext>
            </a:extLst>
          </p:cNvPr>
          <p:cNvSpPr/>
          <p:nvPr/>
        </p:nvSpPr>
        <p:spPr>
          <a:xfrm>
            <a:off x="1047565" y="4103475"/>
            <a:ext cx="10434271" cy="252004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информации о решениях, принятых по результатам проведенных аудиторских мероприятий, в том числе о мерах по минимизации (устранению) бюджетных рисков, по организации и осуществлению внутреннего финансового контроля, по устранению выявленных нарушений и (или) недостатков, а также по совершенствованию организации (обеспечения выполнения), выполнения бюджетной процедуры и (или) операций (действий) по выполнению бюджетной процедуры;</a:t>
            </a:r>
          </a:p>
        </p:txBody>
      </p:sp>
    </p:spTree>
    <p:extLst>
      <p:ext uri="{BB962C8B-B14F-4D97-AF65-F5344CB8AC3E}">
        <p14:creationId xmlns:p14="http://schemas.microsoft.com/office/powerpoint/2010/main" val="396274323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1" y="1150258"/>
            <a:ext cx="10951372" cy="41221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Ведомственный (внутренний) акт должен содержать:</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8" y="1678651"/>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порядок направления субъектом внутреннего финансового аудита, принявшим полномочия, руководителю администратора бюджетных средств, передавшему указанные полномочия:</a:t>
            </a:r>
          </a:p>
        </p:txBody>
      </p:sp>
      <p:sp>
        <p:nvSpPr>
          <p:cNvPr id="6" name="Прямоугольник 5">
            <a:extLst>
              <a:ext uri="{FF2B5EF4-FFF2-40B4-BE49-F238E27FC236}">
                <a16:creationId xmlns:a16="http://schemas.microsoft.com/office/drawing/2014/main" id="{99F6B757-24EB-4252-8D57-C02845D194DA}"/>
              </a:ext>
            </a:extLst>
          </p:cNvPr>
          <p:cNvSpPr/>
          <p:nvPr/>
        </p:nvSpPr>
        <p:spPr>
          <a:xfrm>
            <a:off x="1047565" y="2870706"/>
            <a:ext cx="10434271"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копии утвержденного плана проведения аудиторских мероприятий (внесенных изменений в него);</a:t>
            </a:r>
          </a:p>
        </p:txBody>
      </p:sp>
      <p:sp>
        <p:nvSpPr>
          <p:cNvPr id="7" name="Прямоугольник 6">
            <a:extLst>
              <a:ext uri="{FF2B5EF4-FFF2-40B4-BE49-F238E27FC236}">
                <a16:creationId xmlns:a16="http://schemas.microsoft.com/office/drawing/2014/main" id="{CCDCAE09-4652-4512-963C-E2C188422160}"/>
              </a:ext>
            </a:extLst>
          </p:cNvPr>
          <p:cNvSpPr/>
          <p:nvPr/>
        </p:nvSpPr>
        <p:spPr>
          <a:xfrm>
            <a:off x="1047562" y="3753336"/>
            <a:ext cx="10434271"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программы аудиторского мероприятия (внесенных в нее изменений), заключения;</a:t>
            </a:r>
          </a:p>
        </p:txBody>
      </p:sp>
      <p:sp>
        <p:nvSpPr>
          <p:cNvPr id="8" name="Прямоугольник 7">
            <a:extLst>
              <a:ext uri="{FF2B5EF4-FFF2-40B4-BE49-F238E27FC236}">
                <a16:creationId xmlns:a16="http://schemas.microsoft.com/office/drawing/2014/main" id="{D63440B9-13BB-4EAC-97A4-C73A47993822}"/>
              </a:ext>
            </a:extLst>
          </p:cNvPr>
          <p:cNvSpPr/>
          <p:nvPr/>
        </p:nvSpPr>
        <p:spPr>
          <a:xfrm>
            <a:off x="1047561" y="4285101"/>
            <a:ext cx="10434271"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информации о типовых нарушениях и (или) недостатках, условиях, причинах и предлагаемых мерах по их предотвращению, а также о значимых бюджетных рисках и мерах по их минимизации (при необходимости);</a:t>
            </a:r>
          </a:p>
        </p:txBody>
      </p:sp>
    </p:spTree>
    <p:extLst>
      <p:ext uri="{BB962C8B-B14F-4D97-AF65-F5344CB8AC3E}">
        <p14:creationId xmlns:p14="http://schemas.microsoft.com/office/powerpoint/2010/main" val="90829691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61" y="165905"/>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Порядок передачи полномочий по осуществлению</a:t>
            </a:r>
          </a:p>
          <a:p>
            <a:pPr lvl="0">
              <a:defRPr/>
            </a:pPr>
            <a:r>
              <a:rPr lang="ru-RU" sz="2200" kern="0" dirty="0">
                <a:latin typeface="Georgia" panose="02040502050405020303" pitchFamily="18" charset="0"/>
              </a:rPr>
              <a:t>внутреннего финансового аудита</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1" y="1150258"/>
            <a:ext cx="10951372" cy="41221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Ведомственный (внутренний) акт должен содержать:</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8" y="1678651"/>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вопросы при осуществлении внутреннего финансового аудита, ответственность за которые несут соответственно руководитель администратора бюджетных средств, передавшего полномочия по осуществлению внутреннего финансового аудита, и субъект внутреннего финансового аудита, принявший полномочия;</a:t>
            </a:r>
          </a:p>
        </p:txBody>
      </p:sp>
      <p:sp>
        <p:nvSpPr>
          <p:cNvPr id="10" name="Прямоугольник 9">
            <a:extLst>
              <a:ext uri="{FF2B5EF4-FFF2-40B4-BE49-F238E27FC236}">
                <a16:creationId xmlns:a16="http://schemas.microsoft.com/office/drawing/2014/main" id="{E840E002-1990-4544-8ACA-106A00687653}"/>
              </a:ext>
            </a:extLst>
          </p:cNvPr>
          <p:cNvSpPr/>
          <p:nvPr/>
        </p:nvSpPr>
        <p:spPr>
          <a:xfrm>
            <a:off x="530457" y="3262285"/>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иные положения, необходимые для обеспечения передачи полномочий по осуществлению внутреннего финансового аудита (их принятия от администраторов бюджетных средств).</a:t>
            </a:r>
          </a:p>
        </p:txBody>
      </p:sp>
    </p:spTree>
    <p:extLst>
      <p:ext uri="{BB962C8B-B14F-4D97-AF65-F5344CB8AC3E}">
        <p14:creationId xmlns:p14="http://schemas.microsoft.com/office/powerpoint/2010/main" val="212442608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76696" y="0"/>
            <a:ext cx="10662081" cy="157784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Проект Приказа</a:t>
            </a:r>
          </a:p>
          <a:p>
            <a:pPr algn="ctr"/>
            <a:r>
              <a:rPr lang="ru-RU" sz="2000" b="1" dirty="0">
                <a:solidFill>
                  <a:schemeClr val="tx1"/>
                </a:solidFill>
                <a:latin typeface="Georgia" panose="02040502050405020303" pitchFamily="18" charset="0"/>
              </a:rPr>
              <a:t>Об утверждении федерального стандарта внутреннего финансового аудита «Планирование и проведение внутреннего финансового аудита»</a:t>
            </a:r>
          </a:p>
          <a:p>
            <a:pPr algn="ctr"/>
            <a:r>
              <a:rPr lang="ru-RU" sz="2000" b="1" dirty="0">
                <a:solidFill>
                  <a:srgbClr val="C00000"/>
                </a:solidFill>
                <a:latin typeface="Georgia" panose="02040502050405020303" pitchFamily="18" charset="0"/>
              </a:rPr>
              <a:t>(Вступает в силу ???? 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333938" y="1719422"/>
            <a:ext cx="9088205"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Пользователи стандарта: должностные лица (работники)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35725" y="213299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89316" y="2602037"/>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распорядителей бюджетных средств</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89316" y="3187389"/>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администраторов доходов бюджета</a:t>
            </a:r>
          </a:p>
        </p:txBody>
      </p:sp>
      <p:sp>
        <p:nvSpPr>
          <p:cNvPr id="8" name="Прямоугольник 7">
            <a:extLst>
              <a:ext uri="{FF2B5EF4-FFF2-40B4-BE49-F238E27FC236}">
                <a16:creationId xmlns:a16="http://schemas.microsoft.com/office/drawing/2014/main" id="{691898AF-9936-4E95-A3EC-26900534E2C2}"/>
              </a:ext>
            </a:extLst>
          </p:cNvPr>
          <p:cNvSpPr/>
          <p:nvPr/>
        </p:nvSpPr>
        <p:spPr>
          <a:xfrm>
            <a:off x="789314" y="3782120"/>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главных администраторов источников финансирования дефицита бюджета</a:t>
            </a:r>
          </a:p>
        </p:txBody>
      </p:sp>
      <p:sp>
        <p:nvSpPr>
          <p:cNvPr id="9" name="Прямоугольник 8">
            <a:extLst>
              <a:ext uri="{FF2B5EF4-FFF2-40B4-BE49-F238E27FC236}">
                <a16:creationId xmlns:a16="http://schemas.microsoft.com/office/drawing/2014/main" id="{DB2EB46C-4CDD-454F-AE33-53807C1C9068}"/>
              </a:ext>
            </a:extLst>
          </p:cNvPr>
          <p:cNvSpPr/>
          <p:nvPr/>
        </p:nvSpPr>
        <p:spPr>
          <a:xfrm>
            <a:off x="789315" y="4399653"/>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распорядителей бюджетных средств</a:t>
            </a:r>
          </a:p>
        </p:txBody>
      </p:sp>
      <p:sp>
        <p:nvSpPr>
          <p:cNvPr id="12" name="Прямоугольник 11">
            <a:extLst>
              <a:ext uri="{FF2B5EF4-FFF2-40B4-BE49-F238E27FC236}">
                <a16:creationId xmlns:a16="http://schemas.microsoft.com/office/drawing/2014/main" id="{83D5F5C5-9B0B-4367-A642-626C0D79ABDD}"/>
              </a:ext>
            </a:extLst>
          </p:cNvPr>
          <p:cNvSpPr/>
          <p:nvPr/>
        </p:nvSpPr>
        <p:spPr>
          <a:xfrm>
            <a:off x="789315" y="4966104"/>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получателей бюджетных средств</a:t>
            </a:r>
          </a:p>
        </p:txBody>
      </p:sp>
      <p:sp>
        <p:nvSpPr>
          <p:cNvPr id="13" name="Прямоугольник 12">
            <a:extLst>
              <a:ext uri="{FF2B5EF4-FFF2-40B4-BE49-F238E27FC236}">
                <a16:creationId xmlns:a16="http://schemas.microsoft.com/office/drawing/2014/main" id="{377BC2A5-FD22-4AC9-9DA9-400C0429DCF1}"/>
              </a:ext>
            </a:extLst>
          </p:cNvPr>
          <p:cNvSpPr/>
          <p:nvPr/>
        </p:nvSpPr>
        <p:spPr>
          <a:xfrm>
            <a:off x="789315" y="5532555"/>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администраторов доходов бюджета</a:t>
            </a:r>
          </a:p>
        </p:txBody>
      </p:sp>
      <p:sp>
        <p:nvSpPr>
          <p:cNvPr id="14" name="Прямоугольник 13">
            <a:extLst>
              <a:ext uri="{FF2B5EF4-FFF2-40B4-BE49-F238E27FC236}">
                <a16:creationId xmlns:a16="http://schemas.microsoft.com/office/drawing/2014/main" id="{6A9C53D7-17B9-4881-A8E5-9B7C675F3BA1}"/>
              </a:ext>
            </a:extLst>
          </p:cNvPr>
          <p:cNvSpPr/>
          <p:nvPr/>
        </p:nvSpPr>
        <p:spPr>
          <a:xfrm>
            <a:off x="789314" y="6099006"/>
            <a:ext cx="10662081" cy="42743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администраторов источников финансирования дефицита бюджета</a:t>
            </a:r>
          </a:p>
        </p:txBody>
      </p:sp>
    </p:spTree>
    <p:extLst>
      <p:ext uri="{BB962C8B-B14F-4D97-AF65-F5344CB8AC3E}">
        <p14:creationId xmlns:p14="http://schemas.microsoft.com/office/powerpoint/2010/main" val="135616981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266439"/>
            <a:ext cx="10951372" cy="41221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Планирование внутреннего финансового аудита включает:</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планирование деятельности субъекта внутреннего финансового аудита;</a:t>
            </a:r>
          </a:p>
        </p:txBody>
      </p:sp>
      <p:sp>
        <p:nvSpPr>
          <p:cNvPr id="10" name="Прямоугольник 9">
            <a:extLst>
              <a:ext uri="{FF2B5EF4-FFF2-40B4-BE49-F238E27FC236}">
                <a16:creationId xmlns:a16="http://schemas.microsoft.com/office/drawing/2014/main" id="{E840E002-1990-4544-8ACA-106A00687653}"/>
              </a:ext>
            </a:extLst>
          </p:cNvPr>
          <p:cNvSpPr/>
          <p:nvPr/>
        </p:nvSpPr>
        <p:spPr>
          <a:xfrm>
            <a:off x="530455" y="2611183"/>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составление плана проведения аудиторских мероприятий, внесение в него изменений, а также подготовка и принятие решений о проведении внеплановых аудиторских мероприятий;</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4" y="3917910"/>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планирование аудиторского мероприятия и формирование программы аудиторского мероприятия.</a:t>
            </a:r>
          </a:p>
        </p:txBody>
      </p:sp>
    </p:spTree>
    <p:extLst>
      <p:ext uri="{BB962C8B-B14F-4D97-AF65-F5344CB8AC3E}">
        <p14:creationId xmlns:p14="http://schemas.microsoft.com/office/powerpoint/2010/main" val="52823925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66699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планирования деятельности субъекта внутреннего финансового аудита учитываются: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степень обеспеченности ресурсами, необходимыми для осуществления внутреннего финансового аудита;</a:t>
            </a:r>
          </a:p>
        </p:txBody>
      </p:sp>
      <p:sp>
        <p:nvSpPr>
          <p:cNvPr id="10" name="Прямоугольник 9">
            <a:extLst>
              <a:ext uri="{FF2B5EF4-FFF2-40B4-BE49-F238E27FC236}">
                <a16:creationId xmlns:a16="http://schemas.microsoft.com/office/drawing/2014/main" id="{E840E002-1990-4544-8ACA-106A00687653}"/>
              </a:ext>
            </a:extLst>
          </p:cNvPr>
          <p:cNvSpPr/>
          <p:nvPr/>
        </p:nvSpPr>
        <p:spPr>
          <a:xfrm>
            <a:off x="530457" y="2870706"/>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возможность привлечения к проведению аудиторских мероприятий должностных лиц (работников) главного администратора (администратора) бюджетных средств и (или) экспертов;</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7" y="4094758"/>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необходимость резервирования времени на проведение внеплановых аудиторских мероприятий;</a:t>
            </a:r>
          </a:p>
        </p:txBody>
      </p:sp>
      <p:sp>
        <p:nvSpPr>
          <p:cNvPr id="7" name="Прямоугольник 6">
            <a:extLst>
              <a:ext uri="{FF2B5EF4-FFF2-40B4-BE49-F238E27FC236}">
                <a16:creationId xmlns:a16="http://schemas.microsoft.com/office/drawing/2014/main" id="{DE74509C-970F-4BE0-B77F-77D21DD3A4A3}"/>
              </a:ext>
            </a:extLst>
          </p:cNvPr>
          <p:cNvSpPr/>
          <p:nvPr/>
        </p:nvSpPr>
        <p:spPr>
          <a:xfrm>
            <a:off x="530456" y="4967944"/>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возможность совершенствования субъектом внутреннего финансового аудита совокупности профессиональных знаний, навыков и других компетенций, позволяющих осуществлять внутренний финансовый аудит.</a:t>
            </a:r>
          </a:p>
        </p:txBody>
      </p:sp>
    </p:spTree>
    <p:extLst>
      <p:ext uri="{BB962C8B-B14F-4D97-AF65-F5344CB8AC3E}">
        <p14:creationId xmlns:p14="http://schemas.microsoft.com/office/powerpoint/2010/main" val="162142629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66699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составления (ведения) плана проведения аудиторских мероприятий учитываются: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информация о выявленных бюджетных рисках, в том числе об их значимости, во взаимосвязи с бюджетными процедурами и (или) операциями (действиями) по выполнению бюджетных процедур;</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6" y="3209878"/>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информация, поступившая главному администратору (администратору) бюджетных средств и указанная в актах, заключениях, представлениях и предписаниях органов государственного (муниципального) финансового контроля, а также информация о типовых нарушениях и (или) недостатках, выявленных органами государственного (муниципального) финансового контроля;</a:t>
            </a:r>
          </a:p>
        </p:txBody>
      </p:sp>
    </p:spTree>
    <p:extLst>
      <p:ext uri="{BB962C8B-B14F-4D97-AF65-F5344CB8AC3E}">
        <p14:creationId xmlns:p14="http://schemas.microsoft.com/office/powerpoint/2010/main" val="740425690"/>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66699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составления (ведения) плана проведения аудиторских мероприятий учитываются: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216918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результаты мониторинга качества финансового менеджмента, а также достижение главным администратором (администратором) бюджетных средств целевых значений показателей качества финансового менеджмента, определяемых в соответствии с порядком проведения мониторинга качества финансового менеджмента, предусмотренным пунктом 6 статьи 160.2-1 Бюджетного кодекса Российской Федерации (далее - значения показателей качества финансового менеджмента);</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7" y="4343137"/>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объем бюджетных полномочий, самостоятельно осуществляемых главным администратором (администратором) бюджетных средств в соответствии со статьями 158, 160.1, 160.2 и 162 Бюджетного кодекса Российской Федерации и принятыми нормативными правовыми актами (муниципальными правовыми актами), регулирующими бюджетные правоотношения;</a:t>
            </a:r>
          </a:p>
        </p:txBody>
      </p:sp>
    </p:spTree>
    <p:extLst>
      <p:ext uri="{BB962C8B-B14F-4D97-AF65-F5344CB8AC3E}">
        <p14:creationId xmlns:p14="http://schemas.microsoft.com/office/powerpoint/2010/main" val="112620470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66699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В целях составления (ведения) плана проведения аудиторских мероприятий учитываются: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решения руководителя главного администратора (администратора) бюджетных средств о необходимости проведения аудиторских мероприятий;</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6" y="286056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результаты проведения аудиторских мероприятий, в том числе реализация субъектами бюджетных процедур меры по минимизации (устранению) бюджетных рисков и по организации внутреннего финансового контроля, по устранению выявленных нарушений и (или) недостатков.</a:t>
            </a:r>
          </a:p>
        </p:txBody>
      </p:sp>
    </p:spTree>
    <p:extLst>
      <p:ext uri="{BB962C8B-B14F-4D97-AF65-F5344CB8AC3E}">
        <p14:creationId xmlns:p14="http://schemas.microsoft.com/office/powerpoint/2010/main" val="333726590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Планирование внутреннего финансового аудита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66699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Планирование аудиторского задания содержит следующие элементы: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7" y="199752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Предварительные изыскания</a:t>
            </a:r>
          </a:p>
        </p:txBody>
      </p:sp>
      <p:sp>
        <p:nvSpPr>
          <p:cNvPr id="6" name="Прямоугольник 5">
            <a:extLst>
              <a:ext uri="{FF2B5EF4-FFF2-40B4-BE49-F238E27FC236}">
                <a16:creationId xmlns:a16="http://schemas.microsoft.com/office/drawing/2014/main" id="{56C4A2A5-BCFA-437D-9C2A-8992884CF252}"/>
              </a:ext>
            </a:extLst>
          </p:cNvPr>
          <p:cNvSpPr/>
          <p:nvPr/>
        </p:nvSpPr>
        <p:spPr>
          <a:xfrm>
            <a:off x="530457" y="2595777"/>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Постановка задач</a:t>
            </a:r>
          </a:p>
        </p:txBody>
      </p:sp>
      <p:sp>
        <p:nvSpPr>
          <p:cNvPr id="7" name="Прямоугольник 6">
            <a:extLst>
              <a:ext uri="{FF2B5EF4-FFF2-40B4-BE49-F238E27FC236}">
                <a16:creationId xmlns:a16="http://schemas.microsoft.com/office/drawing/2014/main" id="{F3FC58EE-1B60-425D-9D9D-C961E26CCCDE}"/>
              </a:ext>
            </a:extLst>
          </p:cNvPr>
          <p:cNvSpPr/>
          <p:nvPr/>
        </p:nvSpPr>
        <p:spPr>
          <a:xfrm>
            <a:off x="530457" y="3166297"/>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Определение содержания и объёма аудита</a:t>
            </a:r>
          </a:p>
        </p:txBody>
      </p:sp>
      <p:sp>
        <p:nvSpPr>
          <p:cNvPr id="8" name="Прямоугольник 7">
            <a:extLst>
              <a:ext uri="{FF2B5EF4-FFF2-40B4-BE49-F238E27FC236}">
                <a16:creationId xmlns:a16="http://schemas.microsoft.com/office/drawing/2014/main" id="{A9B3F187-0B4A-4E37-8CF8-05D24F10D1C9}"/>
              </a:ext>
            </a:extLst>
          </p:cNvPr>
          <p:cNvSpPr/>
          <p:nvPr/>
        </p:nvSpPr>
        <p:spPr>
          <a:xfrm>
            <a:off x="530457" y="3736817"/>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Мобилизация ресурсов</a:t>
            </a:r>
          </a:p>
        </p:txBody>
      </p:sp>
      <p:sp>
        <p:nvSpPr>
          <p:cNvPr id="10" name="Прямоугольник 9">
            <a:extLst>
              <a:ext uri="{FF2B5EF4-FFF2-40B4-BE49-F238E27FC236}">
                <a16:creationId xmlns:a16="http://schemas.microsoft.com/office/drawing/2014/main" id="{EC4E0E54-0372-4BE8-AD10-348BC706B193}"/>
              </a:ext>
            </a:extLst>
          </p:cNvPr>
          <p:cNvSpPr/>
          <p:nvPr/>
        </p:nvSpPr>
        <p:spPr>
          <a:xfrm>
            <a:off x="530457" y="4362270"/>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lnSpc>
                <a:spcPct val="114000"/>
              </a:lnSpc>
              <a:spcBef>
                <a:spcPts val="600"/>
              </a:spcBef>
              <a:spcAft>
                <a:spcPts val="600"/>
              </a:spcAf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Оформление программы аудита</a:t>
            </a:r>
          </a:p>
        </p:txBody>
      </p:sp>
      <p:pic>
        <p:nvPicPr>
          <p:cNvPr id="11" name="Picture 2" descr="https://static.tildacdn.com/tild3630-6637-4262-a338-333363303830/esclamativojpg.jpg">
            <a:extLst>
              <a:ext uri="{FF2B5EF4-FFF2-40B4-BE49-F238E27FC236}">
                <a16:creationId xmlns:a16="http://schemas.microsoft.com/office/drawing/2014/main" id="{A3A79BE4-E43A-4ED9-A8AA-2060856C1B6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585" y="1068637"/>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656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389368" y="2252489"/>
            <a:ext cx="6410927" cy="31715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Правительством Российской Федерации принято 34 решения по 24 главным распорядителям, устанавливающих возможность принятия бюджетных обязательств, связанных с поставкой товаров, выполнением работ и оказанием услуг, после 1 октября 2019 года на общую сумму 63,9 млрд рублей, что в 1,2 раза превышает объем обязательств, по которым приняты аналогичные решения в 2018 году.</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pic>
        <p:nvPicPr>
          <p:cNvPr id="4" name="Рисунок 3">
            <a:extLst>
              <a:ext uri="{FF2B5EF4-FFF2-40B4-BE49-F238E27FC236}">
                <a16:creationId xmlns:a16="http://schemas.microsoft.com/office/drawing/2014/main" id="{3769F3FF-038B-4E13-A1DC-3D4A1CF22AE7}"/>
              </a:ext>
            </a:extLst>
          </p:cNvPr>
          <p:cNvPicPr>
            <a:picLocks noChangeAspect="1"/>
          </p:cNvPicPr>
          <p:nvPr/>
        </p:nvPicPr>
        <p:blipFill>
          <a:blip r:embed="rId2"/>
          <a:stretch>
            <a:fillRect/>
          </a:stretch>
        </p:blipFill>
        <p:spPr>
          <a:xfrm>
            <a:off x="6896719" y="1100831"/>
            <a:ext cx="5016931" cy="5474866"/>
          </a:xfrm>
          <a:prstGeom prst="rect">
            <a:avLst/>
          </a:prstGeom>
        </p:spPr>
      </p:pic>
    </p:spTree>
    <p:extLst>
      <p:ext uri="{BB962C8B-B14F-4D97-AF65-F5344CB8AC3E}">
        <p14:creationId xmlns:p14="http://schemas.microsoft.com/office/powerpoint/2010/main" val="3806966715"/>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 проведения аудиторских мероприятий</a:t>
            </a:r>
          </a:p>
        </p:txBody>
      </p:sp>
      <p:sp>
        <p:nvSpPr>
          <p:cNvPr id="12" name="Прямоугольник 11">
            <a:extLst>
              <a:ext uri="{FF2B5EF4-FFF2-40B4-BE49-F238E27FC236}">
                <a16:creationId xmlns:a16="http://schemas.microsoft.com/office/drawing/2014/main" id="{E7ACFCF2-2FF0-4315-A815-4151DB938ADB}"/>
              </a:ext>
            </a:extLst>
          </p:cNvPr>
          <p:cNvSpPr/>
          <p:nvPr/>
        </p:nvSpPr>
        <p:spPr>
          <a:xfrm>
            <a:off x="530445" y="1239848"/>
            <a:ext cx="10951375" cy="765722"/>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План проведения аудиторских мероприятий на очередной финансовый год составляет руководитель субъекта внутреннего финансового аудита. </a:t>
            </a:r>
          </a:p>
        </p:txBody>
      </p:sp>
      <p:sp>
        <p:nvSpPr>
          <p:cNvPr id="14" name="Прямоугольник 13">
            <a:extLst>
              <a:ext uri="{FF2B5EF4-FFF2-40B4-BE49-F238E27FC236}">
                <a16:creationId xmlns:a16="http://schemas.microsoft.com/office/drawing/2014/main" id="{2EA24334-5410-41AC-B23E-AC387FBAA571}"/>
              </a:ext>
            </a:extLst>
          </p:cNvPr>
          <p:cNvSpPr/>
          <p:nvPr/>
        </p:nvSpPr>
        <p:spPr>
          <a:xfrm>
            <a:off x="530443" y="2208151"/>
            <a:ext cx="10951375" cy="111658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Руководитель главного администратора (администратора) бюджетных средств утверждает план проведения аудиторских мероприятий до начала очередного финансового года.</a:t>
            </a:r>
          </a:p>
        </p:txBody>
      </p:sp>
      <p:sp>
        <p:nvSpPr>
          <p:cNvPr id="6" name="Прямоугольник 5">
            <a:extLst>
              <a:ext uri="{FF2B5EF4-FFF2-40B4-BE49-F238E27FC236}">
                <a16:creationId xmlns:a16="http://schemas.microsoft.com/office/drawing/2014/main" id="{6260DAAF-435A-42CF-9783-ECBD3803134F}"/>
              </a:ext>
            </a:extLst>
          </p:cNvPr>
          <p:cNvSpPr/>
          <p:nvPr/>
        </p:nvSpPr>
        <p:spPr>
          <a:xfrm>
            <a:off x="530441" y="3527320"/>
            <a:ext cx="10951375" cy="2169184"/>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План проведения аудиторских мероприятий должен включать не менее двух аудиторских мероприятий, в том числе аудиторское мероприятие с целью подтверждения достоверности бюджетной отчетности и соответствия порядка ведения бюджетного учета единой методологии бюджетного учета, составления, представления и утверждения бюджетной отчетности, а также ведомственным (внутренним) актам, принятым в соответствии с пунктом 5 статьи 264.1 Бюджетного кодекса Российской Федерации.</a:t>
            </a:r>
          </a:p>
        </p:txBody>
      </p:sp>
    </p:spTree>
    <p:extLst>
      <p:ext uri="{BB962C8B-B14F-4D97-AF65-F5344CB8AC3E}">
        <p14:creationId xmlns:p14="http://schemas.microsoft.com/office/powerpoint/2010/main" val="3165830434"/>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План проведения аудиторских мероприятий</a:t>
            </a:r>
          </a:p>
        </p:txBody>
      </p:sp>
      <p:sp>
        <p:nvSpPr>
          <p:cNvPr id="12" name="Прямоугольник 11">
            <a:extLst>
              <a:ext uri="{FF2B5EF4-FFF2-40B4-BE49-F238E27FC236}">
                <a16:creationId xmlns:a16="http://schemas.microsoft.com/office/drawing/2014/main" id="{E7ACFCF2-2FF0-4315-A815-4151DB938ADB}"/>
              </a:ext>
            </a:extLst>
          </p:cNvPr>
          <p:cNvSpPr/>
          <p:nvPr/>
        </p:nvSpPr>
        <p:spPr>
          <a:xfrm>
            <a:off x="530445" y="1239848"/>
            <a:ext cx="10951375" cy="1467453"/>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Информация о плане проведения аудиторских мероприятий на очередной финансовый год может быть доведена до субъектов бюджетных процедур, являющихся руководителями структурных подразделений главного администратора (администратора) бюджетных средств.</a:t>
            </a:r>
          </a:p>
        </p:txBody>
      </p:sp>
      <p:sp>
        <p:nvSpPr>
          <p:cNvPr id="14" name="Прямоугольник 13">
            <a:extLst>
              <a:ext uri="{FF2B5EF4-FFF2-40B4-BE49-F238E27FC236}">
                <a16:creationId xmlns:a16="http://schemas.microsoft.com/office/drawing/2014/main" id="{2EA24334-5410-41AC-B23E-AC387FBAA571}"/>
              </a:ext>
            </a:extLst>
          </p:cNvPr>
          <p:cNvSpPr/>
          <p:nvPr/>
        </p:nvSpPr>
        <p:spPr>
          <a:xfrm>
            <a:off x="530444" y="2870706"/>
            <a:ext cx="10951375" cy="111658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Изменения в план аудиторских мероприятий на очередной финансовый год вносятся по предложениям руководителя субъекта внутреннего финансового аудита и утверждаются руководителем главного администратора (администратора) бюджетных средств. </a:t>
            </a:r>
          </a:p>
        </p:txBody>
      </p:sp>
      <p:sp>
        <p:nvSpPr>
          <p:cNvPr id="6" name="Прямоугольник 5">
            <a:extLst>
              <a:ext uri="{FF2B5EF4-FFF2-40B4-BE49-F238E27FC236}">
                <a16:creationId xmlns:a16="http://schemas.microsoft.com/office/drawing/2014/main" id="{6260DAAF-435A-42CF-9783-ECBD3803134F}"/>
              </a:ext>
            </a:extLst>
          </p:cNvPr>
          <p:cNvSpPr/>
          <p:nvPr/>
        </p:nvSpPr>
        <p:spPr>
          <a:xfrm>
            <a:off x="530443" y="4164982"/>
            <a:ext cx="10951375" cy="765722"/>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Внеплановые аудиторские мероприятия проводятся на основании решения руководителя главного администратора (администратора) бюджетных средств.</a:t>
            </a:r>
          </a:p>
        </p:txBody>
      </p:sp>
      <p:sp>
        <p:nvSpPr>
          <p:cNvPr id="7" name="Прямоугольник 6">
            <a:extLst>
              <a:ext uri="{FF2B5EF4-FFF2-40B4-BE49-F238E27FC236}">
                <a16:creationId xmlns:a16="http://schemas.microsoft.com/office/drawing/2014/main" id="{5475E2CA-45E8-41C8-87C9-9E7DD82EF5CA}"/>
              </a:ext>
            </a:extLst>
          </p:cNvPr>
          <p:cNvSpPr/>
          <p:nvPr/>
        </p:nvSpPr>
        <p:spPr>
          <a:xfrm>
            <a:off x="530442" y="5108392"/>
            <a:ext cx="10951375" cy="111658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решении руководителя главного администратора (администратора) бюджетных средств о проведении внепланового аудиторского мероприятия указываются тема и дата (месяц) окончания указанного мероприятия.</a:t>
            </a:r>
          </a:p>
        </p:txBody>
      </p:sp>
    </p:spTree>
    <p:extLst>
      <p:ext uri="{BB962C8B-B14F-4D97-AF65-F5344CB8AC3E}">
        <p14:creationId xmlns:p14="http://schemas.microsoft.com/office/powerpoint/2010/main" val="170355663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Формирование программы аудиторского мероприятия </a:t>
            </a:r>
          </a:p>
        </p:txBody>
      </p:sp>
      <p:sp>
        <p:nvSpPr>
          <p:cNvPr id="12" name="Прямоугольник 11">
            <a:extLst>
              <a:ext uri="{FF2B5EF4-FFF2-40B4-BE49-F238E27FC236}">
                <a16:creationId xmlns:a16="http://schemas.microsoft.com/office/drawing/2014/main" id="{E7ACFCF2-2FF0-4315-A815-4151DB938ADB}"/>
              </a:ext>
            </a:extLst>
          </p:cNvPr>
          <p:cNvSpPr/>
          <p:nvPr/>
        </p:nvSpPr>
        <p:spPr>
          <a:xfrm>
            <a:off x="530445" y="1239848"/>
            <a:ext cx="10951375" cy="1116588"/>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С целью планирования аудиторского мероприятия составляется программа аудиторского мероприятия, которая утверждается руководителем субъекта внутреннего финансового аудита.</a:t>
            </a:r>
          </a:p>
        </p:txBody>
      </p:sp>
      <p:sp>
        <p:nvSpPr>
          <p:cNvPr id="14" name="Прямоугольник 13">
            <a:extLst>
              <a:ext uri="{FF2B5EF4-FFF2-40B4-BE49-F238E27FC236}">
                <a16:creationId xmlns:a16="http://schemas.microsoft.com/office/drawing/2014/main" id="{2EA24334-5410-41AC-B23E-AC387FBAA571}"/>
              </a:ext>
            </a:extLst>
          </p:cNvPr>
          <p:cNvSpPr/>
          <p:nvPr/>
        </p:nvSpPr>
        <p:spPr>
          <a:xfrm>
            <a:off x="530441" y="2501832"/>
            <a:ext cx="10951375" cy="2169184"/>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Программа аудиторского мероприятия должна обеспечивать достижение целей аудиторского мероприятия. В целях составления программы аудиторского мероприятия проводится предварительный анализ документов, фактических данных, информации об организации (обеспечении выполнения) и выполнении бюджетных процедур и бюджетных рисках во взаимосвязи с операциями (действиями) по выполнению бюджетных процедур, являющихся объектами внутреннего финансового аудита.</a:t>
            </a:r>
          </a:p>
        </p:txBody>
      </p:sp>
    </p:spTree>
    <p:extLst>
      <p:ext uri="{BB962C8B-B14F-4D97-AF65-F5344CB8AC3E}">
        <p14:creationId xmlns:p14="http://schemas.microsoft.com/office/powerpoint/2010/main" val="2145451790"/>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Формирование программы аудиторского мероприятия </a:t>
            </a:r>
          </a:p>
        </p:txBody>
      </p:sp>
      <p:sp>
        <p:nvSpPr>
          <p:cNvPr id="5" name="Стрелка: пятиугольник 4">
            <a:extLst>
              <a:ext uri="{FF2B5EF4-FFF2-40B4-BE49-F238E27FC236}">
                <a16:creationId xmlns:a16="http://schemas.microsoft.com/office/drawing/2014/main" id="{67185368-D152-4C61-BFD6-12FFB9C883C7}"/>
              </a:ext>
            </a:extLst>
          </p:cNvPr>
          <p:cNvSpPr/>
          <p:nvPr/>
        </p:nvSpPr>
        <p:spPr bwMode="auto">
          <a:xfrm>
            <a:off x="530460" y="1154097"/>
            <a:ext cx="10951372" cy="39037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defRPr/>
            </a:pPr>
            <a:r>
              <a:rPr lang="ru-RU" sz="2000" b="1" dirty="0">
                <a:solidFill>
                  <a:srgbClr val="000000"/>
                </a:solidFill>
                <a:latin typeface="Georgia" panose="02040502050405020303" pitchFamily="18" charset="0"/>
                <a:cs typeface="Gautami" panose="020B0502040204020203" pitchFamily="34" charset="0"/>
              </a:rPr>
              <a:t>Программа аудиторского мероприятия содержит:</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Прямоугольник 8">
            <a:extLst>
              <a:ext uri="{FF2B5EF4-FFF2-40B4-BE49-F238E27FC236}">
                <a16:creationId xmlns:a16="http://schemas.microsoft.com/office/drawing/2014/main" id="{20DBE727-D01D-4103-B3B9-D96FC6936C61}"/>
              </a:ext>
            </a:extLst>
          </p:cNvPr>
          <p:cNvSpPr/>
          <p:nvPr/>
        </p:nvSpPr>
        <p:spPr>
          <a:xfrm>
            <a:off x="530454" y="1642696"/>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а) основание аудиторского мероприятия (пункт плана аудиторских мероприятий на очередной финансовый год или решение руководителя главного администратора (администратора) бюджетных средств о проведении внепланового аудиторского мероприятия);</a:t>
            </a:r>
          </a:p>
        </p:txBody>
      </p:sp>
      <p:sp>
        <p:nvSpPr>
          <p:cNvPr id="12" name="Прямоугольник 11">
            <a:extLst>
              <a:ext uri="{FF2B5EF4-FFF2-40B4-BE49-F238E27FC236}">
                <a16:creationId xmlns:a16="http://schemas.microsoft.com/office/drawing/2014/main" id="{0F81D644-0618-496B-8912-44569AE6D2A8}"/>
              </a:ext>
            </a:extLst>
          </p:cNvPr>
          <p:cNvSpPr/>
          <p:nvPr/>
        </p:nvSpPr>
        <p:spPr>
          <a:xfrm>
            <a:off x="530454" y="3162335"/>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б) сроки проведения аудиторского мероприятия;</a:t>
            </a:r>
          </a:p>
        </p:txBody>
      </p:sp>
      <p:sp>
        <p:nvSpPr>
          <p:cNvPr id="13" name="Прямоугольник 12">
            <a:extLst>
              <a:ext uri="{FF2B5EF4-FFF2-40B4-BE49-F238E27FC236}">
                <a16:creationId xmlns:a16="http://schemas.microsoft.com/office/drawing/2014/main" id="{031FF663-2124-47C0-B3B3-9093DB5D1C38}"/>
              </a:ext>
            </a:extLst>
          </p:cNvPr>
          <p:cNvSpPr/>
          <p:nvPr/>
        </p:nvSpPr>
        <p:spPr>
          <a:xfrm>
            <a:off x="530454" y="3629378"/>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в) тему аудиторского мероприятия;</a:t>
            </a:r>
          </a:p>
        </p:txBody>
      </p:sp>
      <p:sp>
        <p:nvSpPr>
          <p:cNvPr id="14" name="Прямоугольник 13">
            <a:extLst>
              <a:ext uri="{FF2B5EF4-FFF2-40B4-BE49-F238E27FC236}">
                <a16:creationId xmlns:a16="http://schemas.microsoft.com/office/drawing/2014/main" id="{56A4D628-7BF8-4DCD-AFB7-84A988846134}"/>
              </a:ext>
            </a:extLst>
          </p:cNvPr>
          <p:cNvSpPr/>
          <p:nvPr/>
        </p:nvSpPr>
        <p:spPr>
          <a:xfrm>
            <a:off x="530454" y="4096421"/>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г) цели и задачи аудиторского мероприятия;</a:t>
            </a:r>
          </a:p>
        </p:txBody>
      </p:sp>
      <p:sp>
        <p:nvSpPr>
          <p:cNvPr id="15" name="Прямоугольник 14">
            <a:extLst>
              <a:ext uri="{FF2B5EF4-FFF2-40B4-BE49-F238E27FC236}">
                <a16:creationId xmlns:a16="http://schemas.microsoft.com/office/drawing/2014/main" id="{AA1935CE-5766-47E1-B394-CF223437F65E}"/>
              </a:ext>
            </a:extLst>
          </p:cNvPr>
          <p:cNvSpPr/>
          <p:nvPr/>
        </p:nvSpPr>
        <p:spPr>
          <a:xfrm>
            <a:off x="530454" y="4563464"/>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 перечень объектов внутреннего финансового аудита;</a:t>
            </a:r>
          </a:p>
        </p:txBody>
      </p:sp>
      <p:sp>
        <p:nvSpPr>
          <p:cNvPr id="16" name="Прямоугольник 15">
            <a:extLst>
              <a:ext uri="{FF2B5EF4-FFF2-40B4-BE49-F238E27FC236}">
                <a16:creationId xmlns:a16="http://schemas.microsoft.com/office/drawing/2014/main" id="{006005F2-8D71-4AAE-AB1A-6F0E5559CE71}"/>
              </a:ext>
            </a:extLst>
          </p:cNvPr>
          <p:cNvSpPr/>
          <p:nvPr/>
        </p:nvSpPr>
        <p:spPr>
          <a:xfrm>
            <a:off x="530453" y="5030507"/>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е) перечень вопросов, подлежащих изучению в ходе аудиторского мероприятия;</a:t>
            </a:r>
          </a:p>
        </p:txBody>
      </p:sp>
      <p:sp>
        <p:nvSpPr>
          <p:cNvPr id="17" name="Прямоугольник 16">
            <a:extLst>
              <a:ext uri="{FF2B5EF4-FFF2-40B4-BE49-F238E27FC236}">
                <a16:creationId xmlns:a16="http://schemas.microsoft.com/office/drawing/2014/main" id="{2C8EB113-3106-4D6F-B271-534A8F8B4B9C}"/>
              </a:ext>
            </a:extLst>
          </p:cNvPr>
          <p:cNvSpPr/>
          <p:nvPr/>
        </p:nvSpPr>
        <p:spPr>
          <a:xfrm>
            <a:off x="530453" y="5494577"/>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ж) применяемые методы внутреннего финансового аудита;</a:t>
            </a:r>
          </a:p>
        </p:txBody>
      </p:sp>
      <p:sp>
        <p:nvSpPr>
          <p:cNvPr id="18" name="Прямоугольник 17">
            <a:extLst>
              <a:ext uri="{FF2B5EF4-FFF2-40B4-BE49-F238E27FC236}">
                <a16:creationId xmlns:a16="http://schemas.microsoft.com/office/drawing/2014/main" id="{852D7EAE-6FF6-4B1F-9515-C6D152EEF4C8}"/>
              </a:ext>
            </a:extLst>
          </p:cNvPr>
          <p:cNvSpPr/>
          <p:nvPr/>
        </p:nvSpPr>
        <p:spPr>
          <a:xfrm>
            <a:off x="530453" y="5966593"/>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з) сведения о руководителе и членах аудиторской группы или об уполномоченном должностном лице.</a:t>
            </a:r>
          </a:p>
        </p:txBody>
      </p:sp>
    </p:spTree>
    <p:extLst>
      <p:ext uri="{BB962C8B-B14F-4D97-AF65-F5344CB8AC3E}">
        <p14:creationId xmlns:p14="http://schemas.microsoft.com/office/powerpoint/2010/main" val="106616819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57" y="274094"/>
            <a:ext cx="10726397"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Формирование программы аудиторского мероприятия </a:t>
            </a:r>
          </a:p>
        </p:txBody>
      </p:sp>
      <p:sp>
        <p:nvSpPr>
          <p:cNvPr id="12" name="Прямоугольник 11">
            <a:extLst>
              <a:ext uri="{FF2B5EF4-FFF2-40B4-BE49-F238E27FC236}">
                <a16:creationId xmlns:a16="http://schemas.microsoft.com/office/drawing/2014/main" id="{E7ACFCF2-2FF0-4315-A815-4151DB938ADB}"/>
              </a:ext>
            </a:extLst>
          </p:cNvPr>
          <p:cNvSpPr/>
          <p:nvPr/>
        </p:nvSpPr>
        <p:spPr>
          <a:xfrm>
            <a:off x="530445" y="1239848"/>
            <a:ext cx="10951375" cy="1467453"/>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Датой начала аудиторского мероприятия признается дата утверждения его программы руководителем субъекта внутреннего финансового аудита. Датой окончания аудиторского мероприятия признается дата утверждения руководителем субъекта внутреннего финансового аудита заключения по результатам аудиторского мероприятия.</a:t>
            </a:r>
          </a:p>
        </p:txBody>
      </p:sp>
      <p:sp>
        <p:nvSpPr>
          <p:cNvPr id="14" name="Прямоугольник 13">
            <a:extLst>
              <a:ext uri="{FF2B5EF4-FFF2-40B4-BE49-F238E27FC236}">
                <a16:creationId xmlns:a16="http://schemas.microsoft.com/office/drawing/2014/main" id="{2EA24334-5410-41AC-B23E-AC387FBAA571}"/>
              </a:ext>
            </a:extLst>
          </p:cNvPr>
          <p:cNvSpPr/>
          <p:nvPr/>
        </p:nvSpPr>
        <p:spPr>
          <a:xfrm>
            <a:off x="530445" y="2865816"/>
            <a:ext cx="10951375" cy="1467453"/>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Перечень вопросов, подлежащих изучению для достижения целей аудиторского мероприятия, и применяемые методы внутреннего финансового аудита определяются в зависимости от объектов внутреннего финансового аудита, целей аудиторского мероприятия и оценки значимости (уровня) бюджетных рисков. </a:t>
            </a:r>
          </a:p>
        </p:txBody>
      </p:sp>
      <p:sp>
        <p:nvSpPr>
          <p:cNvPr id="5" name="Прямоугольник 4">
            <a:extLst>
              <a:ext uri="{FF2B5EF4-FFF2-40B4-BE49-F238E27FC236}">
                <a16:creationId xmlns:a16="http://schemas.microsoft.com/office/drawing/2014/main" id="{93A54332-98A4-44FB-ADBC-500CA969EE86}"/>
              </a:ext>
            </a:extLst>
          </p:cNvPr>
          <p:cNvSpPr/>
          <p:nvPr/>
        </p:nvSpPr>
        <p:spPr>
          <a:xfrm>
            <a:off x="530445" y="4491784"/>
            <a:ext cx="10951375" cy="1467453"/>
          </a:xfrm>
          <a:prstGeom prst="rect">
            <a:avLst/>
          </a:prstGeom>
          <a:solidFill>
            <a:schemeClr val="accent3">
              <a:lumMod val="95000"/>
            </a:schemeClr>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a:solidFill>
                  <a:srgbClr val="000000"/>
                </a:solidFill>
                <a:latin typeface="Georgia" panose="02040502050405020303" pitchFamily="18" charset="0"/>
                <a:ea typeface="Arial Unicode MS"/>
              </a:rPr>
              <a:t>Используемые методы внутреннего финансового аудита должны обеспечить получение субъектом внутреннего финансового аудита необходимых и достаточных аудиторских доказательств для формирования выводов, предложений и рекомендаций по результатам аудиторского мероприятия. </a:t>
            </a:r>
            <a:endParaRPr lang="ru-RU" sz="2000" dirty="0">
              <a:solidFill>
                <a:srgbClr val="000000"/>
              </a:solidFill>
              <a:latin typeface="Georgia" panose="02040502050405020303" pitchFamily="18" charset="0"/>
              <a:ea typeface="Arial Unicode MS"/>
            </a:endParaRPr>
          </a:p>
        </p:txBody>
      </p:sp>
    </p:spTree>
    <p:extLst>
      <p:ext uri="{BB962C8B-B14F-4D97-AF65-F5344CB8AC3E}">
        <p14:creationId xmlns:p14="http://schemas.microsoft.com/office/powerpoint/2010/main" val="320012428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616216" y="-43833"/>
            <a:ext cx="11275751"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День 2. Внутренний финансовый контроль, внутренний государственный (муниципальный) финансовый контроль, контроль учредителя</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4BFA41AB-1A35-4878-95F1-BE74D4A0A2E2}"/>
              </a:ext>
            </a:extLst>
          </p:cNvPr>
          <p:cNvSpPr/>
          <p:nvPr/>
        </p:nvSpPr>
        <p:spPr bwMode="auto">
          <a:xfrm>
            <a:off x="616219" y="1085463"/>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ea typeface="Arial Unicode MS"/>
              </a:rPr>
              <a:t>Внутренний финансовый контроль как внутренний процесс главного администратора бюджетных средств </a:t>
            </a:r>
            <a:endParaRPr kumimoji="0" lang="ru-RU"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8" y="1831353"/>
            <a:ext cx="10880361" cy="100950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Мониторинг процедур внутреннего финансового контроля и оценка надежности системы внутреннего финансового контроля у главного администратора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Стрелка: пятиугольник 6">
            <a:extLst>
              <a:ext uri="{FF2B5EF4-FFF2-40B4-BE49-F238E27FC236}">
                <a16:creationId xmlns:a16="http://schemas.microsoft.com/office/drawing/2014/main" id="{04F6173D-7456-4A28-8757-CC108EE7D5C5}"/>
              </a:ext>
            </a:extLst>
          </p:cNvPr>
          <p:cNvSpPr/>
          <p:nvPr/>
        </p:nvSpPr>
        <p:spPr bwMode="auto">
          <a:xfrm>
            <a:off x="616217" y="4089810"/>
            <a:ext cx="10880361" cy="43582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контроль и внутренний аудит закупок</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Стрелка: пятиугольник 8">
            <a:extLst>
              <a:ext uri="{FF2B5EF4-FFF2-40B4-BE49-F238E27FC236}">
                <a16:creationId xmlns:a16="http://schemas.microsoft.com/office/drawing/2014/main" id="{240E87AE-90E6-4F4A-AABA-C125D0D991B9}"/>
              </a:ext>
            </a:extLst>
          </p:cNvPr>
          <p:cNvSpPr/>
          <p:nvPr/>
        </p:nvSpPr>
        <p:spPr bwMode="auto">
          <a:xfrm>
            <a:off x="616217" y="2960582"/>
            <a:ext cx="10880361" cy="100950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государственный (муниципальный) финансовый контроль: новеллы законодательства. Стандарты внутреннего государственного (муниципального) финансового контроля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Стрелка: пятиугольник 7">
            <a:extLst>
              <a:ext uri="{FF2B5EF4-FFF2-40B4-BE49-F238E27FC236}">
                <a16:creationId xmlns:a16="http://schemas.microsoft.com/office/drawing/2014/main" id="{C01A0AB4-2B92-478C-877F-BB4DF44002D0}"/>
              </a:ext>
            </a:extLst>
          </p:cNvPr>
          <p:cNvSpPr/>
          <p:nvPr/>
        </p:nvSpPr>
        <p:spPr bwMode="auto">
          <a:xfrm>
            <a:off x="616216" y="4693064"/>
            <a:ext cx="10880361" cy="115731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финансовый контроль и внутренний финансовый аудит учредителя государственных (муниципальных) казенных, бюджетных, автономных учреждений</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218693827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4"/>
          <p:cNvSpPr txBox="1">
            <a:spLocks/>
          </p:cNvSpPr>
          <p:nvPr/>
        </p:nvSpPr>
        <p:spPr>
          <a:xfrm>
            <a:off x="8681144" y="424653"/>
            <a:ext cx="2311400" cy="365125"/>
          </a:xfrm>
          <a:prstGeom prst="rect">
            <a:avLst/>
          </a:prstGeom>
        </p:spPr>
        <p:txBody>
          <a:bodyPr vert="horz" lIns="107287" tIns="53643" rIns="107287" bIns="53643" rtlCol="0" anchor="ctr"/>
          <a:lstStyle>
            <a:defPPr>
              <a:defRPr lang="ru-RU"/>
            </a:defPPr>
            <a:lvl1pPr marL="0" algn="r" defTabSz="1072866" rtl="0" eaLnBrk="1" latinLnBrk="0" hangingPunct="1">
              <a:defRPr sz="1400" kern="1200">
                <a:solidFill>
                  <a:schemeClr val="tx1">
                    <a:tint val="75000"/>
                  </a:schemeClr>
                </a:solidFill>
                <a:latin typeface="+mn-lt"/>
                <a:ea typeface="+mn-ea"/>
                <a:cs typeface="+mn-cs"/>
              </a:defRPr>
            </a:lvl1pPr>
            <a:lvl2pPr marL="536433" algn="l" defTabSz="1072866" rtl="0" eaLnBrk="1" latinLnBrk="0" hangingPunct="1">
              <a:defRPr sz="2100" kern="1200">
                <a:solidFill>
                  <a:schemeClr val="tx1"/>
                </a:solidFill>
                <a:latin typeface="+mn-lt"/>
                <a:ea typeface="+mn-ea"/>
                <a:cs typeface="+mn-cs"/>
              </a:defRPr>
            </a:lvl2pPr>
            <a:lvl3pPr marL="1072866" algn="l" defTabSz="1072866" rtl="0" eaLnBrk="1" latinLnBrk="0" hangingPunct="1">
              <a:defRPr sz="2100" kern="1200">
                <a:solidFill>
                  <a:schemeClr val="tx1"/>
                </a:solidFill>
                <a:latin typeface="+mn-lt"/>
                <a:ea typeface="+mn-ea"/>
                <a:cs typeface="+mn-cs"/>
              </a:defRPr>
            </a:lvl3pPr>
            <a:lvl4pPr marL="1609298" algn="l" defTabSz="1072866" rtl="0" eaLnBrk="1" latinLnBrk="0" hangingPunct="1">
              <a:defRPr sz="2100" kern="1200">
                <a:solidFill>
                  <a:schemeClr val="tx1"/>
                </a:solidFill>
                <a:latin typeface="+mn-lt"/>
                <a:ea typeface="+mn-ea"/>
                <a:cs typeface="+mn-cs"/>
              </a:defRPr>
            </a:lvl4pPr>
            <a:lvl5pPr marL="2145731" algn="l" defTabSz="1072866" rtl="0" eaLnBrk="1" latinLnBrk="0" hangingPunct="1">
              <a:defRPr sz="2100" kern="1200">
                <a:solidFill>
                  <a:schemeClr val="tx1"/>
                </a:solidFill>
                <a:latin typeface="+mn-lt"/>
                <a:ea typeface="+mn-ea"/>
                <a:cs typeface="+mn-cs"/>
              </a:defRPr>
            </a:lvl5pPr>
            <a:lvl6pPr marL="2682164" algn="l" defTabSz="1072866" rtl="0" eaLnBrk="1" latinLnBrk="0" hangingPunct="1">
              <a:defRPr sz="2100" kern="1200">
                <a:solidFill>
                  <a:schemeClr val="tx1"/>
                </a:solidFill>
                <a:latin typeface="+mn-lt"/>
                <a:ea typeface="+mn-ea"/>
                <a:cs typeface="+mn-cs"/>
              </a:defRPr>
            </a:lvl6pPr>
            <a:lvl7pPr marL="3218597" algn="l" defTabSz="1072866" rtl="0" eaLnBrk="1" latinLnBrk="0" hangingPunct="1">
              <a:defRPr sz="2100" kern="1200">
                <a:solidFill>
                  <a:schemeClr val="tx1"/>
                </a:solidFill>
                <a:latin typeface="+mn-lt"/>
                <a:ea typeface="+mn-ea"/>
                <a:cs typeface="+mn-cs"/>
              </a:defRPr>
            </a:lvl7pPr>
            <a:lvl8pPr marL="3755029" algn="l" defTabSz="1072866" rtl="0" eaLnBrk="1" latinLnBrk="0" hangingPunct="1">
              <a:defRPr sz="2100" kern="1200">
                <a:solidFill>
                  <a:schemeClr val="tx1"/>
                </a:solidFill>
                <a:latin typeface="+mn-lt"/>
                <a:ea typeface="+mn-ea"/>
                <a:cs typeface="+mn-cs"/>
              </a:defRPr>
            </a:lvl8pPr>
            <a:lvl9pPr marL="4291462" algn="l" defTabSz="1072866" rtl="0" eaLnBrk="1" latinLnBrk="0" hangingPunct="1">
              <a:defRPr sz="2100" kern="1200">
                <a:solidFill>
                  <a:schemeClr val="tx1"/>
                </a:solidFill>
                <a:latin typeface="+mn-lt"/>
                <a:ea typeface="+mn-ea"/>
                <a:cs typeface="+mn-cs"/>
              </a:defRPr>
            </a:lvl9pPr>
          </a:lstStyle>
          <a:p>
            <a:fld id="{5F53519C-0CE3-44B1-B799-270989D9C225}" type="slidenum">
              <a:rPr lang="ru-RU" sz="1800">
                <a:solidFill>
                  <a:prstClr val="white"/>
                </a:solidFill>
                <a:latin typeface="Arial Narrow"/>
              </a:rPr>
              <a:pPr/>
              <a:t>196</a:t>
            </a:fld>
            <a:endParaRPr lang="ru-RU" sz="1800" dirty="0">
              <a:solidFill>
                <a:prstClr val="white"/>
              </a:solidFill>
              <a:latin typeface="Arial Narrow"/>
            </a:endParaRPr>
          </a:p>
        </p:txBody>
      </p:sp>
      <p:sp>
        <p:nvSpPr>
          <p:cNvPr id="9" name="Прямоугольник 8"/>
          <p:cNvSpPr/>
          <p:nvPr/>
        </p:nvSpPr>
        <p:spPr>
          <a:xfrm>
            <a:off x="1026183" y="7101408"/>
            <a:ext cx="4953000" cy="415498"/>
          </a:xfrm>
          <a:prstGeom prst="rect">
            <a:avLst/>
          </a:prstGeom>
        </p:spPr>
        <p:txBody>
          <a:bodyPr>
            <a:spAutoFit/>
          </a:bodyPr>
          <a:lstStyle/>
          <a:p>
            <a:pPr defTabSz="1072866"/>
            <a:endParaRPr lang="ru-RU" sz="2100" dirty="0">
              <a:solidFill>
                <a:prstClr val="black"/>
              </a:solidFill>
              <a:latin typeface="Arial Narrow"/>
            </a:endParaRPr>
          </a:p>
        </p:txBody>
      </p:sp>
      <p:grpSp>
        <p:nvGrpSpPr>
          <p:cNvPr id="2" name="Группа 1">
            <a:extLst>
              <a:ext uri="{FF2B5EF4-FFF2-40B4-BE49-F238E27FC236}">
                <a16:creationId xmlns:a16="http://schemas.microsoft.com/office/drawing/2014/main" id="{BD252F93-2DEA-4E16-A7E7-54253AA1CE36}"/>
              </a:ext>
            </a:extLst>
          </p:cNvPr>
          <p:cNvGrpSpPr/>
          <p:nvPr/>
        </p:nvGrpSpPr>
        <p:grpSpPr>
          <a:xfrm>
            <a:off x="1327506" y="191104"/>
            <a:ext cx="10462039" cy="6666895"/>
            <a:chOff x="1327507" y="191105"/>
            <a:chExt cx="9073008" cy="5276476"/>
          </a:xfrm>
        </p:grpSpPr>
        <p:sp>
          <p:nvSpPr>
            <p:cNvPr id="109" name="Прямоугольник 108"/>
            <p:cNvSpPr/>
            <p:nvPr/>
          </p:nvSpPr>
          <p:spPr>
            <a:xfrm>
              <a:off x="2080043" y="1201483"/>
              <a:ext cx="7718793" cy="4266098"/>
            </a:xfrm>
            <a:prstGeom prst="rect">
              <a:avLst/>
            </a:prstGeom>
            <a:ln w="38100">
              <a:solidFill>
                <a:schemeClr val="accent1"/>
              </a:solidFill>
              <a:bevel/>
            </a:ln>
          </p:spPr>
          <p:style>
            <a:lnRef idx="2">
              <a:schemeClr val="accent1"/>
            </a:lnRef>
            <a:fillRef idx="1">
              <a:schemeClr val="lt1"/>
            </a:fillRef>
            <a:effectRef idx="0">
              <a:schemeClr val="accent1"/>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38" name="TextBox 37"/>
            <p:cNvSpPr txBox="1"/>
            <p:nvPr/>
          </p:nvSpPr>
          <p:spPr>
            <a:xfrm>
              <a:off x="1327507" y="191105"/>
              <a:ext cx="9073008" cy="385333"/>
            </a:xfrm>
            <a:prstGeom prst="rect">
              <a:avLst/>
            </a:prstGeom>
            <a:noFill/>
          </p:spPr>
          <p:txBody>
            <a:bodyPr wrap="square" lIns="107287" tIns="53643" rIns="107287" bIns="53643" rtlCol="0">
              <a:spAutoFit/>
            </a:bodyPr>
            <a:lstStyle/>
            <a:p>
              <a:pPr algn="ctr" defTabSz="1072866"/>
              <a:r>
                <a:rPr lang="ru-RU" b="1" dirty="0">
                  <a:solidFill>
                    <a:srgbClr val="00602B"/>
                  </a:solidFill>
                  <a:latin typeface="Arial Narrow"/>
                  <a:cs typeface="Times New Roman" panose="02020603050405020304" pitchFamily="18" charset="0"/>
                </a:rPr>
                <a:t>Схема организации ВФК и ВФА до поправок в БК РФ</a:t>
              </a:r>
            </a:p>
          </p:txBody>
        </p:sp>
        <p:sp>
          <p:nvSpPr>
            <p:cNvPr id="10" name="Прямоугольник 9"/>
            <p:cNvSpPr/>
            <p:nvPr/>
          </p:nvSpPr>
          <p:spPr>
            <a:xfrm>
              <a:off x="3949717" y="1404023"/>
              <a:ext cx="4086765" cy="389834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14" name="TextBox 13"/>
            <p:cNvSpPr txBox="1"/>
            <p:nvPr/>
          </p:nvSpPr>
          <p:spPr>
            <a:xfrm>
              <a:off x="3932426" y="1401652"/>
              <a:ext cx="4016388" cy="338554"/>
            </a:xfrm>
            <a:prstGeom prst="rect">
              <a:avLst/>
            </a:prstGeom>
            <a:noFill/>
          </p:spPr>
          <p:txBody>
            <a:bodyPr wrap="square" rtlCol="0">
              <a:spAutoFit/>
            </a:bodyPr>
            <a:lstStyle/>
            <a:p>
              <a:pPr algn="ctr" defTabSz="1072866"/>
              <a:r>
                <a:rPr lang="ru-RU" sz="1600" dirty="0">
                  <a:solidFill>
                    <a:prstClr val="black"/>
                  </a:solidFill>
                  <a:latin typeface="Arial Narrow"/>
                </a:rPr>
                <a:t>Бюджетные процедуры</a:t>
              </a:r>
            </a:p>
          </p:txBody>
        </p:sp>
        <p:cxnSp>
          <p:nvCxnSpPr>
            <p:cNvPr id="46" name="Прямая соединительная линия 45"/>
            <p:cNvCxnSpPr/>
            <p:nvPr/>
          </p:nvCxnSpPr>
          <p:spPr>
            <a:xfrm>
              <a:off x="4079355" y="229610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a:off x="4957766" y="229610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a:off x="5893870" y="229610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a:off x="6685958" y="229610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7264184" y="1930789"/>
              <a:ext cx="0"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3949716" y="4774655"/>
              <a:ext cx="3970358" cy="461665"/>
            </a:xfrm>
            <a:prstGeom prst="rect">
              <a:avLst/>
            </a:prstGeom>
            <a:noFill/>
          </p:spPr>
          <p:txBody>
            <a:bodyPr wrap="square" rtlCol="0">
              <a:spAutoFit/>
            </a:bodyPr>
            <a:lstStyle/>
            <a:p>
              <a:pPr algn="ctr" defTabSz="1072866"/>
              <a:r>
                <a:rPr lang="ru-RU" sz="1200" b="1" dirty="0">
                  <a:solidFill>
                    <a:prstClr val="black"/>
                  </a:solidFill>
                  <a:latin typeface="Arial Narrow"/>
                </a:rPr>
                <a:t>Результаты  БП  =  сформированные надлежащим образом документы,  в т.ч. бюджетная отчетность</a:t>
              </a:r>
            </a:p>
          </p:txBody>
        </p:sp>
        <p:cxnSp>
          <p:nvCxnSpPr>
            <p:cNvPr id="54" name="Прямая соединительная линия 53"/>
            <p:cNvCxnSpPr/>
            <p:nvPr/>
          </p:nvCxnSpPr>
          <p:spPr>
            <a:xfrm>
              <a:off x="4081518" y="2938901"/>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a:off x="4959929" y="2938901"/>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Прямая соединительная линия 55"/>
            <p:cNvCxnSpPr/>
            <p:nvPr/>
          </p:nvCxnSpPr>
          <p:spPr>
            <a:xfrm>
              <a:off x="5896033" y="2938901"/>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Прямая соединительная линия 56"/>
            <p:cNvCxnSpPr/>
            <p:nvPr/>
          </p:nvCxnSpPr>
          <p:spPr>
            <a:xfrm>
              <a:off x="6688121" y="2938901"/>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p:nvPr/>
          </p:nvCxnSpPr>
          <p:spPr>
            <a:xfrm>
              <a:off x="7266349" y="2676222"/>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Прямая соединительная линия 63"/>
            <p:cNvCxnSpPr/>
            <p:nvPr/>
          </p:nvCxnSpPr>
          <p:spPr>
            <a:xfrm>
              <a:off x="4079355" y="3808277"/>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Прямая соединительная линия 65"/>
            <p:cNvCxnSpPr/>
            <p:nvPr/>
          </p:nvCxnSpPr>
          <p:spPr>
            <a:xfrm>
              <a:off x="4957766" y="3808277"/>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Прямая соединительная линия 66"/>
            <p:cNvCxnSpPr/>
            <p:nvPr/>
          </p:nvCxnSpPr>
          <p:spPr>
            <a:xfrm>
              <a:off x="5893870" y="3808277"/>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Прямая соединительная линия 67"/>
            <p:cNvCxnSpPr/>
            <p:nvPr/>
          </p:nvCxnSpPr>
          <p:spPr>
            <a:xfrm>
              <a:off x="6685958" y="3808277"/>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Прямая соединительная линия 68"/>
            <p:cNvCxnSpPr/>
            <p:nvPr/>
          </p:nvCxnSpPr>
          <p:spPr>
            <a:xfrm>
              <a:off x="7264184" y="3592253"/>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a:off x="4083685" y="450547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Прямая соединительная линия 75"/>
            <p:cNvCxnSpPr/>
            <p:nvPr/>
          </p:nvCxnSpPr>
          <p:spPr>
            <a:xfrm>
              <a:off x="4962096" y="450547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Прямая соединительная линия 76"/>
            <p:cNvCxnSpPr/>
            <p:nvPr/>
          </p:nvCxnSpPr>
          <p:spPr>
            <a:xfrm>
              <a:off x="5898200" y="450547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Прямая соединительная линия 77"/>
            <p:cNvCxnSpPr/>
            <p:nvPr/>
          </p:nvCxnSpPr>
          <p:spPr>
            <a:xfrm>
              <a:off x="6690288" y="4505479"/>
              <a:ext cx="5760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Прямая соединительная линия 78"/>
            <p:cNvCxnSpPr/>
            <p:nvPr/>
          </p:nvCxnSpPr>
          <p:spPr>
            <a:xfrm>
              <a:off x="7268515" y="4289455"/>
              <a:ext cx="0"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23" name="Блок-схема: узел 22"/>
            <p:cNvSpPr/>
            <p:nvPr/>
          </p:nvSpPr>
          <p:spPr>
            <a:xfrm>
              <a:off x="5645598" y="2221726"/>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0" name="Блок-схема: узел 79"/>
            <p:cNvSpPr/>
            <p:nvPr/>
          </p:nvSpPr>
          <p:spPr>
            <a:xfrm>
              <a:off x="5645600" y="2857698"/>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1" name="Блок-схема: узел 80"/>
            <p:cNvSpPr/>
            <p:nvPr/>
          </p:nvSpPr>
          <p:spPr>
            <a:xfrm>
              <a:off x="4741741" y="2215352"/>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2" name="Блок-схема: узел 81"/>
            <p:cNvSpPr/>
            <p:nvPr/>
          </p:nvSpPr>
          <p:spPr>
            <a:xfrm>
              <a:off x="6508767" y="2864516"/>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3" name="Блок-схема: узел 82"/>
            <p:cNvSpPr/>
            <p:nvPr/>
          </p:nvSpPr>
          <p:spPr>
            <a:xfrm>
              <a:off x="4741741" y="3731401"/>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4" name="Блок-схема: узел 83"/>
            <p:cNvSpPr/>
            <p:nvPr/>
          </p:nvSpPr>
          <p:spPr>
            <a:xfrm>
              <a:off x="5645598" y="3736146"/>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5" name="Блок-схема: узел 84"/>
            <p:cNvSpPr/>
            <p:nvPr/>
          </p:nvSpPr>
          <p:spPr>
            <a:xfrm>
              <a:off x="6508767" y="4431095"/>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6" name="Блок-схема: узел 85"/>
            <p:cNvSpPr/>
            <p:nvPr/>
          </p:nvSpPr>
          <p:spPr>
            <a:xfrm>
              <a:off x="4741741" y="4433348"/>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90" name="TextBox 89"/>
            <p:cNvSpPr txBox="1"/>
            <p:nvPr/>
          </p:nvSpPr>
          <p:spPr>
            <a:xfrm>
              <a:off x="3949717" y="1908100"/>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91" name="TextBox 90"/>
            <p:cNvSpPr txBox="1"/>
            <p:nvPr/>
          </p:nvSpPr>
          <p:spPr>
            <a:xfrm>
              <a:off x="4821548" y="1907649"/>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92" name="TextBox 91"/>
            <p:cNvSpPr txBox="1"/>
            <p:nvPr/>
          </p:nvSpPr>
          <p:spPr>
            <a:xfrm>
              <a:off x="5752698" y="1904130"/>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93" name="TextBox 92"/>
            <p:cNvSpPr txBox="1"/>
            <p:nvPr/>
          </p:nvSpPr>
          <p:spPr>
            <a:xfrm>
              <a:off x="6519431" y="1912756"/>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94" name="TextBox 93"/>
            <p:cNvSpPr txBox="1"/>
            <p:nvPr/>
          </p:nvSpPr>
          <p:spPr>
            <a:xfrm>
              <a:off x="4172829" y="3079811"/>
              <a:ext cx="3049703" cy="430887"/>
            </a:xfrm>
            <a:prstGeom prst="rect">
              <a:avLst/>
            </a:prstGeom>
            <a:noFill/>
          </p:spPr>
          <p:txBody>
            <a:bodyPr wrap="square" rtlCol="0">
              <a:spAutoFit/>
            </a:bodyPr>
            <a:lstStyle/>
            <a:p>
              <a:pPr algn="ctr" defTabSz="1072866"/>
              <a:r>
                <a:rPr lang="ru-RU" sz="1100" b="1" dirty="0">
                  <a:solidFill>
                    <a:prstClr val="black"/>
                  </a:solidFill>
                  <a:latin typeface="Arial Narrow"/>
                </a:rPr>
                <a:t>Контрольные действия, </a:t>
              </a:r>
              <a:br>
                <a:rPr lang="ru-RU" sz="1100" b="1" dirty="0">
                  <a:solidFill>
                    <a:prstClr val="black"/>
                  </a:solidFill>
                  <a:latin typeface="Arial Narrow"/>
                </a:rPr>
              </a:br>
              <a:r>
                <a:rPr lang="ru-RU" sz="1100" b="1" dirty="0">
                  <a:solidFill>
                    <a:prstClr val="black"/>
                  </a:solidFill>
                  <a:latin typeface="Arial Narrow"/>
                </a:rPr>
                <a:t>осуществляемые в соответствии с картами ВФК</a:t>
              </a:r>
            </a:p>
          </p:txBody>
        </p:sp>
        <p:cxnSp>
          <p:nvCxnSpPr>
            <p:cNvPr id="27" name="Прямая со стрелкой 26"/>
            <p:cNvCxnSpPr/>
            <p:nvPr/>
          </p:nvCxnSpPr>
          <p:spPr>
            <a:xfrm flipH="1">
              <a:off x="4876353" y="3464041"/>
              <a:ext cx="373774" cy="232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Прямая со стрелкой 95"/>
            <p:cNvCxnSpPr/>
            <p:nvPr/>
          </p:nvCxnSpPr>
          <p:spPr>
            <a:xfrm>
              <a:off x="5245798" y="3464042"/>
              <a:ext cx="399803" cy="2405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Прямая со стрелкой 96"/>
            <p:cNvCxnSpPr/>
            <p:nvPr/>
          </p:nvCxnSpPr>
          <p:spPr>
            <a:xfrm flipH="1" flipV="1">
              <a:off x="4821547" y="2467355"/>
              <a:ext cx="98572" cy="7468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Прямоугольник 36"/>
            <p:cNvSpPr/>
            <p:nvPr/>
          </p:nvSpPr>
          <p:spPr>
            <a:xfrm>
              <a:off x="8112061" y="1394692"/>
              <a:ext cx="1541532" cy="38983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100" name="TextBox 99"/>
            <p:cNvSpPr txBox="1"/>
            <p:nvPr/>
          </p:nvSpPr>
          <p:spPr>
            <a:xfrm>
              <a:off x="8991974" y="3132740"/>
              <a:ext cx="689612" cy="415498"/>
            </a:xfrm>
            <a:prstGeom prst="rect">
              <a:avLst/>
            </a:prstGeom>
            <a:noFill/>
          </p:spPr>
          <p:txBody>
            <a:bodyPr wrap="none" rtlCol="0">
              <a:spAutoFit/>
            </a:bodyPr>
            <a:lstStyle/>
            <a:p>
              <a:pPr defTabSz="1072866"/>
              <a:r>
                <a:rPr lang="ru-RU" sz="2100" b="1" dirty="0">
                  <a:solidFill>
                    <a:prstClr val="black"/>
                  </a:solidFill>
                  <a:latin typeface="Arial Narrow"/>
                </a:rPr>
                <a:t>ВФА</a:t>
              </a:r>
            </a:p>
          </p:txBody>
        </p:sp>
        <p:sp>
          <p:nvSpPr>
            <p:cNvPr id="101" name="TextBox 100"/>
            <p:cNvSpPr txBox="1"/>
            <p:nvPr/>
          </p:nvSpPr>
          <p:spPr>
            <a:xfrm>
              <a:off x="7241195" y="4289460"/>
              <a:ext cx="834629"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отчетность</a:t>
              </a:r>
            </a:p>
          </p:txBody>
        </p:sp>
        <p:sp>
          <p:nvSpPr>
            <p:cNvPr id="106" name="Стрелка углом 105"/>
            <p:cNvSpPr/>
            <p:nvPr/>
          </p:nvSpPr>
          <p:spPr>
            <a:xfrm rot="10800000">
              <a:off x="8151026" y="3602183"/>
              <a:ext cx="1277338" cy="1025481"/>
            </a:xfrm>
            <a:prstGeom prst="bentArrow">
              <a:avLst>
                <a:gd name="adj1" fmla="val 10459"/>
                <a:gd name="adj2" fmla="val 18184"/>
                <a:gd name="adj3" fmla="val 25000"/>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115" name="TextBox 114"/>
            <p:cNvSpPr txBox="1"/>
            <p:nvPr/>
          </p:nvSpPr>
          <p:spPr>
            <a:xfrm>
              <a:off x="8057717" y="4542942"/>
              <a:ext cx="1682083" cy="600164"/>
            </a:xfrm>
            <a:prstGeom prst="rect">
              <a:avLst/>
            </a:prstGeom>
            <a:noFill/>
          </p:spPr>
          <p:txBody>
            <a:bodyPr wrap="square" rtlCol="0">
              <a:spAutoFit/>
            </a:bodyPr>
            <a:lstStyle/>
            <a:p>
              <a:pPr algn="ctr" defTabSz="1072866"/>
              <a:r>
                <a:rPr lang="ru-RU" sz="1100" dirty="0">
                  <a:solidFill>
                    <a:prstClr val="black"/>
                  </a:solidFill>
                  <a:latin typeface="Arial Narrow"/>
                </a:rPr>
                <a:t>Подтверждение достоверности</a:t>
              </a:r>
              <a:br>
                <a:rPr lang="ru-RU" sz="1100" dirty="0">
                  <a:solidFill>
                    <a:prstClr val="black"/>
                  </a:solidFill>
                  <a:latin typeface="Arial Narrow"/>
                </a:rPr>
              </a:br>
              <a:r>
                <a:rPr lang="ru-RU" sz="1100" dirty="0">
                  <a:solidFill>
                    <a:prstClr val="black"/>
                  </a:solidFill>
                  <a:latin typeface="Arial Narrow"/>
                </a:rPr>
                <a:t>отчетности</a:t>
              </a:r>
            </a:p>
          </p:txBody>
        </p:sp>
        <p:sp>
          <p:nvSpPr>
            <p:cNvPr id="107" name="Стрелка влево 106"/>
            <p:cNvSpPr/>
            <p:nvPr/>
          </p:nvSpPr>
          <p:spPr>
            <a:xfrm>
              <a:off x="7343880" y="3148072"/>
              <a:ext cx="1648095" cy="410244"/>
            </a:xfrm>
            <a:prstGeom prst="leftArrow">
              <a:avLst>
                <a:gd name="adj1" fmla="val 28640"/>
                <a:gd name="adj2" fmla="val 4644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117" name="TextBox 116"/>
            <p:cNvSpPr txBox="1"/>
            <p:nvPr/>
          </p:nvSpPr>
          <p:spPr>
            <a:xfrm>
              <a:off x="8094106" y="3392886"/>
              <a:ext cx="1108127" cy="430887"/>
            </a:xfrm>
            <a:prstGeom prst="rect">
              <a:avLst/>
            </a:prstGeom>
            <a:noFill/>
          </p:spPr>
          <p:txBody>
            <a:bodyPr wrap="square" rtlCol="0">
              <a:spAutoFit/>
            </a:bodyPr>
            <a:lstStyle/>
            <a:p>
              <a:pPr algn="ctr" defTabSz="1072866"/>
              <a:r>
                <a:rPr lang="ru-RU" sz="1100" dirty="0">
                  <a:solidFill>
                    <a:prstClr val="black"/>
                  </a:solidFill>
                  <a:latin typeface="Arial Narrow"/>
                </a:rPr>
                <a:t>Оценка надежности ВФК</a:t>
              </a:r>
            </a:p>
          </p:txBody>
        </p:sp>
        <p:sp>
          <p:nvSpPr>
            <p:cNvPr id="120" name="Стрелка углом 119"/>
            <p:cNvSpPr/>
            <p:nvPr/>
          </p:nvSpPr>
          <p:spPr>
            <a:xfrm rot="10800000" flipV="1">
              <a:off x="8151027" y="2080086"/>
              <a:ext cx="1269260" cy="1001296"/>
            </a:xfrm>
            <a:prstGeom prst="bentArrow">
              <a:avLst>
                <a:gd name="adj1" fmla="val 10459"/>
                <a:gd name="adj2" fmla="val 18184"/>
                <a:gd name="adj3" fmla="val 25000"/>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121" name="TextBox 120"/>
            <p:cNvSpPr txBox="1"/>
            <p:nvPr/>
          </p:nvSpPr>
          <p:spPr>
            <a:xfrm>
              <a:off x="7938736" y="1448308"/>
              <a:ext cx="1901680" cy="769441"/>
            </a:xfrm>
            <a:prstGeom prst="rect">
              <a:avLst/>
            </a:prstGeom>
            <a:noFill/>
          </p:spPr>
          <p:txBody>
            <a:bodyPr wrap="square" rtlCol="0">
              <a:spAutoFit/>
            </a:bodyPr>
            <a:lstStyle/>
            <a:p>
              <a:pPr algn="ctr" defTabSz="1072866"/>
              <a:r>
                <a:rPr lang="ru-RU" sz="1100" dirty="0">
                  <a:solidFill>
                    <a:prstClr val="black"/>
                  </a:solidFill>
                  <a:latin typeface="Arial Narrow"/>
                </a:rPr>
                <a:t>Предложения о повышении эффективности </a:t>
              </a:r>
              <a:br>
                <a:rPr lang="ru-RU" sz="1100" dirty="0">
                  <a:solidFill>
                    <a:prstClr val="black"/>
                  </a:solidFill>
                  <a:latin typeface="Arial Narrow"/>
                </a:rPr>
              </a:br>
              <a:r>
                <a:rPr lang="ru-RU" sz="1100" dirty="0">
                  <a:solidFill>
                    <a:prstClr val="black"/>
                  </a:solidFill>
                  <a:latin typeface="Arial Narrow"/>
                </a:rPr>
                <a:t>использования бюджетных средств</a:t>
              </a:r>
            </a:p>
          </p:txBody>
        </p:sp>
        <p:sp>
          <p:nvSpPr>
            <p:cNvPr id="123" name="TextBox 122"/>
            <p:cNvSpPr txBox="1"/>
            <p:nvPr/>
          </p:nvSpPr>
          <p:spPr>
            <a:xfrm>
              <a:off x="3208208" y="764704"/>
              <a:ext cx="5032147" cy="415498"/>
            </a:xfrm>
            <a:prstGeom prst="rect">
              <a:avLst/>
            </a:prstGeom>
            <a:noFill/>
          </p:spPr>
          <p:txBody>
            <a:bodyPr wrap="none" rtlCol="0">
              <a:spAutoFit/>
            </a:bodyPr>
            <a:lstStyle/>
            <a:p>
              <a:pPr defTabSz="1072866"/>
              <a:r>
                <a:rPr lang="ru-RU" sz="2100" dirty="0">
                  <a:solidFill>
                    <a:prstClr val="black"/>
                  </a:solidFill>
                  <a:latin typeface="Arial Narrow"/>
                </a:rPr>
                <a:t>Исполнение бюджетных полномочий ГАБСом</a:t>
              </a:r>
            </a:p>
          </p:txBody>
        </p:sp>
        <p:sp>
          <p:nvSpPr>
            <p:cNvPr id="128" name="TextBox 127"/>
            <p:cNvSpPr txBox="1"/>
            <p:nvPr/>
          </p:nvSpPr>
          <p:spPr>
            <a:xfrm>
              <a:off x="7323220" y="2239693"/>
              <a:ext cx="670575" cy="261610"/>
            </a:xfrm>
            <a:prstGeom prst="rect">
              <a:avLst/>
            </a:prstGeom>
            <a:noFill/>
          </p:spPr>
          <p:txBody>
            <a:bodyPr wrap="square" rtlCol="0">
              <a:spAutoFit/>
            </a:bodyPr>
            <a:lstStyle/>
            <a:p>
              <a:pPr algn="ctr" defTabSz="1072866"/>
              <a:r>
                <a:rPr lang="ru-RU" sz="1100" dirty="0">
                  <a:solidFill>
                    <a:prstClr val="black"/>
                  </a:solidFill>
                  <a:latin typeface="Arial Narrow"/>
                </a:rPr>
                <a:t>Смета</a:t>
              </a:r>
            </a:p>
          </p:txBody>
        </p:sp>
        <p:sp>
          <p:nvSpPr>
            <p:cNvPr id="129" name="TextBox 128"/>
            <p:cNvSpPr txBox="1"/>
            <p:nvPr/>
          </p:nvSpPr>
          <p:spPr>
            <a:xfrm>
              <a:off x="7323223" y="2801281"/>
              <a:ext cx="670575" cy="261610"/>
            </a:xfrm>
            <a:prstGeom prst="rect">
              <a:avLst/>
            </a:prstGeom>
            <a:noFill/>
          </p:spPr>
          <p:txBody>
            <a:bodyPr wrap="square" rtlCol="0">
              <a:spAutoFit/>
            </a:bodyPr>
            <a:lstStyle/>
            <a:p>
              <a:pPr algn="ctr" defTabSz="1072866"/>
              <a:r>
                <a:rPr lang="ru-RU" sz="1100" dirty="0">
                  <a:solidFill>
                    <a:prstClr val="black"/>
                  </a:solidFill>
                  <a:latin typeface="Arial Narrow"/>
                </a:rPr>
                <a:t>ОБАС</a:t>
              </a:r>
            </a:p>
          </p:txBody>
        </p:sp>
        <p:sp>
          <p:nvSpPr>
            <p:cNvPr id="88" name="Прямоугольник 87"/>
            <p:cNvSpPr/>
            <p:nvPr/>
          </p:nvSpPr>
          <p:spPr>
            <a:xfrm>
              <a:off x="2195190" y="1394692"/>
              <a:ext cx="1679856" cy="38983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89" name="TextBox 88"/>
            <p:cNvSpPr txBox="1"/>
            <p:nvPr/>
          </p:nvSpPr>
          <p:spPr>
            <a:xfrm>
              <a:off x="2157866" y="3087504"/>
              <a:ext cx="665567" cy="415498"/>
            </a:xfrm>
            <a:prstGeom prst="rect">
              <a:avLst/>
            </a:prstGeom>
            <a:noFill/>
          </p:spPr>
          <p:txBody>
            <a:bodyPr wrap="none" rtlCol="0">
              <a:spAutoFit/>
            </a:bodyPr>
            <a:lstStyle/>
            <a:p>
              <a:pPr defTabSz="1072866"/>
              <a:r>
                <a:rPr lang="ru-RU" sz="2100" b="1" dirty="0">
                  <a:solidFill>
                    <a:prstClr val="black"/>
                  </a:solidFill>
                  <a:latin typeface="Arial Narrow"/>
                </a:rPr>
                <a:t>ВФК</a:t>
              </a:r>
            </a:p>
          </p:txBody>
        </p:sp>
        <p:sp>
          <p:nvSpPr>
            <p:cNvPr id="95" name="Стрелка углом 94"/>
            <p:cNvSpPr/>
            <p:nvPr/>
          </p:nvSpPr>
          <p:spPr>
            <a:xfrm>
              <a:off x="2537526" y="2100618"/>
              <a:ext cx="1277338" cy="962274"/>
            </a:xfrm>
            <a:prstGeom prst="bentArrow">
              <a:avLst>
                <a:gd name="adj1" fmla="val 10459"/>
                <a:gd name="adj2" fmla="val 18184"/>
                <a:gd name="adj3" fmla="val 25000"/>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98" name="TextBox 97"/>
            <p:cNvSpPr txBox="1"/>
            <p:nvPr/>
          </p:nvSpPr>
          <p:spPr>
            <a:xfrm>
              <a:off x="2195189" y="4412309"/>
              <a:ext cx="1744200" cy="907941"/>
            </a:xfrm>
            <a:prstGeom prst="rect">
              <a:avLst/>
            </a:prstGeom>
            <a:noFill/>
          </p:spPr>
          <p:txBody>
            <a:bodyPr wrap="square" rtlCol="0">
              <a:spAutoFit/>
            </a:bodyPr>
            <a:lstStyle/>
            <a:p>
              <a:pPr algn="ctr" defTabSz="1072866"/>
              <a:r>
                <a:rPr lang="ru-RU" sz="1100" dirty="0">
                  <a:solidFill>
                    <a:prstClr val="black"/>
                  </a:solidFill>
                  <a:latin typeface="Arial Narrow"/>
                </a:rPr>
                <a:t>Соблюдение процедур составления отчетности и ведения учета</a:t>
              </a:r>
            </a:p>
            <a:p>
              <a:pPr algn="ctr" defTabSz="1072866"/>
              <a:r>
                <a:rPr lang="ru-RU" sz="1000" b="1" dirty="0">
                  <a:solidFill>
                    <a:prstClr val="black"/>
                  </a:solidFill>
                  <a:latin typeface="Arial Narrow"/>
                </a:rPr>
                <a:t>(обеспечение достоверности бюджетной отчетности)</a:t>
              </a:r>
            </a:p>
          </p:txBody>
        </p:sp>
        <p:sp>
          <p:nvSpPr>
            <p:cNvPr id="99" name="Стрелка влево 98"/>
            <p:cNvSpPr/>
            <p:nvPr/>
          </p:nvSpPr>
          <p:spPr>
            <a:xfrm rot="10800000">
              <a:off x="3041404" y="3076543"/>
              <a:ext cx="1175604" cy="410244"/>
            </a:xfrm>
            <a:prstGeom prst="leftArrow">
              <a:avLst>
                <a:gd name="adj1" fmla="val 28640"/>
                <a:gd name="adj2" fmla="val 4644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102" name="TextBox 101"/>
            <p:cNvSpPr txBox="1"/>
            <p:nvPr/>
          </p:nvSpPr>
          <p:spPr>
            <a:xfrm>
              <a:off x="2145359" y="1359772"/>
              <a:ext cx="1869674" cy="938719"/>
            </a:xfrm>
            <a:prstGeom prst="rect">
              <a:avLst/>
            </a:prstGeom>
            <a:noFill/>
          </p:spPr>
          <p:txBody>
            <a:bodyPr wrap="square" rtlCol="0">
              <a:spAutoFit/>
            </a:bodyPr>
            <a:lstStyle/>
            <a:p>
              <a:pPr defTabSz="1072866"/>
              <a:r>
                <a:rPr lang="ru-RU" sz="1100" dirty="0">
                  <a:solidFill>
                    <a:prstClr val="black"/>
                  </a:solidFill>
                  <a:latin typeface="Arial Narrow"/>
                </a:rPr>
                <a:t>Подготовка и реализация мер по повышению экономности и результативности использования бюджетных средств</a:t>
              </a:r>
            </a:p>
          </p:txBody>
        </p:sp>
        <p:sp>
          <p:nvSpPr>
            <p:cNvPr id="103" name="Стрелка углом 102"/>
            <p:cNvSpPr/>
            <p:nvPr/>
          </p:nvSpPr>
          <p:spPr>
            <a:xfrm flipV="1">
              <a:off x="2504391" y="3685654"/>
              <a:ext cx="1370654" cy="816252"/>
            </a:xfrm>
            <a:prstGeom prst="bentArrow">
              <a:avLst>
                <a:gd name="adj1" fmla="val 10459"/>
                <a:gd name="adj2" fmla="val 18184"/>
                <a:gd name="adj3" fmla="val 25000"/>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104" name="TextBox 103"/>
            <p:cNvSpPr txBox="1"/>
            <p:nvPr/>
          </p:nvSpPr>
          <p:spPr>
            <a:xfrm>
              <a:off x="2452053" y="3361269"/>
              <a:ext cx="1584176" cy="600164"/>
            </a:xfrm>
            <a:prstGeom prst="rect">
              <a:avLst/>
            </a:prstGeom>
            <a:noFill/>
          </p:spPr>
          <p:txBody>
            <a:bodyPr wrap="square" rtlCol="0">
              <a:spAutoFit/>
            </a:bodyPr>
            <a:lstStyle/>
            <a:p>
              <a:pPr algn="ctr" defTabSz="1072866"/>
              <a:r>
                <a:rPr lang="ru-RU" sz="1100" dirty="0">
                  <a:solidFill>
                    <a:prstClr val="black"/>
                  </a:solidFill>
                  <a:latin typeface="Arial Narrow"/>
                </a:rPr>
                <a:t>Соблюдение процедур составления и исполнения бюджета</a:t>
              </a:r>
            </a:p>
          </p:txBody>
        </p:sp>
      </p:grpSp>
    </p:spTree>
    <p:extLst>
      <p:ext uri="{BB962C8B-B14F-4D97-AF65-F5344CB8AC3E}">
        <p14:creationId xmlns:p14="http://schemas.microsoft.com/office/powerpoint/2010/main" val="714404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51750" y="124544"/>
            <a:ext cx="9421518" cy="433103"/>
          </a:xfrm>
          <a:prstGeom prst="rect">
            <a:avLst/>
          </a:prstGeom>
          <a:noFill/>
        </p:spPr>
        <p:txBody>
          <a:bodyPr wrap="square" lIns="107287" tIns="53643" rIns="107287" bIns="53643" rtlCol="0">
            <a:spAutoFit/>
          </a:bodyPr>
          <a:lstStyle/>
          <a:p>
            <a:pPr algn="ctr" defTabSz="1072866">
              <a:lnSpc>
                <a:spcPts val="2800"/>
              </a:lnSpc>
            </a:pPr>
            <a:r>
              <a:rPr lang="ru-RU" b="1" dirty="0">
                <a:solidFill>
                  <a:srgbClr val="00602B"/>
                </a:solidFill>
                <a:latin typeface="Arial Narrow"/>
                <a:cs typeface="Times New Roman" panose="02020603050405020304" pitchFamily="18" charset="0"/>
              </a:rPr>
              <a:t>Уточненная схема организации ВФК и ВФА, МКФМ</a:t>
            </a:r>
          </a:p>
        </p:txBody>
      </p:sp>
      <p:sp>
        <p:nvSpPr>
          <p:cNvPr id="8" name="Прямоугольник 7"/>
          <p:cNvSpPr/>
          <p:nvPr/>
        </p:nvSpPr>
        <p:spPr>
          <a:xfrm>
            <a:off x="1690100" y="1143128"/>
            <a:ext cx="7356068" cy="4185090"/>
          </a:xfrm>
          <a:prstGeom prst="rect">
            <a:avLst/>
          </a:prstGeom>
          <a:ln w="38100">
            <a:solidFill>
              <a:schemeClr val="accent1"/>
            </a:solidFill>
            <a:bevel/>
          </a:ln>
        </p:spPr>
        <p:style>
          <a:lnRef idx="2">
            <a:schemeClr val="accent1"/>
          </a:lnRef>
          <a:fillRef idx="1">
            <a:schemeClr val="lt1"/>
          </a:fillRef>
          <a:effectRef idx="0">
            <a:schemeClr val="accent1"/>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9" name="Прямоугольник 8"/>
          <p:cNvSpPr/>
          <p:nvPr/>
        </p:nvSpPr>
        <p:spPr>
          <a:xfrm>
            <a:off x="1811515" y="1278145"/>
            <a:ext cx="5238957" cy="389834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10" name="TextBox 9"/>
          <p:cNvSpPr txBox="1"/>
          <p:nvPr/>
        </p:nvSpPr>
        <p:spPr>
          <a:xfrm>
            <a:off x="2109232" y="1341442"/>
            <a:ext cx="4213502" cy="338554"/>
          </a:xfrm>
          <a:prstGeom prst="rect">
            <a:avLst/>
          </a:prstGeom>
          <a:noFill/>
        </p:spPr>
        <p:txBody>
          <a:bodyPr wrap="square" rtlCol="0">
            <a:spAutoFit/>
          </a:bodyPr>
          <a:lstStyle/>
          <a:p>
            <a:pPr algn="ctr" defTabSz="1072866"/>
            <a:r>
              <a:rPr lang="ru-RU" sz="1600" dirty="0">
                <a:solidFill>
                  <a:prstClr val="black"/>
                </a:solidFill>
                <a:latin typeface="Arial Narrow"/>
              </a:rPr>
              <a:t>Бюджетные процедуры</a:t>
            </a:r>
          </a:p>
        </p:txBody>
      </p:sp>
      <p:cxnSp>
        <p:nvCxnSpPr>
          <p:cNvPr id="11" name="Прямая соединительная линия 10"/>
          <p:cNvCxnSpPr/>
          <p:nvPr/>
        </p:nvCxnSpPr>
        <p:spPr>
          <a:xfrm>
            <a:off x="2211782" y="214224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3133571" y="214224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011982" y="214224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4948086" y="214224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5740174" y="214224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6318403" y="1926216"/>
            <a:ext cx="0"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883205" y="2764851"/>
            <a:ext cx="4110951" cy="461665"/>
          </a:xfrm>
          <a:prstGeom prst="rect">
            <a:avLst/>
          </a:prstGeom>
          <a:noFill/>
        </p:spPr>
        <p:txBody>
          <a:bodyPr wrap="square" rtlCol="0">
            <a:spAutoFit/>
          </a:bodyPr>
          <a:lstStyle/>
          <a:p>
            <a:pPr algn="ctr" defTabSz="1072866"/>
            <a:r>
              <a:rPr lang="ru-RU" sz="1200" b="1" dirty="0">
                <a:solidFill>
                  <a:prstClr val="black"/>
                </a:solidFill>
                <a:latin typeface="Arial Narrow"/>
              </a:rPr>
              <a:t>ВФК является постоянным процессом, осуществляемым исполнителями процедур (без карт ВФК)</a:t>
            </a:r>
          </a:p>
        </p:txBody>
      </p:sp>
      <p:cxnSp>
        <p:nvCxnSpPr>
          <p:cNvPr id="18" name="Прямая соединительная линия 17"/>
          <p:cNvCxnSpPr/>
          <p:nvPr/>
        </p:nvCxnSpPr>
        <p:spPr>
          <a:xfrm>
            <a:off x="2213949" y="275472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p:nvPr/>
        </p:nvCxnSpPr>
        <p:spPr>
          <a:xfrm>
            <a:off x="3135738" y="275472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4014149" y="275472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4950253" y="275472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5742341" y="275472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6320569" y="2538696"/>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2211782" y="347480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3133571" y="347480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Прямая соединительная линия 25"/>
          <p:cNvCxnSpPr/>
          <p:nvPr/>
        </p:nvCxnSpPr>
        <p:spPr>
          <a:xfrm>
            <a:off x="4011982" y="347480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4948086" y="347480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Прямая соединительная линия 27"/>
          <p:cNvCxnSpPr/>
          <p:nvPr/>
        </p:nvCxnSpPr>
        <p:spPr>
          <a:xfrm>
            <a:off x="5740174" y="3474800"/>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p:nvPr/>
        </p:nvCxnSpPr>
        <p:spPr>
          <a:xfrm>
            <a:off x="6318403" y="3258776"/>
            <a:ext cx="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2216112" y="4172002"/>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p:nvPr/>
        </p:nvCxnSpPr>
        <p:spPr>
          <a:xfrm>
            <a:off x="3137901" y="4172002"/>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4016312" y="4172002"/>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4952416" y="4172002"/>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5744504" y="4172002"/>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6322733" y="3955978"/>
            <a:ext cx="0" cy="504056"/>
          </a:xfrm>
          <a:prstGeom prst="line">
            <a:avLst/>
          </a:prstGeom>
        </p:spPr>
        <p:style>
          <a:lnRef idx="1">
            <a:schemeClr val="accent1"/>
          </a:lnRef>
          <a:fillRef idx="0">
            <a:schemeClr val="accent1"/>
          </a:fillRef>
          <a:effectRef idx="0">
            <a:schemeClr val="accent1"/>
          </a:effectRef>
          <a:fontRef idx="minor">
            <a:schemeClr val="tx1"/>
          </a:fontRef>
        </p:style>
      </p:cxnSp>
      <p:sp>
        <p:nvSpPr>
          <p:cNvPr id="36" name="Блок-схема: узел 35"/>
          <p:cNvSpPr/>
          <p:nvPr/>
        </p:nvSpPr>
        <p:spPr>
          <a:xfrm>
            <a:off x="4682567" y="1938467"/>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37" name="Блок-схема: узел 36"/>
          <p:cNvSpPr/>
          <p:nvPr/>
        </p:nvSpPr>
        <p:spPr>
          <a:xfrm>
            <a:off x="2897512" y="2680336"/>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38" name="Блок-схема: узел 37"/>
          <p:cNvSpPr/>
          <p:nvPr/>
        </p:nvSpPr>
        <p:spPr>
          <a:xfrm>
            <a:off x="3795958" y="2061483"/>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39" name="Блок-схема: узел 38"/>
          <p:cNvSpPr/>
          <p:nvPr/>
        </p:nvSpPr>
        <p:spPr>
          <a:xfrm>
            <a:off x="5562984" y="2680335"/>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40" name="Блок-схема: узел 39"/>
          <p:cNvSpPr/>
          <p:nvPr/>
        </p:nvSpPr>
        <p:spPr>
          <a:xfrm>
            <a:off x="2897512" y="3400415"/>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41" name="Блок-схема: узел 40"/>
          <p:cNvSpPr/>
          <p:nvPr/>
        </p:nvSpPr>
        <p:spPr>
          <a:xfrm>
            <a:off x="4699819" y="3402669"/>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42" name="Блок-схема: узел 41"/>
          <p:cNvSpPr/>
          <p:nvPr/>
        </p:nvSpPr>
        <p:spPr>
          <a:xfrm>
            <a:off x="5562984" y="4097618"/>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43" name="Блок-схема: узел 42"/>
          <p:cNvSpPr/>
          <p:nvPr/>
        </p:nvSpPr>
        <p:spPr>
          <a:xfrm>
            <a:off x="3795958" y="4177505"/>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44" name="TextBox 43"/>
          <p:cNvSpPr txBox="1"/>
          <p:nvPr/>
        </p:nvSpPr>
        <p:spPr>
          <a:xfrm>
            <a:off x="2091237" y="1754842"/>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45" name="TextBox 44"/>
          <p:cNvSpPr txBox="1"/>
          <p:nvPr/>
        </p:nvSpPr>
        <p:spPr>
          <a:xfrm>
            <a:off x="2995774" y="1749563"/>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46" name="TextBox 45"/>
          <p:cNvSpPr txBox="1"/>
          <p:nvPr/>
        </p:nvSpPr>
        <p:spPr>
          <a:xfrm>
            <a:off x="3882809" y="1749563"/>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47" name="TextBox 46"/>
          <p:cNvSpPr txBox="1"/>
          <p:nvPr/>
        </p:nvSpPr>
        <p:spPr>
          <a:xfrm>
            <a:off x="4823243" y="1742095"/>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48" name="TextBox 47"/>
          <p:cNvSpPr txBox="1"/>
          <p:nvPr/>
        </p:nvSpPr>
        <p:spPr>
          <a:xfrm>
            <a:off x="5565487" y="1750719"/>
            <a:ext cx="867991"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операция</a:t>
            </a:r>
          </a:p>
        </p:txBody>
      </p:sp>
      <p:sp>
        <p:nvSpPr>
          <p:cNvPr id="49" name="TextBox 48"/>
          <p:cNvSpPr txBox="1"/>
          <p:nvPr/>
        </p:nvSpPr>
        <p:spPr>
          <a:xfrm>
            <a:off x="1811514" y="4517182"/>
            <a:ext cx="4565925" cy="677108"/>
          </a:xfrm>
          <a:prstGeom prst="rect">
            <a:avLst/>
          </a:prstGeom>
          <a:noFill/>
        </p:spPr>
        <p:txBody>
          <a:bodyPr wrap="square" rtlCol="0">
            <a:spAutoFit/>
          </a:bodyPr>
          <a:lstStyle/>
          <a:p>
            <a:pPr algn="ctr" defTabSz="1072866"/>
            <a:r>
              <a:rPr lang="ru-RU" sz="1200" b="1" dirty="0">
                <a:solidFill>
                  <a:prstClr val="black"/>
                </a:solidFill>
                <a:latin typeface="Arial Narrow"/>
              </a:rPr>
              <a:t>ВФА должен предлагать </a:t>
            </a:r>
            <a:r>
              <a:rPr lang="ru-RU" sz="1400" b="1" dirty="0">
                <a:solidFill>
                  <a:srgbClr val="FF0000"/>
                </a:solidFill>
                <a:latin typeface="Arial Narrow"/>
              </a:rPr>
              <a:t>дополнительные</a:t>
            </a:r>
            <a:r>
              <a:rPr lang="ru-RU" sz="1200" b="1" dirty="0">
                <a:solidFill>
                  <a:prstClr val="black"/>
                </a:solidFill>
                <a:latin typeface="Arial Narrow"/>
              </a:rPr>
              <a:t> контрольные действия, помимо самоконтроля и контроля по подчиненности, а также меры по повышению качества выполнения бюджетных процедур</a:t>
            </a:r>
          </a:p>
        </p:txBody>
      </p:sp>
      <p:cxnSp>
        <p:nvCxnSpPr>
          <p:cNvPr id="50" name="Прямая со стрелкой 49"/>
          <p:cNvCxnSpPr/>
          <p:nvPr/>
        </p:nvCxnSpPr>
        <p:spPr>
          <a:xfrm flipH="1">
            <a:off x="3102008" y="3178797"/>
            <a:ext cx="549934" cy="2203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Прямая со стрелкой 50"/>
          <p:cNvCxnSpPr/>
          <p:nvPr/>
        </p:nvCxnSpPr>
        <p:spPr>
          <a:xfrm>
            <a:off x="4156001" y="3178797"/>
            <a:ext cx="543819" cy="2203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3" name="Прямоугольник 52"/>
          <p:cNvSpPr/>
          <p:nvPr/>
        </p:nvSpPr>
        <p:spPr>
          <a:xfrm>
            <a:off x="7166280" y="1278147"/>
            <a:ext cx="1721048" cy="389834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54" name="TextBox 53"/>
          <p:cNvSpPr txBox="1"/>
          <p:nvPr/>
        </p:nvSpPr>
        <p:spPr>
          <a:xfrm>
            <a:off x="8263198" y="2570075"/>
            <a:ext cx="543803" cy="1169744"/>
          </a:xfrm>
          <a:prstGeom prst="rect">
            <a:avLst/>
          </a:prstGeom>
          <a:noFill/>
        </p:spPr>
        <p:txBody>
          <a:bodyPr vert="wordArtVert" wrap="none" rtlCol="0">
            <a:spAutoFit/>
          </a:bodyPr>
          <a:lstStyle/>
          <a:p>
            <a:pPr defTabSz="1072866"/>
            <a:r>
              <a:rPr lang="ru-RU" sz="2100" b="1" dirty="0">
                <a:solidFill>
                  <a:prstClr val="black"/>
                </a:solidFill>
                <a:latin typeface="Arial Narrow"/>
              </a:rPr>
              <a:t>ВФА</a:t>
            </a:r>
          </a:p>
        </p:txBody>
      </p:sp>
      <p:sp>
        <p:nvSpPr>
          <p:cNvPr id="55" name="TextBox 54"/>
          <p:cNvSpPr txBox="1"/>
          <p:nvPr/>
        </p:nvSpPr>
        <p:spPr>
          <a:xfrm>
            <a:off x="6295413" y="3988639"/>
            <a:ext cx="834629" cy="430887"/>
          </a:xfrm>
          <a:prstGeom prst="rect">
            <a:avLst/>
          </a:prstGeom>
          <a:noFill/>
        </p:spPr>
        <p:txBody>
          <a:bodyPr wrap="square" rtlCol="0">
            <a:spAutoFit/>
          </a:bodyPr>
          <a:lstStyle/>
          <a:p>
            <a:pPr algn="ctr" defTabSz="1072866"/>
            <a:r>
              <a:rPr lang="ru-RU" sz="1100" dirty="0">
                <a:solidFill>
                  <a:prstClr val="black"/>
                </a:solidFill>
                <a:latin typeface="Arial Narrow"/>
              </a:rPr>
              <a:t>Бюджетная отчетность</a:t>
            </a:r>
          </a:p>
        </p:txBody>
      </p:sp>
      <p:sp>
        <p:nvSpPr>
          <p:cNvPr id="56" name="Стрелка углом 55"/>
          <p:cNvSpPr/>
          <p:nvPr/>
        </p:nvSpPr>
        <p:spPr>
          <a:xfrm rot="10800000">
            <a:off x="7166278" y="3679872"/>
            <a:ext cx="1348795" cy="783520"/>
          </a:xfrm>
          <a:prstGeom prst="bentArrow">
            <a:avLst>
              <a:gd name="adj1" fmla="val 7668"/>
              <a:gd name="adj2" fmla="val 18184"/>
              <a:gd name="adj3" fmla="val 20115"/>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57" name="TextBox 56"/>
          <p:cNvSpPr txBox="1"/>
          <p:nvPr/>
        </p:nvSpPr>
        <p:spPr>
          <a:xfrm>
            <a:off x="7104765" y="4319457"/>
            <a:ext cx="1682083" cy="769441"/>
          </a:xfrm>
          <a:prstGeom prst="rect">
            <a:avLst/>
          </a:prstGeom>
          <a:noFill/>
        </p:spPr>
        <p:txBody>
          <a:bodyPr wrap="square" rtlCol="0">
            <a:spAutoFit/>
          </a:bodyPr>
          <a:lstStyle/>
          <a:p>
            <a:pPr algn="ctr" defTabSz="1072866"/>
            <a:r>
              <a:rPr lang="ru-RU" sz="1100" dirty="0">
                <a:solidFill>
                  <a:prstClr val="black"/>
                </a:solidFill>
                <a:latin typeface="Arial Narrow"/>
              </a:rPr>
              <a:t>Подтверждение достоверности отчетности в целях принятия управленческих решений</a:t>
            </a:r>
          </a:p>
        </p:txBody>
      </p:sp>
      <p:sp>
        <p:nvSpPr>
          <p:cNvPr id="58" name="Стрелка влево 57"/>
          <p:cNvSpPr/>
          <p:nvPr/>
        </p:nvSpPr>
        <p:spPr>
          <a:xfrm rot="21038117">
            <a:off x="5841242" y="3106179"/>
            <a:ext cx="2377464" cy="410244"/>
          </a:xfrm>
          <a:prstGeom prst="leftArrow">
            <a:avLst>
              <a:gd name="adj1" fmla="val 32845"/>
              <a:gd name="adj2" fmla="val 4644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59" name="TextBox 58"/>
          <p:cNvSpPr txBox="1"/>
          <p:nvPr/>
        </p:nvSpPr>
        <p:spPr>
          <a:xfrm rot="20931386">
            <a:off x="6013625" y="3333748"/>
            <a:ext cx="2351663" cy="430887"/>
          </a:xfrm>
          <a:prstGeom prst="rect">
            <a:avLst/>
          </a:prstGeom>
          <a:noFill/>
        </p:spPr>
        <p:txBody>
          <a:bodyPr wrap="square" rtlCol="0">
            <a:spAutoFit/>
          </a:bodyPr>
          <a:lstStyle/>
          <a:p>
            <a:pPr algn="ctr" defTabSz="1072866"/>
            <a:r>
              <a:rPr lang="ru-RU" sz="1100" b="1" dirty="0">
                <a:solidFill>
                  <a:prstClr val="black"/>
                </a:solidFill>
                <a:latin typeface="Arial Narrow"/>
              </a:rPr>
              <a:t>Предложения по дополнительному контролю на основе оценки рисков</a:t>
            </a:r>
          </a:p>
        </p:txBody>
      </p:sp>
      <p:sp>
        <p:nvSpPr>
          <p:cNvPr id="60" name="Стрелка углом 59"/>
          <p:cNvSpPr/>
          <p:nvPr/>
        </p:nvSpPr>
        <p:spPr>
          <a:xfrm rot="10800000" flipV="1">
            <a:off x="7205244" y="1926218"/>
            <a:ext cx="1309830" cy="707211"/>
          </a:xfrm>
          <a:prstGeom prst="bentArrow">
            <a:avLst>
              <a:gd name="adj1" fmla="val 10459"/>
              <a:gd name="adj2" fmla="val 18184"/>
              <a:gd name="adj3" fmla="val 25000"/>
              <a:gd name="adj4" fmla="val 4011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black"/>
              </a:solidFill>
              <a:latin typeface="Arial Narrow"/>
            </a:endParaRPr>
          </a:p>
        </p:txBody>
      </p:sp>
      <p:sp>
        <p:nvSpPr>
          <p:cNvPr id="61" name="TextBox 60"/>
          <p:cNvSpPr txBox="1"/>
          <p:nvPr/>
        </p:nvSpPr>
        <p:spPr>
          <a:xfrm>
            <a:off x="7024194" y="1241282"/>
            <a:ext cx="1901680" cy="769441"/>
          </a:xfrm>
          <a:prstGeom prst="rect">
            <a:avLst/>
          </a:prstGeom>
          <a:noFill/>
        </p:spPr>
        <p:txBody>
          <a:bodyPr wrap="square" rtlCol="0">
            <a:spAutoFit/>
          </a:bodyPr>
          <a:lstStyle/>
          <a:p>
            <a:pPr algn="ctr" defTabSz="1072866"/>
            <a:r>
              <a:rPr lang="ru-RU" sz="1100" dirty="0">
                <a:solidFill>
                  <a:prstClr val="black"/>
                </a:solidFill>
                <a:latin typeface="Arial Narrow"/>
              </a:rPr>
              <a:t>Предложения по повышению </a:t>
            </a:r>
            <a:r>
              <a:rPr lang="ru-RU" sz="1100" b="1" dirty="0">
                <a:solidFill>
                  <a:prstClr val="black"/>
                </a:solidFill>
                <a:latin typeface="Arial Narrow"/>
              </a:rPr>
              <a:t>качества выполнения бюджетных процедур </a:t>
            </a:r>
            <a:br>
              <a:rPr lang="ru-RU" sz="1100" b="1" dirty="0">
                <a:solidFill>
                  <a:prstClr val="black"/>
                </a:solidFill>
                <a:latin typeface="Arial Narrow"/>
              </a:rPr>
            </a:br>
            <a:r>
              <a:rPr lang="ru-RU" sz="1100" b="1" dirty="0">
                <a:solidFill>
                  <a:prstClr val="black"/>
                </a:solidFill>
                <a:latin typeface="Arial Narrow"/>
              </a:rPr>
              <a:t>(качества ФМ)</a:t>
            </a:r>
          </a:p>
        </p:txBody>
      </p:sp>
      <p:sp>
        <p:nvSpPr>
          <p:cNvPr id="62" name="TextBox 61"/>
          <p:cNvSpPr txBox="1"/>
          <p:nvPr/>
        </p:nvSpPr>
        <p:spPr>
          <a:xfrm>
            <a:off x="2739882" y="722973"/>
            <a:ext cx="5758308" cy="415498"/>
          </a:xfrm>
          <a:prstGeom prst="rect">
            <a:avLst/>
          </a:prstGeom>
          <a:noFill/>
        </p:spPr>
        <p:txBody>
          <a:bodyPr wrap="none" rtlCol="0">
            <a:spAutoFit/>
          </a:bodyPr>
          <a:lstStyle/>
          <a:p>
            <a:pPr defTabSz="1072866"/>
            <a:r>
              <a:rPr lang="ru-RU" sz="2100" dirty="0">
                <a:solidFill>
                  <a:prstClr val="black"/>
                </a:solidFill>
                <a:latin typeface="Arial Narrow"/>
              </a:rPr>
              <a:t>Исполнение бюджетных полномочий ГАБСом, АБСом</a:t>
            </a:r>
          </a:p>
        </p:txBody>
      </p:sp>
      <p:sp>
        <p:nvSpPr>
          <p:cNvPr id="64" name="TextBox 63"/>
          <p:cNvSpPr txBox="1"/>
          <p:nvPr/>
        </p:nvSpPr>
        <p:spPr>
          <a:xfrm>
            <a:off x="6377440" y="2085824"/>
            <a:ext cx="670575" cy="261610"/>
          </a:xfrm>
          <a:prstGeom prst="rect">
            <a:avLst/>
          </a:prstGeom>
          <a:noFill/>
        </p:spPr>
        <p:txBody>
          <a:bodyPr wrap="square" rtlCol="0">
            <a:spAutoFit/>
          </a:bodyPr>
          <a:lstStyle/>
          <a:p>
            <a:pPr algn="ctr" defTabSz="1072866"/>
            <a:r>
              <a:rPr lang="ru-RU" sz="1100" dirty="0">
                <a:solidFill>
                  <a:prstClr val="black"/>
                </a:solidFill>
                <a:latin typeface="Arial Narrow"/>
              </a:rPr>
              <a:t>Смета</a:t>
            </a:r>
          </a:p>
        </p:txBody>
      </p:sp>
      <p:sp>
        <p:nvSpPr>
          <p:cNvPr id="65" name="TextBox 64"/>
          <p:cNvSpPr txBox="1"/>
          <p:nvPr/>
        </p:nvSpPr>
        <p:spPr>
          <a:xfrm>
            <a:off x="6352948" y="2633428"/>
            <a:ext cx="670575" cy="261610"/>
          </a:xfrm>
          <a:prstGeom prst="rect">
            <a:avLst/>
          </a:prstGeom>
          <a:noFill/>
        </p:spPr>
        <p:txBody>
          <a:bodyPr wrap="square" rtlCol="0">
            <a:spAutoFit/>
          </a:bodyPr>
          <a:lstStyle/>
          <a:p>
            <a:pPr algn="ctr" defTabSz="1072866"/>
            <a:r>
              <a:rPr lang="ru-RU" sz="1100" dirty="0">
                <a:solidFill>
                  <a:prstClr val="black"/>
                </a:solidFill>
                <a:latin typeface="Arial Narrow"/>
              </a:rPr>
              <a:t>ОБАС</a:t>
            </a:r>
          </a:p>
        </p:txBody>
      </p:sp>
      <p:sp>
        <p:nvSpPr>
          <p:cNvPr id="76" name="Блок-схема: узел 75"/>
          <p:cNvSpPr/>
          <p:nvPr/>
        </p:nvSpPr>
        <p:spPr>
          <a:xfrm>
            <a:off x="4699819" y="4180751"/>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77" name="Блок-схема: узел 76"/>
          <p:cNvSpPr/>
          <p:nvPr/>
        </p:nvSpPr>
        <p:spPr>
          <a:xfrm>
            <a:off x="2897512" y="4097037"/>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78" name="Блок-схема: узел 77"/>
          <p:cNvSpPr/>
          <p:nvPr/>
        </p:nvSpPr>
        <p:spPr>
          <a:xfrm>
            <a:off x="3788455" y="3402669"/>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79" name="Блок-схема: узел 78"/>
          <p:cNvSpPr/>
          <p:nvPr/>
        </p:nvSpPr>
        <p:spPr>
          <a:xfrm>
            <a:off x="5562594" y="3337620"/>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0" name="Блок-схема: узел 79"/>
          <p:cNvSpPr/>
          <p:nvPr/>
        </p:nvSpPr>
        <p:spPr>
          <a:xfrm>
            <a:off x="2887309" y="2068242"/>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1" name="Блок-схема: узел 80"/>
          <p:cNvSpPr/>
          <p:nvPr/>
        </p:nvSpPr>
        <p:spPr>
          <a:xfrm>
            <a:off x="5562594" y="2085829"/>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2" name="Блок-схема: узел 81"/>
          <p:cNvSpPr/>
          <p:nvPr/>
        </p:nvSpPr>
        <p:spPr>
          <a:xfrm>
            <a:off x="4699819" y="2673521"/>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3" name="Блок-схема: узел 82"/>
          <p:cNvSpPr/>
          <p:nvPr/>
        </p:nvSpPr>
        <p:spPr>
          <a:xfrm>
            <a:off x="3773230" y="2673521"/>
            <a:ext cx="150374" cy="148777"/>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4" name="Блок-схема: узел 83"/>
          <p:cNvSpPr/>
          <p:nvPr/>
        </p:nvSpPr>
        <p:spPr>
          <a:xfrm>
            <a:off x="5528480" y="3464193"/>
            <a:ext cx="238228" cy="226622"/>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5" name="Блок-схема: узел 84"/>
          <p:cNvSpPr/>
          <p:nvPr/>
        </p:nvSpPr>
        <p:spPr>
          <a:xfrm>
            <a:off x="4655892" y="3954849"/>
            <a:ext cx="238228" cy="226622"/>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6" name="Блок-схема: узел 85"/>
          <p:cNvSpPr/>
          <p:nvPr/>
        </p:nvSpPr>
        <p:spPr>
          <a:xfrm>
            <a:off x="3755532" y="3951547"/>
            <a:ext cx="238228" cy="226622"/>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7" name="Блок-схема: узел 86"/>
          <p:cNvSpPr/>
          <p:nvPr/>
        </p:nvSpPr>
        <p:spPr>
          <a:xfrm>
            <a:off x="4662509" y="2104733"/>
            <a:ext cx="238228" cy="226622"/>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8" name="Блок-схема: узел 87"/>
          <p:cNvSpPr/>
          <p:nvPr/>
        </p:nvSpPr>
        <p:spPr>
          <a:xfrm>
            <a:off x="6258324" y="4872496"/>
            <a:ext cx="238228" cy="226622"/>
          </a:xfrm>
          <a:prstGeom prst="flowChartConnector">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89" name="Прямоугольник 88"/>
          <p:cNvSpPr/>
          <p:nvPr/>
        </p:nvSpPr>
        <p:spPr>
          <a:xfrm>
            <a:off x="9209042" y="1819800"/>
            <a:ext cx="1516188" cy="2677656"/>
          </a:xfrm>
          <a:prstGeom prst="rect">
            <a:avLst/>
          </a:prstGeom>
        </p:spPr>
        <p:txBody>
          <a:bodyPr wrap="square">
            <a:spAutoFit/>
          </a:bodyPr>
          <a:lstStyle/>
          <a:p>
            <a:pPr algn="ctr" defTabSz="1072866">
              <a:lnSpc>
                <a:spcPct val="150000"/>
              </a:lnSpc>
            </a:pPr>
            <a:r>
              <a:rPr lang="ru-RU" sz="1400" b="1" dirty="0">
                <a:solidFill>
                  <a:prstClr val="black"/>
                </a:solidFill>
                <a:latin typeface="Arial Narrow"/>
              </a:rPr>
              <a:t>СП и ФК РФ анализируют эффективность ВФА через анализ динамики минимизации нарушений и рисков</a:t>
            </a:r>
          </a:p>
        </p:txBody>
      </p:sp>
      <p:sp>
        <p:nvSpPr>
          <p:cNvPr id="91" name="Скругленный прямоугольник 90"/>
          <p:cNvSpPr/>
          <p:nvPr/>
        </p:nvSpPr>
        <p:spPr>
          <a:xfrm>
            <a:off x="3251658" y="5577142"/>
            <a:ext cx="1370779" cy="114773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500" dirty="0">
                <a:solidFill>
                  <a:prstClr val="black"/>
                </a:solidFill>
                <a:latin typeface="Arial Narrow"/>
              </a:rPr>
              <a:t>Мониторинг качества финансового менеджмента ГАБСов (АБС)</a:t>
            </a:r>
          </a:p>
        </p:txBody>
      </p:sp>
      <p:sp>
        <p:nvSpPr>
          <p:cNvPr id="92" name="Скругленный прямоугольник 91"/>
          <p:cNvSpPr/>
          <p:nvPr/>
        </p:nvSpPr>
        <p:spPr>
          <a:xfrm>
            <a:off x="1652222" y="5807540"/>
            <a:ext cx="1061422" cy="61855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600" dirty="0">
                <a:solidFill>
                  <a:prstClr val="black"/>
                </a:solidFill>
                <a:latin typeface="Arial Narrow"/>
              </a:rPr>
              <a:t>Финорган</a:t>
            </a:r>
          </a:p>
          <a:p>
            <a:pPr algn="ctr" defTabSz="1072866"/>
            <a:r>
              <a:rPr lang="ru-RU" sz="1600" dirty="0">
                <a:solidFill>
                  <a:prstClr val="black"/>
                </a:solidFill>
                <a:latin typeface="Arial Narrow"/>
              </a:rPr>
              <a:t>(ГАБС)</a:t>
            </a:r>
          </a:p>
        </p:txBody>
      </p:sp>
      <p:sp>
        <p:nvSpPr>
          <p:cNvPr id="93" name="Стрелка влево 92"/>
          <p:cNvSpPr/>
          <p:nvPr/>
        </p:nvSpPr>
        <p:spPr>
          <a:xfrm rot="10800000">
            <a:off x="2713645" y="5935277"/>
            <a:ext cx="474837" cy="370605"/>
          </a:xfrm>
          <a:prstGeom prst="leftArrow">
            <a:avLst>
              <a:gd name="adj1" fmla="val 28640"/>
              <a:gd name="adj2" fmla="val 4644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white"/>
              </a:solidFill>
              <a:latin typeface="Arial Narrow"/>
            </a:endParaRPr>
          </a:p>
        </p:txBody>
      </p:sp>
      <p:cxnSp>
        <p:nvCxnSpPr>
          <p:cNvPr id="95" name="Прямая со стрелкой 94"/>
          <p:cNvCxnSpPr/>
          <p:nvPr/>
        </p:nvCxnSpPr>
        <p:spPr>
          <a:xfrm flipV="1">
            <a:off x="4662510" y="5662006"/>
            <a:ext cx="446099" cy="458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7" name="Прямая со стрелкой 96"/>
          <p:cNvCxnSpPr>
            <a:stCxn id="91" idx="3"/>
          </p:cNvCxnSpPr>
          <p:nvPr/>
        </p:nvCxnSpPr>
        <p:spPr>
          <a:xfrm>
            <a:off x="4622436" y="6151006"/>
            <a:ext cx="486170" cy="447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Прямая со стрелкой 101"/>
          <p:cNvCxnSpPr/>
          <p:nvPr/>
        </p:nvCxnSpPr>
        <p:spPr>
          <a:xfrm flipV="1">
            <a:off x="4662510" y="6116815"/>
            <a:ext cx="446099" cy="37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7" name="Прямоугольник 106"/>
          <p:cNvSpPr/>
          <p:nvPr/>
        </p:nvSpPr>
        <p:spPr>
          <a:xfrm>
            <a:off x="5152552" y="5352729"/>
            <a:ext cx="5720716" cy="1354217"/>
          </a:xfrm>
          <a:prstGeom prst="rect">
            <a:avLst/>
          </a:prstGeom>
        </p:spPr>
        <p:txBody>
          <a:bodyPr wrap="square">
            <a:spAutoFit/>
          </a:bodyPr>
          <a:lstStyle/>
          <a:p>
            <a:pPr defTabSz="1072866" fontAlgn="base">
              <a:spcAft>
                <a:spcPts val="600"/>
              </a:spcAft>
            </a:pPr>
            <a:r>
              <a:rPr lang="ru-RU" sz="1200" b="1" dirty="0">
                <a:solidFill>
                  <a:prstClr val="black"/>
                </a:solidFill>
                <a:latin typeface="Arial Narrow"/>
              </a:rPr>
              <a:t>риск-ориентированный подход к оценке и анализу показателей КФМ =</a:t>
            </a:r>
            <a:r>
              <a:rPr lang="en-US" sz="1200" b="1" dirty="0">
                <a:solidFill>
                  <a:prstClr val="black"/>
                </a:solidFill>
                <a:latin typeface="Arial Narrow"/>
              </a:rPr>
              <a:t>&gt; </a:t>
            </a:r>
            <a:r>
              <a:rPr lang="ru-RU" sz="1200" b="1" dirty="0">
                <a:solidFill>
                  <a:prstClr val="black"/>
                </a:solidFill>
                <a:latin typeface="Arial Narrow"/>
              </a:rPr>
              <a:t>выявление проблемных зон финансового менеджмента ГАБСа (оказание на них влияния);</a:t>
            </a:r>
          </a:p>
          <a:p>
            <a:pPr defTabSz="1072866" fontAlgn="base">
              <a:spcAft>
                <a:spcPts val="600"/>
              </a:spcAft>
            </a:pPr>
            <a:r>
              <a:rPr lang="ru-RU" sz="1200" b="1" dirty="0">
                <a:solidFill>
                  <a:prstClr val="black"/>
                </a:solidFill>
                <a:latin typeface="Arial Narrow"/>
              </a:rPr>
              <a:t>«карта проблем» (отчет о результатах МКФМ) =</a:t>
            </a:r>
            <a:r>
              <a:rPr lang="en-US" sz="1200" b="1" dirty="0">
                <a:solidFill>
                  <a:prstClr val="black"/>
                </a:solidFill>
                <a:latin typeface="Arial Narrow"/>
              </a:rPr>
              <a:t>&gt; </a:t>
            </a:r>
            <a:r>
              <a:rPr lang="ru-RU" sz="1200" b="1" dirty="0">
                <a:solidFill>
                  <a:prstClr val="black"/>
                </a:solidFill>
                <a:latin typeface="Arial Narrow"/>
              </a:rPr>
              <a:t>ГАБС может эффективно планировать и осуществлять мероприятия в рамках ВФА и ВФК;</a:t>
            </a:r>
          </a:p>
          <a:p>
            <a:pPr defTabSz="1072866" fontAlgn="base">
              <a:spcAft>
                <a:spcPts val="600"/>
              </a:spcAft>
            </a:pPr>
            <a:r>
              <a:rPr lang="ru-RU" sz="1200" b="1" dirty="0">
                <a:solidFill>
                  <a:prstClr val="black"/>
                </a:solidFill>
                <a:latin typeface="Arial Narrow"/>
              </a:rPr>
              <a:t>возможность ГАБСу использовать методологию оценки КФМ в целях построения своей системы оценки КФМ в отношении подведомственных ему АБСов.</a:t>
            </a:r>
          </a:p>
        </p:txBody>
      </p:sp>
      <p:sp>
        <p:nvSpPr>
          <p:cNvPr id="2" name="Прямоугольник 1"/>
          <p:cNvSpPr/>
          <p:nvPr/>
        </p:nvSpPr>
        <p:spPr>
          <a:xfrm rot="16200000">
            <a:off x="7245742" y="2899562"/>
            <a:ext cx="2981846" cy="276999"/>
          </a:xfrm>
          <a:prstGeom prst="rect">
            <a:avLst/>
          </a:prstGeom>
        </p:spPr>
        <p:txBody>
          <a:bodyPr wrap="square">
            <a:spAutoFit/>
          </a:bodyPr>
          <a:lstStyle/>
          <a:p>
            <a:pPr defTabSz="1072866"/>
            <a:r>
              <a:rPr lang="ru-RU" sz="1200" b="1" dirty="0">
                <a:solidFill>
                  <a:prstClr val="black"/>
                </a:solidFill>
                <a:latin typeface="Arial Narrow"/>
              </a:rPr>
              <a:t>Отдел анализа качества ФМ (при наличии)</a:t>
            </a:r>
          </a:p>
        </p:txBody>
      </p:sp>
      <p:sp>
        <p:nvSpPr>
          <p:cNvPr id="98" name="Стрелка влево 97"/>
          <p:cNvSpPr/>
          <p:nvPr/>
        </p:nvSpPr>
        <p:spPr>
          <a:xfrm rot="382233">
            <a:off x="5859281" y="2385983"/>
            <a:ext cx="2377464" cy="410244"/>
          </a:xfrm>
          <a:prstGeom prst="leftArrow">
            <a:avLst>
              <a:gd name="adj1" fmla="val 32845"/>
              <a:gd name="adj2" fmla="val 62384"/>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1072866"/>
            <a:endParaRPr lang="ru-RU" sz="2100" dirty="0">
              <a:solidFill>
                <a:prstClr val="white"/>
              </a:solidFill>
              <a:latin typeface="Arial Narrow"/>
            </a:endParaRPr>
          </a:p>
        </p:txBody>
      </p:sp>
      <p:sp>
        <p:nvSpPr>
          <p:cNvPr id="99" name="TextBox 98"/>
          <p:cNvSpPr txBox="1"/>
          <p:nvPr/>
        </p:nvSpPr>
        <p:spPr>
          <a:xfrm rot="347814">
            <a:off x="6176238" y="2284821"/>
            <a:ext cx="2351663" cy="261610"/>
          </a:xfrm>
          <a:prstGeom prst="rect">
            <a:avLst/>
          </a:prstGeom>
          <a:noFill/>
        </p:spPr>
        <p:txBody>
          <a:bodyPr wrap="square" rtlCol="0">
            <a:spAutoFit/>
          </a:bodyPr>
          <a:lstStyle/>
          <a:p>
            <a:pPr algn="ctr" defTabSz="1072866"/>
            <a:r>
              <a:rPr lang="ru-RU" sz="1100" b="1" dirty="0">
                <a:solidFill>
                  <a:prstClr val="black"/>
                </a:solidFill>
                <a:latin typeface="Arial Narrow"/>
              </a:rPr>
              <a:t>Карта рисков</a:t>
            </a:r>
          </a:p>
        </p:txBody>
      </p:sp>
    </p:spTree>
    <p:extLst>
      <p:ext uri="{BB962C8B-B14F-4D97-AF65-F5344CB8AC3E}">
        <p14:creationId xmlns:p14="http://schemas.microsoft.com/office/powerpoint/2010/main" val="296539877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C313FF7-A27C-445C-8289-0CBAA46BEEF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32400357"/>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1"/>
          <p:cNvSpPr txBox="1">
            <a:spLocks/>
          </p:cNvSpPr>
          <p:nvPr/>
        </p:nvSpPr>
        <p:spPr>
          <a:xfrm>
            <a:off x="9097038" y="1588"/>
            <a:ext cx="1726671" cy="309562"/>
          </a:xfrm>
          <a:prstGeom prst="rect">
            <a:avLst/>
          </a:prstGeom>
        </p:spPr>
        <p:txBody>
          <a:bodyPr/>
          <a:lstStyle>
            <a:defPPr>
              <a:defRPr lang="ru-RU"/>
            </a:defPPr>
            <a:lvl1pPr algn="r" rtl="0" fontAlgn="base">
              <a:spcBef>
                <a:spcPct val="0"/>
              </a:spcBef>
              <a:spcAft>
                <a:spcPct val="0"/>
              </a:spcAft>
              <a:defRPr lang="ru-RU" kern="1200">
                <a:solidFill>
                  <a:prstClr val="white"/>
                </a:solidFill>
                <a:latin typeface="+mn-lt"/>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defTabSz="1072866">
              <a:defRPr/>
            </a:pPr>
            <a:fld id="{DC717181-208C-4A68-BF28-C689D36881CE}" type="slidenum">
              <a:rPr lang="ru-RU" sz="2100">
                <a:latin typeface="Arial Narrow"/>
              </a:rPr>
              <a:pPr defTabSz="1072866">
                <a:defRPr/>
              </a:pPr>
              <a:t>199</a:t>
            </a:fld>
            <a:endParaRPr lang="ru-RU" sz="2100" dirty="0">
              <a:latin typeface="Arial Narrow"/>
            </a:endParaRPr>
          </a:p>
        </p:txBody>
      </p:sp>
      <p:sp>
        <p:nvSpPr>
          <p:cNvPr id="5" name="TextBox 4"/>
          <p:cNvSpPr txBox="1"/>
          <p:nvPr/>
        </p:nvSpPr>
        <p:spPr>
          <a:xfrm>
            <a:off x="2534363" y="1276311"/>
            <a:ext cx="2646878" cy="400110"/>
          </a:xfrm>
          <a:prstGeom prst="rect">
            <a:avLst/>
          </a:prstGeom>
          <a:noFill/>
        </p:spPr>
        <p:txBody>
          <a:bodyPr wrap="none" rtlCol="0">
            <a:spAutoFit/>
          </a:bodyPr>
          <a:lstStyle/>
          <a:p>
            <a:pPr defTabSz="1072866"/>
            <a:r>
              <a:rPr lang="ru-RU" sz="2000" b="1" u="sng" dirty="0">
                <a:solidFill>
                  <a:prstClr val="black"/>
                </a:solidFill>
                <a:effectLst>
                  <a:outerShdw blurRad="38100" dist="38100" dir="2700000" algn="tl">
                    <a:srgbClr val="000000">
                      <a:alpha val="43137"/>
                    </a:srgbClr>
                  </a:outerShdw>
                </a:effectLst>
                <a:latin typeface="Trebuchet MS"/>
              </a:rPr>
              <a:t>Текущее состояние</a:t>
            </a:r>
          </a:p>
        </p:txBody>
      </p:sp>
      <p:sp>
        <p:nvSpPr>
          <p:cNvPr id="6" name="Прямоугольник 5"/>
          <p:cNvSpPr/>
          <p:nvPr/>
        </p:nvSpPr>
        <p:spPr>
          <a:xfrm>
            <a:off x="2192783" y="3057551"/>
            <a:ext cx="3149221" cy="239220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r>
              <a:rPr lang="ru-RU" sz="2800" dirty="0">
                <a:solidFill>
                  <a:srgbClr val="7030A0"/>
                </a:solidFill>
                <a:latin typeface="Arial Narrow"/>
              </a:rPr>
              <a:t>ВФА</a:t>
            </a:r>
          </a:p>
        </p:txBody>
      </p:sp>
      <p:sp>
        <p:nvSpPr>
          <p:cNvPr id="7" name="Прямоугольник 6"/>
          <p:cNvSpPr/>
          <p:nvPr/>
        </p:nvSpPr>
        <p:spPr>
          <a:xfrm>
            <a:off x="2435762" y="3502856"/>
            <a:ext cx="2557817" cy="129882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1072866"/>
            <a:endParaRPr lang="ru-RU" sz="2800" dirty="0">
              <a:solidFill>
                <a:srgbClr val="0070C0"/>
              </a:solidFill>
              <a:latin typeface="Arial Narrow"/>
            </a:endParaRPr>
          </a:p>
          <a:p>
            <a:pPr algn="ctr" defTabSz="1072866"/>
            <a:endParaRPr lang="ru-RU" sz="2800" dirty="0">
              <a:solidFill>
                <a:srgbClr val="0070C0"/>
              </a:solidFill>
              <a:latin typeface="Arial Narrow"/>
            </a:endParaRPr>
          </a:p>
          <a:p>
            <a:pPr algn="ctr" defTabSz="1072866"/>
            <a:r>
              <a:rPr lang="ru-RU" sz="2800" dirty="0">
                <a:solidFill>
                  <a:srgbClr val="0070C0"/>
                </a:solidFill>
                <a:latin typeface="Arial Narrow"/>
              </a:rPr>
              <a:t>ВФК</a:t>
            </a: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p:txBody>
      </p:sp>
      <p:sp>
        <p:nvSpPr>
          <p:cNvPr id="8" name="Прямоугольник 7"/>
          <p:cNvSpPr/>
          <p:nvPr/>
        </p:nvSpPr>
        <p:spPr>
          <a:xfrm>
            <a:off x="3767392" y="2025864"/>
            <a:ext cx="2316301" cy="83743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r>
              <a:rPr lang="ru-RU" sz="1600" dirty="0">
                <a:solidFill>
                  <a:srgbClr val="002060"/>
                </a:solidFill>
                <a:latin typeface="Arial Narrow"/>
              </a:rPr>
              <a:t>Процессы (операции),</a:t>
            </a:r>
          </a:p>
          <a:p>
            <a:pPr algn="ctr" defTabSz="1072866"/>
            <a:r>
              <a:rPr lang="ru-RU" sz="1600" dirty="0">
                <a:solidFill>
                  <a:srgbClr val="002060"/>
                </a:solidFill>
                <a:latin typeface="Arial Narrow"/>
              </a:rPr>
              <a:t>Показатели ФМ</a:t>
            </a:r>
          </a:p>
        </p:txBody>
      </p:sp>
      <p:sp>
        <p:nvSpPr>
          <p:cNvPr id="9" name="Прямоугольник 8"/>
          <p:cNvSpPr/>
          <p:nvPr/>
        </p:nvSpPr>
        <p:spPr>
          <a:xfrm>
            <a:off x="1644694" y="5826132"/>
            <a:ext cx="1901844" cy="627204"/>
          </a:xfrm>
          <a:prstGeom prst="rect">
            <a:avLst/>
          </a:prstGeom>
          <a:gradFill>
            <a:gsLst>
              <a:gs pos="100000">
                <a:schemeClr val="accent2">
                  <a:tint val="1000"/>
                  <a:satMod val="255000"/>
                </a:schemeClr>
              </a:gs>
              <a:gs pos="0">
                <a:schemeClr val="accent2">
                  <a:lumMod val="40000"/>
                  <a:lumOff val="60000"/>
                </a:schemeClr>
              </a:gs>
              <a:gs pos="100000">
                <a:schemeClr val="accent2">
                  <a:tint val="45000"/>
                  <a:satMod val="250000"/>
                </a:schemeClr>
              </a:gs>
            </a:gsLst>
            <a:path path="circle">
              <a:fillToRect l="-40000" t="-90000" r="140000" b="190000"/>
            </a:path>
          </a:gradFill>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2400" dirty="0">
                <a:solidFill>
                  <a:prstClr val="black"/>
                </a:solidFill>
                <a:latin typeface="Arial Narrow"/>
              </a:rPr>
              <a:t>ФК</a:t>
            </a:r>
            <a:endParaRPr lang="ru-RU" sz="2100" dirty="0">
              <a:solidFill>
                <a:prstClr val="black"/>
              </a:solidFill>
              <a:latin typeface="Arial Narrow"/>
            </a:endParaRPr>
          </a:p>
        </p:txBody>
      </p:sp>
      <p:sp>
        <p:nvSpPr>
          <p:cNvPr id="10" name="Прямоугольник 9"/>
          <p:cNvSpPr/>
          <p:nvPr/>
        </p:nvSpPr>
        <p:spPr>
          <a:xfrm>
            <a:off x="3911756" y="5797033"/>
            <a:ext cx="2025554" cy="65630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072866"/>
            <a:r>
              <a:rPr lang="ru-RU" sz="2100" dirty="0">
                <a:solidFill>
                  <a:prstClr val="black"/>
                </a:solidFill>
                <a:latin typeface="Arial Narrow"/>
              </a:rPr>
              <a:t>СП</a:t>
            </a:r>
          </a:p>
          <a:p>
            <a:pPr algn="ctr" defTabSz="1072866"/>
            <a:r>
              <a:rPr lang="ru-RU" sz="2100" dirty="0">
                <a:solidFill>
                  <a:prstClr val="black"/>
                </a:solidFill>
                <a:latin typeface="Arial Narrow"/>
              </a:rPr>
              <a:t>КСО</a:t>
            </a:r>
          </a:p>
        </p:txBody>
      </p:sp>
      <p:cxnSp>
        <p:nvCxnSpPr>
          <p:cNvPr id="11" name="Прямая соединительная линия 10"/>
          <p:cNvCxnSpPr/>
          <p:nvPr/>
        </p:nvCxnSpPr>
        <p:spPr>
          <a:xfrm flipV="1">
            <a:off x="1870010" y="4152271"/>
            <a:ext cx="0" cy="1673863"/>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Прямая соединительная линия 11"/>
          <p:cNvCxnSpPr>
            <a:endCxn id="7" idx="1"/>
          </p:cNvCxnSpPr>
          <p:nvPr/>
        </p:nvCxnSpPr>
        <p:spPr>
          <a:xfrm>
            <a:off x="1861643" y="4152269"/>
            <a:ext cx="574119" cy="0"/>
          </a:xfrm>
          <a:prstGeom prst="line">
            <a:avLst/>
          </a:prstGeom>
          <a:ln w="44450">
            <a:tailEnd type="triangle"/>
          </a:ln>
        </p:spPr>
        <p:style>
          <a:lnRef idx="3">
            <a:schemeClr val="accent2"/>
          </a:lnRef>
          <a:fillRef idx="0">
            <a:schemeClr val="accent2"/>
          </a:fillRef>
          <a:effectRef idx="2">
            <a:schemeClr val="accent2"/>
          </a:effectRef>
          <a:fontRef idx="minor">
            <a:schemeClr val="tx1"/>
          </a:fontRef>
        </p:style>
      </p:cxnSp>
      <p:cxnSp>
        <p:nvCxnSpPr>
          <p:cNvPr id="13" name="Прямая соединительная линия 12"/>
          <p:cNvCxnSpPr/>
          <p:nvPr/>
        </p:nvCxnSpPr>
        <p:spPr>
          <a:xfrm>
            <a:off x="1851222" y="5089714"/>
            <a:ext cx="341561" cy="0"/>
          </a:xfrm>
          <a:prstGeom prst="line">
            <a:avLst/>
          </a:prstGeom>
          <a:ln w="44450">
            <a:tailEnd type="triangle"/>
          </a:ln>
        </p:spPr>
        <p:style>
          <a:lnRef idx="3">
            <a:schemeClr val="accent2"/>
          </a:lnRef>
          <a:fillRef idx="0">
            <a:schemeClr val="accent2"/>
          </a:fillRef>
          <a:effectRef idx="2">
            <a:schemeClr val="accent2"/>
          </a:effectRef>
          <a:fontRef idx="minor">
            <a:schemeClr val="tx1"/>
          </a:fontRef>
        </p:style>
      </p:cxnSp>
      <p:sp>
        <p:nvSpPr>
          <p:cNvPr id="14" name="TextBox 13"/>
          <p:cNvSpPr txBox="1"/>
          <p:nvPr/>
        </p:nvSpPr>
        <p:spPr>
          <a:xfrm rot="16200000">
            <a:off x="1120412" y="4436243"/>
            <a:ext cx="1061509" cy="415498"/>
          </a:xfrm>
          <a:prstGeom prst="rect">
            <a:avLst/>
          </a:prstGeom>
          <a:noFill/>
        </p:spPr>
        <p:txBody>
          <a:bodyPr wrap="none" rtlCol="0">
            <a:spAutoFit/>
          </a:bodyPr>
          <a:lstStyle/>
          <a:p>
            <a:pPr defTabSz="1072866"/>
            <a:r>
              <a:rPr lang="ru-RU" sz="2100" dirty="0">
                <a:solidFill>
                  <a:prstClr val="black"/>
                </a:solidFill>
                <a:latin typeface="Trebuchet MS"/>
              </a:rPr>
              <a:t>Анализ</a:t>
            </a:r>
          </a:p>
        </p:txBody>
      </p:sp>
      <p:cxnSp>
        <p:nvCxnSpPr>
          <p:cNvPr id="15" name="Прямая соединительная линия 14"/>
          <p:cNvCxnSpPr/>
          <p:nvPr/>
        </p:nvCxnSpPr>
        <p:spPr>
          <a:xfrm flipV="1">
            <a:off x="5705957" y="4575767"/>
            <a:ext cx="0" cy="1239255"/>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Прямая соединительная линия 15"/>
          <p:cNvCxnSpPr/>
          <p:nvPr/>
        </p:nvCxnSpPr>
        <p:spPr>
          <a:xfrm flipH="1">
            <a:off x="5342003" y="4567184"/>
            <a:ext cx="363955" cy="17167"/>
          </a:xfrm>
          <a:prstGeom prst="line">
            <a:avLst/>
          </a:prstGeom>
          <a:ln w="44450">
            <a:tailEnd type="triangle"/>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rot="16200000">
            <a:off x="4998220" y="4817380"/>
            <a:ext cx="1366080" cy="738664"/>
          </a:xfrm>
          <a:prstGeom prst="rect">
            <a:avLst/>
          </a:prstGeom>
          <a:noFill/>
        </p:spPr>
        <p:txBody>
          <a:bodyPr wrap="none" rtlCol="0">
            <a:spAutoFit/>
          </a:bodyPr>
          <a:lstStyle/>
          <a:p>
            <a:pPr defTabSz="1072866"/>
            <a:r>
              <a:rPr lang="ru-RU" sz="2100" dirty="0">
                <a:solidFill>
                  <a:prstClr val="black"/>
                </a:solidFill>
                <a:latin typeface="Trebuchet MS"/>
              </a:rPr>
              <a:t>Проверка</a:t>
            </a:r>
          </a:p>
          <a:p>
            <a:pPr defTabSz="1072866"/>
            <a:r>
              <a:rPr lang="ru-RU" sz="2100" dirty="0">
                <a:solidFill>
                  <a:prstClr val="black"/>
                </a:solidFill>
                <a:latin typeface="Trebuchet MS"/>
              </a:rPr>
              <a:t>Анализ</a:t>
            </a:r>
          </a:p>
        </p:txBody>
      </p:sp>
      <p:grpSp>
        <p:nvGrpSpPr>
          <p:cNvPr id="18" name="Группа 17"/>
          <p:cNvGrpSpPr/>
          <p:nvPr/>
        </p:nvGrpSpPr>
        <p:grpSpPr>
          <a:xfrm>
            <a:off x="6291001" y="1276313"/>
            <a:ext cx="4532707" cy="5177025"/>
            <a:chOff x="4752001" y="809847"/>
            <a:chExt cx="3993632" cy="5177025"/>
          </a:xfrm>
        </p:grpSpPr>
        <p:sp>
          <p:nvSpPr>
            <p:cNvPr id="19" name="Прямоугольник 18"/>
            <p:cNvSpPr/>
            <p:nvPr/>
          </p:nvSpPr>
          <p:spPr>
            <a:xfrm>
              <a:off x="4752001" y="1543534"/>
              <a:ext cx="3993632" cy="444333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r>
                <a:rPr lang="ru-RU" sz="2100" dirty="0">
                  <a:solidFill>
                    <a:prstClr val="black"/>
                  </a:solidFill>
                  <a:latin typeface="Arial Narrow"/>
                </a:rPr>
                <a:t>Анализ и проверка органами Г(М)ФК</a:t>
              </a:r>
            </a:p>
          </p:txBody>
        </p:sp>
        <p:sp>
          <p:nvSpPr>
            <p:cNvPr id="20" name="Прямоугольник 19"/>
            <p:cNvSpPr/>
            <p:nvPr/>
          </p:nvSpPr>
          <p:spPr>
            <a:xfrm>
              <a:off x="5165677" y="1787857"/>
              <a:ext cx="3166281" cy="365759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a:p>
              <a:pPr algn="ctr" defTabSz="1072866"/>
              <a:r>
                <a:rPr lang="ru-RU" sz="2000" dirty="0">
                  <a:solidFill>
                    <a:srgbClr val="7030A0"/>
                  </a:solidFill>
                  <a:latin typeface="Arial Narrow"/>
                </a:rPr>
                <a:t>ВФА</a:t>
              </a:r>
              <a:endParaRPr lang="ru-RU" sz="2100" dirty="0">
                <a:solidFill>
                  <a:srgbClr val="7030A0"/>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a:p>
              <a:pPr algn="ctr" defTabSz="1072866"/>
              <a:endParaRPr lang="ru-RU" sz="2100" dirty="0">
                <a:solidFill>
                  <a:prstClr val="black"/>
                </a:solidFill>
                <a:latin typeface="Arial Narrow"/>
              </a:endParaRPr>
            </a:p>
          </p:txBody>
        </p:sp>
        <p:sp>
          <p:nvSpPr>
            <p:cNvPr id="21" name="Прямоугольник 20"/>
            <p:cNvSpPr/>
            <p:nvPr/>
          </p:nvSpPr>
          <p:spPr>
            <a:xfrm>
              <a:off x="5390866" y="2170447"/>
              <a:ext cx="2715904" cy="3083941"/>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1072866"/>
              <a:endParaRPr lang="ru-RU" sz="24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a:p>
              <a:pPr algn="ctr" defTabSz="1072866"/>
              <a:endParaRPr lang="ru-RU" sz="2100" dirty="0">
                <a:solidFill>
                  <a:srgbClr val="7030A0"/>
                </a:solidFill>
                <a:latin typeface="Arial Narrow"/>
              </a:endParaRPr>
            </a:p>
          </p:txBody>
        </p:sp>
        <p:sp>
          <p:nvSpPr>
            <p:cNvPr id="22" name="Прямоугольник 21"/>
            <p:cNvSpPr/>
            <p:nvPr/>
          </p:nvSpPr>
          <p:spPr>
            <a:xfrm>
              <a:off x="5650172" y="2790572"/>
              <a:ext cx="2238233" cy="224545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1072866"/>
              <a:endParaRPr lang="ru-RU" sz="24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12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a:p>
              <a:pPr algn="ctr" defTabSz="1072866"/>
              <a:endParaRPr lang="ru-RU" sz="2100" dirty="0">
                <a:solidFill>
                  <a:srgbClr val="0070C0"/>
                </a:solidFill>
                <a:latin typeface="Arial Narrow"/>
              </a:endParaRPr>
            </a:p>
          </p:txBody>
        </p:sp>
        <p:sp>
          <p:nvSpPr>
            <p:cNvPr id="23" name="TextBox 22"/>
            <p:cNvSpPr txBox="1"/>
            <p:nvPr/>
          </p:nvSpPr>
          <p:spPr>
            <a:xfrm>
              <a:off x="5269343" y="809847"/>
              <a:ext cx="3244468" cy="646331"/>
            </a:xfrm>
            <a:prstGeom prst="rect">
              <a:avLst/>
            </a:prstGeom>
            <a:noFill/>
          </p:spPr>
          <p:txBody>
            <a:bodyPr wrap="none" rtlCol="0">
              <a:spAutoFit/>
            </a:bodyPr>
            <a:lstStyle/>
            <a:p>
              <a:pPr algn="ctr" defTabSz="1072866"/>
              <a:r>
                <a:rPr lang="ru-RU" b="1" u="sng" dirty="0">
                  <a:solidFill>
                    <a:prstClr val="black"/>
                  </a:solidFill>
                  <a:effectLst>
                    <a:outerShdw blurRad="38100" dist="38100" dir="2700000" algn="tl">
                      <a:srgbClr val="000000">
                        <a:alpha val="43137"/>
                      </a:srgbClr>
                    </a:outerShdw>
                  </a:effectLst>
                  <a:latin typeface="Trebuchet MS"/>
                </a:rPr>
                <a:t>Ожидаемое состояние с </a:t>
              </a:r>
            </a:p>
            <a:p>
              <a:pPr algn="ctr" defTabSz="1072866"/>
              <a:r>
                <a:rPr lang="ru-RU" b="1" u="sng" dirty="0">
                  <a:solidFill>
                    <a:prstClr val="black"/>
                  </a:solidFill>
                  <a:effectLst>
                    <a:outerShdw blurRad="38100" dist="38100" dir="2700000" algn="tl">
                      <a:srgbClr val="000000">
                        <a:alpha val="43137"/>
                      </a:srgbClr>
                    </a:outerShdw>
                  </a:effectLst>
                  <a:latin typeface="Trebuchet MS"/>
                </a:rPr>
                <a:t>учетом поправок в БК (199-ФЗ)</a:t>
              </a:r>
            </a:p>
          </p:txBody>
        </p:sp>
        <p:sp>
          <p:nvSpPr>
            <p:cNvPr id="24" name="Прямоугольник 23"/>
            <p:cNvSpPr/>
            <p:nvPr/>
          </p:nvSpPr>
          <p:spPr>
            <a:xfrm>
              <a:off x="5650172" y="2790571"/>
              <a:ext cx="2238233" cy="22454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2866"/>
              <a:r>
                <a:rPr lang="ru-RU" sz="2100" dirty="0">
                  <a:solidFill>
                    <a:srgbClr val="002060"/>
                  </a:solidFill>
                  <a:latin typeface="Arial Narrow"/>
                </a:rPr>
                <a:t>Исполнение бюджетных полномочий</a:t>
              </a:r>
            </a:p>
            <a:p>
              <a:pPr algn="ctr" defTabSz="1072866"/>
              <a:r>
                <a:rPr lang="ru-RU" sz="2100" dirty="0">
                  <a:solidFill>
                    <a:srgbClr val="002060"/>
                  </a:solidFill>
                  <a:latin typeface="Arial Narrow"/>
                </a:rPr>
                <a:t>(</a:t>
              </a:r>
              <a:r>
                <a:rPr lang="ru-RU" sz="2400" dirty="0">
                  <a:solidFill>
                    <a:srgbClr val="002060"/>
                  </a:solidFill>
                  <a:latin typeface="Arial Narrow"/>
                </a:rPr>
                <a:t>ФМ, в т.ч. ВФК</a:t>
              </a:r>
              <a:r>
                <a:rPr lang="ru-RU" sz="2100" dirty="0">
                  <a:solidFill>
                    <a:srgbClr val="002060"/>
                  </a:solidFill>
                  <a:latin typeface="Arial Narrow"/>
                </a:rPr>
                <a:t>)</a:t>
              </a:r>
            </a:p>
          </p:txBody>
        </p:sp>
      </p:grpSp>
      <p:sp>
        <p:nvSpPr>
          <p:cNvPr id="25" name="TextBox 24"/>
          <p:cNvSpPr txBox="1"/>
          <p:nvPr/>
        </p:nvSpPr>
        <p:spPr>
          <a:xfrm>
            <a:off x="1130143" y="156370"/>
            <a:ext cx="9907101" cy="412677"/>
          </a:xfrm>
          <a:prstGeom prst="rect">
            <a:avLst/>
          </a:prstGeom>
          <a:noFill/>
        </p:spPr>
        <p:txBody>
          <a:bodyPr wrap="square" rtlCol="0">
            <a:spAutoFit/>
          </a:bodyPr>
          <a:lstStyle/>
          <a:p>
            <a:pPr algn="ctr" defTabSz="1072866">
              <a:lnSpc>
                <a:spcPts val="2800"/>
              </a:lnSpc>
            </a:pPr>
            <a:r>
              <a:rPr lang="ru-RU" altLang="ru-RU" b="1" dirty="0">
                <a:solidFill>
                  <a:srgbClr val="00602B"/>
                </a:solidFill>
                <a:latin typeface="Arial Narrow"/>
                <a:cs typeface="Times New Roman" panose="02020603050405020304" pitchFamily="18" charset="0"/>
              </a:rPr>
              <a:t>Совершенствование системы оценки качества финменеджмента</a:t>
            </a:r>
          </a:p>
        </p:txBody>
      </p:sp>
      <p:sp>
        <p:nvSpPr>
          <p:cNvPr id="26" name="Прямоугольник 25"/>
          <p:cNvSpPr/>
          <p:nvPr/>
        </p:nvSpPr>
        <p:spPr>
          <a:xfrm>
            <a:off x="1337472" y="2014238"/>
            <a:ext cx="2106234" cy="849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600" dirty="0">
                <a:solidFill>
                  <a:prstClr val="black"/>
                </a:solidFill>
                <a:latin typeface="Arial Narrow"/>
              </a:rPr>
              <a:t>Мониторинг качества</a:t>
            </a:r>
          </a:p>
          <a:p>
            <a:pPr algn="ctr" defTabSz="1072866"/>
            <a:r>
              <a:rPr lang="ru-RU" sz="1600" dirty="0">
                <a:solidFill>
                  <a:prstClr val="black"/>
                </a:solidFill>
                <a:latin typeface="Arial Narrow"/>
              </a:rPr>
              <a:t>финменеджмента</a:t>
            </a:r>
          </a:p>
        </p:txBody>
      </p:sp>
      <p:cxnSp>
        <p:nvCxnSpPr>
          <p:cNvPr id="27" name="Прямая соединительная линия 26"/>
          <p:cNvCxnSpPr/>
          <p:nvPr/>
        </p:nvCxnSpPr>
        <p:spPr>
          <a:xfrm>
            <a:off x="3443708" y="2460311"/>
            <a:ext cx="341561" cy="0"/>
          </a:xfrm>
          <a:prstGeom prst="line">
            <a:avLst/>
          </a:prstGeom>
          <a:ln w="44450">
            <a:solidFill>
              <a:schemeClr val="accent3">
                <a:lumMod val="40000"/>
                <a:lumOff val="60000"/>
              </a:schemeClr>
            </a:solidFill>
            <a:tailEnd type="triangle"/>
          </a:ln>
        </p:spPr>
        <p:style>
          <a:lnRef idx="3">
            <a:schemeClr val="accent2"/>
          </a:lnRef>
          <a:fillRef idx="0">
            <a:schemeClr val="accent2"/>
          </a:fillRef>
          <a:effectRef idx="2">
            <a:schemeClr val="accent2"/>
          </a:effectRef>
          <a:fontRef idx="minor">
            <a:schemeClr val="tx1"/>
          </a:fontRef>
        </p:style>
      </p:cxnSp>
      <p:sp>
        <p:nvSpPr>
          <p:cNvPr id="28" name="Прямоугольник 27"/>
          <p:cNvSpPr/>
          <p:nvPr/>
        </p:nvSpPr>
        <p:spPr>
          <a:xfrm>
            <a:off x="7016102" y="2648988"/>
            <a:ext cx="3082507" cy="646331"/>
          </a:xfrm>
          <a:prstGeom prst="rect">
            <a:avLst/>
          </a:prstGeom>
        </p:spPr>
        <p:txBody>
          <a:bodyPr wrap="square">
            <a:spAutoFit/>
          </a:bodyPr>
          <a:lstStyle/>
          <a:p>
            <a:pPr algn="ctr" defTabSz="1072866"/>
            <a:r>
              <a:rPr lang="ru-RU" dirty="0">
                <a:solidFill>
                  <a:prstClr val="black"/>
                </a:solidFill>
                <a:latin typeface="Arial Narrow"/>
              </a:rPr>
              <a:t>Оценка качества финменеджмента</a:t>
            </a:r>
          </a:p>
        </p:txBody>
      </p:sp>
    </p:spTree>
    <p:extLst>
      <p:ext uri="{BB962C8B-B14F-4D97-AF65-F5344CB8AC3E}">
        <p14:creationId xmlns:p14="http://schemas.microsoft.com/office/powerpoint/2010/main" val="3158653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04917" y="-24115"/>
            <a:ext cx="11275751"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День 1. Нормативно-правовое регулирование, организация и внедрение системы внутреннего финансового аудита у главного администратора бюджетных средств</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4BFA41AB-1A35-4878-95F1-BE74D4A0A2E2}"/>
              </a:ext>
            </a:extLst>
          </p:cNvPr>
          <p:cNvSpPr/>
          <p:nvPr/>
        </p:nvSpPr>
        <p:spPr bwMode="auto">
          <a:xfrm>
            <a:off x="616219" y="1085463"/>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ea typeface="Arial Unicode MS"/>
              </a:rPr>
              <a:t>Нормативно-правовые основы осуществления внутреннего финансового аудита</a:t>
            </a:r>
            <a:endParaRPr kumimoji="0" lang="ru-RU"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8" y="1831353"/>
            <a:ext cx="10880361" cy="157817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Изменения в Бюджетный кодекс Российской Федерации в части совершенствования государственного (муниципального) финансового контроля, внутреннего финансового контроля и внутреннего финансового аудита, вносимые Федеральным законом от 26 июля 2019 г. № 199-ФЗ</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Стрелка: пятиугольник 6">
            <a:extLst>
              <a:ext uri="{FF2B5EF4-FFF2-40B4-BE49-F238E27FC236}">
                <a16:creationId xmlns:a16="http://schemas.microsoft.com/office/drawing/2014/main" id="{04F6173D-7456-4A28-8757-CC108EE7D5C5}"/>
              </a:ext>
            </a:extLst>
          </p:cNvPr>
          <p:cNvSpPr/>
          <p:nvPr/>
        </p:nvSpPr>
        <p:spPr bwMode="auto">
          <a:xfrm>
            <a:off x="616217" y="4234651"/>
            <a:ext cx="10880361" cy="157817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Система внутреннего финансового аудита у главного администратора бюджетных средств, ее связь с системой внутреннего финансового контроля, внутреннего государственного (муниципального) финансового контроля, внешнего государственного (муниципального) финансового контроля</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Стрелка: пятиугольник 8">
            <a:extLst>
              <a:ext uri="{FF2B5EF4-FFF2-40B4-BE49-F238E27FC236}">
                <a16:creationId xmlns:a16="http://schemas.microsoft.com/office/drawing/2014/main" id="{240E87AE-90E6-4F4A-AABA-C125D0D991B9}"/>
              </a:ext>
            </a:extLst>
          </p:cNvPr>
          <p:cNvSpPr/>
          <p:nvPr/>
        </p:nvSpPr>
        <p:spPr bwMode="auto">
          <a:xfrm>
            <a:off x="616217" y="3488761"/>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Новеллы нормативно-правовых актов в сфере внутреннего финансового аудита, федеральные стандарты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Стрелка: пятиугольник 7">
            <a:extLst>
              <a:ext uri="{FF2B5EF4-FFF2-40B4-BE49-F238E27FC236}">
                <a16:creationId xmlns:a16="http://schemas.microsoft.com/office/drawing/2014/main" id="{C01A0AB4-2B92-478C-877F-BB4DF44002D0}"/>
              </a:ext>
            </a:extLst>
          </p:cNvPr>
          <p:cNvSpPr/>
          <p:nvPr/>
        </p:nvSpPr>
        <p:spPr bwMode="auto">
          <a:xfrm>
            <a:off x="616220" y="5892059"/>
            <a:ext cx="10880361" cy="82563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Организация внутреннего финансового аудита у главного администратора бюджетных средств, получателей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4123455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271624" y="1171854"/>
            <a:ext cx="11648752" cy="150920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Объем заблокированных ЛБО по состоянию на 1 января 2020 года составляет 389,9 млрд рублей, что на 111,0 млрд рублей, или на 39,8 %, больше аналогичного значения в 2018 году и обусловлено невыполнением условий для распределения зарезервированных бюджетных ассигнований, осуществления расходов на финансовое обеспечение ФАИП и мероприятий по информатизации, а также иных условий, установленных Федеральным законом № 459‑ФЗ.</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pic>
        <p:nvPicPr>
          <p:cNvPr id="3" name="Рисунок 2">
            <a:extLst>
              <a:ext uri="{FF2B5EF4-FFF2-40B4-BE49-F238E27FC236}">
                <a16:creationId xmlns:a16="http://schemas.microsoft.com/office/drawing/2014/main" id="{C3545A18-A93B-4480-AB11-5334297E12C4}"/>
              </a:ext>
            </a:extLst>
          </p:cNvPr>
          <p:cNvPicPr>
            <a:picLocks noChangeAspect="1"/>
          </p:cNvPicPr>
          <p:nvPr/>
        </p:nvPicPr>
        <p:blipFill>
          <a:blip r:embed="rId2"/>
          <a:stretch>
            <a:fillRect/>
          </a:stretch>
        </p:blipFill>
        <p:spPr>
          <a:xfrm>
            <a:off x="2376021" y="2815788"/>
            <a:ext cx="7439958" cy="4042212"/>
          </a:xfrm>
          <a:prstGeom prst="rect">
            <a:avLst/>
          </a:prstGeom>
        </p:spPr>
      </p:pic>
    </p:spTree>
    <p:extLst>
      <p:ext uri="{BB962C8B-B14F-4D97-AF65-F5344CB8AC3E}">
        <p14:creationId xmlns:p14="http://schemas.microsoft.com/office/powerpoint/2010/main" val="849291950"/>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34480" y="1359268"/>
            <a:ext cx="9049005" cy="338554"/>
          </a:xfrm>
          <a:prstGeom prst="rect">
            <a:avLst/>
          </a:prstGeom>
          <a:noFill/>
        </p:spPr>
        <p:txBody>
          <a:bodyPr wrap="square" rtlCol="0">
            <a:spAutoFit/>
          </a:bodyPr>
          <a:lstStyle/>
          <a:p>
            <a:pPr defTabSz="1072866"/>
            <a:endParaRPr lang="ru-RU" sz="1600" dirty="0">
              <a:solidFill>
                <a:prstClr val="black"/>
              </a:solidFill>
              <a:latin typeface="Arial Narrow"/>
            </a:endParaRPr>
          </a:p>
        </p:txBody>
      </p:sp>
      <p:sp>
        <p:nvSpPr>
          <p:cNvPr id="4" name="Блок-схема: процесс 3"/>
          <p:cNvSpPr/>
          <p:nvPr/>
        </p:nvSpPr>
        <p:spPr>
          <a:xfrm>
            <a:off x="1897985" y="2465560"/>
            <a:ext cx="3022352" cy="3773356"/>
          </a:xfrm>
          <a:prstGeom prst="flowChartProcess">
            <a:avLst/>
          </a:prstGeom>
          <a:solidFill>
            <a:sysClr val="window" lastClr="FFFFFF"/>
          </a:solidFill>
          <a:ln w="25400" cap="flat" cmpd="tri" algn="ctr">
            <a:solidFill>
              <a:srgbClr val="4F81BD"/>
            </a:solidFill>
            <a:prstDash val="lgDash"/>
          </a:ln>
          <a:effectLst/>
        </p:spPr>
        <p:txBody>
          <a:bodyPr rtlCol="0" anchor="ctr"/>
          <a:lstStyle/>
          <a:p>
            <a:pPr algn="ctr" defTabSz="1072866">
              <a:defRPr/>
            </a:pPr>
            <a:r>
              <a:rPr lang="ru-RU" sz="2400" b="1" kern="0" dirty="0">
                <a:solidFill>
                  <a:prstClr val="black"/>
                </a:solidFill>
                <a:latin typeface="Arial Narrow"/>
              </a:rPr>
              <a:t>ФМ</a:t>
            </a:r>
            <a:r>
              <a:rPr lang="ru-RU" sz="2400" kern="0" dirty="0">
                <a:solidFill>
                  <a:prstClr val="black"/>
                </a:solidFill>
                <a:latin typeface="Arial Narrow"/>
              </a:rPr>
              <a:t> ГАБС, АБС</a:t>
            </a:r>
            <a:r>
              <a:rPr lang="en-US" sz="2400" kern="0" dirty="0">
                <a:solidFill>
                  <a:prstClr val="black"/>
                </a:solidFill>
                <a:latin typeface="Arial Narrow"/>
              </a:rPr>
              <a:t>:</a:t>
            </a:r>
            <a:br>
              <a:rPr lang="ru-RU" sz="2400" kern="0" dirty="0">
                <a:solidFill>
                  <a:prstClr val="black"/>
                </a:solidFill>
                <a:latin typeface="Arial Narrow"/>
              </a:rPr>
            </a:br>
            <a:r>
              <a:rPr lang="ru-RU" sz="1200" kern="0" dirty="0">
                <a:solidFill>
                  <a:prstClr val="black"/>
                </a:solidFill>
                <a:latin typeface="Arial Narrow"/>
              </a:rPr>
              <a:t>выполнение бюджетных полномочий</a:t>
            </a:r>
            <a:r>
              <a:rPr lang="en-US" sz="1200" kern="0" dirty="0">
                <a:solidFill>
                  <a:prstClr val="black"/>
                </a:solidFill>
                <a:latin typeface="Arial Narrow"/>
              </a:rPr>
              <a:t> (</a:t>
            </a:r>
            <a:r>
              <a:rPr lang="ru-RU" sz="1200" kern="0" dirty="0">
                <a:solidFill>
                  <a:prstClr val="black"/>
                </a:solidFill>
                <a:latin typeface="Arial Narrow"/>
              </a:rPr>
              <a:t>БП</a:t>
            </a:r>
            <a:r>
              <a:rPr lang="en-US" sz="1200" kern="0" dirty="0">
                <a:solidFill>
                  <a:prstClr val="black"/>
                </a:solidFill>
                <a:latin typeface="Arial Narrow"/>
              </a:rPr>
              <a:t>)</a:t>
            </a:r>
            <a:r>
              <a:rPr lang="ru-RU" sz="1200" kern="0" dirty="0">
                <a:solidFill>
                  <a:prstClr val="black"/>
                </a:solidFill>
                <a:latin typeface="Arial Narrow"/>
              </a:rPr>
              <a:t> </a:t>
            </a:r>
          </a:p>
          <a:p>
            <a:pPr algn="ctr" defTabSz="1072866">
              <a:defRPr/>
            </a:pPr>
            <a:endParaRPr lang="ru-RU" sz="1200" kern="0" dirty="0">
              <a:solidFill>
                <a:prstClr val="black"/>
              </a:solidFill>
              <a:latin typeface="Arial Narrow"/>
            </a:endParaRPr>
          </a:p>
          <a:p>
            <a:pPr defTabSz="1072866">
              <a:spcAft>
                <a:spcPts val="600"/>
              </a:spcAft>
              <a:defRPr/>
            </a:pPr>
            <a:r>
              <a:rPr lang="ru-RU" sz="2400" kern="0" dirty="0">
                <a:solidFill>
                  <a:prstClr val="black"/>
                </a:solidFill>
                <a:latin typeface="Arial Narrow"/>
              </a:rPr>
              <a:t>БП 1</a:t>
            </a:r>
          </a:p>
          <a:p>
            <a:pPr algn="ctr" defTabSz="1072866">
              <a:defRPr/>
            </a:pPr>
            <a:endParaRPr lang="ru-RU" sz="2400" kern="0" dirty="0">
              <a:solidFill>
                <a:prstClr val="black"/>
              </a:solidFill>
              <a:latin typeface="Arial Narrow"/>
            </a:endParaRPr>
          </a:p>
          <a:p>
            <a:pPr defTabSz="1072866">
              <a:defRPr/>
            </a:pPr>
            <a:r>
              <a:rPr lang="ru-RU" sz="2400" kern="0" dirty="0">
                <a:solidFill>
                  <a:prstClr val="black"/>
                </a:solidFill>
                <a:latin typeface="Arial Narrow"/>
              </a:rPr>
              <a:t>БП 2</a:t>
            </a:r>
          </a:p>
          <a:p>
            <a:pPr algn="ctr" defTabSz="1072866">
              <a:defRPr/>
            </a:pPr>
            <a:endParaRPr lang="ru-RU" sz="2400" kern="0" dirty="0">
              <a:solidFill>
                <a:prstClr val="black"/>
              </a:solidFill>
              <a:latin typeface="Arial Narrow"/>
            </a:endParaRPr>
          </a:p>
          <a:p>
            <a:pPr defTabSz="1072866">
              <a:defRPr/>
            </a:pPr>
            <a:endParaRPr lang="ru-RU" sz="2400" kern="0" dirty="0">
              <a:solidFill>
                <a:prstClr val="black"/>
              </a:solidFill>
              <a:latin typeface="Arial Narrow"/>
            </a:endParaRPr>
          </a:p>
          <a:p>
            <a:pPr defTabSz="1072866">
              <a:defRPr/>
            </a:pPr>
            <a:r>
              <a:rPr lang="ru-RU" sz="2400" kern="0" dirty="0">
                <a:solidFill>
                  <a:prstClr val="black"/>
                </a:solidFill>
                <a:latin typeface="Arial Narrow"/>
              </a:rPr>
              <a:t>БП </a:t>
            </a:r>
            <a:r>
              <a:rPr lang="en-US" sz="2400" kern="0" dirty="0">
                <a:solidFill>
                  <a:prstClr val="black"/>
                </a:solidFill>
                <a:latin typeface="Arial Narrow"/>
              </a:rPr>
              <a:t>N</a:t>
            </a:r>
            <a:endParaRPr lang="ru-RU" sz="2400" kern="0" dirty="0">
              <a:solidFill>
                <a:prstClr val="black"/>
              </a:solidFill>
              <a:latin typeface="Arial Narrow"/>
            </a:endParaRPr>
          </a:p>
          <a:p>
            <a:pPr algn="ctr" defTabSz="1072866">
              <a:defRPr/>
            </a:pPr>
            <a:endParaRPr lang="ru-RU" sz="2400" kern="0" dirty="0">
              <a:solidFill>
                <a:prstClr val="black"/>
              </a:solidFill>
              <a:latin typeface="Arial Narrow"/>
            </a:endParaRPr>
          </a:p>
        </p:txBody>
      </p:sp>
      <p:sp>
        <p:nvSpPr>
          <p:cNvPr id="5" name="Прямоугольник 4"/>
          <p:cNvSpPr/>
          <p:nvPr/>
        </p:nvSpPr>
        <p:spPr>
          <a:xfrm>
            <a:off x="1667062" y="186128"/>
            <a:ext cx="9001000" cy="426922"/>
          </a:xfrm>
          <a:prstGeom prst="rect">
            <a:avLst/>
          </a:prstGeom>
        </p:spPr>
        <p:txBody>
          <a:bodyPr wrap="square">
            <a:noAutofit/>
          </a:bodyPr>
          <a:lstStyle/>
          <a:p>
            <a:pPr algn="ctr" defTabSz="1072866">
              <a:defRPr/>
            </a:pPr>
            <a:r>
              <a:rPr lang="ru-RU" b="1" dirty="0">
                <a:solidFill>
                  <a:srgbClr val="00602B"/>
                </a:solidFill>
                <a:latin typeface="Arial Narrow"/>
                <a:cs typeface="Times New Roman" panose="02020603050405020304" pitchFamily="18" charset="0"/>
              </a:rPr>
              <a:t>Изменения в статью 160.2-1 БК РФ (ВФК и ВФА, ФМ)</a:t>
            </a:r>
          </a:p>
        </p:txBody>
      </p:sp>
      <p:sp>
        <p:nvSpPr>
          <p:cNvPr id="6" name="Стрелка вниз 5"/>
          <p:cNvSpPr/>
          <p:nvPr/>
        </p:nvSpPr>
        <p:spPr>
          <a:xfrm rot="10800000">
            <a:off x="3795844" y="1757764"/>
            <a:ext cx="352481" cy="603500"/>
          </a:xfrm>
          <a:prstGeom prst="downArrow">
            <a:avLst>
              <a:gd name="adj1" fmla="val 27824"/>
              <a:gd name="adj2" fmla="val 50000"/>
            </a:avLst>
          </a:prstGeom>
          <a:gradFill rotWithShape="1">
            <a:gsLst>
              <a:gs pos="57000">
                <a:srgbClr val="00B050"/>
              </a:gs>
              <a:gs pos="100000">
                <a:sysClr val="window" lastClr="FFFFFF"/>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072866">
              <a:defRPr/>
            </a:pPr>
            <a:endParaRPr lang="ru-RU" sz="2100" kern="0" dirty="0">
              <a:solidFill>
                <a:prstClr val="white"/>
              </a:solidFill>
              <a:latin typeface="Arial Narrow"/>
            </a:endParaRPr>
          </a:p>
        </p:txBody>
      </p:sp>
      <p:sp>
        <p:nvSpPr>
          <p:cNvPr id="7" name="Стрелка вниз 6"/>
          <p:cNvSpPr/>
          <p:nvPr/>
        </p:nvSpPr>
        <p:spPr>
          <a:xfrm>
            <a:off x="2724038" y="1757767"/>
            <a:ext cx="352481" cy="603499"/>
          </a:xfrm>
          <a:prstGeom prst="downArrow">
            <a:avLst>
              <a:gd name="adj1" fmla="val 27824"/>
              <a:gd name="adj2" fmla="val 50000"/>
            </a:avLst>
          </a:prstGeom>
          <a:gradFill rotWithShape="1">
            <a:gsLst>
              <a:gs pos="57000">
                <a:srgbClr val="00B050"/>
              </a:gs>
              <a:gs pos="100000">
                <a:sysClr val="window" lastClr="FFFFFF"/>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072866">
              <a:defRPr/>
            </a:pPr>
            <a:endParaRPr lang="ru-RU" sz="2100" kern="0" dirty="0">
              <a:solidFill>
                <a:prstClr val="white"/>
              </a:solidFill>
              <a:latin typeface="Arial Narrow"/>
            </a:endParaRPr>
          </a:p>
        </p:txBody>
      </p:sp>
      <p:sp>
        <p:nvSpPr>
          <p:cNvPr id="8" name="Скругленный прямоугольник 7"/>
          <p:cNvSpPr/>
          <p:nvPr/>
        </p:nvSpPr>
        <p:spPr>
          <a:xfrm>
            <a:off x="7400210" y="3198102"/>
            <a:ext cx="2974915" cy="3040829"/>
          </a:xfrm>
          <a:prstGeom prst="round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1072866">
              <a:defRPr/>
            </a:pPr>
            <a:r>
              <a:rPr lang="ru-RU" sz="2400" b="1" kern="0" dirty="0">
                <a:solidFill>
                  <a:prstClr val="black"/>
                </a:solidFill>
                <a:latin typeface="Arial Narrow"/>
              </a:rPr>
              <a:t>ВФА </a:t>
            </a:r>
            <a:r>
              <a:rPr lang="ru-RU" sz="2400" kern="0" dirty="0">
                <a:solidFill>
                  <a:prstClr val="black"/>
                </a:solidFill>
                <a:latin typeface="Arial Narrow"/>
              </a:rPr>
              <a:t>ГАБС, АБС</a:t>
            </a:r>
            <a:endParaRPr lang="ru-RU" sz="1200" kern="0" dirty="0">
              <a:solidFill>
                <a:prstClr val="black"/>
              </a:solidFill>
              <a:latin typeface="Arial Narrow"/>
            </a:endParaRPr>
          </a:p>
          <a:p>
            <a:pPr marL="216000" indent="-216000" algn="ctr" defTabSz="1072866">
              <a:buFontTx/>
              <a:buAutoNum type="arabicParenR"/>
              <a:defRPr/>
            </a:pPr>
            <a:r>
              <a:rPr lang="ru-RU" sz="2100" b="1" kern="0" dirty="0">
                <a:solidFill>
                  <a:prstClr val="black"/>
                </a:solidFill>
                <a:latin typeface="Arial Narrow"/>
              </a:rPr>
              <a:t>Анализ причин </a:t>
            </a:r>
            <a:br>
              <a:rPr lang="ru-RU" sz="2100" b="1" kern="0" dirty="0">
                <a:solidFill>
                  <a:prstClr val="black"/>
                </a:solidFill>
                <a:latin typeface="Arial Narrow"/>
              </a:rPr>
            </a:br>
            <a:r>
              <a:rPr lang="ru-RU" sz="2100" b="1" kern="0" dirty="0">
                <a:solidFill>
                  <a:prstClr val="black"/>
                </a:solidFill>
                <a:latin typeface="Arial Narrow"/>
              </a:rPr>
              <a:t>и условий рисков </a:t>
            </a:r>
            <a:br>
              <a:rPr lang="ru-RU" sz="2100" b="1" kern="0" dirty="0">
                <a:solidFill>
                  <a:prstClr val="black"/>
                </a:solidFill>
                <a:latin typeface="Arial Narrow"/>
              </a:rPr>
            </a:br>
            <a:r>
              <a:rPr lang="ru-RU" sz="1400" b="1" kern="0" dirty="0">
                <a:solidFill>
                  <a:prstClr val="black"/>
                </a:solidFill>
                <a:latin typeface="Arial Narrow"/>
              </a:rPr>
              <a:t>(аудит рискоемких процессов)</a:t>
            </a:r>
          </a:p>
          <a:p>
            <a:pPr algn="ctr" defTabSz="1072866">
              <a:defRPr/>
            </a:pPr>
            <a:endParaRPr lang="ru-RU" sz="2100" b="1" kern="0" dirty="0">
              <a:solidFill>
                <a:prstClr val="black"/>
              </a:solidFill>
              <a:latin typeface="Arial Narrow"/>
            </a:endParaRPr>
          </a:p>
          <a:p>
            <a:pPr algn="ctr" defTabSz="1072866">
              <a:defRPr/>
            </a:pPr>
            <a:r>
              <a:rPr lang="ru-RU" sz="2100" b="1" kern="0" dirty="0">
                <a:solidFill>
                  <a:prstClr val="black"/>
                </a:solidFill>
                <a:latin typeface="Arial Narrow"/>
              </a:rPr>
              <a:t>2) Подтверждение достоверности бюджетной отчетности</a:t>
            </a:r>
          </a:p>
        </p:txBody>
      </p:sp>
      <p:sp>
        <p:nvSpPr>
          <p:cNvPr id="9" name="Скругленный прямоугольник 8"/>
          <p:cNvSpPr/>
          <p:nvPr/>
        </p:nvSpPr>
        <p:spPr>
          <a:xfrm>
            <a:off x="1897988" y="896933"/>
            <a:ext cx="8505639" cy="813332"/>
          </a:xfrm>
          <a:prstGeom prst="round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1072866">
              <a:defRPr/>
            </a:pPr>
            <a:r>
              <a:rPr lang="ru-RU" sz="2100" b="1" kern="0" dirty="0">
                <a:solidFill>
                  <a:prstClr val="black"/>
                </a:solidFill>
                <a:latin typeface="Arial" panose="020B0604020202020204" pitchFamily="34" charset="0"/>
                <a:cs typeface="Arial" panose="020B0604020202020204" pitchFamily="34" charset="0"/>
              </a:rPr>
              <a:t>Мониторинг качества финансового менеджмента</a:t>
            </a:r>
            <a:br>
              <a:rPr lang="ru-RU" sz="2100" b="1" kern="0" dirty="0">
                <a:solidFill>
                  <a:prstClr val="black"/>
                </a:solidFill>
                <a:latin typeface="Arial" panose="020B0604020202020204" pitchFamily="34" charset="0"/>
                <a:cs typeface="Arial" panose="020B0604020202020204" pitchFamily="34" charset="0"/>
              </a:rPr>
            </a:br>
            <a:r>
              <a:rPr lang="ru-RU" sz="1400" kern="0" dirty="0">
                <a:solidFill>
                  <a:prstClr val="black"/>
                </a:solidFill>
                <a:latin typeface="Arial" panose="020B0604020202020204" pitchFamily="34" charset="0"/>
                <a:cs typeface="Arial" panose="020B0604020202020204" pitchFamily="34" charset="0"/>
              </a:rPr>
              <a:t>(на основании бюджетной отчетности, информации органов ГФК, сведений ГАБС, АБС)</a:t>
            </a:r>
            <a:endParaRPr lang="ru-RU" sz="2100" kern="0" dirty="0">
              <a:solidFill>
                <a:prstClr val="black"/>
              </a:solidFill>
              <a:latin typeface="Arial" panose="020B0604020202020204" pitchFamily="34" charset="0"/>
              <a:cs typeface="Arial" panose="020B0604020202020204" pitchFamily="34" charset="0"/>
            </a:endParaRPr>
          </a:p>
        </p:txBody>
      </p:sp>
      <p:sp>
        <p:nvSpPr>
          <p:cNvPr id="10" name="Прямоугольник 9"/>
          <p:cNvSpPr/>
          <p:nvPr/>
        </p:nvSpPr>
        <p:spPr>
          <a:xfrm>
            <a:off x="2698769" y="3390361"/>
            <a:ext cx="2016223" cy="474776"/>
          </a:xfrm>
          <a:prstGeom prst="rect">
            <a:avLst/>
          </a:prstGeom>
          <a:solidFill>
            <a:sysClr val="window" lastClr="FFFFFF"/>
          </a:solidFill>
          <a:ln w="25400" cap="flat" cmpd="sng" algn="ctr">
            <a:solidFill>
              <a:srgbClr val="4F81BD"/>
            </a:solidFill>
            <a:prstDash val="solid"/>
          </a:ln>
          <a:effectLst/>
        </p:spPr>
        <p:txBody>
          <a:bodyPr wrap="square">
            <a:noAutofit/>
          </a:bodyPr>
          <a:lstStyle/>
          <a:p>
            <a:pPr algn="ctr" defTabSz="1072866">
              <a:defRPr/>
            </a:pPr>
            <a:endParaRPr lang="ru-RU" sz="1300" kern="0" dirty="0">
              <a:solidFill>
                <a:prstClr val="black"/>
              </a:solidFill>
              <a:latin typeface="Arial Narrow"/>
            </a:endParaRPr>
          </a:p>
        </p:txBody>
      </p:sp>
      <p:sp>
        <p:nvSpPr>
          <p:cNvPr id="11" name="Скругленный прямоугольник 10"/>
          <p:cNvSpPr/>
          <p:nvPr/>
        </p:nvSpPr>
        <p:spPr>
          <a:xfrm>
            <a:off x="3554984" y="3472492"/>
            <a:ext cx="936150" cy="310514"/>
          </a:xfrm>
          <a:prstGeom prst="round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1072866">
              <a:defRPr/>
            </a:pPr>
            <a:r>
              <a:rPr lang="ru-RU" sz="1300" b="1" kern="0" dirty="0">
                <a:solidFill>
                  <a:prstClr val="black"/>
                </a:solidFill>
                <a:latin typeface="Arial Narrow"/>
              </a:rPr>
              <a:t>ВФК</a:t>
            </a:r>
          </a:p>
        </p:txBody>
      </p:sp>
      <p:sp>
        <p:nvSpPr>
          <p:cNvPr id="12" name="Прямоугольник 11"/>
          <p:cNvSpPr/>
          <p:nvPr/>
        </p:nvSpPr>
        <p:spPr>
          <a:xfrm>
            <a:off x="2698770" y="4183227"/>
            <a:ext cx="2016223" cy="474776"/>
          </a:xfrm>
          <a:prstGeom prst="rect">
            <a:avLst/>
          </a:prstGeom>
          <a:solidFill>
            <a:sysClr val="window" lastClr="FFFFFF"/>
          </a:solidFill>
          <a:ln w="25400" cap="flat" cmpd="sng" algn="ctr">
            <a:solidFill>
              <a:srgbClr val="4F81BD"/>
            </a:solidFill>
            <a:prstDash val="solid"/>
          </a:ln>
          <a:effectLst/>
        </p:spPr>
        <p:txBody>
          <a:bodyPr wrap="square">
            <a:noAutofit/>
          </a:bodyPr>
          <a:lstStyle/>
          <a:p>
            <a:pPr algn="ctr" defTabSz="1072866">
              <a:defRPr/>
            </a:pPr>
            <a:endParaRPr lang="ru-RU" sz="1300" kern="0" dirty="0">
              <a:solidFill>
                <a:prstClr val="black"/>
              </a:solidFill>
              <a:latin typeface="Arial Narrow"/>
            </a:endParaRPr>
          </a:p>
        </p:txBody>
      </p:sp>
      <p:sp>
        <p:nvSpPr>
          <p:cNvPr id="13" name="Скругленный прямоугольник 12"/>
          <p:cNvSpPr/>
          <p:nvPr/>
        </p:nvSpPr>
        <p:spPr>
          <a:xfrm>
            <a:off x="3554985" y="4286416"/>
            <a:ext cx="805097" cy="310514"/>
          </a:xfrm>
          <a:prstGeom prst="round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algn="ctr" defTabSz="1072866">
              <a:defRPr/>
            </a:pPr>
            <a:r>
              <a:rPr lang="ru-RU" sz="1300" b="1" kern="0" dirty="0">
                <a:solidFill>
                  <a:prstClr val="black"/>
                </a:solidFill>
                <a:latin typeface="Arial Narrow"/>
              </a:rPr>
              <a:t>ВФК</a:t>
            </a:r>
          </a:p>
        </p:txBody>
      </p:sp>
      <p:sp>
        <p:nvSpPr>
          <p:cNvPr id="14" name="Стрелка вниз 13"/>
          <p:cNvSpPr/>
          <p:nvPr/>
        </p:nvSpPr>
        <p:spPr>
          <a:xfrm>
            <a:off x="8531412" y="1831585"/>
            <a:ext cx="506261" cy="1336027"/>
          </a:xfrm>
          <a:prstGeom prst="downArrow">
            <a:avLst>
              <a:gd name="adj1" fmla="val 27824"/>
              <a:gd name="adj2" fmla="val 50000"/>
            </a:avLst>
          </a:prstGeom>
          <a:gradFill rotWithShape="1">
            <a:gsLst>
              <a:gs pos="57000">
                <a:srgbClr val="00B050"/>
              </a:gs>
              <a:gs pos="100000">
                <a:sysClr val="window" lastClr="FFFFFF"/>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072866">
              <a:defRPr/>
            </a:pPr>
            <a:endParaRPr lang="ru-RU" sz="2100" kern="0" dirty="0">
              <a:solidFill>
                <a:prstClr val="white"/>
              </a:solidFill>
              <a:latin typeface="Arial Narrow"/>
            </a:endParaRPr>
          </a:p>
        </p:txBody>
      </p:sp>
      <p:sp>
        <p:nvSpPr>
          <p:cNvPr id="15" name="TextBox 14"/>
          <p:cNvSpPr txBox="1"/>
          <p:nvPr/>
        </p:nvSpPr>
        <p:spPr>
          <a:xfrm>
            <a:off x="5807969" y="1991933"/>
            <a:ext cx="2876229" cy="738664"/>
          </a:xfrm>
          <a:prstGeom prst="rect">
            <a:avLst/>
          </a:prstGeom>
          <a:noFill/>
        </p:spPr>
        <p:txBody>
          <a:bodyPr wrap="square" rtlCol="0">
            <a:spAutoFit/>
          </a:bodyPr>
          <a:lstStyle/>
          <a:p>
            <a:pPr algn="ctr" defTabSz="1072866">
              <a:defRPr/>
            </a:pPr>
            <a:r>
              <a:rPr lang="ru-RU" sz="2100" kern="0" dirty="0">
                <a:solidFill>
                  <a:prstClr val="black"/>
                </a:solidFill>
                <a:latin typeface="Arial Narrow"/>
              </a:rPr>
              <a:t>«Карта проблем»</a:t>
            </a:r>
            <a:br>
              <a:rPr lang="ru-RU" sz="2100" kern="0" dirty="0">
                <a:solidFill>
                  <a:prstClr val="black"/>
                </a:solidFill>
                <a:latin typeface="Arial Narrow"/>
              </a:rPr>
            </a:br>
            <a:r>
              <a:rPr lang="ru-RU" sz="2100" kern="0" dirty="0">
                <a:solidFill>
                  <a:prstClr val="black"/>
                </a:solidFill>
                <a:latin typeface="Arial Narrow"/>
              </a:rPr>
              <a:t>(карта бюджетных рисков)</a:t>
            </a:r>
          </a:p>
        </p:txBody>
      </p:sp>
      <p:sp>
        <p:nvSpPr>
          <p:cNvPr id="16" name="TextBox 15"/>
          <p:cNvSpPr txBox="1"/>
          <p:nvPr/>
        </p:nvSpPr>
        <p:spPr>
          <a:xfrm>
            <a:off x="5066820" y="2972585"/>
            <a:ext cx="2248669" cy="892552"/>
          </a:xfrm>
          <a:prstGeom prst="rect">
            <a:avLst/>
          </a:prstGeom>
          <a:noFill/>
        </p:spPr>
        <p:txBody>
          <a:bodyPr wrap="square" rtlCol="0">
            <a:spAutoFit/>
          </a:bodyPr>
          <a:lstStyle/>
          <a:p>
            <a:pPr algn="ctr" defTabSz="1072866">
              <a:spcAft>
                <a:spcPts val="600"/>
              </a:spcAft>
              <a:defRPr/>
            </a:pPr>
            <a:r>
              <a:rPr lang="ru-RU" sz="1300" kern="0" dirty="0">
                <a:solidFill>
                  <a:prstClr val="black"/>
                </a:solidFill>
                <a:latin typeface="Arial Narrow"/>
              </a:rPr>
              <a:t>Предложения по повышению </a:t>
            </a:r>
            <a:br>
              <a:rPr lang="ru-RU" sz="1300" kern="0" dirty="0">
                <a:solidFill>
                  <a:prstClr val="black"/>
                </a:solidFill>
                <a:latin typeface="Arial Narrow"/>
              </a:rPr>
            </a:br>
            <a:r>
              <a:rPr lang="ru-RU" sz="1300" kern="0" dirty="0">
                <a:solidFill>
                  <a:prstClr val="black"/>
                </a:solidFill>
                <a:latin typeface="Arial Narrow"/>
              </a:rPr>
              <a:t>качества исполнения бюджетных полномочий (качества ФМ)</a:t>
            </a:r>
          </a:p>
        </p:txBody>
      </p:sp>
      <p:sp>
        <p:nvSpPr>
          <p:cNvPr id="17" name="TextBox 16"/>
          <p:cNvSpPr txBox="1"/>
          <p:nvPr/>
        </p:nvSpPr>
        <p:spPr>
          <a:xfrm>
            <a:off x="4837760" y="4523931"/>
            <a:ext cx="2248669" cy="492443"/>
          </a:xfrm>
          <a:prstGeom prst="rect">
            <a:avLst/>
          </a:prstGeom>
          <a:noFill/>
        </p:spPr>
        <p:txBody>
          <a:bodyPr wrap="square" rtlCol="0">
            <a:spAutoFit/>
          </a:bodyPr>
          <a:lstStyle/>
          <a:p>
            <a:pPr algn="ctr" defTabSz="1072866">
              <a:spcAft>
                <a:spcPts val="600"/>
              </a:spcAft>
              <a:defRPr/>
            </a:pPr>
            <a:r>
              <a:rPr lang="ru-RU" sz="1300" kern="0" dirty="0">
                <a:solidFill>
                  <a:prstClr val="black"/>
                </a:solidFill>
                <a:latin typeface="Arial Narrow"/>
              </a:rPr>
              <a:t>Предложения по организации надежного ВФК</a:t>
            </a:r>
          </a:p>
        </p:txBody>
      </p:sp>
      <p:sp>
        <p:nvSpPr>
          <p:cNvPr id="18" name="TextBox 17"/>
          <p:cNvSpPr txBox="1"/>
          <p:nvPr/>
        </p:nvSpPr>
        <p:spPr>
          <a:xfrm>
            <a:off x="5175284" y="5334970"/>
            <a:ext cx="2248669" cy="692497"/>
          </a:xfrm>
          <a:prstGeom prst="rect">
            <a:avLst/>
          </a:prstGeom>
          <a:noFill/>
        </p:spPr>
        <p:txBody>
          <a:bodyPr wrap="square" rtlCol="0">
            <a:spAutoFit/>
          </a:bodyPr>
          <a:lstStyle/>
          <a:p>
            <a:pPr algn="ctr" defTabSz="1072866">
              <a:spcAft>
                <a:spcPts val="600"/>
              </a:spcAft>
              <a:defRPr/>
            </a:pPr>
            <a:r>
              <a:rPr lang="ru-RU" sz="1300" kern="0" dirty="0">
                <a:solidFill>
                  <a:prstClr val="black"/>
                </a:solidFill>
                <a:latin typeface="Arial Narrow"/>
              </a:rPr>
              <a:t>Предложения по повышению </a:t>
            </a:r>
            <a:br>
              <a:rPr lang="ru-RU" sz="1300" kern="0" dirty="0">
                <a:solidFill>
                  <a:prstClr val="black"/>
                </a:solidFill>
                <a:latin typeface="Arial Narrow"/>
              </a:rPr>
            </a:br>
            <a:r>
              <a:rPr lang="ru-RU" sz="1300" kern="0" dirty="0">
                <a:solidFill>
                  <a:prstClr val="black"/>
                </a:solidFill>
                <a:latin typeface="Arial Narrow"/>
              </a:rPr>
              <a:t>эффективности использования бюджетных средств</a:t>
            </a:r>
          </a:p>
        </p:txBody>
      </p:sp>
      <p:cxnSp>
        <p:nvCxnSpPr>
          <p:cNvPr id="19" name="Прямая со стрелкой 18"/>
          <p:cNvCxnSpPr/>
          <p:nvPr/>
        </p:nvCxnSpPr>
        <p:spPr>
          <a:xfrm flipH="1" flipV="1">
            <a:off x="4714991" y="3708634"/>
            <a:ext cx="2685216" cy="575474"/>
          </a:xfrm>
          <a:prstGeom prst="straightConnector1">
            <a:avLst/>
          </a:prstGeom>
          <a:noFill/>
          <a:ln w="38100" cap="flat" cmpd="sng" algn="ctr">
            <a:solidFill>
              <a:srgbClr val="00B050"/>
            </a:solidFill>
            <a:prstDash val="solid"/>
            <a:tailEnd type="arrow"/>
          </a:ln>
          <a:effectLst/>
        </p:spPr>
      </p:cxnSp>
      <p:cxnSp>
        <p:nvCxnSpPr>
          <p:cNvPr id="20" name="Прямая со стрелкой 19"/>
          <p:cNvCxnSpPr>
            <a:endCxn id="13" idx="3"/>
          </p:cNvCxnSpPr>
          <p:nvPr/>
        </p:nvCxnSpPr>
        <p:spPr>
          <a:xfrm flipH="1" flipV="1">
            <a:off x="4360081" y="4441673"/>
            <a:ext cx="3046786" cy="79724"/>
          </a:xfrm>
          <a:prstGeom prst="straightConnector1">
            <a:avLst/>
          </a:prstGeom>
          <a:noFill/>
          <a:ln w="38100" cap="flat" cmpd="sng" algn="ctr">
            <a:solidFill>
              <a:srgbClr val="00B050"/>
            </a:solidFill>
            <a:prstDash val="solid"/>
            <a:tailEnd type="arrow"/>
          </a:ln>
          <a:effectLst/>
        </p:spPr>
      </p:cxnSp>
      <p:cxnSp>
        <p:nvCxnSpPr>
          <p:cNvPr id="21" name="Прямая со стрелкой 20"/>
          <p:cNvCxnSpPr/>
          <p:nvPr/>
        </p:nvCxnSpPr>
        <p:spPr>
          <a:xfrm flipH="1">
            <a:off x="4748634" y="4840844"/>
            <a:ext cx="2667460" cy="724278"/>
          </a:xfrm>
          <a:prstGeom prst="straightConnector1">
            <a:avLst/>
          </a:prstGeom>
          <a:noFill/>
          <a:ln w="38100" cap="flat" cmpd="sng" algn="ctr">
            <a:solidFill>
              <a:srgbClr val="00B050"/>
            </a:solidFill>
            <a:prstDash val="solid"/>
            <a:tailEnd type="arrow"/>
          </a:ln>
          <a:effectLst/>
        </p:spPr>
      </p:cxnSp>
      <p:sp>
        <p:nvSpPr>
          <p:cNvPr id="22" name="Прямоугольник 21"/>
          <p:cNvSpPr/>
          <p:nvPr/>
        </p:nvSpPr>
        <p:spPr>
          <a:xfrm>
            <a:off x="2698771" y="5074928"/>
            <a:ext cx="2016223" cy="952543"/>
          </a:xfrm>
          <a:prstGeom prst="rect">
            <a:avLst/>
          </a:prstGeom>
          <a:solidFill>
            <a:sysClr val="window" lastClr="FFFFFF"/>
          </a:solidFill>
          <a:ln w="25400" cap="flat" cmpd="sng" algn="ctr">
            <a:solidFill>
              <a:srgbClr val="4F81BD"/>
            </a:solidFill>
            <a:prstDash val="solid"/>
          </a:ln>
          <a:effectLst/>
        </p:spPr>
        <p:txBody>
          <a:bodyPr wrap="square">
            <a:noAutofit/>
          </a:bodyPr>
          <a:lstStyle/>
          <a:p>
            <a:pPr algn="ctr" defTabSz="1072866">
              <a:defRPr/>
            </a:pPr>
            <a:endParaRPr lang="ru-RU" sz="1300" kern="0" dirty="0">
              <a:solidFill>
                <a:prstClr val="black"/>
              </a:solidFill>
              <a:latin typeface="Arial Narrow"/>
            </a:endParaRPr>
          </a:p>
        </p:txBody>
      </p:sp>
      <p:sp>
        <p:nvSpPr>
          <p:cNvPr id="23" name="TextBox 22"/>
          <p:cNvSpPr txBox="1"/>
          <p:nvPr/>
        </p:nvSpPr>
        <p:spPr>
          <a:xfrm>
            <a:off x="2836956" y="5096762"/>
            <a:ext cx="1739836" cy="892552"/>
          </a:xfrm>
          <a:prstGeom prst="rect">
            <a:avLst/>
          </a:prstGeom>
          <a:noFill/>
        </p:spPr>
        <p:txBody>
          <a:bodyPr wrap="square" rtlCol="0">
            <a:spAutoFit/>
          </a:bodyPr>
          <a:lstStyle/>
          <a:p>
            <a:pPr algn="ctr" defTabSz="1072866">
              <a:defRPr/>
            </a:pPr>
            <a:r>
              <a:rPr lang="ru-RU" sz="1300" kern="0" dirty="0">
                <a:solidFill>
                  <a:prstClr val="black"/>
                </a:solidFill>
                <a:latin typeface="Arial Narrow"/>
              </a:rPr>
              <a:t>обеспечение</a:t>
            </a:r>
          </a:p>
          <a:p>
            <a:pPr algn="ctr" defTabSz="1072866">
              <a:defRPr/>
            </a:pPr>
            <a:r>
              <a:rPr lang="ru-RU" sz="1300" kern="0" dirty="0">
                <a:solidFill>
                  <a:prstClr val="black"/>
                </a:solidFill>
                <a:latin typeface="Arial Narrow"/>
              </a:rPr>
              <a:t>эффективности</a:t>
            </a:r>
          </a:p>
          <a:p>
            <a:pPr algn="ctr" defTabSz="1072866">
              <a:defRPr/>
            </a:pPr>
            <a:r>
              <a:rPr lang="ru-RU" sz="1300" kern="0" dirty="0">
                <a:solidFill>
                  <a:prstClr val="black"/>
                </a:solidFill>
                <a:latin typeface="Arial Narrow"/>
              </a:rPr>
              <a:t>использования</a:t>
            </a:r>
          </a:p>
          <a:p>
            <a:pPr algn="ctr" defTabSz="1072866">
              <a:defRPr/>
            </a:pPr>
            <a:r>
              <a:rPr lang="ru-RU" sz="1300" kern="0" dirty="0">
                <a:solidFill>
                  <a:prstClr val="black"/>
                </a:solidFill>
                <a:latin typeface="Arial Narrow"/>
              </a:rPr>
              <a:t>бюджетных средств </a:t>
            </a:r>
          </a:p>
        </p:txBody>
      </p:sp>
    </p:spTree>
    <p:extLst>
      <p:ext uri="{BB962C8B-B14F-4D97-AF65-F5344CB8AC3E}">
        <p14:creationId xmlns:p14="http://schemas.microsoft.com/office/powerpoint/2010/main" val="293272902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8242300" y="5331618"/>
            <a:ext cx="2311400" cy="401638"/>
          </a:xfrm>
        </p:spPr>
        <p:txBody>
          <a:bodyPr/>
          <a:lstStyle/>
          <a:p>
            <a:pPr defTabSz="1072866"/>
            <a:fld id="{5F53519C-0CE3-44B1-B799-270989D9C225}" type="slidenum">
              <a:rPr lang="ru-RU">
                <a:solidFill>
                  <a:prstClr val="black">
                    <a:tint val="75000"/>
                  </a:prstClr>
                </a:solidFill>
                <a:latin typeface="Arial Narrow"/>
              </a:rPr>
              <a:pPr defTabSz="1072866"/>
              <a:t>201</a:t>
            </a:fld>
            <a:endParaRPr lang="ru-RU" dirty="0">
              <a:solidFill>
                <a:prstClr val="black">
                  <a:tint val="75000"/>
                </a:prstClr>
              </a:solidFill>
              <a:latin typeface="Arial Narrow"/>
            </a:endParaRPr>
          </a:p>
        </p:txBody>
      </p:sp>
      <p:sp>
        <p:nvSpPr>
          <p:cNvPr id="3" name="Скругленный прямоугольник 2"/>
          <p:cNvSpPr/>
          <p:nvPr/>
        </p:nvSpPr>
        <p:spPr>
          <a:xfrm>
            <a:off x="1571499" y="2307307"/>
            <a:ext cx="1092121" cy="95050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700" b="1" dirty="0">
                <a:solidFill>
                  <a:prstClr val="black"/>
                </a:solidFill>
                <a:latin typeface="Arial Narrow"/>
              </a:rPr>
              <a:t>ФО</a:t>
            </a:r>
          </a:p>
        </p:txBody>
      </p:sp>
      <p:sp>
        <p:nvSpPr>
          <p:cNvPr id="4" name="Стрелка вправо 3"/>
          <p:cNvSpPr/>
          <p:nvPr/>
        </p:nvSpPr>
        <p:spPr>
          <a:xfrm>
            <a:off x="2903741" y="2475508"/>
            <a:ext cx="529971" cy="53309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5" name="Скругленный прямоугольник 4"/>
          <p:cNvSpPr/>
          <p:nvPr/>
        </p:nvSpPr>
        <p:spPr>
          <a:xfrm>
            <a:off x="3677731" y="2307307"/>
            <a:ext cx="2574286" cy="95050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700" b="1" dirty="0">
                <a:solidFill>
                  <a:prstClr val="black"/>
                </a:solidFill>
                <a:latin typeface="Arial Narrow"/>
              </a:rPr>
              <a:t>ГАБС</a:t>
            </a:r>
          </a:p>
        </p:txBody>
      </p:sp>
      <p:sp>
        <p:nvSpPr>
          <p:cNvPr id="6" name="Скругленный прямоугольник 5"/>
          <p:cNvSpPr/>
          <p:nvPr/>
        </p:nvSpPr>
        <p:spPr>
          <a:xfrm>
            <a:off x="6642062" y="2307307"/>
            <a:ext cx="4056451" cy="95050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600" b="1" dirty="0">
                <a:solidFill>
                  <a:prstClr val="black"/>
                </a:solidFill>
                <a:latin typeface="Arial Narrow"/>
              </a:rPr>
              <a:t>ФО устанавливает </a:t>
            </a:r>
            <a:r>
              <a:rPr lang="ru-RU" sz="1500" dirty="0">
                <a:solidFill>
                  <a:prstClr val="black"/>
                </a:solidFill>
                <a:latin typeface="Arial Narrow"/>
              </a:rPr>
              <a:t>порядок проведения мониторинга качества финансового менеджмента ГАБСов</a:t>
            </a:r>
          </a:p>
        </p:txBody>
      </p:sp>
      <p:sp>
        <p:nvSpPr>
          <p:cNvPr id="7" name="Скругленный прямоугольник 6"/>
          <p:cNvSpPr/>
          <p:nvPr/>
        </p:nvSpPr>
        <p:spPr>
          <a:xfrm>
            <a:off x="1571499" y="3419951"/>
            <a:ext cx="1092121" cy="99187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700" b="1" dirty="0">
                <a:solidFill>
                  <a:prstClr val="black"/>
                </a:solidFill>
                <a:latin typeface="Arial Narrow"/>
              </a:rPr>
              <a:t>ГАБС</a:t>
            </a:r>
          </a:p>
        </p:txBody>
      </p:sp>
      <p:sp>
        <p:nvSpPr>
          <p:cNvPr id="8" name="Скругленный прямоугольник 7"/>
          <p:cNvSpPr/>
          <p:nvPr/>
        </p:nvSpPr>
        <p:spPr>
          <a:xfrm>
            <a:off x="3677731" y="3415159"/>
            <a:ext cx="2574286" cy="99689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700" b="1" dirty="0">
                <a:solidFill>
                  <a:prstClr val="black"/>
                </a:solidFill>
                <a:latin typeface="Arial Narrow"/>
              </a:rPr>
              <a:t>Подведомственные АБС, ПБС</a:t>
            </a:r>
          </a:p>
        </p:txBody>
      </p:sp>
      <p:sp>
        <p:nvSpPr>
          <p:cNvPr id="9" name="Стрелка вправо 8"/>
          <p:cNvSpPr/>
          <p:nvPr/>
        </p:nvSpPr>
        <p:spPr>
          <a:xfrm>
            <a:off x="2903741" y="3767770"/>
            <a:ext cx="529971" cy="533095"/>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endParaRPr lang="ru-RU" sz="2100" dirty="0">
              <a:solidFill>
                <a:prstClr val="black"/>
              </a:solidFill>
              <a:latin typeface="Arial Narrow"/>
            </a:endParaRPr>
          </a:p>
        </p:txBody>
      </p:sp>
      <p:sp>
        <p:nvSpPr>
          <p:cNvPr id="10" name="Скругленный прямоугольник 9"/>
          <p:cNvSpPr/>
          <p:nvPr/>
        </p:nvSpPr>
        <p:spPr>
          <a:xfrm>
            <a:off x="6642062" y="3419951"/>
            <a:ext cx="4056451" cy="99187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defTabSz="1072866"/>
            <a:r>
              <a:rPr lang="ru-RU" sz="1600" b="1" dirty="0">
                <a:solidFill>
                  <a:prstClr val="black"/>
                </a:solidFill>
                <a:latin typeface="Arial Narrow"/>
              </a:rPr>
              <a:t>ГАБС устанавливает </a:t>
            </a:r>
            <a:r>
              <a:rPr lang="ru-RU" sz="1500" dirty="0">
                <a:solidFill>
                  <a:prstClr val="black"/>
                </a:solidFill>
                <a:latin typeface="Arial Narrow"/>
              </a:rPr>
              <a:t>порядок проведения мониторинга качества финансового менеджмента подведомственных АБСов, ПБСов</a:t>
            </a:r>
          </a:p>
        </p:txBody>
      </p:sp>
      <p:sp>
        <p:nvSpPr>
          <p:cNvPr id="12" name="TextBox 11"/>
          <p:cNvSpPr txBox="1"/>
          <p:nvPr/>
        </p:nvSpPr>
        <p:spPr>
          <a:xfrm>
            <a:off x="1356902" y="4957170"/>
            <a:ext cx="9536632" cy="10618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defTabSz="1072866"/>
            <a:r>
              <a:rPr lang="ru-RU" sz="2100" dirty="0">
                <a:solidFill>
                  <a:prstClr val="black"/>
                </a:solidFill>
                <a:latin typeface="Arial Narrow"/>
              </a:rPr>
              <a:t>Минфин России осуществляет нормативное и методическое обеспечение осуществления ВФК и ВФА, а также проведения финансовыми органами, главными администраторами бюджетных средств мониторинга качества финансового менеджмента</a:t>
            </a:r>
          </a:p>
        </p:txBody>
      </p:sp>
      <p:sp>
        <p:nvSpPr>
          <p:cNvPr id="13" name="TextBox 12"/>
          <p:cNvSpPr txBox="1"/>
          <p:nvPr/>
        </p:nvSpPr>
        <p:spPr>
          <a:xfrm>
            <a:off x="1143000" y="1196753"/>
            <a:ext cx="9906000" cy="584775"/>
          </a:xfrm>
          <a:prstGeom prst="rect">
            <a:avLst/>
          </a:prstGeom>
          <a:noFill/>
        </p:spPr>
        <p:txBody>
          <a:bodyPr wrap="square" rtlCol="0">
            <a:spAutoFit/>
          </a:bodyPr>
          <a:lstStyle/>
          <a:p>
            <a:pPr algn="ctr" defTabSz="1072866"/>
            <a:r>
              <a:rPr lang="ru-RU" sz="1600" b="1" i="1" dirty="0">
                <a:solidFill>
                  <a:prstClr val="black"/>
                </a:solidFill>
                <a:latin typeface="Arial Narrow"/>
              </a:rPr>
              <a:t>Расчет и анализ целевых значений </a:t>
            </a:r>
          </a:p>
          <a:p>
            <a:pPr algn="ctr" defTabSz="1072866"/>
            <a:r>
              <a:rPr lang="ru-RU" sz="1600" b="1" i="1" dirty="0">
                <a:solidFill>
                  <a:prstClr val="black"/>
                </a:solidFill>
                <a:latin typeface="Arial Narrow"/>
              </a:rPr>
              <a:t>показателей качества финансового менеджмента:</a:t>
            </a:r>
          </a:p>
        </p:txBody>
      </p:sp>
      <p:sp>
        <p:nvSpPr>
          <p:cNvPr id="14" name="TextBox 13"/>
          <p:cNvSpPr txBox="1"/>
          <p:nvPr/>
        </p:nvSpPr>
        <p:spPr>
          <a:xfrm>
            <a:off x="1130143" y="156370"/>
            <a:ext cx="9907101" cy="412677"/>
          </a:xfrm>
          <a:prstGeom prst="rect">
            <a:avLst/>
          </a:prstGeom>
          <a:noFill/>
        </p:spPr>
        <p:txBody>
          <a:bodyPr wrap="square" rtlCol="0">
            <a:spAutoFit/>
          </a:bodyPr>
          <a:lstStyle/>
          <a:p>
            <a:pPr algn="ctr" defTabSz="1072866">
              <a:lnSpc>
                <a:spcPts val="2800"/>
              </a:lnSpc>
            </a:pPr>
            <a:r>
              <a:rPr lang="ru-RU" altLang="ru-RU" b="1" dirty="0">
                <a:solidFill>
                  <a:srgbClr val="00602B"/>
                </a:solidFill>
                <a:latin typeface="Arial Narrow"/>
                <a:cs typeface="Times New Roman" panose="02020603050405020304" pitchFamily="18" charset="0"/>
              </a:rPr>
              <a:t>Совершенствование системы оценки качества финменеджмента</a:t>
            </a:r>
          </a:p>
        </p:txBody>
      </p:sp>
    </p:spTree>
    <p:extLst>
      <p:ext uri="{BB962C8B-B14F-4D97-AF65-F5344CB8AC3E}">
        <p14:creationId xmlns:p14="http://schemas.microsoft.com/office/powerpoint/2010/main" val="1411439103"/>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47972" y="327991"/>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Система внутреннего финансового контроля: что сделано?</a:t>
            </a:r>
          </a:p>
        </p:txBody>
      </p:sp>
      <p:pic>
        <p:nvPicPr>
          <p:cNvPr id="3" name="Рисунок 2">
            <a:extLst>
              <a:ext uri="{FF2B5EF4-FFF2-40B4-BE49-F238E27FC236}">
                <a16:creationId xmlns:a16="http://schemas.microsoft.com/office/drawing/2014/main" id="{02500605-B750-4F13-8363-418ACC84800B}"/>
              </a:ext>
            </a:extLst>
          </p:cNvPr>
          <p:cNvPicPr>
            <a:picLocks noChangeAspect="1"/>
          </p:cNvPicPr>
          <p:nvPr/>
        </p:nvPicPr>
        <p:blipFill>
          <a:blip r:embed="rId2"/>
          <a:stretch>
            <a:fillRect/>
          </a:stretch>
        </p:blipFill>
        <p:spPr>
          <a:xfrm>
            <a:off x="242887" y="842962"/>
            <a:ext cx="11706225" cy="5172075"/>
          </a:xfrm>
          <a:prstGeom prst="rect">
            <a:avLst/>
          </a:prstGeom>
          <a:ln>
            <a:solidFill>
              <a:srgbClr val="53548A"/>
            </a:solidFill>
          </a:ln>
        </p:spPr>
      </p:pic>
      <p:sp>
        <p:nvSpPr>
          <p:cNvPr id="4" name="Прямоугольник 3">
            <a:extLst>
              <a:ext uri="{FF2B5EF4-FFF2-40B4-BE49-F238E27FC236}">
                <a16:creationId xmlns:a16="http://schemas.microsoft.com/office/drawing/2014/main" id="{1494921F-AE20-49B4-B626-18963686EE89}"/>
              </a:ext>
            </a:extLst>
          </p:cNvPr>
          <p:cNvSpPr/>
          <p:nvPr/>
        </p:nvSpPr>
        <p:spPr>
          <a:xfrm>
            <a:off x="811694" y="6015037"/>
            <a:ext cx="10876722" cy="707886"/>
          </a:xfrm>
          <a:prstGeom prst="rect">
            <a:avLst/>
          </a:prstGeom>
        </p:spPr>
        <p:txBody>
          <a:bodyPr wrap="square">
            <a:spAutoFit/>
          </a:bodyPr>
          <a:lstStyle/>
          <a:p>
            <a:pPr algn="ctr"/>
            <a:r>
              <a:rPr lang="ru-RU" sz="2000" b="1" dirty="0">
                <a:solidFill>
                  <a:srgbClr val="C00000"/>
                </a:solidFill>
                <a:latin typeface="Georgia" panose="02040502050405020303" pitchFamily="18" charset="0"/>
              </a:rPr>
              <a:t>При ВФК сейчас трудозатраты связаны в основном с формированием документов, а не с самой проверкой</a:t>
            </a:r>
          </a:p>
        </p:txBody>
      </p:sp>
      <p:sp>
        <p:nvSpPr>
          <p:cNvPr id="5" name="Овал 4">
            <a:extLst>
              <a:ext uri="{FF2B5EF4-FFF2-40B4-BE49-F238E27FC236}">
                <a16:creationId xmlns:a16="http://schemas.microsoft.com/office/drawing/2014/main" id="{06069A94-5B10-447A-9EDA-D41C82C17D21}"/>
              </a:ext>
            </a:extLst>
          </p:cNvPr>
          <p:cNvSpPr/>
          <p:nvPr/>
        </p:nvSpPr>
        <p:spPr bwMode="auto">
          <a:xfrm>
            <a:off x="904655" y="5854149"/>
            <a:ext cx="10475651" cy="848740"/>
          </a:xfrm>
          <a:prstGeom prst="ellipse">
            <a:avLst/>
          </a:prstGeom>
          <a:noFill/>
          <a:ln w="25400" cap="flat" cmpd="sng" algn="ctr">
            <a:solidFill>
              <a:srgbClr val="C00000"/>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endParaRPr kumimoji="0" lang="ru-RU" sz="1200" b="0" i="0" u="none" strike="noStrike" cap="none" normalizeH="0" baseline="0" dirty="0">
              <a:solidFill>
                <a:schemeClr val="tx1"/>
              </a:solidFill>
              <a:effectLst/>
              <a:latin typeface="+mn-lt"/>
              <a:cs typeface="+mn-cs"/>
            </a:endParaRPr>
          </a:p>
        </p:txBody>
      </p:sp>
    </p:spTree>
    <p:extLst>
      <p:ext uri="{BB962C8B-B14F-4D97-AF65-F5344CB8AC3E}">
        <p14:creationId xmlns:p14="http://schemas.microsoft.com/office/powerpoint/2010/main" val="65376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CBAC0FC-D841-4A9F-9804-79DA5EAF128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6747523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23652" y="171704"/>
            <a:ext cx="11037103"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БК РФ Статья 158. Бюджетные полномочия главного распорядителя (распорядителя) бюджетных средств</a:t>
            </a: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23652" y="1810820"/>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 обеспечивает результативность, адресность и целевой характер использования бюджетных средств в соответствии с утвержденными ему бюджетными ассигнованиями и лимитами бюджетных обязательств;</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1. Главный распорядитель бюджетных средств обладает следующими бюджетными полномочиями:</a:t>
            </a:r>
            <a:endParaRPr kumimoji="0" lang="ru-RU"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FBEF3410-FED5-4005-9001-B86C74FA2232}"/>
              </a:ext>
            </a:extLst>
          </p:cNvPr>
          <p:cNvSpPr/>
          <p:nvPr/>
        </p:nvSpPr>
        <p:spPr>
          <a:xfrm>
            <a:off x="523651" y="2845792"/>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2) формирует перечень подведомственных ему распорядителей и получателей бюджетных средств;</a:t>
            </a:r>
          </a:p>
        </p:txBody>
      </p:sp>
      <p:sp>
        <p:nvSpPr>
          <p:cNvPr id="9" name="Прямоугольник 8">
            <a:extLst>
              <a:ext uri="{FF2B5EF4-FFF2-40B4-BE49-F238E27FC236}">
                <a16:creationId xmlns:a16="http://schemas.microsoft.com/office/drawing/2014/main" id="{95C2E746-E9BF-4640-B110-FDAEFC52C7DE}"/>
              </a:ext>
            </a:extLst>
          </p:cNvPr>
          <p:cNvSpPr/>
          <p:nvPr/>
        </p:nvSpPr>
        <p:spPr>
          <a:xfrm>
            <a:off x="523650" y="3323923"/>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3) ведет реестр расходных обязательств, подлежащих исполнению в пределах утвержденных ему лимитов бюджетных обязательств и бюджетных ассигнований;</a:t>
            </a:r>
          </a:p>
        </p:txBody>
      </p:sp>
      <p:sp>
        <p:nvSpPr>
          <p:cNvPr id="10" name="Прямоугольник 9">
            <a:extLst>
              <a:ext uri="{FF2B5EF4-FFF2-40B4-BE49-F238E27FC236}">
                <a16:creationId xmlns:a16="http://schemas.microsoft.com/office/drawing/2014/main" id="{0D84D96D-6CE9-464F-88DE-BB3CDD1B98FE}"/>
              </a:ext>
            </a:extLst>
          </p:cNvPr>
          <p:cNvSpPr/>
          <p:nvPr/>
        </p:nvSpPr>
        <p:spPr>
          <a:xfrm>
            <a:off x="523649" y="4083206"/>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4) осуществляет планирование соответствующих расходов бюджета, составляет обоснования бюджетных ассигнований;</a:t>
            </a:r>
          </a:p>
        </p:txBody>
      </p:sp>
      <p:sp>
        <p:nvSpPr>
          <p:cNvPr id="11" name="Прямоугольник 10">
            <a:extLst>
              <a:ext uri="{FF2B5EF4-FFF2-40B4-BE49-F238E27FC236}">
                <a16:creationId xmlns:a16="http://schemas.microsoft.com/office/drawing/2014/main" id="{A43A5A05-42B8-4479-B14B-9665B2483C59}"/>
              </a:ext>
            </a:extLst>
          </p:cNvPr>
          <p:cNvSpPr/>
          <p:nvPr/>
        </p:nvSpPr>
        <p:spPr>
          <a:xfrm>
            <a:off x="523648" y="4853589"/>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5) составляет, утверждает и ведет бюджетную роспись, распределяет бюджетные ассигнования, лимиты бюджетных обязательств по подведомственным распорядителям и получателям бюджетных средств и исполняет соответствующую часть бюджета;</a:t>
            </a:r>
          </a:p>
        </p:txBody>
      </p:sp>
      <p:sp>
        <p:nvSpPr>
          <p:cNvPr id="12" name="Прямоугольник 11">
            <a:extLst>
              <a:ext uri="{FF2B5EF4-FFF2-40B4-BE49-F238E27FC236}">
                <a16:creationId xmlns:a16="http://schemas.microsoft.com/office/drawing/2014/main" id="{76F7DDF1-807A-4878-B27A-458E1F086A14}"/>
              </a:ext>
            </a:extLst>
          </p:cNvPr>
          <p:cNvSpPr/>
          <p:nvPr/>
        </p:nvSpPr>
        <p:spPr>
          <a:xfrm>
            <a:off x="523647" y="5906337"/>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6) вносит предложения по формированию и изменению лимитов бюджетных обязательств;</a:t>
            </a:r>
          </a:p>
        </p:txBody>
      </p:sp>
      <p:sp>
        <p:nvSpPr>
          <p:cNvPr id="16" name="Прямоугольник 15">
            <a:extLst>
              <a:ext uri="{FF2B5EF4-FFF2-40B4-BE49-F238E27FC236}">
                <a16:creationId xmlns:a16="http://schemas.microsoft.com/office/drawing/2014/main" id="{C8CDA82B-0279-4ACB-A23C-19016B8E0864}"/>
              </a:ext>
            </a:extLst>
          </p:cNvPr>
          <p:cNvSpPr/>
          <p:nvPr/>
        </p:nvSpPr>
        <p:spPr>
          <a:xfrm>
            <a:off x="523646" y="6381659"/>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7) вносит предложения по формированию и изменению сводной бюджетной росписи;</a:t>
            </a:r>
          </a:p>
        </p:txBody>
      </p:sp>
    </p:spTree>
    <p:extLst>
      <p:ext uri="{BB962C8B-B14F-4D97-AF65-F5344CB8AC3E}">
        <p14:creationId xmlns:p14="http://schemas.microsoft.com/office/powerpoint/2010/main" val="41142590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23652" y="171704"/>
            <a:ext cx="11037103"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БК РФ Статья 158. Бюджетные полномочия главного распорядителя (распорядителя) бюджетных средств</a:t>
            </a: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23652" y="1830698"/>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8) определяет порядок утверждения бюджетных смет подведомственных получателей бюджетных средств, являющихся казенными учреждениями;</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1. Главный распорядитель бюджетных средств обладает следующими бюджетными полномочиями:</a:t>
            </a:r>
            <a:endParaRPr kumimoji="0" lang="ru-RU"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FBEF3410-FED5-4005-9001-B86C74FA2232}"/>
              </a:ext>
            </a:extLst>
          </p:cNvPr>
          <p:cNvSpPr/>
          <p:nvPr/>
        </p:nvSpPr>
        <p:spPr>
          <a:xfrm>
            <a:off x="523645" y="2554586"/>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9) формирует и утверждает государственные (муниципальные) задания;</a:t>
            </a:r>
          </a:p>
        </p:txBody>
      </p:sp>
      <p:sp>
        <p:nvSpPr>
          <p:cNvPr id="9" name="Прямоугольник 8">
            <a:extLst>
              <a:ext uri="{FF2B5EF4-FFF2-40B4-BE49-F238E27FC236}">
                <a16:creationId xmlns:a16="http://schemas.microsoft.com/office/drawing/2014/main" id="{95C2E746-E9BF-4640-B110-FDAEFC52C7DE}"/>
              </a:ext>
            </a:extLst>
          </p:cNvPr>
          <p:cNvSpPr/>
          <p:nvPr/>
        </p:nvSpPr>
        <p:spPr>
          <a:xfrm>
            <a:off x="523644" y="3009038"/>
            <a:ext cx="10951377" cy="120032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10) обеспечивает соблюдение получателями межбюджетных субсидий, субвенций и иных межбюджетных трансфертов, имеющих целевое назначение, а также иных субсидий и бюджетных инвестиций, определенных БК РФ, условий, целей и порядка, установленных при их предоставлении;</a:t>
            </a:r>
          </a:p>
        </p:txBody>
      </p:sp>
      <p:sp>
        <p:nvSpPr>
          <p:cNvPr id="11" name="Прямоугольник 10">
            <a:extLst>
              <a:ext uri="{FF2B5EF4-FFF2-40B4-BE49-F238E27FC236}">
                <a16:creationId xmlns:a16="http://schemas.microsoft.com/office/drawing/2014/main" id="{A43A5A05-42B8-4479-B14B-9665B2483C59}"/>
              </a:ext>
            </a:extLst>
          </p:cNvPr>
          <p:cNvSpPr/>
          <p:nvPr/>
        </p:nvSpPr>
        <p:spPr>
          <a:xfrm>
            <a:off x="523643" y="4299589"/>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12) формирует бюджетную отчетность главного распорядителя бюджетных средств;</a:t>
            </a:r>
          </a:p>
        </p:txBody>
      </p:sp>
      <p:sp>
        <p:nvSpPr>
          <p:cNvPr id="12" name="Прямоугольник 11">
            <a:extLst>
              <a:ext uri="{FF2B5EF4-FFF2-40B4-BE49-F238E27FC236}">
                <a16:creationId xmlns:a16="http://schemas.microsoft.com/office/drawing/2014/main" id="{76F7DDF1-807A-4878-B27A-458E1F086A14}"/>
              </a:ext>
            </a:extLst>
          </p:cNvPr>
          <p:cNvSpPr/>
          <p:nvPr/>
        </p:nvSpPr>
        <p:spPr>
          <a:xfrm>
            <a:off x="523642" y="4787587"/>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12.1) отвечает соответственно от имени Российской Федерации, субъекта Российской Федерации, муниципального образования по денежным обязательствам подведомственных ему получателей бюджетных средств;</a:t>
            </a:r>
          </a:p>
        </p:txBody>
      </p:sp>
      <p:sp>
        <p:nvSpPr>
          <p:cNvPr id="16" name="Прямоугольник 15">
            <a:extLst>
              <a:ext uri="{FF2B5EF4-FFF2-40B4-BE49-F238E27FC236}">
                <a16:creationId xmlns:a16="http://schemas.microsoft.com/office/drawing/2014/main" id="{C8CDA82B-0279-4ACB-A23C-19016B8E0864}"/>
              </a:ext>
            </a:extLst>
          </p:cNvPr>
          <p:cNvSpPr/>
          <p:nvPr/>
        </p:nvSpPr>
        <p:spPr>
          <a:xfrm>
            <a:off x="523641" y="5845721"/>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13) осуществляет иные бюджетные полномочия, установленные настоящим Кодексом и принимаемыми в соответствии с ним нормативными правовыми актами (муниципальными правовыми актами), регулирующими бюджетные правоотношения.</a:t>
            </a:r>
          </a:p>
        </p:txBody>
      </p:sp>
    </p:spTree>
    <p:extLst>
      <p:ext uri="{BB962C8B-B14F-4D97-AF65-F5344CB8AC3E}">
        <p14:creationId xmlns:p14="http://schemas.microsoft.com/office/powerpoint/2010/main" val="3931455140"/>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80676C-8165-4FD2-9F46-F8C72DCECF69}"/>
              </a:ext>
            </a:extLst>
          </p:cNvPr>
          <p:cNvSpPr/>
          <p:nvPr/>
        </p:nvSpPr>
        <p:spPr>
          <a:xfrm>
            <a:off x="578122" y="194121"/>
            <a:ext cx="11035748" cy="830997"/>
          </a:xfrm>
          <a:prstGeom prst="rect">
            <a:avLst/>
          </a:prstGeom>
        </p:spPr>
        <p:txBody>
          <a:bodyPr wrap="square">
            <a:spAutoFit/>
          </a:bodyPr>
          <a:lstStyle/>
          <a:p>
            <a:r>
              <a:rPr lang="ru-RU" sz="2400" b="1" dirty="0">
                <a:solidFill>
                  <a:srgbClr val="002060"/>
                </a:solidFill>
                <a:latin typeface="Georgia" panose="02040502050405020303" pitchFamily="18" charset="0"/>
              </a:rPr>
              <a:t>Внутренний финансовый контроль осуществляется в отношении следующих внутренних бюджетных процедур:</a:t>
            </a:r>
          </a:p>
        </p:txBody>
      </p:sp>
      <p:sp>
        <p:nvSpPr>
          <p:cNvPr id="4" name="TextBox 3">
            <a:extLst>
              <a:ext uri="{FF2B5EF4-FFF2-40B4-BE49-F238E27FC236}">
                <a16:creationId xmlns:a16="http://schemas.microsoft.com/office/drawing/2014/main" id="{CE5DBB6A-436D-43F4-8481-A315731BA0D0}"/>
              </a:ext>
            </a:extLst>
          </p:cNvPr>
          <p:cNvSpPr txBox="1"/>
          <p:nvPr/>
        </p:nvSpPr>
        <p:spPr>
          <a:xfrm>
            <a:off x="672547" y="1149803"/>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представление документов в Минфин РФ, необходимых для составления и рассмотрения проекта бюджета, в том числе реестров расходных обязательств и обоснований бюджетных ассигнований</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5" name="TextBox 4">
            <a:extLst>
              <a:ext uri="{FF2B5EF4-FFF2-40B4-BE49-F238E27FC236}">
                <a16:creationId xmlns:a16="http://schemas.microsoft.com/office/drawing/2014/main" id="{0FBD32FE-CA4D-437F-8594-30356FB4A7C8}"/>
              </a:ext>
            </a:extLst>
          </p:cNvPr>
          <p:cNvSpPr txBox="1"/>
          <p:nvPr/>
        </p:nvSpPr>
        <p:spPr>
          <a:xfrm>
            <a:off x="672546" y="2191951"/>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представление документов главному администратору бюджетных средств, администратору бюджетных средств, необходимых для составления и рассмотрения проекта бюджета</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6" name="TextBox 5">
            <a:extLst>
              <a:ext uri="{FF2B5EF4-FFF2-40B4-BE49-F238E27FC236}">
                <a16:creationId xmlns:a16="http://schemas.microsoft.com/office/drawing/2014/main" id="{56EF7A43-6EC9-41BA-B75C-925168851A01}"/>
              </a:ext>
            </a:extLst>
          </p:cNvPr>
          <p:cNvSpPr txBox="1"/>
          <p:nvPr/>
        </p:nvSpPr>
        <p:spPr>
          <a:xfrm>
            <a:off x="672545" y="3239966"/>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представление документов в Федеральное казначейство, необходимых для составления и ведения кассового плана по доходам бюджета, расходам бюджета и источникам финансирования дефицита бюджета</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7" name="TextBox 6">
            <a:extLst>
              <a:ext uri="{FF2B5EF4-FFF2-40B4-BE49-F238E27FC236}">
                <a16:creationId xmlns:a16="http://schemas.microsoft.com/office/drawing/2014/main" id="{B1B942F8-20FC-4567-81EE-99F8D244673C}"/>
              </a:ext>
            </a:extLst>
          </p:cNvPr>
          <p:cNvSpPr txBox="1"/>
          <p:nvPr/>
        </p:nvSpPr>
        <p:spPr>
          <a:xfrm>
            <a:off x="672544" y="4282114"/>
            <a:ext cx="10846905" cy="646331"/>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утверждение и ведение бюджетной росписи главного распорядителя (распорядителя) бюджетных средств</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8" name="TextBox 7">
            <a:extLst>
              <a:ext uri="{FF2B5EF4-FFF2-40B4-BE49-F238E27FC236}">
                <a16:creationId xmlns:a16="http://schemas.microsoft.com/office/drawing/2014/main" id="{E0A31EC6-860A-4D45-8FD0-6D5ACCB86658}"/>
              </a:ext>
            </a:extLst>
          </p:cNvPr>
          <p:cNvSpPr txBox="1"/>
          <p:nvPr/>
        </p:nvSpPr>
        <p:spPr>
          <a:xfrm>
            <a:off x="672544" y="5074659"/>
            <a:ext cx="10846905" cy="1200329"/>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направление документов в Минфин РФ и Федеральное казначейство, необходимых для формирования и ведения сводной бюджетной росписи бюджета, а также для доведения (распределения) бюджетных ассигнований и лимитов бюджетных обязательств до главных распорядителей бюджетных средств</a:t>
            </a:r>
            <a:endParaRPr kumimoji="0" lang="ru-RU" sz="1800" b="0" i="0" u="none" strike="noStrike" kern="0" cap="none" spc="0" normalizeH="0" baseline="0" noProof="0" dirty="0">
              <a:ln>
                <a:noFill/>
              </a:ln>
              <a:solidFill>
                <a:srgbClr val="002060"/>
              </a:solidFill>
              <a:effectLst/>
              <a:uLnTx/>
              <a:uFillTx/>
              <a:latin typeface="Trebuchet MS"/>
            </a:endParaRPr>
          </a:p>
        </p:txBody>
      </p:sp>
    </p:spTree>
    <p:extLst>
      <p:ext uri="{BB962C8B-B14F-4D97-AF65-F5344CB8AC3E}">
        <p14:creationId xmlns:p14="http://schemas.microsoft.com/office/powerpoint/2010/main" val="96834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80676C-8165-4FD2-9F46-F8C72DCECF69}"/>
              </a:ext>
            </a:extLst>
          </p:cNvPr>
          <p:cNvSpPr/>
          <p:nvPr/>
        </p:nvSpPr>
        <p:spPr>
          <a:xfrm>
            <a:off x="622841" y="163454"/>
            <a:ext cx="11035748" cy="830997"/>
          </a:xfrm>
          <a:prstGeom prst="rect">
            <a:avLst/>
          </a:prstGeom>
        </p:spPr>
        <p:txBody>
          <a:bodyPr wrap="square">
            <a:spAutoFit/>
          </a:bodyPr>
          <a:lstStyle/>
          <a:p>
            <a:r>
              <a:rPr lang="ru-RU" sz="2400" b="1" dirty="0">
                <a:solidFill>
                  <a:srgbClr val="002060"/>
                </a:solidFill>
                <a:latin typeface="Georgia" panose="02040502050405020303" pitchFamily="18" charset="0"/>
              </a:rPr>
              <a:t>Внутренний финансовый контроль осуществляется в отношении следующих внутренних бюджетных процедур:</a:t>
            </a:r>
          </a:p>
        </p:txBody>
      </p:sp>
      <p:sp>
        <p:nvSpPr>
          <p:cNvPr id="5" name="TextBox 4">
            <a:extLst>
              <a:ext uri="{FF2B5EF4-FFF2-40B4-BE49-F238E27FC236}">
                <a16:creationId xmlns:a16="http://schemas.microsoft.com/office/drawing/2014/main" id="{0FBD32FE-CA4D-437F-8594-30356FB4A7C8}"/>
              </a:ext>
            </a:extLst>
          </p:cNvPr>
          <p:cNvSpPr txBox="1"/>
          <p:nvPr/>
        </p:nvSpPr>
        <p:spPr>
          <a:xfrm>
            <a:off x="622844" y="1306630"/>
            <a:ext cx="10846905" cy="646331"/>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утверждение и ведение бюджетных смет и (или) составление (утверждение) свода бюджетных смет</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6" name="TextBox 5">
            <a:extLst>
              <a:ext uri="{FF2B5EF4-FFF2-40B4-BE49-F238E27FC236}">
                <a16:creationId xmlns:a16="http://schemas.microsoft.com/office/drawing/2014/main" id="{56EF7A43-6EC9-41BA-B75C-925168851A01}"/>
              </a:ext>
            </a:extLst>
          </p:cNvPr>
          <p:cNvSpPr txBox="1"/>
          <p:nvPr/>
        </p:nvSpPr>
        <p:spPr>
          <a:xfrm>
            <a:off x="622843" y="2115655"/>
            <a:ext cx="10846905" cy="646331"/>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Формирование и утверждение государственных заданий в отношении подведомственных федеральных государственных учреждений</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7" name="TextBox 6">
            <a:extLst>
              <a:ext uri="{FF2B5EF4-FFF2-40B4-BE49-F238E27FC236}">
                <a16:creationId xmlns:a16="http://schemas.microsoft.com/office/drawing/2014/main" id="{B1B942F8-20FC-4567-81EE-99F8D244673C}"/>
              </a:ext>
            </a:extLst>
          </p:cNvPr>
          <p:cNvSpPr txBox="1"/>
          <p:nvPr/>
        </p:nvSpPr>
        <p:spPr>
          <a:xfrm>
            <a:off x="622843" y="2924680"/>
            <a:ext cx="10846905" cy="369332"/>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исполнение бюджетной сметы</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8" name="TextBox 7">
            <a:extLst>
              <a:ext uri="{FF2B5EF4-FFF2-40B4-BE49-F238E27FC236}">
                <a16:creationId xmlns:a16="http://schemas.microsoft.com/office/drawing/2014/main" id="{CA73DD51-8EEC-486D-88F7-DE45FFE46679}"/>
              </a:ext>
            </a:extLst>
          </p:cNvPr>
          <p:cNvSpPr txBox="1"/>
          <p:nvPr/>
        </p:nvSpPr>
        <p:spPr>
          <a:xfrm>
            <a:off x="622842" y="3410539"/>
            <a:ext cx="10846905" cy="646331"/>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Принятие в пределах доведенных лимитов бюджетных обязательств и (или) бюджетных ассигнований бюджетных обязательств</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9" name="TextBox 8">
            <a:extLst>
              <a:ext uri="{FF2B5EF4-FFF2-40B4-BE49-F238E27FC236}">
                <a16:creationId xmlns:a16="http://schemas.microsoft.com/office/drawing/2014/main" id="{E2C9EADE-4AB6-4EB6-BA64-C5ED993B0E6B}"/>
              </a:ext>
            </a:extLst>
          </p:cNvPr>
          <p:cNvSpPr txBox="1"/>
          <p:nvPr/>
        </p:nvSpPr>
        <p:spPr>
          <a:xfrm>
            <a:off x="622841" y="4173397"/>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Осуществление начисления, учета и контроля за правильностью исчисления, полнотой и своевременностью осуществления платежей (поступления источников финансирования дефицита бюджета) в федеральный бюджет, пеней и штрафов по ним </a:t>
            </a:r>
            <a:endParaRPr kumimoji="0" lang="ru-RU" sz="1800" b="0" i="0" u="none" strike="noStrike" kern="0" cap="none" spc="0" normalizeH="0" baseline="0" noProof="0" dirty="0">
              <a:ln>
                <a:noFill/>
              </a:ln>
              <a:solidFill>
                <a:srgbClr val="002060"/>
              </a:solidFill>
              <a:effectLst/>
              <a:uLnTx/>
              <a:uFillTx/>
              <a:latin typeface="Trebuchet MS"/>
            </a:endParaRPr>
          </a:p>
        </p:txBody>
      </p:sp>
    </p:spTree>
    <p:extLst>
      <p:ext uri="{BB962C8B-B14F-4D97-AF65-F5344CB8AC3E}">
        <p14:creationId xmlns:p14="http://schemas.microsoft.com/office/powerpoint/2010/main" val="74809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80676C-8165-4FD2-9F46-F8C72DCECF69}"/>
              </a:ext>
            </a:extLst>
          </p:cNvPr>
          <p:cNvSpPr/>
          <p:nvPr/>
        </p:nvSpPr>
        <p:spPr>
          <a:xfrm>
            <a:off x="622851" y="137883"/>
            <a:ext cx="11035748" cy="830997"/>
          </a:xfrm>
          <a:prstGeom prst="rect">
            <a:avLst/>
          </a:prstGeom>
        </p:spPr>
        <p:txBody>
          <a:bodyPr wrap="square">
            <a:spAutoFit/>
          </a:bodyPr>
          <a:lstStyle/>
          <a:p>
            <a:r>
              <a:rPr lang="ru-RU" sz="2400" b="1" dirty="0">
                <a:solidFill>
                  <a:srgbClr val="002060"/>
                </a:solidFill>
                <a:latin typeface="Georgia" panose="02040502050405020303" pitchFamily="18" charset="0"/>
              </a:rPr>
              <a:t>Внутренний финансовый контроль осуществляется в отношении следующих внутренних бюджетных процедур:</a:t>
            </a:r>
          </a:p>
        </p:txBody>
      </p:sp>
      <p:sp>
        <p:nvSpPr>
          <p:cNvPr id="5" name="TextBox 4">
            <a:extLst>
              <a:ext uri="{FF2B5EF4-FFF2-40B4-BE49-F238E27FC236}">
                <a16:creationId xmlns:a16="http://schemas.microsoft.com/office/drawing/2014/main" id="{0FBD32FE-CA4D-437F-8594-30356FB4A7C8}"/>
              </a:ext>
            </a:extLst>
          </p:cNvPr>
          <p:cNvSpPr txBox="1"/>
          <p:nvPr/>
        </p:nvSpPr>
        <p:spPr>
          <a:xfrm>
            <a:off x="717273" y="1403910"/>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Принятие решений о возврате излишне уплаченных (взысканных) платежей в федеральный бюджет, а также процентов за несвоевременное осуществление такого возврата и процентов, начисленных на излишне взысканные суммы </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6" name="TextBox 5">
            <a:extLst>
              <a:ext uri="{FF2B5EF4-FFF2-40B4-BE49-F238E27FC236}">
                <a16:creationId xmlns:a16="http://schemas.microsoft.com/office/drawing/2014/main" id="{56EF7A43-6EC9-41BA-B75C-925168851A01}"/>
              </a:ext>
            </a:extLst>
          </p:cNvPr>
          <p:cNvSpPr txBox="1"/>
          <p:nvPr/>
        </p:nvSpPr>
        <p:spPr>
          <a:xfrm>
            <a:off x="672547" y="2519321"/>
            <a:ext cx="10846905" cy="369332"/>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Принятие решений о зачете (об уточнении) платежей в федеральный бюджет</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7" name="TextBox 6">
            <a:extLst>
              <a:ext uri="{FF2B5EF4-FFF2-40B4-BE49-F238E27FC236}">
                <a16:creationId xmlns:a16="http://schemas.microsoft.com/office/drawing/2014/main" id="{B1B942F8-20FC-4567-81EE-99F8D244673C}"/>
              </a:ext>
            </a:extLst>
          </p:cNvPr>
          <p:cNvSpPr txBox="1"/>
          <p:nvPr/>
        </p:nvSpPr>
        <p:spPr>
          <a:xfrm>
            <a:off x="672544" y="3054766"/>
            <a:ext cx="10846905" cy="1200329"/>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Процедура ведения бюджетного учета, в том числе принятия к учету первичных учетных документов (составления сводных учетных документов), отражения информации, указанной в первичных учетных документах и регистрах бюджетного учета, проведения оценки имущества и обязательств, а также инвентаризаций</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8" name="TextBox 7">
            <a:extLst>
              <a:ext uri="{FF2B5EF4-FFF2-40B4-BE49-F238E27FC236}">
                <a16:creationId xmlns:a16="http://schemas.microsoft.com/office/drawing/2014/main" id="{C5D04CDF-C8C5-4E7E-89D1-B4606D8BB699}"/>
              </a:ext>
            </a:extLst>
          </p:cNvPr>
          <p:cNvSpPr txBox="1"/>
          <p:nvPr/>
        </p:nvSpPr>
        <p:spPr>
          <a:xfrm>
            <a:off x="672545" y="4439094"/>
            <a:ext cx="10846905" cy="369332"/>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Составление и представление бюджетной отчетности и сводной бюджетной отчетности</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10" name="TextBox 9">
            <a:extLst>
              <a:ext uri="{FF2B5EF4-FFF2-40B4-BE49-F238E27FC236}">
                <a16:creationId xmlns:a16="http://schemas.microsoft.com/office/drawing/2014/main" id="{0D687F72-B6AF-42BB-A99D-51E693F328F1}"/>
              </a:ext>
            </a:extLst>
          </p:cNvPr>
          <p:cNvSpPr txBox="1"/>
          <p:nvPr/>
        </p:nvSpPr>
        <p:spPr>
          <a:xfrm>
            <a:off x="672544" y="4992425"/>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Исполнение судебных актов по искам к Российской Федерации, а также судебных актов, предусматривающих обращение взыскания на средства бюджета по денежным обязательствам подведомственных казенных учреждений</a:t>
            </a:r>
            <a:endParaRPr kumimoji="0" lang="ru-RU" sz="1800" b="0" i="0" u="none" strike="noStrike" kern="0" cap="none" spc="0" normalizeH="0" baseline="0" noProof="0" dirty="0">
              <a:ln>
                <a:noFill/>
              </a:ln>
              <a:solidFill>
                <a:srgbClr val="002060"/>
              </a:solidFill>
              <a:effectLst/>
              <a:uLnTx/>
              <a:uFillTx/>
              <a:latin typeface="Trebuchet MS"/>
            </a:endParaRPr>
          </a:p>
        </p:txBody>
      </p:sp>
    </p:spTree>
    <p:extLst>
      <p:ext uri="{BB962C8B-B14F-4D97-AF65-F5344CB8AC3E}">
        <p14:creationId xmlns:p14="http://schemas.microsoft.com/office/powerpoint/2010/main" val="4154507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080676C-8165-4FD2-9F46-F8C72DCECF69}"/>
              </a:ext>
            </a:extLst>
          </p:cNvPr>
          <p:cNvSpPr/>
          <p:nvPr/>
        </p:nvSpPr>
        <p:spPr>
          <a:xfrm>
            <a:off x="578126" y="82085"/>
            <a:ext cx="11035748" cy="830997"/>
          </a:xfrm>
          <a:prstGeom prst="rect">
            <a:avLst/>
          </a:prstGeom>
        </p:spPr>
        <p:txBody>
          <a:bodyPr wrap="square">
            <a:spAutoFit/>
          </a:bodyPr>
          <a:lstStyle/>
          <a:p>
            <a:r>
              <a:rPr lang="ru-RU" sz="2400" b="1" dirty="0">
                <a:solidFill>
                  <a:srgbClr val="002060"/>
                </a:solidFill>
                <a:latin typeface="Georgia" panose="02040502050405020303" pitchFamily="18" charset="0"/>
              </a:rPr>
              <a:t>Внутренний финансовый контроль осуществляется в отношении следующих внутренних бюджетных процедур:</a:t>
            </a:r>
          </a:p>
        </p:txBody>
      </p:sp>
      <p:sp>
        <p:nvSpPr>
          <p:cNvPr id="5" name="TextBox 4">
            <a:extLst>
              <a:ext uri="{FF2B5EF4-FFF2-40B4-BE49-F238E27FC236}">
                <a16:creationId xmlns:a16="http://schemas.microsoft.com/office/drawing/2014/main" id="{0FBD32FE-CA4D-437F-8594-30356FB4A7C8}"/>
              </a:ext>
            </a:extLst>
          </p:cNvPr>
          <p:cNvSpPr txBox="1"/>
          <p:nvPr/>
        </p:nvSpPr>
        <p:spPr>
          <a:xfrm>
            <a:off x="717273" y="1406900"/>
            <a:ext cx="10846905" cy="646331"/>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Распределение лимитов бюджетных обязательств по подведомственным распорядителям и получателям бюджетных средств</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6" name="TextBox 5">
            <a:extLst>
              <a:ext uri="{FF2B5EF4-FFF2-40B4-BE49-F238E27FC236}">
                <a16:creationId xmlns:a16="http://schemas.microsoft.com/office/drawing/2014/main" id="{56EF7A43-6EC9-41BA-B75C-925168851A01}"/>
              </a:ext>
            </a:extLst>
          </p:cNvPr>
          <p:cNvSpPr txBox="1"/>
          <p:nvPr/>
        </p:nvSpPr>
        <p:spPr>
          <a:xfrm>
            <a:off x="717273" y="2209870"/>
            <a:ext cx="10846905" cy="1200329"/>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Осуществление предусмотренных правовыми актами о предоставлении межбюджетных субсидий, субвенций и иных межбюджетных трансфертов, имеющих целевое назначение, а также иных субсидий действий, направленных на обеспечение соблюдения их получателями условий, целей и порядка их предоставления</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7" name="TextBox 6">
            <a:extLst>
              <a:ext uri="{FF2B5EF4-FFF2-40B4-BE49-F238E27FC236}">
                <a16:creationId xmlns:a16="http://schemas.microsoft.com/office/drawing/2014/main" id="{B1B942F8-20FC-4567-81EE-99F8D244673C}"/>
              </a:ext>
            </a:extLst>
          </p:cNvPr>
          <p:cNvSpPr txBox="1"/>
          <p:nvPr/>
        </p:nvSpPr>
        <p:spPr>
          <a:xfrm>
            <a:off x="717273" y="3566838"/>
            <a:ext cx="10846905" cy="923330"/>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Осуществление предусмотренных правовыми актами о предоставлении (осуществлении) бюджетных инвестиций действий, направленных на обеспечение соблюдения их получателями условий, целей и порядка их предоставления</a:t>
            </a:r>
            <a:endParaRPr kumimoji="0" lang="ru-RU" sz="1800" b="0" i="0" u="none" strike="noStrike" kern="0" cap="none" spc="0" normalizeH="0" baseline="0" noProof="0" dirty="0">
              <a:ln>
                <a:noFill/>
              </a:ln>
              <a:solidFill>
                <a:srgbClr val="002060"/>
              </a:solidFill>
              <a:effectLst/>
              <a:uLnTx/>
              <a:uFillTx/>
              <a:latin typeface="Trebuchet MS"/>
            </a:endParaRPr>
          </a:p>
        </p:txBody>
      </p:sp>
      <p:sp>
        <p:nvSpPr>
          <p:cNvPr id="8" name="TextBox 7">
            <a:extLst>
              <a:ext uri="{FF2B5EF4-FFF2-40B4-BE49-F238E27FC236}">
                <a16:creationId xmlns:a16="http://schemas.microsoft.com/office/drawing/2014/main" id="{C5D04CDF-C8C5-4E7E-89D1-B4606D8BB699}"/>
              </a:ext>
            </a:extLst>
          </p:cNvPr>
          <p:cNvSpPr txBox="1"/>
          <p:nvPr/>
        </p:nvSpPr>
        <p:spPr>
          <a:xfrm>
            <a:off x="717273" y="4712436"/>
            <a:ext cx="10846905" cy="1477328"/>
          </a:xfrm>
          <a:prstGeom prst="rect">
            <a:avLst/>
          </a:prstGeom>
          <a:solidFill>
            <a:schemeClr val="bg1"/>
          </a:solidFill>
          <a:ln w="9525" cap="flat" cmpd="sng" algn="ct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prstDash val="solid"/>
          </a:ln>
          <a:effectLst>
            <a:innerShdw blurRad="114300">
              <a:prstClr val="black"/>
            </a:innerShdw>
          </a:effectLst>
        </p:spPr>
        <p:txBody>
          <a:bodyPr wrap="square" rtlCol="0">
            <a:spAutoFit/>
          </a:bodyPr>
          <a:lstStyle>
            <a:defPPr>
              <a:defRPr lang="ru-RU"/>
            </a:defPPr>
            <a:lvl1pPr algn="ctr">
              <a:defRPr b="1"/>
            </a:lvl1pPr>
          </a:lstStyle>
          <a:p>
            <a:pPr lvl="0" algn="l" fontAlgn="base">
              <a:spcBef>
                <a:spcPct val="0"/>
              </a:spcBef>
              <a:spcAft>
                <a:spcPct val="0"/>
              </a:spcAft>
            </a:pPr>
            <a:r>
              <a:rPr lang="ru-RU" kern="0" dirty="0">
                <a:solidFill>
                  <a:srgbClr val="002060"/>
                </a:solidFill>
                <a:latin typeface="Trebuchet MS"/>
              </a:rPr>
              <a:t>Осуществление предусмотренных правовыми актами о выделении в распоряжение главного администратора (администратора) источников финансирования дефицита бюджета ассигнований, предназначенных для погашения источников финансирования дефицита бюджета, действий, направленных на обеспечение адресности и целевого характера использования указанных ассигнований</a:t>
            </a:r>
            <a:endParaRPr kumimoji="0" lang="ru-RU" sz="1800" b="0" i="0" u="none" strike="noStrike" kern="0" cap="none" spc="0" normalizeH="0" baseline="0" noProof="0" dirty="0">
              <a:ln>
                <a:noFill/>
              </a:ln>
              <a:solidFill>
                <a:srgbClr val="002060"/>
              </a:solidFill>
              <a:effectLst/>
              <a:uLnTx/>
              <a:uFillTx/>
              <a:latin typeface="Trebuchet MS"/>
            </a:endParaRPr>
          </a:p>
        </p:txBody>
      </p:sp>
    </p:spTree>
    <p:extLst>
      <p:ext uri="{BB962C8B-B14F-4D97-AF65-F5344CB8AC3E}">
        <p14:creationId xmlns:p14="http://schemas.microsoft.com/office/powerpoint/2010/main" val="376871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271624" y="1171854"/>
            <a:ext cx="11648752" cy="131747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Объем зарезервированных бюджетных ассигнований на конец 2019 года составил 234,3 млрд рублей (открытая часть) и увеличился по сравнению с 2018 годом на 78,2 млрд рублей (или в 1,5 раза), из них остатки резервного фонда Правительства Российской Федерации составили 169,4 млрд рублей и увеличились на 70,2 млрд рублей (или в 1,7 раза).</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pic>
        <p:nvPicPr>
          <p:cNvPr id="4" name="Рисунок 3">
            <a:extLst>
              <a:ext uri="{FF2B5EF4-FFF2-40B4-BE49-F238E27FC236}">
                <a16:creationId xmlns:a16="http://schemas.microsoft.com/office/drawing/2014/main" id="{C3448AA4-E770-496C-8DAB-B3F437D7C7D1}"/>
              </a:ext>
            </a:extLst>
          </p:cNvPr>
          <p:cNvPicPr>
            <a:picLocks noChangeAspect="1"/>
          </p:cNvPicPr>
          <p:nvPr/>
        </p:nvPicPr>
        <p:blipFill>
          <a:blip r:embed="rId2"/>
          <a:stretch>
            <a:fillRect/>
          </a:stretch>
        </p:blipFill>
        <p:spPr>
          <a:xfrm>
            <a:off x="2849731" y="2605957"/>
            <a:ext cx="7231258" cy="4252043"/>
          </a:xfrm>
          <a:prstGeom prst="rect">
            <a:avLst/>
          </a:prstGeom>
        </p:spPr>
      </p:pic>
    </p:spTree>
    <p:extLst>
      <p:ext uri="{BB962C8B-B14F-4D97-AF65-F5344CB8AC3E}">
        <p14:creationId xmlns:p14="http://schemas.microsoft.com/office/powerpoint/2010/main" val="310512622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EE473D5-F8D9-4B82-8BFA-498AB1AE28AB}"/>
              </a:ext>
            </a:extLst>
          </p:cNvPr>
          <p:cNvSpPr/>
          <p:nvPr/>
        </p:nvSpPr>
        <p:spPr>
          <a:xfrm>
            <a:off x="3359158" y="40777"/>
            <a:ext cx="5473677" cy="927939"/>
          </a:xfrm>
          <a:prstGeom prst="rect">
            <a:avLst/>
          </a:prstGeom>
          <a:solidFill>
            <a:schemeClr val="accent3"/>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Задачи внутреннего финансового контроля</a:t>
            </a:r>
          </a:p>
        </p:txBody>
      </p:sp>
      <p:sp>
        <p:nvSpPr>
          <p:cNvPr id="4" name="Прямоугольник 3">
            <a:extLst>
              <a:ext uri="{FF2B5EF4-FFF2-40B4-BE49-F238E27FC236}">
                <a16:creationId xmlns:a16="http://schemas.microsoft.com/office/drawing/2014/main" id="{06EB020F-18F0-4606-BBF2-C55CB5EA63EF}"/>
              </a:ext>
            </a:extLst>
          </p:cNvPr>
          <p:cNvSpPr/>
          <p:nvPr/>
        </p:nvSpPr>
        <p:spPr>
          <a:xfrm>
            <a:off x="705676" y="1152939"/>
            <a:ext cx="10780648" cy="927939"/>
          </a:xfrm>
          <a:prstGeom prst="rect">
            <a:avLst/>
          </a:prstGeom>
          <a:solidFill>
            <a:schemeClr val="accent3"/>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Управление событиями, негативно влияющими на выполнение внутренних бюджетных процедур – Управление бюджетными рисками</a:t>
            </a:r>
          </a:p>
        </p:txBody>
      </p:sp>
      <p:sp>
        <p:nvSpPr>
          <p:cNvPr id="7" name="Прямоугольник 6">
            <a:extLst>
              <a:ext uri="{FF2B5EF4-FFF2-40B4-BE49-F238E27FC236}">
                <a16:creationId xmlns:a16="http://schemas.microsoft.com/office/drawing/2014/main" id="{70823C01-74F5-4E6D-9565-472EA5CA1E7F}"/>
              </a:ext>
            </a:extLst>
          </p:cNvPr>
          <p:cNvSpPr/>
          <p:nvPr/>
        </p:nvSpPr>
        <p:spPr>
          <a:xfrm>
            <a:off x="705676" y="2265101"/>
            <a:ext cx="10780647" cy="1111804"/>
          </a:xfrm>
          <a:prstGeom prst="rect">
            <a:avLst/>
          </a:prstGeom>
          <a:solidFill>
            <a:schemeClr val="accent3"/>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Оперативное выявление, устранение и пресечение нарушений бюджетного законодательства Российской Федерации и иных нормативных правовых актов, регулирующих бюджетные правоотношения </a:t>
            </a:r>
          </a:p>
        </p:txBody>
      </p:sp>
      <p:sp>
        <p:nvSpPr>
          <p:cNvPr id="8" name="Прямоугольник 7">
            <a:extLst>
              <a:ext uri="{FF2B5EF4-FFF2-40B4-BE49-F238E27FC236}">
                <a16:creationId xmlns:a16="http://schemas.microsoft.com/office/drawing/2014/main" id="{E75C182F-86ED-441F-809E-44E9A07B8352}"/>
              </a:ext>
            </a:extLst>
          </p:cNvPr>
          <p:cNvSpPr/>
          <p:nvPr/>
        </p:nvSpPr>
        <p:spPr>
          <a:xfrm>
            <a:off x="705676" y="3561128"/>
            <a:ext cx="10780646" cy="1522721"/>
          </a:xfrm>
          <a:prstGeom prst="rect">
            <a:avLst/>
          </a:prstGeom>
          <a:solidFill>
            <a:schemeClr val="accent3"/>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Оперативное выявление, устранение и пресечение действий должностных лиц, негативно влияющих на осуществление главными администраторами (администраторами) и получателями бюджетных средств бюджетных полномочий и (или) эффективность использования бюджетных средств </a:t>
            </a:r>
          </a:p>
        </p:txBody>
      </p:sp>
      <p:sp>
        <p:nvSpPr>
          <p:cNvPr id="9" name="Прямоугольник 8">
            <a:extLst>
              <a:ext uri="{FF2B5EF4-FFF2-40B4-BE49-F238E27FC236}">
                <a16:creationId xmlns:a16="http://schemas.microsoft.com/office/drawing/2014/main" id="{A1F23659-F4DD-4E3D-AB9E-20E19A1BC5AC}"/>
              </a:ext>
            </a:extLst>
          </p:cNvPr>
          <p:cNvSpPr/>
          <p:nvPr/>
        </p:nvSpPr>
        <p:spPr>
          <a:xfrm>
            <a:off x="705674" y="5268072"/>
            <a:ext cx="10780647" cy="1321572"/>
          </a:xfrm>
          <a:prstGeom prst="rect">
            <a:avLst/>
          </a:prstGeom>
          <a:solidFill>
            <a:schemeClr val="accent3"/>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Повышение экономности и результативности использования бюджетных средств, а также достижение целевых значений показателей качества исполнения бюджетных полномочий ГАБС, АБС (качества финансового менеджмента)</a:t>
            </a:r>
          </a:p>
        </p:txBody>
      </p:sp>
    </p:spTree>
    <p:extLst>
      <p:ext uri="{BB962C8B-B14F-4D97-AF65-F5344CB8AC3E}">
        <p14:creationId xmlns:p14="http://schemas.microsoft.com/office/powerpoint/2010/main" val="711817698"/>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EE473D5-F8D9-4B82-8BFA-498AB1AE28AB}"/>
              </a:ext>
            </a:extLst>
          </p:cNvPr>
          <p:cNvSpPr/>
          <p:nvPr/>
        </p:nvSpPr>
        <p:spPr>
          <a:xfrm>
            <a:off x="2900432" y="40777"/>
            <a:ext cx="6391129" cy="927939"/>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Контрольные действия </a:t>
            </a:r>
          </a:p>
          <a:p>
            <a:pPr algn="ctr"/>
            <a:r>
              <a:rPr lang="ru-RU" sz="2400" b="1" dirty="0">
                <a:solidFill>
                  <a:srgbClr val="002060"/>
                </a:solidFill>
                <a:latin typeface="Georgia" panose="02040502050405020303" pitchFamily="18" charset="0"/>
              </a:rPr>
              <a:t>внутреннего финансового контроля</a:t>
            </a:r>
          </a:p>
        </p:txBody>
      </p:sp>
      <p:sp>
        <p:nvSpPr>
          <p:cNvPr id="4" name="Прямоугольник 3">
            <a:extLst>
              <a:ext uri="{FF2B5EF4-FFF2-40B4-BE49-F238E27FC236}">
                <a16:creationId xmlns:a16="http://schemas.microsoft.com/office/drawing/2014/main" id="{06EB020F-18F0-4606-BBF2-C55CB5EA63EF}"/>
              </a:ext>
            </a:extLst>
          </p:cNvPr>
          <p:cNvSpPr/>
          <p:nvPr/>
        </p:nvSpPr>
        <p:spPr>
          <a:xfrm>
            <a:off x="705676" y="1152939"/>
            <a:ext cx="10780648" cy="1838739"/>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Проверка соответствия документов требованиям нормативных правовых актов, регулирующих бюджетные правоотношения и (или) обусловливающих публичные нормативные обязательства и правовые основания для иных расходных (бюджетных) обязательств, а также требованиям внутренних стандартов и процедур</a:t>
            </a:r>
          </a:p>
        </p:txBody>
      </p:sp>
      <p:sp>
        <p:nvSpPr>
          <p:cNvPr id="8" name="Прямоугольник 7">
            <a:extLst>
              <a:ext uri="{FF2B5EF4-FFF2-40B4-BE49-F238E27FC236}">
                <a16:creationId xmlns:a16="http://schemas.microsoft.com/office/drawing/2014/main" id="{E75C182F-86ED-441F-809E-44E9A07B8352}"/>
              </a:ext>
            </a:extLst>
          </p:cNvPr>
          <p:cNvSpPr/>
          <p:nvPr/>
        </p:nvSpPr>
        <p:spPr>
          <a:xfrm>
            <a:off x="705677" y="3103929"/>
            <a:ext cx="10780646" cy="1030750"/>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Подтверждение (согласование) операций, подтверждающее правомочность их совершения, например, визирование документа вышестоящим должностным лицом</a:t>
            </a:r>
          </a:p>
        </p:txBody>
      </p:sp>
      <p:sp>
        <p:nvSpPr>
          <p:cNvPr id="9" name="Прямоугольник 8">
            <a:extLst>
              <a:ext uri="{FF2B5EF4-FFF2-40B4-BE49-F238E27FC236}">
                <a16:creationId xmlns:a16="http://schemas.microsoft.com/office/drawing/2014/main" id="{A1F23659-F4DD-4E3D-AB9E-20E19A1BC5AC}"/>
              </a:ext>
            </a:extLst>
          </p:cNvPr>
          <p:cNvSpPr/>
          <p:nvPr/>
        </p:nvSpPr>
        <p:spPr>
          <a:xfrm>
            <a:off x="705672" y="4267141"/>
            <a:ext cx="10780647" cy="1321572"/>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Сверка данных, то есть сравнение данных из разных источников информации (например, сверка остатков по счетам бюджетного учета с данными первичных документов по расчетам с поставщиками и подрядчиками)</a:t>
            </a:r>
          </a:p>
        </p:txBody>
      </p:sp>
      <p:sp>
        <p:nvSpPr>
          <p:cNvPr id="10" name="Прямоугольник 9">
            <a:extLst>
              <a:ext uri="{FF2B5EF4-FFF2-40B4-BE49-F238E27FC236}">
                <a16:creationId xmlns:a16="http://schemas.microsoft.com/office/drawing/2014/main" id="{AE72EF77-C63E-42BC-96A1-553571214456}"/>
              </a:ext>
            </a:extLst>
          </p:cNvPr>
          <p:cNvSpPr/>
          <p:nvPr/>
        </p:nvSpPr>
        <p:spPr>
          <a:xfrm>
            <a:off x="705672" y="5705061"/>
            <a:ext cx="10780647" cy="854765"/>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Сбор (запрос), анализ и оценка (мониторинг) информации о выполнении внутренних бюджетных процедур</a:t>
            </a:r>
          </a:p>
        </p:txBody>
      </p:sp>
    </p:spTree>
    <p:extLst>
      <p:ext uri="{BB962C8B-B14F-4D97-AF65-F5344CB8AC3E}">
        <p14:creationId xmlns:p14="http://schemas.microsoft.com/office/powerpoint/2010/main" val="77465479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356434" y="310718"/>
            <a:ext cx="9479132" cy="1059748"/>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a:t>
            </a:r>
          </a:p>
          <a:p>
            <a:pPr algn="ctr"/>
            <a:r>
              <a:rPr lang="ru-RU" sz="2000" b="1" dirty="0">
                <a:solidFill>
                  <a:srgbClr val="002060"/>
                </a:solidFill>
                <a:latin typeface="Georgia" panose="02040502050405020303" pitchFamily="18" charset="0"/>
              </a:rPr>
              <a:t>«Проведение внутреннего финансового контроля»</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808888" y="1553593"/>
            <a:ext cx="10776319" cy="1875408"/>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Утверждение карт внутреннего финансового контроля осуществляется руководителем (заместителем руководителя) главного администратора бюджетных средств, администратора бюджетных средств. </a:t>
            </a:r>
          </a:p>
          <a:p>
            <a:r>
              <a:rPr lang="ru-RU" sz="2000" b="1" dirty="0">
                <a:solidFill>
                  <a:srgbClr val="002060"/>
                </a:solidFill>
                <a:latin typeface="Georgia" panose="02040502050405020303" pitchFamily="18" charset="0"/>
              </a:rPr>
              <a:t>9. Внутренний финансовый контроль осуществляется в соответствии с утвержденной картой внутреннего финансового контроля.</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808887" y="3612128"/>
            <a:ext cx="10776319" cy="2637752"/>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10. В карте внутреннего финансового контроля по каждому отражаемому в нем предмету внутреннего финансового контроля указываются данные о должностном лице, ответственном за выполнение операции (действия по формированию документа, необходимого для выполнения внутренней бюджетной процедуры), периодичности выполнения операции, должностных лицах, осуществляющих контрольные действия, методах контроля и периодичности, а также способах проведения контрольных действий.</a:t>
            </a:r>
          </a:p>
        </p:txBody>
      </p:sp>
    </p:spTree>
    <p:extLst>
      <p:ext uri="{BB962C8B-B14F-4D97-AF65-F5344CB8AC3E}">
        <p14:creationId xmlns:p14="http://schemas.microsoft.com/office/powerpoint/2010/main" val="1975561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600200" y="310718"/>
            <a:ext cx="9193696" cy="1508143"/>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«Карта внутреннего финансового контроля»</a:t>
            </a:r>
          </a:p>
          <a:p>
            <a:pPr algn="ctr"/>
            <a:r>
              <a:rPr lang="ru-RU" sz="2000" b="1" dirty="0">
                <a:solidFill>
                  <a:srgbClr val="002060"/>
                </a:solidFill>
                <a:latin typeface="Georgia" panose="02040502050405020303" pitchFamily="18" charset="0"/>
              </a:rPr>
              <a:t>Пункт 11 Процесс формирования (актуализация) карты внутреннего финансового контроля включает следующие этапы:</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808888" y="2146251"/>
            <a:ext cx="10776319" cy="1964110"/>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а) оценка операций (действий по формированию документов, необходимых для выполнения внутренних бюджетных процедур) с точки зрения вероятности возникновения событий, негативно влияющих на выполнение внутренних бюджетных процедур (далее - бюджетные риски), в целях определения применяемых к ним методов контроля, контрольных действий и способов их осуществления;</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808887" y="4437751"/>
            <a:ext cx="10776319" cy="1703451"/>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б) формирование перечня операций (действий по формированию документов, необходимых для выполнения внутренней бюджетной процедуры) с указанием необходимости или отсутствия необходимости осуществления контрольных действий, определяемых по результатам оценки бюджетных рисков.</a:t>
            </a:r>
          </a:p>
        </p:txBody>
      </p:sp>
    </p:spTree>
    <p:extLst>
      <p:ext uri="{BB962C8B-B14F-4D97-AF65-F5344CB8AC3E}">
        <p14:creationId xmlns:p14="http://schemas.microsoft.com/office/powerpoint/2010/main" val="184495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8C35A7C-2507-4EF4-A1D2-81A92AD0A17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845598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600200" y="310718"/>
            <a:ext cx="9193696" cy="1508143"/>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a:t>
            </a:r>
          </a:p>
          <a:p>
            <a:pPr algn="ctr"/>
            <a:r>
              <a:rPr lang="ru-RU" sz="2000" b="1" dirty="0">
                <a:solidFill>
                  <a:srgbClr val="002060"/>
                </a:solidFill>
                <a:latin typeface="Georgia" panose="02040502050405020303" pitchFamily="18" charset="0"/>
              </a:rPr>
              <a:t>«Оценка бюджетного риска»</a:t>
            </a:r>
          </a:p>
          <a:p>
            <a:pPr algn="ctr"/>
            <a:r>
              <a:rPr lang="ru-RU" sz="2000" b="1" dirty="0">
                <a:solidFill>
                  <a:srgbClr val="002060"/>
                </a:solidFill>
                <a:latin typeface="Georgia" panose="02040502050405020303" pitchFamily="18" charset="0"/>
              </a:rPr>
              <a:t>Пункт 12 Оценка бюджетного риска осуществляется по следующим критериям:</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808887" y="1942064"/>
            <a:ext cx="10776319" cy="1005322"/>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вероятность - степень возможности наступления события, негативно влияющего на выполнение внутренней бюджетной процедуры;</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808886" y="3070589"/>
            <a:ext cx="10776319" cy="2904083"/>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степень влияния - уровень негативного воздействия события на результат выполнения внутренней бюджетной процедуры, определяемый по величине отклонения от целевых значений показателей качества исполнения бюджетных полномочий (далее - качество финансового менеджмента), осуществляемых главным администратором бюджетных средств, величине ущерба, причиненного Российской Федерации, или величине искажения бюджетной отчетности и (или) величине отклонения от целевых значений показателей государственной программы Российской Федерации.</a:t>
            </a:r>
          </a:p>
        </p:txBody>
      </p:sp>
    </p:spTree>
    <p:extLst>
      <p:ext uri="{BB962C8B-B14F-4D97-AF65-F5344CB8AC3E}">
        <p14:creationId xmlns:p14="http://schemas.microsoft.com/office/powerpoint/2010/main" val="117608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806B475F-73C9-4ACE-81A7-16DC433D25A0}"/>
              </a:ext>
            </a:extLst>
          </p:cNvPr>
          <p:cNvSpPr/>
          <p:nvPr/>
        </p:nvSpPr>
        <p:spPr>
          <a:xfrm>
            <a:off x="907426" y="203030"/>
            <a:ext cx="10780648" cy="1173009"/>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Оценка значений критериев бюджетного риска осуществляется должностными лицами, ответственными за формирование карт внутреннего финансового контроля, на основании:</a:t>
            </a:r>
          </a:p>
        </p:txBody>
      </p:sp>
      <p:sp>
        <p:nvSpPr>
          <p:cNvPr id="4" name="Прямоугольник 3">
            <a:extLst>
              <a:ext uri="{FF2B5EF4-FFF2-40B4-BE49-F238E27FC236}">
                <a16:creationId xmlns:a16="http://schemas.microsoft.com/office/drawing/2014/main" id="{00D68C63-D21B-4F2D-BC57-3D794CDEB5DB}"/>
              </a:ext>
            </a:extLst>
          </p:cNvPr>
          <p:cNvSpPr/>
          <p:nvPr/>
        </p:nvSpPr>
        <p:spPr>
          <a:xfrm>
            <a:off x="907426" y="1529918"/>
            <a:ext cx="10780648" cy="1375716"/>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2060"/>
                </a:solidFill>
                <a:latin typeface="Georgia" panose="02040502050405020303" pitchFamily="18" charset="0"/>
              </a:rPr>
              <a:t>информации соответствующих структурных подразделений главного администратора бюджетных средств, администратора бюджетных средств о результатах внутреннего финансового контроля и отчетов о результатах аудиторских проверок;</a:t>
            </a:r>
          </a:p>
        </p:txBody>
      </p:sp>
      <p:sp>
        <p:nvSpPr>
          <p:cNvPr id="5" name="Прямоугольник 4">
            <a:extLst>
              <a:ext uri="{FF2B5EF4-FFF2-40B4-BE49-F238E27FC236}">
                <a16:creationId xmlns:a16="http://schemas.microsoft.com/office/drawing/2014/main" id="{051BCB52-D700-4070-A33C-6DDA2C6B1835}"/>
              </a:ext>
            </a:extLst>
          </p:cNvPr>
          <p:cNvSpPr/>
          <p:nvPr/>
        </p:nvSpPr>
        <p:spPr>
          <a:xfrm>
            <a:off x="907426" y="3059513"/>
            <a:ext cx="10780648" cy="2604440"/>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2060"/>
                </a:solidFill>
                <a:latin typeface="Georgia" panose="02040502050405020303" pitchFamily="18" charset="0"/>
              </a:rPr>
              <a:t>информации о выявленных федеральным органом исполнительной власти, осуществляющим функции по предварительному и текущему контролю за ведением операций со средствами федерального бюджета главными распорядителями, распорядителями и получателями средств федерального бюджета и функции по контролю и надзору в финансово-бюджетной сфере, нарушениях нормативных правовых актов Российской Федерации, регулирующих бюджетные правоотношения и (или) обусловливающих расходные (бюджетные) обязательства Российской Федерации, а также требований внутренних стандартов и процедур (далее - нарушения), представляемой в установленном им порядке;</a:t>
            </a:r>
          </a:p>
        </p:txBody>
      </p:sp>
      <p:sp>
        <p:nvSpPr>
          <p:cNvPr id="6" name="Прямоугольник 5">
            <a:extLst>
              <a:ext uri="{FF2B5EF4-FFF2-40B4-BE49-F238E27FC236}">
                <a16:creationId xmlns:a16="http://schemas.microsoft.com/office/drawing/2014/main" id="{CF3E5A8C-D2F4-4A1F-9862-2D02FED3CC55}"/>
              </a:ext>
            </a:extLst>
          </p:cNvPr>
          <p:cNvSpPr/>
          <p:nvPr/>
        </p:nvSpPr>
        <p:spPr>
          <a:xfrm>
            <a:off x="907426" y="5817832"/>
            <a:ext cx="10780648" cy="481198"/>
          </a:xfrm>
          <a:prstGeom prst="rect">
            <a:avLst/>
          </a:prstGeom>
          <a:solidFill>
            <a:schemeClr val="bg1"/>
          </a:solidFill>
          <a:ln w="31750">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2060"/>
                </a:solidFill>
                <a:latin typeface="Georgia" panose="02040502050405020303" pitchFamily="18" charset="0"/>
              </a:rPr>
              <a:t>информации о возникновении </a:t>
            </a:r>
            <a:r>
              <a:rPr lang="ru-RU" b="1" dirty="0" err="1">
                <a:solidFill>
                  <a:srgbClr val="002060"/>
                </a:solidFill>
                <a:latin typeface="Georgia" panose="02040502050405020303" pitchFamily="18" charset="0"/>
              </a:rPr>
              <a:t>коррупционно</a:t>
            </a:r>
            <a:r>
              <a:rPr lang="ru-RU" b="1" dirty="0">
                <a:solidFill>
                  <a:srgbClr val="002060"/>
                </a:solidFill>
                <a:latin typeface="Georgia" panose="02040502050405020303" pitchFamily="18" charset="0"/>
              </a:rPr>
              <a:t> опасных операций.</a:t>
            </a:r>
          </a:p>
        </p:txBody>
      </p:sp>
    </p:spTree>
    <p:extLst>
      <p:ext uri="{BB962C8B-B14F-4D97-AF65-F5344CB8AC3E}">
        <p14:creationId xmlns:p14="http://schemas.microsoft.com/office/powerpoint/2010/main" val="379251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600200" y="310718"/>
            <a:ext cx="9193696" cy="1508143"/>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a:t>
            </a:r>
          </a:p>
          <a:p>
            <a:pPr algn="ctr"/>
            <a:r>
              <a:rPr lang="ru-RU" sz="2000" b="1" dirty="0">
                <a:solidFill>
                  <a:srgbClr val="002060"/>
                </a:solidFill>
                <a:latin typeface="Georgia" panose="02040502050405020303" pitchFamily="18" charset="0"/>
              </a:rPr>
              <a:t>«Оценка бюджетного риска»</a:t>
            </a:r>
          </a:p>
          <a:p>
            <a:pPr algn="ctr"/>
            <a:r>
              <a:rPr lang="ru-RU" sz="2000" b="1" dirty="0">
                <a:solidFill>
                  <a:srgbClr val="002060"/>
                </a:solidFill>
                <a:latin typeface="Georgia" panose="02040502050405020303" pitchFamily="18" charset="0"/>
              </a:rPr>
              <a:t>Пункт 12 Оценка бюджетного риска осуществляется по следующим критериям:</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808886" y="2419164"/>
            <a:ext cx="10776319" cy="1413695"/>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Бюджетный риск признается значимым, если значение хотя бы одного из критериев бюджетного риска оценивается как высокое, либо при одновременной оценке значений обоих критериев бюджетного риска как среднее.</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808886" y="4456590"/>
            <a:ext cx="10776319" cy="1518082"/>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В карты внутреннего финансового контроля включаются операции (действия по формированию документов, необходимых для выполнения внутренней бюджетной процедуры) со значимыми бюджетными рисками.</a:t>
            </a:r>
          </a:p>
        </p:txBody>
      </p:sp>
    </p:spTree>
    <p:extLst>
      <p:ext uri="{BB962C8B-B14F-4D97-AF65-F5344CB8AC3E}">
        <p14:creationId xmlns:p14="http://schemas.microsoft.com/office/powerpoint/2010/main" val="3129410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4F41074B-E427-4973-A914-B886D2F2D2AB}"/>
              </a:ext>
            </a:extLst>
          </p:cNvPr>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267507766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1433F4A-E4A3-4A61-B58B-475A3AEC3700}"/>
              </a:ext>
            </a:extLst>
          </p:cNvPr>
          <p:cNvPicPr>
            <a:picLocks noChangeAspect="1"/>
          </p:cNvPicPr>
          <p:nvPr/>
        </p:nvPicPr>
        <p:blipFill>
          <a:blip r:embed="rId2"/>
          <a:stretch>
            <a:fillRect/>
          </a:stretch>
        </p:blipFill>
        <p:spPr>
          <a:xfrm>
            <a:off x="0" y="-1"/>
            <a:ext cx="12217893" cy="6858001"/>
          </a:xfrm>
          <a:prstGeom prst="rect">
            <a:avLst/>
          </a:prstGeom>
        </p:spPr>
      </p:pic>
    </p:spTree>
    <p:extLst>
      <p:ext uri="{BB962C8B-B14F-4D97-AF65-F5344CB8AC3E}">
        <p14:creationId xmlns:p14="http://schemas.microsoft.com/office/powerpoint/2010/main" val="221650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616217" y="1291086"/>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rPr>
              <a:t>Кассовое исполнение расходов на реализацию ФАИП за 2019 год составило 643,3 млрд рублей, что на 38,7 млрд рублей, или на 6,4 % больше, чем за 2018 год.</a:t>
            </a:r>
            <a:endParaRPr kumimoji="0" lang="ru-RU" sz="2000" b="0" i="0" u="none" strike="noStrike" kern="1200" cap="none" spc="0" normalizeH="0" baseline="0" noProof="0" dirty="0">
              <a:ln>
                <a:noFill/>
              </a:ln>
              <a:solidFill>
                <a:srgbClr val="000000"/>
              </a:solidFill>
              <a:effectLst/>
              <a:uLnTx/>
              <a:uFillTx/>
              <a:latin typeface="Georgia" panose="02040502050405020303" pitchFamily="18" charset="0"/>
              <a:cs typeface="Arial"/>
            </a:endParaRPr>
          </a:p>
        </p:txBody>
      </p:sp>
      <p:sp>
        <p:nvSpPr>
          <p:cNvPr id="6" name="Стрелка: пятиугольник 5">
            <a:extLst>
              <a:ext uri="{FF2B5EF4-FFF2-40B4-BE49-F238E27FC236}">
                <a16:creationId xmlns:a16="http://schemas.microsoft.com/office/drawing/2014/main" id="{7347AA1C-45D5-4C91-ABBD-4196F581BD30}"/>
              </a:ext>
            </a:extLst>
          </p:cNvPr>
          <p:cNvSpPr/>
          <p:nvPr/>
        </p:nvSpPr>
        <p:spPr bwMode="auto">
          <a:xfrm>
            <a:off x="655819" y="2117751"/>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a:solidFill>
                  <a:srgbClr val="000000"/>
                </a:solidFill>
                <a:latin typeface="Georgia" panose="02040502050405020303" pitchFamily="18" charset="0"/>
              </a:rPr>
              <a:t>Однако уровень исполнения указанных расходов составил 76 % сводной росписи с изменениями, что является самым низким показателем за последние 16 лет.</a:t>
            </a:r>
            <a:endParaRPr kumimoji="0" lang="ru-RU" sz="2000" b="0" i="0" u="none" strike="noStrike" kern="1200" cap="none" spc="0" normalizeH="0" baseline="0" noProof="0" dirty="0">
              <a:ln>
                <a:noFill/>
              </a:ln>
              <a:solidFill>
                <a:srgbClr val="000000"/>
              </a:solidFill>
              <a:effectLst/>
              <a:uLnTx/>
              <a:uFillTx/>
              <a:latin typeface="Georgia" panose="02040502050405020303" pitchFamily="18" charset="0"/>
              <a:cs typeface="Arial"/>
            </a:endParaRPr>
          </a:p>
        </p:txBody>
      </p:sp>
      <p:sp>
        <p:nvSpPr>
          <p:cNvPr id="7" name="Стрелка: пятиугольник 6">
            <a:extLst>
              <a:ext uri="{FF2B5EF4-FFF2-40B4-BE49-F238E27FC236}">
                <a16:creationId xmlns:a16="http://schemas.microsoft.com/office/drawing/2014/main" id="{92631180-40BD-49F4-9762-05A50DDB7F5D}"/>
              </a:ext>
            </a:extLst>
          </p:cNvPr>
          <p:cNvSpPr/>
          <p:nvPr/>
        </p:nvSpPr>
        <p:spPr bwMode="auto">
          <a:xfrm>
            <a:off x="655819" y="2989241"/>
            <a:ext cx="10880361" cy="1174385"/>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a:solidFill>
                  <a:srgbClr val="000000"/>
                </a:solidFill>
                <a:latin typeface="Georgia" panose="02040502050405020303" pitchFamily="18" charset="0"/>
              </a:rPr>
              <a:t>На 1 января 2020 года, по данным Росстата, в эксплуатацию введено 148 из 315 объектов ФАИП, или лишь 47 % объектов, подлежавших вводу в 2019 году (за 2018 год – 42,6 %).</a:t>
            </a:r>
            <a:endParaRPr kumimoji="0" lang="ru-RU" sz="2000" b="0" i="0" u="none" strike="noStrike" kern="1200" cap="none" spc="0" normalizeH="0" baseline="0" noProof="0" dirty="0">
              <a:ln>
                <a:noFill/>
              </a:ln>
              <a:solidFill>
                <a:srgbClr val="000000"/>
              </a:solidFill>
              <a:effectLst/>
              <a:uLnTx/>
              <a:uFillTx/>
              <a:latin typeface="Georgia" panose="02040502050405020303" pitchFamily="18" charset="0"/>
              <a:cs typeface="Arial"/>
            </a:endParaRPr>
          </a:p>
        </p:txBody>
      </p:sp>
    </p:spTree>
    <p:extLst>
      <p:ext uri="{BB962C8B-B14F-4D97-AF65-F5344CB8AC3E}">
        <p14:creationId xmlns:p14="http://schemas.microsoft.com/office/powerpoint/2010/main" val="393282583"/>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219E2EC-8135-4DE0-97CF-D79387548E0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0891440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A361FD08-8F90-4714-9BDB-072EC159884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5027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00FA54B-801D-4FBE-B4F7-A48C2CB3CE1C}"/>
              </a:ext>
            </a:extLst>
          </p:cNvPr>
          <p:cNvSpPr/>
          <p:nvPr/>
        </p:nvSpPr>
        <p:spPr>
          <a:xfrm>
            <a:off x="294861" y="348890"/>
            <a:ext cx="5473677" cy="1191675"/>
          </a:xfrm>
          <a:prstGeom prst="rect">
            <a:avLst/>
          </a:prstGeom>
          <a:solidFill>
            <a:schemeClr val="accent5">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Контрольные действия внутреннего финансового контроля</a:t>
            </a:r>
          </a:p>
        </p:txBody>
      </p:sp>
      <p:graphicFrame>
        <p:nvGraphicFramePr>
          <p:cNvPr id="3" name="Схема 2">
            <a:extLst>
              <a:ext uri="{FF2B5EF4-FFF2-40B4-BE49-F238E27FC236}">
                <a16:creationId xmlns:a16="http://schemas.microsoft.com/office/drawing/2014/main" id="{228DB719-B669-451D-970B-F28918A10EEE}"/>
              </a:ext>
            </a:extLst>
          </p:cNvPr>
          <p:cNvGraphicFramePr/>
          <p:nvPr>
            <p:extLst>
              <p:ext uri="{D42A27DB-BD31-4B8C-83A1-F6EECF244321}">
                <p14:modId xmlns:p14="http://schemas.microsoft.com/office/powerpoint/2010/main" val="1252235250"/>
              </p:ext>
            </p:extLst>
          </p:nvPr>
        </p:nvGraphicFramePr>
        <p:xfrm>
          <a:off x="3353904" y="944727"/>
          <a:ext cx="844384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48880605"/>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0EC8BAB-25B1-4326-9D25-28B8C899A6DA}"/>
              </a:ext>
            </a:extLst>
          </p:cNvPr>
          <p:cNvPicPr>
            <a:picLocks noChangeAspect="1"/>
          </p:cNvPicPr>
          <p:nvPr/>
        </p:nvPicPr>
        <p:blipFill>
          <a:blip r:embed="rId2"/>
          <a:stretch>
            <a:fillRect/>
          </a:stretch>
        </p:blipFill>
        <p:spPr>
          <a:xfrm>
            <a:off x="0" y="0"/>
            <a:ext cx="12192000" cy="6791417"/>
          </a:xfrm>
          <a:prstGeom prst="rect">
            <a:avLst/>
          </a:prstGeom>
        </p:spPr>
      </p:pic>
    </p:spTree>
    <p:extLst>
      <p:ext uri="{BB962C8B-B14F-4D97-AF65-F5344CB8AC3E}">
        <p14:creationId xmlns:p14="http://schemas.microsoft.com/office/powerpoint/2010/main" val="218390906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0216114-E2C3-421B-866B-46B8E47B2254}"/>
              </a:ext>
            </a:extLst>
          </p:cNvPr>
          <p:cNvSpPr/>
          <p:nvPr/>
        </p:nvSpPr>
        <p:spPr>
          <a:xfrm>
            <a:off x="814495" y="1102930"/>
            <a:ext cx="11062766" cy="1569660"/>
          </a:xfrm>
          <a:prstGeom prst="rect">
            <a:avLst/>
          </a:prstGeom>
          <a:ln>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txBody>
          <a:bodyPr wrap="square">
            <a:spAutoFit/>
          </a:bodyPr>
          <a:lstStyle/>
          <a:p>
            <a:r>
              <a:rPr lang="ru-RU" sz="2400" b="1" dirty="0">
                <a:solidFill>
                  <a:srgbClr val="002060"/>
                </a:solidFill>
                <a:latin typeface="Georgia" panose="02040502050405020303" pitchFamily="18" charset="0"/>
              </a:rPr>
              <a:t>Визуальные контрольные действия </a:t>
            </a:r>
            <a:r>
              <a:rPr lang="ru-RU" sz="2400" dirty="0">
                <a:latin typeface="Georgia" panose="02040502050405020303" pitchFamily="18" charset="0"/>
              </a:rPr>
              <a:t>осуществляются путем изучения документов и операций в целях подтверждения законности и (или) эффективности исполнения соответствующих бюджетных процедур без использования прикладных программных средств автоматизации.</a:t>
            </a:r>
          </a:p>
        </p:txBody>
      </p:sp>
      <p:sp>
        <p:nvSpPr>
          <p:cNvPr id="4" name="Прямоугольник 3">
            <a:extLst>
              <a:ext uri="{FF2B5EF4-FFF2-40B4-BE49-F238E27FC236}">
                <a16:creationId xmlns:a16="http://schemas.microsoft.com/office/drawing/2014/main" id="{DF7CA37E-5C52-4E85-A37A-A700D31F42A2}"/>
              </a:ext>
            </a:extLst>
          </p:cNvPr>
          <p:cNvSpPr/>
          <p:nvPr/>
        </p:nvSpPr>
        <p:spPr>
          <a:xfrm>
            <a:off x="814495" y="2863087"/>
            <a:ext cx="11062766" cy="1938992"/>
          </a:xfrm>
          <a:prstGeom prst="rect">
            <a:avLst/>
          </a:prstGeom>
          <a:ln>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txBody>
          <a:bodyPr wrap="square">
            <a:spAutoFit/>
          </a:bodyPr>
          <a:lstStyle/>
          <a:p>
            <a:r>
              <a:rPr lang="ru-RU" sz="2400" b="1" dirty="0">
                <a:solidFill>
                  <a:srgbClr val="002060"/>
                </a:solidFill>
                <a:latin typeface="Georgia" panose="02040502050405020303" pitchFamily="18" charset="0"/>
              </a:rPr>
              <a:t>Автоматические контрольные действия </a:t>
            </a:r>
            <a:r>
              <a:rPr lang="ru-RU" sz="2400" dirty="0">
                <a:latin typeface="Georgia" panose="02040502050405020303" pitchFamily="18" charset="0"/>
              </a:rPr>
              <a:t>осуществляются с использованием прикладных программных средств автоматизации без участия должностных лиц (например, автоматическая проверка реквизитов документов, контроль введенных сумм, автоматическая сверка данных).</a:t>
            </a:r>
          </a:p>
        </p:txBody>
      </p:sp>
      <p:sp>
        <p:nvSpPr>
          <p:cNvPr id="5" name="Прямоугольник 4">
            <a:extLst>
              <a:ext uri="{FF2B5EF4-FFF2-40B4-BE49-F238E27FC236}">
                <a16:creationId xmlns:a16="http://schemas.microsoft.com/office/drawing/2014/main" id="{77D41028-16CB-4184-AF31-F921E183162F}"/>
              </a:ext>
            </a:extLst>
          </p:cNvPr>
          <p:cNvSpPr/>
          <p:nvPr/>
        </p:nvSpPr>
        <p:spPr>
          <a:xfrm>
            <a:off x="814495" y="4992576"/>
            <a:ext cx="11146333" cy="1200329"/>
          </a:xfrm>
          <a:prstGeom prst="rect">
            <a:avLst/>
          </a:prstGeom>
          <a:ln>
            <a:gradFill flip="none" rotWithShape="1">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a:ln>
          <a:effectLst>
            <a:innerShdw blurRad="114300">
              <a:prstClr val="black"/>
            </a:innerShdw>
          </a:effectLst>
        </p:spPr>
        <p:txBody>
          <a:bodyPr wrap="square">
            <a:spAutoFit/>
          </a:bodyPr>
          <a:lstStyle/>
          <a:p>
            <a:r>
              <a:rPr lang="ru-RU" sz="2400" b="1" dirty="0">
                <a:solidFill>
                  <a:srgbClr val="002060"/>
                </a:solidFill>
                <a:latin typeface="Georgia" panose="02040502050405020303" pitchFamily="18" charset="0"/>
              </a:rPr>
              <a:t>Смешанные контрольные действия </a:t>
            </a:r>
            <a:r>
              <a:rPr lang="ru-RU" sz="2400" dirty="0">
                <a:latin typeface="Georgia" panose="02040502050405020303" pitchFamily="18" charset="0"/>
              </a:rPr>
              <a:t>выполняются с использованием прикладных программных средств автоматизации с участием должностных лиц.</a:t>
            </a:r>
          </a:p>
        </p:txBody>
      </p:sp>
    </p:spTree>
    <p:extLst>
      <p:ext uri="{BB962C8B-B14F-4D97-AF65-F5344CB8AC3E}">
        <p14:creationId xmlns:p14="http://schemas.microsoft.com/office/powerpoint/2010/main" val="2035725580"/>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00FA54B-801D-4FBE-B4F7-A48C2CB3CE1C}"/>
              </a:ext>
            </a:extLst>
          </p:cNvPr>
          <p:cNvSpPr/>
          <p:nvPr/>
        </p:nvSpPr>
        <p:spPr>
          <a:xfrm>
            <a:off x="294861" y="348890"/>
            <a:ext cx="5473677" cy="1191675"/>
          </a:xfrm>
          <a:prstGeom prst="rect">
            <a:avLst/>
          </a:prstGeom>
          <a:solidFill>
            <a:schemeClr val="accent5">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Способы проведения контрольных действий</a:t>
            </a:r>
          </a:p>
        </p:txBody>
      </p:sp>
      <p:sp>
        <p:nvSpPr>
          <p:cNvPr id="4" name="Прямоугольник 3">
            <a:extLst>
              <a:ext uri="{FF2B5EF4-FFF2-40B4-BE49-F238E27FC236}">
                <a16:creationId xmlns:a16="http://schemas.microsoft.com/office/drawing/2014/main" id="{038CC4C2-179F-4865-943E-7223106554B8}"/>
              </a:ext>
            </a:extLst>
          </p:cNvPr>
          <p:cNvSpPr/>
          <p:nvPr/>
        </p:nvSpPr>
        <p:spPr>
          <a:xfrm>
            <a:off x="3120887" y="1941066"/>
            <a:ext cx="6907696" cy="1345617"/>
          </a:xfrm>
          <a:prstGeom prst="rect">
            <a:avLst/>
          </a:prstGeom>
          <a:solidFill>
            <a:schemeClr val="accent1">
              <a:lumMod val="60000"/>
              <a:lumOff val="4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Сплошной способ, при котором контрольные действия осуществляются в отношении каждой операции</a:t>
            </a:r>
          </a:p>
        </p:txBody>
      </p:sp>
      <p:sp>
        <p:nvSpPr>
          <p:cNvPr id="5" name="Прямоугольник 4">
            <a:extLst>
              <a:ext uri="{FF2B5EF4-FFF2-40B4-BE49-F238E27FC236}">
                <a16:creationId xmlns:a16="http://schemas.microsoft.com/office/drawing/2014/main" id="{8744237F-4382-49BB-A8D0-8B1507AC29AB}"/>
              </a:ext>
            </a:extLst>
          </p:cNvPr>
          <p:cNvSpPr/>
          <p:nvPr/>
        </p:nvSpPr>
        <p:spPr>
          <a:xfrm>
            <a:off x="3120887" y="3687184"/>
            <a:ext cx="6907696" cy="1670007"/>
          </a:xfrm>
          <a:prstGeom prst="rect">
            <a:avLst/>
          </a:prstGeom>
          <a:solidFill>
            <a:schemeClr val="accent1">
              <a:lumMod val="60000"/>
              <a:lumOff val="4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Выборочный способ, при котором контрольные действия осуществляются в отношении отдельной операции (группы операций)</a:t>
            </a:r>
          </a:p>
        </p:txBody>
      </p:sp>
    </p:spTree>
    <p:extLst>
      <p:ext uri="{BB962C8B-B14F-4D97-AF65-F5344CB8AC3E}">
        <p14:creationId xmlns:p14="http://schemas.microsoft.com/office/powerpoint/2010/main" val="410049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C05082B-996D-4A51-B33D-DC899380450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68154294"/>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4735138D-9BDA-4974-A02F-80F74344454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7820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D1DE7A07-A93A-47EC-8026-6E85A15D5C4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39208017"/>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3FE06BC-1F13-441B-B218-8F8FC8E9543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548668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3" name="Рисунок 2">
            <a:extLst>
              <a:ext uri="{FF2B5EF4-FFF2-40B4-BE49-F238E27FC236}">
                <a16:creationId xmlns:a16="http://schemas.microsoft.com/office/drawing/2014/main" id="{A8F392E2-C5C2-4B4B-BAB3-8ECF1696549E}"/>
              </a:ext>
            </a:extLst>
          </p:cNvPr>
          <p:cNvPicPr>
            <a:picLocks noChangeAspect="1"/>
          </p:cNvPicPr>
          <p:nvPr/>
        </p:nvPicPr>
        <p:blipFill>
          <a:blip r:embed="rId2"/>
          <a:stretch>
            <a:fillRect/>
          </a:stretch>
        </p:blipFill>
        <p:spPr>
          <a:xfrm>
            <a:off x="1100074" y="1336735"/>
            <a:ext cx="10124260" cy="5404633"/>
          </a:xfrm>
          <a:prstGeom prst="rect">
            <a:avLst/>
          </a:prstGeom>
        </p:spPr>
      </p:pic>
      <p:sp>
        <p:nvSpPr>
          <p:cNvPr id="4" name="Прямоугольник 3">
            <a:extLst>
              <a:ext uri="{FF2B5EF4-FFF2-40B4-BE49-F238E27FC236}">
                <a16:creationId xmlns:a16="http://schemas.microsoft.com/office/drawing/2014/main" id="{42A8204E-47FF-482F-8513-EBE7E00F8CD2}"/>
              </a:ext>
            </a:extLst>
          </p:cNvPr>
          <p:cNvSpPr/>
          <p:nvPr/>
        </p:nvSpPr>
        <p:spPr>
          <a:xfrm>
            <a:off x="3114204" y="4535139"/>
            <a:ext cx="6096000" cy="707886"/>
          </a:xfrm>
          <a:prstGeom prst="rect">
            <a:avLst/>
          </a:prstGeom>
        </p:spPr>
        <p:txBody>
          <a:bodyPr>
            <a:spAutoFit/>
          </a:bodyPr>
          <a:lstStyle/>
          <a:p>
            <a:pPr algn="ctr"/>
            <a:r>
              <a:rPr lang="ru-RU" sz="2000" dirty="0">
                <a:latin typeface="Georgia" panose="02040502050405020303" pitchFamily="18" charset="0"/>
              </a:rPr>
              <a:t>Уровень кассового исполнения расходов на реализацию ФАИП, % исполнения</a:t>
            </a:r>
          </a:p>
        </p:txBody>
      </p:sp>
    </p:spTree>
    <p:extLst>
      <p:ext uri="{BB962C8B-B14F-4D97-AF65-F5344CB8AC3E}">
        <p14:creationId xmlns:p14="http://schemas.microsoft.com/office/powerpoint/2010/main" val="292761504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2ACCDF3-996E-4E34-B482-93F2E14BBFDF}"/>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3670758252"/>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EBFF66-C4E7-4700-A572-D27592F301B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1605871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ECA10BBC-0E6C-4B1F-A50A-177747D5266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27187451"/>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600200" y="320657"/>
            <a:ext cx="9193696" cy="1508143"/>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a:t>
            </a:r>
          </a:p>
          <a:p>
            <a:pPr algn="ctr"/>
            <a:r>
              <a:rPr lang="ru-RU" sz="2000" b="1" dirty="0">
                <a:solidFill>
                  <a:srgbClr val="002060"/>
                </a:solidFill>
                <a:latin typeface="Georgia" panose="02040502050405020303" pitchFamily="18" charset="0"/>
              </a:rPr>
              <a:t>Актуализация карты ВФК</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808886" y="2058460"/>
            <a:ext cx="10776319" cy="1413695"/>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13. Формирование (актуализация) карты внутреннего финансового контроля осуществляется руководителем каждого подразделения, ответственного за результаты выполнения внутренних бюджетных процедур.</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871030" y="3623151"/>
            <a:ext cx="10776319" cy="2934070"/>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14. Актуализация карт внутреннего финансового контроля проводится:</a:t>
            </a:r>
          </a:p>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при принятии решения руководителем (заместителем руководителя) главного администратора бюджетных средств, администратора бюджетных средств о внесении изменений в карты внутреннего финансового контроля в соответствии с пунктом 25 настоящих Правил;</a:t>
            </a:r>
          </a:p>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в случае внесения изменений в нормативные правовые акты, регулирующие бюджетные правоотношения, определяющих необходимость изменения внутренних бюджетных процедур.</a:t>
            </a:r>
          </a:p>
        </p:txBody>
      </p:sp>
    </p:spTree>
    <p:extLst>
      <p:ext uri="{BB962C8B-B14F-4D97-AF65-F5344CB8AC3E}">
        <p14:creationId xmlns:p14="http://schemas.microsoft.com/office/powerpoint/2010/main" val="334931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CBA03E23-DF4A-4598-9DC1-CAEA81DB1042}"/>
              </a:ext>
            </a:extLst>
          </p:cNvPr>
          <p:cNvSpPr/>
          <p:nvPr/>
        </p:nvSpPr>
        <p:spPr>
          <a:xfrm>
            <a:off x="1499152" y="142044"/>
            <a:ext cx="9193696" cy="687870"/>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latin typeface="Georgia" panose="02040502050405020303" pitchFamily="18" charset="0"/>
              </a:rPr>
              <a:t>Постановление Правительства РФ от 17.03.2014 N 193 </a:t>
            </a:r>
          </a:p>
          <a:p>
            <a:pPr algn="ctr"/>
            <a:r>
              <a:rPr lang="ru-RU" sz="2000" b="1" dirty="0">
                <a:solidFill>
                  <a:srgbClr val="002060"/>
                </a:solidFill>
                <a:latin typeface="Georgia" panose="02040502050405020303" pitchFamily="18" charset="0"/>
              </a:rPr>
              <a:t>Актуализация карты ВФК</a:t>
            </a:r>
          </a:p>
        </p:txBody>
      </p:sp>
      <p:sp>
        <p:nvSpPr>
          <p:cNvPr id="4" name="Прямоугольник 3">
            <a:extLst>
              <a:ext uri="{FF2B5EF4-FFF2-40B4-BE49-F238E27FC236}">
                <a16:creationId xmlns:a16="http://schemas.microsoft.com/office/drawing/2014/main" id="{68EB8168-A4E6-414E-949D-54F32FBDFDEB}"/>
              </a:ext>
            </a:extLst>
          </p:cNvPr>
          <p:cNvSpPr/>
          <p:nvPr/>
        </p:nvSpPr>
        <p:spPr>
          <a:xfrm>
            <a:off x="707840" y="987491"/>
            <a:ext cx="10776319" cy="1223050"/>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2060"/>
                </a:solidFill>
                <a:latin typeface="Georgia" panose="02040502050405020303" pitchFamily="18" charset="0"/>
              </a:rPr>
              <a:t>14.1 При формировании (актуализации) карты внутреннего финансового контроля составляется (уточняется) перечень мер по повышению качества выполнения внутренних бюджетных процедур, к которым в том числе относятся:</a:t>
            </a:r>
          </a:p>
        </p:txBody>
      </p:sp>
      <p:sp>
        <p:nvSpPr>
          <p:cNvPr id="5" name="Прямоугольник 4">
            <a:extLst>
              <a:ext uri="{FF2B5EF4-FFF2-40B4-BE49-F238E27FC236}">
                <a16:creationId xmlns:a16="http://schemas.microsoft.com/office/drawing/2014/main" id="{EBB11FC0-9B85-4FBB-9F01-B9991D859E67}"/>
              </a:ext>
            </a:extLst>
          </p:cNvPr>
          <p:cNvSpPr/>
          <p:nvPr/>
        </p:nvSpPr>
        <p:spPr>
          <a:xfrm>
            <a:off x="707839" y="2210541"/>
            <a:ext cx="10776319" cy="1056442"/>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меры, направленные на совершенствование способов и уточнение сроков совершения операций (действий по формированию документов, необходимых для выполнения внутренних бюджетных процедур);</a:t>
            </a:r>
          </a:p>
        </p:txBody>
      </p:sp>
      <p:sp>
        <p:nvSpPr>
          <p:cNvPr id="6" name="Прямоугольник 5">
            <a:extLst>
              <a:ext uri="{FF2B5EF4-FFF2-40B4-BE49-F238E27FC236}">
                <a16:creationId xmlns:a16="http://schemas.microsoft.com/office/drawing/2014/main" id="{2F3E532F-CBF5-416E-BC7F-2AD264881BD6}"/>
              </a:ext>
            </a:extLst>
          </p:cNvPr>
          <p:cNvSpPr/>
          <p:nvPr/>
        </p:nvSpPr>
        <p:spPr>
          <a:xfrm>
            <a:off x="707838" y="3266983"/>
            <a:ext cx="10776319" cy="1056442"/>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меры, направленные на устранение недостатков используемых прикладных программных средств автоматизации операций (действий по формированию документов, необходимых для выполнения внутренних бюджетных процедур);</a:t>
            </a:r>
          </a:p>
        </p:txBody>
      </p:sp>
      <p:sp>
        <p:nvSpPr>
          <p:cNvPr id="7" name="Прямоугольник 6">
            <a:extLst>
              <a:ext uri="{FF2B5EF4-FFF2-40B4-BE49-F238E27FC236}">
                <a16:creationId xmlns:a16="http://schemas.microsoft.com/office/drawing/2014/main" id="{B6E93121-6532-45EF-B380-EB1CE162DBA2}"/>
              </a:ext>
            </a:extLst>
          </p:cNvPr>
          <p:cNvSpPr/>
          <p:nvPr/>
        </p:nvSpPr>
        <p:spPr>
          <a:xfrm>
            <a:off x="707838" y="4323425"/>
            <a:ext cx="10776319" cy="719092"/>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меры, направленные на повышение квалификации должностных лиц, выполняющих внутренние бюджетные процедуры;</a:t>
            </a:r>
          </a:p>
        </p:txBody>
      </p:sp>
      <p:sp>
        <p:nvSpPr>
          <p:cNvPr id="8" name="Прямоугольник 7">
            <a:extLst>
              <a:ext uri="{FF2B5EF4-FFF2-40B4-BE49-F238E27FC236}">
                <a16:creationId xmlns:a16="http://schemas.microsoft.com/office/drawing/2014/main" id="{DC45EBCF-7203-4E69-BD47-347C1821B0C4}"/>
              </a:ext>
            </a:extLst>
          </p:cNvPr>
          <p:cNvSpPr/>
          <p:nvPr/>
        </p:nvSpPr>
        <p:spPr>
          <a:xfrm>
            <a:off x="707838" y="5070629"/>
            <a:ext cx="10776319" cy="1410069"/>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q"/>
            </a:pPr>
            <a:r>
              <a:rPr lang="ru-RU" sz="2000" dirty="0">
                <a:solidFill>
                  <a:srgbClr val="002060"/>
                </a:solidFill>
                <a:latin typeface="Georgia" panose="02040502050405020303" pitchFamily="18" charset="0"/>
              </a:rPr>
              <a:t>проведение мониторинга изменений бюджетного законодательства и иных нормативных правовых актов, регулирующих бюджетные правоотношения, а также положений законов и иных нормативных правовых актов, обусловливающих расходные (бюджетные) обязательства Российской Федерации.</a:t>
            </a:r>
          </a:p>
        </p:txBody>
      </p:sp>
    </p:spTree>
    <p:extLst>
      <p:ext uri="{BB962C8B-B14F-4D97-AF65-F5344CB8AC3E}">
        <p14:creationId xmlns:p14="http://schemas.microsoft.com/office/powerpoint/2010/main" val="334383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6E781D29-CDC8-4D3B-845B-22C49DA62457}"/>
              </a:ext>
            </a:extLst>
          </p:cNvPr>
          <p:cNvSpPr/>
          <p:nvPr/>
        </p:nvSpPr>
        <p:spPr>
          <a:xfrm>
            <a:off x="1552851" y="1900265"/>
            <a:ext cx="9086298" cy="167782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chemeClr val="tx1"/>
                </a:solidFill>
                <a:latin typeface="Georgia" panose="02040502050405020303" pitchFamily="18" charset="0"/>
              </a:rPr>
              <a:t>Формирование программы аудиторских мероприятий осуществляется на основе собранной информации об объекте аудита</a:t>
            </a:r>
          </a:p>
        </p:txBody>
      </p:sp>
    </p:spTree>
    <p:extLst>
      <p:ext uri="{BB962C8B-B14F-4D97-AF65-F5344CB8AC3E}">
        <p14:creationId xmlns:p14="http://schemas.microsoft.com/office/powerpoint/2010/main" val="2673723074"/>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79016"/>
            <a:ext cx="10662081" cy="70556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Собранная информация об объекте ВФА может включать:</a:t>
            </a: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64958" y="1197492"/>
            <a:ext cx="10662081" cy="105496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1) показатели качества финансового менеджмента и иные показатели в отношении объекта аудита, на основании которых определяется вероятность допущения объектом аудита нарушений в проверяемом периоде</a:t>
            </a:r>
          </a:p>
        </p:txBody>
      </p:sp>
      <p:sp>
        <p:nvSpPr>
          <p:cNvPr id="7" name="Прямоугольник 6">
            <a:extLst>
              <a:ext uri="{FF2B5EF4-FFF2-40B4-BE49-F238E27FC236}">
                <a16:creationId xmlns:a16="http://schemas.microsoft.com/office/drawing/2014/main" id="{84DC26FD-6105-4FE0-B68C-A4F7043803EA}"/>
              </a:ext>
            </a:extLst>
          </p:cNvPr>
          <p:cNvSpPr/>
          <p:nvPr/>
        </p:nvSpPr>
        <p:spPr>
          <a:xfrm>
            <a:off x="764958" y="2374036"/>
            <a:ext cx="10662081" cy="1353138"/>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2) объемы финансового обеспечения деятельности объекта аудита за счет средств бюджета и (или) средств, предоставленных из бюджета, в проверяемые отчетные периоды в целом и (или) дифференцированно по видам расходов, источников финансирования дефицита бюджета</a:t>
            </a:r>
          </a:p>
        </p:txBody>
      </p:sp>
      <p:sp>
        <p:nvSpPr>
          <p:cNvPr id="8" name="Прямоугольник 7">
            <a:extLst>
              <a:ext uri="{FF2B5EF4-FFF2-40B4-BE49-F238E27FC236}">
                <a16:creationId xmlns:a16="http://schemas.microsoft.com/office/drawing/2014/main" id="{318888FF-FF4C-4E8F-9132-B57DFE41AEE6}"/>
              </a:ext>
            </a:extLst>
          </p:cNvPr>
          <p:cNvSpPr/>
          <p:nvPr/>
        </p:nvSpPr>
        <p:spPr>
          <a:xfrm>
            <a:off x="764958" y="3848753"/>
            <a:ext cx="10662081" cy="150843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3) существенность и значимость мероприятий, осуществляемых объектами аудита, в отношении которых предполагается проведение финансового аудита, и (или) направления и объемов бюджетных расходов, включая мероприятия, осуществляемые в рамках реализации государственных (муниципальных) программ</a:t>
            </a:r>
          </a:p>
        </p:txBody>
      </p:sp>
    </p:spTree>
    <p:extLst>
      <p:ext uri="{BB962C8B-B14F-4D97-AF65-F5344CB8AC3E}">
        <p14:creationId xmlns:p14="http://schemas.microsoft.com/office/powerpoint/2010/main" val="1553658347"/>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84DC26FD-6105-4FE0-B68C-A4F7043803EA}"/>
              </a:ext>
            </a:extLst>
          </p:cNvPr>
          <p:cNvSpPr/>
          <p:nvPr/>
        </p:nvSpPr>
        <p:spPr>
          <a:xfrm>
            <a:off x="764959" y="1185758"/>
            <a:ext cx="10662081" cy="70556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4) совершение объектом аудита крупных сделок в соответствии с законодательством Российской Федерации</a:t>
            </a:r>
          </a:p>
        </p:txBody>
      </p:sp>
      <p:sp>
        <p:nvSpPr>
          <p:cNvPr id="10" name="Прямоугольник 9">
            <a:extLst>
              <a:ext uri="{FF2B5EF4-FFF2-40B4-BE49-F238E27FC236}">
                <a16:creationId xmlns:a16="http://schemas.microsoft.com/office/drawing/2014/main" id="{7F537D83-C3B0-4972-B0B2-6725493022B0}"/>
              </a:ext>
            </a:extLst>
          </p:cNvPr>
          <p:cNvSpPr/>
          <p:nvPr/>
        </p:nvSpPr>
        <p:spPr>
          <a:xfrm>
            <a:off x="732408" y="2021823"/>
            <a:ext cx="10662081" cy="178486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5) наличие (отсутствие) в проверяемом периоде значительных изменений в деятельности объекта аудита, в том числе в его организационной структуре (например, изменение типа учреждения, реорганизация (присоединение, выделение), создание (ликвидация) обособленных структурных подразделений, новые виды деятельности, в том числе новые виды оказываемых услуг, выполняемых работ)</a:t>
            </a:r>
          </a:p>
        </p:txBody>
      </p:sp>
      <p:sp>
        <p:nvSpPr>
          <p:cNvPr id="12" name="Прямоугольник 11">
            <a:extLst>
              <a:ext uri="{FF2B5EF4-FFF2-40B4-BE49-F238E27FC236}">
                <a16:creationId xmlns:a16="http://schemas.microsoft.com/office/drawing/2014/main" id="{D3D4025D-335A-487D-AB39-1F0F726A4E64}"/>
              </a:ext>
            </a:extLst>
          </p:cNvPr>
          <p:cNvSpPr/>
          <p:nvPr/>
        </p:nvSpPr>
        <p:spPr>
          <a:xfrm>
            <a:off x="732408" y="4018918"/>
            <a:ext cx="10662081" cy="135815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7) существенность нарушений, выявленных по результатам ранее проведенных органами государственного (муниципального) финансового контроля и иными уполномоченными органами проверок (ревизий, обследований) в отношении объекта аудита в текущем финансовом году и предшествующих отчетных периодах</a:t>
            </a:r>
          </a:p>
        </p:txBody>
      </p:sp>
      <p:sp>
        <p:nvSpPr>
          <p:cNvPr id="14" name="Прямоугольник 13">
            <a:extLst>
              <a:ext uri="{FF2B5EF4-FFF2-40B4-BE49-F238E27FC236}">
                <a16:creationId xmlns:a16="http://schemas.microsoft.com/office/drawing/2014/main" id="{F1502228-6A30-4175-8447-4CD9002ADC20}"/>
              </a:ext>
            </a:extLst>
          </p:cNvPr>
          <p:cNvSpPr/>
          <p:nvPr/>
        </p:nvSpPr>
        <p:spPr>
          <a:xfrm>
            <a:off x="732408" y="179016"/>
            <a:ext cx="10662081" cy="70556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Собранная информация об объекте ВФА может включать:</a:t>
            </a:r>
          </a:p>
        </p:txBody>
      </p:sp>
    </p:spTree>
    <p:extLst>
      <p:ext uri="{BB962C8B-B14F-4D97-AF65-F5344CB8AC3E}">
        <p14:creationId xmlns:p14="http://schemas.microsoft.com/office/powerpoint/2010/main" val="2684773972"/>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a:extLst>
              <a:ext uri="{FF2B5EF4-FFF2-40B4-BE49-F238E27FC236}">
                <a16:creationId xmlns:a16="http://schemas.microsoft.com/office/drawing/2014/main" id="{9D04C292-7E83-49E0-A10B-63846692A0FF}"/>
              </a:ext>
            </a:extLst>
          </p:cNvPr>
          <p:cNvSpPr/>
          <p:nvPr/>
        </p:nvSpPr>
        <p:spPr>
          <a:xfrm>
            <a:off x="764959" y="1221489"/>
            <a:ext cx="10662081" cy="1074450"/>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8) полнота учета исполнения объектом аудита представлений, предписаний и рекомендаций об устранении нарушений и недостатков, выявленных по результатам ранее проведенных контрольных мероприятий</a:t>
            </a: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64959" y="2468157"/>
            <a:ext cx="10662081" cy="883635"/>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9) длительность периода, прошедшего с момента проведения идентичного мероприятия в отношении объекта аудита</a:t>
            </a:r>
          </a:p>
        </p:txBody>
      </p:sp>
      <p:sp>
        <p:nvSpPr>
          <p:cNvPr id="10" name="Прямоугольник 9">
            <a:extLst>
              <a:ext uri="{FF2B5EF4-FFF2-40B4-BE49-F238E27FC236}">
                <a16:creationId xmlns:a16="http://schemas.microsoft.com/office/drawing/2014/main" id="{832541DC-FFE4-4442-8B8D-DF620EF17E67}"/>
              </a:ext>
            </a:extLst>
          </p:cNvPr>
          <p:cNvSpPr/>
          <p:nvPr/>
        </p:nvSpPr>
        <p:spPr>
          <a:xfrm>
            <a:off x="732408" y="179016"/>
            <a:ext cx="10662081" cy="70556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Собранная информация об объекте ВФА может включать:</a:t>
            </a:r>
          </a:p>
        </p:txBody>
      </p:sp>
    </p:spTree>
    <p:extLst>
      <p:ext uri="{BB962C8B-B14F-4D97-AF65-F5344CB8AC3E}">
        <p14:creationId xmlns:p14="http://schemas.microsoft.com/office/powerpoint/2010/main" val="1672373002"/>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F56236-68FD-479D-B867-26C36BA50C7D}"/>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9150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389368" y="1384917"/>
            <a:ext cx="5780613" cy="519078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На низком уровне (менее 90 %) исполнены расходы на предоставление межбюджетных трансфертов по 15 главным распорядителям. Ниже 80 % исполнены расходы на предоставление межбюджетных трансфертов Ространснадзором (8,1 %), Судебным департаментом при Верховном Суде Российской Федерации (51,4 %), Росрыболовством (66,8 %), </a:t>
            </a:r>
            <a:r>
              <a:rPr lang="ru-RU" dirty="0" err="1">
                <a:solidFill>
                  <a:srgbClr val="000000"/>
                </a:solidFill>
                <a:latin typeface="Georgia" panose="02040502050405020303" pitchFamily="18" charset="0"/>
                <a:ea typeface="Arial Unicode MS"/>
              </a:rPr>
              <a:t>Росводресурсами</a:t>
            </a:r>
            <a:r>
              <a:rPr lang="ru-RU" dirty="0">
                <a:solidFill>
                  <a:srgbClr val="000000"/>
                </a:solidFill>
                <a:latin typeface="Georgia" panose="02040502050405020303" pitchFamily="18" charset="0"/>
                <a:ea typeface="Arial Unicode MS"/>
              </a:rPr>
              <a:t> (78,2 %).</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pic>
        <p:nvPicPr>
          <p:cNvPr id="3" name="Рисунок 2">
            <a:extLst>
              <a:ext uri="{FF2B5EF4-FFF2-40B4-BE49-F238E27FC236}">
                <a16:creationId xmlns:a16="http://schemas.microsoft.com/office/drawing/2014/main" id="{0A54A127-6F65-4ACA-9928-B673CCD41174}"/>
              </a:ext>
            </a:extLst>
          </p:cNvPr>
          <p:cNvPicPr>
            <a:picLocks noChangeAspect="1"/>
          </p:cNvPicPr>
          <p:nvPr/>
        </p:nvPicPr>
        <p:blipFill>
          <a:blip r:embed="rId2"/>
          <a:stretch>
            <a:fillRect/>
          </a:stretch>
        </p:blipFill>
        <p:spPr>
          <a:xfrm>
            <a:off x="6239342" y="1109571"/>
            <a:ext cx="5923954" cy="5631797"/>
          </a:xfrm>
          <a:prstGeom prst="rect">
            <a:avLst/>
          </a:prstGeom>
        </p:spPr>
      </p:pic>
    </p:spTree>
    <p:extLst>
      <p:ext uri="{BB962C8B-B14F-4D97-AF65-F5344CB8AC3E}">
        <p14:creationId xmlns:p14="http://schemas.microsoft.com/office/powerpoint/2010/main" val="261504910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808051" y="1706483"/>
            <a:ext cx="3879228"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Методы ВФА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505349" y="234797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914045" y="2845454"/>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Аналитические процедуры</a:t>
            </a:r>
            <a:endParaRPr lang="ru-RU" sz="2000" dirty="0">
              <a:solidFill>
                <a:schemeClr val="tx1"/>
              </a:solidFill>
              <a:latin typeface="Georgia" panose="02040502050405020303" pitchFamily="18" charset="0"/>
            </a:endParaRPr>
          </a:p>
        </p:txBody>
      </p:sp>
      <p:sp>
        <p:nvSpPr>
          <p:cNvPr id="7" name="Прямоугольник 6">
            <a:extLst>
              <a:ext uri="{FF2B5EF4-FFF2-40B4-BE49-F238E27FC236}">
                <a16:creationId xmlns:a16="http://schemas.microsoft.com/office/drawing/2014/main" id="{B9CCA93D-BFDE-404C-B5AC-08F09FBA898E}"/>
              </a:ext>
            </a:extLst>
          </p:cNvPr>
          <p:cNvSpPr/>
          <p:nvPr/>
        </p:nvSpPr>
        <p:spPr>
          <a:xfrm>
            <a:off x="4351152" y="2827745"/>
            <a:ext cx="2919146"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Инспектирование</a:t>
            </a:r>
            <a:endParaRPr lang="ru-RU" sz="2000" dirty="0">
              <a:solidFill>
                <a:schemeClr val="tx1"/>
              </a:solidFill>
              <a:latin typeface="Georgia" panose="02040502050405020303" pitchFamily="18" charset="0"/>
            </a:endParaRPr>
          </a:p>
        </p:txBody>
      </p:sp>
      <p:sp>
        <p:nvSpPr>
          <p:cNvPr id="9" name="Прямоугольник 8">
            <a:extLst>
              <a:ext uri="{FF2B5EF4-FFF2-40B4-BE49-F238E27FC236}">
                <a16:creationId xmlns:a16="http://schemas.microsoft.com/office/drawing/2014/main" id="{434E8EFC-436B-443C-A961-4B1BCC7DCC8A}"/>
              </a:ext>
            </a:extLst>
          </p:cNvPr>
          <p:cNvSpPr/>
          <p:nvPr/>
        </p:nvSpPr>
        <p:spPr>
          <a:xfrm>
            <a:off x="8351828" y="2807804"/>
            <a:ext cx="2011374"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Пересчет</a:t>
            </a:r>
            <a:endParaRPr lang="ru-RU" sz="2000" dirty="0">
              <a:solidFill>
                <a:schemeClr val="tx1"/>
              </a:solidFill>
              <a:latin typeface="Georgia" panose="02040502050405020303" pitchFamily="18" charset="0"/>
            </a:endParaRPr>
          </a:p>
        </p:txBody>
      </p:sp>
      <p:sp>
        <p:nvSpPr>
          <p:cNvPr id="12" name="Прямоугольник 11">
            <a:extLst>
              <a:ext uri="{FF2B5EF4-FFF2-40B4-BE49-F238E27FC236}">
                <a16:creationId xmlns:a16="http://schemas.microsoft.com/office/drawing/2014/main" id="{0227FF4D-7379-4D23-8B01-E79A47D01F92}"/>
              </a:ext>
            </a:extLst>
          </p:cNvPr>
          <p:cNvSpPr/>
          <p:nvPr/>
        </p:nvSpPr>
        <p:spPr>
          <a:xfrm>
            <a:off x="4875350" y="3946218"/>
            <a:ext cx="2011374"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Запрос</a:t>
            </a:r>
            <a:endParaRPr lang="ru-RU" sz="2000" dirty="0">
              <a:solidFill>
                <a:schemeClr val="tx1"/>
              </a:solidFill>
              <a:latin typeface="Georgia" panose="02040502050405020303" pitchFamily="18" charset="0"/>
            </a:endParaRPr>
          </a:p>
        </p:txBody>
      </p:sp>
      <p:sp>
        <p:nvSpPr>
          <p:cNvPr id="13" name="Прямоугольник 12">
            <a:extLst>
              <a:ext uri="{FF2B5EF4-FFF2-40B4-BE49-F238E27FC236}">
                <a16:creationId xmlns:a16="http://schemas.microsoft.com/office/drawing/2014/main" id="{A1A0604D-6E3A-41A5-B678-FC65CDC5BD37}"/>
              </a:ext>
            </a:extLst>
          </p:cNvPr>
          <p:cNvSpPr/>
          <p:nvPr/>
        </p:nvSpPr>
        <p:spPr>
          <a:xfrm>
            <a:off x="1653978" y="3946218"/>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Подтверждение</a:t>
            </a:r>
            <a:endParaRPr lang="ru-RU" sz="2000" dirty="0">
              <a:solidFill>
                <a:schemeClr val="tx1"/>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B735B2EE-24AE-48B8-BA0E-CC19F20C3ADA}"/>
              </a:ext>
            </a:extLst>
          </p:cNvPr>
          <p:cNvSpPr/>
          <p:nvPr/>
        </p:nvSpPr>
        <p:spPr>
          <a:xfrm>
            <a:off x="7454349" y="3915289"/>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Наблюдение</a:t>
            </a:r>
            <a:endParaRPr lang="ru-RU" sz="2000" dirty="0">
              <a:solidFill>
                <a:schemeClr val="tx1"/>
              </a:solidFill>
              <a:latin typeface="Georgia" panose="02040502050405020303" pitchFamily="18" charset="0"/>
            </a:endParaRPr>
          </a:p>
        </p:txBody>
      </p:sp>
      <p:sp>
        <p:nvSpPr>
          <p:cNvPr id="15" name="Прямоугольник 14">
            <a:extLst>
              <a:ext uri="{FF2B5EF4-FFF2-40B4-BE49-F238E27FC236}">
                <a16:creationId xmlns:a16="http://schemas.microsoft.com/office/drawing/2014/main" id="{C5BC348C-47EB-4DBA-8D75-2B3FB5AB513C}"/>
              </a:ext>
            </a:extLst>
          </p:cNvPr>
          <p:cNvSpPr/>
          <p:nvPr/>
        </p:nvSpPr>
        <p:spPr>
          <a:xfrm>
            <a:off x="2598196" y="5110305"/>
            <a:ext cx="6565682"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Мониторинг процедур внутреннего финансового контроля</a:t>
            </a:r>
            <a:endParaRPr lang="ru-RU" sz="2000" dirty="0">
              <a:solidFill>
                <a:schemeClr val="tx1"/>
              </a:solidFill>
              <a:latin typeface="Georgia" panose="02040502050405020303" pitchFamily="18" charset="0"/>
            </a:endParaRPr>
          </a:p>
        </p:txBody>
      </p:sp>
    </p:spTree>
    <p:extLst>
      <p:ext uri="{BB962C8B-B14F-4D97-AF65-F5344CB8AC3E}">
        <p14:creationId xmlns:p14="http://schemas.microsoft.com/office/powerpoint/2010/main" val="1727247323"/>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155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Аналитические процедуры </a:t>
            </a:r>
            <a:r>
              <a:rPr lang="ru-RU" sz="2000" dirty="0">
                <a:solidFill>
                  <a:schemeClr val="tx1"/>
                </a:solidFill>
                <a:latin typeface="Georgia" panose="02040502050405020303" pitchFamily="18" charset="0"/>
              </a:rPr>
              <a:t>– метод внутреннего финансового аудита, представляющий собой анализ соотношений и закономерностей, основанный на полученной информации о выполнении бюджетных процедур, в том числе информации о нарушениях и (или) недостатках при выполнении бюджетных процедур и их причинах.</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15725" y="4674646"/>
            <a:ext cx="10662081" cy="1474338"/>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Инспектирование </a:t>
            </a:r>
            <a:r>
              <a:rPr lang="ru-RU" sz="2000" dirty="0">
                <a:solidFill>
                  <a:schemeClr val="tx1"/>
                </a:solidFill>
                <a:latin typeface="Georgia" panose="02040502050405020303" pitchFamily="18" charset="0"/>
              </a:rPr>
              <a:t>– метод внутреннего финансового аудита, представляющий собой изучение материальных активов и (или) документов и фактических данных, информации, связанных с осуществлением операций (действий) по выполнению бюджетных процедур.</a:t>
            </a:r>
          </a:p>
        </p:txBody>
      </p:sp>
    </p:spTree>
    <p:extLst>
      <p:ext uri="{BB962C8B-B14F-4D97-AF65-F5344CB8AC3E}">
        <p14:creationId xmlns:p14="http://schemas.microsoft.com/office/powerpoint/2010/main" val="471858019"/>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92211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Пересчет </a:t>
            </a:r>
            <a:r>
              <a:rPr lang="ru-RU" sz="2000" dirty="0">
                <a:solidFill>
                  <a:schemeClr val="tx1"/>
                </a:solidFill>
                <a:latin typeface="Georgia" panose="02040502050405020303" pitchFamily="18" charset="0"/>
              </a:rPr>
              <a:t>– метод внутреннего финансового аудита, представляющий собой проверку точности арифметических расчетов субъектов бюджетных процедур в документах (прикладных программных средствах, информационных ресурсах), в том числе в первичных документах и записях в регистрах бюджетного учета, либо выполнение членами аудиторской группы или уполномоченным должностным лицом самостоятельных расчетов. </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8" y="4943002"/>
            <a:ext cx="10662081" cy="119938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Запрос </a:t>
            </a:r>
            <a:r>
              <a:rPr lang="ru-RU" sz="2000" dirty="0">
                <a:solidFill>
                  <a:schemeClr val="tx1"/>
                </a:solidFill>
                <a:latin typeface="Georgia" panose="02040502050405020303" pitchFamily="18" charset="0"/>
              </a:rPr>
              <a:t>– метод внутреннего финансового аудита, представляющий собой обращение к лицам, располагающим документами и фактическими данными, информацией, необходимыми для проведения аудиторского мероприятия.</a:t>
            </a:r>
          </a:p>
        </p:txBody>
      </p:sp>
    </p:spTree>
    <p:extLst>
      <p:ext uri="{BB962C8B-B14F-4D97-AF65-F5344CB8AC3E}">
        <p14:creationId xmlns:p14="http://schemas.microsoft.com/office/powerpoint/2010/main" val="1770280082"/>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2"/>
            <a:ext cx="10662081" cy="2011563"/>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Подтверждение </a:t>
            </a:r>
            <a:r>
              <a:rPr lang="ru-RU" sz="2000" dirty="0">
                <a:solidFill>
                  <a:schemeClr val="tx1"/>
                </a:solidFill>
                <a:latin typeface="Georgia" panose="02040502050405020303" pitchFamily="18" charset="0"/>
              </a:rPr>
              <a:t>– метод внутреннего финансового аудита, представляющий собой процесс получения информации относительно конкретного вопроса, подлежащего изучению и оказывающего влияние на обоснованность полученных аудиторских доказательств, в результате которого подтверждаются определенные факты относительно информации, вызывающей сомнение у членов аудиторской группы или уполномоченного должностного лица.</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7" y="5042394"/>
            <a:ext cx="10662081" cy="119938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Наблюдение </a:t>
            </a:r>
            <a:r>
              <a:rPr lang="ru-RU" sz="2000" dirty="0">
                <a:solidFill>
                  <a:schemeClr val="tx1"/>
                </a:solidFill>
                <a:latin typeface="Georgia" panose="02040502050405020303" pitchFamily="18" charset="0"/>
              </a:rPr>
              <a:t>– метод внутреннего финансового аудита, представляющий собой изучение действий субъектов бюджетных процедур, осуществляемых ими в ходе выполнения операций (действий) по выполнению бюджетных процедур.</a:t>
            </a:r>
          </a:p>
        </p:txBody>
      </p:sp>
    </p:spTree>
    <p:extLst>
      <p:ext uri="{BB962C8B-B14F-4D97-AF65-F5344CB8AC3E}">
        <p14:creationId xmlns:p14="http://schemas.microsoft.com/office/powerpoint/2010/main" val="234520811"/>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5654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Мониторинг процедур внутреннего финансового контроля </a:t>
            </a:r>
            <a:r>
              <a:rPr lang="ru-RU" sz="2000" dirty="0">
                <a:solidFill>
                  <a:schemeClr val="tx1"/>
                </a:solidFill>
                <a:latin typeface="Georgia" panose="02040502050405020303" pitchFamily="18" charset="0"/>
              </a:rPr>
              <a:t>– метод внутреннего финансового аудита, представляющий собой регулярный процесс изучения контрольных действий и их результатов, оценки надежности внутреннего финансового контроля, включая оценку организации, применения и достаточности контрольных действий</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9" y="4751386"/>
            <a:ext cx="10662081" cy="1809013"/>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Georgia" panose="02040502050405020303" pitchFamily="18" charset="0"/>
              </a:rPr>
              <a:t>При проведении мониторинга процедур внутреннего финансового контроля устанавливаются взаимосвязи (связующие соотношения) между применяемыми контрольными действиями и бюджетными процедурами в целях оценки влияния внутреннего финансового контроля на минимизацию бюджетных рисков, а также в целях формирования и ведения реестра бюджетных рисков.</a:t>
            </a:r>
          </a:p>
        </p:txBody>
      </p:sp>
    </p:spTree>
    <p:extLst>
      <p:ext uri="{BB962C8B-B14F-4D97-AF65-F5344CB8AC3E}">
        <p14:creationId xmlns:p14="http://schemas.microsoft.com/office/powerpoint/2010/main" val="2640069262"/>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5654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Внутренний финансовый контроль </a:t>
            </a:r>
            <a:r>
              <a:rPr lang="ru-RU" sz="2000" dirty="0">
                <a:solidFill>
                  <a:schemeClr val="tx1"/>
                </a:solidFill>
                <a:latin typeface="Georgia" panose="02040502050405020303" pitchFamily="18" charset="0"/>
              </a:rPr>
              <a:t>– внутренний процесс главного администратора (администратора) бюджетных средств, осуществляемый в целях соблюдения установленных правовыми актами, регулирующими бюджетные правоотношения, требований к исполнению своих бюджетных полномочий, в том числе осуществляемый посредством совершения контрольных действий.</a:t>
            </a:r>
          </a:p>
        </p:txBody>
      </p:sp>
    </p:spTree>
    <p:extLst>
      <p:ext uri="{BB962C8B-B14F-4D97-AF65-F5344CB8AC3E}">
        <p14:creationId xmlns:p14="http://schemas.microsoft.com/office/powerpoint/2010/main" val="129090759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6" y="333596"/>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Организация внутреннего финансового аудита</a:t>
            </a:r>
          </a:p>
        </p:txBody>
      </p:sp>
      <p:sp>
        <p:nvSpPr>
          <p:cNvPr id="5" name="Прямоугольник 4">
            <a:extLst>
              <a:ext uri="{FF2B5EF4-FFF2-40B4-BE49-F238E27FC236}">
                <a16:creationId xmlns:a16="http://schemas.microsoft.com/office/drawing/2014/main" id="{09B24E08-7FF7-4DC0-A34A-1F3699709FA3}"/>
              </a:ext>
            </a:extLst>
          </p:cNvPr>
          <p:cNvSpPr/>
          <p:nvPr/>
        </p:nvSpPr>
        <p:spPr>
          <a:xfrm>
            <a:off x="431096" y="1210324"/>
            <a:ext cx="10951375" cy="146745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8) Формирование аудиторских групп, включая порядок назначения руководителя аудиторской группы, а также привлечения к проведению мероприятий внутреннего финансового аудита должностных лиц (работников) главного администратора (администратора) бюджетных средств и экспертов;</a:t>
            </a:r>
          </a:p>
        </p:txBody>
      </p:sp>
      <p:sp>
        <p:nvSpPr>
          <p:cNvPr id="7" name="Прямоугольник 6">
            <a:extLst>
              <a:ext uri="{FF2B5EF4-FFF2-40B4-BE49-F238E27FC236}">
                <a16:creationId xmlns:a16="http://schemas.microsoft.com/office/drawing/2014/main" id="{5BF8CE2B-1E39-47C6-8588-C68A62D1B3CE}"/>
              </a:ext>
            </a:extLst>
          </p:cNvPr>
          <p:cNvSpPr/>
          <p:nvPr/>
        </p:nvSpPr>
        <p:spPr>
          <a:xfrm>
            <a:off x="431096" y="287070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9) Проведение мероприятия внутреннего финансового аудита, составление рабочей документации мероприятия внутреннего финансового аудита;</a:t>
            </a:r>
          </a:p>
        </p:txBody>
      </p:sp>
      <p:sp>
        <p:nvSpPr>
          <p:cNvPr id="11" name="Прямоугольник 10">
            <a:extLst>
              <a:ext uri="{FF2B5EF4-FFF2-40B4-BE49-F238E27FC236}">
                <a16:creationId xmlns:a16="http://schemas.microsoft.com/office/drawing/2014/main" id="{9CE150FC-E3C2-4A4B-97C1-2614CD1B5016}"/>
              </a:ext>
            </a:extLst>
          </p:cNvPr>
          <p:cNvSpPr/>
          <p:nvPr/>
        </p:nvSpPr>
        <p:spPr>
          <a:xfrm>
            <a:off x="431096" y="3797363"/>
            <a:ext cx="10951375" cy="181831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10) Формирование и представление заключения, работа с возражениями и предложениями субъектов внутреннего финансового контроля, являющихся руководителями структурных подразделений главного администратора (администратора) бюджетных средств, по результатам проведенного мероприятия внутреннего финансового аудита;</a:t>
            </a:r>
          </a:p>
        </p:txBody>
      </p:sp>
    </p:spTree>
    <p:extLst>
      <p:ext uri="{BB962C8B-B14F-4D97-AF65-F5344CB8AC3E}">
        <p14:creationId xmlns:p14="http://schemas.microsoft.com/office/powerpoint/2010/main" val="2596974946"/>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7" y="122489"/>
            <a:ext cx="10662081" cy="56777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Рабочая документация аудиторского мероприятия:</a:t>
            </a:r>
            <a:endParaRPr lang="ru-RU" sz="2000" b="1" dirty="0">
              <a:solidFill>
                <a:srgbClr val="C00000"/>
              </a:solidFill>
              <a:latin typeface="Georgia" panose="02040502050405020303" pitchFamily="18" charset="0"/>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6" y="810250"/>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документы, отражающие подготовку к проведению аудиторского мероприятия, включая формирование его программы;</a:t>
            </a:r>
          </a:p>
        </p:txBody>
      </p:sp>
      <p:sp>
        <p:nvSpPr>
          <p:cNvPr id="6" name="Прямоугольник 5">
            <a:extLst>
              <a:ext uri="{FF2B5EF4-FFF2-40B4-BE49-F238E27FC236}">
                <a16:creationId xmlns:a16="http://schemas.microsoft.com/office/drawing/2014/main" id="{71CCBF9E-6937-4D6B-9329-00DC79A44BAB}"/>
              </a:ext>
            </a:extLst>
          </p:cNvPr>
          <p:cNvSpPr/>
          <p:nvPr/>
        </p:nvSpPr>
        <p:spPr>
          <a:xfrm>
            <a:off x="658936" y="1733016"/>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документы и фактические данные, информация, связанные с выполнением бюджетных процедур;</a:t>
            </a:r>
          </a:p>
        </p:txBody>
      </p:sp>
      <p:sp>
        <p:nvSpPr>
          <p:cNvPr id="7" name="Прямоугольник 6">
            <a:extLst>
              <a:ext uri="{FF2B5EF4-FFF2-40B4-BE49-F238E27FC236}">
                <a16:creationId xmlns:a16="http://schemas.microsoft.com/office/drawing/2014/main" id="{2508FEB2-0D42-4851-9FEC-45CFA4BBAEBE}"/>
              </a:ext>
            </a:extLst>
          </p:cNvPr>
          <p:cNvSpPr/>
          <p:nvPr/>
        </p:nvSpPr>
        <p:spPr>
          <a:xfrm>
            <a:off x="658935" y="2657403"/>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объяснения, полученные в ходе проведения аудиторского мероприятия, в том числе от субъектов бюджетных процедур;</a:t>
            </a:r>
          </a:p>
        </p:txBody>
      </p:sp>
      <p:sp>
        <p:nvSpPr>
          <p:cNvPr id="8" name="Прямоугольник 7">
            <a:extLst>
              <a:ext uri="{FF2B5EF4-FFF2-40B4-BE49-F238E27FC236}">
                <a16:creationId xmlns:a16="http://schemas.microsoft.com/office/drawing/2014/main" id="{DEBA5533-33B0-4D75-84F7-1B244E12B4BF}"/>
              </a:ext>
            </a:extLst>
          </p:cNvPr>
          <p:cNvSpPr/>
          <p:nvPr/>
        </p:nvSpPr>
        <p:spPr>
          <a:xfrm>
            <a:off x="658934" y="3609081"/>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информация о контрольных действиях, совершаемых при выполнении бюджетной процедуры, являющейся объектом внутреннего финансового аудита;</a:t>
            </a:r>
          </a:p>
        </p:txBody>
      </p:sp>
      <p:sp>
        <p:nvSpPr>
          <p:cNvPr id="9" name="Прямоугольник 8">
            <a:extLst>
              <a:ext uri="{FF2B5EF4-FFF2-40B4-BE49-F238E27FC236}">
                <a16:creationId xmlns:a16="http://schemas.microsoft.com/office/drawing/2014/main" id="{3FF32BA0-ADB9-45E8-9B3A-383C5773372D}"/>
              </a:ext>
            </a:extLst>
          </p:cNvPr>
          <p:cNvSpPr/>
          <p:nvPr/>
        </p:nvSpPr>
        <p:spPr>
          <a:xfrm>
            <a:off x="658934" y="4499207"/>
            <a:ext cx="10662081" cy="79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аналитические материалы, подготовленные в рамках проведения аудиторского мероприятия; </a:t>
            </a:r>
          </a:p>
        </p:txBody>
      </p:sp>
      <p:sp>
        <p:nvSpPr>
          <p:cNvPr id="12" name="Прямоугольник 11">
            <a:extLst>
              <a:ext uri="{FF2B5EF4-FFF2-40B4-BE49-F238E27FC236}">
                <a16:creationId xmlns:a16="http://schemas.microsoft.com/office/drawing/2014/main" id="{40051DA7-1D4D-4411-88B8-F304C2C3221A}"/>
              </a:ext>
            </a:extLst>
          </p:cNvPr>
          <p:cNvSpPr/>
          <p:nvPr/>
        </p:nvSpPr>
        <p:spPr>
          <a:xfrm>
            <a:off x="658934" y="5389333"/>
            <a:ext cx="10662081" cy="1250365"/>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копии обращений к экспертам и (или) к лицам, располагающим документами и фактическими данными, информацией, необходимыми для проведения аудиторского мероприятия, направленных в ходе проведения аудиторского мероприятия, и полученные от них сведения.</a:t>
            </a:r>
          </a:p>
        </p:txBody>
      </p:sp>
    </p:spTree>
    <p:extLst>
      <p:ext uri="{BB962C8B-B14F-4D97-AF65-F5344CB8AC3E}">
        <p14:creationId xmlns:p14="http://schemas.microsoft.com/office/powerpoint/2010/main" val="2223925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animBg="1"/>
      <p:bldP spid="8" grpId="0" animBg="1"/>
      <p:bldP spid="9" grpId="0" animBg="1"/>
      <p:bldP spid="12" grpId="0" animBg="1"/>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17652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Организация внутреннего финансового аудита</a:t>
            </a:r>
          </a:p>
        </p:txBody>
      </p:sp>
      <p:sp>
        <p:nvSpPr>
          <p:cNvPr id="5" name="Прямоугольник 4">
            <a:extLst>
              <a:ext uri="{FF2B5EF4-FFF2-40B4-BE49-F238E27FC236}">
                <a16:creationId xmlns:a16="http://schemas.microsoft.com/office/drawing/2014/main" id="{09B24E08-7FF7-4DC0-A34A-1F3699709FA3}"/>
              </a:ext>
            </a:extLst>
          </p:cNvPr>
          <p:cNvSpPr/>
          <p:nvPr/>
        </p:nvSpPr>
        <p:spPr>
          <a:xfrm>
            <a:off x="530488" y="1357849"/>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11) Актуализация реестра бюджетных рисков;</a:t>
            </a:r>
          </a:p>
        </p:txBody>
      </p:sp>
      <p:sp>
        <p:nvSpPr>
          <p:cNvPr id="7" name="Прямоугольник 6">
            <a:extLst>
              <a:ext uri="{FF2B5EF4-FFF2-40B4-BE49-F238E27FC236}">
                <a16:creationId xmlns:a16="http://schemas.microsoft.com/office/drawing/2014/main" id="{5BF8CE2B-1E39-47C6-8588-C68A62D1B3CE}"/>
              </a:ext>
            </a:extLst>
          </p:cNvPr>
          <p:cNvSpPr/>
          <p:nvPr/>
        </p:nvSpPr>
        <p:spPr>
          <a:xfrm>
            <a:off x="530487" y="1917132"/>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12) Составление, утверждение и представление годовой отчетности о результатах деятельности субъекта внутреннего финансового аудита;</a:t>
            </a:r>
          </a:p>
        </p:txBody>
      </p:sp>
      <p:sp>
        <p:nvSpPr>
          <p:cNvPr id="8" name="Прямоугольник 7">
            <a:extLst>
              <a:ext uri="{FF2B5EF4-FFF2-40B4-BE49-F238E27FC236}">
                <a16:creationId xmlns:a16="http://schemas.microsoft.com/office/drawing/2014/main" id="{CCC317E5-9906-4CB4-AA61-61A788F6CB71}"/>
              </a:ext>
            </a:extLst>
          </p:cNvPr>
          <p:cNvSpPr/>
          <p:nvPr/>
        </p:nvSpPr>
        <p:spPr>
          <a:xfrm>
            <a:off x="530486" y="2805941"/>
            <a:ext cx="10951375" cy="2169184"/>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lnSpc>
                <a:spcPct val="114000"/>
              </a:lnSpc>
              <a:spcBef>
                <a:spcPts val="600"/>
              </a:spcBef>
              <a:spcAft>
                <a:spcPts val="600"/>
              </a:spcAft>
            </a:pPr>
            <a:r>
              <a:rPr lang="ru-RU" sz="2000" dirty="0">
                <a:solidFill>
                  <a:srgbClr val="000000"/>
                </a:solidFill>
                <a:latin typeface="Georgia" panose="02040502050405020303" pitchFamily="18" charset="0"/>
                <a:ea typeface="Arial Unicode MS"/>
              </a:rPr>
              <a:t>13) Проведение мониторинга реализации выводов, предложений и рекомендаций субъекта внутреннего финансового аудита, включая выполнение субъектами внутреннего финансового контроля мероприятий по устранению выявленных нарушений и (или) недостатков, минимизации (устранению) бюджетных рисков, организации внутреннего финансового контроля, а также по совершенствованию организации, выполнения (обеспечения выполнения) внутренних бюджетных процедур.</a:t>
            </a:r>
          </a:p>
        </p:txBody>
      </p:sp>
    </p:spTree>
    <p:extLst>
      <p:ext uri="{BB962C8B-B14F-4D97-AF65-F5344CB8AC3E}">
        <p14:creationId xmlns:p14="http://schemas.microsoft.com/office/powerpoint/2010/main" val="2487570006"/>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6DC628A0-11E2-42D2-BEA7-0557AFF1A51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52332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64781" y="125510"/>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Система финансового контроля и аудита в государственном секторе</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4" name="Рисунок 3">
            <a:extLst>
              <a:ext uri="{FF2B5EF4-FFF2-40B4-BE49-F238E27FC236}">
                <a16:creationId xmlns:a16="http://schemas.microsoft.com/office/drawing/2014/main" id="{BB385978-46D1-4C56-8C6B-8CFFA9B0E33E}"/>
              </a:ext>
            </a:extLst>
          </p:cNvPr>
          <p:cNvPicPr>
            <a:picLocks noChangeAspect="1"/>
          </p:cNvPicPr>
          <p:nvPr/>
        </p:nvPicPr>
        <p:blipFill>
          <a:blip r:embed="rId2"/>
          <a:stretch>
            <a:fillRect/>
          </a:stretch>
        </p:blipFill>
        <p:spPr>
          <a:xfrm>
            <a:off x="1329076" y="1048549"/>
            <a:ext cx="9262757" cy="5715916"/>
          </a:xfrm>
          <a:prstGeom prst="rect">
            <a:avLst/>
          </a:prstGeom>
        </p:spPr>
      </p:pic>
      <p:sp>
        <p:nvSpPr>
          <p:cNvPr id="5" name="Прямоугольник 4">
            <a:extLst>
              <a:ext uri="{FF2B5EF4-FFF2-40B4-BE49-F238E27FC236}">
                <a16:creationId xmlns:a16="http://schemas.microsoft.com/office/drawing/2014/main" id="{CA3195BE-BD7B-494E-A6C1-408DEB136EC1}"/>
              </a:ext>
            </a:extLst>
          </p:cNvPr>
          <p:cNvSpPr/>
          <p:nvPr/>
        </p:nvSpPr>
        <p:spPr>
          <a:xfrm>
            <a:off x="7525088" y="1863349"/>
            <a:ext cx="2693109" cy="646331"/>
          </a:xfrm>
          <a:prstGeom prst="rect">
            <a:avLst/>
          </a:prstGeom>
          <a:ln w="34925">
            <a:solidFill>
              <a:srgbClr val="C00000"/>
            </a:solidFill>
          </a:ln>
        </p:spPr>
        <p:txBody>
          <a:bodyPr wrap="square">
            <a:spAutoFit/>
          </a:bodyPr>
          <a:lstStyle/>
          <a:p>
            <a:r>
              <a:rPr lang="ru-RU" b="1" dirty="0"/>
              <a:t>Утратила силу </a:t>
            </a:r>
          </a:p>
          <a:p>
            <a:r>
              <a:rPr lang="ru-RU" b="1" dirty="0"/>
              <a:t>26.07.2019 N 199-ФЗ</a:t>
            </a:r>
          </a:p>
        </p:txBody>
      </p:sp>
      <p:cxnSp>
        <p:nvCxnSpPr>
          <p:cNvPr id="6" name="Прямая соединительная линия 5">
            <a:extLst>
              <a:ext uri="{FF2B5EF4-FFF2-40B4-BE49-F238E27FC236}">
                <a16:creationId xmlns:a16="http://schemas.microsoft.com/office/drawing/2014/main" id="{4D8993BD-5964-4F24-957D-42EC7D6B78BC}"/>
              </a:ext>
            </a:extLst>
          </p:cNvPr>
          <p:cNvCxnSpPr/>
          <p:nvPr/>
        </p:nvCxnSpPr>
        <p:spPr>
          <a:xfrm>
            <a:off x="8247355" y="2467992"/>
            <a:ext cx="648070" cy="49715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a:extLst>
              <a:ext uri="{FF2B5EF4-FFF2-40B4-BE49-F238E27FC236}">
                <a16:creationId xmlns:a16="http://schemas.microsoft.com/office/drawing/2014/main" id="{39A8D7C1-B046-43AB-A646-2BFB19E45566}"/>
              </a:ext>
            </a:extLst>
          </p:cNvPr>
          <p:cNvCxnSpPr>
            <a:cxnSpLocks/>
          </p:cNvCxnSpPr>
          <p:nvPr/>
        </p:nvCxnSpPr>
        <p:spPr>
          <a:xfrm flipH="1">
            <a:off x="8169965" y="2467992"/>
            <a:ext cx="725460" cy="49715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Облачко с текстом: прямоугольное 9">
            <a:extLst>
              <a:ext uri="{FF2B5EF4-FFF2-40B4-BE49-F238E27FC236}">
                <a16:creationId xmlns:a16="http://schemas.microsoft.com/office/drawing/2014/main" id="{4E7E536A-28F0-4FEB-A323-7C6BD3E942F0}"/>
              </a:ext>
            </a:extLst>
          </p:cNvPr>
          <p:cNvSpPr/>
          <p:nvPr/>
        </p:nvSpPr>
        <p:spPr bwMode="auto">
          <a:xfrm>
            <a:off x="2117036" y="5622765"/>
            <a:ext cx="2315817" cy="854765"/>
          </a:xfrm>
          <a:prstGeom prst="wedgeRectCallout">
            <a:avLst>
              <a:gd name="adj1" fmla="val 91778"/>
              <a:gd name="adj2" fmla="val -74614"/>
            </a:avLst>
          </a:prstGeom>
          <a:noFill/>
          <a:ln>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rgbClr val="C00000"/>
                </a:solidFill>
                <a:effectLst/>
                <a:latin typeface="+mn-lt"/>
                <a:cs typeface="+mn-cs"/>
              </a:rPr>
              <a:t>Стандарты ВФА (с 01.01.2020 г.)</a:t>
            </a:r>
          </a:p>
        </p:txBody>
      </p:sp>
      <p:cxnSp>
        <p:nvCxnSpPr>
          <p:cNvPr id="8" name="Прямая соединительная линия 7">
            <a:extLst>
              <a:ext uri="{FF2B5EF4-FFF2-40B4-BE49-F238E27FC236}">
                <a16:creationId xmlns:a16="http://schemas.microsoft.com/office/drawing/2014/main" id="{1B220011-0208-429C-A925-C1F9B1E1168D}"/>
              </a:ext>
            </a:extLst>
          </p:cNvPr>
          <p:cNvCxnSpPr>
            <a:cxnSpLocks/>
          </p:cNvCxnSpPr>
          <p:nvPr/>
        </p:nvCxnSpPr>
        <p:spPr>
          <a:xfrm>
            <a:off x="7201053" y="5308766"/>
            <a:ext cx="3436874" cy="129622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id="{388EAF50-C474-4CAF-A812-04BE17A3E4FE}"/>
              </a:ext>
            </a:extLst>
          </p:cNvPr>
          <p:cNvCxnSpPr>
            <a:cxnSpLocks/>
          </p:cNvCxnSpPr>
          <p:nvPr/>
        </p:nvCxnSpPr>
        <p:spPr>
          <a:xfrm flipH="1">
            <a:off x="6946326" y="5308766"/>
            <a:ext cx="3271871" cy="129622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a:extLst>
              <a:ext uri="{FF2B5EF4-FFF2-40B4-BE49-F238E27FC236}">
                <a16:creationId xmlns:a16="http://schemas.microsoft.com/office/drawing/2014/main" id="{F9B8EB20-4021-4FE0-995D-78C3E979646D}"/>
              </a:ext>
            </a:extLst>
          </p:cNvPr>
          <p:cNvSpPr/>
          <p:nvPr/>
        </p:nvSpPr>
        <p:spPr>
          <a:xfrm>
            <a:off x="9126369" y="4662435"/>
            <a:ext cx="2693109" cy="646331"/>
          </a:xfrm>
          <a:prstGeom prst="rect">
            <a:avLst/>
          </a:prstGeom>
          <a:ln w="34925">
            <a:solidFill>
              <a:srgbClr val="C00000"/>
            </a:solidFill>
          </a:ln>
        </p:spPr>
        <p:txBody>
          <a:bodyPr wrap="square">
            <a:spAutoFit/>
          </a:bodyPr>
          <a:lstStyle/>
          <a:p>
            <a:r>
              <a:rPr lang="ru-RU" b="1" dirty="0"/>
              <a:t>Утратили силу </a:t>
            </a:r>
          </a:p>
          <a:p>
            <a:r>
              <a:rPr lang="ru-RU" b="1" dirty="0"/>
              <a:t>01.01.2020 N 199-ФЗ</a:t>
            </a:r>
          </a:p>
        </p:txBody>
      </p:sp>
      <p:cxnSp>
        <p:nvCxnSpPr>
          <p:cNvPr id="13" name="Прямая соединительная линия 12">
            <a:extLst>
              <a:ext uri="{FF2B5EF4-FFF2-40B4-BE49-F238E27FC236}">
                <a16:creationId xmlns:a16="http://schemas.microsoft.com/office/drawing/2014/main" id="{0B8A9C5A-2B34-4AF9-A64A-17238F8C09E6}"/>
              </a:ext>
            </a:extLst>
          </p:cNvPr>
          <p:cNvCxnSpPr>
            <a:cxnSpLocks/>
          </p:cNvCxnSpPr>
          <p:nvPr/>
        </p:nvCxnSpPr>
        <p:spPr>
          <a:xfrm flipH="1">
            <a:off x="1531913" y="4918229"/>
            <a:ext cx="459418" cy="27887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Прямоугольник 14">
            <a:extLst>
              <a:ext uri="{FF2B5EF4-FFF2-40B4-BE49-F238E27FC236}">
                <a16:creationId xmlns:a16="http://schemas.microsoft.com/office/drawing/2014/main" id="{66F68DD1-5397-42DD-BF0F-FBE36A340B0A}"/>
              </a:ext>
            </a:extLst>
          </p:cNvPr>
          <p:cNvSpPr/>
          <p:nvPr/>
        </p:nvSpPr>
        <p:spPr>
          <a:xfrm>
            <a:off x="-19913" y="4109725"/>
            <a:ext cx="2117488" cy="1323439"/>
          </a:xfrm>
          <a:prstGeom prst="rect">
            <a:avLst/>
          </a:prstGeom>
          <a:ln w="34925">
            <a:solidFill>
              <a:srgbClr val="C00000"/>
            </a:solidFill>
          </a:ln>
        </p:spPr>
        <p:txBody>
          <a:bodyPr wrap="square">
            <a:spAutoFit/>
          </a:bodyPr>
          <a:lstStyle/>
          <a:p>
            <a:r>
              <a:rPr lang="ru-RU" sz="1600" b="1" dirty="0"/>
              <a:t>ВФК является составной частью каждого бюджетного полномочия </a:t>
            </a:r>
          </a:p>
        </p:txBody>
      </p:sp>
    </p:spTree>
    <p:extLst>
      <p:ext uri="{BB962C8B-B14F-4D97-AF65-F5344CB8AC3E}">
        <p14:creationId xmlns:p14="http://schemas.microsoft.com/office/powerpoint/2010/main" val="4116805770"/>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CF50C9F7-8E31-4DBB-80E6-0D4A6508338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3238586"/>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8C2E649-DCD8-40BF-A4B3-B401EA66C090}"/>
              </a:ext>
            </a:extLst>
          </p:cNvPr>
          <p:cNvPicPr>
            <a:picLocks noChangeAspect="1"/>
          </p:cNvPicPr>
          <p:nvPr/>
        </p:nvPicPr>
        <p:blipFill>
          <a:blip r:embed="rId2"/>
          <a:stretch>
            <a:fillRect/>
          </a:stretch>
        </p:blipFill>
        <p:spPr>
          <a:xfrm>
            <a:off x="-1" y="0"/>
            <a:ext cx="12192001" cy="6858000"/>
          </a:xfrm>
          <a:prstGeom prst="rect">
            <a:avLst/>
          </a:prstGeom>
        </p:spPr>
      </p:pic>
    </p:spTree>
    <p:extLst>
      <p:ext uri="{BB962C8B-B14F-4D97-AF65-F5344CB8AC3E}">
        <p14:creationId xmlns:p14="http://schemas.microsoft.com/office/powerpoint/2010/main" val="201354146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ADDC5FD6-540D-473D-A0A3-1048F3D7E410}"/>
              </a:ext>
            </a:extLst>
          </p:cNvPr>
          <p:cNvSpPr/>
          <p:nvPr/>
        </p:nvSpPr>
        <p:spPr>
          <a:xfrm>
            <a:off x="901309" y="1077280"/>
            <a:ext cx="10662081" cy="65281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Категория риска </a:t>
            </a:r>
            <a:r>
              <a:rPr lang="ru-RU" sz="2000" dirty="0">
                <a:solidFill>
                  <a:schemeClr val="tx1"/>
                </a:solidFill>
                <a:latin typeface="Georgia" panose="02040502050405020303" pitchFamily="18" charset="0"/>
              </a:rPr>
              <a:t>- диапазон значений риска, имеющий одно из следующих наименований:</a:t>
            </a:r>
          </a:p>
        </p:txBody>
      </p:sp>
      <p:graphicFrame>
        <p:nvGraphicFramePr>
          <p:cNvPr id="3" name="Таблица 4">
            <a:extLst>
              <a:ext uri="{FF2B5EF4-FFF2-40B4-BE49-F238E27FC236}">
                <a16:creationId xmlns:a16="http://schemas.microsoft.com/office/drawing/2014/main" id="{BC012816-CB84-4F1E-959B-772AB634DB4D}"/>
              </a:ext>
            </a:extLst>
          </p:cNvPr>
          <p:cNvGraphicFramePr>
            <a:graphicFrameLocks noGrp="1"/>
          </p:cNvGraphicFramePr>
          <p:nvPr>
            <p:extLst>
              <p:ext uri="{D42A27DB-BD31-4B8C-83A1-F6EECF244321}">
                <p14:modId xmlns:p14="http://schemas.microsoft.com/office/powerpoint/2010/main" val="3197917790"/>
              </p:ext>
            </p:extLst>
          </p:nvPr>
        </p:nvGraphicFramePr>
        <p:xfrm>
          <a:off x="1899993" y="2298148"/>
          <a:ext cx="8128000" cy="30784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41737056"/>
                    </a:ext>
                  </a:extLst>
                </a:gridCol>
                <a:gridCol w="4064000">
                  <a:extLst>
                    <a:ext uri="{9D8B030D-6E8A-4147-A177-3AD203B41FA5}">
                      <a16:colId xmlns:a16="http://schemas.microsoft.com/office/drawing/2014/main" val="2670845565"/>
                    </a:ext>
                  </a:extLst>
                </a:gridCol>
              </a:tblGrid>
              <a:tr h="367318">
                <a:tc>
                  <a:txBody>
                    <a:bodyPr/>
                    <a:lstStyle/>
                    <a:p>
                      <a:pPr algn="ctr"/>
                      <a:r>
                        <a:rPr lang="ru-RU" sz="2000" dirty="0">
                          <a:solidFill>
                            <a:schemeClr val="tx1"/>
                          </a:solidFill>
                          <a:latin typeface="Georgia" panose="02040502050405020303" pitchFamily="18" charset="0"/>
                        </a:rPr>
                        <a:t>№ категории риска</a:t>
                      </a:r>
                    </a:p>
                  </a:txBody>
                  <a:tcPr/>
                </a:tc>
                <a:tc>
                  <a:txBody>
                    <a:bodyPr/>
                    <a:lstStyle/>
                    <a:p>
                      <a:pPr algn="ctr"/>
                      <a:r>
                        <a:rPr lang="ru-RU" sz="2000" dirty="0">
                          <a:solidFill>
                            <a:schemeClr val="tx1"/>
                          </a:solidFill>
                          <a:latin typeface="Georgia" panose="02040502050405020303" pitchFamily="18" charset="0"/>
                        </a:rPr>
                        <a:t>Наименование категории риска</a:t>
                      </a:r>
                    </a:p>
                  </a:txBody>
                  <a:tcPr/>
                </a:tc>
                <a:extLst>
                  <a:ext uri="{0D108BD9-81ED-4DB2-BD59-A6C34878D82A}">
                    <a16:rowId xmlns:a16="http://schemas.microsoft.com/office/drawing/2014/main" val="1378989991"/>
                  </a:ext>
                </a:extLst>
              </a:tr>
              <a:tr h="370840">
                <a:tc>
                  <a:txBody>
                    <a:bodyPr/>
                    <a:lstStyle/>
                    <a:p>
                      <a:pPr algn="ctr"/>
                      <a:r>
                        <a:rPr lang="en-GB" sz="2000" dirty="0">
                          <a:solidFill>
                            <a:schemeClr val="tx1"/>
                          </a:solidFill>
                          <a:latin typeface="Georgia" panose="02040502050405020303" pitchFamily="18" charset="0"/>
                        </a:rPr>
                        <a:t>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чрезвычайно высокий риск </a:t>
                      </a:r>
                    </a:p>
                  </a:txBody>
                  <a:tcPr/>
                </a:tc>
                <a:extLst>
                  <a:ext uri="{0D108BD9-81ED-4DB2-BD59-A6C34878D82A}">
                    <a16:rowId xmlns:a16="http://schemas.microsoft.com/office/drawing/2014/main" val="146617886"/>
                  </a:ext>
                </a:extLst>
              </a:tr>
              <a:tr h="370840">
                <a:tc>
                  <a:txBody>
                    <a:bodyPr/>
                    <a:lstStyle/>
                    <a:p>
                      <a:pPr algn="ctr"/>
                      <a:r>
                        <a:rPr lang="en-GB" sz="2000" dirty="0">
                          <a:solidFill>
                            <a:schemeClr val="tx1"/>
                          </a:solidFill>
                          <a:latin typeface="Georgia" panose="02040502050405020303" pitchFamily="18" charset="0"/>
                        </a:rPr>
                        <a:t>I</a:t>
                      </a:r>
                      <a:r>
                        <a:rPr lang="en-US" sz="2000" dirty="0">
                          <a:solidFill>
                            <a:schemeClr val="tx1"/>
                          </a:solidFill>
                          <a:latin typeface="Georgia" panose="02040502050405020303" pitchFamily="18" charset="0"/>
                        </a:rPr>
                        <a:t>I</a:t>
                      </a:r>
                      <a:r>
                        <a:rPr lang="en-GB" sz="2000" dirty="0">
                          <a:solidFill>
                            <a:schemeClr val="tx1"/>
                          </a:solidFill>
                          <a:latin typeface="Georgia" panose="02040502050405020303" pitchFamily="18" charset="0"/>
                        </a:rPr>
                        <a:t>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высокий риск </a:t>
                      </a:r>
                    </a:p>
                  </a:txBody>
                  <a:tcPr/>
                </a:tc>
                <a:extLst>
                  <a:ext uri="{0D108BD9-81ED-4DB2-BD59-A6C34878D82A}">
                    <a16:rowId xmlns:a16="http://schemas.microsoft.com/office/drawing/2014/main" val="326925029"/>
                  </a:ext>
                </a:extLst>
              </a:tr>
              <a:tr h="370840">
                <a:tc>
                  <a:txBody>
                    <a:bodyPr/>
                    <a:lstStyle/>
                    <a:p>
                      <a:pPr algn="ctr"/>
                      <a:r>
                        <a:rPr lang="en-GB" sz="2000" dirty="0">
                          <a:solidFill>
                            <a:schemeClr val="tx1"/>
                          </a:solidFill>
                          <a:latin typeface="Georgia" panose="02040502050405020303" pitchFamily="18" charset="0"/>
                        </a:rPr>
                        <a:t>III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значительный риск </a:t>
                      </a:r>
                    </a:p>
                  </a:txBody>
                  <a:tcPr/>
                </a:tc>
                <a:extLst>
                  <a:ext uri="{0D108BD9-81ED-4DB2-BD59-A6C34878D82A}">
                    <a16:rowId xmlns:a16="http://schemas.microsoft.com/office/drawing/2014/main" val="13796946"/>
                  </a:ext>
                </a:extLst>
              </a:tr>
              <a:tr h="370840">
                <a:tc>
                  <a:txBody>
                    <a:bodyPr/>
                    <a:lstStyle/>
                    <a:p>
                      <a:pPr algn="ctr"/>
                      <a:r>
                        <a:rPr lang="en-GB" sz="2000" dirty="0">
                          <a:solidFill>
                            <a:schemeClr val="tx1"/>
                          </a:solidFill>
                          <a:latin typeface="Georgia" panose="02040502050405020303" pitchFamily="18" charset="0"/>
                        </a:rPr>
                        <a:t>IV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средний риск </a:t>
                      </a:r>
                    </a:p>
                  </a:txBody>
                  <a:tcPr/>
                </a:tc>
                <a:extLst>
                  <a:ext uri="{0D108BD9-81ED-4DB2-BD59-A6C34878D82A}">
                    <a16:rowId xmlns:a16="http://schemas.microsoft.com/office/drawing/2014/main" val="852523591"/>
                  </a:ext>
                </a:extLst>
              </a:tr>
              <a:tr h="370840">
                <a:tc>
                  <a:txBody>
                    <a:bodyPr/>
                    <a:lstStyle/>
                    <a:p>
                      <a:pPr algn="ctr"/>
                      <a:r>
                        <a:rPr lang="en-GB" sz="2000" dirty="0">
                          <a:solidFill>
                            <a:schemeClr val="tx1"/>
                          </a:solidFill>
                          <a:latin typeface="Georgia" panose="02040502050405020303" pitchFamily="18" charset="0"/>
                        </a:rPr>
                        <a:t>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умеренный риск </a:t>
                      </a:r>
                    </a:p>
                  </a:txBody>
                  <a:tcPr/>
                </a:tc>
                <a:extLst>
                  <a:ext uri="{0D108BD9-81ED-4DB2-BD59-A6C34878D82A}">
                    <a16:rowId xmlns:a16="http://schemas.microsoft.com/office/drawing/2014/main" val="120523707"/>
                  </a:ext>
                </a:extLst>
              </a:tr>
              <a:tr h="370840">
                <a:tc>
                  <a:txBody>
                    <a:bodyPr/>
                    <a:lstStyle/>
                    <a:p>
                      <a:pPr algn="ctr"/>
                      <a:r>
                        <a:rPr lang="en-GB" sz="2000" dirty="0">
                          <a:solidFill>
                            <a:schemeClr val="tx1"/>
                          </a:solidFill>
                          <a:latin typeface="Georgia" panose="02040502050405020303" pitchFamily="18" charset="0"/>
                        </a:rPr>
                        <a:t>VI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низкий риск </a:t>
                      </a:r>
                    </a:p>
                  </a:txBody>
                  <a:tcPr/>
                </a:tc>
                <a:extLst>
                  <a:ext uri="{0D108BD9-81ED-4DB2-BD59-A6C34878D82A}">
                    <a16:rowId xmlns:a16="http://schemas.microsoft.com/office/drawing/2014/main" val="3074624547"/>
                  </a:ext>
                </a:extLst>
              </a:tr>
            </a:tbl>
          </a:graphicData>
        </a:graphic>
      </p:graphicFrame>
    </p:spTree>
    <p:extLst>
      <p:ext uri="{BB962C8B-B14F-4D97-AF65-F5344CB8AC3E}">
        <p14:creationId xmlns:p14="http://schemas.microsoft.com/office/powerpoint/2010/main" val="195754555"/>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10CD2A1-72C8-4DA2-86DB-B4A3B67870B7}"/>
              </a:ext>
            </a:extLst>
          </p:cNvPr>
          <p:cNvPicPr>
            <a:picLocks noChangeAspect="1"/>
          </p:cNvPicPr>
          <p:nvPr/>
        </p:nvPicPr>
        <p:blipFill>
          <a:blip r:embed="rId2"/>
          <a:stretch>
            <a:fillRect/>
          </a:stretch>
        </p:blipFill>
        <p:spPr>
          <a:xfrm>
            <a:off x="1166627" y="125835"/>
            <a:ext cx="10064590" cy="6606329"/>
          </a:xfrm>
          <a:prstGeom prst="rect">
            <a:avLst/>
          </a:prstGeom>
        </p:spPr>
      </p:pic>
    </p:spTree>
    <p:extLst>
      <p:ext uri="{BB962C8B-B14F-4D97-AF65-F5344CB8AC3E}">
        <p14:creationId xmlns:p14="http://schemas.microsoft.com/office/powerpoint/2010/main" val="151585056"/>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4"/>
            <a:ext cx="10662081" cy="1449385"/>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Бюджетный риск </a:t>
            </a:r>
            <a:r>
              <a:rPr lang="ru-RU" sz="2000" dirty="0">
                <a:solidFill>
                  <a:schemeClr val="tx1"/>
                </a:solidFill>
                <a:latin typeface="Georgia" panose="02040502050405020303" pitchFamily="18" charset="0"/>
              </a:rPr>
              <a:t>– возможное событие, негативно влияющее на результат выполнения бюджетной процедуры, в том числе на операцию (действие) по выполнению бюджетной процедуры, а также на качество финансового менеджмента главного администратора (администратора) бюджетных средств.</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64959" y="4425715"/>
            <a:ext cx="10662081" cy="166697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Оценка бюджетного риска </a:t>
            </a:r>
            <a:r>
              <a:rPr lang="ru-RU" sz="2000" dirty="0">
                <a:solidFill>
                  <a:schemeClr val="tx1"/>
                </a:solidFill>
                <a:latin typeface="Georgia" panose="02040502050405020303" pitchFamily="18" charset="0"/>
              </a:rPr>
              <a:t>– осуществляемое субъектом внутреннего финансового аудита и субъектами бюджетных процедур выявление (обнаружение) бюджетного риска, а также определение значимости (уровня) бюджетного риска с применением критериев вероятности и степени влияния в целях формирования и ведения реестра бюджетных рисков.</a:t>
            </a:r>
          </a:p>
        </p:txBody>
      </p:sp>
    </p:spTree>
    <p:extLst>
      <p:ext uri="{BB962C8B-B14F-4D97-AF65-F5344CB8AC3E}">
        <p14:creationId xmlns:p14="http://schemas.microsoft.com/office/powerpoint/2010/main" val="3630167860"/>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108327"/>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Реестр бюджетных рисков </a:t>
            </a:r>
            <a:r>
              <a:rPr lang="ru-RU" sz="2000" dirty="0">
                <a:solidFill>
                  <a:schemeClr val="tx1"/>
                </a:solidFill>
                <a:latin typeface="Georgia" panose="02040502050405020303" pitchFamily="18" charset="0"/>
              </a:rPr>
              <a:t>– документ, используемый для сбора и анализа информации о бюджетных рисках и содержащий следующую информацию:</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658940" y="2937901"/>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выявленные бюджетные риски во взаимосвязи с операциями (действиями) по выполнению бюджетных процедур;</a:t>
            </a:r>
          </a:p>
        </p:txBody>
      </p:sp>
      <p:sp>
        <p:nvSpPr>
          <p:cNvPr id="7" name="Прямоугольник 6">
            <a:extLst>
              <a:ext uri="{FF2B5EF4-FFF2-40B4-BE49-F238E27FC236}">
                <a16:creationId xmlns:a16="http://schemas.microsoft.com/office/drawing/2014/main" id="{0D157AFC-63D2-4DBE-972A-9BD2C626C2C9}"/>
              </a:ext>
            </a:extLst>
          </p:cNvPr>
          <p:cNvSpPr/>
          <p:nvPr/>
        </p:nvSpPr>
        <p:spPr>
          <a:xfrm>
            <a:off x="658939" y="3748141"/>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причины и возможные последствия реализации бюджетного риска;</a:t>
            </a:r>
          </a:p>
        </p:txBody>
      </p:sp>
      <p:sp>
        <p:nvSpPr>
          <p:cNvPr id="8" name="Прямоугольник 7">
            <a:extLst>
              <a:ext uri="{FF2B5EF4-FFF2-40B4-BE49-F238E27FC236}">
                <a16:creationId xmlns:a16="http://schemas.microsoft.com/office/drawing/2014/main" id="{9909501B-D1F4-4540-8B3C-A68700A0546E}"/>
              </a:ext>
            </a:extLst>
          </p:cNvPr>
          <p:cNvSpPr/>
          <p:nvPr/>
        </p:nvSpPr>
        <p:spPr>
          <a:xfrm>
            <a:off x="658938" y="4272659"/>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значимость (уровень) бюджетного риска;</a:t>
            </a:r>
          </a:p>
        </p:txBody>
      </p:sp>
      <p:sp>
        <p:nvSpPr>
          <p:cNvPr id="9" name="Прямоугольник 8">
            <a:extLst>
              <a:ext uri="{FF2B5EF4-FFF2-40B4-BE49-F238E27FC236}">
                <a16:creationId xmlns:a16="http://schemas.microsoft.com/office/drawing/2014/main" id="{A282E60C-B310-47D4-9468-52EB6B10A3F6}"/>
              </a:ext>
            </a:extLst>
          </p:cNvPr>
          <p:cNvSpPr/>
          <p:nvPr/>
        </p:nvSpPr>
        <p:spPr>
          <a:xfrm>
            <a:off x="658937" y="4749961"/>
            <a:ext cx="10662081" cy="3964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владельцы бюджетного риска;</a:t>
            </a:r>
          </a:p>
        </p:txBody>
      </p:sp>
      <p:sp>
        <p:nvSpPr>
          <p:cNvPr id="12" name="Прямоугольник 11">
            <a:extLst>
              <a:ext uri="{FF2B5EF4-FFF2-40B4-BE49-F238E27FC236}">
                <a16:creationId xmlns:a16="http://schemas.microsoft.com/office/drawing/2014/main" id="{837F97E6-5220-4F41-B5F7-B7DFEC4F3E14}"/>
              </a:ext>
            </a:extLst>
          </p:cNvPr>
          <p:cNvSpPr/>
          <p:nvPr/>
        </p:nvSpPr>
        <p:spPr>
          <a:xfrm>
            <a:off x="658936" y="5258556"/>
            <a:ext cx="10662081" cy="59559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необходимость (отсутствие необходимости) и приоритетность принятия мер по минимизации (устранению) бюджетного риска;</a:t>
            </a:r>
          </a:p>
        </p:txBody>
      </p:sp>
      <p:sp>
        <p:nvSpPr>
          <p:cNvPr id="13" name="Прямоугольник 12">
            <a:extLst>
              <a:ext uri="{FF2B5EF4-FFF2-40B4-BE49-F238E27FC236}">
                <a16:creationId xmlns:a16="http://schemas.microsoft.com/office/drawing/2014/main" id="{B6BB2A72-C7E1-4312-9535-B20AE67521C4}"/>
              </a:ext>
            </a:extLst>
          </p:cNvPr>
          <p:cNvSpPr/>
          <p:nvPr/>
        </p:nvSpPr>
        <p:spPr>
          <a:xfrm>
            <a:off x="658935" y="5978612"/>
            <a:ext cx="10662081" cy="84241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предложения по мерам минимизации (устранения) бюджетных рисков и по организации внутреннего финансового контроля (рекомендуемые к осуществлению контрольные действия). </a:t>
            </a:r>
          </a:p>
        </p:txBody>
      </p:sp>
    </p:spTree>
    <p:extLst>
      <p:ext uri="{BB962C8B-B14F-4D97-AF65-F5344CB8AC3E}">
        <p14:creationId xmlns:p14="http://schemas.microsoft.com/office/powerpoint/2010/main" val="132205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057030"/>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Актуализация реестра бюджетных рисков </a:t>
            </a:r>
            <a:r>
              <a:rPr lang="ru-RU" sz="2000" dirty="0">
                <a:solidFill>
                  <a:schemeClr val="tx1"/>
                </a:solidFill>
                <a:latin typeface="Georgia" panose="02040502050405020303" pitchFamily="18" charset="0"/>
              </a:rPr>
              <a:t>– регулярно (не реже одного раза в год) проводимая переоценка (определение значимости) бюджетных рисков, находящихся в реестре бюджетных рисков, а также выявление бюджетных рисков, присущих текущему и очередному финансовому году, в целях их включения в реестр бюджетных рисков.</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40" y="3804541"/>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Владелец бюджетного риска </a:t>
            </a:r>
            <a:r>
              <a:rPr lang="ru-RU" sz="2000" dirty="0">
                <a:solidFill>
                  <a:schemeClr val="tx1"/>
                </a:solidFill>
                <a:latin typeface="Georgia" panose="02040502050405020303" pitchFamily="18" charset="0"/>
              </a:rPr>
              <a:t>– субъект бюджетных процедур, ответственный за выполнение (результаты выполнения) бюджетной процедуры, операции (действия) по выполнению бюджетной процедуры, в рамках которой выявлен бюджетный риск, в том числе ответственный за реализацию (выполнение) мер по минимизации (устранению) бюджетного риска.</a:t>
            </a:r>
          </a:p>
        </p:txBody>
      </p:sp>
      <p:sp>
        <p:nvSpPr>
          <p:cNvPr id="15" name="Прямоугольник 14">
            <a:extLst>
              <a:ext uri="{FF2B5EF4-FFF2-40B4-BE49-F238E27FC236}">
                <a16:creationId xmlns:a16="http://schemas.microsoft.com/office/drawing/2014/main" id="{DEADFC55-7D1B-41A0-B46A-5E9A8E585670}"/>
              </a:ext>
            </a:extLst>
          </p:cNvPr>
          <p:cNvSpPr/>
          <p:nvPr/>
        </p:nvSpPr>
        <p:spPr>
          <a:xfrm>
            <a:off x="658940" y="5552053"/>
            <a:ext cx="10662081" cy="121984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Меры по минимизации (устранению) бюджетного риска </a:t>
            </a:r>
            <a:r>
              <a:rPr lang="ru-RU" sz="2000" dirty="0">
                <a:solidFill>
                  <a:schemeClr val="tx1"/>
                </a:solidFill>
                <a:latin typeface="Georgia" panose="02040502050405020303" pitchFamily="18" charset="0"/>
              </a:rPr>
              <a:t>– конкретные, достижимые и имеющие срок выполнения действия, направленные на снижение вероятности и (или) степени влияния бюджетного риска, устранение его причин, в том числе контрольные действия.</a:t>
            </a:r>
          </a:p>
        </p:txBody>
      </p:sp>
    </p:spTree>
    <p:extLst>
      <p:ext uri="{BB962C8B-B14F-4D97-AF65-F5344CB8AC3E}">
        <p14:creationId xmlns:p14="http://schemas.microsoft.com/office/powerpoint/2010/main" val="1769943471"/>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86106"/>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229889"/>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164346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5" y="2027585"/>
            <a:ext cx="10662081" cy="72941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err="1">
                <a:solidFill>
                  <a:schemeClr val="tx1"/>
                </a:solidFill>
                <a:latin typeface="Georgia" panose="02040502050405020303" pitchFamily="18" charset="0"/>
              </a:rPr>
              <a:t>Коррупционно</a:t>
            </a:r>
            <a:r>
              <a:rPr lang="ru-RU" sz="2000" b="1" dirty="0">
                <a:solidFill>
                  <a:schemeClr val="tx1"/>
                </a:solidFill>
                <a:latin typeface="Georgia" panose="02040502050405020303" pitchFamily="18" charset="0"/>
              </a:rPr>
              <a:t> опасные операции </a:t>
            </a:r>
            <a:r>
              <a:rPr lang="ru-RU" sz="2000" dirty="0">
                <a:solidFill>
                  <a:schemeClr val="tx1"/>
                </a:solidFill>
                <a:latin typeface="Georgia" panose="02040502050405020303" pitchFamily="18" charset="0"/>
              </a:rPr>
              <a:t>– операции (действия) по выполнению бюджетной процедуры:</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658940" y="2937901"/>
            <a:ext cx="10662081" cy="14026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при выполнении которых может возникнуть конфликт интересов, и в отношении которых внутренний финансовый контроль осуществляют должностные лица, замещающие должности, включенные в перечень должностей, замещение которых связано с коррупционными рисками;</a:t>
            </a:r>
          </a:p>
        </p:txBody>
      </p:sp>
      <p:sp>
        <p:nvSpPr>
          <p:cNvPr id="9" name="Прямоугольник 8">
            <a:extLst>
              <a:ext uri="{FF2B5EF4-FFF2-40B4-BE49-F238E27FC236}">
                <a16:creationId xmlns:a16="http://schemas.microsoft.com/office/drawing/2014/main" id="{A282E60C-B310-47D4-9468-52EB6B10A3F6}"/>
              </a:ext>
            </a:extLst>
          </p:cNvPr>
          <p:cNvSpPr/>
          <p:nvPr/>
        </p:nvSpPr>
        <p:spPr>
          <a:xfrm>
            <a:off x="658935" y="4480757"/>
            <a:ext cx="10662081" cy="11473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Wingdings" panose="05000000000000000000" pitchFamily="2" charset="2"/>
              <a:buChar char="ü"/>
            </a:pPr>
            <a:r>
              <a:rPr lang="ru-RU" sz="2000" dirty="0">
                <a:solidFill>
                  <a:schemeClr val="tx1"/>
                </a:solidFill>
                <a:latin typeface="Georgia" panose="02040502050405020303" pitchFamily="18" charset="0"/>
              </a:rPr>
              <a:t>необходимые для выполнения бюджетной процедуры, направленной на организацию исполнения функции органа государственной (муниципальной) власти, определенной в качестве </a:t>
            </a:r>
            <a:r>
              <a:rPr lang="ru-RU" sz="2000" dirty="0" err="1">
                <a:solidFill>
                  <a:schemeClr val="tx1"/>
                </a:solidFill>
                <a:latin typeface="Georgia" panose="02040502050405020303" pitchFamily="18" charset="0"/>
              </a:rPr>
              <a:t>коррупционно</a:t>
            </a:r>
            <a:r>
              <a:rPr lang="ru-RU" sz="2000" dirty="0">
                <a:solidFill>
                  <a:schemeClr val="tx1"/>
                </a:solidFill>
                <a:latin typeface="Georgia" panose="02040502050405020303" pitchFamily="18" charset="0"/>
              </a:rPr>
              <a:t> опасной.</a:t>
            </a:r>
          </a:p>
        </p:txBody>
      </p:sp>
    </p:spTree>
    <p:extLst>
      <p:ext uri="{BB962C8B-B14F-4D97-AF65-F5344CB8AC3E}">
        <p14:creationId xmlns:p14="http://schemas.microsoft.com/office/powerpoint/2010/main" val="2359387625"/>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9" y="390472"/>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593154"/>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4" y="21432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619576"/>
            <a:ext cx="10662081" cy="161884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Конфликт интересов </a:t>
            </a:r>
            <a:r>
              <a:rPr lang="ru-RU" sz="2000" dirty="0">
                <a:solidFill>
                  <a:schemeClr val="tx1"/>
                </a:solidFill>
                <a:latin typeface="Georgia" panose="02040502050405020303" pitchFamily="18" charset="0"/>
              </a:rPr>
              <a:t>- ситуация, при которой личная или профессиональная заинтересованность (прямая или косвенная) должностного лица (работника) субъекта внутреннего финансового аудита, члена аудиторской группы, влияет или может повлиять на надлежащее, объективное и беспристрастное исполнение им должностных обязанностей.</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40" y="4408269"/>
            <a:ext cx="10662081" cy="121984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Риск искажения бюджетной отчетности </a:t>
            </a:r>
            <a:r>
              <a:rPr lang="ru-RU" sz="2000" dirty="0">
                <a:solidFill>
                  <a:schemeClr val="tx1"/>
                </a:solidFill>
                <a:latin typeface="Georgia" panose="02040502050405020303" pitchFamily="18" charset="0"/>
              </a:rPr>
              <a:t>- бюджетный риск, выражающийся в возможности допущения факта искажения бюджетной отчетности и (или) данных бюджетного учета, приводящих к искажению бюджетной отчетности.</a:t>
            </a:r>
          </a:p>
        </p:txBody>
      </p:sp>
    </p:spTree>
    <p:extLst>
      <p:ext uri="{BB962C8B-B14F-4D97-AF65-F5344CB8AC3E}">
        <p14:creationId xmlns:p14="http://schemas.microsoft.com/office/powerpoint/2010/main" val="2497913450"/>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39" y="390472"/>
            <a:ext cx="10662081" cy="103283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8" y="1593154"/>
            <a:ext cx="7791584"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4" y="21432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39" y="2619576"/>
            <a:ext cx="10662081" cy="192260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Искажение бюджетной отчетности </a:t>
            </a:r>
            <a:r>
              <a:rPr lang="ru-RU" sz="2000" dirty="0">
                <a:solidFill>
                  <a:schemeClr val="tx1"/>
                </a:solidFill>
                <a:latin typeface="Georgia" panose="02040502050405020303" pitchFamily="18" charset="0"/>
              </a:rPr>
              <a:t>- отражение в бюджетной отчетности информации, которая содержит ошибки, приводящие к искажению информации об активах и обязательствах и (или) финансовом результате и допущенные в связи с нарушением единой методологии бюджетного учета, составления, представления и утверждения бюджетной отчетности, установленной в соответствии со статьями 165 и 264.1 БК РФ</a:t>
            </a:r>
          </a:p>
        </p:txBody>
      </p:sp>
      <p:sp>
        <p:nvSpPr>
          <p:cNvPr id="14" name="Прямоугольник 13">
            <a:extLst>
              <a:ext uri="{FF2B5EF4-FFF2-40B4-BE49-F238E27FC236}">
                <a16:creationId xmlns:a16="http://schemas.microsoft.com/office/drawing/2014/main" id="{1AA25BCC-3271-448F-9A70-477878C23F15}"/>
              </a:ext>
            </a:extLst>
          </p:cNvPr>
          <p:cNvSpPr/>
          <p:nvPr/>
        </p:nvSpPr>
        <p:spPr>
          <a:xfrm>
            <a:off x="658939" y="4726321"/>
            <a:ext cx="10662081" cy="192260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Оценка риска искажения бюджетной отчетности </a:t>
            </a:r>
            <a:r>
              <a:rPr lang="ru-RU" sz="2000" dirty="0">
                <a:solidFill>
                  <a:schemeClr val="tx1"/>
                </a:solidFill>
                <a:latin typeface="Georgia" panose="02040502050405020303" pitchFamily="18" charset="0"/>
              </a:rPr>
              <a:t>- осуществляемое субъектом внутреннего финансового аудита и субъектами бюджетных процедур выявление (обнаружение) риска искажения бюджетной отчетности, влияющего на достоверность бюджетной отчетности, а также определение значимости (уровня) этого бюджетного риска с применением критериев существенности ошибки и вероятности допущения ошибки. </a:t>
            </a:r>
          </a:p>
        </p:txBody>
      </p:sp>
    </p:spTree>
    <p:extLst>
      <p:ext uri="{BB962C8B-B14F-4D97-AF65-F5344CB8AC3E}">
        <p14:creationId xmlns:p14="http://schemas.microsoft.com/office/powerpoint/2010/main" val="3441485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64781" y="125510"/>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Модель взаимодействия финансового аудита и финансового контроля на разных уровнях государственного управления</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11" name="Рисунок 10">
            <a:extLst>
              <a:ext uri="{FF2B5EF4-FFF2-40B4-BE49-F238E27FC236}">
                <a16:creationId xmlns:a16="http://schemas.microsoft.com/office/drawing/2014/main" id="{A6C6CEA0-021A-4632-8868-5DDE5D8441C0}"/>
              </a:ext>
            </a:extLst>
          </p:cNvPr>
          <p:cNvPicPr>
            <a:picLocks noChangeAspect="1"/>
          </p:cNvPicPr>
          <p:nvPr/>
        </p:nvPicPr>
        <p:blipFill>
          <a:blip r:embed="rId2"/>
          <a:stretch>
            <a:fillRect/>
          </a:stretch>
        </p:blipFill>
        <p:spPr>
          <a:xfrm>
            <a:off x="1047750" y="1162976"/>
            <a:ext cx="9882804" cy="5594040"/>
          </a:xfrm>
          <a:prstGeom prst="rect">
            <a:avLst/>
          </a:prstGeom>
        </p:spPr>
      </p:pic>
    </p:spTree>
    <p:extLst>
      <p:ext uri="{BB962C8B-B14F-4D97-AF65-F5344CB8AC3E}">
        <p14:creationId xmlns:p14="http://schemas.microsoft.com/office/powerpoint/2010/main" val="255107617"/>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13691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Нарушение </a:t>
            </a:r>
            <a:r>
              <a:rPr lang="ru-RU" sz="2000" dirty="0">
                <a:solidFill>
                  <a:schemeClr val="tx1"/>
                </a:solidFill>
                <a:latin typeface="Georgia" panose="02040502050405020303" pitchFamily="18" charset="0"/>
              </a:rPr>
              <a:t>– несоблюдение установленных правовыми актами требований к организации (обеспечению выполнения), выполнению бюджетной процедуры, в том числе к операции (действию) по выполнению бюджетной процедуры.</a:t>
            </a:r>
          </a:p>
        </p:txBody>
      </p:sp>
      <p:sp>
        <p:nvSpPr>
          <p:cNvPr id="6" name="Прямоугольник 5">
            <a:extLst>
              <a:ext uri="{FF2B5EF4-FFF2-40B4-BE49-F238E27FC236}">
                <a16:creationId xmlns:a16="http://schemas.microsoft.com/office/drawing/2014/main" id="{E5C63C34-17B8-453E-80CB-799FAB5C5E77}"/>
              </a:ext>
            </a:extLst>
          </p:cNvPr>
          <p:cNvSpPr/>
          <p:nvPr/>
        </p:nvSpPr>
        <p:spPr>
          <a:xfrm>
            <a:off x="764957" y="4127158"/>
            <a:ext cx="10662081" cy="248571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Недостаток </a:t>
            </a:r>
            <a:r>
              <a:rPr lang="ru-RU" sz="2000" dirty="0">
                <a:solidFill>
                  <a:schemeClr val="tx1"/>
                </a:solidFill>
                <a:latin typeface="Georgia" panose="02040502050405020303" pitchFamily="18" charset="0"/>
              </a:rPr>
              <a:t>– правомерная и не являющаяся нарушением операция (действие) по выполнению бюджетной процедуры и (или) действие (бездействие) субъекта бюджетных процедур, которые оказывают негативное влияние на значения показателей качества финансового менеджмента главного администратора (администратора) бюджетных средств, определяемое в соответствии с порядком проведения мониторинга качества финансового менеджмента, предусмотренным пунктом 6 статьи 160.2-1 Бюджетного кодекса Российской Федерации.</a:t>
            </a:r>
          </a:p>
        </p:txBody>
      </p:sp>
    </p:spTree>
    <p:extLst>
      <p:ext uri="{BB962C8B-B14F-4D97-AF65-F5344CB8AC3E}">
        <p14:creationId xmlns:p14="http://schemas.microsoft.com/office/powerpoint/2010/main" val="3995574142"/>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(Вступает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4"/>
            <a:ext cx="10662081" cy="184259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Заключение </a:t>
            </a:r>
            <a:r>
              <a:rPr lang="ru-RU" sz="2000" dirty="0">
                <a:solidFill>
                  <a:schemeClr val="tx1"/>
                </a:solidFill>
                <a:latin typeface="Georgia" panose="02040502050405020303" pitchFamily="18" charset="0"/>
              </a:rPr>
              <a:t>– подписанный руководителем субъекта внутреннего финансового аудита документ, отражающий результаты проведения аудиторского мероприятия, включая описание выявленных нарушений и (или) недостатков, бюджетных рисков, и содержащий выводы, предложения и рекомендации, в том числе предложения по мерам минимизации (устранения) бюджетных рисков и по организации внутреннего финансового контроля.</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764958" y="4803402"/>
            <a:ext cx="10662081" cy="1935328"/>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Годовая отчетность о результатах деятельности субъекта внутреннего финансового аудита </a:t>
            </a:r>
            <a:r>
              <a:rPr lang="ru-RU" sz="2000" dirty="0">
                <a:solidFill>
                  <a:schemeClr val="tx1"/>
                </a:solidFill>
                <a:latin typeface="Georgia" panose="02040502050405020303" pitchFamily="18" charset="0"/>
              </a:rPr>
              <a:t>– информация, основанная на данных, отраженных в заключениях и реестре бюджетных рисков, в том числе информация о достоверности сформированной бюджетной отчетности, о принятых (необходимых к принятию) мерах по повышению качества финансового менеджмента и минимизации (устранению) бюджетных рисков, о надежности внутреннего финансового контроля.</a:t>
            </a:r>
          </a:p>
        </p:txBody>
      </p:sp>
    </p:spTree>
    <p:extLst>
      <p:ext uri="{BB962C8B-B14F-4D97-AF65-F5344CB8AC3E}">
        <p14:creationId xmlns:p14="http://schemas.microsoft.com/office/powerpoint/2010/main" val="59192206"/>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766922"/>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БК РФ Статья 165. Бюджетные полномочия Министерства финансов Российской Федерации (изменения 26.07.2019г. №199-ФЗ)</a:t>
            </a:r>
            <a:endParaRPr lang="ru-RU" sz="2000" b="1" dirty="0">
              <a:solidFill>
                <a:srgbClr val="C00000"/>
              </a:solidFill>
              <a:latin typeface="Georgia" panose="02040502050405020303" pitchFamily="18" charset="0"/>
            </a:endParaRP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167212"/>
            <a:ext cx="7791584" cy="654676"/>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Министерство финансов Российской Федерации обладает следующими бюджетными полномочиями: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5" y="185310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58940" y="2342973"/>
            <a:ext cx="10662081" cy="1474102"/>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Georgia" panose="02040502050405020303" pitchFamily="18" charset="0"/>
              </a:rPr>
              <a:t>Устанавливает порядок составления и ведения бюджетных смет федеральных </a:t>
            </a:r>
            <a:r>
              <a:rPr lang="ru-RU" b="1" dirty="0">
                <a:solidFill>
                  <a:schemeClr val="tx1"/>
                </a:solidFill>
                <a:latin typeface="Georgia" panose="02040502050405020303" pitchFamily="18" charset="0"/>
              </a:rPr>
              <a:t>казенных учреждений</a:t>
            </a:r>
            <a:r>
              <a:rPr lang="ru-RU" dirty="0">
                <a:solidFill>
                  <a:schemeClr val="tx1"/>
                </a:solidFill>
                <a:latin typeface="Georgia" panose="02040502050405020303" pitchFamily="18" charset="0"/>
              </a:rPr>
              <a:t>, порядок формирования и ведения обоснований (расчетов) плановых сметных показателей, используемых при составлении и ведении бюджетных смет федеральных казенных учреждений, порядок составления и ведения планов финансово-хозяйственной деятельности федеральных </a:t>
            </a:r>
            <a:r>
              <a:rPr lang="ru-RU" b="1" dirty="0">
                <a:solidFill>
                  <a:schemeClr val="tx1"/>
                </a:solidFill>
                <a:latin typeface="Georgia" panose="02040502050405020303" pitchFamily="18" charset="0"/>
              </a:rPr>
              <a:t>бюджетных и автономных учреждений;</a:t>
            </a:r>
          </a:p>
        </p:txBody>
      </p:sp>
      <p:sp>
        <p:nvSpPr>
          <p:cNvPr id="6" name="Прямоугольник 5">
            <a:extLst>
              <a:ext uri="{FF2B5EF4-FFF2-40B4-BE49-F238E27FC236}">
                <a16:creationId xmlns:a16="http://schemas.microsoft.com/office/drawing/2014/main" id="{D99B2D9E-420B-44E3-8CD0-FF9A40637069}"/>
              </a:ext>
            </a:extLst>
          </p:cNvPr>
          <p:cNvSpPr/>
          <p:nvPr/>
        </p:nvSpPr>
        <p:spPr>
          <a:xfrm>
            <a:off x="658940" y="3938636"/>
            <a:ext cx="10662081" cy="88738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Georgia" panose="02040502050405020303" pitchFamily="18" charset="0"/>
              </a:rPr>
              <a:t>Устанавливает единую методологию бюджетного учета, составления, представления и утверждения бюджетной отчетности, а также бухгалтерского учета и бухгалтерской (финансовой) отчетности </a:t>
            </a:r>
            <a:r>
              <a:rPr lang="ru-RU" b="1" dirty="0">
                <a:solidFill>
                  <a:schemeClr val="tx1"/>
                </a:solidFill>
                <a:latin typeface="Georgia" panose="02040502050405020303" pitchFamily="18" charset="0"/>
              </a:rPr>
              <a:t>государственных (муниципальных) учреждений;</a:t>
            </a:r>
          </a:p>
        </p:txBody>
      </p:sp>
      <p:sp>
        <p:nvSpPr>
          <p:cNvPr id="7" name="Прямоугольник 6">
            <a:extLst>
              <a:ext uri="{FF2B5EF4-FFF2-40B4-BE49-F238E27FC236}">
                <a16:creationId xmlns:a16="http://schemas.microsoft.com/office/drawing/2014/main" id="{0017052A-BBFC-45D5-AB7A-CA141CEDD9DE}"/>
              </a:ext>
            </a:extLst>
          </p:cNvPr>
          <p:cNvSpPr/>
          <p:nvPr/>
        </p:nvSpPr>
        <p:spPr>
          <a:xfrm>
            <a:off x="658940" y="4947583"/>
            <a:ext cx="10662081" cy="179944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tx1"/>
                </a:solidFill>
                <a:latin typeface="Georgia" panose="02040502050405020303" pitchFamily="18" charset="0"/>
              </a:rPr>
              <a:t>Осуществляет нормативное и методическое обеспечение осуществления (анализа осуществления) </a:t>
            </a:r>
            <a:r>
              <a:rPr lang="ru-RU" b="1" dirty="0">
                <a:solidFill>
                  <a:schemeClr val="tx1"/>
                </a:solidFill>
                <a:latin typeface="Georgia" panose="02040502050405020303" pitchFamily="18" charset="0"/>
              </a:rPr>
              <a:t>внутреннего финансового аудита</a:t>
            </a:r>
            <a:r>
              <a:rPr lang="ru-RU" dirty="0">
                <a:solidFill>
                  <a:schemeClr val="tx1"/>
                </a:solidFill>
                <a:latin typeface="Georgia" panose="02040502050405020303" pitchFamily="18" charset="0"/>
              </a:rPr>
              <a:t>, проведения финансовыми органами (органами управления государственными внебюджетными фондами), главными администраторами бюджетных средств </a:t>
            </a:r>
            <a:r>
              <a:rPr lang="ru-RU" b="1" dirty="0">
                <a:solidFill>
                  <a:schemeClr val="tx1"/>
                </a:solidFill>
                <a:latin typeface="Georgia" panose="02040502050405020303" pitchFamily="18" charset="0"/>
              </a:rPr>
              <a:t>мониторинга качества финансового менеджмента</a:t>
            </a:r>
            <a:r>
              <a:rPr lang="ru-RU" dirty="0">
                <a:solidFill>
                  <a:schemeClr val="tx1"/>
                </a:solidFill>
                <a:latin typeface="Georgia" panose="02040502050405020303" pitchFamily="18" charset="0"/>
              </a:rPr>
              <a:t>, а также осуществляет методическое обеспечение осуществления </a:t>
            </a:r>
            <a:r>
              <a:rPr lang="ru-RU" b="1" dirty="0">
                <a:solidFill>
                  <a:schemeClr val="tx1"/>
                </a:solidFill>
                <a:latin typeface="Georgia" panose="02040502050405020303" pitchFamily="18" charset="0"/>
              </a:rPr>
              <a:t>внутреннего финансового контроля</a:t>
            </a:r>
            <a:r>
              <a:rPr lang="ru-RU" dirty="0">
                <a:solidFill>
                  <a:schemeClr val="tx1"/>
                </a:solidFill>
                <a:latin typeface="Georgia" panose="02040502050405020303" pitchFamily="18" charset="0"/>
              </a:rPr>
              <a:t>;</a:t>
            </a:r>
            <a:endParaRPr lang="ru-RU" b="1" dirty="0">
              <a:solidFill>
                <a:schemeClr val="tx1"/>
              </a:solidFill>
              <a:latin typeface="Georgia" panose="02040502050405020303" pitchFamily="18" charset="0"/>
            </a:endParaRPr>
          </a:p>
        </p:txBody>
      </p:sp>
    </p:spTree>
    <p:extLst>
      <p:ext uri="{BB962C8B-B14F-4D97-AF65-F5344CB8AC3E}">
        <p14:creationId xmlns:p14="http://schemas.microsoft.com/office/powerpoint/2010/main" val="3516268130"/>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0063" y="1292696"/>
            <a:ext cx="10662081" cy="5037081"/>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Georgia" panose="02040502050405020303" pitchFamily="18" charset="0"/>
              </a:rPr>
              <a:t>Приказ Минфина России от 29.12.2017 N 264н</a:t>
            </a:r>
          </a:p>
          <a:p>
            <a:pPr algn="ctr"/>
            <a:r>
              <a:rPr lang="ru-RU" b="1" dirty="0">
                <a:solidFill>
                  <a:schemeClr val="tx1"/>
                </a:solidFill>
                <a:latin typeface="Georgia" panose="02040502050405020303" pitchFamily="18" charset="0"/>
              </a:rPr>
              <a:t>"О формировании отчета Министерства финансов Российской Федерации о результатах мониторинга качества финансового менеджмента, осуществляемого главными администраторами средств федерального бюджета (главными распорядителями средств федерального бюджета, главными администраторами доходов федерального бюджета, главными администраторами источников финансирования дефицита федерального бюджета)"</a:t>
            </a:r>
          </a:p>
          <a:p>
            <a:pPr algn="ctr"/>
            <a:endParaRPr lang="ru-RU" b="1" dirty="0">
              <a:solidFill>
                <a:schemeClr val="tx1"/>
              </a:solidFill>
              <a:latin typeface="Georgia" panose="02040502050405020303" pitchFamily="18" charset="0"/>
            </a:endParaRPr>
          </a:p>
          <a:p>
            <a:pPr algn="ctr"/>
            <a:r>
              <a:rPr lang="ru-RU" b="1" dirty="0">
                <a:solidFill>
                  <a:schemeClr val="tx1"/>
                </a:solidFill>
                <a:latin typeface="Georgia" panose="02040502050405020303" pitchFamily="18" charset="0"/>
              </a:rPr>
              <a:t>(вместе с "Положением о формировании отчета Министерства финансов Российской Федерации о результатах мониторинга качества финансового менеджмента, осуществляемого главными администраторами средств федерального бюджета (главными распорядителями средств федерального бюджета, главными администраторами доходов федерального бюджета, главными администраторами источников финансирования дефицита федерального бюджета)")</a:t>
            </a:r>
          </a:p>
          <a:p>
            <a:pPr algn="ctr"/>
            <a:r>
              <a:rPr lang="ru-RU" b="1" dirty="0">
                <a:solidFill>
                  <a:schemeClr val="tx1"/>
                </a:solidFill>
                <a:latin typeface="Georgia" panose="02040502050405020303" pitchFamily="18" charset="0"/>
              </a:rPr>
              <a:t>(Зарегистрировано в Минюсте России 19.03.2018 N 50395)</a:t>
            </a:r>
          </a:p>
        </p:txBody>
      </p:sp>
    </p:spTree>
    <p:extLst>
      <p:ext uri="{BB962C8B-B14F-4D97-AF65-F5344CB8AC3E}">
        <p14:creationId xmlns:p14="http://schemas.microsoft.com/office/powerpoint/2010/main" val="433324213"/>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3C94F2A1-500E-481E-98B2-B52D5FBBC451}"/>
              </a:ext>
            </a:extLst>
          </p:cNvPr>
          <p:cNvSpPr/>
          <p:nvPr/>
        </p:nvSpPr>
        <p:spPr>
          <a:xfrm>
            <a:off x="571089" y="85333"/>
            <a:ext cx="10662081" cy="2169595"/>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Бюджетная процедура ГРБС (Министерство транспорта и дорожного хозяйства региона): </a:t>
            </a:r>
          </a:p>
          <a:p>
            <a:pPr algn="ctr"/>
            <a:r>
              <a:rPr lang="ru-RU" sz="2000" b="1" dirty="0">
                <a:solidFill>
                  <a:schemeClr val="tx1"/>
                </a:solidFill>
                <a:latin typeface="Georgia" panose="02040502050405020303" pitchFamily="18" charset="0"/>
              </a:rPr>
              <a:t>Составление и представление документов главному администратору бюджетных средств, администратору бюджетных средств, необходимых для составления и рассмотрения проекта бюджета, в том числе реестров расходных обязательств и обоснований бюджетных ассигнований </a:t>
            </a:r>
            <a:endParaRPr lang="ru-RU" sz="2000" b="1" dirty="0">
              <a:solidFill>
                <a:srgbClr val="C00000"/>
              </a:solidFill>
              <a:latin typeface="Georgia" panose="02040502050405020303" pitchFamily="18" charset="0"/>
            </a:endParaRPr>
          </a:p>
        </p:txBody>
      </p:sp>
      <p:sp>
        <p:nvSpPr>
          <p:cNvPr id="7" name="Прямоугольник 6">
            <a:extLst>
              <a:ext uri="{FF2B5EF4-FFF2-40B4-BE49-F238E27FC236}">
                <a16:creationId xmlns:a16="http://schemas.microsoft.com/office/drawing/2014/main" id="{0E76422F-CF21-48FA-82AE-A33ADBA6C81E}"/>
              </a:ext>
            </a:extLst>
          </p:cNvPr>
          <p:cNvSpPr/>
          <p:nvPr/>
        </p:nvSpPr>
        <p:spPr>
          <a:xfrm>
            <a:off x="571088" y="2469481"/>
            <a:ext cx="10662081" cy="58443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Процессы делятся по статьям бюджета, видам обязательств и ассигнований </a:t>
            </a:r>
          </a:p>
        </p:txBody>
      </p:sp>
    </p:spTree>
    <p:extLst>
      <p:ext uri="{BB962C8B-B14F-4D97-AF65-F5344CB8AC3E}">
        <p14:creationId xmlns:p14="http://schemas.microsoft.com/office/powerpoint/2010/main" val="3016904132"/>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6003AE-6ED9-4608-B84F-C1AE0BB4E610}"/>
              </a:ext>
            </a:extLst>
          </p:cNvPr>
          <p:cNvSpPr>
            <a:spLocks noGrp="1"/>
          </p:cNvSpPr>
          <p:nvPr>
            <p:ph type="ctrTitle"/>
          </p:nvPr>
        </p:nvSpPr>
        <p:spPr>
          <a:xfrm>
            <a:off x="1574880" y="2932515"/>
            <a:ext cx="9440034" cy="1828801"/>
          </a:xfrm>
        </p:spPr>
        <p:txBody>
          <a:bodyPr>
            <a:noAutofit/>
          </a:bodyPr>
          <a:lstStyle/>
          <a:p>
            <a:r>
              <a:rPr lang="ru-RU" sz="4000" b="1" dirty="0">
                <a:solidFill>
                  <a:schemeClr val="accent1">
                    <a:lumMod val="75000"/>
                  </a:schemeClr>
                </a:solidFill>
                <a:effectLst/>
                <a:latin typeface="Georgia" panose="02040502050405020303" pitchFamily="18" charset="0"/>
              </a:rPr>
              <a:t>Федеральные стандарты внутреннего государственного (муниципального) финансового контроля </a:t>
            </a:r>
            <a:br>
              <a:rPr lang="ru-RU" sz="4000" b="1" dirty="0">
                <a:solidFill>
                  <a:srgbClr val="92D050"/>
                </a:solidFill>
                <a:effectLst/>
                <a:latin typeface="Georgia" panose="02040502050405020303" pitchFamily="18" charset="0"/>
              </a:rPr>
            </a:br>
            <a:r>
              <a:rPr lang="ru-RU" sz="2800" b="1" dirty="0">
                <a:solidFill>
                  <a:schemeClr val="tx1"/>
                </a:solidFill>
                <a:effectLst/>
                <a:latin typeface="Georgia" panose="02040502050405020303" pitchFamily="18" charset="0"/>
              </a:rPr>
              <a:t>(</a:t>
            </a:r>
            <a:r>
              <a:rPr lang="ru-RU" sz="2800" b="1" dirty="0">
                <a:solidFill>
                  <a:schemeClr val="tx1"/>
                </a:solidFill>
                <a:latin typeface="Georgia" panose="02040502050405020303" pitchFamily="18" charset="0"/>
              </a:rPr>
              <a:t>Вступят в силу 01.07.2020 г.)</a:t>
            </a:r>
            <a:endParaRPr lang="ru-RU" sz="4000" b="1" dirty="0">
              <a:solidFill>
                <a:schemeClr val="tx1"/>
              </a:solidFill>
              <a:effectLst/>
              <a:latin typeface="Georgia" panose="02040502050405020303" pitchFamily="18" charset="0"/>
            </a:endParaRPr>
          </a:p>
        </p:txBody>
      </p:sp>
    </p:spTree>
    <p:extLst>
      <p:ext uri="{BB962C8B-B14F-4D97-AF65-F5344CB8AC3E}">
        <p14:creationId xmlns:p14="http://schemas.microsoft.com/office/powerpoint/2010/main" val="803397338"/>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29968"/>
            <a:ext cx="10662081" cy="768306"/>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00"/>
                </a:solidFill>
                <a:latin typeface="Georgia" panose="02040502050405020303" pitchFamily="18" charset="0"/>
              </a:rPr>
              <a:t>БК РФ Статья 265. Виды государственного (муниципального) финансового контроля (Изменение 26.07.2019 №199-ФЗ)</a:t>
            </a: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404596" y="1554384"/>
            <a:ext cx="4263357" cy="1105653"/>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Внешний государственный (муниципальный) финансовый контроль</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5752729" y="1434403"/>
            <a:ext cx="6162565" cy="1345618"/>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Счетная палата Российской Федерации, Контрольно-счетные органы субъектов Российской Федерации и муниципальных образований</a:t>
            </a:r>
          </a:p>
        </p:txBody>
      </p:sp>
      <p:sp>
        <p:nvSpPr>
          <p:cNvPr id="3" name="Стрелка: вправо 2">
            <a:extLst>
              <a:ext uri="{FF2B5EF4-FFF2-40B4-BE49-F238E27FC236}">
                <a16:creationId xmlns:a16="http://schemas.microsoft.com/office/drawing/2014/main" id="{2CAF70FE-8ED5-4E98-887F-2293ED2A982A}"/>
              </a:ext>
            </a:extLst>
          </p:cNvPr>
          <p:cNvSpPr/>
          <p:nvPr/>
        </p:nvSpPr>
        <p:spPr>
          <a:xfrm>
            <a:off x="4792158" y="1864895"/>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42451" y="3551333"/>
            <a:ext cx="4263357" cy="1345618"/>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Внутренний государственный (муниципальный) финансовый контроль</a:t>
            </a:r>
          </a:p>
        </p:txBody>
      </p:sp>
      <p:sp>
        <p:nvSpPr>
          <p:cNvPr id="13" name="Стрелка: вправо 12">
            <a:extLst>
              <a:ext uri="{FF2B5EF4-FFF2-40B4-BE49-F238E27FC236}">
                <a16:creationId xmlns:a16="http://schemas.microsoft.com/office/drawing/2014/main" id="{F5D85F0F-8D42-41DF-BFED-CD3F5B363757}"/>
              </a:ext>
            </a:extLst>
          </p:cNvPr>
          <p:cNvSpPr/>
          <p:nvPr/>
        </p:nvSpPr>
        <p:spPr>
          <a:xfrm>
            <a:off x="4792158" y="3957796"/>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5752729" y="3189034"/>
            <a:ext cx="6162565" cy="2022157"/>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Федеральное казначейство, </a:t>
            </a:r>
          </a:p>
          <a:p>
            <a:pPr algn="ctr"/>
            <a:r>
              <a:rPr lang="ru-RU" sz="2000" b="1" dirty="0">
                <a:solidFill>
                  <a:srgbClr val="000000"/>
                </a:solidFill>
                <a:latin typeface="Georgia" panose="02040502050405020303" pitchFamily="18" charset="0"/>
              </a:rPr>
              <a:t>Органы государственного (муниципального) финансового контроля, являющиеся органами исполнительной власти субъектов Российской Федерации (органами местных администраций)</a:t>
            </a:r>
          </a:p>
        </p:txBody>
      </p:sp>
    </p:spTree>
    <p:extLst>
      <p:ext uri="{BB962C8B-B14F-4D97-AF65-F5344CB8AC3E}">
        <p14:creationId xmlns:p14="http://schemas.microsoft.com/office/powerpoint/2010/main" val="2752322864"/>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29968"/>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00"/>
                </a:solidFill>
                <a:latin typeface="Georgia" panose="02040502050405020303" pitchFamily="18" charset="0"/>
              </a:rPr>
              <a:t>БК РФ Статья 265. Виды государственного (муниципального) финансового контроля (Изменение 26.07.2019 №199-ФЗ)</a:t>
            </a: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404596" y="1554384"/>
            <a:ext cx="4263357" cy="1105653"/>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Предварительный контроль</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5752729" y="1434403"/>
            <a:ext cx="6162565" cy="1592882"/>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Осуществляется в целях предупреждения и пресечения бюджетных нарушений в процессе исполнения бюджетов бюджетной системы Российской Федерации</a:t>
            </a:r>
          </a:p>
        </p:txBody>
      </p:sp>
      <p:sp>
        <p:nvSpPr>
          <p:cNvPr id="3" name="Стрелка: вправо 2">
            <a:extLst>
              <a:ext uri="{FF2B5EF4-FFF2-40B4-BE49-F238E27FC236}">
                <a16:creationId xmlns:a16="http://schemas.microsoft.com/office/drawing/2014/main" id="{2CAF70FE-8ED5-4E98-887F-2293ED2A982A}"/>
              </a:ext>
            </a:extLst>
          </p:cNvPr>
          <p:cNvSpPr/>
          <p:nvPr/>
        </p:nvSpPr>
        <p:spPr>
          <a:xfrm>
            <a:off x="4792158" y="1864895"/>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42451" y="3551333"/>
            <a:ext cx="4263357" cy="1345618"/>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Последующий контроль</a:t>
            </a:r>
          </a:p>
        </p:txBody>
      </p:sp>
      <p:sp>
        <p:nvSpPr>
          <p:cNvPr id="13" name="Стрелка: вправо 12">
            <a:extLst>
              <a:ext uri="{FF2B5EF4-FFF2-40B4-BE49-F238E27FC236}">
                <a16:creationId xmlns:a16="http://schemas.microsoft.com/office/drawing/2014/main" id="{F5D85F0F-8D42-41DF-BFED-CD3F5B363757}"/>
              </a:ext>
            </a:extLst>
          </p:cNvPr>
          <p:cNvSpPr/>
          <p:nvPr/>
        </p:nvSpPr>
        <p:spPr>
          <a:xfrm>
            <a:off x="4792158" y="3957796"/>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5752729" y="3326223"/>
            <a:ext cx="6162565" cy="174777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Осуществляется по результатам исполнения бюджетов бюджетной системы Российской Федерации в целях установления законности их исполнения, достоверности учета и отчетности</a:t>
            </a:r>
          </a:p>
        </p:txBody>
      </p:sp>
    </p:spTree>
    <p:extLst>
      <p:ext uri="{BB962C8B-B14F-4D97-AF65-F5344CB8AC3E}">
        <p14:creationId xmlns:p14="http://schemas.microsoft.com/office/powerpoint/2010/main" val="3981484309"/>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014D3E1-6848-4FEA-8550-F711E33C8F8A}"/>
              </a:ext>
            </a:extLst>
          </p:cNvPr>
          <p:cNvSpPr/>
          <p:nvPr/>
        </p:nvSpPr>
        <p:spPr>
          <a:xfrm>
            <a:off x="640289" y="995754"/>
            <a:ext cx="11113746" cy="1246117"/>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Главные распорядители (распорядители, получатели) бюджетных средств, главные администраторы (администраторы) доходов соответствующего бюджета, главные администраторы (администраторы) источников финансирования дефицита соответствующего бюджета</a:t>
            </a:r>
          </a:p>
        </p:txBody>
      </p:sp>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640289" y="2382529"/>
            <a:ext cx="11113746" cy="12461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Финансовый орган публично-правового образования, бюджету которого предоставлены межбюджетные субсидии, субвенции, иные межбюджетные трансферты, имеющие целевое назначение, бюджетные кредиты, высший исполнительный орган государственной власти субъекта РФ (местная администрация)</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640289" y="3769305"/>
            <a:ext cx="11113746" cy="420956"/>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Государственные (муниципальные) учреждения</a:t>
            </a:r>
          </a:p>
        </p:txBody>
      </p:sp>
      <p:sp>
        <p:nvSpPr>
          <p:cNvPr id="12" name="Прямоугольник 11">
            <a:extLst>
              <a:ext uri="{FF2B5EF4-FFF2-40B4-BE49-F238E27FC236}">
                <a16:creationId xmlns:a16="http://schemas.microsoft.com/office/drawing/2014/main" id="{BE5A1414-ABEF-44BE-B51D-167575F2881D}"/>
              </a:ext>
            </a:extLst>
          </p:cNvPr>
          <p:cNvSpPr/>
          <p:nvPr/>
        </p:nvSpPr>
        <p:spPr>
          <a:xfrm>
            <a:off x="640289" y="4298831"/>
            <a:ext cx="11113746" cy="420956"/>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Государственные (муниципальные) унитарные предприятия</a:t>
            </a:r>
          </a:p>
        </p:txBody>
      </p:sp>
      <p:sp>
        <p:nvSpPr>
          <p:cNvPr id="13" name="Прямоугольник 12">
            <a:extLst>
              <a:ext uri="{FF2B5EF4-FFF2-40B4-BE49-F238E27FC236}">
                <a16:creationId xmlns:a16="http://schemas.microsoft.com/office/drawing/2014/main" id="{13186832-7BAC-4334-B3A9-192FBF4B6190}"/>
              </a:ext>
            </a:extLst>
          </p:cNvPr>
          <p:cNvSpPr/>
          <p:nvPr/>
        </p:nvSpPr>
        <p:spPr>
          <a:xfrm>
            <a:off x="624397" y="4828357"/>
            <a:ext cx="11113746" cy="420957"/>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Государственные корпорации (компании), публично-правовые компании</a:t>
            </a:r>
          </a:p>
        </p:txBody>
      </p:sp>
      <p:sp>
        <p:nvSpPr>
          <p:cNvPr id="14" name="Прямоугольник 13">
            <a:extLst>
              <a:ext uri="{FF2B5EF4-FFF2-40B4-BE49-F238E27FC236}">
                <a16:creationId xmlns:a16="http://schemas.microsoft.com/office/drawing/2014/main" id="{77C232DA-C52C-4AB2-BFA8-6107E006A140}"/>
              </a:ext>
            </a:extLst>
          </p:cNvPr>
          <p:cNvSpPr/>
          <p:nvPr/>
        </p:nvSpPr>
        <p:spPr>
          <a:xfrm>
            <a:off x="624397" y="5353873"/>
            <a:ext cx="11113746" cy="1011415"/>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Хозяйственные товарищества и общества с участием публично-правовых образований в их уставных (складочных) капиталах, а также коммерческие организации с долей (вкладом) таких товариществ и обществ в их уставных (складочных) капиталах</a:t>
            </a:r>
          </a:p>
        </p:txBody>
      </p:sp>
    </p:spTree>
    <p:extLst>
      <p:ext uri="{BB962C8B-B14F-4D97-AF65-F5344CB8AC3E}">
        <p14:creationId xmlns:p14="http://schemas.microsoft.com/office/powerpoint/2010/main" val="1505252777"/>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014D3E1-6848-4FEA-8550-F711E33C8F8A}"/>
              </a:ext>
            </a:extLst>
          </p:cNvPr>
          <p:cNvSpPr/>
          <p:nvPr/>
        </p:nvSpPr>
        <p:spPr>
          <a:xfrm>
            <a:off x="640289" y="995754"/>
            <a:ext cx="11113746" cy="2151639"/>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Юридические лица (за исключением государственных (муниципальных) учреждений, государственных (муниципальных) унитарных предприятий, государственных корпораций (компаний), публично-правовых компаний, хозяйственных товариществ и обществ с участием публично-правовых образований в их уставных (складочных) капиталах, а также коммерческих организаций с долей (вкладом) таких товариществ и обществ в их уставных (складочных) капиталах), индивидуальные предприниматели, физические лица, являющиеся:</a:t>
            </a:r>
          </a:p>
        </p:txBody>
      </p:sp>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624397" y="3273609"/>
            <a:ext cx="11113746" cy="1520333"/>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Юридическими и физическими лицами, индивидуальными предпринимателями, получающими средства из соответствующего бюджета на основании договоров (соглашений) о предоставлении средств из соответствующего бюджета и (или) государственных (муниципальных) контрактов, кредиты, обеспеченные государственными и муниципальными гарантиями</a:t>
            </a:r>
          </a:p>
        </p:txBody>
      </p:sp>
      <p:pic>
        <p:nvPicPr>
          <p:cNvPr id="10" name="Picture 2" descr="https://static.tildacdn.com/tild3630-6637-4262-a338-333363303830/esclamativojpg.jpg">
            <a:extLst>
              <a:ext uri="{FF2B5EF4-FFF2-40B4-BE49-F238E27FC236}">
                <a16:creationId xmlns:a16="http://schemas.microsoft.com/office/drawing/2014/main" id="{7C8EBA10-5D02-452A-9857-61D62AD724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029" y="1563841"/>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static.tildacdn.com/tild3630-6637-4262-a338-333363303830/esclamativojpg.jpg">
            <a:extLst>
              <a:ext uri="{FF2B5EF4-FFF2-40B4-BE49-F238E27FC236}">
                <a16:creationId xmlns:a16="http://schemas.microsoft.com/office/drawing/2014/main" id="{5894EB52-76E0-4E1A-81B0-8E99E03BE20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029" y="3919558"/>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5" name="Прямоугольник 14">
            <a:extLst>
              <a:ext uri="{FF2B5EF4-FFF2-40B4-BE49-F238E27FC236}">
                <a16:creationId xmlns:a16="http://schemas.microsoft.com/office/drawing/2014/main" id="{5AACE20A-C0ED-40B9-9DF5-2F009A31CBCA}"/>
              </a:ext>
            </a:extLst>
          </p:cNvPr>
          <p:cNvSpPr/>
          <p:nvPr/>
        </p:nvSpPr>
        <p:spPr>
          <a:xfrm>
            <a:off x="640289" y="4920158"/>
            <a:ext cx="11113746" cy="1702584"/>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Исполнителями (поставщиками, подрядчиками) по договорам (соглашениям), заключенным в целях исполнения договоров (соглашений) о предоставлении средств из соответствующего бюджета и (или) государственных (муниципальных) контрактов, которым в соответствии с федеральными законами открыты лицевые счета в Федеральном казначействе, финансовом органе субъекта Российской Федерации (муниципального образования)</a:t>
            </a:r>
          </a:p>
        </p:txBody>
      </p:sp>
      <p:pic>
        <p:nvPicPr>
          <p:cNvPr id="16" name="Picture 2" descr="https://static.tildacdn.com/tild3630-6637-4262-a338-333363303830/esclamativojpg.jpg">
            <a:extLst>
              <a:ext uri="{FF2B5EF4-FFF2-40B4-BE49-F238E27FC236}">
                <a16:creationId xmlns:a16="http://schemas.microsoft.com/office/drawing/2014/main" id="{C3556615-7031-460D-9094-F2C1CECE4A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029" y="5681998"/>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5337219-894E-4E08-9D94-C541D396D905}"/>
              </a:ext>
            </a:extLst>
          </p:cNvPr>
          <p:cNvSpPr txBox="1"/>
          <p:nvPr/>
        </p:nvSpPr>
        <p:spPr>
          <a:xfrm>
            <a:off x="90234" y="3324530"/>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
        <p:nvSpPr>
          <p:cNvPr id="12" name="TextBox 11">
            <a:extLst>
              <a:ext uri="{FF2B5EF4-FFF2-40B4-BE49-F238E27FC236}">
                <a16:creationId xmlns:a16="http://schemas.microsoft.com/office/drawing/2014/main" id="{3390544B-C1AA-4741-916C-AD04084336AD}"/>
              </a:ext>
            </a:extLst>
          </p:cNvPr>
          <p:cNvSpPr txBox="1"/>
          <p:nvPr/>
        </p:nvSpPr>
        <p:spPr>
          <a:xfrm>
            <a:off x="90234" y="5032549"/>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Tree>
    <p:extLst>
      <p:ext uri="{BB962C8B-B14F-4D97-AF65-F5344CB8AC3E}">
        <p14:creationId xmlns:p14="http://schemas.microsoft.com/office/powerpoint/2010/main" val="8277294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36EE3C7-8ADA-461D-914B-81F6AE48437A}"/>
              </a:ext>
            </a:extLst>
          </p:cNvPr>
          <p:cNvSpPr/>
          <p:nvPr/>
        </p:nvSpPr>
        <p:spPr>
          <a:xfrm>
            <a:off x="514226" y="264628"/>
            <a:ext cx="6431569" cy="461665"/>
          </a:xfrm>
          <a:prstGeom prst="rect">
            <a:avLst/>
          </a:prstGeom>
        </p:spPr>
        <p:txBody>
          <a:bodyPr wrap="none">
            <a:spAutoFit/>
          </a:bodyPr>
          <a:lstStyle/>
          <a:p>
            <a:r>
              <a:rPr lang="ru-RU" sz="2400" b="1" dirty="0">
                <a:solidFill>
                  <a:schemeClr val="tx2">
                    <a:lumMod val="75000"/>
                  </a:schemeClr>
                </a:solidFill>
                <a:latin typeface="Georgia" panose="02040502050405020303" pitchFamily="18" charset="0"/>
              </a:rPr>
              <a:t>Структура системы контроля</a:t>
            </a:r>
            <a:r>
              <a:rPr lang="en-US" sz="2400" b="1" dirty="0">
                <a:solidFill>
                  <a:schemeClr val="tx2">
                    <a:lumMod val="75000"/>
                  </a:schemeClr>
                </a:solidFill>
                <a:latin typeface="Georgia" panose="02040502050405020303" pitchFamily="18" charset="0"/>
              </a:rPr>
              <a:t> </a:t>
            </a:r>
            <a:r>
              <a:rPr lang="ru-RU" sz="2400" b="1" dirty="0">
                <a:solidFill>
                  <a:schemeClr val="tx2">
                    <a:lumMod val="75000"/>
                  </a:schemeClr>
                </a:solidFill>
                <a:latin typeface="Georgia" panose="02040502050405020303" pitchFamily="18" charset="0"/>
              </a:rPr>
              <a:t>закупок</a:t>
            </a:r>
          </a:p>
        </p:txBody>
      </p:sp>
      <p:sp>
        <p:nvSpPr>
          <p:cNvPr id="3" name="Прямоугольник: скругленные углы 2">
            <a:extLst>
              <a:ext uri="{FF2B5EF4-FFF2-40B4-BE49-F238E27FC236}">
                <a16:creationId xmlns:a16="http://schemas.microsoft.com/office/drawing/2014/main" id="{8DB7FBF7-83CA-480C-8FAD-43D2995ACD4A}"/>
              </a:ext>
            </a:extLst>
          </p:cNvPr>
          <p:cNvSpPr/>
          <p:nvPr/>
        </p:nvSpPr>
        <p:spPr>
          <a:xfrm>
            <a:off x="5284251" y="2942774"/>
            <a:ext cx="1699592" cy="9144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Закупки</a:t>
            </a:r>
          </a:p>
        </p:txBody>
      </p:sp>
      <p:sp>
        <p:nvSpPr>
          <p:cNvPr id="4" name="Прямоугольник: скругленные углы 3">
            <a:extLst>
              <a:ext uri="{FF2B5EF4-FFF2-40B4-BE49-F238E27FC236}">
                <a16:creationId xmlns:a16="http://schemas.microsoft.com/office/drawing/2014/main" id="{D3389F73-52AF-48C4-A042-76B10D30843F}"/>
              </a:ext>
            </a:extLst>
          </p:cNvPr>
          <p:cNvSpPr/>
          <p:nvPr/>
        </p:nvSpPr>
        <p:spPr>
          <a:xfrm>
            <a:off x="4740135" y="1077551"/>
            <a:ext cx="2711728" cy="115954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МОНИТОРИНГ</a:t>
            </a:r>
          </a:p>
          <a:p>
            <a:pPr algn="ctr"/>
            <a:r>
              <a:rPr lang="ru-RU" sz="2000" dirty="0">
                <a:solidFill>
                  <a:schemeClr val="tx1"/>
                </a:solidFill>
                <a:latin typeface="Georgia" panose="02040502050405020303" pitchFamily="18" charset="0"/>
              </a:rPr>
              <a:t>Министерство финансов РФ</a:t>
            </a:r>
          </a:p>
        </p:txBody>
      </p:sp>
      <p:sp>
        <p:nvSpPr>
          <p:cNvPr id="5" name="Стрелка: вправо 4">
            <a:extLst>
              <a:ext uri="{FF2B5EF4-FFF2-40B4-BE49-F238E27FC236}">
                <a16:creationId xmlns:a16="http://schemas.microsoft.com/office/drawing/2014/main" id="{7E83452B-F5D9-4E34-A268-F3C02603F181}"/>
              </a:ext>
            </a:extLst>
          </p:cNvPr>
          <p:cNvSpPr/>
          <p:nvPr/>
        </p:nvSpPr>
        <p:spPr>
          <a:xfrm rot="5400000">
            <a:off x="5743160" y="2415974"/>
            <a:ext cx="705678" cy="347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6" name="Прямоугольник: скругленные углы 5">
            <a:extLst>
              <a:ext uri="{FF2B5EF4-FFF2-40B4-BE49-F238E27FC236}">
                <a16:creationId xmlns:a16="http://schemas.microsoft.com/office/drawing/2014/main" id="{4557B8B2-2E08-457D-8AC8-7949C73C8C89}"/>
              </a:ext>
            </a:extLst>
          </p:cNvPr>
          <p:cNvSpPr/>
          <p:nvPr/>
        </p:nvSpPr>
        <p:spPr>
          <a:xfrm>
            <a:off x="851761" y="2849228"/>
            <a:ext cx="2711728" cy="115954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АУДИТ</a:t>
            </a:r>
          </a:p>
          <a:p>
            <a:pPr algn="ctr"/>
            <a:r>
              <a:rPr lang="ru-RU" sz="2000" dirty="0">
                <a:solidFill>
                  <a:schemeClr val="tx1"/>
                </a:solidFill>
                <a:latin typeface="Georgia" panose="02040502050405020303" pitchFamily="18" charset="0"/>
              </a:rPr>
              <a:t>Счетная палата РФ</a:t>
            </a:r>
          </a:p>
        </p:txBody>
      </p:sp>
      <p:sp>
        <p:nvSpPr>
          <p:cNvPr id="7" name="Стрелка: вправо 6">
            <a:extLst>
              <a:ext uri="{FF2B5EF4-FFF2-40B4-BE49-F238E27FC236}">
                <a16:creationId xmlns:a16="http://schemas.microsoft.com/office/drawing/2014/main" id="{7A51B6FC-022D-43CA-90B7-8C30B46D5A9A}"/>
              </a:ext>
            </a:extLst>
          </p:cNvPr>
          <p:cNvSpPr/>
          <p:nvPr/>
        </p:nvSpPr>
        <p:spPr>
          <a:xfrm>
            <a:off x="3552422" y="3263116"/>
            <a:ext cx="1693781" cy="3317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Прямоугольник: скругленные углы 7">
            <a:extLst>
              <a:ext uri="{FF2B5EF4-FFF2-40B4-BE49-F238E27FC236}">
                <a16:creationId xmlns:a16="http://schemas.microsoft.com/office/drawing/2014/main" id="{99A66662-31A9-4C91-A6B7-D56EF5EA4B7C}"/>
              </a:ext>
            </a:extLst>
          </p:cNvPr>
          <p:cNvSpPr/>
          <p:nvPr/>
        </p:nvSpPr>
        <p:spPr>
          <a:xfrm>
            <a:off x="8639576" y="2534014"/>
            <a:ext cx="3396711" cy="173192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ГОСУДАРСТВЕННЫЙ КОНТРОЛЬ</a:t>
            </a:r>
          </a:p>
          <a:p>
            <a:pPr algn="ctr"/>
            <a:r>
              <a:rPr lang="ru-RU" sz="2000" dirty="0">
                <a:solidFill>
                  <a:schemeClr val="tx1"/>
                </a:solidFill>
                <a:latin typeface="Georgia" panose="02040502050405020303" pitchFamily="18" charset="0"/>
              </a:rPr>
              <a:t>ФАС РФ</a:t>
            </a:r>
          </a:p>
          <a:p>
            <a:pPr algn="ctr"/>
            <a:r>
              <a:rPr lang="ru-RU" sz="2000" dirty="0">
                <a:solidFill>
                  <a:schemeClr val="tx1"/>
                </a:solidFill>
                <a:latin typeface="Georgia" panose="02040502050405020303" pitchFamily="18" charset="0"/>
              </a:rPr>
              <a:t>Федеральное казначейство</a:t>
            </a:r>
          </a:p>
        </p:txBody>
      </p:sp>
      <p:sp>
        <p:nvSpPr>
          <p:cNvPr id="9" name="Стрелка: вправо 8">
            <a:extLst>
              <a:ext uri="{FF2B5EF4-FFF2-40B4-BE49-F238E27FC236}">
                <a16:creationId xmlns:a16="http://schemas.microsoft.com/office/drawing/2014/main" id="{65DC04E4-53FD-4D15-A2A7-C680A47A98AB}"/>
              </a:ext>
            </a:extLst>
          </p:cNvPr>
          <p:cNvSpPr/>
          <p:nvPr/>
        </p:nvSpPr>
        <p:spPr>
          <a:xfrm rot="10800000">
            <a:off x="6945795" y="3263116"/>
            <a:ext cx="1611796" cy="3317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скругленные углы 9">
            <a:extLst>
              <a:ext uri="{FF2B5EF4-FFF2-40B4-BE49-F238E27FC236}">
                <a16:creationId xmlns:a16="http://schemas.microsoft.com/office/drawing/2014/main" id="{FCC170BD-0BFD-4719-9A25-1B68C9FA32AD}"/>
              </a:ext>
            </a:extLst>
          </p:cNvPr>
          <p:cNvSpPr/>
          <p:nvPr/>
        </p:nvSpPr>
        <p:spPr>
          <a:xfrm>
            <a:off x="6395828" y="4915692"/>
            <a:ext cx="3289710" cy="1594437"/>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ОБЩЕСТВЕННЫЙ КОНТРОЛЬ</a:t>
            </a:r>
          </a:p>
          <a:p>
            <a:pPr algn="ctr"/>
            <a:r>
              <a:rPr lang="ru-RU" sz="2000" dirty="0">
                <a:solidFill>
                  <a:schemeClr val="tx1"/>
                </a:solidFill>
                <a:latin typeface="Georgia" panose="02040502050405020303" pitchFamily="18" charset="0"/>
              </a:rPr>
              <a:t>Общественные объединения, физические и юр. лица</a:t>
            </a:r>
          </a:p>
        </p:txBody>
      </p:sp>
      <p:sp>
        <p:nvSpPr>
          <p:cNvPr id="11" name="Прямоугольник: скругленные углы 10">
            <a:extLst>
              <a:ext uri="{FF2B5EF4-FFF2-40B4-BE49-F238E27FC236}">
                <a16:creationId xmlns:a16="http://schemas.microsoft.com/office/drawing/2014/main" id="{BD49B888-9E93-48FC-BF61-727DCBF29FC4}"/>
              </a:ext>
            </a:extLst>
          </p:cNvPr>
          <p:cNvSpPr/>
          <p:nvPr/>
        </p:nvSpPr>
        <p:spPr>
          <a:xfrm>
            <a:off x="2775218" y="4915693"/>
            <a:ext cx="3146820" cy="160245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ВЕДОМСТВЕННЫЙ КОНТРОЛЬ</a:t>
            </a:r>
          </a:p>
          <a:p>
            <a:pPr algn="ctr"/>
            <a:r>
              <a:rPr lang="ru-RU" sz="2000" dirty="0">
                <a:solidFill>
                  <a:schemeClr val="tx1"/>
                </a:solidFill>
                <a:latin typeface="Georgia" panose="02040502050405020303" pitchFamily="18" charset="0"/>
              </a:rPr>
              <a:t>ГРБС, ОИВ, Фонды</a:t>
            </a:r>
          </a:p>
        </p:txBody>
      </p:sp>
      <p:sp>
        <p:nvSpPr>
          <p:cNvPr id="12" name="Стрелка: вправо 11">
            <a:extLst>
              <a:ext uri="{FF2B5EF4-FFF2-40B4-BE49-F238E27FC236}">
                <a16:creationId xmlns:a16="http://schemas.microsoft.com/office/drawing/2014/main" id="{8B83ACAC-2FC9-4C37-B5C6-3DD970C86871}"/>
              </a:ext>
            </a:extLst>
          </p:cNvPr>
          <p:cNvSpPr/>
          <p:nvPr/>
        </p:nvSpPr>
        <p:spPr>
          <a:xfrm rot="16200000">
            <a:off x="5110496" y="4213454"/>
            <a:ext cx="1056555" cy="347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Стрелка: вправо 12">
            <a:extLst>
              <a:ext uri="{FF2B5EF4-FFF2-40B4-BE49-F238E27FC236}">
                <a16:creationId xmlns:a16="http://schemas.microsoft.com/office/drawing/2014/main" id="{99DAEB54-B2BC-4DED-BAA7-683E2274DA1C}"/>
              </a:ext>
            </a:extLst>
          </p:cNvPr>
          <p:cNvSpPr/>
          <p:nvPr/>
        </p:nvSpPr>
        <p:spPr>
          <a:xfrm rot="16200000">
            <a:off x="6052239" y="4213454"/>
            <a:ext cx="1056555" cy="3479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Овал 13">
            <a:extLst>
              <a:ext uri="{FF2B5EF4-FFF2-40B4-BE49-F238E27FC236}">
                <a16:creationId xmlns:a16="http://schemas.microsoft.com/office/drawing/2014/main" id="{1CB34DE1-EDB4-4069-A042-708653E94199}"/>
              </a:ext>
            </a:extLst>
          </p:cNvPr>
          <p:cNvSpPr/>
          <p:nvPr/>
        </p:nvSpPr>
        <p:spPr>
          <a:xfrm>
            <a:off x="4518734" y="843379"/>
            <a:ext cx="3146820" cy="15944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5" name="Овал 14">
            <a:extLst>
              <a:ext uri="{FF2B5EF4-FFF2-40B4-BE49-F238E27FC236}">
                <a16:creationId xmlns:a16="http://schemas.microsoft.com/office/drawing/2014/main" id="{8DE96F7C-3342-4AB0-9D82-46BC441E3031}"/>
              </a:ext>
            </a:extLst>
          </p:cNvPr>
          <p:cNvSpPr/>
          <p:nvPr/>
        </p:nvSpPr>
        <p:spPr>
          <a:xfrm>
            <a:off x="653150" y="2592984"/>
            <a:ext cx="3146820" cy="15944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6" name="Овал 15">
            <a:extLst>
              <a:ext uri="{FF2B5EF4-FFF2-40B4-BE49-F238E27FC236}">
                <a16:creationId xmlns:a16="http://schemas.microsoft.com/office/drawing/2014/main" id="{24D3F793-5649-4A33-9326-009F9B0ABE70}"/>
              </a:ext>
            </a:extLst>
          </p:cNvPr>
          <p:cNvSpPr/>
          <p:nvPr/>
        </p:nvSpPr>
        <p:spPr>
          <a:xfrm>
            <a:off x="2645265" y="4775500"/>
            <a:ext cx="3371680" cy="191692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7" name="Овал 16">
            <a:extLst>
              <a:ext uri="{FF2B5EF4-FFF2-40B4-BE49-F238E27FC236}">
                <a16:creationId xmlns:a16="http://schemas.microsoft.com/office/drawing/2014/main" id="{175EC705-939F-4F01-B789-C3DBE14B0264}"/>
              </a:ext>
            </a:extLst>
          </p:cNvPr>
          <p:cNvSpPr/>
          <p:nvPr/>
        </p:nvSpPr>
        <p:spPr>
          <a:xfrm>
            <a:off x="6197507" y="4660582"/>
            <a:ext cx="3645153" cy="205748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Овал 17">
            <a:extLst>
              <a:ext uri="{FF2B5EF4-FFF2-40B4-BE49-F238E27FC236}">
                <a16:creationId xmlns:a16="http://schemas.microsoft.com/office/drawing/2014/main" id="{250EEE3F-1652-42F0-BED7-994207A5311A}"/>
              </a:ext>
            </a:extLst>
          </p:cNvPr>
          <p:cNvSpPr/>
          <p:nvPr/>
        </p:nvSpPr>
        <p:spPr>
          <a:xfrm>
            <a:off x="8303342" y="2237095"/>
            <a:ext cx="3888658" cy="221555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71570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014D3E1-6848-4FEA-8550-F711E33C8F8A}"/>
              </a:ext>
            </a:extLst>
          </p:cNvPr>
          <p:cNvSpPr/>
          <p:nvPr/>
        </p:nvSpPr>
        <p:spPr>
          <a:xfrm>
            <a:off x="640289" y="995755"/>
            <a:ext cx="11113746" cy="497438"/>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Органы управления государственными внебюджетными фондами</a:t>
            </a:r>
          </a:p>
        </p:txBody>
      </p:sp>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624397" y="1666868"/>
            <a:ext cx="11113746" cy="928842"/>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Юридические лица, получающие средства из бюджетов государственных внебюджетных фондов по договорам о финансовом обеспечении обязательного медицинского страхования</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624397" y="2744958"/>
            <a:ext cx="11113746" cy="1187850"/>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Кредитные организации, осуществляющие отдельные операции с бюджетными средствами, в части соблюдения ими условий договоров (соглашений) о предоставлении средств из соответствующего бюджета бюджетной системы Российской Федерации</a:t>
            </a:r>
          </a:p>
        </p:txBody>
      </p:sp>
    </p:spTree>
    <p:extLst>
      <p:ext uri="{BB962C8B-B14F-4D97-AF65-F5344CB8AC3E}">
        <p14:creationId xmlns:p14="http://schemas.microsoft.com/office/powerpoint/2010/main" val="4103543489"/>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539127" y="1297482"/>
            <a:ext cx="11113746" cy="2321231"/>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0000"/>
                </a:solidFill>
                <a:latin typeface="Georgia" panose="02040502050405020303" pitchFamily="18" charset="0"/>
              </a:rPr>
              <a:t>Государственный финансовый контроль</a:t>
            </a:r>
            <a:r>
              <a:rPr lang="ru-RU" dirty="0">
                <a:solidFill>
                  <a:srgbClr val="000000"/>
                </a:solidFill>
                <a:latin typeface="Georgia" panose="02040502050405020303" pitchFamily="18" charset="0"/>
              </a:rPr>
              <a:t> за соблюдением целей, порядка и условий предоставления из </a:t>
            </a:r>
            <a:r>
              <a:rPr lang="ru-RU" b="1" dirty="0">
                <a:solidFill>
                  <a:srgbClr val="000000"/>
                </a:solidFill>
                <a:latin typeface="Georgia" panose="02040502050405020303" pitchFamily="18" charset="0"/>
              </a:rPr>
              <a:t>федерального бюджета (бюджетов государственных внебюджетных фондов Российской Федерации) </a:t>
            </a:r>
            <a:r>
              <a:rPr lang="ru-RU" dirty="0">
                <a:solidFill>
                  <a:srgbClr val="000000"/>
                </a:solidFill>
                <a:latin typeface="Georgia" panose="02040502050405020303" pitchFamily="18" charset="0"/>
              </a:rPr>
              <a:t>межбюджетных субсидий, субвенций, иных межбюджетных трансфертов, имеющих целевое назначение, бюджетных кредитов, а также за соблюдением условий договоров (соглашений) об их предоставлении и контрактов (договоров, соглашений), источником финансового обеспечения (</a:t>
            </a:r>
            <a:r>
              <a:rPr lang="ru-RU" dirty="0" err="1">
                <a:solidFill>
                  <a:srgbClr val="000000"/>
                </a:solidFill>
                <a:latin typeface="Georgia" panose="02040502050405020303" pitchFamily="18" charset="0"/>
              </a:rPr>
              <a:t>софинансирования</a:t>
            </a:r>
            <a:r>
              <a:rPr lang="ru-RU" dirty="0">
                <a:solidFill>
                  <a:srgbClr val="000000"/>
                </a:solidFill>
                <a:latin typeface="Georgia" panose="02040502050405020303" pitchFamily="18" charset="0"/>
              </a:rPr>
              <a:t>) которых являются указанные межбюджетные трансферты, осуществляется Счетной палатой Российской Федерации и Федеральным казначейством в отношении:</a:t>
            </a:r>
          </a:p>
        </p:txBody>
      </p:sp>
      <p:sp>
        <p:nvSpPr>
          <p:cNvPr id="8" name="Стрелка: пятиугольник 7">
            <a:extLst>
              <a:ext uri="{FF2B5EF4-FFF2-40B4-BE49-F238E27FC236}">
                <a16:creationId xmlns:a16="http://schemas.microsoft.com/office/drawing/2014/main" id="{89100FD0-B8CD-4DD5-9D5A-27AFEEAEEA34}"/>
              </a:ext>
            </a:extLst>
          </p:cNvPr>
          <p:cNvSpPr/>
          <p:nvPr/>
        </p:nvSpPr>
        <p:spPr bwMode="auto">
          <a:xfrm>
            <a:off x="539126" y="836046"/>
            <a:ext cx="11001075" cy="34671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Дополнить пунктом 2.1 следующего содержания:</a:t>
            </a:r>
          </a:p>
        </p:txBody>
      </p:sp>
      <p:sp>
        <p:nvSpPr>
          <p:cNvPr id="9" name="Прямоугольник 8">
            <a:extLst>
              <a:ext uri="{FF2B5EF4-FFF2-40B4-BE49-F238E27FC236}">
                <a16:creationId xmlns:a16="http://schemas.microsoft.com/office/drawing/2014/main" id="{E28593F9-1D3B-440F-A528-FD5EB9F2FD32}"/>
              </a:ext>
            </a:extLst>
          </p:cNvPr>
          <p:cNvSpPr/>
          <p:nvPr/>
        </p:nvSpPr>
        <p:spPr>
          <a:xfrm>
            <a:off x="556239" y="3697844"/>
            <a:ext cx="11079521" cy="584775"/>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главных администраторов (администраторов) средств федерального бюджета (бюджетов государственных внебюджетных фондов Российской Федерации);</a:t>
            </a:r>
          </a:p>
        </p:txBody>
      </p:sp>
      <p:sp>
        <p:nvSpPr>
          <p:cNvPr id="10" name="Прямоугольник 9">
            <a:extLst>
              <a:ext uri="{FF2B5EF4-FFF2-40B4-BE49-F238E27FC236}">
                <a16:creationId xmlns:a16="http://schemas.microsoft.com/office/drawing/2014/main" id="{7AAD1718-7405-4CF2-82CB-B9E824C9FE86}"/>
              </a:ext>
            </a:extLst>
          </p:cNvPr>
          <p:cNvSpPr/>
          <p:nvPr/>
        </p:nvSpPr>
        <p:spPr>
          <a:xfrm>
            <a:off x="556238" y="4361750"/>
            <a:ext cx="11079521" cy="83099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финансовых органов и главных администраторов (администраторов) средств бюджетов субъектов Российской Федерации, бюджетов территориальных государственных внебюджетных фондов, высших исполнительных органов государственной власти субъектов Российской Федерации;</a:t>
            </a:r>
          </a:p>
        </p:txBody>
      </p:sp>
      <p:sp>
        <p:nvSpPr>
          <p:cNvPr id="11" name="Прямоугольник 10">
            <a:extLst>
              <a:ext uri="{FF2B5EF4-FFF2-40B4-BE49-F238E27FC236}">
                <a16:creationId xmlns:a16="http://schemas.microsoft.com/office/drawing/2014/main" id="{AAD6A0F7-7DE5-4106-A3E9-9878935488C9}"/>
              </a:ext>
            </a:extLst>
          </p:cNvPr>
          <p:cNvSpPr/>
          <p:nvPr/>
        </p:nvSpPr>
        <p:spPr>
          <a:xfrm>
            <a:off x="556238" y="5289453"/>
            <a:ext cx="11079521" cy="584775"/>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финансовых органов и главных администраторов (администраторов) средств бюджетов муниципальных образований, местных администраций;</a:t>
            </a:r>
          </a:p>
        </p:txBody>
      </p:sp>
      <p:sp>
        <p:nvSpPr>
          <p:cNvPr id="12" name="Прямоугольник 11">
            <a:extLst>
              <a:ext uri="{FF2B5EF4-FFF2-40B4-BE49-F238E27FC236}">
                <a16:creationId xmlns:a16="http://schemas.microsoft.com/office/drawing/2014/main" id="{34908EFE-A668-4DCF-B94D-7280196AF0FD}"/>
              </a:ext>
            </a:extLst>
          </p:cNvPr>
          <p:cNvSpPr/>
          <p:nvPr/>
        </p:nvSpPr>
        <p:spPr>
          <a:xfrm>
            <a:off x="539126" y="5935784"/>
            <a:ext cx="11079521" cy="83099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b="1" dirty="0">
                <a:solidFill>
                  <a:srgbClr val="000000"/>
                </a:solidFill>
                <a:latin typeface="Georgia" panose="02040502050405020303" pitchFamily="18" charset="0"/>
                <a:ea typeface="Arial Unicode MS"/>
              </a:rPr>
              <a:t>юридических и физических лиц, индивидуальных предпринимателей (с учетом положений пункта 2 настоящей статьи), которым предоставлены средства из бюджетов субъектов Российской Федерации (местных бюджетов).</a:t>
            </a:r>
          </a:p>
        </p:txBody>
      </p:sp>
    </p:spTree>
    <p:extLst>
      <p:ext uri="{BB962C8B-B14F-4D97-AF65-F5344CB8AC3E}">
        <p14:creationId xmlns:p14="http://schemas.microsoft.com/office/powerpoint/2010/main" val="3056521906"/>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539127" y="1843265"/>
            <a:ext cx="11113746" cy="2321231"/>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0000"/>
                </a:solidFill>
                <a:latin typeface="Georgia" panose="02040502050405020303" pitchFamily="18" charset="0"/>
              </a:rPr>
              <a:t>Государственный финансовый контроль </a:t>
            </a:r>
            <a:r>
              <a:rPr lang="ru-RU" dirty="0">
                <a:solidFill>
                  <a:srgbClr val="000000"/>
                </a:solidFill>
                <a:latin typeface="Georgia" panose="02040502050405020303" pitchFamily="18" charset="0"/>
              </a:rPr>
              <a:t>за соблюдением целей, порядка и условий предоставления из </a:t>
            </a:r>
            <a:r>
              <a:rPr lang="ru-RU" b="1" dirty="0">
                <a:solidFill>
                  <a:srgbClr val="000000"/>
                </a:solidFill>
                <a:latin typeface="Georgia" panose="02040502050405020303" pitchFamily="18" charset="0"/>
              </a:rPr>
              <a:t>бюджета субъекта Российской Федерации</a:t>
            </a:r>
            <a:r>
              <a:rPr lang="ru-RU" dirty="0">
                <a:solidFill>
                  <a:srgbClr val="000000"/>
                </a:solidFill>
                <a:latin typeface="Georgia" panose="02040502050405020303" pitchFamily="18" charset="0"/>
              </a:rPr>
              <a:t> межбюджетных субсидий, субвенций, иных межбюджетных трансфертов, имеющих целевое назначение, бюджетных кредитов, а также за соблюдением условий договоров (соглашений) об их предоставлении и условий контрактов (договоров, соглашений), источником финансового обеспечения (</a:t>
            </a:r>
            <a:r>
              <a:rPr lang="ru-RU" dirty="0" err="1">
                <a:solidFill>
                  <a:srgbClr val="000000"/>
                </a:solidFill>
                <a:latin typeface="Georgia" panose="02040502050405020303" pitchFamily="18" charset="0"/>
              </a:rPr>
              <a:t>софинансирования</a:t>
            </a:r>
            <a:r>
              <a:rPr lang="ru-RU" dirty="0">
                <a:solidFill>
                  <a:srgbClr val="000000"/>
                </a:solidFill>
                <a:latin typeface="Georgia" panose="02040502050405020303" pitchFamily="18" charset="0"/>
              </a:rPr>
              <a:t>) которых являются указанные межбюджетные трансферты, осуществляется контрольно-счетным органом субъекта Российской Федерации и органом государственного финансового контроля, являющимся органом исполнительной власти субъекта Российской Федерации, в отношении:</a:t>
            </a:r>
          </a:p>
        </p:txBody>
      </p:sp>
      <p:sp>
        <p:nvSpPr>
          <p:cNvPr id="8" name="Стрелка: пятиугольник 7">
            <a:extLst>
              <a:ext uri="{FF2B5EF4-FFF2-40B4-BE49-F238E27FC236}">
                <a16:creationId xmlns:a16="http://schemas.microsoft.com/office/drawing/2014/main" id="{89100FD0-B8CD-4DD5-9D5A-27AFEEAEEA34}"/>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Дополнить пунктом 2.1 следующего содержания:</a:t>
            </a:r>
          </a:p>
        </p:txBody>
      </p:sp>
      <p:sp>
        <p:nvSpPr>
          <p:cNvPr id="9" name="Прямоугольник 8">
            <a:extLst>
              <a:ext uri="{FF2B5EF4-FFF2-40B4-BE49-F238E27FC236}">
                <a16:creationId xmlns:a16="http://schemas.microsoft.com/office/drawing/2014/main" id="{E28593F9-1D3B-440F-A528-FD5EB9F2FD32}"/>
              </a:ext>
            </a:extLst>
          </p:cNvPr>
          <p:cNvSpPr/>
          <p:nvPr/>
        </p:nvSpPr>
        <p:spPr>
          <a:xfrm>
            <a:off x="539127" y="4234275"/>
            <a:ext cx="11079521" cy="83099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главных администраторов (администраторов) средств бюджета субъекта Российской Федерации, предоставивших межбюджетные субсидии, субвенции, иные межбюджетные трансферты, имеющие целевое назначение, бюджетные кредиты;</a:t>
            </a:r>
          </a:p>
        </p:txBody>
      </p:sp>
      <p:sp>
        <p:nvSpPr>
          <p:cNvPr id="11" name="Прямоугольник 10">
            <a:extLst>
              <a:ext uri="{FF2B5EF4-FFF2-40B4-BE49-F238E27FC236}">
                <a16:creationId xmlns:a16="http://schemas.microsoft.com/office/drawing/2014/main" id="{AAD6A0F7-7DE5-4106-A3E9-9878935488C9}"/>
              </a:ext>
            </a:extLst>
          </p:cNvPr>
          <p:cNvSpPr/>
          <p:nvPr/>
        </p:nvSpPr>
        <p:spPr>
          <a:xfrm>
            <a:off x="573352" y="5152665"/>
            <a:ext cx="11079521"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финансовых органов и главных администраторов (администраторов) средств бюджета бюджетной системы Российской Федерации, которому предоставлены межбюджетные субсидии, субвенции, иные межбюджетные трансферты, имеющие целевое назначение, </a:t>
            </a:r>
            <a:r>
              <a:rPr lang="ru-RU" sz="1600" b="1" dirty="0">
                <a:solidFill>
                  <a:srgbClr val="000000"/>
                </a:solidFill>
                <a:latin typeface="Georgia" panose="02040502050405020303" pitchFamily="18" charset="0"/>
                <a:ea typeface="Arial Unicode MS"/>
              </a:rPr>
              <a:t>а также юридических и физических лиц, индивидуальных предпринимателей (с учетом положений пункта 2 настоящей статьи), которым предоставлены средства из этого бюджета.</a:t>
            </a:r>
          </a:p>
        </p:txBody>
      </p:sp>
    </p:spTree>
    <p:extLst>
      <p:ext uri="{BB962C8B-B14F-4D97-AF65-F5344CB8AC3E}">
        <p14:creationId xmlns:p14="http://schemas.microsoft.com/office/powerpoint/2010/main" val="4140789686"/>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D52E311-C563-4C9A-A61B-EF92EACAF76B}"/>
              </a:ext>
            </a:extLst>
          </p:cNvPr>
          <p:cNvSpPr/>
          <p:nvPr/>
        </p:nvSpPr>
        <p:spPr>
          <a:xfrm>
            <a:off x="624397" y="147210"/>
            <a:ext cx="11387090" cy="707886"/>
          </a:xfrm>
          <a:prstGeom prst="rect">
            <a:avLst/>
          </a:prstGeom>
        </p:spPr>
        <p:txBody>
          <a:bodyPr wrap="square">
            <a:spAutoFit/>
          </a:bodyPr>
          <a:lstStyle/>
          <a:p>
            <a:pPr algn="ctr"/>
            <a:r>
              <a:rPr lang="ru-RU" sz="2000" b="1" dirty="0">
                <a:solidFill>
                  <a:srgbClr val="002060"/>
                </a:solidFill>
                <a:latin typeface="Georgia" panose="02040502050405020303" pitchFamily="18" charset="0"/>
              </a:rPr>
              <a:t>БК РФ Статья 266.1. Объекты государственного (муниципального) финансового контроля</a:t>
            </a:r>
            <a:r>
              <a:rPr lang="en-US" sz="2000" b="1" dirty="0">
                <a:solidFill>
                  <a:srgbClr val="002060"/>
                </a:solidFill>
                <a:latin typeface="Georgia" panose="02040502050405020303" pitchFamily="18" charset="0"/>
              </a:rPr>
              <a:t> </a:t>
            </a:r>
            <a:r>
              <a:rPr lang="ru-RU" sz="2000" b="1" dirty="0">
                <a:solidFill>
                  <a:srgbClr val="002060"/>
                </a:solidFill>
                <a:latin typeface="Georgia" panose="02040502050405020303" pitchFamily="18" charset="0"/>
              </a:rPr>
              <a:t>(Изменение 26.07.2019 №199-ФЗ)</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539127" y="1843265"/>
            <a:ext cx="11113746" cy="2321231"/>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0000"/>
                </a:solidFill>
                <a:latin typeface="Georgia" panose="02040502050405020303" pitchFamily="18" charset="0"/>
              </a:rPr>
              <a:t>Муниципальный финансовый контроль </a:t>
            </a:r>
            <a:r>
              <a:rPr lang="ru-RU" dirty="0">
                <a:solidFill>
                  <a:srgbClr val="000000"/>
                </a:solidFill>
                <a:latin typeface="Georgia" panose="02040502050405020303" pitchFamily="18" charset="0"/>
              </a:rPr>
              <a:t>за соблюдением целей, порядка и условий предоставления из </a:t>
            </a:r>
            <a:r>
              <a:rPr lang="ru-RU" b="1" dirty="0">
                <a:solidFill>
                  <a:srgbClr val="000000"/>
                </a:solidFill>
                <a:latin typeface="Georgia" panose="02040502050405020303" pitchFamily="18" charset="0"/>
              </a:rPr>
              <a:t>бюджета муниципального образования </a:t>
            </a:r>
            <a:r>
              <a:rPr lang="ru-RU" dirty="0">
                <a:solidFill>
                  <a:srgbClr val="000000"/>
                </a:solidFill>
                <a:latin typeface="Georgia" panose="02040502050405020303" pitchFamily="18" charset="0"/>
              </a:rPr>
              <a:t>межбюджетных субсидий, субвенций, иных межбюджетных трансфертов, имеющих целевое назначение, бюджетных кредитов, а также за соблюдением условий договоров (соглашений) об их предоставлении и условий контрактов (договоров, соглашений), источником финансового обеспечения (</a:t>
            </a:r>
            <a:r>
              <a:rPr lang="ru-RU" dirty="0" err="1">
                <a:solidFill>
                  <a:srgbClr val="000000"/>
                </a:solidFill>
                <a:latin typeface="Georgia" panose="02040502050405020303" pitchFamily="18" charset="0"/>
              </a:rPr>
              <a:t>софинансирования</a:t>
            </a:r>
            <a:r>
              <a:rPr lang="ru-RU" dirty="0">
                <a:solidFill>
                  <a:srgbClr val="000000"/>
                </a:solidFill>
                <a:latin typeface="Georgia" panose="02040502050405020303" pitchFamily="18" charset="0"/>
              </a:rPr>
              <a:t>) которых являются указанные межбюджетные трансферты, осуществляется органами муниципального финансового контроля муниципального образования, из бюджета которого предоставлены указанные межбюджетные трансферты, в отношении:</a:t>
            </a:r>
          </a:p>
        </p:txBody>
      </p:sp>
      <p:sp>
        <p:nvSpPr>
          <p:cNvPr id="8" name="Стрелка: пятиугольник 7">
            <a:extLst>
              <a:ext uri="{FF2B5EF4-FFF2-40B4-BE49-F238E27FC236}">
                <a16:creationId xmlns:a16="http://schemas.microsoft.com/office/drawing/2014/main" id="{89100FD0-B8CD-4DD5-9D5A-27AFEEAEEA34}"/>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Дополнить пунктом 2.1 следующего содержания:</a:t>
            </a:r>
          </a:p>
        </p:txBody>
      </p:sp>
      <p:sp>
        <p:nvSpPr>
          <p:cNvPr id="9" name="Прямоугольник 8">
            <a:extLst>
              <a:ext uri="{FF2B5EF4-FFF2-40B4-BE49-F238E27FC236}">
                <a16:creationId xmlns:a16="http://schemas.microsoft.com/office/drawing/2014/main" id="{E28593F9-1D3B-440F-A528-FD5EB9F2FD32}"/>
              </a:ext>
            </a:extLst>
          </p:cNvPr>
          <p:cNvSpPr/>
          <p:nvPr/>
        </p:nvSpPr>
        <p:spPr>
          <a:xfrm>
            <a:off x="539127" y="4234275"/>
            <a:ext cx="11079521" cy="83099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главных администраторов (администраторов) средств бюджета муниципального образования, предоставивших межбюджетные субсидии, субвенции, иные межбюджетные трансферты, имеющие целевое назначение, бюджетные кредиты;</a:t>
            </a:r>
          </a:p>
        </p:txBody>
      </p:sp>
      <p:sp>
        <p:nvSpPr>
          <p:cNvPr id="11" name="Прямоугольник 10">
            <a:extLst>
              <a:ext uri="{FF2B5EF4-FFF2-40B4-BE49-F238E27FC236}">
                <a16:creationId xmlns:a16="http://schemas.microsoft.com/office/drawing/2014/main" id="{AAD6A0F7-7DE5-4106-A3E9-9878935488C9}"/>
              </a:ext>
            </a:extLst>
          </p:cNvPr>
          <p:cNvSpPr/>
          <p:nvPr/>
        </p:nvSpPr>
        <p:spPr>
          <a:xfrm>
            <a:off x="573352" y="5152665"/>
            <a:ext cx="11079521" cy="132343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285750" indent="-285750" algn="just">
              <a:buFont typeface="Wingdings" panose="05000000000000000000" pitchFamily="2" charset="2"/>
              <a:buChar char="ü"/>
            </a:pPr>
            <a:r>
              <a:rPr lang="ru-RU" sz="1600" dirty="0">
                <a:solidFill>
                  <a:srgbClr val="000000"/>
                </a:solidFill>
                <a:latin typeface="Georgia" panose="02040502050405020303" pitchFamily="18" charset="0"/>
                <a:ea typeface="Arial Unicode MS"/>
              </a:rPr>
              <a:t>финансовых органов и главных администраторов (администраторов) средств бюджета бюджетной системы Российской Федерации, которому предоставлены межбюджетные субсидии, субвенции, иные межбюджетные трансферты, имеющие целевое назначение, бюджетные кредиты, </a:t>
            </a:r>
            <a:r>
              <a:rPr lang="ru-RU" sz="1600" b="1" dirty="0">
                <a:solidFill>
                  <a:srgbClr val="000000"/>
                </a:solidFill>
                <a:latin typeface="Georgia" panose="02040502050405020303" pitchFamily="18" charset="0"/>
                <a:ea typeface="Arial Unicode MS"/>
              </a:rPr>
              <a:t>а также юридических и физических лиц, индивидуальных предпринимателей (с учетом положений пункта 2 настоящей статьи), которым предоставлены средства из этого бюджета.</a:t>
            </a:r>
          </a:p>
        </p:txBody>
      </p:sp>
    </p:spTree>
    <p:extLst>
      <p:ext uri="{BB962C8B-B14F-4D97-AF65-F5344CB8AC3E}">
        <p14:creationId xmlns:p14="http://schemas.microsoft.com/office/powerpoint/2010/main" val="5776329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014D3E1-6848-4FEA-8550-F711E33C8F8A}"/>
              </a:ext>
            </a:extLst>
          </p:cNvPr>
          <p:cNvSpPr/>
          <p:nvPr/>
        </p:nvSpPr>
        <p:spPr>
          <a:xfrm>
            <a:off x="539127" y="1366376"/>
            <a:ext cx="11113746" cy="782020"/>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Методами осуществления контрольной и экспертно-аналитической деятельности являются </a:t>
            </a:r>
            <a:r>
              <a:rPr lang="ru-RU" b="1" dirty="0">
                <a:solidFill>
                  <a:srgbClr val="C00000"/>
                </a:solidFill>
                <a:latin typeface="Georgia" panose="02040502050405020303" pitchFamily="18" charset="0"/>
              </a:rPr>
              <a:t>проверка, ревизия, анализ, обследование, мониторинг.</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539127" y="2489245"/>
            <a:ext cx="11113746" cy="928842"/>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Анализ</a:t>
            </a:r>
            <a:r>
              <a:rPr lang="ru-RU" b="1" dirty="0">
                <a:solidFill>
                  <a:srgbClr val="000000"/>
                </a:solidFill>
                <a:latin typeface="Georgia" panose="02040502050405020303" pitchFamily="18" charset="0"/>
              </a:rPr>
              <a:t> применяется в целях исследования отдельных сторон, свойств, составных частей предмета и деятельности объекта аудита (контроля) и систематизации результатов исследования.</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539127" y="3656374"/>
            <a:ext cx="11113746" cy="839696"/>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Мониторинг</a:t>
            </a:r>
            <a:r>
              <a:rPr lang="ru-RU" b="1" dirty="0">
                <a:solidFill>
                  <a:srgbClr val="000000"/>
                </a:solidFill>
                <a:latin typeface="Georgia" panose="02040502050405020303" pitchFamily="18" charset="0"/>
              </a:rPr>
              <a:t> применяется в целях сбора и анализа информации о предмете и деятельности объекта аудита (контроля) на системной и регулярной основе.</a:t>
            </a:r>
          </a:p>
        </p:txBody>
      </p:sp>
      <p:sp>
        <p:nvSpPr>
          <p:cNvPr id="8" name="Прямоугольник 7">
            <a:extLst>
              <a:ext uri="{FF2B5EF4-FFF2-40B4-BE49-F238E27FC236}">
                <a16:creationId xmlns:a16="http://schemas.microsoft.com/office/drawing/2014/main" id="{634212E2-2AF7-48EB-B88D-2AB3AFECA422}"/>
              </a:ext>
            </a:extLst>
          </p:cNvPr>
          <p:cNvSpPr/>
          <p:nvPr/>
        </p:nvSpPr>
        <p:spPr>
          <a:xfrm>
            <a:off x="1102064" y="195308"/>
            <a:ext cx="9781822" cy="967667"/>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Федеральный закон "О Счетной палате Российской Федерации" </a:t>
            </a:r>
          </a:p>
          <a:p>
            <a:pPr algn="ctr"/>
            <a:r>
              <a:rPr lang="ru-RU" sz="2000" b="1" dirty="0">
                <a:solidFill>
                  <a:srgbClr val="000000"/>
                </a:solidFill>
                <a:latin typeface="Georgia" panose="02040502050405020303" pitchFamily="18" charset="0"/>
              </a:rPr>
              <a:t>от 05.04.2013 N 41-ФЗ</a:t>
            </a:r>
          </a:p>
          <a:p>
            <a:pPr algn="ctr"/>
            <a:r>
              <a:rPr lang="ru-RU" sz="2000" b="1" dirty="0">
                <a:solidFill>
                  <a:srgbClr val="000000"/>
                </a:solidFill>
                <a:latin typeface="Georgia" panose="02040502050405020303" pitchFamily="18" charset="0"/>
              </a:rPr>
              <a:t>Статья 16. Методы осуществления деятельности Счетной палаты</a:t>
            </a:r>
          </a:p>
        </p:txBody>
      </p:sp>
      <p:sp>
        <p:nvSpPr>
          <p:cNvPr id="9" name="Прямоугольник 8">
            <a:extLst>
              <a:ext uri="{FF2B5EF4-FFF2-40B4-BE49-F238E27FC236}">
                <a16:creationId xmlns:a16="http://schemas.microsoft.com/office/drawing/2014/main" id="{4DDAD64F-B578-49F7-845A-E7DCB03C0206}"/>
              </a:ext>
            </a:extLst>
          </p:cNvPr>
          <p:cNvSpPr/>
          <p:nvPr/>
        </p:nvSpPr>
        <p:spPr>
          <a:xfrm>
            <a:off x="539127" y="4734357"/>
            <a:ext cx="11113746" cy="1928335"/>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Экспертно-аналитическая деятельность </a:t>
            </a:r>
            <a:r>
              <a:rPr lang="ru-RU" b="1" dirty="0">
                <a:solidFill>
                  <a:srgbClr val="000000"/>
                </a:solidFill>
                <a:latin typeface="Georgia" panose="02040502050405020303" pitchFamily="18" charset="0"/>
              </a:rPr>
              <a:t>осуществляется посредством проведения экспертно-аналитических мероприятий по актуальным проблемам финансовой системы Российской Федерации, формирования и исполнения федерального бюджета и бюджетов государственных внебюджетных фондов Российской Федерации, а также посредством </a:t>
            </a:r>
            <a:r>
              <a:rPr lang="ru-RU" b="1" dirty="0">
                <a:solidFill>
                  <a:srgbClr val="C00000"/>
                </a:solidFill>
                <a:latin typeface="Georgia" panose="02040502050405020303" pitchFamily="18" charset="0"/>
              </a:rPr>
              <a:t>исследования причин и последствий нарушений и недостатков, выявленных по результатам проведенных контрольных и экспертно-аналитических мероприятий.</a:t>
            </a:r>
          </a:p>
        </p:txBody>
      </p:sp>
    </p:spTree>
    <p:extLst>
      <p:ext uri="{BB962C8B-B14F-4D97-AF65-F5344CB8AC3E}">
        <p14:creationId xmlns:p14="http://schemas.microsoft.com/office/powerpoint/2010/main" val="1142772830"/>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39907"/>
            <a:ext cx="10911814"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267.1. Методы осуществления государственного (муниципального) финансового контроля (Изменение 26.07.2019 №199-ФЗ)</a:t>
            </a: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404595" y="1279508"/>
            <a:ext cx="2267583" cy="1105653"/>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Проверка</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3771309" y="1122738"/>
            <a:ext cx="8143985" cy="174777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Совершение контрольных действий по документальному и фактическому изучению законности отдельных финансовых и хозяйственных операций, достоверности бюджетного (бухгалтерского) учета и бюджетной отчетности, бухгалтерской (финансовой) отчетности в отношении деятельности объекта контроля за определенный период</a:t>
            </a:r>
          </a:p>
        </p:txBody>
      </p:sp>
      <p:sp>
        <p:nvSpPr>
          <p:cNvPr id="3" name="Стрелка: вправо 2">
            <a:extLst>
              <a:ext uri="{FF2B5EF4-FFF2-40B4-BE49-F238E27FC236}">
                <a16:creationId xmlns:a16="http://schemas.microsoft.com/office/drawing/2014/main" id="{2CAF70FE-8ED5-4E98-887F-2293ED2A982A}"/>
              </a:ext>
            </a:extLst>
          </p:cNvPr>
          <p:cNvSpPr/>
          <p:nvPr/>
        </p:nvSpPr>
        <p:spPr>
          <a:xfrm>
            <a:off x="2803561" y="1677616"/>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20650" y="3189028"/>
            <a:ext cx="2267583" cy="1345618"/>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Ревизия</a:t>
            </a:r>
          </a:p>
        </p:txBody>
      </p:sp>
      <p:sp>
        <p:nvSpPr>
          <p:cNvPr id="13" name="Стрелка: вправо 12">
            <a:extLst>
              <a:ext uri="{FF2B5EF4-FFF2-40B4-BE49-F238E27FC236}">
                <a16:creationId xmlns:a16="http://schemas.microsoft.com/office/drawing/2014/main" id="{F5D85F0F-8D42-41DF-BFED-CD3F5B363757}"/>
              </a:ext>
            </a:extLst>
          </p:cNvPr>
          <p:cNvSpPr/>
          <p:nvPr/>
        </p:nvSpPr>
        <p:spPr>
          <a:xfrm>
            <a:off x="2811588" y="3689114"/>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3771309" y="2978064"/>
            <a:ext cx="8143985" cy="2071400"/>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Комплексная проверка деятельности объекта контроля, которая выражается в проведении контрольных действий по документальному и фактическому изучению законности всей совокупности совершенных финансовых и хозяйственных операций, достоверности и правильности их отражения в бюджетной отчетности, бухгалтерской (финансовой) отчетности.</a:t>
            </a:r>
          </a:p>
        </p:txBody>
      </p:sp>
      <p:sp>
        <p:nvSpPr>
          <p:cNvPr id="10" name="Прямоугольник 9">
            <a:extLst>
              <a:ext uri="{FF2B5EF4-FFF2-40B4-BE49-F238E27FC236}">
                <a16:creationId xmlns:a16="http://schemas.microsoft.com/office/drawing/2014/main" id="{5E399D61-63F5-4A0B-90B2-E4CA39A65D82}"/>
              </a:ext>
            </a:extLst>
          </p:cNvPr>
          <p:cNvSpPr/>
          <p:nvPr/>
        </p:nvSpPr>
        <p:spPr>
          <a:xfrm>
            <a:off x="408913" y="5177715"/>
            <a:ext cx="11510699" cy="420956"/>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Результаты проверки, ревизии оформляются актом.</a:t>
            </a:r>
          </a:p>
        </p:txBody>
      </p:sp>
      <p:sp>
        <p:nvSpPr>
          <p:cNvPr id="12" name="Прямоугольник 11">
            <a:extLst>
              <a:ext uri="{FF2B5EF4-FFF2-40B4-BE49-F238E27FC236}">
                <a16:creationId xmlns:a16="http://schemas.microsoft.com/office/drawing/2014/main" id="{8C99136A-A993-41D1-9351-079DB858AD8C}"/>
              </a:ext>
            </a:extLst>
          </p:cNvPr>
          <p:cNvSpPr/>
          <p:nvPr/>
        </p:nvSpPr>
        <p:spPr>
          <a:xfrm>
            <a:off x="420650" y="5880379"/>
            <a:ext cx="2267583" cy="747653"/>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Обследование</a:t>
            </a:r>
          </a:p>
        </p:txBody>
      </p:sp>
      <p:sp>
        <p:nvSpPr>
          <p:cNvPr id="16" name="Прямоугольник 15">
            <a:extLst>
              <a:ext uri="{FF2B5EF4-FFF2-40B4-BE49-F238E27FC236}">
                <a16:creationId xmlns:a16="http://schemas.microsoft.com/office/drawing/2014/main" id="{708744FE-B682-49F7-B31F-31F613B4493D}"/>
              </a:ext>
            </a:extLst>
          </p:cNvPr>
          <p:cNvSpPr/>
          <p:nvPr/>
        </p:nvSpPr>
        <p:spPr>
          <a:xfrm>
            <a:off x="3771309" y="5800101"/>
            <a:ext cx="8143985" cy="88327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Анализ и оценка состояния определенной сферы деятельности объекта контроля.</a:t>
            </a:r>
          </a:p>
          <a:p>
            <a:pPr algn="ctr"/>
            <a:r>
              <a:rPr lang="ru-RU" b="1" dirty="0">
                <a:solidFill>
                  <a:srgbClr val="000000"/>
                </a:solidFill>
                <a:latin typeface="Georgia" panose="02040502050405020303" pitchFamily="18" charset="0"/>
              </a:rPr>
              <a:t>Результаты обследования оформляются заключением.</a:t>
            </a:r>
          </a:p>
        </p:txBody>
      </p:sp>
      <p:sp>
        <p:nvSpPr>
          <p:cNvPr id="17" name="Стрелка: вправо 16">
            <a:extLst>
              <a:ext uri="{FF2B5EF4-FFF2-40B4-BE49-F238E27FC236}">
                <a16:creationId xmlns:a16="http://schemas.microsoft.com/office/drawing/2014/main" id="{02166C26-DAB5-425A-8C8E-9723A3226F09}"/>
              </a:ext>
            </a:extLst>
          </p:cNvPr>
          <p:cNvSpPr/>
          <p:nvPr/>
        </p:nvSpPr>
        <p:spPr>
          <a:xfrm>
            <a:off x="2811588" y="6011889"/>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2633902865"/>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29968"/>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267.1. Методы осуществления государственного (муниципального) финансового контроля(Изменение 26.07.2019 №199-ФЗ)</a:t>
            </a: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404593" y="1551489"/>
            <a:ext cx="2267583" cy="1105653"/>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Камеральные проверки</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3771306" y="1337682"/>
            <a:ext cx="8143985" cy="148144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Проверки, проводимые по месту нахождения органа государственного (муниципального) финансового контроля на основании бюджетной отчетности, бухгалтерской (финансовой) отчетности и иных документов, представленных по его запросу</a:t>
            </a:r>
          </a:p>
        </p:txBody>
      </p:sp>
      <p:sp>
        <p:nvSpPr>
          <p:cNvPr id="3" name="Стрелка: вправо 2">
            <a:extLst>
              <a:ext uri="{FF2B5EF4-FFF2-40B4-BE49-F238E27FC236}">
                <a16:creationId xmlns:a16="http://schemas.microsoft.com/office/drawing/2014/main" id="{2CAF70FE-8ED5-4E98-887F-2293ED2A982A}"/>
              </a:ext>
            </a:extLst>
          </p:cNvPr>
          <p:cNvSpPr/>
          <p:nvPr/>
        </p:nvSpPr>
        <p:spPr>
          <a:xfrm>
            <a:off x="2803560" y="1836089"/>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04594" y="3210358"/>
            <a:ext cx="2267583"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Выездные проверки</a:t>
            </a:r>
          </a:p>
        </p:txBody>
      </p:sp>
      <p:sp>
        <p:nvSpPr>
          <p:cNvPr id="13" name="Стрелка: вправо 12">
            <a:extLst>
              <a:ext uri="{FF2B5EF4-FFF2-40B4-BE49-F238E27FC236}">
                <a16:creationId xmlns:a16="http://schemas.microsoft.com/office/drawing/2014/main" id="{F5D85F0F-8D42-41DF-BFED-CD3F5B363757}"/>
              </a:ext>
            </a:extLst>
          </p:cNvPr>
          <p:cNvSpPr/>
          <p:nvPr/>
        </p:nvSpPr>
        <p:spPr>
          <a:xfrm>
            <a:off x="2803560" y="3454462"/>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3771307" y="2993004"/>
            <a:ext cx="8143985" cy="148144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Проверки, проводимые по месту нахождения объекта контроля, в ходе которых в том числе определяется фактическое соответствие совершенных операций данным бюджетной отчетности, бухгалтерской (финансовой) отчетности и первичных документов.</a:t>
            </a:r>
          </a:p>
        </p:txBody>
      </p:sp>
      <p:sp>
        <p:nvSpPr>
          <p:cNvPr id="10" name="Прямоугольник 9">
            <a:extLst>
              <a:ext uri="{FF2B5EF4-FFF2-40B4-BE49-F238E27FC236}">
                <a16:creationId xmlns:a16="http://schemas.microsoft.com/office/drawing/2014/main" id="{5E399D61-63F5-4A0B-90B2-E4CA39A65D82}"/>
              </a:ext>
            </a:extLst>
          </p:cNvPr>
          <p:cNvSpPr/>
          <p:nvPr/>
        </p:nvSpPr>
        <p:spPr>
          <a:xfrm>
            <a:off x="404594" y="5212640"/>
            <a:ext cx="2267583" cy="1046740"/>
          </a:xfrm>
          <a:prstGeom prst="rect">
            <a:avLst/>
          </a:prstGeom>
          <a:solidFill>
            <a:srgbClr val="F9F8D3"/>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Встречные проверки</a:t>
            </a:r>
          </a:p>
        </p:txBody>
      </p:sp>
      <p:sp>
        <p:nvSpPr>
          <p:cNvPr id="12" name="Стрелка: вправо 11">
            <a:extLst>
              <a:ext uri="{FF2B5EF4-FFF2-40B4-BE49-F238E27FC236}">
                <a16:creationId xmlns:a16="http://schemas.microsoft.com/office/drawing/2014/main" id="{7EEE565D-210E-4C7E-9CB6-28BA1ADBA4D0}"/>
              </a:ext>
            </a:extLst>
          </p:cNvPr>
          <p:cNvSpPr/>
          <p:nvPr/>
        </p:nvSpPr>
        <p:spPr>
          <a:xfrm>
            <a:off x="2803560" y="5493694"/>
            <a:ext cx="83636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3771306" y="4903183"/>
            <a:ext cx="8143985" cy="1481447"/>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Проверки, проводимые в рамках выездных и (или) камеральных проверок в целях установления и (или) подтверждения фактов, связанных с деятельностью объекта контроля.</a:t>
            </a:r>
          </a:p>
        </p:txBody>
      </p:sp>
    </p:spTree>
    <p:extLst>
      <p:ext uri="{BB962C8B-B14F-4D97-AF65-F5344CB8AC3E}">
        <p14:creationId xmlns:p14="http://schemas.microsoft.com/office/powerpoint/2010/main" val="3427320197"/>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268.1. Полномочия органов внешнего государственного (муниципального) финансового контроля по осуществлению внешнего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8" y="1560788"/>
            <a:ext cx="10662081"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Полномочиями органов внешнего государственного (муниципального) финансового контроля по осуществлению внешнего государственного (муниципального) финансового контроля являются: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3335824"/>
            <a:ext cx="10662081" cy="1811561"/>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Контроль за соблюдением положений правовых актов, регулирующих бюджетные правоотношения, правовых актов,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 а также за соблюдением условий государственных (муниципальных) контрактов, договоров (соглашений) о предоставлении средств из соответствующего бюджета</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5307908"/>
            <a:ext cx="10662081" cy="1243812"/>
          </a:xfrm>
          <a:prstGeom prst="rect">
            <a:avLst/>
          </a:prstGeom>
          <a:solidFill>
            <a:schemeClr val="accent6">
              <a:lumMod val="60000"/>
              <a:lumOff val="4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Контроль за достоверностью, полнотой и соответствием нормативным требованиям составления и представления бюджетной отчетности главных администраторов бюджетных средств, квартального и годового отчетов об исполнении бюджета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3987038876"/>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29968"/>
            <a:ext cx="10662081" cy="1425790"/>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268.1. Полномочия органов внешнего государственного (муниципального) финансового контроля по осуществлению внешнего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6847" y="1856206"/>
            <a:ext cx="10662081" cy="1046740"/>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При осуществлении полномочий по внешнему государственному (муниципальному) финансовому контролю органами внешнего государственного (муниципального) финансового контроля: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3614915"/>
            <a:ext cx="10662081" cy="567773"/>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Направляются объектам контроля представления, предписания</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8" y="4337366"/>
            <a:ext cx="10662081" cy="931704"/>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Направляются финансовым органам (органам управления государственными внебюджетными фондами) уведомления о применении бюджетных мер принуждения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3852" y="2975044"/>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6" name="Прямоугольник 15">
            <a:extLst>
              <a:ext uri="{FF2B5EF4-FFF2-40B4-BE49-F238E27FC236}">
                <a16:creationId xmlns:a16="http://schemas.microsoft.com/office/drawing/2014/main" id="{B4B98E91-BE4B-4CB1-9970-9887A0F03EE2}"/>
              </a:ext>
            </a:extLst>
          </p:cNvPr>
          <p:cNvSpPr/>
          <p:nvPr/>
        </p:nvSpPr>
        <p:spPr>
          <a:xfrm>
            <a:off x="732408" y="5495478"/>
            <a:ext cx="10662081" cy="994099"/>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Осуществляется производство по делам об административных правонарушениях в порядке, установленном законодательством об административных правонарушениях</a:t>
            </a:r>
          </a:p>
        </p:txBody>
      </p:sp>
    </p:spTree>
    <p:extLst>
      <p:ext uri="{BB962C8B-B14F-4D97-AF65-F5344CB8AC3E}">
        <p14:creationId xmlns:p14="http://schemas.microsoft.com/office/powerpoint/2010/main" val="3762539963"/>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8" y="1560788"/>
            <a:ext cx="10662081"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Полномочиями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являются: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3335825"/>
            <a:ext cx="10662081" cy="1243812"/>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Контроль за соблюдением положений правовых актов, регулирующих бюджетные правоотношения, в том числе устанавливающих требования к бухгалтерскому учету и составлению и представлению бухгалтерской (финансовой) отчетности государственных (муниципальных) учреждений</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8" y="4793003"/>
            <a:ext cx="10662081" cy="1519020"/>
          </a:xfrm>
          <a:prstGeom prst="rect">
            <a:avLst/>
          </a:prstGeom>
          <a:solidFill>
            <a:schemeClr val="accent3">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Контроль за соблюдением положений правовых актов,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 а также за соблюдением условий договоров (соглашений) о предоставлении средств из соответствующего бюджета, государственных (муниципальных) контрактов</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2465034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859755"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Эволюция методологии внутреннего финансового контроля и аудита</a:t>
            </a:r>
          </a:p>
        </p:txBody>
      </p:sp>
      <p:graphicFrame>
        <p:nvGraphicFramePr>
          <p:cNvPr id="3" name="Схема 2">
            <a:extLst>
              <a:ext uri="{FF2B5EF4-FFF2-40B4-BE49-F238E27FC236}">
                <a16:creationId xmlns:a16="http://schemas.microsoft.com/office/drawing/2014/main" id="{BB9E8444-F8BD-40C2-A403-FCBC250A04A6}"/>
              </a:ext>
            </a:extLst>
          </p:cNvPr>
          <p:cNvGraphicFramePr/>
          <p:nvPr>
            <p:extLst>
              <p:ext uri="{D42A27DB-BD31-4B8C-83A1-F6EECF244321}">
                <p14:modId xmlns:p14="http://schemas.microsoft.com/office/powerpoint/2010/main" val="1008530866"/>
              </p:ext>
            </p:extLst>
          </p:nvPr>
        </p:nvGraphicFramePr>
        <p:xfrm>
          <a:off x="351934" y="1147400"/>
          <a:ext cx="1161477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87575313"/>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8" y="1560788"/>
            <a:ext cx="10662081" cy="871694"/>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Полномочиями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являются: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7" y="3025079"/>
            <a:ext cx="10662081" cy="1043624"/>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Контроль за соблюдением условий договоров (соглашений), заключенных в целях исполнения договоров (соглашений) о предоставлении средств из бюджета, а также в случаях, предусмотренных настоящим Кодексом, условий договоров (соглашений), заключенных в целях исполнения государственных (муниципальных) контрактов</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6" y="4145872"/>
            <a:ext cx="10662081" cy="1334476"/>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Контроль за достоверностью отчетов о результатах предоставления и (или) использования бюджетных средств (средств, предоставленных из бюджета), в том числе отчетов о реализации государственных (муниципальных) программ, отчетов об исполнении государственных (муниципальных) заданий, отчетов о достижении значений показателей результативности предоставления средств из бюджета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918786" y="2444894"/>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pic>
        <p:nvPicPr>
          <p:cNvPr id="7" name="Picture 2" descr="https://static.tildacdn.com/tild3630-6637-4262-a338-333363303830/esclamativojpg.jpg">
            <a:extLst>
              <a:ext uri="{FF2B5EF4-FFF2-40B4-BE49-F238E27FC236}">
                <a16:creationId xmlns:a16="http://schemas.microsoft.com/office/drawing/2014/main" id="{0D1F1ABE-3851-4054-8E5A-48D65E35B2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108" y="2409714"/>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a:extLst>
              <a:ext uri="{FF2B5EF4-FFF2-40B4-BE49-F238E27FC236}">
                <a16:creationId xmlns:a16="http://schemas.microsoft.com/office/drawing/2014/main" id="{7EC76DEC-2F55-4121-BB97-D4D00E24DD2A}"/>
              </a:ext>
            </a:extLst>
          </p:cNvPr>
          <p:cNvSpPr/>
          <p:nvPr/>
        </p:nvSpPr>
        <p:spPr>
          <a:xfrm>
            <a:off x="2690276" y="5678014"/>
            <a:ext cx="8704211" cy="951565"/>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контроль в сфере закупок, предусмотренный законодательством Российской Федерации о контрактной системе в сфере закупок товаров, работ, услуг для обеспечения государственных и муниципальных нужд.</a:t>
            </a:r>
          </a:p>
        </p:txBody>
      </p:sp>
      <p:sp>
        <p:nvSpPr>
          <p:cNvPr id="10" name="TextBox 9">
            <a:extLst>
              <a:ext uri="{FF2B5EF4-FFF2-40B4-BE49-F238E27FC236}">
                <a16:creationId xmlns:a16="http://schemas.microsoft.com/office/drawing/2014/main" id="{482BD18C-29B0-4F6F-83ED-F4EB4B461BB1}"/>
              </a:ext>
            </a:extLst>
          </p:cNvPr>
          <p:cNvSpPr txBox="1"/>
          <p:nvPr/>
        </p:nvSpPr>
        <p:spPr>
          <a:xfrm>
            <a:off x="399397" y="5776478"/>
            <a:ext cx="2145524" cy="646331"/>
          </a:xfrm>
          <a:prstGeom prst="rect">
            <a:avLst/>
          </a:prstGeom>
          <a:solidFill>
            <a:schemeClr val="bg1"/>
          </a:solidFill>
        </p:spPr>
        <p:txBody>
          <a:bodyPr wrap="none" rtlCol="0">
            <a:spAutoFit/>
          </a:bodyPr>
          <a:lstStyle/>
          <a:p>
            <a:pPr algn="ctr"/>
            <a:r>
              <a:rPr lang="ru-RU" b="1" dirty="0">
                <a:solidFill>
                  <a:srgbClr val="C00000"/>
                </a:solidFill>
              </a:rPr>
              <a:t> вступает в силу </a:t>
            </a:r>
          </a:p>
          <a:p>
            <a:pPr algn="ctr"/>
            <a:r>
              <a:rPr lang="ru-RU" b="1" dirty="0">
                <a:solidFill>
                  <a:srgbClr val="C00000"/>
                </a:solidFill>
              </a:rPr>
              <a:t>с 01.01.2020</a:t>
            </a:r>
          </a:p>
        </p:txBody>
      </p:sp>
      <p:sp>
        <p:nvSpPr>
          <p:cNvPr id="12" name="TextBox 11">
            <a:extLst>
              <a:ext uri="{FF2B5EF4-FFF2-40B4-BE49-F238E27FC236}">
                <a16:creationId xmlns:a16="http://schemas.microsoft.com/office/drawing/2014/main" id="{3F3E3BD2-7F30-486C-8882-ADEA78072016}"/>
              </a:ext>
            </a:extLst>
          </p:cNvPr>
          <p:cNvSpPr txBox="1"/>
          <p:nvPr/>
        </p:nvSpPr>
        <p:spPr>
          <a:xfrm>
            <a:off x="111313" y="3334905"/>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
        <p:nvSpPr>
          <p:cNvPr id="13" name="TextBox 12">
            <a:extLst>
              <a:ext uri="{FF2B5EF4-FFF2-40B4-BE49-F238E27FC236}">
                <a16:creationId xmlns:a16="http://schemas.microsoft.com/office/drawing/2014/main" id="{162D8D96-B70B-404B-B22E-462AF4F12D86}"/>
              </a:ext>
            </a:extLst>
          </p:cNvPr>
          <p:cNvSpPr txBox="1"/>
          <p:nvPr/>
        </p:nvSpPr>
        <p:spPr>
          <a:xfrm>
            <a:off x="179108" y="4545534"/>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Tree>
    <p:extLst>
      <p:ext uri="{BB962C8B-B14F-4D97-AF65-F5344CB8AC3E}">
        <p14:creationId xmlns:p14="http://schemas.microsoft.com/office/powerpoint/2010/main" val="2073418748"/>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8" y="1560788"/>
            <a:ext cx="10662081"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При осуществлении полномочий по внутреннему государственному (муниципальному) финансовому контролю органами внутреннего государственного (муниципального) финансового контроля: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3335825"/>
            <a:ext cx="10662081" cy="392796"/>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проводятся проверки, ревизии и обследования</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7" y="3877568"/>
            <a:ext cx="10662081" cy="57516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направляются объектам контроля акты, заключения, представления и (или) предписания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9" name="Прямоугольник 8">
            <a:extLst>
              <a:ext uri="{FF2B5EF4-FFF2-40B4-BE49-F238E27FC236}">
                <a16:creationId xmlns:a16="http://schemas.microsoft.com/office/drawing/2014/main" id="{1C49B354-EA98-4B9C-9E3D-A77DFBAF3221}"/>
              </a:ext>
            </a:extLst>
          </p:cNvPr>
          <p:cNvSpPr/>
          <p:nvPr/>
        </p:nvSpPr>
        <p:spPr>
          <a:xfrm>
            <a:off x="764957" y="4597351"/>
            <a:ext cx="10662081" cy="960070"/>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направляются финансовым органам (органам управления государственными внебюджетными фондами) уведомления о применении бюджетных мер принуждения</a:t>
            </a:r>
          </a:p>
        </p:txBody>
      </p:sp>
      <p:sp>
        <p:nvSpPr>
          <p:cNvPr id="10" name="Прямоугольник 9">
            <a:extLst>
              <a:ext uri="{FF2B5EF4-FFF2-40B4-BE49-F238E27FC236}">
                <a16:creationId xmlns:a16="http://schemas.microsoft.com/office/drawing/2014/main" id="{295AF5AE-7C45-40C0-A51F-2F50951D8347}"/>
              </a:ext>
            </a:extLst>
          </p:cNvPr>
          <p:cNvSpPr/>
          <p:nvPr/>
        </p:nvSpPr>
        <p:spPr>
          <a:xfrm>
            <a:off x="764957" y="5683006"/>
            <a:ext cx="10662081" cy="868714"/>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осуществляется производство по делам об административных правонарушениях в порядке, установленном законодательством об административных правонарушениях</a:t>
            </a:r>
          </a:p>
        </p:txBody>
      </p:sp>
    </p:spTree>
    <p:extLst>
      <p:ext uri="{BB962C8B-B14F-4D97-AF65-F5344CB8AC3E}">
        <p14:creationId xmlns:p14="http://schemas.microsoft.com/office/powerpoint/2010/main" val="1044225636"/>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8" y="1560788"/>
            <a:ext cx="10662081"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При осуществлении полномочий по внутреннему государственному (муниципальному) финансовому контролю органами внутреннего государственного (муниципального) финансового контроля: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811964" y="3282195"/>
            <a:ext cx="10662081" cy="567774"/>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назначается (организуется) проведение экспертиз, необходимых для проведения проверок, ревизий и обследований</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811963" y="3940335"/>
            <a:ext cx="10662081" cy="1356877"/>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получается необходимый для осуществления внутреннего государственного (муниципального) финансового контроля постоянный доступ к государственным и муниципальным информационным системам в соответствии с законодательством РФ об информации, информационных технологиях и о защите информации, законодательством РФ о государственной и иной охраняемой законом тайне</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pic>
        <p:nvPicPr>
          <p:cNvPr id="12" name="Picture 2" descr="https://static.tildacdn.com/tild3630-6637-4262-a338-333363303830/esclamativojpg.jpg">
            <a:extLst>
              <a:ext uri="{FF2B5EF4-FFF2-40B4-BE49-F238E27FC236}">
                <a16:creationId xmlns:a16="http://schemas.microsoft.com/office/drawing/2014/main" id="{FFD18C38-6002-4736-946E-AA662D4AE9B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680" y="3113523"/>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static.tildacdn.com/tild3630-6637-4262-a338-333363303830/esclamativojpg.jpg">
            <a:extLst>
              <a:ext uri="{FF2B5EF4-FFF2-40B4-BE49-F238E27FC236}">
                <a16:creationId xmlns:a16="http://schemas.microsoft.com/office/drawing/2014/main" id="{603C1A3B-3E4E-4438-B275-62CD6AC5A7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680" y="4269459"/>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6" name="Прямоугольник 15">
            <a:extLst>
              <a:ext uri="{FF2B5EF4-FFF2-40B4-BE49-F238E27FC236}">
                <a16:creationId xmlns:a16="http://schemas.microsoft.com/office/drawing/2014/main" id="{395203E6-E829-466F-AB12-844B603F8FCF}"/>
              </a:ext>
            </a:extLst>
          </p:cNvPr>
          <p:cNvSpPr/>
          <p:nvPr/>
        </p:nvSpPr>
        <p:spPr>
          <a:xfrm>
            <a:off x="2722828" y="5478369"/>
            <a:ext cx="8704211" cy="1151650"/>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направляются в суд иски о признании осуществленных закупок товаров, работ, услуг для обеспечения государственных (муниципальных) нужд недействительными в соответствии с ГК РФ</a:t>
            </a:r>
          </a:p>
        </p:txBody>
      </p:sp>
      <p:sp>
        <p:nvSpPr>
          <p:cNvPr id="3" name="TextBox 2">
            <a:extLst>
              <a:ext uri="{FF2B5EF4-FFF2-40B4-BE49-F238E27FC236}">
                <a16:creationId xmlns:a16="http://schemas.microsoft.com/office/drawing/2014/main" id="{B82B18EC-EE06-41C4-AD75-64AE25945379}"/>
              </a:ext>
            </a:extLst>
          </p:cNvPr>
          <p:cNvSpPr txBox="1"/>
          <p:nvPr/>
        </p:nvSpPr>
        <p:spPr>
          <a:xfrm>
            <a:off x="504442" y="5731028"/>
            <a:ext cx="2052165" cy="646331"/>
          </a:xfrm>
          <a:prstGeom prst="rect">
            <a:avLst/>
          </a:prstGeom>
          <a:solidFill>
            <a:schemeClr val="bg1"/>
          </a:solidFill>
        </p:spPr>
        <p:txBody>
          <a:bodyPr wrap="none" rtlCol="0">
            <a:spAutoFit/>
          </a:bodyPr>
          <a:lstStyle/>
          <a:p>
            <a:pPr algn="ctr"/>
            <a:r>
              <a:rPr lang="ru-RU" b="1" dirty="0">
                <a:solidFill>
                  <a:srgbClr val="C00000"/>
                </a:solidFill>
              </a:rPr>
              <a:t> вступает в силу </a:t>
            </a:r>
          </a:p>
          <a:p>
            <a:pPr algn="ctr"/>
            <a:r>
              <a:rPr lang="ru-RU" b="1" dirty="0">
                <a:solidFill>
                  <a:srgbClr val="C00000"/>
                </a:solidFill>
              </a:rPr>
              <a:t>с 01.01.2020</a:t>
            </a:r>
          </a:p>
        </p:txBody>
      </p:sp>
    </p:spTree>
    <p:extLst>
      <p:ext uri="{BB962C8B-B14F-4D97-AF65-F5344CB8AC3E}">
        <p14:creationId xmlns:p14="http://schemas.microsoft.com/office/powerpoint/2010/main" val="2397230759"/>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755038" y="1574711"/>
            <a:ext cx="8639451" cy="1172273"/>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Внутренний государственный (муниципальный) финансовый контроль осуществляется в соответствии с федеральными стандартами, утвержденными нормативными правовыми актами Правительства Российской Федерации.</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2853764"/>
            <a:ext cx="10662081" cy="646331"/>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Федеральные стандарты внутреннего государственного (муниципального) финансового контроля должны содержать:</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7" y="4212844"/>
            <a:ext cx="10662081" cy="575161"/>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принципы контрольной деятельности органов внутреннего государственного (муниципального) финансового контроля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3594281"/>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
        <p:nvSpPr>
          <p:cNvPr id="10" name="Прямоугольник 9">
            <a:extLst>
              <a:ext uri="{FF2B5EF4-FFF2-40B4-BE49-F238E27FC236}">
                <a16:creationId xmlns:a16="http://schemas.microsoft.com/office/drawing/2014/main" id="{295AF5AE-7C45-40C0-A51F-2F50951D8347}"/>
              </a:ext>
            </a:extLst>
          </p:cNvPr>
          <p:cNvSpPr/>
          <p:nvPr/>
        </p:nvSpPr>
        <p:spPr>
          <a:xfrm>
            <a:off x="764956" y="4873334"/>
            <a:ext cx="10662081" cy="868714"/>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права и обязанности должностных лиц органов внутреннего государственного (муниципального) финансового контроля, в том числе в части назначения (организации) проведения экспертиз</a:t>
            </a:r>
          </a:p>
        </p:txBody>
      </p:sp>
      <p:sp>
        <p:nvSpPr>
          <p:cNvPr id="12" name="TextBox 11">
            <a:extLst>
              <a:ext uri="{FF2B5EF4-FFF2-40B4-BE49-F238E27FC236}">
                <a16:creationId xmlns:a16="http://schemas.microsoft.com/office/drawing/2014/main" id="{235F5DBC-D43D-41C6-9752-764896571C1E}"/>
              </a:ext>
            </a:extLst>
          </p:cNvPr>
          <p:cNvSpPr txBox="1"/>
          <p:nvPr/>
        </p:nvSpPr>
        <p:spPr>
          <a:xfrm>
            <a:off x="335766" y="1760992"/>
            <a:ext cx="2052165" cy="646331"/>
          </a:xfrm>
          <a:prstGeom prst="rect">
            <a:avLst/>
          </a:prstGeom>
          <a:solidFill>
            <a:schemeClr val="bg1"/>
          </a:solidFill>
        </p:spPr>
        <p:txBody>
          <a:bodyPr wrap="none" rtlCol="0">
            <a:spAutoFit/>
          </a:bodyPr>
          <a:lstStyle/>
          <a:p>
            <a:pPr algn="ctr"/>
            <a:r>
              <a:rPr lang="ru-RU" b="1" dirty="0">
                <a:solidFill>
                  <a:srgbClr val="C00000"/>
                </a:solidFill>
              </a:rPr>
              <a:t> вступает в силу </a:t>
            </a:r>
          </a:p>
          <a:p>
            <a:pPr algn="ctr"/>
            <a:r>
              <a:rPr lang="ru-RU" b="1" dirty="0">
                <a:solidFill>
                  <a:srgbClr val="C00000"/>
                </a:solidFill>
              </a:rPr>
              <a:t>с 01.07.2020</a:t>
            </a:r>
          </a:p>
        </p:txBody>
      </p:sp>
      <p:sp>
        <p:nvSpPr>
          <p:cNvPr id="13" name="Прямоугольник 12">
            <a:extLst>
              <a:ext uri="{FF2B5EF4-FFF2-40B4-BE49-F238E27FC236}">
                <a16:creationId xmlns:a16="http://schemas.microsoft.com/office/drawing/2014/main" id="{B95971BE-26EC-434E-920F-5835B89595E2}"/>
              </a:ext>
            </a:extLst>
          </p:cNvPr>
          <p:cNvSpPr/>
          <p:nvPr/>
        </p:nvSpPr>
        <p:spPr>
          <a:xfrm>
            <a:off x="764956" y="5842150"/>
            <a:ext cx="10662081" cy="751376"/>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права и обязанности объектов контроля (их должностных лиц), в том числе в части организационно-технического обеспечения проверок, ревизий и обследований</a:t>
            </a:r>
          </a:p>
        </p:txBody>
      </p:sp>
    </p:spTree>
    <p:extLst>
      <p:ext uri="{BB962C8B-B14F-4D97-AF65-F5344CB8AC3E}">
        <p14:creationId xmlns:p14="http://schemas.microsoft.com/office/powerpoint/2010/main" val="3291550570"/>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269.2. Полномочия органов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787588" y="1560787"/>
            <a:ext cx="8639451" cy="1172273"/>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Внутренний государственный (муниципальный) финансовый контроль осуществляется в соответствии с федеральными стандартами, утвержденными нормативными правовыми актами Правительства Российской Федерации.</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2853764"/>
            <a:ext cx="10662081" cy="646331"/>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Федеральные стандарты внутреннего государственного (муниципального) финансового контроля должны содержать:</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4028398"/>
            <a:ext cx="10662081" cy="783553"/>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правила планирования, проведения проверок, ревизий и обследований, оформления и реализации их результатов, в том числе правила продления срока исполнения представления, предписания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1" y="3594282"/>
            <a:ext cx="484632" cy="3674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
        <p:nvSpPr>
          <p:cNvPr id="10" name="Прямоугольник 9">
            <a:extLst>
              <a:ext uri="{FF2B5EF4-FFF2-40B4-BE49-F238E27FC236}">
                <a16:creationId xmlns:a16="http://schemas.microsoft.com/office/drawing/2014/main" id="{295AF5AE-7C45-40C0-A51F-2F50951D8347}"/>
              </a:ext>
            </a:extLst>
          </p:cNvPr>
          <p:cNvSpPr/>
          <p:nvPr/>
        </p:nvSpPr>
        <p:spPr>
          <a:xfrm>
            <a:off x="732408" y="4905436"/>
            <a:ext cx="10662081" cy="783553"/>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правила составления отчетности о результатах контрольной деятельности органов внутреннего государственного (муниципального) финансового контроля</a:t>
            </a:r>
          </a:p>
        </p:txBody>
      </p:sp>
      <p:sp>
        <p:nvSpPr>
          <p:cNvPr id="12" name="TextBox 11">
            <a:extLst>
              <a:ext uri="{FF2B5EF4-FFF2-40B4-BE49-F238E27FC236}">
                <a16:creationId xmlns:a16="http://schemas.microsoft.com/office/drawing/2014/main" id="{235F5DBC-D43D-41C6-9752-764896571C1E}"/>
              </a:ext>
            </a:extLst>
          </p:cNvPr>
          <p:cNvSpPr txBox="1"/>
          <p:nvPr/>
        </p:nvSpPr>
        <p:spPr>
          <a:xfrm>
            <a:off x="335766" y="1760992"/>
            <a:ext cx="2052165" cy="646331"/>
          </a:xfrm>
          <a:prstGeom prst="rect">
            <a:avLst/>
          </a:prstGeom>
          <a:solidFill>
            <a:schemeClr val="bg1"/>
          </a:solidFill>
        </p:spPr>
        <p:txBody>
          <a:bodyPr wrap="none" rtlCol="0">
            <a:spAutoFit/>
          </a:bodyPr>
          <a:lstStyle/>
          <a:p>
            <a:pPr algn="ctr"/>
            <a:r>
              <a:rPr lang="ru-RU" b="1" dirty="0">
                <a:solidFill>
                  <a:srgbClr val="C00000"/>
                </a:solidFill>
              </a:rPr>
              <a:t> вступает в силу </a:t>
            </a:r>
          </a:p>
          <a:p>
            <a:pPr algn="ctr"/>
            <a:r>
              <a:rPr lang="ru-RU" b="1" dirty="0">
                <a:solidFill>
                  <a:srgbClr val="C00000"/>
                </a:solidFill>
              </a:rPr>
              <a:t>с 01.07.2020</a:t>
            </a:r>
          </a:p>
        </p:txBody>
      </p:sp>
      <p:sp>
        <p:nvSpPr>
          <p:cNvPr id="13" name="Прямоугольник 12">
            <a:extLst>
              <a:ext uri="{FF2B5EF4-FFF2-40B4-BE49-F238E27FC236}">
                <a16:creationId xmlns:a16="http://schemas.microsoft.com/office/drawing/2014/main" id="{B95971BE-26EC-434E-920F-5835B89595E2}"/>
              </a:ext>
            </a:extLst>
          </p:cNvPr>
          <p:cNvSpPr/>
          <p:nvPr/>
        </p:nvSpPr>
        <p:spPr>
          <a:xfrm>
            <a:off x="732408" y="5782474"/>
            <a:ext cx="10662081" cy="950181"/>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правила досудебного обжалования решений и действий (бездействия) органов внутреннего государственного (муниципального) финансового контроля и их должностных лиц</a:t>
            </a:r>
          </a:p>
        </p:txBody>
      </p:sp>
    </p:spTree>
    <p:extLst>
      <p:ext uri="{BB962C8B-B14F-4D97-AF65-F5344CB8AC3E}">
        <p14:creationId xmlns:p14="http://schemas.microsoft.com/office/powerpoint/2010/main" val="2124071414"/>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9600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270.2. Представления и предписания органов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39541"/>
            <a:ext cx="2596718" cy="1046740"/>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Представление</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4355976" y="1270710"/>
            <a:ext cx="7038513" cy="2606858"/>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документ органа внутреннего государственного (муниципального) финансового контроля, направляемый объекту контроля и содержащий информацию о выявленных бюджетных нарушениях и одно из следующих обязательных для исполнения в установленные в представлении сроки или в течение 30 календарных дней со дня его получения, если срок не указан, требований по каждому бюджетному нарушению:</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4815258"/>
            <a:ext cx="10662081" cy="575161"/>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0000"/>
                </a:solidFill>
                <a:latin typeface="Georgia" panose="02040502050405020303" pitchFamily="18" charset="0"/>
              </a:rPr>
              <a:t>1) требование об устранении бюджетного нарушения и о принятии мер по устранению его причин и условий</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rot="16200000">
            <a:off x="3663860" y="1683988"/>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10" name="Прямоугольник 9">
            <a:extLst>
              <a:ext uri="{FF2B5EF4-FFF2-40B4-BE49-F238E27FC236}">
                <a16:creationId xmlns:a16="http://schemas.microsoft.com/office/drawing/2014/main" id="{295AF5AE-7C45-40C0-A51F-2F50951D8347}"/>
              </a:ext>
            </a:extLst>
          </p:cNvPr>
          <p:cNvSpPr/>
          <p:nvPr/>
        </p:nvSpPr>
        <p:spPr>
          <a:xfrm>
            <a:off x="764957" y="5683006"/>
            <a:ext cx="10662081" cy="575161"/>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C00000"/>
                </a:solidFill>
                <a:latin typeface="Georgia" panose="02040502050405020303" pitchFamily="18" charset="0"/>
              </a:rPr>
              <a:t>2) требование о принятии мер по устранению причин и условий бюджетного нарушения в случае невозможности его устранения</a:t>
            </a:r>
          </a:p>
        </p:txBody>
      </p:sp>
      <p:sp>
        <p:nvSpPr>
          <p:cNvPr id="12" name="Стрелка: вниз 11">
            <a:extLst>
              <a:ext uri="{FF2B5EF4-FFF2-40B4-BE49-F238E27FC236}">
                <a16:creationId xmlns:a16="http://schemas.microsoft.com/office/drawing/2014/main" id="{0C13D64B-02CD-45CA-94D9-266368F50307}"/>
              </a:ext>
            </a:extLst>
          </p:cNvPr>
          <p:cNvSpPr/>
          <p:nvPr/>
        </p:nvSpPr>
        <p:spPr>
          <a:xfrm>
            <a:off x="7749069" y="4049140"/>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Tree>
    <p:extLst>
      <p:ext uri="{BB962C8B-B14F-4D97-AF65-F5344CB8AC3E}">
        <p14:creationId xmlns:p14="http://schemas.microsoft.com/office/powerpoint/2010/main" val="898475034"/>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9600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270.2. Представления и предписания органов государственного (муниципального) финансового контроля (Изменение 26.07.2019 №199-ФЗ)</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97511" y="2288220"/>
            <a:ext cx="2596718" cy="104674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Предписание</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4355976" y="1539541"/>
            <a:ext cx="7038513" cy="2555566"/>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Документ органа внутреннего государственного (муниципального) финансового контроля, направляемый объекту контроля в случае невозможности устранения либо </a:t>
            </a:r>
            <a:r>
              <a:rPr lang="ru-RU" b="1" dirty="0" err="1">
                <a:solidFill>
                  <a:srgbClr val="000000"/>
                </a:solidFill>
                <a:latin typeface="Georgia" panose="02040502050405020303" pitchFamily="18" charset="0"/>
              </a:rPr>
              <a:t>неустранения</a:t>
            </a:r>
            <a:r>
              <a:rPr lang="ru-RU" b="1" dirty="0">
                <a:solidFill>
                  <a:srgbClr val="000000"/>
                </a:solidFill>
                <a:latin typeface="Georgia" panose="02040502050405020303" pitchFamily="18" charset="0"/>
              </a:rPr>
              <a:t> в установленный в представлении срок бюджетного нарушения при наличии возможности определения суммы причиненного ущерба публично-правовому образованию в результате этого нарушения. </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rot="16200000">
            <a:off x="3663861" y="2527704"/>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7" y="4266071"/>
            <a:ext cx="10662081" cy="960071"/>
          </a:xfrm>
          <a:prstGeom prst="rect">
            <a:avLst/>
          </a:prstGeom>
          <a:solidFill>
            <a:schemeClr val="tx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rgbClr val="000000"/>
                </a:solidFill>
                <a:latin typeface="Georgia" panose="02040502050405020303" pitchFamily="18" charset="0"/>
              </a:rPr>
              <a:t>Предписание содержит обязательные для исполнения в установленный в предписании срок требования о принятии мер по возмещению причиненного ущерба публично-правовому образованию</a:t>
            </a:r>
          </a:p>
        </p:txBody>
      </p:sp>
    </p:spTree>
    <p:extLst>
      <p:ext uri="{BB962C8B-B14F-4D97-AF65-F5344CB8AC3E}">
        <p14:creationId xmlns:p14="http://schemas.microsoft.com/office/powerpoint/2010/main" val="3313246982"/>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9600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270.2. Представления и предписания органов государственного (муниципального) финансового контроля (Изменение 26.07.2019 №199-ФЗ)</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539541"/>
            <a:ext cx="10662082" cy="1958261"/>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По решению органа внутреннего государственного (муниципального) финансового контроля срок исполнения представления, предписания органа внутреннего государственного (муниципального) финансового контроля может быть продлен в порядке, предусмотренном федеральными стандартами внутреннего государственного (муниципального) финансового контроля, но не более одного раза по обращению объекта контроля.";</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64959" y="3644634"/>
            <a:ext cx="10662081" cy="1673825"/>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0000"/>
                </a:solidFill>
                <a:latin typeface="Georgia" panose="02040502050405020303" pitchFamily="18" charset="0"/>
              </a:rPr>
              <a:t>В представлениях и предписаниях органа государственного (муниципального) финансового контроля </a:t>
            </a:r>
            <a:r>
              <a:rPr lang="ru-RU" sz="2000" b="1" dirty="0">
                <a:solidFill>
                  <a:srgbClr val="C00000"/>
                </a:solidFill>
                <a:latin typeface="Georgia" panose="02040502050405020303" pitchFamily="18" charset="0"/>
              </a:rPr>
              <a:t>не указывается информация о бюджетных нарушениях, выявленных по результатам внутреннего финансового контроля и внутреннего финансового аудита, при условии их устранения</a:t>
            </a:r>
          </a:p>
        </p:txBody>
      </p:sp>
      <p:pic>
        <p:nvPicPr>
          <p:cNvPr id="7" name="Picture 2" descr="https://static.tildacdn.com/tild3630-6637-4262-a338-333363303830/esclamativojpg.jpg">
            <a:extLst>
              <a:ext uri="{FF2B5EF4-FFF2-40B4-BE49-F238E27FC236}">
                <a16:creationId xmlns:a16="http://schemas.microsoft.com/office/drawing/2014/main" id="{652227C8-6777-4915-9F76-C5B07639450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085" y="3797104"/>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static.tildacdn.com/tild3630-6637-4262-a338-333363303830/esclamativojpg.jpg">
            <a:extLst>
              <a:ext uri="{FF2B5EF4-FFF2-40B4-BE49-F238E27FC236}">
                <a16:creationId xmlns:a16="http://schemas.microsoft.com/office/drawing/2014/main" id="{FB14A078-4D2D-48C7-8BAE-02AE27216DD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680" y="2099716"/>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377965"/>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9600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270.2. Представления и предписания органов государственного (муниципального) финансового контроля (Изменение 26.07.2019 №199-ФЗ)</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270710"/>
            <a:ext cx="10662081" cy="1590517"/>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rgbClr val="000000"/>
                </a:solidFill>
                <a:latin typeface="Georgia" panose="02040502050405020303" pitchFamily="18" charset="0"/>
              </a:rPr>
              <a:t>В случаях, установленных федеральными стандартами внутреннего государственного (муниципального) финансового контроля, органы внутреннего государственного (муниципального) финансового контроля направляют копии представлений и предписаний главным администраторам бюджетных средств, органам исполнительной власти (органам местного самоуправления), осуществляющим функции и полномочия учредителя, иным органам и организациям</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8" y="3633548"/>
            <a:ext cx="10662081" cy="1276563"/>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b="1" dirty="0">
                <a:solidFill>
                  <a:srgbClr val="000000"/>
                </a:solidFill>
                <a:latin typeface="Georgia" panose="02040502050405020303" pitchFamily="18" charset="0"/>
              </a:rPr>
              <a:t>3.1. Представления и предписания органов внешнего государственного (муниципального) финансового контроля составляются и направляются объектам контроля в соответствии с N 41-ФЗ "О Счетной палате Российской Федерации" и N 6-ФЗ "Об общих принципах организации и деятельности контрольно-счетных органов субъектов Российской Федерации и муниципальных образований".</a:t>
            </a:r>
          </a:p>
        </p:txBody>
      </p:sp>
      <p:sp>
        <p:nvSpPr>
          <p:cNvPr id="10" name="Прямоугольник 9">
            <a:extLst>
              <a:ext uri="{FF2B5EF4-FFF2-40B4-BE49-F238E27FC236}">
                <a16:creationId xmlns:a16="http://schemas.microsoft.com/office/drawing/2014/main" id="{295AF5AE-7C45-40C0-A51F-2F50951D8347}"/>
              </a:ext>
            </a:extLst>
          </p:cNvPr>
          <p:cNvSpPr/>
          <p:nvPr/>
        </p:nvSpPr>
        <p:spPr>
          <a:xfrm>
            <a:off x="764959" y="5004419"/>
            <a:ext cx="10662081" cy="1547302"/>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b="1" dirty="0">
                <a:solidFill>
                  <a:srgbClr val="000000"/>
                </a:solidFill>
                <a:latin typeface="Georgia" panose="02040502050405020303" pitchFamily="18" charset="0"/>
              </a:rPr>
              <a:t>3.2. По решению органа внутреннего государственного (муниципального) финансового контроля срок исполнения представления, предписания органа внутреннего государственного (муниципального) финансового контроля может быть продлен в порядке, предусмотренном федеральными стандартами внутреннего государственного (муниципального) финансового контроля, но не более одного раза по обращению объекта контроля.</a:t>
            </a:r>
          </a:p>
        </p:txBody>
      </p:sp>
      <p:sp>
        <p:nvSpPr>
          <p:cNvPr id="12" name="Стрелка: вниз 11">
            <a:extLst>
              <a:ext uri="{FF2B5EF4-FFF2-40B4-BE49-F238E27FC236}">
                <a16:creationId xmlns:a16="http://schemas.microsoft.com/office/drawing/2014/main" id="{0C13D64B-02CD-45CA-94D9-266368F50307}"/>
              </a:ext>
            </a:extLst>
          </p:cNvPr>
          <p:cNvSpPr/>
          <p:nvPr/>
        </p:nvSpPr>
        <p:spPr>
          <a:xfrm>
            <a:off x="5821132" y="2971468"/>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pic>
        <p:nvPicPr>
          <p:cNvPr id="9" name="Picture 2" descr="https://static.tildacdn.com/tild3630-6637-4262-a338-333363303830/esclamativojpg.jpg">
            <a:extLst>
              <a:ext uri="{FF2B5EF4-FFF2-40B4-BE49-F238E27FC236}">
                <a16:creationId xmlns:a16="http://schemas.microsoft.com/office/drawing/2014/main" id="{A96E6100-4B19-40BB-8F3B-41ACA4E798A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680" y="3963872"/>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static.tildacdn.com/tild3630-6637-4262-a338-333363303830/esclamativojpg.jpg">
            <a:extLst>
              <a:ext uri="{FF2B5EF4-FFF2-40B4-BE49-F238E27FC236}">
                <a16:creationId xmlns:a16="http://schemas.microsoft.com/office/drawing/2014/main" id="{DD0C3C64-1F2E-4C02-8EB1-C9932209A23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680" y="5447924"/>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126338"/>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3906177" y="195150"/>
            <a:ext cx="3138256" cy="9600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rgbClr val="000000"/>
                </a:solidFill>
                <a:latin typeface="Georgia" panose="02040502050405020303" pitchFamily="18" charset="0"/>
              </a:rPr>
              <a:t>ВАЖНО</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10" y="1539541"/>
            <a:ext cx="10662080" cy="1558766"/>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rgbClr val="000000"/>
                </a:solidFill>
                <a:latin typeface="Georgia" panose="02040502050405020303" pitchFamily="18" charset="0"/>
              </a:rPr>
              <a:t>Взаимодействие контрольных органов при проведении государственного (муниципального) финансового контроля</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64961" y="3307282"/>
            <a:ext cx="10662081" cy="2827188"/>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b="1" dirty="0">
                <a:solidFill>
                  <a:srgbClr val="000000"/>
                </a:solidFill>
                <a:latin typeface="Georgia" panose="02040502050405020303" pitchFamily="18" charset="0"/>
              </a:rPr>
              <a:t>Согласование планов проверок Счетной палаты и Казначейства (контрольно-счетных органов субъектов РФ / МО и органов внутреннего государственного (муниципального) финансового контроля)</a:t>
            </a:r>
          </a:p>
          <a:p>
            <a:endParaRPr lang="ru-RU" sz="2000" b="1" dirty="0">
              <a:solidFill>
                <a:srgbClr val="000000"/>
              </a:solidFill>
              <a:latin typeface="Georgia" panose="02040502050405020303" pitchFamily="18" charset="0"/>
            </a:endParaRPr>
          </a:p>
          <a:p>
            <a:r>
              <a:rPr lang="ru-RU" sz="2000" b="1" dirty="0">
                <a:solidFill>
                  <a:srgbClr val="000000"/>
                </a:solidFill>
                <a:latin typeface="Georgia" panose="02040502050405020303" pitchFamily="18" charset="0"/>
              </a:rPr>
              <a:t>Если 2 контрольных органа видят проблему в одной сфере, с точки зрения риск-ориентированного подхода, это значимый объект контроля и нужно либо согласовывать действия / либо распределить сферу полномочий</a:t>
            </a:r>
          </a:p>
          <a:p>
            <a:endParaRPr lang="ru-RU" sz="2000" b="1" dirty="0">
              <a:solidFill>
                <a:srgbClr val="000000"/>
              </a:solidFill>
              <a:latin typeface="Georgia" panose="02040502050405020303" pitchFamily="18" charset="0"/>
            </a:endParaRPr>
          </a:p>
          <a:p>
            <a:r>
              <a:rPr lang="ru-RU" sz="2000" b="1" dirty="0">
                <a:solidFill>
                  <a:srgbClr val="000000"/>
                </a:solidFill>
                <a:latin typeface="Georgia" panose="02040502050405020303" pitchFamily="18" charset="0"/>
              </a:rPr>
              <a:t>Важно - координация на этапе планирования</a:t>
            </a:r>
          </a:p>
        </p:txBody>
      </p:sp>
      <p:pic>
        <p:nvPicPr>
          <p:cNvPr id="3" name="Рисунок 2">
            <a:extLst>
              <a:ext uri="{FF2B5EF4-FFF2-40B4-BE49-F238E27FC236}">
                <a16:creationId xmlns:a16="http://schemas.microsoft.com/office/drawing/2014/main" id="{04F9B7AC-12D3-4051-8975-0DFBBB6CD137}"/>
              </a:ext>
            </a:extLst>
          </p:cNvPr>
          <p:cNvPicPr>
            <a:picLocks noChangeAspect="1"/>
          </p:cNvPicPr>
          <p:nvPr/>
        </p:nvPicPr>
        <p:blipFill>
          <a:blip r:embed="rId2"/>
          <a:stretch>
            <a:fillRect/>
          </a:stretch>
        </p:blipFill>
        <p:spPr>
          <a:xfrm>
            <a:off x="7244236" y="254524"/>
            <a:ext cx="310923" cy="841321"/>
          </a:xfrm>
          <a:prstGeom prst="rect">
            <a:avLst/>
          </a:prstGeom>
        </p:spPr>
      </p:pic>
    </p:spTree>
    <p:extLst>
      <p:ext uri="{BB962C8B-B14F-4D97-AF65-F5344CB8AC3E}">
        <p14:creationId xmlns:p14="http://schemas.microsoft.com/office/powerpoint/2010/main" val="824572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859755"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Эволюция методологии внутреннего финансового контроля и аудита</a:t>
            </a:r>
          </a:p>
        </p:txBody>
      </p:sp>
      <p:graphicFrame>
        <p:nvGraphicFramePr>
          <p:cNvPr id="4" name="Схема 3">
            <a:extLst>
              <a:ext uri="{FF2B5EF4-FFF2-40B4-BE49-F238E27FC236}">
                <a16:creationId xmlns:a16="http://schemas.microsoft.com/office/drawing/2014/main" id="{98F0BCB6-E7A3-4E13-83FE-DDD6800A77A5}"/>
              </a:ext>
            </a:extLst>
          </p:cNvPr>
          <p:cNvGraphicFramePr/>
          <p:nvPr>
            <p:extLst>
              <p:ext uri="{D42A27DB-BD31-4B8C-83A1-F6EECF244321}">
                <p14:modId xmlns:p14="http://schemas.microsoft.com/office/powerpoint/2010/main" val="2390312978"/>
              </p:ext>
            </p:extLst>
          </p:nvPr>
        </p:nvGraphicFramePr>
        <p:xfrm>
          <a:off x="192556" y="1107644"/>
          <a:ext cx="11794035" cy="5621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9948918"/>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70863"/>
            <a:ext cx="10662081" cy="7902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306.1. Понятие бюджетного нарушения (Изменение 26.07.2019 №199-ФЗ)</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065763"/>
            <a:ext cx="10662081" cy="1499884"/>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Бюджетным нарушением признается совершенное высшим исполнительным органом государственной власти субъекта Российской Федерации (местной администрацией), финансовым органом, главным администратором (администратором) бюджетных средств, государственным (муниципальным) заказчиком:</a:t>
            </a:r>
          </a:p>
        </p:txBody>
      </p:sp>
      <p:sp>
        <p:nvSpPr>
          <p:cNvPr id="11" name="Прямоугольник 10">
            <a:extLst>
              <a:ext uri="{FF2B5EF4-FFF2-40B4-BE49-F238E27FC236}">
                <a16:creationId xmlns:a16="http://schemas.microsoft.com/office/drawing/2014/main" id="{7A650A14-D498-4FD6-955B-F18463586D71}"/>
              </a:ext>
            </a:extLst>
          </p:cNvPr>
          <p:cNvSpPr/>
          <p:nvPr/>
        </p:nvSpPr>
        <p:spPr>
          <a:xfrm>
            <a:off x="732408" y="2701072"/>
            <a:ext cx="10662081" cy="72792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1) нарушение положений бюджетного законодательства Российской Федерации и иных правовых актов, регулирующих бюджетные правоотношения;</a:t>
            </a:r>
          </a:p>
        </p:txBody>
      </p:sp>
      <p:sp>
        <p:nvSpPr>
          <p:cNvPr id="16" name="Прямоугольник 15">
            <a:extLst>
              <a:ext uri="{FF2B5EF4-FFF2-40B4-BE49-F238E27FC236}">
                <a16:creationId xmlns:a16="http://schemas.microsoft.com/office/drawing/2014/main" id="{FCA9C51F-A68F-47E6-9284-D79975146391}"/>
              </a:ext>
            </a:extLst>
          </p:cNvPr>
          <p:cNvSpPr/>
          <p:nvPr/>
        </p:nvSpPr>
        <p:spPr>
          <a:xfrm>
            <a:off x="732407" y="3564425"/>
            <a:ext cx="10662081" cy="134492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2) нарушение положений правовых актов, обусловливающих публичные нормативные обязательства и обязательства по иным выплатам физическим лицам из бюджетов бюджетной системы Российской Федерации, повлекшее причинение ущерба публично-правовому образованию;</a:t>
            </a:r>
          </a:p>
        </p:txBody>
      </p:sp>
      <p:sp>
        <p:nvSpPr>
          <p:cNvPr id="17" name="Прямоугольник 16">
            <a:extLst>
              <a:ext uri="{FF2B5EF4-FFF2-40B4-BE49-F238E27FC236}">
                <a16:creationId xmlns:a16="http://schemas.microsoft.com/office/drawing/2014/main" id="{ACA3AB26-8363-455E-8341-74CF99F17BFB}"/>
              </a:ext>
            </a:extLst>
          </p:cNvPr>
          <p:cNvSpPr/>
          <p:nvPr/>
        </p:nvSpPr>
        <p:spPr>
          <a:xfrm>
            <a:off x="732406" y="5044776"/>
            <a:ext cx="10662081" cy="4860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3) нарушение условий договоров (соглашений) о предоставлении средств из бюджета;</a:t>
            </a:r>
          </a:p>
        </p:txBody>
      </p:sp>
    </p:spTree>
    <p:extLst>
      <p:ext uri="{BB962C8B-B14F-4D97-AF65-F5344CB8AC3E}">
        <p14:creationId xmlns:p14="http://schemas.microsoft.com/office/powerpoint/2010/main" val="2570163714"/>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70863"/>
            <a:ext cx="10662081" cy="79027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306.1. Понятие бюджетного нарушения (Изменение 26.07.2019 №199-ФЗ)</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065763"/>
            <a:ext cx="10662081" cy="1499884"/>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Бюджетным нарушением признается совершенное высшим исполнительным органом государственной власти субъекта Российской Федерации (местной администрацией), финансовым органом, главным администратором (администратором) бюджетных средств, государственным (муниципальным) заказчиком:</a:t>
            </a:r>
          </a:p>
        </p:txBody>
      </p:sp>
      <p:pic>
        <p:nvPicPr>
          <p:cNvPr id="13" name="Picture 2" descr="https://static.tildacdn.com/tild3630-6637-4262-a338-333363303830/esclamativojpg.jpg">
            <a:extLst>
              <a:ext uri="{FF2B5EF4-FFF2-40B4-BE49-F238E27FC236}">
                <a16:creationId xmlns:a16="http://schemas.microsoft.com/office/drawing/2014/main" id="{DD0C3C64-1F2E-4C02-8EB1-C9932209A23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404" y="5789570"/>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7A650A14-D498-4FD6-955B-F18463586D71}"/>
              </a:ext>
            </a:extLst>
          </p:cNvPr>
          <p:cNvSpPr/>
          <p:nvPr/>
        </p:nvSpPr>
        <p:spPr>
          <a:xfrm>
            <a:off x="732408" y="2701071"/>
            <a:ext cx="10662081" cy="149988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4) нарушение установленных законодательством Российской Федерации о контрактной системе в сфере закупок товаров, работ, услуг для обеспечения государственных (муниципальных) нужд требований к планированию, обоснованию закупок товаров, работ, услуг для обеспечения государственных (муниципальных) нужд, а также требований к изменению, расторжению государственного (муниципального) контракта;</a:t>
            </a:r>
          </a:p>
        </p:txBody>
      </p:sp>
      <p:sp>
        <p:nvSpPr>
          <p:cNvPr id="16" name="Прямоугольник 15">
            <a:extLst>
              <a:ext uri="{FF2B5EF4-FFF2-40B4-BE49-F238E27FC236}">
                <a16:creationId xmlns:a16="http://schemas.microsoft.com/office/drawing/2014/main" id="{FCA9C51F-A68F-47E6-9284-D79975146391}"/>
              </a:ext>
            </a:extLst>
          </p:cNvPr>
          <p:cNvSpPr/>
          <p:nvPr/>
        </p:nvSpPr>
        <p:spPr>
          <a:xfrm>
            <a:off x="732407" y="4382826"/>
            <a:ext cx="10662081" cy="26907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5) нарушение условий государственных (муниципальных) контрактов;</a:t>
            </a:r>
          </a:p>
        </p:txBody>
      </p:sp>
      <p:sp>
        <p:nvSpPr>
          <p:cNvPr id="10" name="Прямоугольник 9">
            <a:extLst>
              <a:ext uri="{FF2B5EF4-FFF2-40B4-BE49-F238E27FC236}">
                <a16:creationId xmlns:a16="http://schemas.microsoft.com/office/drawing/2014/main" id="{0A2D13F7-D2FA-42F9-9D1F-C49BBC57F999}"/>
              </a:ext>
            </a:extLst>
          </p:cNvPr>
          <p:cNvSpPr/>
          <p:nvPr/>
        </p:nvSpPr>
        <p:spPr>
          <a:xfrm>
            <a:off x="732406" y="4801780"/>
            <a:ext cx="10662081" cy="83790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6) нарушение условий договоров (соглашений), заключенных в целях исполнения договоров (соглашений) о предоставлении средств из бюджета, повлекшее причинение ущерба публично-правовому образованию;</a:t>
            </a:r>
          </a:p>
        </p:txBody>
      </p:sp>
      <p:sp>
        <p:nvSpPr>
          <p:cNvPr id="12" name="Прямоугольник 11">
            <a:extLst>
              <a:ext uri="{FF2B5EF4-FFF2-40B4-BE49-F238E27FC236}">
                <a16:creationId xmlns:a16="http://schemas.microsoft.com/office/drawing/2014/main" id="{5E695EB7-99E2-452C-826A-B4126932A69A}"/>
              </a:ext>
            </a:extLst>
          </p:cNvPr>
          <p:cNvSpPr/>
          <p:nvPr/>
        </p:nvSpPr>
        <p:spPr>
          <a:xfrm>
            <a:off x="732406" y="5789570"/>
            <a:ext cx="10662081" cy="83790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rgbClr val="000000"/>
                </a:solidFill>
                <a:latin typeface="Georgia" panose="02040502050405020303" pitchFamily="18" charset="0"/>
              </a:rPr>
              <a:t>7) несоблюдение целей, порядка и условий предоставления кредитов, обеспеченных государственными и муниципальными гарантиями.</a:t>
            </a:r>
          </a:p>
        </p:txBody>
      </p:sp>
      <p:sp>
        <p:nvSpPr>
          <p:cNvPr id="15" name="TextBox 14">
            <a:extLst>
              <a:ext uri="{FF2B5EF4-FFF2-40B4-BE49-F238E27FC236}">
                <a16:creationId xmlns:a16="http://schemas.microsoft.com/office/drawing/2014/main" id="{07570734-63A9-4E34-9061-6E1C93BAC9E1}"/>
              </a:ext>
            </a:extLst>
          </p:cNvPr>
          <p:cNvSpPr txBox="1"/>
          <p:nvPr/>
        </p:nvSpPr>
        <p:spPr>
          <a:xfrm>
            <a:off x="90234" y="3324530"/>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
        <p:nvSpPr>
          <p:cNvPr id="18" name="TextBox 17">
            <a:extLst>
              <a:ext uri="{FF2B5EF4-FFF2-40B4-BE49-F238E27FC236}">
                <a16:creationId xmlns:a16="http://schemas.microsoft.com/office/drawing/2014/main" id="{907038D5-82BA-4F59-9DBD-F512023BFB40}"/>
              </a:ext>
            </a:extLst>
          </p:cNvPr>
          <p:cNvSpPr txBox="1"/>
          <p:nvPr/>
        </p:nvSpPr>
        <p:spPr>
          <a:xfrm>
            <a:off x="99433" y="4237891"/>
            <a:ext cx="444352" cy="523220"/>
          </a:xfrm>
          <a:prstGeom prst="rect">
            <a:avLst/>
          </a:prstGeom>
          <a:solidFill>
            <a:schemeClr val="bg1"/>
          </a:solidFill>
          <a:ln w="19050">
            <a:solidFill>
              <a:srgbClr val="C00000"/>
            </a:solidFill>
          </a:ln>
        </p:spPr>
        <p:txBody>
          <a:bodyPr wrap="none" rtlCol="0">
            <a:spAutoFit/>
          </a:bodyPr>
          <a:lstStyle/>
          <a:p>
            <a:r>
              <a:rPr lang="ru-RU" sz="2800" b="1" dirty="0">
                <a:solidFill>
                  <a:srgbClr val="C00000"/>
                </a:solidFill>
              </a:rPr>
              <a:t>Н</a:t>
            </a:r>
          </a:p>
        </p:txBody>
      </p:sp>
      <p:sp>
        <p:nvSpPr>
          <p:cNvPr id="17" name="TextBox 16">
            <a:extLst>
              <a:ext uri="{FF2B5EF4-FFF2-40B4-BE49-F238E27FC236}">
                <a16:creationId xmlns:a16="http://schemas.microsoft.com/office/drawing/2014/main" id="{8F088118-AA1A-4873-A03D-0C7913E53997}"/>
              </a:ext>
            </a:extLst>
          </p:cNvPr>
          <p:cNvSpPr txBox="1"/>
          <p:nvPr/>
        </p:nvSpPr>
        <p:spPr>
          <a:xfrm>
            <a:off x="24175" y="2425554"/>
            <a:ext cx="1451113" cy="307777"/>
          </a:xfrm>
          <a:prstGeom prst="rect">
            <a:avLst/>
          </a:prstGeom>
          <a:solidFill>
            <a:schemeClr val="bg1"/>
          </a:solidFill>
        </p:spPr>
        <p:txBody>
          <a:bodyPr wrap="square" rtlCol="0">
            <a:spAutoFit/>
          </a:bodyPr>
          <a:lstStyle/>
          <a:p>
            <a:pPr algn="ctr"/>
            <a:r>
              <a:rPr lang="ru-RU" sz="1400" b="1" dirty="0">
                <a:solidFill>
                  <a:srgbClr val="C00000"/>
                </a:solidFill>
              </a:rPr>
              <a:t>с 01.01.2020</a:t>
            </a:r>
          </a:p>
        </p:txBody>
      </p:sp>
    </p:spTree>
    <p:extLst>
      <p:ext uri="{BB962C8B-B14F-4D97-AF65-F5344CB8AC3E}">
        <p14:creationId xmlns:p14="http://schemas.microsoft.com/office/powerpoint/2010/main" val="294229199"/>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7" y="1578257"/>
            <a:ext cx="10662081" cy="1046740"/>
          </a:xfrm>
          <a:prstGeom prst="rect">
            <a:avLst/>
          </a:prstGeom>
          <a:solidFill>
            <a:schemeClr val="bg1">
              <a:lumMod val="95000"/>
            </a:schemeClr>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Полномочиями органа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являются: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3335825"/>
            <a:ext cx="10662081" cy="159128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Контроль за соблюдением положений бюджетного законодательства Российской Федерации и иных правовых актов, регулирующих бюджетные правоотношения и (или) обусловливающих расходные обязательства соответствующего публично-правового образования, а также за соблюдением положений договоров или соглашений о предоставлении средств из соответствующего бюджета</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6" y="5062774"/>
            <a:ext cx="10662081" cy="149782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Контроль за достоверностью данных отчетности о достижении значений показателей результативности предоставления и (или) использования бюджетных средств (средств, предоставленных из бюджета), в том числе отчетности о реализации государственных (муниципальных) программ, отчетности об исполнении государственных (муниципальных) заданий</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4408066"/>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64957" y="1578257"/>
            <a:ext cx="10662081" cy="1046740"/>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Полномочиями органа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являются: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9" y="3335825"/>
            <a:ext cx="10662081" cy="175108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контроль за соблюдением требований к бухгалтерскому учету в государственных (муниципальных) учреждениях, государственных органах и государственных корпорациях, органах местного самоуправления, органах управления государственными внебюджетными фондами, в том числе к составлению, представлению указанными организациями бюджетной, бухгалтерской (финансовой) отчетности</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5289444"/>
            <a:ext cx="10662081" cy="104674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контроль в сфере закупок в соответствии с законодательством о контрактной системе в сфере закупок товаров, работ, услуг для обеспечения государственных и муниципальных нужд</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87789"/>
            <a:ext cx="484632" cy="567773"/>
          </a:xfrm>
          <a:prstGeom prst="down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11540"/>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123676" y="1683064"/>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Термины и определения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856084"/>
            <a:ext cx="10662081" cy="104674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контрольная деятельность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деятельность органа внутреннего государственного (муниципального) финансового контроля по осуществлению полномочий по внутреннему государственному (муниципальному) финансовому контролю</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7" y="4128195"/>
            <a:ext cx="10662081" cy="104674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контрольное мероприятие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плановая либо внеплановая проверка, плановая или внеплановая ревизия либо обследование, проводимые в ходе осуществления контрольной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50109" y="238289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6185641"/>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123676" y="1683064"/>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Термины и определения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856084"/>
            <a:ext cx="10662081" cy="76600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Нарушение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установленный факт несоответствия деятельности объекта контроля и (или) отчетности о ее результатах требованиям:</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3703965"/>
            <a:ext cx="10662081" cy="233285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бюджетного законодательства Российской Федерации и иных правовых актов, регулирующих бюджетные правоотношения и (или) обусловливающих расходные обязательства публично-правовых образований, соблюдения положений договоров (соглашений) о предоставлении средств из бюджета, государственных (муниципальных) контрактов, целей, порядка и условий предоставления кредитов и займов, обеспеченных государственными и муниципальными гарантиями, целей, порядка и условий размещения средств бюджета в ценные бумаги объектов контроля или в доли участия в уставных фондах юридических лиц, созданных в организационно-правовой форме товариществ с ограниченной ответственностью,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50109" y="238289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011906"/>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7"/>
            <a:ext cx="10662081" cy="96782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079287" y="1148916"/>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Термины и определения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5" y="2248908"/>
            <a:ext cx="10662081" cy="76600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Нарушение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установленный факт несоответствия деятельности объекта контроля и (или) отчетности о ее результатах требованиям:</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4" y="3187129"/>
            <a:ext cx="10662081" cy="131191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 формированию (составлению) отчетности о достижении значений показателей результативности предоставления и (или) использования бюджетных средств (средств, предоставленных из бюджета), в том числе отчетности о реализации государственных (муниципальных) программ, отчетности об исполнении государственных (муниципальных) заданий,</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05720" y="17859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id="{75BE1204-6005-411E-B7DE-1F6583AB3241}"/>
              </a:ext>
            </a:extLst>
          </p:cNvPr>
          <p:cNvSpPr/>
          <p:nvPr/>
        </p:nvSpPr>
        <p:spPr>
          <a:xfrm>
            <a:off x="732403" y="4606765"/>
            <a:ext cx="10662081" cy="131191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 бухгалтерскому учету в государственных (муниципальных) учреждениях, государственных органах и государственных корпорациях, органах местного самоуправления, органах управления государственными внебюджетными фондами, в том числе к составлению, представлению указанными организациями бюджетной, бухгалтерской (финансовой) отчетности,</a:t>
            </a:r>
          </a:p>
        </p:txBody>
      </p:sp>
      <p:sp>
        <p:nvSpPr>
          <p:cNvPr id="8" name="Прямоугольник 7">
            <a:extLst>
              <a:ext uri="{FF2B5EF4-FFF2-40B4-BE49-F238E27FC236}">
                <a16:creationId xmlns:a16="http://schemas.microsoft.com/office/drawing/2014/main" id="{52FC41F4-A8E4-46C8-A000-D3742A2CCC81}"/>
              </a:ext>
            </a:extLst>
          </p:cNvPr>
          <p:cNvSpPr/>
          <p:nvPr/>
        </p:nvSpPr>
        <p:spPr>
          <a:xfrm>
            <a:off x="732402" y="6026401"/>
            <a:ext cx="10662081" cy="64733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законодательства о контрактной системе в сфере закупок товаров, работ, услуг для обеспечения государственных и муниципальных нужд</a:t>
            </a:r>
          </a:p>
        </p:txBody>
      </p:sp>
    </p:spTree>
    <p:extLst>
      <p:ext uri="{BB962C8B-B14F-4D97-AF65-F5344CB8AC3E}">
        <p14:creationId xmlns:p14="http://schemas.microsoft.com/office/powerpoint/2010/main" val="2911054435"/>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123676" y="1683064"/>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Термины и определения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796467"/>
            <a:ext cx="10662081" cy="121281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рабочая документация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документы и иные материалы, содержащие зафиксированную на бумажном или электронном носителе информацию с реквизитами, позволяющими ее идентифицировать, подготавливаемые или получаемые в связи с проведением контрольного мероприятия</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7" y="4103385"/>
            <a:ext cx="10662081" cy="65832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результаты контрольного мероприятия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сведения, содержащиеся в документе (акте, заключении), оформляемом по итогам контрольного мероприятия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1232" y="231984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id="{3D934F63-ACA0-4EB1-950E-48C820E76ACD}"/>
              </a:ext>
            </a:extLst>
          </p:cNvPr>
          <p:cNvSpPr/>
          <p:nvPr/>
        </p:nvSpPr>
        <p:spPr>
          <a:xfrm>
            <a:off x="732407" y="4855811"/>
            <a:ext cx="10662081" cy="92580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уполномоченные должностные лица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должностные лица органа внутреннего государственного (муниципального) финансового контроля, осуществляющие внутренний государственный (муниципальный) финансовый контроль</a:t>
            </a:r>
          </a:p>
        </p:txBody>
      </p:sp>
      <p:sp>
        <p:nvSpPr>
          <p:cNvPr id="8" name="Прямоугольник 7">
            <a:extLst>
              <a:ext uri="{FF2B5EF4-FFF2-40B4-BE49-F238E27FC236}">
                <a16:creationId xmlns:a16="http://schemas.microsoft.com/office/drawing/2014/main" id="{09F3BF19-2F97-4CA9-B592-44B1FEEAF0EF}"/>
              </a:ext>
            </a:extLst>
          </p:cNvPr>
          <p:cNvSpPr/>
          <p:nvPr/>
        </p:nvSpPr>
        <p:spPr>
          <a:xfrm>
            <a:off x="764959" y="5875720"/>
            <a:ext cx="10662081" cy="65832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орган контроля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орган внутреннего государственного (муниципального) финансового контроля</a:t>
            </a:r>
          </a:p>
        </p:txBody>
      </p:sp>
    </p:spTree>
    <p:extLst>
      <p:ext uri="{BB962C8B-B14F-4D97-AF65-F5344CB8AC3E}">
        <p14:creationId xmlns:p14="http://schemas.microsoft.com/office/powerpoint/2010/main" val="4223363347"/>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B3FC86C-3C38-4157-A3F3-EDDA405FA918}"/>
              </a:ext>
            </a:extLst>
          </p:cNvPr>
          <p:cNvSpPr/>
          <p:nvPr/>
        </p:nvSpPr>
        <p:spPr>
          <a:xfrm>
            <a:off x="2607071" y="290331"/>
            <a:ext cx="7108058" cy="961999"/>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контрольной деятельности органов контроля</a:t>
            </a:r>
          </a:p>
        </p:txBody>
      </p:sp>
      <p:sp>
        <p:nvSpPr>
          <p:cNvPr id="4" name="Прямоугольник 3">
            <a:extLst>
              <a:ext uri="{FF2B5EF4-FFF2-40B4-BE49-F238E27FC236}">
                <a16:creationId xmlns:a16="http://schemas.microsoft.com/office/drawing/2014/main" id="{ECF5EA77-4B8C-4C7F-9322-7ED069E752A6}"/>
              </a:ext>
            </a:extLst>
          </p:cNvPr>
          <p:cNvSpPr/>
          <p:nvPr/>
        </p:nvSpPr>
        <p:spPr>
          <a:xfrm>
            <a:off x="1610139" y="1718890"/>
            <a:ext cx="3776870" cy="887765"/>
          </a:xfrm>
          <a:prstGeom prst="rect">
            <a:avLst/>
          </a:prstGeom>
          <a:solidFill>
            <a:schemeClr val="accent1">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Этические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a:t>
            </a:r>
          </a:p>
        </p:txBody>
      </p:sp>
      <p:sp>
        <p:nvSpPr>
          <p:cNvPr id="5" name="Прямоугольник 4">
            <a:extLst>
              <a:ext uri="{FF2B5EF4-FFF2-40B4-BE49-F238E27FC236}">
                <a16:creationId xmlns:a16="http://schemas.microsoft.com/office/drawing/2014/main" id="{6174579E-B898-4E61-9AEA-65951A34BDE2}"/>
              </a:ext>
            </a:extLst>
          </p:cNvPr>
          <p:cNvSpPr/>
          <p:nvPr/>
        </p:nvSpPr>
        <p:spPr>
          <a:xfrm>
            <a:off x="7205710" y="1553592"/>
            <a:ext cx="3776870" cy="1239303"/>
          </a:xfrm>
          <a:prstGeom prst="rect">
            <a:avLst/>
          </a:prstGeom>
          <a:solidFill>
            <a:schemeClr val="accent1">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6" name="Прямоугольник 5">
            <a:extLst>
              <a:ext uri="{FF2B5EF4-FFF2-40B4-BE49-F238E27FC236}">
                <a16:creationId xmlns:a16="http://schemas.microsoft.com/office/drawing/2014/main" id="{3A4BD358-D002-4E8F-B0FF-C6214D10C0AD}"/>
              </a:ext>
            </a:extLst>
          </p:cNvPr>
          <p:cNvSpPr/>
          <p:nvPr/>
        </p:nvSpPr>
        <p:spPr>
          <a:xfrm>
            <a:off x="146807" y="3303282"/>
            <a:ext cx="3083410" cy="218311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Общие</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ответственности, законности, компетентности, конфиденциальности</a:t>
            </a:r>
          </a:p>
        </p:txBody>
      </p:sp>
      <p:sp>
        <p:nvSpPr>
          <p:cNvPr id="7" name="Прямоугольник 6">
            <a:extLst>
              <a:ext uri="{FF2B5EF4-FFF2-40B4-BE49-F238E27FC236}">
                <a16:creationId xmlns:a16="http://schemas.microsoft.com/office/drawing/2014/main" id="{82218BA2-44B6-4D83-9063-AA6D0CDC4E86}"/>
              </a:ext>
            </a:extLst>
          </p:cNvPr>
          <p:cNvSpPr/>
          <p:nvPr/>
        </p:nvSpPr>
        <p:spPr>
          <a:xfrm>
            <a:off x="3680634" y="3303282"/>
            <a:ext cx="3083410" cy="159428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Дополнительные</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честности, независимости, объективности</a:t>
            </a:r>
          </a:p>
        </p:txBody>
      </p:sp>
    </p:spTree>
    <p:extLst>
      <p:ext uri="{BB962C8B-B14F-4D97-AF65-F5344CB8AC3E}">
        <p14:creationId xmlns:p14="http://schemas.microsoft.com/office/powerpoint/2010/main" val="132532928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123675" y="1593410"/>
            <a:ext cx="3737499" cy="699834"/>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Дополнительные этические принципы</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796468"/>
            <a:ext cx="10662081" cy="123882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честности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означает, что уполномоченные должностные лица в процессе взаимодействия с представителями объектов контроля действуют открыто, демонстрируя высокие стандарты поведения при выражении профессиональной позиции. </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50109" y="238289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9DB144FE-215E-43E0-A60B-B7AD56A3A76A}"/>
              </a:ext>
            </a:extLst>
          </p:cNvPr>
          <p:cNvSpPr/>
          <p:nvPr/>
        </p:nvSpPr>
        <p:spPr>
          <a:xfrm>
            <a:off x="732408" y="4214595"/>
            <a:ext cx="10662081" cy="169918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Честность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также предполагает наличие внутреннего нравственного достоинства, которое проявляется в единстве слова и дела, способности должностного лица давать адекватную оценку своему поведению, осознавать границы личных и профессиональных возможностей и интересов, быть открытым перед профессиональным сообществом</a:t>
            </a:r>
          </a:p>
        </p:txBody>
      </p:sp>
    </p:spTree>
    <p:extLst>
      <p:ext uri="{BB962C8B-B14F-4D97-AF65-F5344CB8AC3E}">
        <p14:creationId xmlns:p14="http://schemas.microsoft.com/office/powerpoint/2010/main" val="3987248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616216" y="-43833"/>
            <a:ext cx="11275751"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День 2. Внутренний финансовый контроль, внутренний государственный (муниципальный) финансовый контроль, контроль учредителя</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4BFA41AB-1A35-4878-95F1-BE74D4A0A2E2}"/>
              </a:ext>
            </a:extLst>
          </p:cNvPr>
          <p:cNvSpPr/>
          <p:nvPr/>
        </p:nvSpPr>
        <p:spPr bwMode="auto">
          <a:xfrm>
            <a:off x="616219" y="1085463"/>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ea typeface="Arial Unicode MS"/>
              </a:rPr>
              <a:t>Внутренний финансовый контроль как внутренний процесс главного администратора бюджетных средств </a:t>
            </a:r>
            <a:endParaRPr kumimoji="0" lang="ru-RU"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8" y="1831353"/>
            <a:ext cx="10880361" cy="100950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Мониторинг процедур внутреннего финансового контроля и оценка надежности системы внутреннего финансового контроля у главного администратора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Стрелка: пятиугольник 6">
            <a:extLst>
              <a:ext uri="{FF2B5EF4-FFF2-40B4-BE49-F238E27FC236}">
                <a16:creationId xmlns:a16="http://schemas.microsoft.com/office/drawing/2014/main" id="{04F6173D-7456-4A28-8757-CC108EE7D5C5}"/>
              </a:ext>
            </a:extLst>
          </p:cNvPr>
          <p:cNvSpPr/>
          <p:nvPr/>
        </p:nvSpPr>
        <p:spPr bwMode="auto">
          <a:xfrm>
            <a:off x="616217" y="4089810"/>
            <a:ext cx="10880361" cy="43582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контроль и внутренний аудит закупок</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Стрелка: пятиугольник 8">
            <a:extLst>
              <a:ext uri="{FF2B5EF4-FFF2-40B4-BE49-F238E27FC236}">
                <a16:creationId xmlns:a16="http://schemas.microsoft.com/office/drawing/2014/main" id="{240E87AE-90E6-4F4A-AABA-C125D0D991B9}"/>
              </a:ext>
            </a:extLst>
          </p:cNvPr>
          <p:cNvSpPr/>
          <p:nvPr/>
        </p:nvSpPr>
        <p:spPr bwMode="auto">
          <a:xfrm>
            <a:off x="616217" y="2960582"/>
            <a:ext cx="10880361" cy="1009500"/>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государственный (муниципальный) финансовый контроль: новеллы законодательства. Стандарты внутреннего государственного (муниципального) финансового контроля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Стрелка: пятиугольник 7">
            <a:extLst>
              <a:ext uri="{FF2B5EF4-FFF2-40B4-BE49-F238E27FC236}">
                <a16:creationId xmlns:a16="http://schemas.microsoft.com/office/drawing/2014/main" id="{C01A0AB4-2B92-478C-877F-BB4DF44002D0}"/>
              </a:ext>
            </a:extLst>
          </p:cNvPr>
          <p:cNvSpPr/>
          <p:nvPr/>
        </p:nvSpPr>
        <p:spPr bwMode="auto">
          <a:xfrm>
            <a:off x="616216" y="4693064"/>
            <a:ext cx="10880361" cy="115731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Внутренний финансовый контроль и внутренний финансовый аудит учредителя государственных (муниципальных) казенных, бюджетных, автономных учреждений</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3120451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859755"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Эволюция методологии внутреннего финансового контроля и аудита</a:t>
            </a:r>
          </a:p>
        </p:txBody>
      </p:sp>
      <p:graphicFrame>
        <p:nvGraphicFramePr>
          <p:cNvPr id="4" name="Схема 3">
            <a:extLst>
              <a:ext uri="{FF2B5EF4-FFF2-40B4-BE49-F238E27FC236}">
                <a16:creationId xmlns:a16="http://schemas.microsoft.com/office/drawing/2014/main" id="{98F0BCB6-E7A3-4E13-83FE-DDD6800A77A5}"/>
              </a:ext>
            </a:extLst>
          </p:cNvPr>
          <p:cNvGraphicFramePr/>
          <p:nvPr>
            <p:extLst>
              <p:ext uri="{D42A27DB-BD31-4B8C-83A1-F6EECF244321}">
                <p14:modId xmlns:p14="http://schemas.microsoft.com/office/powerpoint/2010/main" val="407292710"/>
              </p:ext>
            </p:extLst>
          </p:nvPr>
        </p:nvGraphicFramePr>
        <p:xfrm>
          <a:off x="192556" y="1107644"/>
          <a:ext cx="11794035" cy="5621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9579039"/>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id="{566E8A90-DC60-41BB-A397-D851385C6097}"/>
              </a:ext>
            </a:extLst>
          </p:cNvPr>
          <p:cNvSpPr/>
          <p:nvPr/>
        </p:nvSpPr>
        <p:spPr>
          <a:xfrm>
            <a:off x="881495" y="3236642"/>
            <a:ext cx="10662081" cy="132811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независимости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означает, что уполномоченные должностные лица при выполнении возложенных на них задач должны быть независимы от объектов контроля и связанных с ними граждан в административном, финансовом и функциональном отношении.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2" y="2823072"/>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7A5F9139-9F5E-4F62-B02D-491DE587C28F}"/>
              </a:ext>
            </a:extLst>
          </p:cNvPr>
          <p:cNvSpPr/>
          <p:nvPr/>
        </p:nvSpPr>
        <p:spPr>
          <a:xfrm>
            <a:off x="764958" y="511065"/>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7" name="Прямоугольник 6">
            <a:extLst>
              <a:ext uri="{FF2B5EF4-FFF2-40B4-BE49-F238E27FC236}">
                <a16:creationId xmlns:a16="http://schemas.microsoft.com/office/drawing/2014/main" id="{0473B3D3-F676-4607-89CD-606593517C6D}"/>
              </a:ext>
            </a:extLst>
          </p:cNvPr>
          <p:cNvSpPr/>
          <p:nvPr/>
        </p:nvSpPr>
        <p:spPr>
          <a:xfrm>
            <a:off x="4227250" y="2008666"/>
            <a:ext cx="3737499" cy="699834"/>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Дополнительные этические принципы</a:t>
            </a:r>
          </a:p>
        </p:txBody>
      </p:sp>
    </p:spTree>
    <p:extLst>
      <p:ext uri="{BB962C8B-B14F-4D97-AF65-F5344CB8AC3E}">
        <p14:creationId xmlns:p14="http://schemas.microsoft.com/office/powerpoint/2010/main" val="1534998692"/>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7"/>
            <a:ext cx="10662081" cy="96782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2" y="1148916"/>
            <a:ext cx="10662081"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Независимость уполномоченных должностных лиц, состоит в том, что они:</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1" y="2199566"/>
            <a:ext cx="10662081" cy="200845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 являлись в проверяемый период и году, предшествующему проверяемому периоду, и не являются в период проведения контрольного мероприятия должностным лицом и (или) иным работником объекта контроля или собственником организации (в случаях проведения проверок в организациях, не относящихся к организациям бюджетной сферы - организациям, указанным в пункте 9 статьи 3 Федерального закона от 6 декабря 2011 года N 402-ФЗ "О бухгалтерском учете", а также иным организациям, осуществляющим в соответствии с бюджетным законодательством Российской Федерации бюджетные полномочия по ведению бюджетного учета и (или) составлению бюджетной отчетности)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05720" y="17859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id="{75BE1204-6005-411E-B7DE-1F6583AB3241}"/>
              </a:ext>
            </a:extLst>
          </p:cNvPr>
          <p:cNvSpPr/>
          <p:nvPr/>
        </p:nvSpPr>
        <p:spPr>
          <a:xfrm>
            <a:off x="732401" y="4319420"/>
            <a:ext cx="10662081" cy="131191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 состоят в соответствии с семейным законодательством Российской Федерации в брачных отношениях, отношениях родства или свойства, усыновителя и усыновленного, а также попечителя и опекаемого с должностными лицами объекта контроля или собственниками организации (в случаях проведения проверок в организациях, не относящихся к организациям бюджетной сферы)</a:t>
            </a:r>
          </a:p>
        </p:txBody>
      </p:sp>
      <p:sp>
        <p:nvSpPr>
          <p:cNvPr id="8" name="Прямоугольник 7">
            <a:extLst>
              <a:ext uri="{FF2B5EF4-FFF2-40B4-BE49-F238E27FC236}">
                <a16:creationId xmlns:a16="http://schemas.microsoft.com/office/drawing/2014/main" id="{52FC41F4-A8E4-46C8-A000-D3742A2CCC81}"/>
              </a:ext>
            </a:extLst>
          </p:cNvPr>
          <p:cNvSpPr/>
          <p:nvPr/>
        </p:nvSpPr>
        <p:spPr>
          <a:xfrm>
            <a:off x="732401" y="5742742"/>
            <a:ext cx="10662081" cy="64733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 были связаны в проверяемый период и не связаны в период проведения контрольного мероприятия финансовыми отношениями с объектом контроля</a:t>
            </a:r>
          </a:p>
        </p:txBody>
      </p:sp>
    </p:spTree>
    <p:extLst>
      <p:ext uri="{BB962C8B-B14F-4D97-AF65-F5344CB8AC3E}">
        <p14:creationId xmlns:p14="http://schemas.microsoft.com/office/powerpoint/2010/main" val="1600711664"/>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796467"/>
            <a:ext cx="10662081" cy="1328115"/>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Независимость уполномоченных должностных лиц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не противоречит поддержанию доброжелательных отношений и взаимодействию с объектами контроля по вопросам осуществления внутреннего государственного финансового контроля.</a:t>
            </a:r>
          </a:p>
        </p:txBody>
      </p:sp>
      <p:sp>
        <p:nvSpPr>
          <p:cNvPr id="4" name="Прямоугольник 3">
            <a:extLst>
              <a:ext uri="{FF2B5EF4-FFF2-40B4-BE49-F238E27FC236}">
                <a16:creationId xmlns:a16="http://schemas.microsoft.com/office/drawing/2014/main" id="{6DEE8637-9C5E-49A6-8549-EEF63694F8A6}"/>
              </a:ext>
            </a:extLst>
          </p:cNvPr>
          <p:cNvSpPr/>
          <p:nvPr/>
        </p:nvSpPr>
        <p:spPr>
          <a:xfrm>
            <a:off x="732408" y="1001957"/>
            <a:ext cx="10662081" cy="967824"/>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Tree>
    <p:extLst>
      <p:ext uri="{BB962C8B-B14F-4D97-AF65-F5344CB8AC3E}">
        <p14:creationId xmlns:p14="http://schemas.microsoft.com/office/powerpoint/2010/main" val="3445677342"/>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796467"/>
            <a:ext cx="10662081" cy="96766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объективности означает отсутствие у уполномоченных должностных лиц предубеждений или предвзятости по отношению к объектам контроля и их должностным лицам.</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2323692"/>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33F04832-F99E-40A2-8CC7-6EF55432EA10}"/>
              </a:ext>
            </a:extLst>
          </p:cNvPr>
          <p:cNvSpPr/>
          <p:nvPr/>
        </p:nvSpPr>
        <p:spPr>
          <a:xfrm>
            <a:off x="732403" y="3957847"/>
            <a:ext cx="10662081" cy="114603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Объективность предусматривает беспристрастность оценок и рекомендаций и исключение влияния на должностных лиц таких факторов, как внешнее давление, политическое или идеологическое воздействие со стороны каких-либо социальных групп, религиозных или общественных объединений. </a:t>
            </a:r>
          </a:p>
        </p:txBody>
      </p:sp>
      <p:sp>
        <p:nvSpPr>
          <p:cNvPr id="7" name="Прямоугольник 6">
            <a:extLst>
              <a:ext uri="{FF2B5EF4-FFF2-40B4-BE49-F238E27FC236}">
                <a16:creationId xmlns:a16="http://schemas.microsoft.com/office/drawing/2014/main" id="{2C51B07C-DE2B-4842-A797-012B7B07B6D4}"/>
              </a:ext>
            </a:extLst>
          </p:cNvPr>
          <p:cNvSpPr/>
          <p:nvPr/>
        </p:nvSpPr>
        <p:spPr>
          <a:xfrm>
            <a:off x="732403" y="5261339"/>
            <a:ext cx="10662081" cy="6179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Уполномоченные должностные лица должны обеспечивать равное отношение ко всем физическим и юридическим лицам. </a:t>
            </a:r>
          </a:p>
        </p:txBody>
      </p:sp>
      <p:sp>
        <p:nvSpPr>
          <p:cNvPr id="8" name="Прямоугольник 7">
            <a:extLst>
              <a:ext uri="{FF2B5EF4-FFF2-40B4-BE49-F238E27FC236}">
                <a16:creationId xmlns:a16="http://schemas.microsoft.com/office/drawing/2014/main" id="{052665A8-4FE0-4343-8207-DE6B252F7182}"/>
              </a:ext>
            </a:extLst>
          </p:cNvPr>
          <p:cNvSpPr/>
          <p:nvPr/>
        </p:nvSpPr>
        <p:spPr>
          <a:xfrm>
            <a:off x="732405" y="5989975"/>
            <a:ext cx="10662081" cy="6179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Выводы уполномоченных должностных лиц должны подтверждаться фактическими данными и документами, содержащими достоверную и официальную информацию.</a:t>
            </a:r>
          </a:p>
        </p:txBody>
      </p:sp>
      <p:sp>
        <p:nvSpPr>
          <p:cNvPr id="9" name="Прямоугольник 8">
            <a:extLst>
              <a:ext uri="{FF2B5EF4-FFF2-40B4-BE49-F238E27FC236}">
                <a16:creationId xmlns:a16="http://schemas.microsoft.com/office/drawing/2014/main" id="{6C9EAD13-CE95-4811-BB55-CC9063200D72}"/>
              </a:ext>
            </a:extLst>
          </p:cNvPr>
          <p:cNvSpPr/>
          <p:nvPr/>
        </p:nvSpPr>
        <p:spPr>
          <a:xfrm>
            <a:off x="732405" y="118575"/>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0" name="Прямоугольник 9">
            <a:extLst>
              <a:ext uri="{FF2B5EF4-FFF2-40B4-BE49-F238E27FC236}">
                <a16:creationId xmlns:a16="http://schemas.microsoft.com/office/drawing/2014/main" id="{43AB61DC-9A97-4C87-9F6B-82C783D968B7}"/>
              </a:ext>
            </a:extLst>
          </p:cNvPr>
          <p:cNvSpPr/>
          <p:nvPr/>
        </p:nvSpPr>
        <p:spPr>
          <a:xfrm>
            <a:off x="4194695" y="1582724"/>
            <a:ext cx="3737499" cy="699834"/>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Дополнительные этические принципы</a:t>
            </a:r>
          </a:p>
        </p:txBody>
      </p:sp>
    </p:spTree>
    <p:extLst>
      <p:ext uri="{BB962C8B-B14F-4D97-AF65-F5344CB8AC3E}">
        <p14:creationId xmlns:p14="http://schemas.microsoft.com/office/powerpoint/2010/main" val="3200875994"/>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2" y="125559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2101400" y="2386775"/>
            <a:ext cx="7507182" cy="41357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эффективности </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2675" y="190693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5711AF1B-1FD4-4C5B-953E-4A8FE37EAA9C}"/>
              </a:ext>
            </a:extLst>
          </p:cNvPr>
          <p:cNvSpPr/>
          <p:nvPr/>
        </p:nvSpPr>
        <p:spPr>
          <a:xfrm>
            <a:off x="2092522" y="2898099"/>
            <a:ext cx="7507182" cy="3890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превентивной направленности </a:t>
            </a: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2092522" y="3383223"/>
            <a:ext cx="7563068" cy="41357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управления рисками (риск-ориентированности)</a:t>
            </a:r>
          </a:p>
        </p:txBody>
      </p:sp>
      <p:sp>
        <p:nvSpPr>
          <p:cNvPr id="12" name="Прямоугольник 11">
            <a:extLst>
              <a:ext uri="{FF2B5EF4-FFF2-40B4-BE49-F238E27FC236}">
                <a16:creationId xmlns:a16="http://schemas.microsoft.com/office/drawing/2014/main" id="{05CFCE1D-49B7-4BD3-B024-9531AC0915AA}"/>
              </a:ext>
            </a:extLst>
          </p:cNvPr>
          <p:cNvSpPr/>
          <p:nvPr/>
        </p:nvSpPr>
        <p:spPr>
          <a:xfrm>
            <a:off x="2101400" y="3916723"/>
            <a:ext cx="7563069" cy="654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непрерывности внутреннего государственного (муниципального) финансового контроля</a:t>
            </a:r>
          </a:p>
        </p:txBody>
      </p:sp>
      <p:sp>
        <p:nvSpPr>
          <p:cNvPr id="13" name="Прямоугольник 12">
            <a:extLst>
              <a:ext uri="{FF2B5EF4-FFF2-40B4-BE49-F238E27FC236}">
                <a16:creationId xmlns:a16="http://schemas.microsoft.com/office/drawing/2014/main" id="{C32036AC-032F-4A4B-8088-5B72096DA743}"/>
              </a:ext>
            </a:extLst>
          </p:cNvPr>
          <p:cNvSpPr/>
          <p:nvPr/>
        </p:nvSpPr>
        <p:spPr>
          <a:xfrm>
            <a:off x="2101400" y="4679478"/>
            <a:ext cx="7563069" cy="3890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информатизации </a:t>
            </a:r>
          </a:p>
        </p:txBody>
      </p:sp>
      <p:sp>
        <p:nvSpPr>
          <p:cNvPr id="15" name="Прямоугольник 14">
            <a:extLst>
              <a:ext uri="{FF2B5EF4-FFF2-40B4-BE49-F238E27FC236}">
                <a16:creationId xmlns:a16="http://schemas.microsoft.com/office/drawing/2014/main" id="{8A60030B-F607-498B-BD09-AACB0F0D74A8}"/>
              </a:ext>
            </a:extLst>
          </p:cNvPr>
          <p:cNvSpPr/>
          <p:nvPr/>
        </p:nvSpPr>
        <p:spPr>
          <a:xfrm>
            <a:off x="2101400" y="5177199"/>
            <a:ext cx="7563069" cy="3890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единства методологии </a:t>
            </a:r>
          </a:p>
        </p:txBody>
      </p:sp>
      <p:sp>
        <p:nvSpPr>
          <p:cNvPr id="16" name="Прямоугольник 15">
            <a:extLst>
              <a:ext uri="{FF2B5EF4-FFF2-40B4-BE49-F238E27FC236}">
                <a16:creationId xmlns:a16="http://schemas.microsoft.com/office/drawing/2014/main" id="{1301DA31-E119-4940-8D6D-9A65BC9371BC}"/>
              </a:ext>
            </a:extLst>
          </p:cNvPr>
          <p:cNvSpPr/>
          <p:nvPr/>
        </p:nvSpPr>
        <p:spPr>
          <a:xfrm>
            <a:off x="2101400" y="5664024"/>
            <a:ext cx="7563069" cy="3890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взаимодействия </a:t>
            </a:r>
          </a:p>
        </p:txBody>
      </p:sp>
      <p:sp>
        <p:nvSpPr>
          <p:cNvPr id="17" name="Прямоугольник 16">
            <a:extLst>
              <a:ext uri="{FF2B5EF4-FFF2-40B4-BE49-F238E27FC236}">
                <a16:creationId xmlns:a16="http://schemas.microsoft.com/office/drawing/2014/main" id="{7CCB362C-9FEC-455F-976C-447C061E65F9}"/>
              </a:ext>
            </a:extLst>
          </p:cNvPr>
          <p:cNvSpPr/>
          <p:nvPr/>
        </p:nvSpPr>
        <p:spPr>
          <a:xfrm>
            <a:off x="2092521" y="6150849"/>
            <a:ext cx="7563069" cy="3890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информационной открытости </a:t>
            </a:r>
          </a:p>
        </p:txBody>
      </p:sp>
    </p:spTree>
    <p:extLst>
      <p:ext uri="{BB962C8B-B14F-4D97-AF65-F5344CB8AC3E}">
        <p14:creationId xmlns:p14="http://schemas.microsoft.com/office/powerpoint/2010/main" val="138122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1000"/>
                                        <p:tgtEl>
                                          <p:spTgt spid="4"/>
                                        </p:tgtEl>
                                      </p:cBhvr>
                                    </p:animEffect>
                                    <p:anim calcmode="lin" valueType="num">
                                      <p:cBhvr>
                                        <p:cTn id="51" dur="1000" fill="hold"/>
                                        <p:tgtEl>
                                          <p:spTgt spid="4"/>
                                        </p:tgtEl>
                                        <p:attrNameLst>
                                          <p:attrName>ppt_x</p:attrName>
                                        </p:attrNameLst>
                                      </p:cBhvr>
                                      <p:tavLst>
                                        <p:tav tm="0">
                                          <p:val>
                                            <p:strVal val="#ppt_x"/>
                                          </p:val>
                                        </p:tav>
                                        <p:tav tm="100000">
                                          <p:val>
                                            <p:strVal val="#ppt_x"/>
                                          </p:val>
                                        </p:tav>
                                      </p:tavLst>
                                    </p:anim>
                                    <p:anim calcmode="lin" valueType="num">
                                      <p:cBhvr>
                                        <p:cTn id="5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4" grpId="0" animBg="1"/>
      <p:bldP spid="9" grpId="0" animBg="1"/>
      <p:bldP spid="10" grpId="0" animBg="1"/>
      <p:bldP spid="12" grpId="0" animBg="1"/>
      <p:bldP spid="13" grpId="0" animBg="1"/>
      <p:bldP spid="15" grpId="0" animBg="1"/>
      <p:bldP spid="16" grpId="0" animBg="1"/>
      <p:bldP spid="17" grpId="0" animBg="1"/>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2" y="125559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807867" y="2320508"/>
            <a:ext cx="10586621" cy="204276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эффективности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означает осуществление контрольной деятельности с использованием наименьшего объема трудовых, материальных, финансовых и иных ресурсов в целях сокращения нарушений в финансово-бюджетной сфере, минимизации бюджетных и имущественных рисков и обеспечения повышения качества финансовой дисциплины объектов контроля, в том числе путем предупреждения и предотвращения нарушений</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14599" y="1883444"/>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5711AF1B-1FD4-4C5B-953E-4A8FE37EAA9C}"/>
              </a:ext>
            </a:extLst>
          </p:cNvPr>
          <p:cNvSpPr/>
          <p:nvPr/>
        </p:nvSpPr>
        <p:spPr>
          <a:xfrm>
            <a:off x="807867" y="4630140"/>
            <a:ext cx="10586620" cy="11137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превентивной направленности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означает, что в качестве приоритетных должны реализовываться меры,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направленные на устранение причин, факторов и условий, способствующих допущению нарушений</a:t>
            </a:r>
          </a:p>
        </p:txBody>
      </p:sp>
    </p:spTree>
    <p:extLst>
      <p:ext uri="{BB962C8B-B14F-4D97-AF65-F5344CB8AC3E}">
        <p14:creationId xmlns:p14="http://schemas.microsoft.com/office/powerpoint/2010/main" val="2244112221"/>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2" y="125559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14599" y="1925796"/>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441797"/>
            <a:ext cx="10662081" cy="101221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управления рисками (риск-ориентированности)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предполагает концентрацию усилий на направлениях деятельности, характеризующихся повышенной вероятностью:</a:t>
            </a:r>
          </a:p>
        </p:txBody>
      </p:sp>
      <p:sp>
        <p:nvSpPr>
          <p:cNvPr id="18" name="Прямоугольник 17">
            <a:extLst>
              <a:ext uri="{FF2B5EF4-FFF2-40B4-BE49-F238E27FC236}">
                <a16:creationId xmlns:a16="http://schemas.microsoft.com/office/drawing/2014/main" id="{B8F9C857-4989-44D9-81F1-0120D2B66E64}"/>
              </a:ext>
            </a:extLst>
          </p:cNvPr>
          <p:cNvSpPr/>
          <p:nvPr/>
        </p:nvSpPr>
        <p:spPr>
          <a:xfrm>
            <a:off x="732408" y="3671453"/>
            <a:ext cx="10662081" cy="120865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наступления в проверяемом периоде событий (нарушений), приводящих к нанесению значимого ущерба публично-правому образованию (бюджетному или автономному учреждению), искажению величины активов и (или) обязательств и (или) финансовых результатов</a:t>
            </a:r>
          </a:p>
        </p:txBody>
      </p:sp>
      <p:sp>
        <p:nvSpPr>
          <p:cNvPr id="19" name="Прямоугольник 18">
            <a:extLst>
              <a:ext uri="{FF2B5EF4-FFF2-40B4-BE49-F238E27FC236}">
                <a16:creationId xmlns:a16="http://schemas.microsoft.com/office/drawing/2014/main" id="{91D00EC8-D8B1-47BB-A5FD-A6D9DA09E764}"/>
              </a:ext>
            </a:extLst>
          </p:cNvPr>
          <p:cNvSpPr/>
          <p:nvPr/>
        </p:nvSpPr>
        <p:spPr>
          <a:xfrm>
            <a:off x="743903" y="5003541"/>
            <a:ext cx="10662081" cy="175696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допущения в проверяемом периоде нарушений требований бюджетного законодательства РФ и иных правовых актов, регулирующих бюджетные правоотношения и (или) обусловливающих расходные обязательства публично-правового образования, которые могут привести к негативным последствиям в части выполнения расходных обязательств соответствующего публично-правового образования, несбалансированности бюджета субъекта РФ (местного бюджета)</a:t>
            </a:r>
          </a:p>
        </p:txBody>
      </p:sp>
    </p:spTree>
    <p:extLst>
      <p:ext uri="{BB962C8B-B14F-4D97-AF65-F5344CB8AC3E}">
        <p14:creationId xmlns:p14="http://schemas.microsoft.com/office/powerpoint/2010/main" val="876910428"/>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6" y="678308"/>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102744" y="1911576"/>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1" y="265135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7" y="3236927"/>
            <a:ext cx="10662081" cy="191713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непрерывности внутреннего государственного (муниципального) финансового контроля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предполагает отслеживание на постоянной основе (мониторинг) ключевых процессов и процедур с целью своевременного выявления рисков и отклонений от заданных параметров, которое осуществляется, в том числе, с использованием интегрированных информационных систем.</a:t>
            </a:r>
          </a:p>
        </p:txBody>
      </p:sp>
    </p:spTree>
    <p:extLst>
      <p:ext uri="{BB962C8B-B14F-4D97-AF65-F5344CB8AC3E}">
        <p14:creationId xmlns:p14="http://schemas.microsoft.com/office/powerpoint/2010/main" val="1657436378"/>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2" y="125559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14599" y="1925796"/>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441797"/>
            <a:ext cx="10662081" cy="191713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информатизации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предполагает, что при осуществлении внутреннего государственного (муниципального) финансового контроля должны использоваться современные информационно-телекоммуникационных технологии, позволяющие автоматизировать постоянные и однообразные процессы, обеспечить оперативную обработку большого массива данных и автоматическое формирование документов в ходе проведения контрольного мероприятия.</a:t>
            </a:r>
          </a:p>
        </p:txBody>
      </p:sp>
      <p:sp>
        <p:nvSpPr>
          <p:cNvPr id="6" name="Прямоугольник 5">
            <a:extLst>
              <a:ext uri="{FF2B5EF4-FFF2-40B4-BE49-F238E27FC236}">
                <a16:creationId xmlns:a16="http://schemas.microsoft.com/office/drawing/2014/main" id="{6A2B5CD4-A1CB-419E-927E-FA00AE0EC9B0}"/>
              </a:ext>
            </a:extLst>
          </p:cNvPr>
          <p:cNvSpPr/>
          <p:nvPr/>
        </p:nvSpPr>
        <p:spPr>
          <a:xfrm>
            <a:off x="732407" y="4487763"/>
            <a:ext cx="10662081" cy="209946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 рамках реализации данного принципа должно быть обеспечено автоматизированное информационно - аналитическое сопровождение внутреннего государственного (муниципального) финансового контроля на всех стадиях его осуществления, в том числе с целью формирования и анализа информации об объектах контроля и результатах предыдущих контрольных мероприятий, непрерывного выявления и предупреждения возникающих рисков, фиксации в автоматическом режиме посредством прикладного программного обеспечения нарушений с целью принятия своевременных мер, направленных на устранение нарушений.</a:t>
            </a:r>
          </a:p>
        </p:txBody>
      </p:sp>
    </p:spTree>
    <p:extLst>
      <p:ext uri="{BB962C8B-B14F-4D97-AF65-F5344CB8AC3E}">
        <p14:creationId xmlns:p14="http://schemas.microsoft.com/office/powerpoint/2010/main" val="3046814777"/>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049478" y="1207980"/>
            <a:ext cx="5921406" cy="413570"/>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67865" y="162155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679140" y="2096088"/>
            <a:ext cx="10662081" cy="185544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единства методологии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предполагает использование общих принципов и стандартов осуществления внутреннего государственного (муниципального) финансового контроля, в том числе унифицированных подходов к определению процессов и процедур контроля, единство терминологической базы в сфере внутреннего государственного (муниципального) финансового контроля, критериев и показателей оценки контрольной деятельности.</a:t>
            </a:r>
            <a:endPar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6" name="Прямоугольник 5">
            <a:extLst>
              <a:ext uri="{FF2B5EF4-FFF2-40B4-BE49-F238E27FC236}">
                <a16:creationId xmlns:a16="http://schemas.microsoft.com/office/drawing/2014/main" id="{6A2B5CD4-A1CB-419E-927E-FA00AE0EC9B0}"/>
              </a:ext>
            </a:extLst>
          </p:cNvPr>
          <p:cNvSpPr/>
          <p:nvPr/>
        </p:nvSpPr>
        <p:spPr>
          <a:xfrm>
            <a:off x="679140" y="4052548"/>
            <a:ext cx="10662081" cy="119512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 осуществлении внутреннего государственного (муниципального) финансового контроля и оформлении его результатов должно обеспечиваться соблюдение единых требований к формам и содержанию документов, формируемых в ходе и по итогам осуществления внутреннего государственного (муниципального) финансового контроля.</a:t>
            </a:r>
          </a:p>
        </p:txBody>
      </p:sp>
      <p:sp>
        <p:nvSpPr>
          <p:cNvPr id="7" name="Прямоугольник 6">
            <a:extLst>
              <a:ext uri="{FF2B5EF4-FFF2-40B4-BE49-F238E27FC236}">
                <a16:creationId xmlns:a16="http://schemas.microsoft.com/office/drawing/2014/main" id="{C22D8CC9-74A4-429D-9E27-FF8A3179DB35}"/>
              </a:ext>
            </a:extLst>
          </p:cNvPr>
          <p:cNvSpPr/>
          <p:nvPr/>
        </p:nvSpPr>
        <p:spPr>
          <a:xfrm>
            <a:off x="679139" y="5348686"/>
            <a:ext cx="10662081" cy="133716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единства методологии предусматривает согласованность подходов к описанию выявляемых нарушений и ответственности за их совершение, оценке объема ущерба, наносимого публично-правовому образованию вследствие нарушений, с учетом правоприменительной практики органов государственного финансового контроля (надзора), а также практики разрешения судебных споров</a:t>
            </a:r>
          </a:p>
        </p:txBody>
      </p:sp>
    </p:spTree>
    <p:extLst>
      <p:ext uri="{BB962C8B-B14F-4D97-AF65-F5344CB8AC3E}">
        <p14:creationId xmlns:p14="http://schemas.microsoft.com/office/powerpoint/2010/main" val="28446290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Принципы бюджетной системы ст.34 БК РФ</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616218" y="2211216"/>
            <a:ext cx="10951377" cy="193899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Означает, что при составлении и исполнении бюджетов участники бюджетного процесса в рамках установленных им бюджетных полномочий должны исходить из необходимости </a:t>
            </a:r>
            <a:r>
              <a:rPr lang="ru-RU" sz="2000" b="1" dirty="0">
                <a:solidFill>
                  <a:srgbClr val="000000"/>
                </a:solidFill>
                <a:latin typeface="Georgia" panose="02040502050405020303" pitchFamily="18" charset="0"/>
                <a:ea typeface="Arial Unicode MS"/>
              </a:rPr>
              <a:t>достижения заданных результатов с использованием наименьшего объема средств </a:t>
            </a:r>
            <a:r>
              <a:rPr lang="ru-RU" sz="2000" dirty="0">
                <a:solidFill>
                  <a:srgbClr val="000000"/>
                </a:solidFill>
                <a:latin typeface="Georgia" panose="02040502050405020303" pitchFamily="18" charset="0"/>
                <a:ea typeface="Arial Unicode MS"/>
              </a:rPr>
              <a:t>(экономности) и (или) </a:t>
            </a:r>
            <a:r>
              <a:rPr lang="ru-RU" sz="2000" b="1" dirty="0">
                <a:solidFill>
                  <a:srgbClr val="000000"/>
                </a:solidFill>
                <a:latin typeface="Georgia" panose="02040502050405020303" pitchFamily="18" charset="0"/>
                <a:ea typeface="Arial Unicode MS"/>
              </a:rPr>
              <a:t>достижения наилучшего результата с использованием определенного бюджетом объема средств </a:t>
            </a:r>
            <a:r>
              <a:rPr lang="ru-RU" sz="2000" dirty="0">
                <a:solidFill>
                  <a:srgbClr val="000000"/>
                </a:solidFill>
                <a:latin typeface="Georgia" panose="02040502050405020303" pitchFamily="18" charset="0"/>
                <a:ea typeface="Arial Unicode MS"/>
              </a:rPr>
              <a:t>(результативности).</a:t>
            </a: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8" y="1325311"/>
            <a:ext cx="9551512" cy="61667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Принцип эффективности использования бюджетных ресурсов</a:t>
            </a:r>
          </a:p>
        </p:txBody>
      </p:sp>
      <p:sp>
        <p:nvSpPr>
          <p:cNvPr id="7" name="Стрелка: пятиугольник 6">
            <a:extLst>
              <a:ext uri="{FF2B5EF4-FFF2-40B4-BE49-F238E27FC236}">
                <a16:creationId xmlns:a16="http://schemas.microsoft.com/office/drawing/2014/main" id="{EA9B3960-6334-424F-A791-006C1F7ED4F6}"/>
              </a:ext>
            </a:extLst>
          </p:cNvPr>
          <p:cNvSpPr/>
          <p:nvPr/>
        </p:nvSpPr>
        <p:spPr bwMode="auto">
          <a:xfrm>
            <a:off x="616218" y="4406729"/>
            <a:ext cx="9551512" cy="61667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Принцип самостоятельности бюджетов</a:t>
            </a: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616218" y="5335340"/>
            <a:ext cx="10951377"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Ø"/>
            </a:pPr>
            <a:r>
              <a:rPr lang="ru-RU" sz="2000" dirty="0">
                <a:solidFill>
                  <a:srgbClr val="000000"/>
                </a:solidFill>
                <a:latin typeface="Georgia" panose="02040502050405020303" pitchFamily="18" charset="0"/>
                <a:ea typeface="Arial Unicode MS"/>
              </a:rPr>
              <a:t>Означает право и обязанность органов государственной власти и органов местного самоуправления самостоятельно обеспечивать сбалансированность соответствующих бюджетов и </a:t>
            </a:r>
            <a:r>
              <a:rPr lang="ru-RU" sz="2000" b="1" dirty="0">
                <a:latin typeface="Georgia" panose="02040502050405020303" pitchFamily="18" charset="0"/>
                <a:ea typeface="Arial Unicode MS"/>
              </a:rPr>
              <a:t>эффективность использования бюджетных средств</a:t>
            </a:r>
          </a:p>
        </p:txBody>
      </p:sp>
    </p:spTree>
    <p:extLst>
      <p:ext uri="{BB962C8B-B14F-4D97-AF65-F5344CB8AC3E}">
        <p14:creationId xmlns:p14="http://schemas.microsoft.com/office/powerpoint/2010/main" val="59238598"/>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7" y="588183"/>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102745" y="1839736"/>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2" y="257183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9" y="3137536"/>
            <a:ext cx="10662081" cy="236874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взаимодействия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предполагает обеспечение конструктивного взаимодействия по вопросам координации контрольной деятельности и выработки предложений по дальнейшему совершенствованию внутреннего государственного (муниципального) финансового контроля. Взаимодействие осуществляется между органами внутреннего государственного (муниципального) финансового контроля, органами внешнего государственного (муниципального) финансового контроля, а также правоохранительными органами</a:t>
            </a:r>
          </a:p>
        </p:txBody>
      </p:sp>
    </p:spTree>
    <p:extLst>
      <p:ext uri="{BB962C8B-B14F-4D97-AF65-F5344CB8AC3E}">
        <p14:creationId xmlns:p14="http://schemas.microsoft.com/office/powerpoint/2010/main" val="2438146941"/>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09331" y="383582"/>
            <a:ext cx="10662081" cy="1012213"/>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«Основные принципы осуществления внутреннего государственного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204933" y="154091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Принципы осуществления деятельности</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2" y="2204092"/>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13068"/>
            <a:ext cx="10662081" cy="3611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Принцип информационной открытости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означает публичную доступность информации о деятельности органа внутреннего государственного (муниципального) финансового контроля по осуществлению внутреннего государственного (муниципального) финансового контроля. Доступность информации обеспечивается посредством публикации на официальных сайтах органов внутреннего государственного (муниципального) финансового контроля общей информации, ежегодного отчета о результатах проведения органом внутреннего государственного (муниципального) финансового контроля контрольных мероприятий, а также иных сведений, за исключением информации, свободное распространение которой запрещено или ограничено в соответствии с законодательством Российской Федерации.</a:t>
            </a:r>
          </a:p>
        </p:txBody>
      </p:sp>
    </p:spTree>
    <p:extLst>
      <p:ext uri="{BB962C8B-B14F-4D97-AF65-F5344CB8AC3E}">
        <p14:creationId xmlns:p14="http://schemas.microsoft.com/office/powerpoint/2010/main" val="4188024112"/>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1" y="1585280"/>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248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45857"/>
            <a:ext cx="10662081" cy="68314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Предмет государственного (муниципального) финансового контроля - соблюдение объектами контроля:</a:t>
            </a:r>
          </a:p>
        </p:txBody>
      </p:sp>
      <p:sp>
        <p:nvSpPr>
          <p:cNvPr id="6" name="Прямоугольник 5">
            <a:extLst>
              <a:ext uri="{FF2B5EF4-FFF2-40B4-BE49-F238E27FC236}">
                <a16:creationId xmlns:a16="http://schemas.microsoft.com/office/drawing/2014/main" id="{7EFA1A5F-FD18-4314-856F-54882DA76CA2}"/>
              </a:ext>
            </a:extLst>
          </p:cNvPr>
          <p:cNvSpPr/>
          <p:nvPr/>
        </p:nvSpPr>
        <p:spPr>
          <a:xfrm>
            <a:off x="732407" y="3577065"/>
            <a:ext cx="10662081" cy="119512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положений бюджетного законодательства Российской Федерации и иных правовых актов, регулирующих бюджетные правоотношения и (или) обусловливающих расходные обязательства соответствующего публично-правового образования, а также за соблюдением договоров или соглашений о предоставлении средств из соответствующего бюджета</a:t>
            </a:r>
          </a:p>
        </p:txBody>
      </p:sp>
      <p:sp>
        <p:nvSpPr>
          <p:cNvPr id="7" name="Прямоугольник 6">
            <a:extLst>
              <a:ext uri="{FF2B5EF4-FFF2-40B4-BE49-F238E27FC236}">
                <a16:creationId xmlns:a16="http://schemas.microsoft.com/office/drawing/2014/main" id="{3391C6B8-E259-4FD6-B9D2-6CA837AD46E5}"/>
              </a:ext>
            </a:extLst>
          </p:cNvPr>
          <p:cNvSpPr/>
          <p:nvPr/>
        </p:nvSpPr>
        <p:spPr>
          <a:xfrm>
            <a:off x="764959" y="4950804"/>
            <a:ext cx="10662081" cy="144999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требований к формированию (составлению) отчетности о достижении значений показателей результативности предоставления и (или) использования бюджетных средств (средств, предоставленных из бюджета), в том числе отчетности о реализации государственных (муниципальных) программ, отчетности об исполнении государственных (муниципальных) заданий</a:t>
            </a:r>
          </a:p>
        </p:txBody>
      </p:sp>
    </p:spTree>
    <p:extLst>
      <p:ext uri="{BB962C8B-B14F-4D97-AF65-F5344CB8AC3E}">
        <p14:creationId xmlns:p14="http://schemas.microsoft.com/office/powerpoint/2010/main" val="2590779438"/>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1" y="1585280"/>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248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45857"/>
            <a:ext cx="10662081" cy="68314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Предмет государственного (муниципального) финансового контроля -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соблюдение объектами контроля:</a:t>
            </a:r>
          </a:p>
        </p:txBody>
      </p:sp>
      <p:sp>
        <p:nvSpPr>
          <p:cNvPr id="6" name="Прямоугольник 5">
            <a:extLst>
              <a:ext uri="{FF2B5EF4-FFF2-40B4-BE49-F238E27FC236}">
                <a16:creationId xmlns:a16="http://schemas.microsoft.com/office/drawing/2014/main" id="{7EFA1A5F-FD18-4314-856F-54882DA76CA2}"/>
              </a:ext>
            </a:extLst>
          </p:cNvPr>
          <p:cNvSpPr/>
          <p:nvPr/>
        </p:nvSpPr>
        <p:spPr>
          <a:xfrm>
            <a:off x="732407" y="3577064"/>
            <a:ext cx="10662081" cy="157140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требований к бухгалтерскому учету в государственных (муниципальных) учреждениях, государственных органах и государственных корпорациях, органах местного самоуправления, органах управления государственными внебюджетными фондами, в том числе к составлению, представлению указанными организациями бюджетной, бухгалтерской (финансовой) отчетности</a:t>
            </a:r>
          </a:p>
        </p:txBody>
      </p:sp>
      <p:sp>
        <p:nvSpPr>
          <p:cNvPr id="7" name="Прямоугольник 6">
            <a:extLst>
              <a:ext uri="{FF2B5EF4-FFF2-40B4-BE49-F238E27FC236}">
                <a16:creationId xmlns:a16="http://schemas.microsoft.com/office/drawing/2014/main" id="{3391C6B8-E259-4FD6-B9D2-6CA837AD46E5}"/>
              </a:ext>
            </a:extLst>
          </p:cNvPr>
          <p:cNvSpPr/>
          <p:nvPr/>
        </p:nvSpPr>
        <p:spPr>
          <a:xfrm>
            <a:off x="732407" y="5298314"/>
            <a:ext cx="10662081" cy="70034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положений законодательства о контрактной системе в сфере закупок товаров, работ, услуг для обеспечения государственных и муниципальных нужд</a:t>
            </a:r>
          </a:p>
        </p:txBody>
      </p:sp>
    </p:spTree>
    <p:extLst>
      <p:ext uri="{BB962C8B-B14F-4D97-AF65-F5344CB8AC3E}">
        <p14:creationId xmlns:p14="http://schemas.microsoft.com/office/powerpoint/2010/main" val="902100214"/>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5" y="405869"/>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026028" y="1934533"/>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21130" y="271579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6" y="3342858"/>
            <a:ext cx="10662081" cy="1053786"/>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контрольная деятельность -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деятельность органа внутреннего государственного (муниципального) финансового контроля по осуществлению полномочий по внутреннему государственному (муниципальному) финансовому контролю</a:t>
            </a:r>
          </a:p>
        </p:txBody>
      </p:sp>
      <p:sp>
        <p:nvSpPr>
          <p:cNvPr id="8" name="Прямоугольник 7">
            <a:extLst>
              <a:ext uri="{FF2B5EF4-FFF2-40B4-BE49-F238E27FC236}">
                <a16:creationId xmlns:a16="http://schemas.microsoft.com/office/drawing/2014/main" id="{82155FA5-0F13-4D3B-83CF-4C1DE065C50F}"/>
              </a:ext>
            </a:extLst>
          </p:cNvPr>
          <p:cNvSpPr/>
          <p:nvPr/>
        </p:nvSpPr>
        <p:spPr>
          <a:xfrm>
            <a:off x="732407" y="4620132"/>
            <a:ext cx="10662081" cy="1305175"/>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контрольное мероприятие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плановая либо внеплановая проверка, плановая или внеплановая ревизия либо обследование, проводимое в ходе осуществления контрольной деятельности, и назначаемое приказом (решением)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2288138985"/>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83029"/>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153494" y="1693004"/>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2856084"/>
            <a:ext cx="10662081" cy="76600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Нарушение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установленный факт несоответствия деятельности объекта контроля и (или) отчетности о ее результатах требованиям:</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64959" y="3703965"/>
            <a:ext cx="10662081" cy="233285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бюджетного законодательства Российской Федерации и иных правовых актов, регулирующих бюджетные правоотношения и (или) обусловливающих расходные обязательства публично-правовых образований, соблюдения положений договоров (соглашений) о предоставлении средств из бюджета, государственных (муниципальных) контрактов, целей, порядка и условий предоставления кредитов и займов, обеспеченных государственными и муниципальными гарантиями, целей, порядка и условий размещения средств бюджета в ценные бумаги объектов контроля или в доли участия в уставных фондах юридических лиц, созданных в организационно-правовой форме товариществ с ограниченной ответственностью,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50109" y="238289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1754332"/>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148851"/>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4079286" y="1295736"/>
            <a:ext cx="3737499"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5" y="2248908"/>
            <a:ext cx="10662081" cy="766005"/>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Нарушение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установленный факт несоответствия деятельности объекта контроля и (или) отчетности о ее результатах требованиям:</a:t>
            </a:r>
          </a:p>
        </p:txBody>
      </p:sp>
      <p:sp>
        <p:nvSpPr>
          <p:cNvPr id="15" name="Прямоугольник 14">
            <a:extLst>
              <a:ext uri="{FF2B5EF4-FFF2-40B4-BE49-F238E27FC236}">
                <a16:creationId xmlns:a16="http://schemas.microsoft.com/office/drawing/2014/main" id="{5A07F124-31E9-4996-BBEA-AB0C86CBBB55}"/>
              </a:ext>
            </a:extLst>
          </p:cNvPr>
          <p:cNvSpPr/>
          <p:nvPr/>
        </p:nvSpPr>
        <p:spPr>
          <a:xfrm>
            <a:off x="732404" y="3187129"/>
            <a:ext cx="10662081" cy="1311918"/>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 формированию (составлению) отчетности о достижении значений показателей результативности предоставления и (или) использования бюджетных средств (средств, предоставленных из бюджета), в том числе отчетности о реализации государственных (муниципальных) программ, отчетности об исполнении государственных (муниципальных) заданий,</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05720" y="1921838"/>
            <a:ext cx="484632" cy="2776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Прямоугольник 6">
            <a:extLst>
              <a:ext uri="{FF2B5EF4-FFF2-40B4-BE49-F238E27FC236}">
                <a16:creationId xmlns:a16="http://schemas.microsoft.com/office/drawing/2014/main" id="{75BE1204-6005-411E-B7DE-1F6583AB3241}"/>
              </a:ext>
            </a:extLst>
          </p:cNvPr>
          <p:cNvSpPr/>
          <p:nvPr/>
        </p:nvSpPr>
        <p:spPr>
          <a:xfrm>
            <a:off x="732403" y="4606765"/>
            <a:ext cx="10662081" cy="1311918"/>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к бухгалтерскому учету в государственных (муниципальных) учреждениях, государственных органах и государственных корпорациях, органах местного самоуправления, органах управления государственными внебюджетными фондами, в том числе к составлению, представлению указанными организациями бюджетной, бухгалтерской (финансовой) отчетности,</a:t>
            </a:r>
          </a:p>
        </p:txBody>
      </p:sp>
      <p:sp>
        <p:nvSpPr>
          <p:cNvPr id="8" name="Прямоугольник 7">
            <a:extLst>
              <a:ext uri="{FF2B5EF4-FFF2-40B4-BE49-F238E27FC236}">
                <a16:creationId xmlns:a16="http://schemas.microsoft.com/office/drawing/2014/main" id="{52FC41F4-A8E4-46C8-A000-D3742A2CCC81}"/>
              </a:ext>
            </a:extLst>
          </p:cNvPr>
          <p:cNvSpPr/>
          <p:nvPr/>
        </p:nvSpPr>
        <p:spPr>
          <a:xfrm>
            <a:off x="732402" y="6026401"/>
            <a:ext cx="10662081" cy="647335"/>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законодательства о контрактной системе в сфере закупок товаров, работ, услуг для обеспечения государственных и муниципальных нужд</a:t>
            </a:r>
          </a:p>
        </p:txBody>
      </p:sp>
    </p:spTree>
    <p:extLst>
      <p:ext uri="{BB962C8B-B14F-4D97-AF65-F5344CB8AC3E}">
        <p14:creationId xmlns:p14="http://schemas.microsoft.com/office/powerpoint/2010/main" val="1979138546"/>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8" y="247988"/>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892981" y="1671775"/>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32910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45856"/>
            <a:ext cx="10662081" cy="130517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5) план контрольных мероприятий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документ, устанавливающий на очередной финансовый год перечень и сроки выполнения ответственными подразделениями (должностными лицами) органа внутреннего государственного (муниципального) финансового контроля контрольных мероприятий</a:t>
            </a:r>
          </a:p>
        </p:txBody>
      </p:sp>
      <p:sp>
        <p:nvSpPr>
          <p:cNvPr id="8" name="Прямоугольник 7">
            <a:extLst>
              <a:ext uri="{FF2B5EF4-FFF2-40B4-BE49-F238E27FC236}">
                <a16:creationId xmlns:a16="http://schemas.microsoft.com/office/drawing/2014/main" id="{82155FA5-0F13-4D3B-83CF-4C1DE065C50F}"/>
              </a:ext>
            </a:extLst>
          </p:cNvPr>
          <p:cNvSpPr/>
          <p:nvPr/>
        </p:nvSpPr>
        <p:spPr>
          <a:xfrm>
            <a:off x="764959" y="4320135"/>
            <a:ext cx="10662081" cy="110706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6) идентичное контрольное мероприятие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контрольное мероприятие в отношении одного и того же объекта контроля, предмета контроля и (или) проверяемого периода</a:t>
            </a:r>
          </a:p>
        </p:txBody>
      </p:sp>
    </p:spTree>
    <p:extLst>
      <p:ext uri="{BB962C8B-B14F-4D97-AF65-F5344CB8AC3E}">
        <p14:creationId xmlns:p14="http://schemas.microsoft.com/office/powerpoint/2010/main" val="3216789876"/>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15934" y="568191"/>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86272" y="2105516"/>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578815" y="287440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7" y="3370186"/>
            <a:ext cx="10662081" cy="266952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7) контрольная нагрузка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нагрузка на объект контроля, которая выражается в количестве проводимых контрольных мероприятий, а также в объеме трудовых, материальных и финансовых ресурсов, затрачиваемых объектом контроля на сопровождение и (или) оказание необходимой поддержки должностным лицам, уполномоченным на осуществление внутреннего государственного (муниципального) финансового контроля, в ходе подготовки и проведения контрольного мероприятия, в том числе расходы на изготовление копий документов, необходимых для проведения контрольного мероприятия</a:t>
            </a:r>
          </a:p>
        </p:txBody>
      </p:sp>
    </p:spTree>
    <p:extLst>
      <p:ext uri="{BB962C8B-B14F-4D97-AF65-F5344CB8AC3E}">
        <p14:creationId xmlns:p14="http://schemas.microsoft.com/office/powerpoint/2010/main" val="2621257161"/>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1" y="1585280"/>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248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45856"/>
            <a:ext cx="10662081" cy="83184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8) риск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вероятность допущения объектом контроля нарушений в проверяемом периоде</a:t>
            </a: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732407" y="3848166"/>
            <a:ext cx="10662081" cy="198610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9) риск - ориентированный подход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метод планирования контрольной деятельности органа внутреннего государственного (муниципального) финансового контроля, при котором необходимость проведения контрольного мероприятия в очередном финансовом году определяется на основании идентификации принадлежности объекта контроля и (или) его вида деятельности в сфере бюджетных отношений к определенной категории риска</a:t>
            </a:r>
          </a:p>
        </p:txBody>
      </p:sp>
    </p:spTree>
    <p:extLst>
      <p:ext uri="{BB962C8B-B14F-4D97-AF65-F5344CB8AC3E}">
        <p14:creationId xmlns:p14="http://schemas.microsoft.com/office/powerpoint/2010/main" val="3198032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EBE9E-E3C5-48DC-B6C7-9AB67BA0BAC8}"/>
              </a:ext>
            </a:extLst>
          </p:cNvPr>
          <p:cNvSpPr txBox="1"/>
          <p:nvPr/>
        </p:nvSpPr>
        <p:spPr>
          <a:xfrm>
            <a:off x="470445" y="286041"/>
            <a:ext cx="11052312" cy="430887"/>
          </a:xfrm>
          <a:prstGeom prst="rect">
            <a:avLst/>
          </a:prstGeom>
          <a:noFill/>
        </p:spPr>
        <p:txBody>
          <a:bodyPr wrap="square" rtlCol="0">
            <a:spAutoFit/>
          </a:bodyPr>
          <a:lstStyle/>
          <a:p>
            <a:r>
              <a:rPr lang="ru-RU" sz="2200" b="1" dirty="0">
                <a:solidFill>
                  <a:schemeClr val="tx2">
                    <a:lumMod val="75000"/>
                  </a:schemeClr>
                </a:solidFill>
                <a:latin typeface="Georgia" panose="02040502050405020303" pitchFamily="18" charset="0"/>
              </a:rPr>
              <a:t>Правовые основы деятельности контрольно-счетных органов</a:t>
            </a:r>
          </a:p>
        </p:txBody>
      </p:sp>
      <p:sp>
        <p:nvSpPr>
          <p:cNvPr id="3" name="Прямоугольник 2">
            <a:extLst>
              <a:ext uri="{FF2B5EF4-FFF2-40B4-BE49-F238E27FC236}">
                <a16:creationId xmlns:a16="http://schemas.microsoft.com/office/drawing/2014/main" id="{DE635412-E912-4A00-ADD7-BFA0923893CC}"/>
              </a:ext>
            </a:extLst>
          </p:cNvPr>
          <p:cNvSpPr/>
          <p:nvPr/>
        </p:nvSpPr>
        <p:spPr>
          <a:xfrm>
            <a:off x="1762530" y="1316698"/>
            <a:ext cx="2007705" cy="546653"/>
          </a:xfrm>
          <a:prstGeom prst="rect">
            <a:avLst/>
          </a:prstGeom>
          <a:solidFill>
            <a:schemeClr val="accent6">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Акты</a:t>
            </a:r>
          </a:p>
        </p:txBody>
      </p:sp>
      <p:sp>
        <p:nvSpPr>
          <p:cNvPr id="4" name="Прямоугольник 3">
            <a:extLst>
              <a:ext uri="{FF2B5EF4-FFF2-40B4-BE49-F238E27FC236}">
                <a16:creationId xmlns:a16="http://schemas.microsoft.com/office/drawing/2014/main" id="{1E65964A-C810-426F-A886-090BCC54E670}"/>
              </a:ext>
            </a:extLst>
          </p:cNvPr>
          <p:cNvSpPr/>
          <p:nvPr/>
        </p:nvSpPr>
        <p:spPr>
          <a:xfrm>
            <a:off x="7540495" y="1319894"/>
            <a:ext cx="2888975" cy="546653"/>
          </a:xfrm>
          <a:prstGeom prst="rect">
            <a:avLst/>
          </a:prstGeom>
          <a:solidFill>
            <a:schemeClr val="accent5">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Пояснения</a:t>
            </a:r>
          </a:p>
        </p:txBody>
      </p:sp>
      <p:sp>
        <p:nvSpPr>
          <p:cNvPr id="5" name="Прямоугольник 4">
            <a:extLst>
              <a:ext uri="{FF2B5EF4-FFF2-40B4-BE49-F238E27FC236}">
                <a16:creationId xmlns:a16="http://schemas.microsoft.com/office/drawing/2014/main" id="{4FD3CE6D-165A-4916-8F41-84F4D4C376BF}"/>
              </a:ext>
            </a:extLst>
          </p:cNvPr>
          <p:cNvSpPr/>
          <p:nvPr/>
        </p:nvSpPr>
        <p:spPr>
          <a:xfrm>
            <a:off x="400865" y="2074104"/>
            <a:ext cx="4661453" cy="1305911"/>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закон "О Счетной палате Российской Федерации" от 05.04.2013 N 41-ФЗ</a:t>
            </a:r>
          </a:p>
        </p:txBody>
      </p:sp>
      <p:sp>
        <p:nvSpPr>
          <p:cNvPr id="7" name="Стрелка: вправо 6">
            <a:extLst>
              <a:ext uri="{FF2B5EF4-FFF2-40B4-BE49-F238E27FC236}">
                <a16:creationId xmlns:a16="http://schemas.microsoft.com/office/drawing/2014/main" id="{8D675A12-B8A0-4D95-8FE3-ADCFA3233BC7}"/>
              </a:ext>
            </a:extLst>
          </p:cNvPr>
          <p:cNvSpPr/>
          <p:nvPr/>
        </p:nvSpPr>
        <p:spPr>
          <a:xfrm>
            <a:off x="5250366" y="2484743"/>
            <a:ext cx="978408" cy="484632"/>
          </a:xfrm>
          <a:prstGeom prst="right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758ECFA9-3AA2-4C9F-AEB3-70C31B451994}"/>
              </a:ext>
            </a:extLst>
          </p:cNvPr>
          <p:cNvSpPr/>
          <p:nvPr/>
        </p:nvSpPr>
        <p:spPr>
          <a:xfrm>
            <a:off x="6416822" y="1940469"/>
            <a:ext cx="5476460" cy="1488531"/>
          </a:xfrm>
          <a:prstGeom prst="rect">
            <a:avLst/>
          </a:prstGeom>
          <a:solidFill>
            <a:schemeClr val="accent5">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Georgia" panose="02040502050405020303" pitchFamily="18" charset="0"/>
              </a:rPr>
              <a:t>Правовая основа деятельности Счетной палаты</a:t>
            </a:r>
          </a:p>
          <a:p>
            <a:pPr algn="ctr"/>
            <a:r>
              <a:rPr lang="ru-RU" sz="2000" dirty="0">
                <a:solidFill>
                  <a:schemeClr val="tx1"/>
                </a:solidFill>
                <a:latin typeface="Georgia" panose="02040502050405020303" pitchFamily="18" charset="0"/>
              </a:rPr>
              <a:t>Принципы, порядок проведения аудита (контроля) Счетной палатой</a:t>
            </a:r>
          </a:p>
        </p:txBody>
      </p:sp>
      <p:sp>
        <p:nvSpPr>
          <p:cNvPr id="11" name="Прямоугольник 10">
            <a:extLst>
              <a:ext uri="{FF2B5EF4-FFF2-40B4-BE49-F238E27FC236}">
                <a16:creationId xmlns:a16="http://schemas.microsoft.com/office/drawing/2014/main" id="{99EA388F-9158-4428-8DB7-D40A003B47F8}"/>
              </a:ext>
            </a:extLst>
          </p:cNvPr>
          <p:cNvSpPr/>
          <p:nvPr/>
        </p:nvSpPr>
        <p:spPr>
          <a:xfrm>
            <a:off x="470445" y="3949007"/>
            <a:ext cx="4591873" cy="2272344"/>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закон "Об общих принципах организации и деятельности контрольно-счетных органов субъектов Российской Федерации и муниципальных образований" от 07.02.2011 N 6-ФЗ</a:t>
            </a:r>
          </a:p>
        </p:txBody>
      </p:sp>
      <p:sp>
        <p:nvSpPr>
          <p:cNvPr id="13" name="Стрелка: вправо 12">
            <a:extLst>
              <a:ext uri="{FF2B5EF4-FFF2-40B4-BE49-F238E27FC236}">
                <a16:creationId xmlns:a16="http://schemas.microsoft.com/office/drawing/2014/main" id="{0E2CBC4B-706D-4136-B1F5-63849CBC5B41}"/>
              </a:ext>
            </a:extLst>
          </p:cNvPr>
          <p:cNvSpPr/>
          <p:nvPr/>
        </p:nvSpPr>
        <p:spPr>
          <a:xfrm>
            <a:off x="5250366" y="4842863"/>
            <a:ext cx="978408" cy="484632"/>
          </a:xfrm>
          <a:prstGeom prst="right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5" name="Прямоугольник 14">
            <a:extLst>
              <a:ext uri="{FF2B5EF4-FFF2-40B4-BE49-F238E27FC236}">
                <a16:creationId xmlns:a16="http://schemas.microsoft.com/office/drawing/2014/main" id="{634584AA-2069-4A3C-96B1-C099629EF45E}"/>
              </a:ext>
            </a:extLst>
          </p:cNvPr>
          <p:cNvSpPr/>
          <p:nvPr/>
        </p:nvSpPr>
        <p:spPr>
          <a:xfrm>
            <a:off x="6383148" y="3602980"/>
            <a:ext cx="5476460" cy="2867394"/>
          </a:xfrm>
          <a:prstGeom prst="rect">
            <a:avLst/>
          </a:prstGeom>
          <a:solidFill>
            <a:schemeClr val="accent5">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Georgia" panose="02040502050405020303" pitchFamily="18" charset="0"/>
              </a:rPr>
              <a:t>Принципы, формы осуществления, стандарты внешнего государственного и муниципального финансового контроля </a:t>
            </a:r>
          </a:p>
          <a:p>
            <a:pPr algn="ctr"/>
            <a:r>
              <a:rPr lang="ru-RU" sz="2000" dirty="0">
                <a:solidFill>
                  <a:schemeClr val="tx1"/>
                </a:solidFill>
                <a:latin typeface="Georgia" panose="02040502050405020303" pitchFamily="18" charset="0"/>
              </a:rPr>
              <a:t>Принципы деятельности контрольно-счетных органов субъектов Российской Федерации и контрольно-счетных органов муниципальных образований </a:t>
            </a:r>
          </a:p>
        </p:txBody>
      </p:sp>
    </p:spTree>
    <p:extLst>
      <p:ext uri="{BB962C8B-B14F-4D97-AF65-F5344CB8AC3E}">
        <p14:creationId xmlns:p14="http://schemas.microsoft.com/office/powerpoint/2010/main" val="1375132997"/>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96211" y="1585280"/>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248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764959" y="2756993"/>
            <a:ext cx="10662081" cy="65281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10) категория риска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диапазон значений риска, имеющий одно из следующих наименований:</a:t>
            </a:r>
          </a:p>
        </p:txBody>
      </p:sp>
      <p:graphicFrame>
        <p:nvGraphicFramePr>
          <p:cNvPr id="3" name="Таблица 4">
            <a:extLst>
              <a:ext uri="{FF2B5EF4-FFF2-40B4-BE49-F238E27FC236}">
                <a16:creationId xmlns:a16="http://schemas.microsoft.com/office/drawing/2014/main" id="{BC012816-CB84-4F1E-959B-772AB634DB4D}"/>
              </a:ext>
            </a:extLst>
          </p:cNvPr>
          <p:cNvGraphicFramePr>
            <a:graphicFrameLocks noGrp="1"/>
          </p:cNvGraphicFramePr>
          <p:nvPr/>
        </p:nvGraphicFramePr>
        <p:xfrm>
          <a:off x="2168350" y="3504991"/>
          <a:ext cx="8128000" cy="30784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41737056"/>
                    </a:ext>
                  </a:extLst>
                </a:gridCol>
                <a:gridCol w="4064000">
                  <a:extLst>
                    <a:ext uri="{9D8B030D-6E8A-4147-A177-3AD203B41FA5}">
                      <a16:colId xmlns:a16="http://schemas.microsoft.com/office/drawing/2014/main" val="2670845565"/>
                    </a:ext>
                  </a:extLst>
                </a:gridCol>
              </a:tblGrid>
              <a:tr h="370840">
                <a:tc>
                  <a:txBody>
                    <a:bodyPr/>
                    <a:lstStyle/>
                    <a:p>
                      <a:pPr algn="ctr"/>
                      <a:r>
                        <a:rPr lang="ru-RU" sz="2000" dirty="0">
                          <a:solidFill>
                            <a:schemeClr val="tx1"/>
                          </a:solidFill>
                          <a:latin typeface="Georgia" panose="02040502050405020303" pitchFamily="18" charset="0"/>
                        </a:rPr>
                        <a:t>№ категории риска</a:t>
                      </a:r>
                    </a:p>
                  </a:txBody>
                  <a:tcPr/>
                </a:tc>
                <a:tc>
                  <a:txBody>
                    <a:bodyPr/>
                    <a:lstStyle/>
                    <a:p>
                      <a:pPr algn="ctr"/>
                      <a:r>
                        <a:rPr lang="ru-RU" sz="2000" dirty="0">
                          <a:solidFill>
                            <a:schemeClr val="tx1"/>
                          </a:solidFill>
                          <a:latin typeface="Georgia" panose="02040502050405020303" pitchFamily="18" charset="0"/>
                        </a:rPr>
                        <a:t>Наименование категории риска</a:t>
                      </a:r>
                    </a:p>
                  </a:txBody>
                  <a:tcPr/>
                </a:tc>
                <a:extLst>
                  <a:ext uri="{0D108BD9-81ED-4DB2-BD59-A6C34878D82A}">
                    <a16:rowId xmlns:a16="http://schemas.microsoft.com/office/drawing/2014/main" val="1378989991"/>
                  </a:ext>
                </a:extLst>
              </a:tr>
              <a:tr h="370840">
                <a:tc>
                  <a:txBody>
                    <a:bodyPr/>
                    <a:lstStyle/>
                    <a:p>
                      <a:pPr algn="ctr"/>
                      <a:r>
                        <a:rPr lang="en-GB" sz="2000" dirty="0">
                          <a:solidFill>
                            <a:schemeClr val="tx1"/>
                          </a:solidFill>
                          <a:latin typeface="Georgia" panose="02040502050405020303" pitchFamily="18" charset="0"/>
                        </a:rPr>
                        <a:t>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чрезвычайно высокий риск </a:t>
                      </a:r>
                    </a:p>
                  </a:txBody>
                  <a:tcPr/>
                </a:tc>
                <a:extLst>
                  <a:ext uri="{0D108BD9-81ED-4DB2-BD59-A6C34878D82A}">
                    <a16:rowId xmlns:a16="http://schemas.microsoft.com/office/drawing/2014/main" val="146617886"/>
                  </a:ext>
                </a:extLst>
              </a:tr>
              <a:tr h="370840">
                <a:tc>
                  <a:txBody>
                    <a:bodyPr/>
                    <a:lstStyle/>
                    <a:p>
                      <a:pPr algn="ctr"/>
                      <a:r>
                        <a:rPr lang="en-GB" sz="2000" dirty="0">
                          <a:solidFill>
                            <a:schemeClr val="tx1"/>
                          </a:solidFill>
                          <a:latin typeface="Georgia" panose="02040502050405020303" pitchFamily="18" charset="0"/>
                        </a:rPr>
                        <a:t>I</a:t>
                      </a:r>
                      <a:r>
                        <a:rPr lang="en-US" sz="2000" dirty="0">
                          <a:solidFill>
                            <a:schemeClr val="tx1"/>
                          </a:solidFill>
                          <a:latin typeface="Georgia" panose="02040502050405020303" pitchFamily="18" charset="0"/>
                        </a:rPr>
                        <a:t>I</a:t>
                      </a:r>
                      <a:r>
                        <a:rPr lang="en-GB" sz="2000" dirty="0">
                          <a:solidFill>
                            <a:schemeClr val="tx1"/>
                          </a:solidFill>
                          <a:latin typeface="Georgia" panose="02040502050405020303" pitchFamily="18" charset="0"/>
                        </a:rPr>
                        <a:t>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высокий риск </a:t>
                      </a:r>
                    </a:p>
                  </a:txBody>
                  <a:tcPr/>
                </a:tc>
                <a:extLst>
                  <a:ext uri="{0D108BD9-81ED-4DB2-BD59-A6C34878D82A}">
                    <a16:rowId xmlns:a16="http://schemas.microsoft.com/office/drawing/2014/main" val="326925029"/>
                  </a:ext>
                </a:extLst>
              </a:tr>
              <a:tr h="370840">
                <a:tc>
                  <a:txBody>
                    <a:bodyPr/>
                    <a:lstStyle/>
                    <a:p>
                      <a:pPr algn="ctr"/>
                      <a:r>
                        <a:rPr lang="en-GB" sz="2000" dirty="0">
                          <a:solidFill>
                            <a:schemeClr val="tx1"/>
                          </a:solidFill>
                          <a:latin typeface="Georgia" panose="02040502050405020303" pitchFamily="18" charset="0"/>
                        </a:rPr>
                        <a:t>III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значительный риск </a:t>
                      </a:r>
                    </a:p>
                  </a:txBody>
                  <a:tcPr/>
                </a:tc>
                <a:extLst>
                  <a:ext uri="{0D108BD9-81ED-4DB2-BD59-A6C34878D82A}">
                    <a16:rowId xmlns:a16="http://schemas.microsoft.com/office/drawing/2014/main" val="13796946"/>
                  </a:ext>
                </a:extLst>
              </a:tr>
              <a:tr h="370840">
                <a:tc>
                  <a:txBody>
                    <a:bodyPr/>
                    <a:lstStyle/>
                    <a:p>
                      <a:pPr algn="ctr"/>
                      <a:r>
                        <a:rPr lang="en-GB" sz="2000" dirty="0">
                          <a:solidFill>
                            <a:schemeClr val="tx1"/>
                          </a:solidFill>
                          <a:latin typeface="Georgia" panose="02040502050405020303" pitchFamily="18" charset="0"/>
                        </a:rPr>
                        <a:t>IV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средний риск </a:t>
                      </a:r>
                    </a:p>
                  </a:txBody>
                  <a:tcPr/>
                </a:tc>
                <a:extLst>
                  <a:ext uri="{0D108BD9-81ED-4DB2-BD59-A6C34878D82A}">
                    <a16:rowId xmlns:a16="http://schemas.microsoft.com/office/drawing/2014/main" val="852523591"/>
                  </a:ext>
                </a:extLst>
              </a:tr>
              <a:tr h="370840">
                <a:tc>
                  <a:txBody>
                    <a:bodyPr/>
                    <a:lstStyle/>
                    <a:p>
                      <a:pPr algn="ctr"/>
                      <a:r>
                        <a:rPr lang="en-GB" sz="2000" dirty="0">
                          <a:solidFill>
                            <a:schemeClr val="tx1"/>
                          </a:solidFill>
                          <a:latin typeface="Georgia" panose="02040502050405020303" pitchFamily="18" charset="0"/>
                        </a:rPr>
                        <a:t>V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умеренный риск </a:t>
                      </a:r>
                    </a:p>
                  </a:txBody>
                  <a:tcPr/>
                </a:tc>
                <a:extLst>
                  <a:ext uri="{0D108BD9-81ED-4DB2-BD59-A6C34878D82A}">
                    <a16:rowId xmlns:a16="http://schemas.microsoft.com/office/drawing/2014/main" val="120523707"/>
                  </a:ext>
                </a:extLst>
              </a:tr>
              <a:tr h="370840">
                <a:tc>
                  <a:txBody>
                    <a:bodyPr/>
                    <a:lstStyle/>
                    <a:p>
                      <a:pPr algn="ctr"/>
                      <a:r>
                        <a:rPr lang="en-GB" sz="2000" dirty="0">
                          <a:solidFill>
                            <a:schemeClr val="tx1"/>
                          </a:solidFill>
                          <a:latin typeface="Georgia" panose="02040502050405020303" pitchFamily="18" charset="0"/>
                        </a:rPr>
                        <a:t>VI </a:t>
                      </a:r>
                      <a:r>
                        <a:rPr lang="ru-RU" sz="2000" dirty="0">
                          <a:solidFill>
                            <a:schemeClr val="tx1"/>
                          </a:solidFill>
                          <a:latin typeface="Georgia" panose="02040502050405020303" pitchFamily="18" charset="0"/>
                        </a:rPr>
                        <a:t>категория</a:t>
                      </a:r>
                    </a:p>
                  </a:txBody>
                  <a:tcPr/>
                </a:tc>
                <a:tc>
                  <a:txBody>
                    <a:bodyPr/>
                    <a:lstStyle/>
                    <a:p>
                      <a:pPr algn="ctr"/>
                      <a:r>
                        <a:rPr lang="ru-RU" sz="2000" dirty="0">
                          <a:solidFill>
                            <a:schemeClr val="tx1"/>
                          </a:solidFill>
                          <a:latin typeface="Georgia" panose="02040502050405020303" pitchFamily="18" charset="0"/>
                        </a:rPr>
                        <a:t>низкий риск </a:t>
                      </a:r>
                    </a:p>
                  </a:txBody>
                  <a:tcPr/>
                </a:tc>
                <a:extLst>
                  <a:ext uri="{0D108BD9-81ED-4DB2-BD59-A6C34878D82A}">
                    <a16:rowId xmlns:a16="http://schemas.microsoft.com/office/drawing/2014/main" val="3074624547"/>
                  </a:ext>
                </a:extLst>
              </a:tr>
            </a:tbl>
          </a:graphicData>
        </a:graphic>
      </p:graphicFrame>
    </p:spTree>
    <p:extLst>
      <p:ext uri="{BB962C8B-B14F-4D97-AF65-F5344CB8AC3E}">
        <p14:creationId xmlns:p14="http://schemas.microsoft.com/office/powerpoint/2010/main" val="605478637"/>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810CD2A1-72C8-4DA2-86DB-B4A3B67870B7}"/>
              </a:ext>
            </a:extLst>
          </p:cNvPr>
          <p:cNvPicPr>
            <a:picLocks noChangeAspect="1"/>
          </p:cNvPicPr>
          <p:nvPr/>
        </p:nvPicPr>
        <p:blipFill>
          <a:blip r:embed="rId2"/>
          <a:stretch>
            <a:fillRect/>
          </a:stretch>
        </p:blipFill>
        <p:spPr>
          <a:xfrm>
            <a:off x="1166627" y="125835"/>
            <a:ext cx="10064590" cy="6606329"/>
          </a:xfrm>
          <a:prstGeom prst="rect">
            <a:avLst/>
          </a:prstGeom>
        </p:spPr>
      </p:pic>
    </p:spTree>
    <p:extLst>
      <p:ext uri="{BB962C8B-B14F-4D97-AF65-F5344CB8AC3E}">
        <p14:creationId xmlns:p14="http://schemas.microsoft.com/office/powerpoint/2010/main" val="902910287"/>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986272" y="1486720"/>
            <a:ext cx="5921406"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Понятия и термины</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20842" y="209837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555833"/>
            <a:ext cx="10662081" cy="271688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11) классификатор рисков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закодированный перечень рисков, сгруппированных (сформированных) в порядке, предусмотренном ведомственными (внутренними) стандартами органа внутреннего государственного (муниципального) финансового контроля, обеспечивающими детализацию правил осуществления внутреннего государственного (муниципального) финансового контроля, установленных федеральными стандартами осуществления внутреннего государственного (муниципального) финансового контроля (далее - ведомственные (внутренние) стандарты органа внутреннего государственного (муниципального) финансового контроля)</a:t>
            </a: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764959" y="5438554"/>
            <a:ext cx="10662081" cy="120322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12) рейтинг объектов контроля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перечень объектов контроля и (или) групп объектов контроля, упорядоченный по значениям индекса приоритетности объекта контроля, определяемого ведомственными (внутренними) стандартами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1776674214"/>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9" y="654087"/>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903301" y="2397627"/>
            <a:ext cx="10320294" cy="10313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II. Основные правила (способы) планирования контрольной</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деятельности органа внутреннего государственного</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(муниципального) финансового контроля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06577" y="3585581"/>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732407" y="4076219"/>
            <a:ext cx="10662081" cy="143999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Планирование контрольной деятельности осуществляется с применением риск-ориентированного подхода в целях концентрации усилий на наиболее значимых направлениях и минимизации контрольной нагрузки на объекты контроля, не допустившие существенных нарушений</a:t>
            </a:r>
          </a:p>
        </p:txBody>
      </p:sp>
    </p:spTree>
    <p:extLst>
      <p:ext uri="{BB962C8B-B14F-4D97-AF65-F5344CB8AC3E}">
        <p14:creationId xmlns:p14="http://schemas.microsoft.com/office/powerpoint/2010/main" val="2263453440"/>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744459" y="1596416"/>
            <a:ext cx="9086298" cy="10313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Планирование контрольной деятельности имеет непрерывный характер и включает следующие этапы планирования: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940580" y="273246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851855" y="3250707"/>
            <a:ext cx="10662081" cy="6377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формирование исходных данных для составления проекта плана контрольных мероприятий</a:t>
            </a:r>
          </a:p>
        </p:txBody>
      </p:sp>
      <p:sp>
        <p:nvSpPr>
          <p:cNvPr id="7" name="Прямоугольник 6">
            <a:extLst>
              <a:ext uri="{FF2B5EF4-FFF2-40B4-BE49-F238E27FC236}">
                <a16:creationId xmlns:a16="http://schemas.microsoft.com/office/drawing/2014/main" id="{67662B5C-60FD-4D21-9C81-3AB9FF869E73}"/>
              </a:ext>
            </a:extLst>
          </p:cNvPr>
          <p:cNvSpPr/>
          <p:nvPr/>
        </p:nvSpPr>
        <p:spPr>
          <a:xfrm>
            <a:off x="851855" y="3993093"/>
            <a:ext cx="10662081" cy="6377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составление проекта плана контрольных мероприятий</a:t>
            </a:r>
          </a:p>
        </p:txBody>
      </p:sp>
      <p:sp>
        <p:nvSpPr>
          <p:cNvPr id="8" name="Прямоугольник 7">
            <a:extLst>
              <a:ext uri="{FF2B5EF4-FFF2-40B4-BE49-F238E27FC236}">
                <a16:creationId xmlns:a16="http://schemas.microsoft.com/office/drawing/2014/main" id="{2A61B90B-150D-4F1A-856C-F20CBCA0A0D4}"/>
              </a:ext>
            </a:extLst>
          </p:cNvPr>
          <p:cNvSpPr/>
          <p:nvPr/>
        </p:nvSpPr>
        <p:spPr>
          <a:xfrm>
            <a:off x="851855" y="4772469"/>
            <a:ext cx="10662081" cy="105348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согласование проекта плана контрольных мероприятий в соответствии с порядком, предусмотренным ведомственными (внутренними) стандартами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3510945896"/>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753337" y="1507346"/>
            <a:ext cx="9086298" cy="70290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Планирование контрольной деятельности имеет непрерывный характер и включает следующие этапы планирования: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6054170" y="223634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Прямоугольник 5">
            <a:extLst>
              <a:ext uri="{FF2B5EF4-FFF2-40B4-BE49-F238E27FC236}">
                <a16:creationId xmlns:a16="http://schemas.microsoft.com/office/drawing/2014/main" id="{ADDC5FD6-540D-473D-A0A3-1048F3D7E410}"/>
              </a:ext>
            </a:extLst>
          </p:cNvPr>
          <p:cNvSpPr/>
          <p:nvPr/>
        </p:nvSpPr>
        <p:spPr>
          <a:xfrm>
            <a:off x="851854" y="2676017"/>
            <a:ext cx="10662081" cy="63771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Утверждение плана контрольных мероприятий. </a:t>
            </a: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План контрольных мероприятий должен содержать следующую информацию:</a:t>
            </a:r>
          </a:p>
        </p:txBody>
      </p:sp>
      <p:sp>
        <p:nvSpPr>
          <p:cNvPr id="9" name="Прямоугольник 8">
            <a:extLst>
              <a:ext uri="{FF2B5EF4-FFF2-40B4-BE49-F238E27FC236}">
                <a16:creationId xmlns:a16="http://schemas.microsoft.com/office/drawing/2014/main" id="{96EDCAF6-D3C2-4836-83FD-34D42D6CB67E}"/>
              </a:ext>
            </a:extLst>
          </p:cNvPr>
          <p:cNvSpPr/>
          <p:nvPr/>
        </p:nvSpPr>
        <p:spPr>
          <a:xfrm>
            <a:off x="851854" y="3429000"/>
            <a:ext cx="10662081" cy="41503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наименования контрольных мероприятий</a:t>
            </a:r>
          </a:p>
        </p:txBody>
      </p:sp>
      <p:sp>
        <p:nvSpPr>
          <p:cNvPr id="10" name="Прямоугольник 9">
            <a:extLst>
              <a:ext uri="{FF2B5EF4-FFF2-40B4-BE49-F238E27FC236}">
                <a16:creationId xmlns:a16="http://schemas.microsoft.com/office/drawing/2014/main" id="{4676AA06-09D7-4BEC-A2AF-555E92F14DAF}"/>
              </a:ext>
            </a:extLst>
          </p:cNvPr>
          <p:cNvSpPr/>
          <p:nvPr/>
        </p:nvSpPr>
        <p:spPr>
          <a:xfrm>
            <a:off x="851852" y="3990290"/>
            <a:ext cx="10662081" cy="41503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наименования объектов контроля по каждому контрольному мероприятию</a:t>
            </a: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851851" y="4506468"/>
            <a:ext cx="10662081" cy="41503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проверяемый период</a:t>
            </a:r>
          </a:p>
        </p:txBody>
      </p:sp>
      <p:sp>
        <p:nvSpPr>
          <p:cNvPr id="13" name="Прямоугольник 12">
            <a:extLst>
              <a:ext uri="{FF2B5EF4-FFF2-40B4-BE49-F238E27FC236}">
                <a16:creationId xmlns:a16="http://schemas.microsoft.com/office/drawing/2014/main" id="{E2D3504C-BCF1-4949-8EC0-554B0A920165}"/>
              </a:ext>
            </a:extLst>
          </p:cNvPr>
          <p:cNvSpPr/>
          <p:nvPr/>
        </p:nvSpPr>
        <p:spPr>
          <a:xfrm>
            <a:off x="851849" y="5052410"/>
            <a:ext cx="10662081" cy="41503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сроки проведения контрольных мероприятий</a:t>
            </a:r>
          </a:p>
        </p:txBody>
      </p:sp>
      <p:sp>
        <p:nvSpPr>
          <p:cNvPr id="14" name="Прямоугольник 13">
            <a:extLst>
              <a:ext uri="{FF2B5EF4-FFF2-40B4-BE49-F238E27FC236}">
                <a16:creationId xmlns:a16="http://schemas.microsoft.com/office/drawing/2014/main" id="{2466C34A-0374-457E-BBFF-ED076172B51F}"/>
              </a:ext>
            </a:extLst>
          </p:cNvPr>
          <p:cNvSpPr/>
          <p:nvPr/>
        </p:nvSpPr>
        <p:spPr>
          <a:xfrm>
            <a:off x="851849" y="5598059"/>
            <a:ext cx="10662081" cy="97170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5) информация о должностных лицах (подразделениях) органа внутреннего государственного (муниципального) финансового контроля, ответственных за осуществление каждого контрольного мероприятия</a:t>
            </a:r>
          </a:p>
        </p:txBody>
      </p:sp>
    </p:spTree>
    <p:extLst>
      <p:ext uri="{BB962C8B-B14F-4D97-AF65-F5344CB8AC3E}">
        <p14:creationId xmlns:p14="http://schemas.microsoft.com/office/powerpoint/2010/main" val="956746170"/>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708949" y="1550616"/>
            <a:ext cx="9086298"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Типовые контрольные мероприятия: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6063448" y="201406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96EDCAF6-D3C2-4836-83FD-34D42D6CB67E}"/>
              </a:ext>
            </a:extLst>
          </p:cNvPr>
          <p:cNvSpPr/>
          <p:nvPr/>
        </p:nvSpPr>
        <p:spPr>
          <a:xfrm>
            <a:off x="851848" y="2500062"/>
            <a:ext cx="10662081" cy="61247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проверка расходов на обеспечение выполнения функций казенного учреждения (государственного органа, органа местного самоуправления)</a:t>
            </a:r>
          </a:p>
        </p:txBody>
      </p:sp>
      <p:sp>
        <p:nvSpPr>
          <p:cNvPr id="10" name="Прямоугольник 9">
            <a:extLst>
              <a:ext uri="{FF2B5EF4-FFF2-40B4-BE49-F238E27FC236}">
                <a16:creationId xmlns:a16="http://schemas.microsoft.com/office/drawing/2014/main" id="{4676AA06-09D7-4BEC-A2AF-555E92F14DAF}"/>
              </a:ext>
            </a:extLst>
          </p:cNvPr>
          <p:cNvSpPr/>
          <p:nvPr/>
        </p:nvSpPr>
        <p:spPr>
          <a:xfrm>
            <a:off x="851848" y="3243452"/>
            <a:ext cx="10662081" cy="61247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проверка предоставления и (или) использования субсидии бюджетному (автономному) учреждению, предоставленной из бюджета публично-правового образования;</a:t>
            </a: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851848" y="3986550"/>
            <a:ext cx="10662081" cy="61247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проверка предоставления и (или) использования субсидий на реализацию мероприятий государственной (муниципальной) программы (подпрограммы, целевой программы)</a:t>
            </a:r>
          </a:p>
        </p:txBody>
      </p:sp>
      <p:sp>
        <p:nvSpPr>
          <p:cNvPr id="13" name="Прямоугольник 12">
            <a:extLst>
              <a:ext uri="{FF2B5EF4-FFF2-40B4-BE49-F238E27FC236}">
                <a16:creationId xmlns:a16="http://schemas.microsoft.com/office/drawing/2014/main" id="{E2D3504C-BCF1-4949-8EC0-554B0A920165}"/>
              </a:ext>
            </a:extLst>
          </p:cNvPr>
          <p:cNvSpPr/>
          <p:nvPr/>
        </p:nvSpPr>
        <p:spPr>
          <a:xfrm>
            <a:off x="851848" y="4705642"/>
            <a:ext cx="10662081" cy="41503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проверка осуществления бюджетных инвестиций</a:t>
            </a:r>
          </a:p>
        </p:txBody>
      </p:sp>
      <p:sp>
        <p:nvSpPr>
          <p:cNvPr id="14" name="Прямоугольник 13">
            <a:extLst>
              <a:ext uri="{FF2B5EF4-FFF2-40B4-BE49-F238E27FC236}">
                <a16:creationId xmlns:a16="http://schemas.microsoft.com/office/drawing/2014/main" id="{2466C34A-0374-457E-BBFF-ED076172B51F}"/>
              </a:ext>
            </a:extLst>
          </p:cNvPr>
          <p:cNvSpPr/>
          <p:nvPr/>
        </p:nvSpPr>
        <p:spPr>
          <a:xfrm>
            <a:off x="851848" y="5227286"/>
            <a:ext cx="10662081" cy="80490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5) проверка предоставления и (или) использования субсидии, субвенции, иного межбюджетного трансферта, предоставленного из бюджета публично-правового образования, имеющего целевое назначение</a:t>
            </a:r>
          </a:p>
        </p:txBody>
      </p:sp>
    </p:spTree>
    <p:extLst>
      <p:ext uri="{BB962C8B-B14F-4D97-AF65-F5344CB8AC3E}">
        <p14:creationId xmlns:p14="http://schemas.microsoft.com/office/powerpoint/2010/main" val="532181622"/>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851846" y="628205"/>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552851" y="2364505"/>
            <a:ext cx="9086298"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Типовые контрольные мероприятия: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99004" y="301543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96EDCAF6-D3C2-4836-83FD-34D42D6CB67E}"/>
              </a:ext>
            </a:extLst>
          </p:cNvPr>
          <p:cNvSpPr/>
          <p:nvPr/>
        </p:nvSpPr>
        <p:spPr>
          <a:xfrm>
            <a:off x="851847" y="3540117"/>
            <a:ext cx="10662081" cy="61247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6) проверка предоставления и использования средств из бюджета публично-правового образования, предоставленных в виде взноса в уставный капитал юридических лиц</a:t>
            </a:r>
          </a:p>
        </p:txBody>
      </p:sp>
      <p:sp>
        <p:nvSpPr>
          <p:cNvPr id="10" name="Прямоугольник 9">
            <a:extLst>
              <a:ext uri="{FF2B5EF4-FFF2-40B4-BE49-F238E27FC236}">
                <a16:creationId xmlns:a16="http://schemas.microsoft.com/office/drawing/2014/main" id="{4676AA06-09D7-4BEC-A2AF-555E92F14DAF}"/>
              </a:ext>
            </a:extLst>
          </p:cNvPr>
          <p:cNvSpPr/>
          <p:nvPr/>
        </p:nvSpPr>
        <p:spPr>
          <a:xfrm>
            <a:off x="851848" y="4417397"/>
            <a:ext cx="10662081" cy="40496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7) проверка исполнения соглашений о предоставлении бюджетных кредитов</a:t>
            </a: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851848" y="5121422"/>
            <a:ext cx="10662081" cy="80945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8) проверка использования средств, источником которых являются средства государственных внебюджетных фондов Российской Федерации (государственного внебюджетного фонда, резервного фонда)</a:t>
            </a:r>
          </a:p>
        </p:txBody>
      </p:sp>
    </p:spTree>
    <p:extLst>
      <p:ext uri="{BB962C8B-B14F-4D97-AF65-F5344CB8AC3E}">
        <p14:creationId xmlns:p14="http://schemas.microsoft.com/office/powerpoint/2010/main" val="4217548099"/>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647868" y="1555906"/>
            <a:ext cx="9086298" cy="473936"/>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Типовые контрольные мероприятия: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940569" y="2122711"/>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96EDCAF6-D3C2-4836-83FD-34D42D6CB67E}"/>
              </a:ext>
            </a:extLst>
          </p:cNvPr>
          <p:cNvSpPr/>
          <p:nvPr/>
        </p:nvSpPr>
        <p:spPr>
          <a:xfrm>
            <a:off x="851848" y="2629150"/>
            <a:ext cx="10662081" cy="115230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9) проверка соблюдения законодательства Российской Федерации и иных нормативных правовых актов о контрактной системе в сфере закупок товаров, работ, услуг для обеспечения государственных и муниципальных нужд при:</a:t>
            </a:r>
          </a:p>
        </p:txBody>
      </p:sp>
      <p:sp>
        <p:nvSpPr>
          <p:cNvPr id="10" name="Прямоугольник 9">
            <a:extLst>
              <a:ext uri="{FF2B5EF4-FFF2-40B4-BE49-F238E27FC236}">
                <a16:creationId xmlns:a16="http://schemas.microsoft.com/office/drawing/2014/main" id="{4676AA06-09D7-4BEC-A2AF-555E92F14DAF}"/>
              </a:ext>
            </a:extLst>
          </p:cNvPr>
          <p:cNvSpPr/>
          <p:nvPr/>
        </p:nvSpPr>
        <p:spPr>
          <a:xfrm>
            <a:off x="1379320" y="4115816"/>
            <a:ext cx="9623395" cy="40496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планировании закупок для обеспечения государственных и муниципальных нужд</a:t>
            </a:r>
          </a:p>
        </p:txBody>
      </p:sp>
      <p:sp>
        <p:nvSpPr>
          <p:cNvPr id="8" name="Прямоугольник 7">
            <a:extLst>
              <a:ext uri="{FF2B5EF4-FFF2-40B4-BE49-F238E27FC236}">
                <a16:creationId xmlns:a16="http://schemas.microsoft.com/office/drawing/2014/main" id="{E784B38D-FA95-441A-B65E-6EED43D50303}"/>
              </a:ext>
            </a:extLst>
          </p:cNvPr>
          <p:cNvSpPr/>
          <p:nvPr/>
        </p:nvSpPr>
        <p:spPr>
          <a:xfrm>
            <a:off x="1371188" y="4781750"/>
            <a:ext cx="9623395" cy="58439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исполнении контрактов, заключенных для обеспечения государственных и муниципальных нужд</a:t>
            </a:r>
          </a:p>
        </p:txBody>
      </p:sp>
      <p:sp>
        <p:nvSpPr>
          <p:cNvPr id="13" name="Прямоугольник 12">
            <a:extLst>
              <a:ext uri="{FF2B5EF4-FFF2-40B4-BE49-F238E27FC236}">
                <a16:creationId xmlns:a16="http://schemas.microsoft.com/office/drawing/2014/main" id="{9FF88F0A-6400-40F8-A74E-A89126BAFBBE}"/>
              </a:ext>
            </a:extLst>
          </p:cNvPr>
          <p:cNvSpPr/>
          <p:nvPr/>
        </p:nvSpPr>
        <p:spPr>
          <a:xfrm>
            <a:off x="1371189" y="5635100"/>
            <a:ext cx="9623395" cy="58439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обосновании начальной (максимальной) цены контракта (цены контракта, заключаемого с единственным поставщиком (подрядчиком, исполнителем)</a:t>
            </a:r>
          </a:p>
        </p:txBody>
      </p:sp>
    </p:spTree>
    <p:extLst>
      <p:ext uri="{BB962C8B-B14F-4D97-AF65-F5344CB8AC3E}">
        <p14:creationId xmlns:p14="http://schemas.microsoft.com/office/powerpoint/2010/main" val="1575849859"/>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708949" y="1550616"/>
            <a:ext cx="9086298" cy="41357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Типовые контрольные мероприятия:</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6063448" y="201406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Прямоугольник 8">
            <a:extLst>
              <a:ext uri="{FF2B5EF4-FFF2-40B4-BE49-F238E27FC236}">
                <a16:creationId xmlns:a16="http://schemas.microsoft.com/office/drawing/2014/main" id="{96EDCAF6-D3C2-4836-83FD-34D42D6CB67E}"/>
              </a:ext>
            </a:extLst>
          </p:cNvPr>
          <p:cNvSpPr/>
          <p:nvPr/>
        </p:nvSpPr>
        <p:spPr>
          <a:xfrm>
            <a:off x="851847" y="2427639"/>
            <a:ext cx="10662081" cy="130517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10) проверка соблюдения требований к формированию (составлению) отчетности о достижении значений показателей результативности предоставления и (или) использования бюджетных средств (средств, предоставленных из бюджета), в том числе отчетности о реализации государственных (муниципальных) программ, отчетности об исполнении государственных (муниципальных) заданий</a:t>
            </a: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851846" y="3830470"/>
            <a:ext cx="10662081" cy="130288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11) проверка соблюдения требований к ведению бухгалтерского учета в государственных (муниципальных) учреждениях, государственных органах и государственных корпорациях, органах местного самоуправления, органах управления государственными внебюджетными фондами, в том числе к составлению, представлению указанными организациями бюджетной, бухгалтерской (финансовой) отчетности</a:t>
            </a:r>
          </a:p>
        </p:txBody>
      </p:sp>
      <p:sp>
        <p:nvSpPr>
          <p:cNvPr id="8" name="Прямоугольник 7">
            <a:extLst>
              <a:ext uri="{FF2B5EF4-FFF2-40B4-BE49-F238E27FC236}">
                <a16:creationId xmlns:a16="http://schemas.microsoft.com/office/drawing/2014/main" id="{D23770F8-CFBB-4B01-993B-FFAFB2115CC6}"/>
              </a:ext>
            </a:extLst>
          </p:cNvPr>
          <p:cNvSpPr/>
          <p:nvPr/>
        </p:nvSpPr>
        <p:spPr>
          <a:xfrm>
            <a:off x="851846" y="5231009"/>
            <a:ext cx="10662081" cy="79455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12) проверка исполнения бюджетных полномочий по администрированию доходов федерального бюджета (бюджета субъекта Российской Федерации, местного бюджета, бюджета государственного внебюджетного фонда Российской Федерации);</a:t>
            </a: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851846" y="6160613"/>
            <a:ext cx="10662081" cy="36842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13) ревизия финансово-хозяйственной деятельности</a:t>
            </a:r>
          </a:p>
        </p:txBody>
      </p:sp>
    </p:spTree>
    <p:extLst>
      <p:ext uri="{BB962C8B-B14F-4D97-AF65-F5344CB8AC3E}">
        <p14:creationId xmlns:p14="http://schemas.microsoft.com/office/powerpoint/2010/main" val="39139783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64781" y="125510"/>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Система финансового контроля и аудита в государственном секторе</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4" name="Рисунок 3">
            <a:extLst>
              <a:ext uri="{FF2B5EF4-FFF2-40B4-BE49-F238E27FC236}">
                <a16:creationId xmlns:a16="http://schemas.microsoft.com/office/drawing/2014/main" id="{BB385978-46D1-4C56-8C6B-8CFFA9B0E33E}"/>
              </a:ext>
            </a:extLst>
          </p:cNvPr>
          <p:cNvPicPr>
            <a:picLocks noChangeAspect="1"/>
          </p:cNvPicPr>
          <p:nvPr/>
        </p:nvPicPr>
        <p:blipFill>
          <a:blip r:embed="rId2"/>
          <a:stretch>
            <a:fillRect/>
          </a:stretch>
        </p:blipFill>
        <p:spPr>
          <a:xfrm>
            <a:off x="1329076" y="1048549"/>
            <a:ext cx="9262757" cy="5715916"/>
          </a:xfrm>
          <a:prstGeom prst="rect">
            <a:avLst/>
          </a:prstGeom>
        </p:spPr>
      </p:pic>
      <p:sp>
        <p:nvSpPr>
          <p:cNvPr id="5" name="Прямоугольник 4">
            <a:extLst>
              <a:ext uri="{FF2B5EF4-FFF2-40B4-BE49-F238E27FC236}">
                <a16:creationId xmlns:a16="http://schemas.microsoft.com/office/drawing/2014/main" id="{CA3195BE-BD7B-494E-A6C1-408DEB136EC1}"/>
              </a:ext>
            </a:extLst>
          </p:cNvPr>
          <p:cNvSpPr/>
          <p:nvPr/>
        </p:nvSpPr>
        <p:spPr>
          <a:xfrm>
            <a:off x="7525088" y="1863349"/>
            <a:ext cx="2693109" cy="646331"/>
          </a:xfrm>
          <a:prstGeom prst="rect">
            <a:avLst/>
          </a:prstGeom>
          <a:ln w="34925">
            <a:solidFill>
              <a:srgbClr val="C00000"/>
            </a:solidFill>
          </a:ln>
        </p:spPr>
        <p:txBody>
          <a:bodyPr wrap="square">
            <a:spAutoFit/>
          </a:bodyPr>
          <a:lstStyle/>
          <a:p>
            <a:r>
              <a:rPr lang="ru-RU" b="1" dirty="0"/>
              <a:t>Утратила силу </a:t>
            </a:r>
          </a:p>
          <a:p>
            <a:r>
              <a:rPr lang="ru-RU" b="1" dirty="0"/>
              <a:t>26.07.2019 N 199-ФЗ</a:t>
            </a:r>
          </a:p>
        </p:txBody>
      </p:sp>
      <p:cxnSp>
        <p:nvCxnSpPr>
          <p:cNvPr id="6" name="Прямая соединительная линия 5">
            <a:extLst>
              <a:ext uri="{FF2B5EF4-FFF2-40B4-BE49-F238E27FC236}">
                <a16:creationId xmlns:a16="http://schemas.microsoft.com/office/drawing/2014/main" id="{4D8993BD-5964-4F24-957D-42EC7D6B78BC}"/>
              </a:ext>
            </a:extLst>
          </p:cNvPr>
          <p:cNvCxnSpPr/>
          <p:nvPr/>
        </p:nvCxnSpPr>
        <p:spPr>
          <a:xfrm>
            <a:off x="8247355" y="2467992"/>
            <a:ext cx="648070" cy="49715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a:extLst>
              <a:ext uri="{FF2B5EF4-FFF2-40B4-BE49-F238E27FC236}">
                <a16:creationId xmlns:a16="http://schemas.microsoft.com/office/drawing/2014/main" id="{39A8D7C1-B046-43AB-A646-2BFB19E45566}"/>
              </a:ext>
            </a:extLst>
          </p:cNvPr>
          <p:cNvCxnSpPr>
            <a:cxnSpLocks/>
          </p:cNvCxnSpPr>
          <p:nvPr/>
        </p:nvCxnSpPr>
        <p:spPr>
          <a:xfrm flipH="1">
            <a:off x="8169965" y="2467992"/>
            <a:ext cx="725460" cy="49715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Облачко с текстом: прямоугольное 9">
            <a:extLst>
              <a:ext uri="{FF2B5EF4-FFF2-40B4-BE49-F238E27FC236}">
                <a16:creationId xmlns:a16="http://schemas.microsoft.com/office/drawing/2014/main" id="{4E7E536A-28F0-4FEB-A323-7C6BD3E942F0}"/>
              </a:ext>
            </a:extLst>
          </p:cNvPr>
          <p:cNvSpPr/>
          <p:nvPr/>
        </p:nvSpPr>
        <p:spPr bwMode="auto">
          <a:xfrm>
            <a:off x="2117036" y="5622765"/>
            <a:ext cx="2315817" cy="854765"/>
          </a:xfrm>
          <a:prstGeom prst="wedgeRectCallout">
            <a:avLst>
              <a:gd name="adj1" fmla="val 91778"/>
              <a:gd name="adj2" fmla="val -74614"/>
            </a:avLst>
          </a:prstGeom>
          <a:noFill/>
          <a:ln>
            <a:solidFill>
              <a:srgbClr val="C0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rgbClr val="C00000"/>
                </a:solidFill>
                <a:effectLst/>
                <a:latin typeface="+mn-lt"/>
                <a:cs typeface="+mn-cs"/>
              </a:rPr>
              <a:t>Стандарты ВФА (с 01.01.2020 г.)</a:t>
            </a:r>
          </a:p>
        </p:txBody>
      </p:sp>
      <p:cxnSp>
        <p:nvCxnSpPr>
          <p:cNvPr id="8" name="Прямая соединительная линия 7">
            <a:extLst>
              <a:ext uri="{FF2B5EF4-FFF2-40B4-BE49-F238E27FC236}">
                <a16:creationId xmlns:a16="http://schemas.microsoft.com/office/drawing/2014/main" id="{1B220011-0208-429C-A925-C1F9B1E1168D}"/>
              </a:ext>
            </a:extLst>
          </p:cNvPr>
          <p:cNvCxnSpPr>
            <a:cxnSpLocks/>
          </p:cNvCxnSpPr>
          <p:nvPr/>
        </p:nvCxnSpPr>
        <p:spPr>
          <a:xfrm>
            <a:off x="7201053" y="5308766"/>
            <a:ext cx="3436874" cy="129622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id="{388EAF50-C474-4CAF-A812-04BE17A3E4FE}"/>
              </a:ext>
            </a:extLst>
          </p:cNvPr>
          <p:cNvCxnSpPr>
            <a:cxnSpLocks/>
          </p:cNvCxnSpPr>
          <p:nvPr/>
        </p:nvCxnSpPr>
        <p:spPr>
          <a:xfrm flipH="1">
            <a:off x="6946326" y="5308766"/>
            <a:ext cx="3271871" cy="1296220"/>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a:extLst>
              <a:ext uri="{FF2B5EF4-FFF2-40B4-BE49-F238E27FC236}">
                <a16:creationId xmlns:a16="http://schemas.microsoft.com/office/drawing/2014/main" id="{F9B8EB20-4021-4FE0-995D-78C3E979646D}"/>
              </a:ext>
            </a:extLst>
          </p:cNvPr>
          <p:cNvSpPr/>
          <p:nvPr/>
        </p:nvSpPr>
        <p:spPr>
          <a:xfrm>
            <a:off x="9126369" y="4662435"/>
            <a:ext cx="2693109" cy="646331"/>
          </a:xfrm>
          <a:prstGeom prst="rect">
            <a:avLst/>
          </a:prstGeom>
          <a:ln w="34925">
            <a:solidFill>
              <a:srgbClr val="C00000"/>
            </a:solidFill>
          </a:ln>
        </p:spPr>
        <p:txBody>
          <a:bodyPr wrap="square">
            <a:spAutoFit/>
          </a:bodyPr>
          <a:lstStyle/>
          <a:p>
            <a:r>
              <a:rPr lang="ru-RU" b="1" dirty="0"/>
              <a:t>Утратили силу </a:t>
            </a:r>
          </a:p>
          <a:p>
            <a:r>
              <a:rPr lang="ru-RU" b="1" dirty="0"/>
              <a:t>01.01.2020 N 199-ФЗ</a:t>
            </a:r>
          </a:p>
        </p:txBody>
      </p:sp>
      <p:cxnSp>
        <p:nvCxnSpPr>
          <p:cNvPr id="13" name="Прямая соединительная линия 12">
            <a:extLst>
              <a:ext uri="{FF2B5EF4-FFF2-40B4-BE49-F238E27FC236}">
                <a16:creationId xmlns:a16="http://schemas.microsoft.com/office/drawing/2014/main" id="{0B8A9C5A-2B34-4AF9-A64A-17238F8C09E6}"/>
              </a:ext>
            </a:extLst>
          </p:cNvPr>
          <p:cNvCxnSpPr>
            <a:cxnSpLocks/>
          </p:cNvCxnSpPr>
          <p:nvPr/>
        </p:nvCxnSpPr>
        <p:spPr>
          <a:xfrm flipH="1">
            <a:off x="1531913" y="4918229"/>
            <a:ext cx="459418" cy="278876"/>
          </a:xfrm>
          <a:prstGeom prst="line">
            <a:avLst/>
          </a:prstGeom>
          <a:ln w="412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Прямоугольник 14">
            <a:extLst>
              <a:ext uri="{FF2B5EF4-FFF2-40B4-BE49-F238E27FC236}">
                <a16:creationId xmlns:a16="http://schemas.microsoft.com/office/drawing/2014/main" id="{66F68DD1-5397-42DD-BF0F-FBE36A340B0A}"/>
              </a:ext>
            </a:extLst>
          </p:cNvPr>
          <p:cNvSpPr/>
          <p:nvPr/>
        </p:nvSpPr>
        <p:spPr>
          <a:xfrm>
            <a:off x="-19913" y="4109725"/>
            <a:ext cx="2117488" cy="1323439"/>
          </a:xfrm>
          <a:prstGeom prst="rect">
            <a:avLst/>
          </a:prstGeom>
          <a:ln w="34925">
            <a:solidFill>
              <a:srgbClr val="C00000"/>
            </a:solidFill>
          </a:ln>
        </p:spPr>
        <p:txBody>
          <a:bodyPr wrap="square">
            <a:spAutoFit/>
          </a:bodyPr>
          <a:lstStyle/>
          <a:p>
            <a:r>
              <a:rPr lang="ru-RU" sz="1600" b="1" dirty="0"/>
              <a:t>ВФК является составной частью каждого бюджетного полномочия </a:t>
            </a:r>
          </a:p>
        </p:txBody>
      </p:sp>
    </p:spTree>
    <p:extLst>
      <p:ext uri="{BB962C8B-B14F-4D97-AF65-F5344CB8AC3E}">
        <p14:creationId xmlns:p14="http://schemas.microsoft.com/office/powerpoint/2010/main" val="2705316232"/>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8" y="803271"/>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552850" y="2593011"/>
            <a:ext cx="9086298" cy="1671978"/>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Перечень типовых контрольных мероприятий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может быть дополнен </a:t>
            </a: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ведомственными (внутренними) стандартами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1167214251"/>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851843" y="5151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552851" y="2001834"/>
            <a:ext cx="9086298" cy="72635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Формирование исходных данных для составления проекта плана мероприятий включает</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2871151"/>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851843" y="3427681"/>
            <a:ext cx="10662081" cy="51842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сбор и анализ информации об объектах контроля (предметах контроля)</a:t>
            </a:r>
          </a:p>
        </p:txBody>
      </p:sp>
      <p:sp>
        <p:nvSpPr>
          <p:cNvPr id="8" name="Прямоугольник 7">
            <a:extLst>
              <a:ext uri="{FF2B5EF4-FFF2-40B4-BE49-F238E27FC236}">
                <a16:creationId xmlns:a16="http://schemas.microsoft.com/office/drawing/2014/main" id="{D23770F8-CFBB-4B01-993B-FFAFB2115CC6}"/>
              </a:ext>
            </a:extLst>
          </p:cNvPr>
          <p:cNvSpPr/>
          <p:nvPr/>
        </p:nvSpPr>
        <p:spPr>
          <a:xfrm>
            <a:off x="851845" y="4154339"/>
            <a:ext cx="10662081" cy="88328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определение объема плановой контрольной деятельности (предельного количества человеко-часов, количества контрольных мероприятий, включаемых в план контрольных мероприятий) на очередной финансовый год</a:t>
            </a: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851843" y="5229676"/>
            <a:ext cx="10662081" cy="59511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определение объектов контроля, включаемых в проект плана контрольных мероприятий</a:t>
            </a:r>
          </a:p>
        </p:txBody>
      </p:sp>
    </p:spTree>
    <p:extLst>
      <p:ext uri="{BB962C8B-B14F-4D97-AF65-F5344CB8AC3E}">
        <p14:creationId xmlns:p14="http://schemas.microsoft.com/office/powerpoint/2010/main" val="2656528511"/>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6"/>
            <a:ext cx="10662081" cy="72635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Сбор информации об объектах контроля осуществляется на непрерывной основе автоматизированным и (или) ручным способом</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6009782" y="233084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Прямоугольник 11">
            <a:extLst>
              <a:ext uri="{FF2B5EF4-FFF2-40B4-BE49-F238E27FC236}">
                <a16:creationId xmlns:a16="http://schemas.microsoft.com/office/drawing/2014/main" id="{5CBCD7AA-A6D1-4261-8DEE-9CFEC44E3D53}"/>
              </a:ext>
            </a:extLst>
          </p:cNvPr>
          <p:cNvSpPr/>
          <p:nvPr/>
        </p:nvSpPr>
        <p:spPr>
          <a:xfrm>
            <a:off x="732407" y="2771347"/>
            <a:ext cx="10662081" cy="168108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 автоматизированном способе сбор информации и ее сопоставление (анализ) осуществляется с использованием прикладного программного обеспечения без участия должностных лиц органа внутреннего государственного (муниципального) финансового контроля, в том числе предусматривающим автоматизированную проверку данных на </a:t>
            </a:r>
            <a:r>
              <a:rPr kumimoji="0" lang="ru-RU" sz="1800" b="0" i="0" u="none" strike="noStrike" kern="1200" cap="none" spc="0" normalizeH="0" baseline="0" noProof="0" dirty="0" err="1">
                <a:ln>
                  <a:noFill/>
                </a:ln>
                <a:solidFill>
                  <a:prstClr val="black"/>
                </a:solidFill>
                <a:effectLst/>
                <a:uLnTx/>
                <a:uFillTx/>
                <a:latin typeface="Georgia" panose="02040502050405020303" pitchFamily="18" charset="0"/>
                <a:ea typeface="+mn-ea"/>
                <a:cs typeface="+mn-cs"/>
              </a:rPr>
              <a:t>непревышение</a:t>
            </a: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 заданным показателям (параметрам), автоматизированную сверку данных, расчет коэффициентов, сопоставление табличных данных и форм отчетности.</a:t>
            </a: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32406" y="4649251"/>
            <a:ext cx="10662081" cy="137868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 ручном способе сбор и анализ информации осуществляется путем изучения должностным лицом органа внутреннего государственного (муниципального) финансового контроля документов и операций в целях подтверждения законности и (или) эффективности исполнения процедур в сфере бюджетных отношений.</a:t>
            </a:r>
          </a:p>
        </p:txBody>
      </p:sp>
    </p:spTree>
    <p:extLst>
      <p:ext uri="{BB962C8B-B14F-4D97-AF65-F5344CB8AC3E}">
        <p14:creationId xmlns:p14="http://schemas.microsoft.com/office/powerpoint/2010/main" val="2722052471"/>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6"/>
            <a:ext cx="10662081" cy="196494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Информация об объектах контроля, в том числе информация из данных информационных систем, владельцами или операторами которых является Федеральное казначейство, Федеральная налоговая служба, Министерство финансов Российской Федерации, иные государственные и муниципальные органы, должна позволять установить значения следующих факторов отбора по каждому объекту контролю: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3582600"/>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64959" y="4063213"/>
            <a:ext cx="10662081" cy="87277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 показатели качества финансового менеджмента и иные показатели в отношении объекта контроля, на основании которых определяется вероятность допущения объектом контроля нарушений в проверяемом периоде</a:t>
            </a:r>
          </a:p>
        </p:txBody>
      </p:sp>
      <p:sp>
        <p:nvSpPr>
          <p:cNvPr id="7" name="Прямоугольник 6">
            <a:extLst>
              <a:ext uri="{FF2B5EF4-FFF2-40B4-BE49-F238E27FC236}">
                <a16:creationId xmlns:a16="http://schemas.microsoft.com/office/drawing/2014/main" id="{84DC26FD-6105-4FE0-B68C-A4F7043803EA}"/>
              </a:ext>
            </a:extLst>
          </p:cNvPr>
          <p:cNvSpPr/>
          <p:nvPr/>
        </p:nvSpPr>
        <p:spPr>
          <a:xfrm>
            <a:off x="764959" y="5146289"/>
            <a:ext cx="10662081" cy="105496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2) объемы финансового обеспечения деятельности объекта контроля за счет средств бюджета и (или) средств, предоставленных из бюджета, в проверяемые отчетные периоды в целом и (или) дифференцированно по видам расходов, источников финансирования дефицита бюджета</a:t>
            </a:r>
          </a:p>
        </p:txBody>
      </p:sp>
    </p:spTree>
    <p:extLst>
      <p:ext uri="{BB962C8B-B14F-4D97-AF65-F5344CB8AC3E}">
        <p14:creationId xmlns:p14="http://schemas.microsoft.com/office/powerpoint/2010/main" val="3489175320"/>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7"/>
            <a:ext cx="10662081" cy="73982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Информация об объектах контроля должна позволять установить значения следующих факторов отбора по каждому объекту контролю: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2377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32408" y="2838095"/>
            <a:ext cx="10662081" cy="122909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3) существенность и значимость мероприятий, осуществляемых объектами контроля, в отношении которых предполагается проведение финансового контроля, и (или) направления и объемов бюджетных расходов, включая мероприятия, осуществляемые в рамках реализации государственных (муниципальных) программ</a:t>
            </a:r>
          </a:p>
        </p:txBody>
      </p:sp>
      <p:sp>
        <p:nvSpPr>
          <p:cNvPr id="7" name="Прямоугольник 6">
            <a:extLst>
              <a:ext uri="{FF2B5EF4-FFF2-40B4-BE49-F238E27FC236}">
                <a16:creationId xmlns:a16="http://schemas.microsoft.com/office/drawing/2014/main" id="{84DC26FD-6105-4FE0-B68C-A4F7043803EA}"/>
              </a:ext>
            </a:extLst>
          </p:cNvPr>
          <p:cNvSpPr/>
          <p:nvPr/>
        </p:nvSpPr>
        <p:spPr>
          <a:xfrm>
            <a:off x="732407" y="4286766"/>
            <a:ext cx="10662081" cy="62069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4) совершение объектом контроля крупных сделок в соответствии с законодательством Российской Федерации</a:t>
            </a: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64959" y="5174533"/>
            <a:ext cx="10662081" cy="9363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5) осуществление сделок в сфере закупок для обеспечения государственных и муниципальных нужд в размере, превышающем величину, установленную ведомственными (внутренними) стандартами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2920907760"/>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7"/>
            <a:ext cx="10662081" cy="73982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Информация об объектах контроля должна позволять установить значения следующих факторов отбора по каждому объекту контролю: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2377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32408" y="2838094"/>
            <a:ext cx="10662081" cy="157488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6) наличие (отсутствие) в проверяемом периоде значительных изменений в деятельности объекта контроля, в том числе в его организационной структуре (например, изменение типа учреждения, реорганизация (присоединение, выделение), создание (ликвидация) обособленных структурных подразделений, новые виды деятельности, в том числе новые виды оказываемых услуг, выполняемых работ)</a:t>
            </a: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64959" y="4605329"/>
            <a:ext cx="10662081" cy="110647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7) существенность нарушений, выявленных по результатам ранее проведенных органами государственного (муниципального) финансового контроля и иными уполномоченными органами проверок (ревизий, обследований) в отношении объекта контроля в текущем финансовом году и предшествующих отчетных периодах</a:t>
            </a:r>
          </a:p>
        </p:txBody>
      </p:sp>
    </p:spTree>
    <p:extLst>
      <p:ext uri="{BB962C8B-B14F-4D97-AF65-F5344CB8AC3E}">
        <p14:creationId xmlns:p14="http://schemas.microsoft.com/office/powerpoint/2010/main" val="3700419856"/>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7"/>
            <a:ext cx="10662081" cy="73982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Информация об объектах контроля должна позволять установить значения следующих факторов отбора по каждому объекту контролю:</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4" y="23772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32408" y="2838094"/>
            <a:ext cx="10662081" cy="855017"/>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8) полнота учета исполнения объектом контроля представлений, предписаний и рекомендаций об устранении объектом контроля нарушений и недостатков, выявленных по результатам ранее проведенных контрольных мероприятий</a:t>
            </a: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50503" y="3856145"/>
            <a:ext cx="10662081" cy="711417"/>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9) длительность периода, прошедшего с момента проведения идентичного контрольного мероприятия в отношении объекта контроля</a:t>
            </a:r>
          </a:p>
        </p:txBody>
      </p:sp>
      <p:sp>
        <p:nvSpPr>
          <p:cNvPr id="7" name="Прямоугольник 6">
            <a:extLst>
              <a:ext uri="{FF2B5EF4-FFF2-40B4-BE49-F238E27FC236}">
                <a16:creationId xmlns:a16="http://schemas.microsoft.com/office/drawing/2014/main" id="{F932DD6E-98D1-4010-A854-F845BA2965F7}"/>
              </a:ext>
            </a:extLst>
          </p:cNvPr>
          <p:cNvSpPr/>
          <p:nvPr/>
        </p:nvSpPr>
        <p:spPr>
          <a:xfrm>
            <a:off x="764959" y="4763148"/>
            <a:ext cx="10662081" cy="918561"/>
          </a:xfrm>
          <a:prstGeom prst="rect">
            <a:avLst/>
          </a:prstGeom>
          <a:solidFill>
            <a:schemeClr val="bg1"/>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10) наличие (отсутствие) в отношении объекта контроля обращений (жалоб) граждан, объединений граждан, в том числе юридических лиц, поступивших в органы внутреннего государственного (муниципального) финансового контроля.</a:t>
            </a:r>
          </a:p>
        </p:txBody>
      </p:sp>
    </p:spTree>
    <p:extLst>
      <p:ext uri="{BB962C8B-B14F-4D97-AF65-F5344CB8AC3E}">
        <p14:creationId xmlns:p14="http://schemas.microsoft.com/office/powerpoint/2010/main" val="357638751"/>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6"/>
            <a:ext cx="10662081" cy="93513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Определение объема плановой контрольной деятельности органа внутреннего государственного (муниципального) финансового контроля осуществляется с учетом следующих факторов:</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56028" y="2566285"/>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32407" y="3045874"/>
            <a:ext cx="10662081" cy="83227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обеспеченность органа внутреннего государственного (муниципального) финансового контроля кадровыми, материально-техническими и финансовыми ресурсами в очередном финансовом году</a:t>
            </a:r>
          </a:p>
        </p:txBody>
      </p:sp>
      <p:sp>
        <p:nvSpPr>
          <p:cNvPr id="7" name="Прямоугольник 6">
            <a:extLst>
              <a:ext uri="{FF2B5EF4-FFF2-40B4-BE49-F238E27FC236}">
                <a16:creationId xmlns:a16="http://schemas.microsoft.com/office/drawing/2014/main" id="{F932DD6E-98D1-4010-A854-F845BA2965F7}"/>
              </a:ext>
            </a:extLst>
          </p:cNvPr>
          <p:cNvSpPr/>
          <p:nvPr/>
        </p:nvSpPr>
        <p:spPr>
          <a:xfrm>
            <a:off x="732746" y="4044057"/>
            <a:ext cx="10662081" cy="67886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выделение резерва временных и трудовых ресурсов для выполнения внеплановых контрольных мероприятий</a:t>
            </a:r>
          </a:p>
        </p:txBody>
      </p:sp>
      <p:sp>
        <p:nvSpPr>
          <p:cNvPr id="9" name="Прямоугольник 8">
            <a:extLst>
              <a:ext uri="{FF2B5EF4-FFF2-40B4-BE49-F238E27FC236}">
                <a16:creationId xmlns:a16="http://schemas.microsoft.com/office/drawing/2014/main" id="{8A4EC430-2834-407A-90F4-B915C6E39212}"/>
              </a:ext>
            </a:extLst>
          </p:cNvPr>
          <p:cNvSpPr/>
          <p:nvPr/>
        </p:nvSpPr>
        <p:spPr>
          <a:xfrm>
            <a:off x="764959" y="5153674"/>
            <a:ext cx="10662081" cy="122049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Резерв временных и трудовых ресурсов для выполнения внеплановых контрольных мероприятий определяется на основании данных о внеплановых контрольных мероприятиях, осуществленных в текущем финансовом году и предыдущие годы (3 - 5 лет).</a:t>
            </a:r>
          </a:p>
        </p:txBody>
      </p:sp>
    </p:spTree>
    <p:extLst>
      <p:ext uri="{BB962C8B-B14F-4D97-AF65-F5344CB8AC3E}">
        <p14:creationId xmlns:p14="http://schemas.microsoft.com/office/powerpoint/2010/main" val="348022763"/>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7" y="51838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2193536"/>
            <a:ext cx="10662080" cy="167278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При определении количества объектов контроля, включаемых в план контрольных мероприятий по результатам применения риск-ориентированного подхода, учитывается необходимость включения в проект плана контрольных мероприятий объектов контроля на основании поручений высшего органа исполнительной власти (местной администрации), предложений (поручений) финансового органа</a:t>
            </a:r>
          </a:p>
        </p:txBody>
      </p:sp>
      <p:sp>
        <p:nvSpPr>
          <p:cNvPr id="9" name="Прямоугольник 8">
            <a:extLst>
              <a:ext uri="{FF2B5EF4-FFF2-40B4-BE49-F238E27FC236}">
                <a16:creationId xmlns:a16="http://schemas.microsoft.com/office/drawing/2014/main" id="{120503F9-4DEA-498C-909D-E382455FB03E}"/>
              </a:ext>
            </a:extLst>
          </p:cNvPr>
          <p:cNvSpPr/>
          <p:nvPr/>
        </p:nvSpPr>
        <p:spPr>
          <a:xfrm>
            <a:off x="732408" y="4207737"/>
            <a:ext cx="10662080" cy="127846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Рейтинг объектов контроля формируется с использованием системы расчета индекса приоритетности объекта контроля, установленной ведомственными (внутренними) стандартами органа внутреннего государственного (муниципального) финансового контроля</a:t>
            </a:r>
          </a:p>
        </p:txBody>
      </p:sp>
    </p:spTree>
    <p:extLst>
      <p:ext uri="{BB962C8B-B14F-4D97-AF65-F5344CB8AC3E}">
        <p14:creationId xmlns:p14="http://schemas.microsoft.com/office/powerpoint/2010/main" val="4289402174"/>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Федеральный стандарт внутреннего государственного (муниципального) финансового контроля «Планирование контрольной деятельности органа внутреннего государственного (муниципального) финансового контроля»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(Вступает в силу 01.07.2020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7"/>
            <a:ext cx="10662081" cy="413570"/>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 План могут вноситься изменения в случаях:</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3" y="2009054"/>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Прямоугольник 12">
            <a:extLst>
              <a:ext uri="{FF2B5EF4-FFF2-40B4-BE49-F238E27FC236}">
                <a16:creationId xmlns:a16="http://schemas.microsoft.com/office/drawing/2014/main" id="{9D04C292-7E83-49E0-A10B-63846692A0FF}"/>
              </a:ext>
            </a:extLst>
          </p:cNvPr>
          <p:cNvSpPr/>
          <p:nvPr/>
        </p:nvSpPr>
        <p:spPr>
          <a:xfrm>
            <a:off x="732408" y="2438098"/>
            <a:ext cx="10662081" cy="56375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поступления запросов (обращений) государственных и муниципальных органов, организаций, а также иных организаций и граждан</a:t>
            </a: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32408" y="3121333"/>
            <a:ext cx="10662081" cy="60414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внесения дополнений и изменений в законодательные и иные нормативные правовые акты Российской Федерации</a:t>
            </a:r>
          </a:p>
        </p:txBody>
      </p:sp>
      <p:sp>
        <p:nvSpPr>
          <p:cNvPr id="7" name="Прямоугольник 6">
            <a:extLst>
              <a:ext uri="{FF2B5EF4-FFF2-40B4-BE49-F238E27FC236}">
                <a16:creationId xmlns:a16="http://schemas.microsoft.com/office/drawing/2014/main" id="{F932DD6E-98D1-4010-A854-F845BA2965F7}"/>
              </a:ext>
            </a:extLst>
          </p:cNvPr>
          <p:cNvSpPr/>
          <p:nvPr/>
        </p:nvSpPr>
        <p:spPr>
          <a:xfrm>
            <a:off x="764959" y="3856146"/>
            <a:ext cx="10662081" cy="122188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выявления в ходе подготовки контрольного мероприятия существенных обстоятельств, требующих изменения наименования объектов контроля, перечня объектов контроля (включения и (или) исключения и (или) уточнения, в том числе дополнительных объектов контроля), сроков проведения мероприятия, изменения проверяемого периода</a:t>
            </a:r>
          </a:p>
        </p:txBody>
      </p:sp>
      <p:sp>
        <p:nvSpPr>
          <p:cNvPr id="9" name="Прямоугольник 8">
            <a:extLst>
              <a:ext uri="{FF2B5EF4-FFF2-40B4-BE49-F238E27FC236}">
                <a16:creationId xmlns:a16="http://schemas.microsoft.com/office/drawing/2014/main" id="{5B936068-865F-42C2-A960-7D60DCA4648D}"/>
              </a:ext>
            </a:extLst>
          </p:cNvPr>
          <p:cNvSpPr/>
          <p:nvPr/>
        </p:nvSpPr>
        <p:spPr>
          <a:xfrm>
            <a:off x="764959" y="5230888"/>
            <a:ext cx="10662081" cy="54847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реорганизации, ликвидации, изменения организационно-правовой формы объектов контроля</a:t>
            </a:r>
          </a:p>
        </p:txBody>
      </p:sp>
    </p:spTree>
    <p:extLst>
      <p:ext uri="{BB962C8B-B14F-4D97-AF65-F5344CB8AC3E}">
        <p14:creationId xmlns:p14="http://schemas.microsoft.com/office/powerpoint/2010/main" val="452654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DE635412-E912-4A00-ADD7-BFA0923893CC}"/>
              </a:ext>
            </a:extLst>
          </p:cNvPr>
          <p:cNvSpPr/>
          <p:nvPr/>
        </p:nvSpPr>
        <p:spPr>
          <a:xfrm>
            <a:off x="600144" y="1652563"/>
            <a:ext cx="4829524" cy="956572"/>
          </a:xfrm>
          <a:prstGeom prst="rect">
            <a:avLst/>
          </a:prstGeom>
          <a:solidFill>
            <a:schemeClr val="accent6">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Внешний государственный аудит (контроль) </a:t>
            </a:r>
          </a:p>
        </p:txBody>
      </p:sp>
      <p:sp>
        <p:nvSpPr>
          <p:cNvPr id="4" name="Прямоугольник 3">
            <a:extLst>
              <a:ext uri="{FF2B5EF4-FFF2-40B4-BE49-F238E27FC236}">
                <a16:creationId xmlns:a16="http://schemas.microsoft.com/office/drawing/2014/main" id="{1E65964A-C810-426F-A886-090BCC54E670}"/>
              </a:ext>
            </a:extLst>
          </p:cNvPr>
          <p:cNvSpPr/>
          <p:nvPr/>
        </p:nvSpPr>
        <p:spPr>
          <a:xfrm>
            <a:off x="6999983" y="1706279"/>
            <a:ext cx="4591872" cy="667981"/>
          </a:xfrm>
          <a:prstGeom prst="rect">
            <a:avLst/>
          </a:prstGeom>
          <a:solidFill>
            <a:schemeClr val="accent5">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Счетная палата</a:t>
            </a:r>
          </a:p>
        </p:txBody>
      </p:sp>
      <p:sp>
        <p:nvSpPr>
          <p:cNvPr id="7" name="Стрелка: вправо 6">
            <a:extLst>
              <a:ext uri="{FF2B5EF4-FFF2-40B4-BE49-F238E27FC236}">
                <a16:creationId xmlns:a16="http://schemas.microsoft.com/office/drawing/2014/main" id="{8D675A12-B8A0-4D95-8FE3-ADCFA3233BC7}"/>
              </a:ext>
            </a:extLst>
          </p:cNvPr>
          <p:cNvSpPr/>
          <p:nvPr/>
        </p:nvSpPr>
        <p:spPr>
          <a:xfrm rot="10800000">
            <a:off x="5725620" y="1888533"/>
            <a:ext cx="978408" cy="484632"/>
          </a:xfrm>
          <a:prstGeom prst="right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latin typeface="Georgia" panose="02040502050405020303" pitchFamily="18" charset="0"/>
            </a:endParaRPr>
          </a:p>
        </p:txBody>
      </p:sp>
      <p:sp>
        <p:nvSpPr>
          <p:cNvPr id="13" name="Стрелка: вправо 12">
            <a:extLst>
              <a:ext uri="{FF2B5EF4-FFF2-40B4-BE49-F238E27FC236}">
                <a16:creationId xmlns:a16="http://schemas.microsoft.com/office/drawing/2014/main" id="{0E2CBC4B-706D-4136-B1F5-63849CBC5B41}"/>
              </a:ext>
            </a:extLst>
          </p:cNvPr>
          <p:cNvSpPr/>
          <p:nvPr/>
        </p:nvSpPr>
        <p:spPr>
          <a:xfrm rot="10800000">
            <a:off x="5725621" y="4184798"/>
            <a:ext cx="978408" cy="484632"/>
          </a:xfrm>
          <a:prstGeom prst="rightArrow">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latin typeface="Georgia" panose="02040502050405020303" pitchFamily="18" charset="0"/>
            </a:endParaRPr>
          </a:p>
        </p:txBody>
      </p:sp>
      <p:sp>
        <p:nvSpPr>
          <p:cNvPr id="15" name="Прямоугольник 14">
            <a:extLst>
              <a:ext uri="{FF2B5EF4-FFF2-40B4-BE49-F238E27FC236}">
                <a16:creationId xmlns:a16="http://schemas.microsoft.com/office/drawing/2014/main" id="{634584AA-2069-4A3C-96B1-C099629EF45E}"/>
              </a:ext>
            </a:extLst>
          </p:cNvPr>
          <p:cNvSpPr/>
          <p:nvPr/>
        </p:nvSpPr>
        <p:spPr>
          <a:xfrm>
            <a:off x="6999982" y="2993417"/>
            <a:ext cx="4591873" cy="2867394"/>
          </a:xfrm>
          <a:prstGeom prst="rect">
            <a:avLst/>
          </a:prstGeom>
          <a:solidFill>
            <a:schemeClr val="accent5">
              <a:lumMod val="60000"/>
              <a:lumOff val="4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Контрольно-счетные органы субъектов РФ</a:t>
            </a:r>
          </a:p>
          <a:p>
            <a:pPr algn="ctr"/>
            <a:endParaRPr lang="ru-RU" sz="2400" b="1" dirty="0">
              <a:solidFill>
                <a:schemeClr val="tx1"/>
              </a:solidFill>
              <a:latin typeface="Georgia" panose="02040502050405020303" pitchFamily="18" charset="0"/>
            </a:endParaRPr>
          </a:p>
          <a:p>
            <a:pPr algn="ctr"/>
            <a:r>
              <a:rPr lang="ru-RU" sz="2400" b="1" dirty="0">
                <a:solidFill>
                  <a:schemeClr val="tx1"/>
                </a:solidFill>
                <a:latin typeface="Georgia" panose="02040502050405020303" pitchFamily="18" charset="0"/>
              </a:rPr>
              <a:t>Контрольно-счетные органы муниципальных образований </a:t>
            </a:r>
          </a:p>
        </p:txBody>
      </p:sp>
      <p:sp>
        <p:nvSpPr>
          <p:cNvPr id="12" name="Прямоугольник 11">
            <a:extLst>
              <a:ext uri="{FF2B5EF4-FFF2-40B4-BE49-F238E27FC236}">
                <a16:creationId xmlns:a16="http://schemas.microsoft.com/office/drawing/2014/main" id="{555CD8EA-0648-48DF-887C-ACD179AA4EF4}"/>
              </a:ext>
            </a:extLst>
          </p:cNvPr>
          <p:cNvSpPr/>
          <p:nvPr/>
        </p:nvSpPr>
        <p:spPr>
          <a:xfrm>
            <a:off x="600144" y="3868307"/>
            <a:ext cx="4829524" cy="1117614"/>
          </a:xfrm>
          <a:prstGeom prst="rect">
            <a:avLst/>
          </a:prstGeom>
          <a:solidFill>
            <a:schemeClr val="accent6">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Georgia" panose="02040502050405020303" pitchFamily="18" charset="0"/>
              </a:rPr>
              <a:t>Внешний государственный (муниципальный) контроль</a:t>
            </a:r>
          </a:p>
        </p:txBody>
      </p:sp>
      <p:sp>
        <p:nvSpPr>
          <p:cNvPr id="8" name="TextBox 7">
            <a:extLst>
              <a:ext uri="{FF2B5EF4-FFF2-40B4-BE49-F238E27FC236}">
                <a16:creationId xmlns:a16="http://schemas.microsoft.com/office/drawing/2014/main" id="{91E2237F-9FC2-4B45-AFF7-FD7F47F72CD1}"/>
              </a:ext>
            </a:extLst>
          </p:cNvPr>
          <p:cNvSpPr txBox="1"/>
          <p:nvPr/>
        </p:nvSpPr>
        <p:spPr>
          <a:xfrm>
            <a:off x="470445" y="286041"/>
            <a:ext cx="11052312" cy="430887"/>
          </a:xfrm>
          <a:prstGeom prst="rect">
            <a:avLst/>
          </a:prstGeom>
          <a:noFill/>
        </p:spPr>
        <p:txBody>
          <a:bodyPr wrap="square" rtlCol="0">
            <a:spAutoFit/>
          </a:bodyPr>
          <a:lstStyle/>
          <a:p>
            <a:r>
              <a:rPr lang="ru-RU" sz="2200" b="1" dirty="0">
                <a:solidFill>
                  <a:schemeClr val="tx2">
                    <a:lumMod val="75000"/>
                  </a:schemeClr>
                </a:solidFill>
                <a:latin typeface="Georgia" panose="02040502050405020303" pitchFamily="18" charset="0"/>
              </a:rPr>
              <a:t>Система внешнего государственного контроля и аудита</a:t>
            </a:r>
          </a:p>
        </p:txBody>
      </p:sp>
    </p:spTree>
    <p:extLst>
      <p:ext uri="{BB962C8B-B14F-4D97-AF65-F5344CB8AC3E}">
        <p14:creationId xmlns:p14="http://schemas.microsoft.com/office/powerpoint/2010/main" val="3313734631"/>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9C46A62-E35A-4214-8C0B-501F111ECE41}"/>
              </a:ext>
            </a:extLst>
          </p:cNvPr>
          <p:cNvSpPr>
            <a:spLocks noGrp="1"/>
          </p:cNvSpPr>
          <p:nvPr>
            <p:ph idx="1"/>
          </p:nvPr>
        </p:nvSpPr>
        <p:spPr>
          <a:xfrm>
            <a:off x="544986" y="0"/>
            <a:ext cx="6279579" cy="6201149"/>
          </a:xfrm>
        </p:spPr>
        <p:txBody>
          <a:bodyPr>
            <a:normAutofit fontScale="55000" lnSpcReduction="20000"/>
          </a:bodyPr>
          <a:lstStyle/>
          <a:p>
            <a:pPr marL="0" indent="0">
              <a:buNone/>
            </a:pPr>
            <a:endParaRPr lang="ru-RU" sz="2400" b="1" dirty="0">
              <a:solidFill>
                <a:srgbClr val="FFC000"/>
              </a:solidFill>
              <a:effectLst/>
              <a:latin typeface="Georgia" panose="02040502050405020303" pitchFamily="18" charset="0"/>
            </a:endParaRPr>
          </a:p>
          <a:p>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«Агентство инвестиционного и финансового консалтинга»:</a:t>
            </a:r>
          </a:p>
          <a:p>
            <a:endParaRPr lang="ru-RU" sz="3300" b="1" dirty="0">
              <a:solidFill>
                <a:schemeClr val="tx1"/>
              </a:solidFill>
              <a:effectLst/>
              <a:latin typeface="Georgia" panose="02040502050405020303" pitchFamily="18" charset="0"/>
            </a:endParaRPr>
          </a:p>
          <a:p>
            <a:pPr marL="457200" indent="-457200">
              <a:buFont typeface="Wingdings" panose="05000000000000000000" pitchFamily="2" charset="2"/>
              <a:buChar char="ü"/>
            </a:pPr>
            <a:r>
              <a:rPr lang="ru-RU" sz="3300" b="1" dirty="0">
                <a:solidFill>
                  <a:schemeClr val="tx1"/>
                </a:solidFill>
                <a:effectLst/>
                <a:latin typeface="Georgia" panose="02040502050405020303" pitchFamily="18" charset="0"/>
              </a:rPr>
              <a:t>Всесторонний анализ существующей системы внутреннего финансового контроля и внутреннего финансового аудита, выявление узких мест, проблем внедрения;</a:t>
            </a:r>
          </a:p>
          <a:p>
            <a:pPr marL="457200" indent="-457200">
              <a:buFont typeface="Wingdings" panose="05000000000000000000" pitchFamily="2" charset="2"/>
              <a:buChar char="ü"/>
            </a:pPr>
            <a:r>
              <a:rPr lang="ru-RU" sz="3300" b="1" dirty="0">
                <a:solidFill>
                  <a:schemeClr val="tx1"/>
                </a:solidFill>
                <a:effectLst/>
                <a:latin typeface="Georgia" panose="02040502050405020303" pitchFamily="18" charset="0"/>
              </a:rPr>
              <a:t>Адаптация федеральных стандартов внутреннего финансового аудита к условиям их внедрения на уровне региона;</a:t>
            </a:r>
          </a:p>
          <a:p>
            <a:pPr marL="457200" indent="-457200">
              <a:buFont typeface="Wingdings" panose="05000000000000000000" pitchFamily="2" charset="2"/>
              <a:buChar char="ü"/>
            </a:pPr>
            <a:r>
              <a:rPr lang="ru-RU" sz="3300" dirty="0">
                <a:latin typeface="Georgia" panose="02040502050405020303" pitchFamily="18" charset="0"/>
              </a:rPr>
              <a:t>Разработка ведомственных (внутренних) нормативно-правовых актов, регламентирующих внутренний финансовый аудит;</a:t>
            </a:r>
          </a:p>
          <a:p>
            <a:pPr marL="457200" indent="-457200">
              <a:buFont typeface="Wingdings" panose="05000000000000000000" pitchFamily="2" charset="2"/>
              <a:buChar char="ü"/>
            </a:pPr>
            <a:r>
              <a:rPr lang="ru-RU" sz="3300" dirty="0">
                <a:latin typeface="Georgia" panose="02040502050405020303" pitchFamily="18" charset="0"/>
              </a:rPr>
              <a:t>Пошаговое руководство по внедрению системы внутреннего финансового аудита на уровне региона;</a:t>
            </a:r>
          </a:p>
          <a:p>
            <a:pPr marL="457200" indent="-457200">
              <a:buFont typeface="Wingdings" panose="05000000000000000000" pitchFamily="2" charset="2"/>
              <a:buChar char="ü"/>
            </a:pPr>
            <a:r>
              <a:rPr lang="ru-RU" sz="3300" b="1" dirty="0">
                <a:solidFill>
                  <a:schemeClr val="tx1"/>
                </a:solidFill>
                <a:effectLst/>
                <a:latin typeface="Georgia" panose="02040502050405020303" pitchFamily="18" charset="0"/>
              </a:rPr>
              <a:t>Обучение руководителей Г</a:t>
            </a:r>
            <a:r>
              <a:rPr lang="ru-RU" sz="3300" dirty="0">
                <a:latin typeface="Georgia" panose="02040502050405020303" pitchFamily="18" charset="0"/>
              </a:rPr>
              <a:t>АБС, АБС, ГРБС, аудиторов</a:t>
            </a:r>
            <a:endParaRPr lang="ru-RU" sz="3300" b="1" dirty="0">
              <a:solidFill>
                <a:schemeClr val="tx1"/>
              </a:solidFill>
              <a:effectLst/>
              <a:latin typeface="Georgia" panose="02040502050405020303" pitchFamily="18" charset="0"/>
            </a:endParaRPr>
          </a:p>
          <a:p>
            <a:pPr marL="457200" indent="-457200">
              <a:buFont typeface="Wingdings" panose="05000000000000000000" pitchFamily="2" charset="2"/>
              <a:buChar char="ü"/>
            </a:pPr>
            <a:endParaRPr lang="ru-RU" sz="3300" b="1" dirty="0">
              <a:solidFill>
                <a:schemeClr val="tx1"/>
              </a:solidFill>
              <a:effectLst/>
              <a:latin typeface="Georgia" panose="02040502050405020303" pitchFamily="18" charset="0"/>
            </a:endParaRPr>
          </a:p>
          <a:p>
            <a:pPr marL="457200" indent="-457200">
              <a:buFont typeface="Wingdings" panose="05000000000000000000" pitchFamily="2" charset="2"/>
              <a:buChar char="ü"/>
            </a:pPr>
            <a:endParaRPr lang="ru-RU" sz="3300" b="1" dirty="0">
              <a:solidFill>
                <a:schemeClr val="tx1"/>
              </a:solidFill>
              <a:effectLst/>
              <a:latin typeface="Georgia" panose="02040502050405020303" pitchFamily="18" charset="0"/>
            </a:endParaRPr>
          </a:p>
          <a:p>
            <a:endParaRPr lang="ru-RU" sz="3300" dirty="0">
              <a:latin typeface="Georgia" panose="02040502050405020303" pitchFamily="18" charset="0"/>
            </a:endParaRPr>
          </a:p>
        </p:txBody>
      </p:sp>
      <p:pic>
        <p:nvPicPr>
          <p:cNvPr id="6" name="Рисунок 5">
            <a:extLst>
              <a:ext uri="{FF2B5EF4-FFF2-40B4-BE49-F238E27FC236}">
                <a16:creationId xmlns:a16="http://schemas.microsoft.com/office/drawing/2014/main" id="{EC1AA60D-EEB3-4B43-B539-131B10A200C4}"/>
              </a:ext>
            </a:extLst>
          </p:cNvPr>
          <p:cNvPicPr>
            <a:picLocks noChangeAspect="1"/>
          </p:cNvPicPr>
          <p:nvPr/>
        </p:nvPicPr>
        <p:blipFill>
          <a:blip r:embed="rId2"/>
          <a:stretch>
            <a:fillRect/>
          </a:stretch>
        </p:blipFill>
        <p:spPr>
          <a:xfrm>
            <a:off x="7167979" y="408373"/>
            <a:ext cx="4261282" cy="4261282"/>
          </a:xfrm>
          <a:prstGeom prst="rect">
            <a:avLst/>
          </a:prstGeom>
        </p:spPr>
      </p:pic>
      <p:sp>
        <p:nvSpPr>
          <p:cNvPr id="7" name="TextBox 6">
            <a:extLst>
              <a:ext uri="{FF2B5EF4-FFF2-40B4-BE49-F238E27FC236}">
                <a16:creationId xmlns:a16="http://schemas.microsoft.com/office/drawing/2014/main" id="{7991CE68-85E9-4FE2-87AB-F4EC535C73F9}"/>
              </a:ext>
            </a:extLst>
          </p:cNvPr>
          <p:cNvSpPr txBox="1"/>
          <p:nvPr/>
        </p:nvSpPr>
        <p:spPr>
          <a:xfrm>
            <a:off x="7454841" y="4935985"/>
            <a:ext cx="4192173"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effectLst/>
                <a:uLnTx/>
                <a:uFillTx/>
                <a:latin typeface="Georgia" panose="02040502050405020303" pitchFamily="18" charset="0"/>
              </a:rPr>
              <a:t>моб. тел. +79082935014</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Georgia" panose="02040502050405020303" pitchFamily="18" charset="0"/>
              </a:rPr>
              <a:t>E-mail</a:t>
            </a:r>
            <a:r>
              <a:rPr kumimoji="0" lang="ru-RU" sz="1800" b="1" i="0" u="none" strike="noStrike" kern="1200" cap="none" spc="0" normalizeH="0" baseline="0" noProof="0" dirty="0">
                <a:ln>
                  <a:noFill/>
                </a:ln>
                <a:effectLst/>
                <a:uLnTx/>
                <a:uFillTx/>
                <a:latin typeface="Georgia" panose="02040502050405020303" pitchFamily="18" charset="0"/>
              </a:rPr>
              <a:t>: </a:t>
            </a:r>
            <a:r>
              <a:rPr kumimoji="0" lang="en-US" sz="1800" b="1" i="0" u="none" strike="noStrike" kern="1200" cap="none" spc="0" normalizeH="0" baseline="0" noProof="0" dirty="0">
                <a:ln>
                  <a:noFill/>
                </a:ln>
                <a:effectLst/>
                <a:uLnTx/>
                <a:uFillTx/>
                <a:latin typeface="Georgia" panose="02040502050405020303" pitchFamily="18" charset="0"/>
              </a:rPr>
              <a:t>Alla.Zavodina@yandex.ru</a:t>
            </a:r>
            <a:endParaRPr kumimoji="0" lang="ru-RU" sz="1800" b="1" i="0" u="none" strike="noStrike" kern="1200" cap="none" spc="0" normalizeH="0" baseline="0" noProof="0" dirty="0">
              <a:ln>
                <a:noFill/>
              </a:ln>
              <a:effectLst/>
              <a:uLnTx/>
              <a:uFillTx/>
              <a:latin typeface="Georgia" panose="02040502050405020303" pitchFamily="18" charset="0"/>
            </a:endParaRPr>
          </a:p>
        </p:txBody>
      </p:sp>
    </p:spTree>
    <p:extLst>
      <p:ext uri="{BB962C8B-B14F-4D97-AF65-F5344CB8AC3E}">
        <p14:creationId xmlns:p14="http://schemas.microsoft.com/office/powerpoint/2010/main" val="38395310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EBE9E-E3C5-48DC-B6C7-9AB67BA0BAC8}"/>
              </a:ext>
            </a:extLst>
          </p:cNvPr>
          <p:cNvSpPr txBox="1"/>
          <p:nvPr/>
        </p:nvSpPr>
        <p:spPr>
          <a:xfrm>
            <a:off x="4570019" y="66981"/>
            <a:ext cx="2339102" cy="461665"/>
          </a:xfrm>
          <a:prstGeom prst="rect">
            <a:avLst/>
          </a:prstGeom>
          <a:noFill/>
        </p:spPr>
        <p:txBody>
          <a:bodyPr wrap="none" rtlCol="0">
            <a:spAutoFit/>
          </a:bodyPr>
          <a:lstStyle/>
          <a:p>
            <a:pPr algn="ctr"/>
            <a:r>
              <a:rPr lang="ru-RU" sz="2400" b="1" dirty="0">
                <a:latin typeface="Georgia" panose="02040502050405020303" pitchFamily="18" charset="0"/>
              </a:rPr>
              <a:t>Полномочия</a:t>
            </a:r>
          </a:p>
        </p:txBody>
      </p:sp>
      <p:sp>
        <p:nvSpPr>
          <p:cNvPr id="3" name="Прямоугольник 2">
            <a:extLst>
              <a:ext uri="{FF2B5EF4-FFF2-40B4-BE49-F238E27FC236}">
                <a16:creationId xmlns:a16="http://schemas.microsoft.com/office/drawing/2014/main" id="{DE635412-E912-4A00-ADD7-BFA0923893CC}"/>
              </a:ext>
            </a:extLst>
          </p:cNvPr>
          <p:cNvSpPr/>
          <p:nvPr/>
        </p:nvSpPr>
        <p:spPr>
          <a:xfrm>
            <a:off x="1066105" y="102666"/>
            <a:ext cx="2969270" cy="546653"/>
          </a:xfrm>
          <a:prstGeom prst="rect">
            <a:avLst/>
          </a:prstGeom>
          <a:solidFill>
            <a:schemeClr val="accent6">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Счетная палата РФ</a:t>
            </a:r>
          </a:p>
        </p:txBody>
      </p:sp>
      <p:sp>
        <p:nvSpPr>
          <p:cNvPr id="4" name="Прямоугольник 3">
            <a:extLst>
              <a:ext uri="{FF2B5EF4-FFF2-40B4-BE49-F238E27FC236}">
                <a16:creationId xmlns:a16="http://schemas.microsoft.com/office/drawing/2014/main" id="{1E65964A-C810-426F-A886-090BCC54E670}"/>
              </a:ext>
            </a:extLst>
          </p:cNvPr>
          <p:cNvSpPr/>
          <p:nvPr/>
        </p:nvSpPr>
        <p:spPr>
          <a:xfrm>
            <a:off x="7228597" y="102666"/>
            <a:ext cx="4136994" cy="690950"/>
          </a:xfrm>
          <a:prstGeom prst="rect">
            <a:avLst/>
          </a:prstGeom>
          <a:solidFill>
            <a:schemeClr val="accent5">
              <a:lumMod val="60000"/>
              <a:lumOff val="40000"/>
            </a:schemeClr>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Контрольно-счетные органы субъектов РФ и МО</a:t>
            </a:r>
          </a:p>
        </p:txBody>
      </p:sp>
      <p:sp>
        <p:nvSpPr>
          <p:cNvPr id="5" name="Прямоугольник 4">
            <a:extLst>
              <a:ext uri="{FF2B5EF4-FFF2-40B4-BE49-F238E27FC236}">
                <a16:creationId xmlns:a16="http://schemas.microsoft.com/office/drawing/2014/main" id="{4FD3CE6D-165A-4916-8F41-84F4D4C376BF}"/>
              </a:ext>
            </a:extLst>
          </p:cNvPr>
          <p:cNvSpPr/>
          <p:nvPr/>
        </p:nvSpPr>
        <p:spPr>
          <a:xfrm>
            <a:off x="125663" y="793616"/>
            <a:ext cx="5147674" cy="5997403"/>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300" dirty="0">
                <a:solidFill>
                  <a:schemeClr val="tx1"/>
                </a:solidFill>
                <a:latin typeface="Georgia" panose="02040502050405020303" pitchFamily="18" charset="0"/>
              </a:rPr>
              <a:t>1) организация и осуществление контроля за целевым и эффективным использованием средств федерального бюджета, бюджетов государственных внебюджетных фондов;</a:t>
            </a:r>
          </a:p>
          <a:p>
            <a:r>
              <a:rPr lang="ru-RU" sz="1300" dirty="0">
                <a:solidFill>
                  <a:schemeClr val="tx1"/>
                </a:solidFill>
                <a:latin typeface="Georgia" panose="02040502050405020303" pitchFamily="18" charset="0"/>
              </a:rPr>
              <a:t>2) аудит реализуемости и результативности достижения стратегических целей социально-экономического развития РФ;</a:t>
            </a:r>
          </a:p>
          <a:p>
            <a:r>
              <a:rPr lang="ru-RU" sz="1300" dirty="0">
                <a:solidFill>
                  <a:schemeClr val="tx1"/>
                </a:solidFill>
                <a:latin typeface="Georgia" panose="02040502050405020303" pitchFamily="18" charset="0"/>
              </a:rPr>
              <a:t>3) определение эффективности и соответствия нормативным правовым актам РФ порядка формирования, управления и распоряжения федеральными и иными ресурсами;</a:t>
            </a:r>
          </a:p>
          <a:p>
            <a:r>
              <a:rPr lang="ru-RU" sz="1300" dirty="0">
                <a:solidFill>
                  <a:schemeClr val="tx1"/>
                </a:solidFill>
                <a:latin typeface="Georgia" panose="02040502050405020303" pitchFamily="18" charset="0"/>
              </a:rPr>
              <a:t>4) анализ выявленных недостатков и нарушений, выработка предложений по их устранению, а также по совершенствованию бюджетного процесса в целом;</a:t>
            </a:r>
          </a:p>
          <a:p>
            <a:r>
              <a:rPr lang="ru-RU" sz="1300" dirty="0">
                <a:solidFill>
                  <a:schemeClr val="tx1"/>
                </a:solidFill>
                <a:latin typeface="Georgia" panose="02040502050405020303" pitchFamily="18" charset="0"/>
              </a:rPr>
              <a:t>6) оценка эффективности предоставления налоговых и иных льгот и преимуществ, бюджетных кредитов за счет средств федерального бюджета, а также оценка законности предоставления государственных гарантий и поручительств или обеспечения исполнения обязательств другими способами по сделкам, совершаемым юридическими лицами и индивидуальными предпринимателями за счет федеральных и иных ресурсов;</a:t>
            </a:r>
          </a:p>
          <a:p>
            <a:r>
              <a:rPr lang="ru-RU" sz="1300" dirty="0">
                <a:solidFill>
                  <a:schemeClr val="tx1"/>
                </a:solidFill>
                <a:latin typeface="Georgia" panose="02040502050405020303" pitchFamily="18" charset="0"/>
              </a:rPr>
              <a:t>7) определение достоверности бюджетной отчетности ГАС федерального бюджета и бюджетов государственных внебюджетных фондов РФ и годового отчета об исполнении федерального бюджета, бюджетов государственных внебюджетных фондов РФ;</a:t>
            </a:r>
          </a:p>
          <a:p>
            <a:r>
              <a:rPr lang="ru-RU" sz="1300" dirty="0">
                <a:solidFill>
                  <a:schemeClr val="tx1"/>
                </a:solidFill>
                <a:latin typeface="Georgia" panose="02040502050405020303" pitchFamily="18" charset="0"/>
              </a:rPr>
              <a:t>8) контроль за законностью и своевременностью движения средств федерального бюджета и средств государственных внебюджетных фондов в ЦБ РФ, уполномоченных банках и иных кредитных организациях РФ;</a:t>
            </a:r>
          </a:p>
          <a:p>
            <a:r>
              <a:rPr lang="ru-RU" sz="1300" dirty="0">
                <a:solidFill>
                  <a:schemeClr val="tx1"/>
                </a:solidFill>
                <a:latin typeface="Georgia" panose="02040502050405020303" pitchFamily="18" charset="0"/>
              </a:rPr>
              <a:t>9) обеспечение мер по противодействию коррупции.</a:t>
            </a:r>
          </a:p>
        </p:txBody>
      </p:sp>
      <p:sp>
        <p:nvSpPr>
          <p:cNvPr id="10" name="Прямоугольник 9">
            <a:extLst>
              <a:ext uri="{FF2B5EF4-FFF2-40B4-BE49-F238E27FC236}">
                <a16:creationId xmlns:a16="http://schemas.microsoft.com/office/drawing/2014/main" id="{758ECFA9-3AA2-4C9F-AEB3-70C31B451994}"/>
              </a:ext>
            </a:extLst>
          </p:cNvPr>
          <p:cNvSpPr/>
          <p:nvPr/>
        </p:nvSpPr>
        <p:spPr>
          <a:xfrm>
            <a:off x="5513033" y="793616"/>
            <a:ext cx="6553305" cy="5983781"/>
          </a:xfrm>
          <a:prstGeom prst="rect">
            <a:avLst/>
          </a:prstGeom>
          <a:solidFill>
            <a:schemeClr val="accent5">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300" dirty="0">
                <a:solidFill>
                  <a:schemeClr val="tx1"/>
                </a:solidFill>
                <a:latin typeface="Georgia" panose="02040502050405020303" pitchFamily="18" charset="0"/>
              </a:rPr>
              <a:t>1) контроль за исполнением бюджета субъекта РФ и бюджета территориального государственного внебюджетного фонда (ТГВФ);</a:t>
            </a:r>
          </a:p>
          <a:p>
            <a:r>
              <a:rPr lang="ru-RU" sz="1300" dirty="0">
                <a:solidFill>
                  <a:schemeClr val="tx1"/>
                </a:solidFill>
                <a:latin typeface="Georgia" panose="02040502050405020303" pitchFamily="18" charset="0"/>
              </a:rPr>
              <a:t>2) экспертиза проектов законов о бюджетах;</a:t>
            </a:r>
          </a:p>
          <a:p>
            <a:r>
              <a:rPr lang="ru-RU" sz="1300" dirty="0">
                <a:solidFill>
                  <a:schemeClr val="tx1"/>
                </a:solidFill>
                <a:latin typeface="Georgia" panose="02040502050405020303" pitchFamily="18" charset="0"/>
              </a:rPr>
              <a:t>3) внешняя проверка годового отчета об исполнении бюджетов;</a:t>
            </a:r>
          </a:p>
          <a:p>
            <a:r>
              <a:rPr lang="ru-RU" sz="1300" dirty="0">
                <a:solidFill>
                  <a:schemeClr val="tx1"/>
                </a:solidFill>
                <a:latin typeface="Georgia" panose="02040502050405020303" pitchFamily="18" charset="0"/>
              </a:rPr>
              <a:t>4) организация и осуществление контроля за законностью, результативностью (эффективностью и экономностью) использования средств бюджета и иных источников;</a:t>
            </a:r>
          </a:p>
          <a:p>
            <a:r>
              <a:rPr lang="ru-RU" sz="1300" dirty="0">
                <a:solidFill>
                  <a:schemeClr val="tx1"/>
                </a:solidFill>
                <a:latin typeface="Georgia" panose="02040502050405020303" pitchFamily="18" charset="0"/>
              </a:rPr>
              <a:t>5) контроль за соблюдением установленного порядка управления и распоряжения имуществом, находящимся в государственной собственности субъекта РФ;</a:t>
            </a:r>
          </a:p>
          <a:p>
            <a:r>
              <a:rPr lang="ru-RU" sz="1300" dirty="0">
                <a:solidFill>
                  <a:schemeClr val="tx1"/>
                </a:solidFill>
                <a:latin typeface="Georgia" panose="02040502050405020303" pitchFamily="18" charset="0"/>
              </a:rPr>
              <a:t>6) оценка эффективности предоставления налоговых и иных льгот и преимуществ, бюджетных кредитов за счет средств бюджета, а также оценка законности предоставления государственных гарантий и поручительств или обеспечения исполнения обязательств другими способами по сделкам, совершаемым ЮЛ и ИП за счет средств бюджета и имущества, находящегося в государственной собственности субъекта РФ;</a:t>
            </a:r>
          </a:p>
          <a:p>
            <a:r>
              <a:rPr lang="ru-RU" sz="1300" dirty="0">
                <a:solidFill>
                  <a:schemeClr val="tx1"/>
                </a:solidFill>
                <a:latin typeface="Georgia" panose="02040502050405020303" pitchFamily="18" charset="0"/>
              </a:rPr>
              <a:t>7) финансово-экономическая экспертиза проектов законов субъекта РФ и пр. актов и программ;</a:t>
            </a:r>
          </a:p>
          <a:p>
            <a:r>
              <a:rPr lang="ru-RU" sz="1300" dirty="0">
                <a:solidFill>
                  <a:schemeClr val="tx1"/>
                </a:solidFill>
                <a:latin typeface="Georgia" panose="02040502050405020303" pitchFamily="18" charset="0"/>
              </a:rPr>
              <a:t>8) анализ бюджетного процесса и подготовка предложений, направленных на его совершенствование;</a:t>
            </a:r>
          </a:p>
          <a:p>
            <a:r>
              <a:rPr lang="ru-RU" sz="1300" dirty="0">
                <a:solidFill>
                  <a:schemeClr val="tx1"/>
                </a:solidFill>
                <a:latin typeface="Georgia" panose="02040502050405020303" pitchFamily="18" charset="0"/>
              </a:rPr>
              <a:t>9) контроль за законностью, результативностью (эффективностью и экономностью) использования межбюджетных трансфертов, предоставленных из бюджета субъекта бюджетам муниципальных образований, а также проверка местного бюджета в случаях, установленных БК РФ;</a:t>
            </a:r>
          </a:p>
          <a:p>
            <a:r>
              <a:rPr lang="ru-RU" sz="1300" dirty="0">
                <a:solidFill>
                  <a:schemeClr val="tx1"/>
                </a:solidFill>
                <a:latin typeface="Georgia" panose="02040502050405020303" pitchFamily="18" charset="0"/>
              </a:rPr>
              <a:t>10) подготовка информации о ходе исполнения бюджетов, о результатах проведенных контрольных и экспертно-аналитических мероприятий и представление такой информации в законодательный (представительный) орган государственной власти субъекта РФ и высшему должностному лицу субъекта РФ;</a:t>
            </a:r>
          </a:p>
          <a:p>
            <a:r>
              <a:rPr lang="ru-RU" sz="1300" dirty="0">
                <a:solidFill>
                  <a:schemeClr val="tx1"/>
                </a:solidFill>
                <a:latin typeface="Georgia" panose="02040502050405020303" pitchFamily="18" charset="0"/>
              </a:rPr>
              <a:t>11) участие в мероприятиях, направленных на противодействие коррупции;</a:t>
            </a:r>
          </a:p>
        </p:txBody>
      </p:sp>
    </p:spTree>
    <p:extLst>
      <p:ext uri="{BB962C8B-B14F-4D97-AF65-F5344CB8AC3E}">
        <p14:creationId xmlns:p14="http://schemas.microsoft.com/office/powerpoint/2010/main" val="18651291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85059" y="189133"/>
            <a:ext cx="10821879"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Georgia" panose="02040502050405020303" pitchFamily="18" charset="0"/>
              </a:rPr>
              <a:t>Проблемы / недостатки государственного финансового контроля</a:t>
            </a: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736846" y="1526245"/>
            <a:ext cx="10821879" cy="942150"/>
          </a:xfrm>
          <a:prstGeom prst="rect">
            <a:avLst/>
          </a:prstGeom>
          <a:solidFill>
            <a:schemeClr val="accent6">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1. Проблемы дальнейшего расширения государственного финансового контроля и аудита. Определение сферы и субъектов </a:t>
            </a:r>
            <a:r>
              <a:rPr lang="ru-RU" sz="2000" dirty="0" err="1">
                <a:solidFill>
                  <a:schemeClr val="tx1"/>
                </a:solidFill>
                <a:latin typeface="Georgia" panose="02040502050405020303" pitchFamily="18" charset="0"/>
              </a:rPr>
              <a:t>госфинконтроля</a:t>
            </a:r>
            <a:r>
              <a:rPr lang="ru-RU" sz="2000" dirty="0">
                <a:solidFill>
                  <a:schemeClr val="tx1"/>
                </a:solidFill>
                <a:latin typeface="Georgia" panose="02040502050405020303" pitchFamily="18" charset="0"/>
              </a:rPr>
              <a:t> и </a:t>
            </a:r>
            <a:r>
              <a:rPr lang="ru-RU" sz="2000" dirty="0" err="1">
                <a:solidFill>
                  <a:schemeClr val="tx1"/>
                </a:solidFill>
                <a:latin typeface="Georgia" panose="02040502050405020303" pitchFamily="18" charset="0"/>
              </a:rPr>
              <a:t>госаудита</a:t>
            </a:r>
            <a:r>
              <a:rPr lang="ru-RU" sz="2000" dirty="0">
                <a:solidFill>
                  <a:schemeClr val="tx1"/>
                </a:solidFill>
                <a:latin typeface="Georgia" panose="02040502050405020303" pitchFamily="18" charset="0"/>
              </a:rPr>
              <a:t> (дублирование функций)</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736845" y="2584046"/>
            <a:ext cx="10821879" cy="683024"/>
          </a:xfrm>
          <a:prstGeom prst="rect">
            <a:avLst/>
          </a:prstGeom>
          <a:solidFill>
            <a:schemeClr val="bg2">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2. Недостаточное взаимодействие между органами внешнего и внутреннего финансового контроля (вопросы взаимодействия по результатам контроля)</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6845" y="3385641"/>
            <a:ext cx="10821879" cy="960606"/>
          </a:xfrm>
          <a:prstGeom prst="rect">
            <a:avLst/>
          </a:prstGeom>
          <a:solidFill>
            <a:schemeClr val="accent6">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3. Проблема организации эффективного муниципального контроля. Отсутствие единой регламентации осуществления внутреннего государственного (муниципального) финансового контроля</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6846" y="4505881"/>
            <a:ext cx="10821879" cy="942150"/>
          </a:xfrm>
          <a:prstGeom prst="rect">
            <a:avLst/>
          </a:prstGeom>
          <a:solidFill>
            <a:schemeClr val="bg2">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4. Излишняя формализация внутреннего финансового контроля. Подмена внутреннего финансового аудита ведомственным контролем, и, как следствие, снижение эффективности </a:t>
            </a:r>
          </a:p>
        </p:txBody>
      </p:sp>
      <p:sp>
        <p:nvSpPr>
          <p:cNvPr id="4" name="Стрелка: вниз 3">
            <a:extLst>
              <a:ext uri="{FF2B5EF4-FFF2-40B4-BE49-F238E27FC236}">
                <a16:creationId xmlns:a16="http://schemas.microsoft.com/office/drawing/2014/main" id="{D5BBCA01-708A-4C2D-8289-5B7A24D7C1E5}"/>
              </a:ext>
            </a:extLst>
          </p:cNvPr>
          <p:cNvSpPr/>
          <p:nvPr/>
        </p:nvSpPr>
        <p:spPr>
          <a:xfrm>
            <a:off x="5842986" y="1037256"/>
            <a:ext cx="506027" cy="48898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Прямоугольник 12">
            <a:extLst>
              <a:ext uri="{FF2B5EF4-FFF2-40B4-BE49-F238E27FC236}">
                <a16:creationId xmlns:a16="http://schemas.microsoft.com/office/drawing/2014/main" id="{EF2E6C1C-6879-4258-92DA-4AD0DFC6A664}"/>
              </a:ext>
            </a:extLst>
          </p:cNvPr>
          <p:cNvSpPr/>
          <p:nvPr/>
        </p:nvSpPr>
        <p:spPr>
          <a:xfrm>
            <a:off x="736845" y="5607665"/>
            <a:ext cx="10821879" cy="942150"/>
          </a:xfrm>
          <a:prstGeom prst="rect">
            <a:avLst/>
          </a:prstGeom>
          <a:solidFill>
            <a:schemeClr val="accent6">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5. Недостатки механизмов реализации результатов контроля (составление и направление представлений и предписаний, применение бюджетных мер принуждения)</a:t>
            </a:r>
          </a:p>
        </p:txBody>
      </p:sp>
    </p:spTree>
    <p:extLst>
      <p:ext uri="{BB962C8B-B14F-4D97-AF65-F5344CB8AC3E}">
        <p14:creationId xmlns:p14="http://schemas.microsoft.com/office/powerpoint/2010/main" val="98685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4"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448983" y="137181"/>
            <a:ext cx="4485865"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400" b="1" dirty="0">
                <a:solidFill>
                  <a:prstClr val="black"/>
                </a:solidFill>
                <a:latin typeface="Georgia" panose="02040502050405020303" pitchFamily="18" charset="0"/>
              </a:rPr>
              <a:t>УРОВЕНЬ ГАБС</a:t>
            </a:r>
            <a:endParaRPr kumimoji="0" lang="ru-RU" sz="24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5" name="Прямоугольник 4">
            <a:extLst>
              <a:ext uri="{FF2B5EF4-FFF2-40B4-BE49-F238E27FC236}">
                <a16:creationId xmlns:a16="http://schemas.microsoft.com/office/drawing/2014/main" id="{2D03DF81-BD3A-40EA-B406-027F21DA6CC5}"/>
              </a:ext>
            </a:extLst>
          </p:cNvPr>
          <p:cNvSpPr/>
          <p:nvPr/>
        </p:nvSpPr>
        <p:spPr>
          <a:xfrm>
            <a:off x="5688495" y="94332"/>
            <a:ext cx="4263357" cy="775101"/>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ВНУТРЕННИЙ ФИНАНСОВЫЙ АУДИТ</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295513" y="1380986"/>
            <a:ext cx="3865007" cy="768306"/>
          </a:xfrm>
          <a:prstGeom prst="rect">
            <a:avLst/>
          </a:prstGeom>
          <a:solidFill>
            <a:schemeClr val="accent6">
              <a:lumMod val="60000"/>
              <a:lumOff val="4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2000" b="1" dirty="0">
                <a:solidFill>
                  <a:prstClr val="black"/>
                </a:solidFill>
                <a:latin typeface="Georgia" panose="02040502050405020303" pitchFamily="18" charset="0"/>
              </a:rPr>
              <a:t>ПРАВОВЫЕ ОСНОВЫ</a:t>
            </a:r>
            <a:endPar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12" name="Прямоугольник 11">
            <a:extLst>
              <a:ext uri="{FF2B5EF4-FFF2-40B4-BE49-F238E27FC236}">
                <a16:creationId xmlns:a16="http://schemas.microsoft.com/office/drawing/2014/main" id="{3A3A9578-3212-4548-8AFF-12F5546BB4B6}"/>
              </a:ext>
            </a:extLst>
          </p:cNvPr>
          <p:cNvSpPr/>
          <p:nvPr/>
        </p:nvSpPr>
        <p:spPr>
          <a:xfrm>
            <a:off x="5119723" y="1183001"/>
            <a:ext cx="6712756" cy="1200330"/>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b="1" i="0" u="none" strike="noStrike" kern="1200" cap="none" spc="0" normalizeH="0" baseline="0" noProof="0" dirty="0">
                <a:ln>
                  <a:noFill/>
                </a:ln>
                <a:solidFill>
                  <a:prstClr val="black"/>
                </a:solidFill>
                <a:effectLst/>
                <a:uLnTx/>
                <a:uFillTx/>
                <a:latin typeface="Georgia" panose="02040502050405020303" pitchFamily="18" charset="0"/>
              </a:rPr>
              <a:t>Бюджетный</a:t>
            </a:r>
            <a:r>
              <a:rPr kumimoji="0" lang="ru-RU" b="1" i="0" u="none" strike="noStrike" kern="1200" cap="none" spc="0" normalizeH="0" noProof="0" dirty="0">
                <a:ln>
                  <a:noFill/>
                </a:ln>
                <a:solidFill>
                  <a:prstClr val="black"/>
                </a:solidFill>
                <a:effectLst/>
                <a:uLnTx/>
                <a:uFillTx/>
                <a:latin typeface="Georgia" panose="02040502050405020303" pitchFamily="18" charset="0"/>
              </a:rPr>
              <a:t> Кодекс РФ статья 160.2-1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b="1" i="0" u="none" strike="noStrike" kern="1200" cap="none" spc="0" normalizeH="0" noProof="0" dirty="0">
                <a:ln>
                  <a:noFill/>
                </a:ln>
                <a:solidFill>
                  <a:prstClr val="black"/>
                </a:solidFill>
                <a:effectLst/>
                <a:uLnTx/>
                <a:uFillTx/>
                <a:latin typeface="Georgia" panose="02040502050405020303" pitchFamily="18" charset="0"/>
              </a:rPr>
              <a:t>(с изменениями, которые вступили в силу 01.01.2020г.) </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b="1" baseline="0" dirty="0">
                <a:solidFill>
                  <a:prstClr val="black"/>
                </a:solidFill>
                <a:latin typeface="Georgia" panose="02040502050405020303" pitchFamily="18" charset="0"/>
              </a:rPr>
              <a:t>Закон</a:t>
            </a:r>
            <a:r>
              <a:rPr lang="ru-RU" b="1" dirty="0">
                <a:solidFill>
                  <a:prstClr val="black"/>
                </a:solidFill>
                <a:latin typeface="Georgia" panose="02040502050405020303" pitchFamily="18" charset="0"/>
              </a:rPr>
              <a:t> №199-ФЗ от 26.07.2019 г.</a:t>
            </a:r>
            <a:endParaRPr kumimoji="0" lang="ru-RU" b="1" i="0" u="none" strike="noStrike" kern="1200" cap="none" spc="0" normalizeH="0" baseline="0" noProof="0" dirty="0">
              <a:ln>
                <a:noFill/>
              </a:ln>
              <a:solidFill>
                <a:prstClr val="black"/>
              </a:solidFill>
              <a:effectLst/>
              <a:uLnTx/>
              <a:uFillTx/>
              <a:latin typeface="Georgia" panose="02040502050405020303" pitchFamily="18" charset="0"/>
            </a:endParaRPr>
          </a:p>
        </p:txBody>
      </p:sp>
      <p:sp>
        <p:nvSpPr>
          <p:cNvPr id="7" name="Прямоугольник 6">
            <a:extLst>
              <a:ext uri="{FF2B5EF4-FFF2-40B4-BE49-F238E27FC236}">
                <a16:creationId xmlns:a16="http://schemas.microsoft.com/office/drawing/2014/main" id="{8B58D324-A129-4154-866F-4D053AB9579A}"/>
              </a:ext>
            </a:extLst>
          </p:cNvPr>
          <p:cNvSpPr/>
          <p:nvPr/>
        </p:nvSpPr>
        <p:spPr>
          <a:xfrm>
            <a:off x="295513" y="3765433"/>
            <a:ext cx="11600974" cy="2875064"/>
          </a:xfrm>
          <a:prstGeom prst="rect">
            <a:avLst/>
          </a:prstGeom>
          <a:solidFill>
            <a:schemeClr val="accent1">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a:buFont typeface="+mj-lt"/>
              <a:buAutoNum type="arabicPeriod"/>
              <a:defRPr/>
            </a:pPr>
            <a:r>
              <a:rPr lang="ru-RU"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a:t>
            </a:r>
          </a:p>
          <a:p>
            <a:pPr marL="342900" indent="-342900">
              <a:buFont typeface="+mj-lt"/>
              <a:buAutoNum type="arabicPeriod"/>
              <a:defRPr/>
            </a:pPr>
            <a:r>
              <a:rPr lang="ru-RU" b="1" dirty="0">
                <a:solidFill>
                  <a:schemeClr val="tx1"/>
                </a:solidFill>
                <a:latin typeface="Georgia" panose="02040502050405020303" pitchFamily="18" charset="0"/>
              </a:rPr>
              <a:t>Федеральный стандарт внутреннего финансового аудита «Права и обязанности должностных лиц (работников) при осуществлении внутреннего финансового аудита»</a:t>
            </a:r>
          </a:p>
          <a:p>
            <a:pPr marL="342900" lvl="0" indent="-342900">
              <a:buFont typeface="+mj-lt"/>
              <a:buAutoNum type="arabicPeriod"/>
              <a:defRPr/>
            </a:pPr>
            <a:r>
              <a:rPr lang="ru-RU" b="1" dirty="0">
                <a:solidFill>
                  <a:schemeClr val="tx1"/>
                </a:solidFill>
                <a:latin typeface="Georgia" panose="02040502050405020303" pitchFamily="18" charset="0"/>
              </a:rPr>
              <a:t>Федеральный стандарт внутреннего финансового аудита «Основания и порядок организации внутреннего финансового аудита, а также случаи и порядок передачи полномочий по осуществлению внутреннего финансового аудита»</a:t>
            </a:r>
          </a:p>
          <a:p>
            <a:pPr marL="342900" lvl="0" indent="-342900">
              <a:buFont typeface="+mj-lt"/>
              <a:buAutoNum type="arabicPeriod"/>
              <a:defRPr/>
            </a:pPr>
            <a:r>
              <a:rPr lang="ru-RU" b="1" dirty="0">
                <a:solidFill>
                  <a:srgbClr val="C00000"/>
                </a:solidFill>
                <a:latin typeface="Georgia" panose="02040502050405020303" pitchFamily="18" charset="0"/>
              </a:rPr>
              <a:t>Проект федерального стандарта внутреннего финансового аудита «Планирование и проведение внутреннего финансового аудита» </a:t>
            </a:r>
          </a:p>
        </p:txBody>
      </p:sp>
      <p:sp>
        <p:nvSpPr>
          <p:cNvPr id="10" name="Прямоугольник 9">
            <a:extLst>
              <a:ext uri="{FF2B5EF4-FFF2-40B4-BE49-F238E27FC236}">
                <a16:creationId xmlns:a16="http://schemas.microsoft.com/office/drawing/2014/main" id="{594ECE31-7B86-403A-90B2-A1E8EC79291C}"/>
              </a:ext>
            </a:extLst>
          </p:cNvPr>
          <p:cNvSpPr/>
          <p:nvPr/>
        </p:nvSpPr>
        <p:spPr>
          <a:xfrm>
            <a:off x="295513" y="2706259"/>
            <a:ext cx="11536966" cy="859380"/>
          </a:xfrm>
          <a:prstGeom prst="rect">
            <a:avLst/>
          </a:prstGeom>
          <a:solidFill>
            <a:schemeClr val="accent1">
              <a:lumMod val="20000"/>
              <a:lumOff val="80000"/>
            </a:schemeClr>
          </a:solidFill>
          <a:ln w="31750">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b="1" dirty="0">
                <a:solidFill>
                  <a:prstClr val="black"/>
                </a:solidFill>
                <a:latin typeface="Georgia" panose="02040502050405020303" pitchFamily="18" charset="0"/>
              </a:rPr>
              <a:t>С 1 января 2020 года действующие порядки проведения внутреннего финансового контроля и внутреннего финансового аудита признаны </a:t>
            </a:r>
            <a:r>
              <a:rPr lang="ru-RU" b="1" dirty="0">
                <a:solidFill>
                  <a:srgbClr val="C00000"/>
                </a:solidFill>
                <a:latin typeface="Georgia" panose="02040502050405020303" pitchFamily="18" charset="0"/>
              </a:rPr>
              <a:t>УТРАТИВШИМИ СИЛУ  </a:t>
            </a:r>
          </a:p>
        </p:txBody>
      </p:sp>
      <p:sp>
        <p:nvSpPr>
          <p:cNvPr id="6" name="Стрелка: вправо 5">
            <a:extLst>
              <a:ext uri="{FF2B5EF4-FFF2-40B4-BE49-F238E27FC236}">
                <a16:creationId xmlns:a16="http://schemas.microsoft.com/office/drawing/2014/main" id="{F9E02C43-2697-4FCD-9886-FFD385BC8E52}"/>
              </a:ext>
            </a:extLst>
          </p:cNvPr>
          <p:cNvSpPr/>
          <p:nvPr/>
        </p:nvSpPr>
        <p:spPr>
          <a:xfrm>
            <a:off x="4322200" y="1522823"/>
            <a:ext cx="61264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низ 7">
            <a:extLst>
              <a:ext uri="{FF2B5EF4-FFF2-40B4-BE49-F238E27FC236}">
                <a16:creationId xmlns:a16="http://schemas.microsoft.com/office/drawing/2014/main" id="{8F7E8A2D-4E9A-4034-A216-6468D0314265}"/>
              </a:ext>
            </a:extLst>
          </p:cNvPr>
          <p:cNvSpPr/>
          <p:nvPr/>
        </p:nvSpPr>
        <p:spPr>
          <a:xfrm>
            <a:off x="1985700" y="2189620"/>
            <a:ext cx="484632" cy="4536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565908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P spid="7" grpId="0" animBg="1"/>
      <p:bldP spid="10" grpId="0" animBg="1"/>
      <p:bldP spid="6"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a:extLst>
              <a:ext uri="{FF2B5EF4-FFF2-40B4-BE49-F238E27FC236}">
                <a16:creationId xmlns:a16="http://schemas.microsoft.com/office/drawing/2014/main" id="{B49C123E-E4AB-4377-B417-3E279742FE6F}"/>
              </a:ext>
            </a:extLst>
          </p:cNvPr>
          <p:cNvGraphicFramePr>
            <a:graphicFrameLocks noGrp="1"/>
          </p:cNvGraphicFramePr>
          <p:nvPr>
            <p:extLst>
              <p:ext uri="{D42A27DB-BD31-4B8C-83A1-F6EECF244321}">
                <p14:modId xmlns:p14="http://schemas.microsoft.com/office/powerpoint/2010/main" val="238831698"/>
              </p:ext>
            </p:extLst>
          </p:nvPr>
        </p:nvGraphicFramePr>
        <p:xfrm>
          <a:off x="0" y="68580"/>
          <a:ext cx="12192000" cy="6720840"/>
        </p:xfrm>
        <a:graphic>
          <a:graphicData uri="http://schemas.openxmlformats.org/drawingml/2006/table">
            <a:tbl>
              <a:tblPr firstRow="1" bandRow="1">
                <a:tableStyleId>{5C22544A-7EE6-4342-B048-85BDC9FD1C3A}</a:tableStyleId>
              </a:tblPr>
              <a:tblGrid>
                <a:gridCol w="1649896">
                  <a:extLst>
                    <a:ext uri="{9D8B030D-6E8A-4147-A177-3AD203B41FA5}">
                      <a16:colId xmlns:a16="http://schemas.microsoft.com/office/drawing/2014/main" val="766436218"/>
                    </a:ext>
                  </a:extLst>
                </a:gridCol>
                <a:gridCol w="2812774">
                  <a:extLst>
                    <a:ext uri="{9D8B030D-6E8A-4147-A177-3AD203B41FA5}">
                      <a16:colId xmlns:a16="http://schemas.microsoft.com/office/drawing/2014/main" val="1400919177"/>
                    </a:ext>
                  </a:extLst>
                </a:gridCol>
                <a:gridCol w="2733260">
                  <a:extLst>
                    <a:ext uri="{9D8B030D-6E8A-4147-A177-3AD203B41FA5}">
                      <a16:colId xmlns:a16="http://schemas.microsoft.com/office/drawing/2014/main" val="4027972932"/>
                    </a:ext>
                  </a:extLst>
                </a:gridCol>
                <a:gridCol w="2557670">
                  <a:extLst>
                    <a:ext uri="{9D8B030D-6E8A-4147-A177-3AD203B41FA5}">
                      <a16:colId xmlns:a16="http://schemas.microsoft.com/office/drawing/2014/main" val="2056843401"/>
                    </a:ext>
                  </a:extLst>
                </a:gridCol>
                <a:gridCol w="2438400">
                  <a:extLst>
                    <a:ext uri="{9D8B030D-6E8A-4147-A177-3AD203B41FA5}">
                      <a16:colId xmlns:a16="http://schemas.microsoft.com/office/drawing/2014/main" val="4129681395"/>
                    </a:ext>
                  </a:extLst>
                </a:gridCol>
              </a:tblGrid>
              <a:tr h="685800">
                <a:tc>
                  <a:txBody>
                    <a:bodyPr/>
                    <a:lstStyle/>
                    <a:p>
                      <a:pPr algn="ctr"/>
                      <a:r>
                        <a:rPr lang="ru-RU" sz="1400" dirty="0">
                          <a:solidFill>
                            <a:schemeClr val="tx1"/>
                          </a:solidFill>
                        </a:rPr>
                        <a:t>Виды контроля</a:t>
                      </a:r>
                    </a:p>
                  </a:txBody>
                  <a:tcPr/>
                </a:tc>
                <a:tc>
                  <a:txBody>
                    <a:bodyPr/>
                    <a:lstStyle/>
                    <a:p>
                      <a:pPr algn="ctr"/>
                      <a:r>
                        <a:rPr lang="ru-RU" sz="1400" dirty="0">
                          <a:solidFill>
                            <a:schemeClr val="tx1"/>
                          </a:solidFill>
                        </a:rPr>
                        <a:t>Внутренний контроль в учреждении</a:t>
                      </a:r>
                    </a:p>
                  </a:txBody>
                  <a:tcPr/>
                </a:tc>
                <a:tc>
                  <a:txBody>
                    <a:bodyPr/>
                    <a:lstStyle/>
                    <a:p>
                      <a:pPr algn="ctr"/>
                      <a:r>
                        <a:rPr lang="ru-RU" sz="1400" dirty="0">
                          <a:solidFill>
                            <a:schemeClr val="tx1"/>
                          </a:solidFill>
                        </a:rPr>
                        <a:t>Контроль учредителя</a:t>
                      </a:r>
                    </a:p>
                  </a:txBody>
                  <a:tcPr/>
                </a:tc>
                <a:tc>
                  <a:txBody>
                    <a:bodyPr/>
                    <a:lstStyle/>
                    <a:p>
                      <a:pPr algn="ctr"/>
                      <a:r>
                        <a:rPr lang="ru-RU" sz="1400" dirty="0">
                          <a:solidFill>
                            <a:schemeClr val="tx1"/>
                          </a:solidFill>
                        </a:rPr>
                        <a:t>Ведомственный контроль в сфере закупок</a:t>
                      </a:r>
                    </a:p>
                  </a:txBody>
                  <a:tcPr/>
                </a:tc>
                <a:tc>
                  <a:txBody>
                    <a:bodyPr/>
                    <a:lstStyle/>
                    <a:p>
                      <a:pPr algn="ctr"/>
                      <a:r>
                        <a:rPr lang="ru-RU" sz="1400" dirty="0">
                          <a:solidFill>
                            <a:schemeClr val="tx1"/>
                          </a:solidFill>
                        </a:rPr>
                        <a:t>ВФК и ВФА в системе ГРБС</a:t>
                      </a:r>
                    </a:p>
                  </a:txBody>
                  <a:tcPr/>
                </a:tc>
                <a:extLst>
                  <a:ext uri="{0D108BD9-81ED-4DB2-BD59-A6C34878D82A}">
                    <a16:rowId xmlns:a16="http://schemas.microsoft.com/office/drawing/2014/main" val="553733037"/>
                  </a:ext>
                </a:extLst>
              </a:tr>
              <a:tr h="928297">
                <a:tc>
                  <a:txBody>
                    <a:bodyPr/>
                    <a:lstStyle/>
                    <a:p>
                      <a:pPr algn="ctr"/>
                      <a:r>
                        <a:rPr lang="ru-RU" sz="1400" b="1" dirty="0">
                          <a:solidFill>
                            <a:schemeClr val="tx1"/>
                          </a:solidFill>
                        </a:rPr>
                        <a:t>Правовые основания</a:t>
                      </a:r>
                    </a:p>
                  </a:txBody>
                  <a:tcPr/>
                </a:tc>
                <a:tc>
                  <a:txBody>
                    <a:bodyPr/>
                    <a:lstStyle/>
                    <a:p>
                      <a:pPr algn="ctr"/>
                      <a:r>
                        <a:rPr lang="ru-RU" sz="1400" dirty="0">
                          <a:solidFill>
                            <a:schemeClr val="tx1"/>
                          </a:solidFill>
                        </a:rPr>
                        <a:t>Ст. 19 Федерального закона № 402- ФЗ «О бухгалтерском учете»;</a:t>
                      </a:r>
                    </a:p>
                    <a:p>
                      <a:pPr algn="ctr"/>
                      <a:endParaRPr lang="ru-RU" sz="1400" dirty="0">
                        <a:solidFill>
                          <a:schemeClr val="tx1"/>
                        </a:solidFill>
                      </a:endParaRPr>
                    </a:p>
                    <a:p>
                      <a:pPr algn="ctr"/>
                      <a:r>
                        <a:rPr lang="ru-RU" sz="1400" dirty="0">
                          <a:solidFill>
                            <a:schemeClr val="tx1"/>
                          </a:solidFill>
                        </a:rPr>
                        <a:t>Пункт 6 Инструкция по применению</a:t>
                      </a:r>
                    </a:p>
                    <a:p>
                      <a:pPr algn="ctr"/>
                      <a:r>
                        <a:rPr lang="ru-RU" sz="1400" dirty="0">
                          <a:solidFill>
                            <a:schemeClr val="tx1"/>
                          </a:solidFill>
                        </a:rPr>
                        <a:t>Единого плана счетов</a:t>
                      </a:r>
                    </a:p>
                    <a:p>
                      <a:pPr algn="ctr"/>
                      <a:r>
                        <a:rPr lang="ru-RU" sz="1400" dirty="0">
                          <a:solidFill>
                            <a:schemeClr val="tx1"/>
                          </a:solidFill>
                        </a:rPr>
                        <a:t>бухгалтерского учета…</a:t>
                      </a:r>
                    </a:p>
                    <a:p>
                      <a:pPr algn="ctr"/>
                      <a:r>
                        <a:rPr lang="ru-RU" sz="1400" dirty="0">
                          <a:solidFill>
                            <a:schemeClr val="tx1"/>
                          </a:solidFill>
                        </a:rPr>
                        <a:t>(приказ Минфина России</a:t>
                      </a:r>
                    </a:p>
                    <a:p>
                      <a:pPr algn="ctr"/>
                      <a:r>
                        <a:rPr lang="ru-RU" sz="1400" dirty="0">
                          <a:solidFill>
                            <a:schemeClr val="tx1"/>
                          </a:solidFill>
                        </a:rPr>
                        <a:t>от 01.12.2010 № 157н)</a:t>
                      </a:r>
                    </a:p>
                    <a:p>
                      <a:pPr algn="ctr"/>
                      <a:endParaRPr lang="ru-RU" sz="1400" dirty="0">
                        <a:solidFill>
                          <a:schemeClr val="tx1"/>
                        </a:solidFill>
                      </a:endParaRPr>
                    </a:p>
                  </a:txBody>
                  <a:tcPr/>
                </a:tc>
                <a:tc>
                  <a:txBody>
                    <a:bodyPr/>
                    <a:lstStyle/>
                    <a:p>
                      <a:pPr algn="ctr"/>
                      <a:r>
                        <a:rPr lang="ru-RU" sz="1400" dirty="0">
                          <a:solidFill>
                            <a:schemeClr val="tx1"/>
                          </a:solidFill>
                        </a:rPr>
                        <a:t>ст. 32 Федерального</a:t>
                      </a:r>
                    </a:p>
                    <a:p>
                      <a:pPr algn="ctr"/>
                      <a:r>
                        <a:rPr lang="ru-RU" sz="1400" dirty="0">
                          <a:solidFill>
                            <a:schemeClr val="tx1"/>
                          </a:solidFill>
                        </a:rPr>
                        <a:t>закона от 12.01.1996 № 7-</a:t>
                      </a:r>
                    </a:p>
                    <a:p>
                      <a:pPr algn="ctr"/>
                      <a:r>
                        <a:rPr lang="ru-RU" sz="1400" dirty="0">
                          <a:solidFill>
                            <a:schemeClr val="tx1"/>
                          </a:solidFill>
                        </a:rPr>
                        <a:t>ФЗ "О некоммерческих</a:t>
                      </a:r>
                    </a:p>
                    <a:p>
                      <a:pPr algn="ctr"/>
                      <a:r>
                        <a:rPr lang="ru-RU" sz="1400" dirty="0">
                          <a:solidFill>
                            <a:schemeClr val="tx1"/>
                          </a:solidFill>
                        </a:rPr>
                        <a:t>организациях";</a:t>
                      </a:r>
                    </a:p>
                    <a:p>
                      <a:pPr algn="ctr"/>
                      <a:endParaRPr lang="ru-RU" sz="1400" dirty="0">
                        <a:solidFill>
                          <a:schemeClr val="tx1"/>
                        </a:solidFill>
                      </a:endParaRPr>
                    </a:p>
                    <a:p>
                      <a:pPr algn="ctr"/>
                      <a:r>
                        <a:rPr lang="ru-RU" sz="1400" dirty="0">
                          <a:solidFill>
                            <a:schemeClr val="tx1"/>
                          </a:solidFill>
                        </a:rPr>
                        <a:t>Пункт 3.23 ст. 2 Федерального</a:t>
                      </a:r>
                    </a:p>
                    <a:p>
                      <a:pPr algn="ctr"/>
                      <a:r>
                        <a:rPr lang="ru-RU" sz="1400" dirty="0">
                          <a:solidFill>
                            <a:schemeClr val="tx1"/>
                          </a:solidFill>
                        </a:rPr>
                        <a:t>закона от 03.11.2006 № 174-</a:t>
                      </a:r>
                    </a:p>
                    <a:p>
                      <a:pPr algn="ctr"/>
                      <a:r>
                        <a:rPr lang="ru-RU" sz="1400" dirty="0">
                          <a:solidFill>
                            <a:schemeClr val="tx1"/>
                          </a:solidFill>
                        </a:rPr>
                        <a:t>ФЗ "Об автономных</a:t>
                      </a:r>
                    </a:p>
                    <a:p>
                      <a:pPr algn="ctr"/>
                      <a:r>
                        <a:rPr lang="ru-RU" sz="1400" dirty="0">
                          <a:solidFill>
                            <a:schemeClr val="tx1"/>
                          </a:solidFill>
                        </a:rPr>
                        <a:t>учреждениях"</a:t>
                      </a:r>
                    </a:p>
                  </a:txBody>
                  <a:tcPr/>
                </a:tc>
                <a:tc>
                  <a:txBody>
                    <a:bodyPr/>
                    <a:lstStyle/>
                    <a:p>
                      <a:pPr algn="ctr"/>
                      <a:r>
                        <a:rPr lang="ru-RU" sz="1400" dirty="0">
                          <a:solidFill>
                            <a:schemeClr val="tx1"/>
                          </a:solidFill>
                        </a:rPr>
                        <a:t> Постановление</a:t>
                      </a:r>
                    </a:p>
                    <a:p>
                      <a:pPr algn="ctr"/>
                      <a:r>
                        <a:rPr lang="ru-RU" sz="1400" dirty="0">
                          <a:solidFill>
                            <a:schemeClr val="tx1"/>
                          </a:solidFill>
                        </a:rPr>
                        <a:t>Правительства РФ от</a:t>
                      </a:r>
                    </a:p>
                    <a:p>
                      <a:pPr algn="ctr"/>
                      <a:r>
                        <a:rPr lang="ru-RU" sz="1400" dirty="0">
                          <a:solidFill>
                            <a:schemeClr val="tx1"/>
                          </a:solidFill>
                        </a:rPr>
                        <a:t>10.02.2014 № 89 </a:t>
                      </a:r>
                    </a:p>
                    <a:p>
                      <a:pPr algn="ctr"/>
                      <a:r>
                        <a:rPr lang="ru-RU" sz="1400" dirty="0">
                          <a:solidFill>
                            <a:schemeClr val="tx1"/>
                          </a:solidFill>
                        </a:rPr>
                        <a:t>(с изм. 01.10.2019).</a:t>
                      </a:r>
                    </a:p>
                    <a:p>
                      <a:pPr algn="ctr"/>
                      <a:endParaRPr lang="ru-RU" sz="1400" dirty="0">
                        <a:solidFill>
                          <a:schemeClr val="tx1"/>
                        </a:solidFill>
                      </a:endParaRPr>
                    </a:p>
                    <a:p>
                      <a:pPr algn="ctr"/>
                      <a:r>
                        <a:rPr lang="ru-RU" sz="1400" dirty="0">
                          <a:solidFill>
                            <a:schemeClr val="tx1"/>
                          </a:solidFill>
                        </a:rPr>
                        <a:t>Правила осуществления</a:t>
                      </a:r>
                    </a:p>
                    <a:p>
                      <a:pPr algn="ctr"/>
                      <a:r>
                        <a:rPr lang="ru-RU" sz="1400" dirty="0">
                          <a:solidFill>
                            <a:schemeClr val="tx1"/>
                          </a:solidFill>
                        </a:rPr>
                        <a:t>ведомственного контроля в</a:t>
                      </a:r>
                    </a:p>
                    <a:p>
                      <a:pPr algn="ctr"/>
                      <a:r>
                        <a:rPr lang="ru-RU" sz="1400" dirty="0">
                          <a:solidFill>
                            <a:schemeClr val="tx1"/>
                          </a:solidFill>
                        </a:rPr>
                        <a:t>сфере закупок для</a:t>
                      </a:r>
                    </a:p>
                    <a:p>
                      <a:pPr algn="ctr"/>
                      <a:r>
                        <a:rPr lang="ru-RU" sz="1400" dirty="0">
                          <a:solidFill>
                            <a:schemeClr val="tx1"/>
                          </a:solidFill>
                        </a:rPr>
                        <a:t>обеспечения федеральных</a:t>
                      </a:r>
                    </a:p>
                    <a:p>
                      <a:pPr algn="ctr"/>
                      <a:r>
                        <a:rPr lang="ru-RU" sz="1400" dirty="0">
                          <a:solidFill>
                            <a:schemeClr val="tx1"/>
                          </a:solidFill>
                        </a:rPr>
                        <a:t>Нужд</a:t>
                      </a:r>
                    </a:p>
                  </a:txBody>
                  <a:tcPr/>
                </a:tc>
                <a:tc>
                  <a:txBody>
                    <a:bodyPr/>
                    <a:lstStyle/>
                    <a:p>
                      <a:pPr algn="ctr"/>
                      <a:r>
                        <a:rPr lang="ru-RU" sz="1400" dirty="0">
                          <a:solidFill>
                            <a:schemeClr val="tx1"/>
                          </a:solidFill>
                        </a:rPr>
                        <a:t>БК РФ</a:t>
                      </a:r>
                    </a:p>
                    <a:p>
                      <a:pPr algn="ctr"/>
                      <a:r>
                        <a:rPr lang="ru-RU" sz="1400" dirty="0">
                          <a:solidFill>
                            <a:schemeClr val="tx1"/>
                          </a:solidFill>
                        </a:rPr>
                        <a:t>(пункт 5 статьи 160.2-1),</a:t>
                      </a:r>
                    </a:p>
                    <a:p>
                      <a:pPr algn="ctr"/>
                      <a:endParaRPr lang="ru-RU" sz="1400" dirty="0">
                        <a:solidFill>
                          <a:schemeClr val="tx1"/>
                        </a:solidFill>
                      </a:endParaRPr>
                    </a:p>
                    <a:p>
                      <a:pPr algn="ctr"/>
                      <a:endParaRPr lang="ru-RU" sz="1400" dirty="0">
                        <a:solidFill>
                          <a:schemeClr val="tx1"/>
                        </a:solidFill>
                      </a:endParaRPr>
                    </a:p>
                    <a:p>
                      <a:pPr algn="ctr"/>
                      <a:r>
                        <a:rPr lang="ru-RU" sz="1400" dirty="0">
                          <a:solidFill>
                            <a:schemeClr val="tx1"/>
                          </a:solidFill>
                        </a:rPr>
                        <a:t>Стандарты ВФА</a:t>
                      </a:r>
                    </a:p>
                  </a:txBody>
                  <a:tcPr/>
                </a:tc>
                <a:extLst>
                  <a:ext uri="{0D108BD9-81ED-4DB2-BD59-A6C34878D82A}">
                    <a16:rowId xmlns:a16="http://schemas.microsoft.com/office/drawing/2014/main" val="3813714398"/>
                  </a:ext>
                </a:extLst>
              </a:tr>
              <a:tr h="928297">
                <a:tc>
                  <a:txBody>
                    <a:bodyPr/>
                    <a:lstStyle/>
                    <a:p>
                      <a:pPr algn="ctr"/>
                      <a:r>
                        <a:rPr lang="ru-RU" sz="1400" b="1" dirty="0">
                          <a:solidFill>
                            <a:schemeClr val="tx1"/>
                          </a:solidFill>
                        </a:rPr>
                        <a:t>Объекты контроля (аудита)</a:t>
                      </a:r>
                    </a:p>
                  </a:txBody>
                  <a:tcPr/>
                </a:tc>
                <a:tc>
                  <a:txBody>
                    <a:bodyPr/>
                    <a:lstStyle/>
                    <a:p>
                      <a:pPr algn="ctr"/>
                      <a:r>
                        <a:rPr lang="ru-RU" sz="1400" dirty="0">
                          <a:solidFill>
                            <a:schemeClr val="tx1"/>
                          </a:solidFill>
                        </a:rPr>
                        <a:t>Совершаемые факты</a:t>
                      </a:r>
                    </a:p>
                    <a:p>
                      <a:pPr algn="ctr"/>
                      <a:r>
                        <a:rPr lang="ru-RU" sz="1400" dirty="0">
                          <a:solidFill>
                            <a:schemeClr val="tx1"/>
                          </a:solidFill>
                        </a:rPr>
                        <a:t>хозяйственной жизни</a:t>
                      </a:r>
                    </a:p>
                    <a:p>
                      <a:pPr algn="ctr"/>
                      <a:r>
                        <a:rPr lang="ru-RU" sz="1400" dirty="0">
                          <a:solidFill>
                            <a:schemeClr val="tx1"/>
                          </a:solidFill>
                        </a:rPr>
                        <a:t>(сделка, событие, операция,</a:t>
                      </a:r>
                    </a:p>
                    <a:p>
                      <a:pPr algn="ctr"/>
                      <a:r>
                        <a:rPr lang="ru-RU" sz="1400" dirty="0">
                          <a:solidFill>
                            <a:schemeClr val="tx1"/>
                          </a:solidFill>
                        </a:rPr>
                        <a:t>которые оказывают или способны</a:t>
                      </a:r>
                    </a:p>
                    <a:p>
                      <a:pPr algn="ctr"/>
                      <a:r>
                        <a:rPr lang="ru-RU" sz="1400" dirty="0">
                          <a:solidFill>
                            <a:schemeClr val="tx1"/>
                          </a:solidFill>
                        </a:rPr>
                        <a:t>оказать влияние…)</a:t>
                      </a:r>
                    </a:p>
                  </a:txBody>
                  <a:tcPr/>
                </a:tc>
                <a:tc>
                  <a:txBody>
                    <a:bodyPr/>
                    <a:lstStyle/>
                    <a:p>
                      <a:pPr algn="ctr"/>
                      <a:r>
                        <a:rPr lang="ru-RU" sz="1400" dirty="0">
                          <a:solidFill>
                            <a:schemeClr val="tx1"/>
                          </a:solidFill>
                        </a:rPr>
                        <a:t>Деятельность</a:t>
                      </a:r>
                    </a:p>
                    <a:p>
                      <a:pPr algn="ctr"/>
                      <a:r>
                        <a:rPr lang="ru-RU" sz="1400" dirty="0">
                          <a:solidFill>
                            <a:schemeClr val="tx1"/>
                          </a:solidFill>
                        </a:rPr>
                        <a:t>подведомственных бюджетных</a:t>
                      </a:r>
                    </a:p>
                    <a:p>
                      <a:pPr algn="ctr"/>
                      <a:r>
                        <a:rPr lang="ru-RU" sz="1400" dirty="0">
                          <a:solidFill>
                            <a:schemeClr val="tx1"/>
                          </a:solidFill>
                        </a:rPr>
                        <a:t>и казенных учреждений, а</a:t>
                      </a:r>
                    </a:p>
                    <a:p>
                      <a:pPr algn="ctr"/>
                      <a:r>
                        <a:rPr lang="ru-RU" sz="1400" dirty="0">
                          <a:solidFill>
                            <a:schemeClr val="tx1"/>
                          </a:solidFill>
                        </a:rPr>
                        <a:t>также автономных учреждений</a:t>
                      </a:r>
                    </a:p>
                  </a:txBody>
                  <a:tcPr/>
                </a:tc>
                <a:tc>
                  <a:txBody>
                    <a:bodyPr/>
                    <a:lstStyle/>
                    <a:p>
                      <a:pPr algn="ctr"/>
                      <a:r>
                        <a:rPr lang="ru-RU" sz="1400" dirty="0">
                          <a:solidFill>
                            <a:schemeClr val="tx1"/>
                          </a:solidFill>
                        </a:rPr>
                        <a:t>Соблюдение</a:t>
                      </a:r>
                    </a:p>
                    <a:p>
                      <a:pPr algn="ctr"/>
                      <a:r>
                        <a:rPr lang="ru-RU" sz="1400" dirty="0">
                          <a:solidFill>
                            <a:schemeClr val="tx1"/>
                          </a:solidFill>
                        </a:rPr>
                        <a:t>подведомственными</a:t>
                      </a:r>
                    </a:p>
                    <a:p>
                      <a:pPr algn="ctr"/>
                      <a:r>
                        <a:rPr lang="ru-RU" sz="1400" dirty="0">
                          <a:solidFill>
                            <a:schemeClr val="tx1"/>
                          </a:solidFill>
                        </a:rPr>
                        <a:t>заказчиками</a:t>
                      </a:r>
                    </a:p>
                    <a:p>
                      <a:pPr algn="ctr"/>
                      <a:r>
                        <a:rPr lang="ru-RU" sz="1400" dirty="0">
                          <a:solidFill>
                            <a:schemeClr val="tx1"/>
                          </a:solidFill>
                        </a:rPr>
                        <a:t>законодательства РФ о</a:t>
                      </a:r>
                    </a:p>
                    <a:p>
                      <a:pPr algn="ctr"/>
                      <a:r>
                        <a:rPr lang="ru-RU" sz="1400" dirty="0">
                          <a:solidFill>
                            <a:schemeClr val="tx1"/>
                          </a:solidFill>
                        </a:rPr>
                        <a:t>контрактной системы</a:t>
                      </a:r>
                    </a:p>
                  </a:txBody>
                  <a:tcPr/>
                </a:tc>
                <a:tc>
                  <a:txBody>
                    <a:bodyPr/>
                    <a:lstStyle/>
                    <a:p>
                      <a:pPr algn="ctr"/>
                      <a:r>
                        <a:rPr lang="ru-RU" sz="1400" dirty="0">
                          <a:solidFill>
                            <a:schemeClr val="tx1"/>
                          </a:solidFill>
                        </a:rPr>
                        <a:t>Для ВФК:</a:t>
                      </a:r>
                    </a:p>
                    <a:p>
                      <a:pPr algn="ctr"/>
                      <a:r>
                        <a:rPr lang="ru-RU" sz="1400" dirty="0">
                          <a:solidFill>
                            <a:schemeClr val="tx1"/>
                          </a:solidFill>
                        </a:rPr>
                        <a:t>внутренние бюджетные процедуры</a:t>
                      </a:r>
                    </a:p>
                    <a:p>
                      <a:pPr algn="ctr"/>
                      <a:r>
                        <a:rPr lang="ru-RU" sz="1400" dirty="0">
                          <a:solidFill>
                            <a:schemeClr val="tx1"/>
                          </a:solidFill>
                        </a:rPr>
                        <a:t>Для ВФА:</a:t>
                      </a:r>
                    </a:p>
                    <a:p>
                      <a:pPr algn="ctr"/>
                      <a:r>
                        <a:rPr lang="ru-RU" sz="1400" dirty="0">
                          <a:solidFill>
                            <a:schemeClr val="tx1"/>
                          </a:solidFill>
                        </a:rPr>
                        <a:t>Структурные подразделения</a:t>
                      </a:r>
                    </a:p>
                    <a:p>
                      <a:pPr algn="ctr"/>
                      <a:r>
                        <a:rPr lang="ru-RU" sz="1400" dirty="0">
                          <a:solidFill>
                            <a:schemeClr val="tx1"/>
                          </a:solidFill>
                        </a:rPr>
                        <a:t>ГАБС, АБС</a:t>
                      </a:r>
                    </a:p>
                    <a:p>
                      <a:pPr algn="ctr"/>
                      <a:endParaRPr lang="ru-RU" sz="1400" dirty="0">
                        <a:solidFill>
                          <a:schemeClr val="tx1"/>
                        </a:solidFill>
                      </a:endParaRPr>
                    </a:p>
                  </a:txBody>
                  <a:tcPr/>
                </a:tc>
                <a:extLst>
                  <a:ext uri="{0D108BD9-81ED-4DB2-BD59-A6C34878D82A}">
                    <a16:rowId xmlns:a16="http://schemas.microsoft.com/office/drawing/2014/main" val="4121892597"/>
                  </a:ext>
                </a:extLst>
              </a:tr>
              <a:tr h="928297">
                <a:tc>
                  <a:txBody>
                    <a:bodyPr/>
                    <a:lstStyle/>
                    <a:p>
                      <a:pPr algn="ctr"/>
                      <a:r>
                        <a:rPr lang="ru-RU" sz="1400" b="1" dirty="0">
                          <a:solidFill>
                            <a:schemeClr val="tx1"/>
                          </a:solidFill>
                        </a:rPr>
                        <a:t>Субъекты контроля</a:t>
                      </a:r>
                    </a:p>
                  </a:txBody>
                  <a:tcPr/>
                </a:tc>
                <a:tc>
                  <a:txBody>
                    <a:bodyPr/>
                    <a:lstStyle/>
                    <a:p>
                      <a:pPr algn="ctr"/>
                      <a:r>
                        <a:rPr lang="ru-RU" sz="1400" dirty="0">
                          <a:solidFill>
                            <a:schemeClr val="tx1"/>
                          </a:solidFill>
                        </a:rPr>
                        <a:t>Экономические субъекты</a:t>
                      </a:r>
                    </a:p>
                    <a:p>
                      <a:pPr algn="ctr"/>
                      <a:r>
                        <a:rPr lang="ru-RU" sz="1400" dirty="0">
                          <a:solidFill>
                            <a:schemeClr val="tx1"/>
                          </a:solidFill>
                        </a:rPr>
                        <a:t>(статья 2 Федерального закона № 402-ФЗ</a:t>
                      </a:r>
                    </a:p>
                  </a:txBody>
                  <a:tcPr/>
                </a:tc>
                <a:tc>
                  <a:txBody>
                    <a:bodyPr/>
                    <a:lstStyle/>
                    <a:p>
                      <a:pPr algn="ctr"/>
                      <a:r>
                        <a:rPr lang="ru-RU" sz="1400" dirty="0">
                          <a:solidFill>
                            <a:schemeClr val="tx1"/>
                          </a:solidFill>
                        </a:rPr>
                        <a:t>Органы, осуществляющие</a:t>
                      </a:r>
                    </a:p>
                    <a:p>
                      <a:pPr algn="ctr"/>
                      <a:r>
                        <a:rPr lang="ru-RU" sz="1400" dirty="0">
                          <a:solidFill>
                            <a:schemeClr val="tx1"/>
                          </a:solidFill>
                        </a:rPr>
                        <a:t>функции и полномочия</a:t>
                      </a:r>
                    </a:p>
                    <a:p>
                      <a:pPr algn="ctr"/>
                      <a:r>
                        <a:rPr lang="ru-RU" sz="1400" dirty="0">
                          <a:solidFill>
                            <a:schemeClr val="tx1"/>
                          </a:solidFill>
                        </a:rPr>
                        <a:t>учредителя</a:t>
                      </a:r>
                    </a:p>
                    <a:p>
                      <a:pPr algn="ctr"/>
                      <a:endParaRPr lang="ru-RU" sz="1400" dirty="0">
                        <a:solidFill>
                          <a:schemeClr val="tx1"/>
                        </a:solidFill>
                      </a:endParaRPr>
                    </a:p>
                  </a:txBody>
                  <a:tcPr/>
                </a:tc>
                <a:tc>
                  <a:txBody>
                    <a:bodyPr/>
                    <a:lstStyle/>
                    <a:p>
                      <a:pPr algn="ctr"/>
                      <a:r>
                        <a:rPr lang="ru-RU" sz="1400" dirty="0">
                          <a:solidFill>
                            <a:schemeClr val="tx1"/>
                          </a:solidFill>
                        </a:rPr>
                        <a:t>Органы ведомственного</a:t>
                      </a:r>
                    </a:p>
                    <a:p>
                      <a:pPr algn="ctr"/>
                      <a:r>
                        <a:rPr lang="ru-RU" sz="1400" dirty="0">
                          <a:solidFill>
                            <a:schemeClr val="tx1"/>
                          </a:solidFill>
                        </a:rPr>
                        <a:t>контроля</a:t>
                      </a:r>
                    </a:p>
                  </a:txBody>
                  <a:tcPr/>
                </a:tc>
                <a:tc>
                  <a:txBody>
                    <a:bodyPr/>
                    <a:lstStyle/>
                    <a:p>
                      <a:pPr algn="ctr"/>
                      <a:r>
                        <a:rPr lang="ru-RU" sz="1400" dirty="0">
                          <a:solidFill>
                            <a:schemeClr val="tx1"/>
                          </a:solidFill>
                        </a:rPr>
                        <a:t>Для ВФК: Лица, осуществляющие</a:t>
                      </a:r>
                    </a:p>
                    <a:p>
                      <a:pPr algn="ctr"/>
                      <a:r>
                        <a:rPr lang="ru-RU" sz="1400" dirty="0">
                          <a:solidFill>
                            <a:schemeClr val="tx1"/>
                          </a:solidFill>
                        </a:rPr>
                        <a:t>внутренние бюджетные процедуры</a:t>
                      </a:r>
                    </a:p>
                    <a:p>
                      <a:pPr algn="ctr"/>
                      <a:r>
                        <a:rPr lang="ru-RU" sz="1400" dirty="0">
                          <a:solidFill>
                            <a:schemeClr val="tx1"/>
                          </a:solidFill>
                        </a:rPr>
                        <a:t>Для ВФА: Внутренние аудиторы (структурное подразделение или</a:t>
                      </a:r>
                    </a:p>
                    <a:p>
                      <a:pPr algn="ctr"/>
                      <a:r>
                        <a:rPr lang="ru-RU" sz="1400" dirty="0">
                          <a:solidFill>
                            <a:schemeClr val="tx1"/>
                          </a:solidFill>
                        </a:rPr>
                        <a:t>уполномоченное лицо)</a:t>
                      </a:r>
                    </a:p>
                  </a:txBody>
                  <a:tcPr/>
                </a:tc>
                <a:extLst>
                  <a:ext uri="{0D108BD9-81ED-4DB2-BD59-A6C34878D82A}">
                    <a16:rowId xmlns:a16="http://schemas.microsoft.com/office/drawing/2014/main" val="4235426847"/>
                  </a:ext>
                </a:extLst>
              </a:tr>
            </a:tbl>
          </a:graphicData>
        </a:graphic>
      </p:graphicFrame>
    </p:spTree>
    <p:extLst>
      <p:ext uri="{BB962C8B-B14F-4D97-AF65-F5344CB8AC3E}">
        <p14:creationId xmlns:p14="http://schemas.microsoft.com/office/powerpoint/2010/main" val="22917880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11218" y="327307"/>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Внутренний контроль в учреждении. Правовые основы</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77745" y="1896845"/>
            <a:ext cx="10951377"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Экономический субъект (ПБС) обязан организовать и осуществлять внутренний контроль совершаемых фактов хозяйственной жизни</a:t>
            </a:r>
          </a:p>
        </p:txBody>
      </p:sp>
      <p:sp>
        <p:nvSpPr>
          <p:cNvPr id="12" name="Прямоугольник 11">
            <a:extLst>
              <a:ext uri="{FF2B5EF4-FFF2-40B4-BE49-F238E27FC236}">
                <a16:creationId xmlns:a16="http://schemas.microsoft.com/office/drawing/2014/main" id="{43BBEC36-9156-43CB-A7C5-C12B41BAC1CE}"/>
              </a:ext>
            </a:extLst>
          </p:cNvPr>
          <p:cNvSpPr/>
          <p:nvPr/>
        </p:nvSpPr>
        <p:spPr>
          <a:xfrm>
            <a:off x="566516" y="3964827"/>
            <a:ext cx="10951377"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Субъект учета формирует свою учетную политику. Актами субъекта учета утверждается порядок организации и обеспечения (осуществления) субъектом учета внутреннего финансового контроля</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77745" y="1320881"/>
            <a:ext cx="11001075" cy="48123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1. Статья 19 Федерального закона № 402-ФЗ «О бухгалтерском учете»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Стрелка: пятиугольник 13">
            <a:extLst>
              <a:ext uri="{FF2B5EF4-FFF2-40B4-BE49-F238E27FC236}">
                <a16:creationId xmlns:a16="http://schemas.microsoft.com/office/drawing/2014/main" id="{AFC8EA94-9B00-445C-89A8-2E6D20F57B84}"/>
              </a:ext>
            </a:extLst>
          </p:cNvPr>
          <p:cNvSpPr/>
          <p:nvPr/>
        </p:nvSpPr>
        <p:spPr bwMode="auto">
          <a:xfrm>
            <a:off x="595462" y="3082634"/>
            <a:ext cx="11001075" cy="69273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2. Пункт 6 Инструкции по применению Единого плана счетов бухгалтерского учета…(приказ Минфина России от 01.12.2010 № 157н)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40199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616216" y="83556"/>
            <a:ext cx="11275751"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День 3. Качество финансового менеджмента, нарушения, практические вопросы</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Стрелка: пятиугольник 5">
            <a:extLst>
              <a:ext uri="{FF2B5EF4-FFF2-40B4-BE49-F238E27FC236}">
                <a16:creationId xmlns:a16="http://schemas.microsoft.com/office/drawing/2014/main" id="{4BFA41AB-1A35-4878-95F1-BE74D4A0A2E2}"/>
              </a:ext>
            </a:extLst>
          </p:cNvPr>
          <p:cNvSpPr/>
          <p:nvPr/>
        </p:nvSpPr>
        <p:spPr bwMode="auto">
          <a:xfrm>
            <a:off x="616219" y="1085463"/>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ea typeface="Arial Unicode MS"/>
              </a:rPr>
              <a:t>Система оценки качества финансового менеджмента главных администраторов бюджетных средств</a:t>
            </a:r>
            <a:endParaRPr kumimoji="0" lang="ru-RU"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8" y="1831353"/>
            <a:ext cx="10880361" cy="100950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Классификация и виды бюджетных нарушений и недостатков, выявленных при проведении внутреннего финансового аудита у главного администратора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Стрелка: пятиугольник 6">
            <a:extLst>
              <a:ext uri="{FF2B5EF4-FFF2-40B4-BE49-F238E27FC236}">
                <a16:creationId xmlns:a16="http://schemas.microsoft.com/office/drawing/2014/main" id="{04F6173D-7456-4A28-8757-CC108EE7D5C5}"/>
              </a:ext>
            </a:extLst>
          </p:cNvPr>
          <p:cNvSpPr/>
          <p:nvPr/>
        </p:nvSpPr>
        <p:spPr bwMode="auto">
          <a:xfrm>
            <a:off x="616216" y="3746966"/>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Практические аспекты внедрения системы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9" name="Стрелка: пятиугольник 8">
            <a:extLst>
              <a:ext uri="{FF2B5EF4-FFF2-40B4-BE49-F238E27FC236}">
                <a16:creationId xmlns:a16="http://schemas.microsoft.com/office/drawing/2014/main" id="{240E87AE-90E6-4F4A-AABA-C125D0D991B9}"/>
              </a:ext>
            </a:extLst>
          </p:cNvPr>
          <p:cNvSpPr/>
          <p:nvPr/>
        </p:nvSpPr>
        <p:spPr bwMode="auto">
          <a:xfrm>
            <a:off x="616217" y="2960582"/>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Подготовка и представление отчетов о надежности внутреннего финансового контроля и результатах внутреннего финансового аудита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8" name="Стрелка: пятиугольник 7">
            <a:extLst>
              <a:ext uri="{FF2B5EF4-FFF2-40B4-BE49-F238E27FC236}">
                <a16:creationId xmlns:a16="http://schemas.microsoft.com/office/drawing/2014/main" id="{C01A0AB4-2B92-478C-877F-BB4DF44002D0}"/>
              </a:ext>
            </a:extLst>
          </p:cNvPr>
          <p:cNvSpPr/>
          <p:nvPr/>
        </p:nvSpPr>
        <p:spPr bwMode="auto">
          <a:xfrm>
            <a:off x="616216" y="4732673"/>
            <a:ext cx="10880361" cy="58706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Анализ ошибок, практическое консультирование, ответы на вопросы</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Tree>
    <p:extLst>
      <p:ext uri="{BB962C8B-B14F-4D97-AF65-F5344CB8AC3E}">
        <p14:creationId xmlns:p14="http://schemas.microsoft.com/office/powerpoint/2010/main" val="4653873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73352" y="272294"/>
            <a:ext cx="11037103"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Контроль учредителя (ведомственный контроль). Правовые основы</a:t>
            </a: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23652" y="1810820"/>
            <a:ext cx="10951377" cy="147732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контроль за деятельностью бюджетных и казенных учреждений ведется:</a:t>
            </a:r>
          </a:p>
          <a:p>
            <a:pPr lvl="0" algn="just"/>
            <a:r>
              <a:rPr lang="ru-RU" dirty="0">
                <a:solidFill>
                  <a:srgbClr val="000000"/>
                </a:solidFill>
                <a:latin typeface="Georgia" panose="02040502050405020303" pitchFamily="18" charset="0"/>
                <a:ea typeface="Arial Unicode MS"/>
              </a:rPr>
              <a:t>- федеральными государственными органами, выполняющими функции и полномочия учредителя, - в отношении федеральных бюджетных и казенных учреждений;</a:t>
            </a:r>
          </a:p>
          <a:p>
            <a:pPr lvl="0" algn="just"/>
            <a:r>
              <a:rPr lang="ru-RU" dirty="0">
                <a:solidFill>
                  <a:srgbClr val="000000"/>
                </a:solidFill>
                <a:latin typeface="Georgia" panose="02040502050405020303" pitchFamily="18" charset="0"/>
                <a:ea typeface="Arial Unicode MS"/>
              </a:rPr>
              <a:t>- в порядке, установленном высшим исполнительным органом государственной власти СРФ (местной администрацией) - в отношении бюджетных и казенных учреждений СРФ (МО);</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Пункт 5.1 ст. 32 Федерального закона от 12.01.1996 № 7-ФЗ "О некоммерческих организациях" </a:t>
            </a:r>
            <a:endParaRPr kumimoji="0" lang="ru-RU"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14" name="Стрелка: пятиугольник 13">
            <a:extLst>
              <a:ext uri="{FF2B5EF4-FFF2-40B4-BE49-F238E27FC236}">
                <a16:creationId xmlns:a16="http://schemas.microsoft.com/office/drawing/2014/main" id="{AFC8EA94-9B00-445C-89A8-2E6D20F57B84}"/>
              </a:ext>
            </a:extLst>
          </p:cNvPr>
          <p:cNvSpPr/>
          <p:nvPr/>
        </p:nvSpPr>
        <p:spPr bwMode="auto">
          <a:xfrm>
            <a:off x="523654" y="3569852"/>
            <a:ext cx="11001075" cy="813304"/>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Пункт 3.23 ст. 2 Федерального закона от 03.11.2006 № 174-ФЗ "Об</a:t>
            </a:r>
          </a:p>
          <a:p>
            <a:pPr lvl="1" defTabSz="889000" fontAlgn="base"/>
            <a:r>
              <a:rPr lang="ru-RU" b="1" dirty="0">
                <a:solidFill>
                  <a:srgbClr val="000000"/>
                </a:solidFill>
                <a:latin typeface="Georgia" panose="02040502050405020303" pitchFamily="18" charset="0"/>
                <a:cs typeface="Gautami" panose="020B0502040204020203" pitchFamily="34" charset="0"/>
              </a:rPr>
              <a:t>автономных учреждениях" – аналогичный порядок для автономных</a:t>
            </a:r>
          </a:p>
          <a:p>
            <a:pPr lvl="1" defTabSz="889000" fontAlgn="base"/>
            <a:r>
              <a:rPr lang="ru-RU" b="1" dirty="0">
                <a:solidFill>
                  <a:srgbClr val="000000"/>
                </a:solidFill>
                <a:latin typeface="Georgia" panose="02040502050405020303" pitchFamily="18" charset="0"/>
                <a:cs typeface="Gautami" panose="020B0502040204020203" pitchFamily="34" charset="0"/>
              </a:rPr>
              <a:t>учреждений</a:t>
            </a:r>
          </a:p>
        </p:txBody>
      </p:sp>
      <p:sp>
        <p:nvSpPr>
          <p:cNvPr id="15" name="Прямоугольник 14">
            <a:extLst>
              <a:ext uri="{FF2B5EF4-FFF2-40B4-BE49-F238E27FC236}">
                <a16:creationId xmlns:a16="http://schemas.microsoft.com/office/drawing/2014/main" id="{9E4F376F-2DFE-40CF-AA9E-4F3C30BD99A1}"/>
              </a:ext>
            </a:extLst>
          </p:cNvPr>
          <p:cNvSpPr/>
          <p:nvPr/>
        </p:nvSpPr>
        <p:spPr>
          <a:xfrm>
            <a:off x="523653" y="4554381"/>
            <a:ext cx="10951377" cy="2031325"/>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Контроль за деятельностью автономных учреждений (АУ) осуществляется:</a:t>
            </a:r>
          </a:p>
          <a:p>
            <a:pPr lvl="0" algn="just"/>
            <a:r>
              <a:rPr lang="ru-RU" dirty="0">
                <a:solidFill>
                  <a:srgbClr val="000000"/>
                </a:solidFill>
                <a:latin typeface="Georgia" panose="02040502050405020303" pitchFamily="18" charset="0"/>
                <a:ea typeface="Arial Unicode MS"/>
              </a:rPr>
              <a:t>1) федеральными </a:t>
            </a:r>
            <a:r>
              <a:rPr lang="ru-RU" dirty="0" err="1">
                <a:solidFill>
                  <a:srgbClr val="000000"/>
                </a:solidFill>
                <a:latin typeface="Georgia" panose="02040502050405020303" pitchFamily="18" charset="0"/>
                <a:ea typeface="Arial Unicode MS"/>
              </a:rPr>
              <a:t>гос</a:t>
            </a:r>
            <a:r>
              <a:rPr lang="ru-RU" dirty="0">
                <a:solidFill>
                  <a:srgbClr val="000000"/>
                </a:solidFill>
                <a:latin typeface="Georgia" panose="02040502050405020303" pitchFamily="18" charset="0"/>
                <a:ea typeface="Arial Unicode MS"/>
              </a:rPr>
              <a:t> органами, осуществляющими функции и полномочия учредителей АУ, созданных на базе имущества, находящегося в федеральной собственности;</a:t>
            </a:r>
          </a:p>
          <a:p>
            <a:pPr lvl="0" algn="just"/>
            <a:r>
              <a:rPr lang="ru-RU" dirty="0">
                <a:solidFill>
                  <a:srgbClr val="000000"/>
                </a:solidFill>
                <a:latin typeface="Georgia" panose="02040502050405020303" pitchFamily="18" charset="0"/>
                <a:ea typeface="Arial Unicode MS"/>
              </a:rPr>
              <a:t>2) в порядке, установленном высшим исполнительным органом государственной власти СРФ, в отношении АУ, созданных на базе имущества, находящегося в собственности субъекта РФ;</a:t>
            </a:r>
          </a:p>
          <a:p>
            <a:pPr lvl="0" algn="just"/>
            <a:r>
              <a:rPr lang="ru-RU" dirty="0">
                <a:solidFill>
                  <a:srgbClr val="000000"/>
                </a:solidFill>
                <a:latin typeface="Georgia" panose="02040502050405020303" pitchFamily="18" charset="0"/>
                <a:ea typeface="Arial Unicode MS"/>
              </a:rPr>
              <a:t>3) в порядке, установленном местной администрацией МО, в отношении АУ, созданных на базе имущества, находящегося в муниципальной собственности.</a:t>
            </a:r>
          </a:p>
        </p:txBody>
      </p:sp>
    </p:spTree>
    <p:extLst>
      <p:ext uri="{BB962C8B-B14F-4D97-AF65-F5344CB8AC3E}">
        <p14:creationId xmlns:p14="http://schemas.microsoft.com/office/powerpoint/2010/main" val="3702397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23652" y="171704"/>
            <a:ext cx="11037103"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БК РФ Статья 158. Бюджетные полномочия главного распорядителя (распорядителя) бюджетных средств</a:t>
            </a: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23652" y="1810820"/>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 обеспечивает результативность, адресность и целевой характер использования бюджетных средств в соответствии с утвержденными ему бюджетными ассигнованиями и лимитами бюджетных обязательств;</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1. Главный распорядитель бюджетных средств обладает следующими бюджетными полномочиями:</a:t>
            </a:r>
            <a:endParaRPr kumimoji="0" lang="ru-RU"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FBEF3410-FED5-4005-9001-B86C74FA2232}"/>
              </a:ext>
            </a:extLst>
          </p:cNvPr>
          <p:cNvSpPr/>
          <p:nvPr/>
        </p:nvSpPr>
        <p:spPr>
          <a:xfrm>
            <a:off x="523651" y="2845792"/>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2) формирует перечень подведомственных ему распорядителей и получателей бюджетных средств;</a:t>
            </a:r>
          </a:p>
        </p:txBody>
      </p:sp>
      <p:sp>
        <p:nvSpPr>
          <p:cNvPr id="9" name="Прямоугольник 8">
            <a:extLst>
              <a:ext uri="{FF2B5EF4-FFF2-40B4-BE49-F238E27FC236}">
                <a16:creationId xmlns:a16="http://schemas.microsoft.com/office/drawing/2014/main" id="{95C2E746-E9BF-4640-B110-FDAEFC52C7DE}"/>
              </a:ext>
            </a:extLst>
          </p:cNvPr>
          <p:cNvSpPr/>
          <p:nvPr/>
        </p:nvSpPr>
        <p:spPr>
          <a:xfrm>
            <a:off x="523650" y="3323923"/>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3) ведет реестр расходных обязательств, подлежащих исполнению в пределах утвержденных ему лимитов бюджетных обязательств и бюджетных ассигнований;</a:t>
            </a:r>
          </a:p>
        </p:txBody>
      </p:sp>
      <p:sp>
        <p:nvSpPr>
          <p:cNvPr id="10" name="Прямоугольник 9">
            <a:extLst>
              <a:ext uri="{FF2B5EF4-FFF2-40B4-BE49-F238E27FC236}">
                <a16:creationId xmlns:a16="http://schemas.microsoft.com/office/drawing/2014/main" id="{0D84D96D-6CE9-464F-88DE-BB3CDD1B98FE}"/>
              </a:ext>
            </a:extLst>
          </p:cNvPr>
          <p:cNvSpPr/>
          <p:nvPr/>
        </p:nvSpPr>
        <p:spPr>
          <a:xfrm>
            <a:off x="523649" y="4083206"/>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4) осуществляет планирование соответствующих расходов бюджета, составляет обоснования бюджетных ассигнований;</a:t>
            </a:r>
          </a:p>
        </p:txBody>
      </p:sp>
      <p:sp>
        <p:nvSpPr>
          <p:cNvPr id="11" name="Прямоугольник 10">
            <a:extLst>
              <a:ext uri="{FF2B5EF4-FFF2-40B4-BE49-F238E27FC236}">
                <a16:creationId xmlns:a16="http://schemas.microsoft.com/office/drawing/2014/main" id="{A43A5A05-42B8-4479-B14B-9665B2483C59}"/>
              </a:ext>
            </a:extLst>
          </p:cNvPr>
          <p:cNvSpPr/>
          <p:nvPr/>
        </p:nvSpPr>
        <p:spPr>
          <a:xfrm>
            <a:off x="523648" y="4853589"/>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5) составляет, утверждает и ведет бюджетную роспись, распределяет бюджетные ассигнования, лимиты бюджетных обязательств по подведомственным распорядителям и получателям бюджетных средств и исполняет соответствующую часть бюджета;</a:t>
            </a:r>
          </a:p>
        </p:txBody>
      </p:sp>
      <p:sp>
        <p:nvSpPr>
          <p:cNvPr id="12" name="Прямоугольник 11">
            <a:extLst>
              <a:ext uri="{FF2B5EF4-FFF2-40B4-BE49-F238E27FC236}">
                <a16:creationId xmlns:a16="http://schemas.microsoft.com/office/drawing/2014/main" id="{76F7DDF1-807A-4878-B27A-458E1F086A14}"/>
              </a:ext>
            </a:extLst>
          </p:cNvPr>
          <p:cNvSpPr/>
          <p:nvPr/>
        </p:nvSpPr>
        <p:spPr>
          <a:xfrm>
            <a:off x="523647" y="5906337"/>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6) вносит предложения по формированию и изменению лимитов бюджетных обязательств;</a:t>
            </a:r>
          </a:p>
        </p:txBody>
      </p:sp>
      <p:sp>
        <p:nvSpPr>
          <p:cNvPr id="16" name="Прямоугольник 15">
            <a:extLst>
              <a:ext uri="{FF2B5EF4-FFF2-40B4-BE49-F238E27FC236}">
                <a16:creationId xmlns:a16="http://schemas.microsoft.com/office/drawing/2014/main" id="{C8CDA82B-0279-4ACB-A23C-19016B8E0864}"/>
              </a:ext>
            </a:extLst>
          </p:cNvPr>
          <p:cNvSpPr/>
          <p:nvPr/>
        </p:nvSpPr>
        <p:spPr>
          <a:xfrm>
            <a:off x="523646" y="6381659"/>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7) вносит предложения по формированию и изменению сводной бюджетной росписи;</a:t>
            </a:r>
          </a:p>
        </p:txBody>
      </p:sp>
    </p:spTree>
    <p:extLst>
      <p:ext uri="{BB962C8B-B14F-4D97-AF65-F5344CB8AC3E}">
        <p14:creationId xmlns:p14="http://schemas.microsoft.com/office/powerpoint/2010/main" val="10745074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23652" y="171704"/>
            <a:ext cx="11037103"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r>
              <a:rPr lang="ru-RU" sz="2200" kern="0" dirty="0">
                <a:latin typeface="Georgia" panose="02040502050405020303" pitchFamily="18" charset="0"/>
              </a:rPr>
              <a:t>БК РФ Статья 158. Бюджетные полномочия главного распорядителя (распорядителя) бюджетных средств</a:t>
            </a:r>
          </a:p>
        </p:txBody>
      </p:sp>
      <p:sp>
        <p:nvSpPr>
          <p:cNvPr id="8" name="Прямоугольник 7">
            <a:extLst>
              <a:ext uri="{FF2B5EF4-FFF2-40B4-BE49-F238E27FC236}">
                <a16:creationId xmlns:a16="http://schemas.microsoft.com/office/drawing/2014/main" id="{224DB9DA-F9B7-4100-A905-9772E593C97D}"/>
              </a:ext>
            </a:extLst>
          </p:cNvPr>
          <p:cNvSpPr/>
          <p:nvPr/>
        </p:nvSpPr>
        <p:spPr>
          <a:xfrm>
            <a:off x="523652" y="1830698"/>
            <a:ext cx="10951377" cy="646331"/>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8) определяет порядок утверждения бюджетных смет подведомственных получателей бюджетных средств, являющихся казенными учреждениями;</a:t>
            </a:r>
          </a:p>
        </p:txBody>
      </p:sp>
      <p:sp>
        <p:nvSpPr>
          <p:cNvPr id="13" name="Стрелка: пятиугольник 12">
            <a:extLst>
              <a:ext uri="{FF2B5EF4-FFF2-40B4-BE49-F238E27FC236}">
                <a16:creationId xmlns:a16="http://schemas.microsoft.com/office/drawing/2014/main" id="{D4A96AE6-F294-4AE6-9E32-7ED544CDB9DC}"/>
              </a:ext>
            </a:extLst>
          </p:cNvPr>
          <p:cNvSpPr/>
          <p:nvPr/>
        </p:nvSpPr>
        <p:spPr bwMode="auto">
          <a:xfrm>
            <a:off x="523654" y="1144529"/>
            <a:ext cx="11001075" cy="554649"/>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b="1" dirty="0">
                <a:solidFill>
                  <a:srgbClr val="000000"/>
                </a:solidFill>
                <a:latin typeface="Georgia" panose="02040502050405020303" pitchFamily="18" charset="0"/>
                <a:cs typeface="Gautami" panose="020B0502040204020203" pitchFamily="34" charset="0"/>
              </a:rPr>
              <a:t>1. Главный распорядитель бюджетных средств обладает следующими бюджетными полномочиями:</a:t>
            </a:r>
            <a:endParaRPr kumimoji="0" lang="ru-RU"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endParaRPr>
          </a:p>
        </p:txBody>
      </p:sp>
      <p:sp>
        <p:nvSpPr>
          <p:cNvPr id="7" name="Прямоугольник 6">
            <a:extLst>
              <a:ext uri="{FF2B5EF4-FFF2-40B4-BE49-F238E27FC236}">
                <a16:creationId xmlns:a16="http://schemas.microsoft.com/office/drawing/2014/main" id="{FBEF3410-FED5-4005-9001-B86C74FA2232}"/>
              </a:ext>
            </a:extLst>
          </p:cNvPr>
          <p:cNvSpPr/>
          <p:nvPr/>
        </p:nvSpPr>
        <p:spPr>
          <a:xfrm>
            <a:off x="523645" y="2554586"/>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9) формирует и утверждает государственные (муниципальные) задания;</a:t>
            </a:r>
          </a:p>
        </p:txBody>
      </p:sp>
      <p:sp>
        <p:nvSpPr>
          <p:cNvPr id="9" name="Прямоугольник 8">
            <a:extLst>
              <a:ext uri="{FF2B5EF4-FFF2-40B4-BE49-F238E27FC236}">
                <a16:creationId xmlns:a16="http://schemas.microsoft.com/office/drawing/2014/main" id="{95C2E746-E9BF-4640-B110-FDAEFC52C7DE}"/>
              </a:ext>
            </a:extLst>
          </p:cNvPr>
          <p:cNvSpPr/>
          <p:nvPr/>
        </p:nvSpPr>
        <p:spPr>
          <a:xfrm>
            <a:off x="523644" y="3009038"/>
            <a:ext cx="10951377" cy="1200329"/>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10) обеспечивает соблюдение получателями межбюджетных субсидий, субвенций и иных межбюджетных трансфертов, имеющих целевое назначение, а также иных субсидий и бюджетных инвестиций, определенных БК РФ, условий, целей и порядка, установленных при их предоставлении;</a:t>
            </a:r>
          </a:p>
        </p:txBody>
      </p:sp>
      <p:sp>
        <p:nvSpPr>
          <p:cNvPr id="11" name="Прямоугольник 10">
            <a:extLst>
              <a:ext uri="{FF2B5EF4-FFF2-40B4-BE49-F238E27FC236}">
                <a16:creationId xmlns:a16="http://schemas.microsoft.com/office/drawing/2014/main" id="{A43A5A05-42B8-4479-B14B-9665B2483C59}"/>
              </a:ext>
            </a:extLst>
          </p:cNvPr>
          <p:cNvSpPr/>
          <p:nvPr/>
        </p:nvSpPr>
        <p:spPr>
          <a:xfrm>
            <a:off x="523643" y="4299589"/>
            <a:ext cx="10951377" cy="36933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12) формирует бюджетную отчетность главного распорядителя бюджетных средств;</a:t>
            </a:r>
          </a:p>
        </p:txBody>
      </p:sp>
      <p:sp>
        <p:nvSpPr>
          <p:cNvPr id="12" name="Прямоугольник 11">
            <a:extLst>
              <a:ext uri="{FF2B5EF4-FFF2-40B4-BE49-F238E27FC236}">
                <a16:creationId xmlns:a16="http://schemas.microsoft.com/office/drawing/2014/main" id="{76F7DDF1-807A-4878-B27A-458E1F086A14}"/>
              </a:ext>
            </a:extLst>
          </p:cNvPr>
          <p:cNvSpPr/>
          <p:nvPr/>
        </p:nvSpPr>
        <p:spPr>
          <a:xfrm>
            <a:off x="523642" y="4787587"/>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12.1) отвечает соответственно от имени Российской Федерации, субъекта Российской Федерации, муниципального образования по денежным обязательствам подведомственных ему получателей бюджетных средств;</a:t>
            </a:r>
          </a:p>
        </p:txBody>
      </p:sp>
      <p:sp>
        <p:nvSpPr>
          <p:cNvPr id="16" name="Прямоугольник 15">
            <a:extLst>
              <a:ext uri="{FF2B5EF4-FFF2-40B4-BE49-F238E27FC236}">
                <a16:creationId xmlns:a16="http://schemas.microsoft.com/office/drawing/2014/main" id="{C8CDA82B-0279-4ACB-A23C-19016B8E0864}"/>
              </a:ext>
            </a:extLst>
          </p:cNvPr>
          <p:cNvSpPr/>
          <p:nvPr/>
        </p:nvSpPr>
        <p:spPr>
          <a:xfrm>
            <a:off x="523641" y="5845721"/>
            <a:ext cx="10951377" cy="92333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dirty="0">
                <a:solidFill>
                  <a:srgbClr val="000000"/>
                </a:solidFill>
                <a:latin typeface="Georgia" panose="02040502050405020303" pitchFamily="18" charset="0"/>
                <a:ea typeface="Arial Unicode MS"/>
              </a:rPr>
              <a:t>13) осуществляет иные бюджетные полномочия, установленные настоящим Кодексом и принимаемыми в соответствии с ним нормативными правовыми актами (муниципальными правовыми актами), регулирующими бюджетные правоотношения.</a:t>
            </a:r>
          </a:p>
        </p:txBody>
      </p:sp>
    </p:spTree>
    <p:extLst>
      <p:ext uri="{BB962C8B-B14F-4D97-AF65-F5344CB8AC3E}">
        <p14:creationId xmlns:p14="http://schemas.microsoft.com/office/powerpoint/2010/main" val="698522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75DBFD-38E4-4C89-86E4-4C601625D534}"/>
              </a:ext>
            </a:extLst>
          </p:cNvPr>
          <p:cNvSpPr>
            <a:spLocks noGrp="1"/>
          </p:cNvSpPr>
          <p:nvPr>
            <p:ph type="title"/>
          </p:nvPr>
        </p:nvSpPr>
        <p:spPr>
          <a:xfrm>
            <a:off x="782589" y="-262532"/>
            <a:ext cx="10353762" cy="970450"/>
          </a:xfrm>
        </p:spPr>
        <p:txBody>
          <a:bodyPr>
            <a:noAutofit/>
          </a:bodyPr>
          <a:lstStyle/>
          <a:p>
            <a:r>
              <a:rPr lang="ru-RU" sz="2400" b="1" dirty="0">
                <a:solidFill>
                  <a:schemeClr val="tx2">
                    <a:lumMod val="75000"/>
                  </a:schemeClr>
                </a:solidFill>
                <a:latin typeface="Georgia" panose="02040502050405020303" pitchFamily="18" charset="0"/>
              </a:rPr>
              <a:t>Нормативно-правовое регулирование</a:t>
            </a:r>
          </a:p>
        </p:txBody>
      </p:sp>
      <p:sp>
        <p:nvSpPr>
          <p:cNvPr id="8" name="TextBox 7">
            <a:extLst>
              <a:ext uri="{FF2B5EF4-FFF2-40B4-BE49-F238E27FC236}">
                <a16:creationId xmlns:a16="http://schemas.microsoft.com/office/drawing/2014/main" id="{DA711064-B7E3-466E-A650-6564481E8FB4}"/>
              </a:ext>
            </a:extLst>
          </p:cNvPr>
          <p:cNvSpPr txBox="1"/>
          <p:nvPr/>
        </p:nvSpPr>
        <p:spPr>
          <a:xfrm>
            <a:off x="437711" y="3059079"/>
            <a:ext cx="11051346" cy="923330"/>
          </a:xfrm>
          <a:prstGeom prst="rect">
            <a:avLst/>
          </a:pr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Министерства Финансов РФ №196н от 21.11.2019 </a:t>
            </a:r>
          </a:p>
          <a:p>
            <a:pPr algn="l"/>
            <a:r>
              <a:rPr lang="ru-RU" dirty="0">
                <a:solidFill>
                  <a:schemeClr val="tx1"/>
                </a:solidFill>
                <a:latin typeface="Georgia" panose="02040502050405020303" pitchFamily="18" charset="0"/>
              </a:rPr>
              <a:t>«Об утверждении федерального стандарта внутреннего финансового аудита «Определения, принципы и задачи внутреннего финансового аудита»</a:t>
            </a:r>
          </a:p>
        </p:txBody>
      </p:sp>
      <p:sp>
        <p:nvSpPr>
          <p:cNvPr id="9" name="TextBox 8">
            <a:extLst>
              <a:ext uri="{FF2B5EF4-FFF2-40B4-BE49-F238E27FC236}">
                <a16:creationId xmlns:a16="http://schemas.microsoft.com/office/drawing/2014/main" id="{60183481-B4FB-4487-BEFF-A99063039D6F}"/>
              </a:ext>
            </a:extLst>
          </p:cNvPr>
          <p:cNvSpPr txBox="1"/>
          <p:nvPr/>
        </p:nvSpPr>
        <p:spPr>
          <a:xfrm>
            <a:off x="525136" y="1124971"/>
            <a:ext cx="10927056" cy="369332"/>
          </a:xfrm>
          <a:prstGeom prst="rect">
            <a:avLst/>
          </a:prstGeom>
          <a:solidFill>
            <a:schemeClr val="accent5">
              <a:lumMod val="60000"/>
              <a:lumOff val="4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Бюджетный кодекс Российской Федерации</a:t>
            </a:r>
            <a:endParaRPr lang="ru-RU" b="0" dirty="0">
              <a:solidFill>
                <a:schemeClr val="tx1"/>
              </a:solidFill>
              <a:latin typeface="Georgia" panose="02040502050405020303" pitchFamily="18" charset="0"/>
            </a:endParaRPr>
          </a:p>
        </p:txBody>
      </p:sp>
      <p:sp>
        <p:nvSpPr>
          <p:cNvPr id="10" name="TextBox 9">
            <a:extLst>
              <a:ext uri="{FF2B5EF4-FFF2-40B4-BE49-F238E27FC236}">
                <a16:creationId xmlns:a16="http://schemas.microsoft.com/office/drawing/2014/main" id="{2B0868FD-E5FF-4943-A56C-9FC70B5395D1}"/>
              </a:ext>
            </a:extLst>
          </p:cNvPr>
          <p:cNvSpPr txBox="1"/>
          <p:nvPr/>
        </p:nvSpPr>
        <p:spPr>
          <a:xfrm>
            <a:off x="437711" y="4231345"/>
            <a:ext cx="10927057" cy="1200329"/>
          </a:xfrm>
          <a:prstGeom prst="rect">
            <a:avLst/>
          </a:prstGeom>
          <a:solidFill>
            <a:schemeClr val="accent5">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Министерства Финансов РФ №237н от 18.12.2019 </a:t>
            </a:r>
          </a:p>
          <a:p>
            <a:pPr algn="l"/>
            <a:r>
              <a:rPr lang="ru-RU" dirty="0">
                <a:solidFill>
                  <a:schemeClr val="tx1"/>
                </a:solidFill>
                <a:latin typeface="Georgia" panose="02040502050405020303" pitchFamily="18" charset="0"/>
              </a:rPr>
              <a:t>«Об утверждении федерального стандарта внутреннего финансового аудита «Основания и порядок организации, случаи и порядок передачи полномочий по осуществлению внутреннего финансового аудита»</a:t>
            </a:r>
          </a:p>
        </p:txBody>
      </p:sp>
      <p:sp>
        <p:nvSpPr>
          <p:cNvPr id="11" name="TextBox 10">
            <a:extLst>
              <a:ext uri="{FF2B5EF4-FFF2-40B4-BE49-F238E27FC236}">
                <a16:creationId xmlns:a16="http://schemas.microsoft.com/office/drawing/2014/main" id="{BEAC049B-A4C6-45CF-B4FA-86370977F9F3}"/>
              </a:ext>
            </a:extLst>
          </p:cNvPr>
          <p:cNvSpPr txBox="1"/>
          <p:nvPr/>
        </p:nvSpPr>
        <p:spPr>
          <a:xfrm>
            <a:off x="462991" y="1675263"/>
            <a:ext cx="11051346" cy="1200329"/>
          </a:xfrm>
          <a:prstGeom prst="rect">
            <a:avLst/>
          </a:prstGeom>
          <a:solidFill>
            <a:schemeClr val="accent5">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Минфина России от 21.11.2019 N 19</a:t>
            </a:r>
            <a:r>
              <a:rPr lang="en-US" dirty="0">
                <a:solidFill>
                  <a:schemeClr val="tx1"/>
                </a:solidFill>
                <a:latin typeface="Georgia" panose="02040502050405020303" pitchFamily="18" charset="0"/>
              </a:rPr>
              <a:t>5</a:t>
            </a:r>
            <a:r>
              <a:rPr lang="ru-RU" dirty="0">
                <a:solidFill>
                  <a:schemeClr val="tx1"/>
                </a:solidFill>
                <a:latin typeface="Georgia" panose="02040502050405020303" pitchFamily="18" charset="0"/>
              </a:rPr>
              <a:t>н </a:t>
            </a:r>
          </a:p>
          <a:p>
            <a:pPr algn="l"/>
            <a:r>
              <a:rPr lang="ru-RU" dirty="0">
                <a:solidFill>
                  <a:schemeClr val="tx1"/>
                </a:solidFill>
                <a:latin typeface="Georgia" panose="02040502050405020303" pitchFamily="18" charset="0"/>
              </a:rPr>
              <a:t>"Об утверждении федерального стандарта внутреннего финансового аудита "Права и обязанности должностных лиц (работников) при осуществлении внутреннего финансового аудита"</a:t>
            </a:r>
            <a:endParaRPr lang="ru-RU" b="0" dirty="0">
              <a:solidFill>
                <a:schemeClr val="tx1"/>
              </a:solidFill>
              <a:latin typeface="Georgia" panose="02040502050405020303" pitchFamily="18" charset="0"/>
            </a:endParaRPr>
          </a:p>
        </p:txBody>
      </p:sp>
    </p:spTree>
    <p:extLst>
      <p:ext uri="{BB962C8B-B14F-4D97-AF65-F5344CB8AC3E}">
        <p14:creationId xmlns:p14="http://schemas.microsoft.com/office/powerpoint/2010/main" val="527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75DBFD-38E4-4C89-86E4-4C601625D534}"/>
              </a:ext>
            </a:extLst>
          </p:cNvPr>
          <p:cNvSpPr>
            <a:spLocks noGrp="1"/>
          </p:cNvSpPr>
          <p:nvPr>
            <p:ph type="title"/>
          </p:nvPr>
        </p:nvSpPr>
        <p:spPr>
          <a:xfrm>
            <a:off x="782589" y="-262532"/>
            <a:ext cx="10353762" cy="970450"/>
          </a:xfrm>
        </p:spPr>
        <p:txBody>
          <a:bodyPr>
            <a:noAutofit/>
          </a:bodyPr>
          <a:lstStyle/>
          <a:p>
            <a:r>
              <a:rPr lang="ru-RU" sz="2400" b="1" dirty="0">
                <a:solidFill>
                  <a:schemeClr val="tx2">
                    <a:lumMod val="75000"/>
                  </a:schemeClr>
                </a:solidFill>
                <a:latin typeface="Georgia" panose="02040502050405020303" pitchFamily="18" charset="0"/>
              </a:rPr>
              <a:t>Нормативно-правовое регулирование</a:t>
            </a:r>
          </a:p>
        </p:txBody>
      </p:sp>
      <p:sp>
        <p:nvSpPr>
          <p:cNvPr id="6" name="TextBox 5">
            <a:extLst>
              <a:ext uri="{FF2B5EF4-FFF2-40B4-BE49-F238E27FC236}">
                <a16:creationId xmlns:a16="http://schemas.microsoft.com/office/drawing/2014/main" id="{0D15AC74-E9B6-49E9-87D5-3F7D8A08EE8C}"/>
              </a:ext>
            </a:extLst>
          </p:cNvPr>
          <p:cNvSpPr txBox="1"/>
          <p:nvPr/>
        </p:nvSpPr>
        <p:spPr>
          <a:xfrm>
            <a:off x="525136" y="3206155"/>
            <a:ext cx="11051346" cy="923330"/>
          </a:xfrm>
          <a:prstGeom prst="rect">
            <a:avLst/>
          </a:prstGeom>
          <a:solidFill>
            <a:schemeClr val="accent5">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Министерства Финансов РФ №1657 от 27.12.2019 «Об утверждении методики проведения анализа осуществления главными администраторами бюджетных средств внутреннего финансового аудита»</a:t>
            </a:r>
          </a:p>
        </p:txBody>
      </p:sp>
      <p:sp>
        <p:nvSpPr>
          <p:cNvPr id="8" name="TextBox 7">
            <a:extLst>
              <a:ext uri="{FF2B5EF4-FFF2-40B4-BE49-F238E27FC236}">
                <a16:creationId xmlns:a16="http://schemas.microsoft.com/office/drawing/2014/main" id="{DA711064-B7E3-466E-A650-6564481E8FB4}"/>
              </a:ext>
            </a:extLst>
          </p:cNvPr>
          <p:cNvSpPr txBox="1"/>
          <p:nvPr/>
        </p:nvSpPr>
        <p:spPr>
          <a:xfrm>
            <a:off x="525136" y="2165563"/>
            <a:ext cx="11051346" cy="923330"/>
          </a:xfrm>
          <a:prstGeom prst="rect">
            <a:avLst/>
          </a:pr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Министерства Финансов РФ №1656 от 27.12.2019 «О совете по вопросам внутреннего финансового аудита и совершенствования качества финансового менеджмента организаций бюджетной сферы»</a:t>
            </a:r>
          </a:p>
        </p:txBody>
      </p:sp>
      <p:sp>
        <p:nvSpPr>
          <p:cNvPr id="9" name="TextBox 8">
            <a:extLst>
              <a:ext uri="{FF2B5EF4-FFF2-40B4-BE49-F238E27FC236}">
                <a16:creationId xmlns:a16="http://schemas.microsoft.com/office/drawing/2014/main" id="{60183481-B4FB-4487-BEFF-A99063039D6F}"/>
              </a:ext>
            </a:extLst>
          </p:cNvPr>
          <p:cNvSpPr txBox="1"/>
          <p:nvPr/>
        </p:nvSpPr>
        <p:spPr>
          <a:xfrm>
            <a:off x="525136" y="1123835"/>
            <a:ext cx="11051346" cy="923330"/>
          </a:xfrm>
          <a:prstGeom prst="rect">
            <a:avLst/>
          </a:prstGeom>
          <a:solidFill>
            <a:schemeClr val="accent5">
              <a:lumMod val="60000"/>
              <a:lumOff val="4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Об утверждении федерального стандарта внутреннего финансового аудита «Планирование и проведение внутреннего финансового аудита» Проект на сайте regulation.gov.ru</a:t>
            </a:r>
          </a:p>
        </p:txBody>
      </p:sp>
      <p:sp>
        <p:nvSpPr>
          <p:cNvPr id="10" name="TextBox 9">
            <a:extLst>
              <a:ext uri="{FF2B5EF4-FFF2-40B4-BE49-F238E27FC236}">
                <a16:creationId xmlns:a16="http://schemas.microsoft.com/office/drawing/2014/main" id="{2B0868FD-E5FF-4943-A56C-9FC70B5395D1}"/>
              </a:ext>
            </a:extLst>
          </p:cNvPr>
          <p:cNvSpPr txBox="1"/>
          <p:nvPr/>
        </p:nvSpPr>
        <p:spPr>
          <a:xfrm>
            <a:off x="525136" y="4246747"/>
            <a:ext cx="11051346" cy="923330"/>
          </a:xfrm>
          <a:prstGeom prst="rect">
            <a:avLst/>
          </a:prstGeom>
          <a:solidFill>
            <a:schemeClr val="accent5">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Приказ Министерства Финансов РФ №1031 от 14.11.2019 «Об утверждении Методических рекомендаций по проведению мониторинга качества финансового менеджмента</a:t>
            </a:r>
          </a:p>
        </p:txBody>
      </p:sp>
      <p:sp>
        <p:nvSpPr>
          <p:cNvPr id="12" name="TextBox 11">
            <a:extLst>
              <a:ext uri="{FF2B5EF4-FFF2-40B4-BE49-F238E27FC236}">
                <a16:creationId xmlns:a16="http://schemas.microsoft.com/office/drawing/2014/main" id="{74D543D3-0B87-40BB-A9F8-6B838517D4B1}"/>
              </a:ext>
            </a:extLst>
          </p:cNvPr>
          <p:cNvSpPr txBox="1"/>
          <p:nvPr/>
        </p:nvSpPr>
        <p:spPr>
          <a:xfrm>
            <a:off x="525136" y="5318725"/>
            <a:ext cx="11051346" cy="923330"/>
          </a:xfrm>
          <a:prstGeom prst="rect">
            <a:avLst/>
          </a:prstGeom>
          <a:solidFill>
            <a:schemeClr val="accent5">
              <a:lumMod val="40000"/>
              <a:lumOff val="6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ru-RU"/>
            </a:defPPr>
            <a:lvl1pPr algn="ctr">
              <a:defRPr b="1"/>
            </a:lvl1pPr>
          </a:lstStyle>
          <a:p>
            <a:pPr algn="l"/>
            <a:r>
              <a:rPr lang="ru-RU" dirty="0">
                <a:solidFill>
                  <a:schemeClr val="tx1"/>
                </a:solidFill>
                <a:latin typeface="Georgia" panose="02040502050405020303" pitchFamily="18" charset="0"/>
              </a:rPr>
              <a:t>Письма заместителя Министра финансов РФ А.М. Лаврова – пояснения по вопросам осуществления внутреннего финансового контроля и внутреннего финансового аудита с 1 января 2020 года (№ 02-02-05/98727 и № 02-02-05/98728 от 17 декабря 2019 года</a:t>
            </a:r>
          </a:p>
        </p:txBody>
      </p:sp>
    </p:spTree>
    <p:extLst>
      <p:ext uri="{BB962C8B-B14F-4D97-AF65-F5344CB8AC3E}">
        <p14:creationId xmlns:p14="http://schemas.microsoft.com/office/powerpoint/2010/main" val="304155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D09BD643-A23F-460B-BF2F-1BF40C822827}"/>
              </a:ext>
            </a:extLst>
          </p:cNvPr>
          <p:cNvPicPr>
            <a:picLocks noChangeAspect="1"/>
          </p:cNvPicPr>
          <p:nvPr/>
        </p:nvPicPr>
        <p:blipFill>
          <a:blip r:embed="rId2"/>
          <a:stretch>
            <a:fillRect/>
          </a:stretch>
        </p:blipFill>
        <p:spPr>
          <a:xfrm>
            <a:off x="0" y="159526"/>
            <a:ext cx="12192000" cy="4621370"/>
          </a:xfrm>
          <a:prstGeom prst="rect">
            <a:avLst/>
          </a:prstGeom>
        </p:spPr>
      </p:pic>
    </p:spTree>
    <p:extLst>
      <p:ext uri="{BB962C8B-B14F-4D97-AF65-F5344CB8AC3E}">
        <p14:creationId xmlns:p14="http://schemas.microsoft.com/office/powerpoint/2010/main" val="34518735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FF9E75B3-7D45-41CE-9D0A-B7E169220AFD}"/>
              </a:ext>
            </a:extLst>
          </p:cNvPr>
          <p:cNvPicPr>
            <a:picLocks noChangeAspect="1"/>
          </p:cNvPicPr>
          <p:nvPr/>
        </p:nvPicPr>
        <p:blipFill>
          <a:blip r:embed="rId2"/>
          <a:stretch>
            <a:fillRect/>
          </a:stretch>
        </p:blipFill>
        <p:spPr>
          <a:xfrm>
            <a:off x="69573" y="859231"/>
            <a:ext cx="12122427" cy="5899864"/>
          </a:xfrm>
          <a:prstGeom prst="rect">
            <a:avLst/>
          </a:prstGeom>
        </p:spPr>
      </p:pic>
      <p:sp>
        <p:nvSpPr>
          <p:cNvPr id="4" name="Прямоугольник 3">
            <a:extLst>
              <a:ext uri="{FF2B5EF4-FFF2-40B4-BE49-F238E27FC236}">
                <a16:creationId xmlns:a16="http://schemas.microsoft.com/office/drawing/2014/main" id="{B8F843AA-2E19-483C-A1E0-AE3D7F93832B}"/>
              </a:ext>
            </a:extLst>
          </p:cNvPr>
          <p:cNvSpPr/>
          <p:nvPr/>
        </p:nvSpPr>
        <p:spPr>
          <a:xfrm>
            <a:off x="257452" y="98905"/>
            <a:ext cx="11768896" cy="646331"/>
          </a:xfrm>
          <a:prstGeom prst="rect">
            <a:avLst/>
          </a:prstGeom>
        </p:spPr>
        <p:txBody>
          <a:bodyPr wrap="square">
            <a:spAutoFit/>
          </a:bodyPr>
          <a:lstStyle/>
          <a:p>
            <a:pPr algn="ctr"/>
            <a:r>
              <a:rPr lang="ru-RU" b="1" dirty="0">
                <a:solidFill>
                  <a:schemeClr val="accent1">
                    <a:lumMod val="75000"/>
                  </a:schemeClr>
                </a:solidFill>
                <a:latin typeface="Georgia" panose="02040502050405020303" pitchFamily="18" charset="0"/>
              </a:rPr>
              <a:t>ПРОГРАММА РАЗРАБОТКИ В МИНИСТЕРСТВЕ ФИНАНСОВ РОССИЙСКОЙ ФЕДЕРАЦИИ ФЕДЕРАЛЬНЫХ СТАНДАРТОВ ВНУТРЕННЕГО ФИНАНСОВОГО АУДИТА НА 2018 - 2020 гг.</a:t>
            </a:r>
          </a:p>
        </p:txBody>
      </p:sp>
    </p:spTree>
    <p:extLst>
      <p:ext uri="{BB962C8B-B14F-4D97-AF65-F5344CB8AC3E}">
        <p14:creationId xmlns:p14="http://schemas.microsoft.com/office/powerpoint/2010/main" val="1575156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8314648-4349-4193-A045-7C83214E47F0}"/>
              </a:ext>
            </a:extLst>
          </p:cNvPr>
          <p:cNvSpPr>
            <a:spLocks noGrp="1"/>
          </p:cNvSpPr>
          <p:nvPr>
            <p:ph type="ctrTitle"/>
          </p:nvPr>
        </p:nvSpPr>
        <p:spPr>
          <a:xfrm>
            <a:off x="976544" y="2612919"/>
            <a:ext cx="10599938" cy="1828801"/>
          </a:xfrm>
        </p:spPr>
        <p:txBody>
          <a:bodyPr>
            <a:noAutofit/>
          </a:bodyPr>
          <a:lstStyle/>
          <a:p>
            <a:r>
              <a:rPr lang="ru-RU" sz="4400" b="1" dirty="0">
                <a:solidFill>
                  <a:srgbClr val="002060"/>
                </a:solidFill>
                <a:latin typeface="Georgia" panose="02040502050405020303" pitchFamily="18" charset="0"/>
              </a:rPr>
              <a:t>Новеллы </a:t>
            </a:r>
            <a:br>
              <a:rPr lang="ru-RU" sz="4400" b="1" dirty="0">
                <a:solidFill>
                  <a:srgbClr val="002060"/>
                </a:solidFill>
                <a:latin typeface="Georgia" panose="02040502050405020303" pitchFamily="18" charset="0"/>
              </a:rPr>
            </a:br>
            <a:r>
              <a:rPr lang="ru-RU" sz="4400" b="1" dirty="0">
                <a:solidFill>
                  <a:srgbClr val="002060"/>
                </a:solidFill>
                <a:latin typeface="Georgia" panose="02040502050405020303" pitchFamily="18" charset="0"/>
              </a:rPr>
              <a:t>Бюджетного кодекса РФ </a:t>
            </a:r>
            <a:br>
              <a:rPr lang="ru-RU" sz="3600" b="1" dirty="0">
                <a:solidFill>
                  <a:srgbClr val="002060"/>
                </a:solidFill>
                <a:latin typeface="Georgia" panose="02040502050405020303" pitchFamily="18" charset="0"/>
              </a:rPr>
            </a:br>
            <a:r>
              <a:rPr lang="ru-RU" sz="2800" b="1" dirty="0">
                <a:latin typeface="Georgia" panose="02040502050405020303" pitchFamily="18" charset="0"/>
              </a:rPr>
              <a:t>(Федеральный закон </a:t>
            </a:r>
            <a:br>
              <a:rPr lang="ru-RU" sz="2800" b="1" dirty="0">
                <a:latin typeface="Georgia" panose="02040502050405020303" pitchFamily="18" charset="0"/>
              </a:rPr>
            </a:br>
            <a:r>
              <a:rPr lang="ru-RU" sz="2800" b="1" dirty="0">
                <a:latin typeface="Georgia" panose="02040502050405020303" pitchFamily="18" charset="0"/>
              </a:rPr>
              <a:t>от 26.07.2019 N 199-ФЗ)</a:t>
            </a:r>
            <a:endParaRPr lang="ru-RU" sz="3600" dirty="0"/>
          </a:p>
        </p:txBody>
      </p:sp>
    </p:spTree>
    <p:extLst>
      <p:ext uri="{BB962C8B-B14F-4D97-AF65-F5344CB8AC3E}">
        <p14:creationId xmlns:p14="http://schemas.microsoft.com/office/powerpoint/2010/main" val="32390773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268B1A-D501-4782-B577-17D42C8D6720}"/>
              </a:ext>
            </a:extLst>
          </p:cNvPr>
          <p:cNvSpPr>
            <a:spLocks noGrp="1"/>
          </p:cNvSpPr>
          <p:nvPr>
            <p:ph type="title"/>
          </p:nvPr>
        </p:nvSpPr>
        <p:spPr>
          <a:xfrm>
            <a:off x="798386" y="0"/>
            <a:ext cx="10353762" cy="767919"/>
          </a:xfrm>
        </p:spPr>
        <p:txBody>
          <a:bodyPr>
            <a:noAutofit/>
          </a:bodyPr>
          <a:lstStyle/>
          <a:p>
            <a:r>
              <a:rPr lang="ru-RU" sz="2000" b="1" dirty="0">
                <a:latin typeface="Georgia" panose="02040502050405020303" pitchFamily="18" charset="0"/>
              </a:rPr>
              <a:t>Новеллы Бюджетного кодекса РФ </a:t>
            </a:r>
            <a:br>
              <a:rPr lang="ru-RU" sz="2000" b="1" dirty="0">
                <a:latin typeface="Georgia" panose="02040502050405020303" pitchFamily="18" charset="0"/>
              </a:rPr>
            </a:br>
            <a:r>
              <a:rPr lang="ru-RU" sz="2000" b="1" dirty="0">
                <a:latin typeface="Georgia" panose="02040502050405020303" pitchFamily="18" charset="0"/>
              </a:rPr>
              <a:t>(Федеральный закон от 26.07.2019 N 199-ФЗ)</a:t>
            </a:r>
          </a:p>
        </p:txBody>
      </p:sp>
      <p:pic>
        <p:nvPicPr>
          <p:cNvPr id="3" name="Рисунок 2">
            <a:extLst>
              <a:ext uri="{FF2B5EF4-FFF2-40B4-BE49-F238E27FC236}">
                <a16:creationId xmlns:a16="http://schemas.microsoft.com/office/drawing/2014/main" id="{792671DA-43AA-43C3-A4BC-545758C06E6D}"/>
              </a:ext>
            </a:extLst>
          </p:cNvPr>
          <p:cNvPicPr>
            <a:picLocks noChangeAspect="1"/>
          </p:cNvPicPr>
          <p:nvPr/>
        </p:nvPicPr>
        <p:blipFill>
          <a:blip r:embed="rId2"/>
          <a:stretch>
            <a:fillRect/>
          </a:stretch>
        </p:blipFill>
        <p:spPr>
          <a:xfrm>
            <a:off x="254783" y="767919"/>
            <a:ext cx="4168204" cy="5885895"/>
          </a:xfrm>
          <a:prstGeom prst="rect">
            <a:avLst/>
          </a:prstGeom>
        </p:spPr>
      </p:pic>
      <p:sp>
        <p:nvSpPr>
          <p:cNvPr id="9" name="Прямоугольник: скругленные углы 8">
            <a:extLst>
              <a:ext uri="{FF2B5EF4-FFF2-40B4-BE49-F238E27FC236}">
                <a16:creationId xmlns:a16="http://schemas.microsoft.com/office/drawing/2014/main" id="{653E3D0D-6FF7-48C5-A166-02555B4695D2}"/>
              </a:ext>
            </a:extLst>
          </p:cNvPr>
          <p:cNvSpPr/>
          <p:nvPr/>
        </p:nvSpPr>
        <p:spPr>
          <a:xfrm>
            <a:off x="4768785" y="1052003"/>
            <a:ext cx="6862439" cy="5366552"/>
          </a:xfrm>
          <a:prstGeom prst="roundRect">
            <a:avLst/>
          </a:prstGeom>
          <a:solidFill>
            <a:schemeClr val="accent5">
              <a:lumMod val="9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ru-RU" dirty="0">
                <a:solidFill>
                  <a:schemeClr val="tx1"/>
                </a:solidFill>
                <a:latin typeface="Georgia" panose="02040502050405020303" pitchFamily="18" charset="0"/>
              </a:rPr>
              <a:t>Изменены подходы к Внутреннему финансовому аудиту (ВФА).</a:t>
            </a:r>
          </a:p>
          <a:p>
            <a:pPr marL="342900" indent="-342900">
              <a:buAutoNum type="arabicPeriod"/>
            </a:pPr>
            <a:endParaRPr lang="ru-RU" dirty="0">
              <a:solidFill>
                <a:schemeClr val="tx1"/>
              </a:solidFill>
              <a:latin typeface="Georgia" panose="02040502050405020303" pitchFamily="18" charset="0"/>
            </a:endParaRPr>
          </a:p>
          <a:p>
            <a:pPr marL="342900" indent="-342900">
              <a:buAutoNum type="arabicPeriod"/>
            </a:pPr>
            <a:r>
              <a:rPr lang="ru-RU" dirty="0">
                <a:solidFill>
                  <a:schemeClr val="tx1"/>
                </a:solidFill>
                <a:latin typeface="Georgia" panose="02040502050405020303" pitchFamily="18" charset="0"/>
              </a:rPr>
              <a:t>Расширены полномочия органов государственного финансового контроля (контроль за ведением бухгалтерского учета, договорами, контрактами, </a:t>
            </a:r>
            <a:r>
              <a:rPr lang="ru-RU" dirty="0" err="1">
                <a:solidFill>
                  <a:schemeClr val="tx1"/>
                </a:solidFill>
                <a:latin typeface="Georgia" panose="02040502050405020303" pitchFamily="18" charset="0"/>
              </a:rPr>
              <a:t>гос</a:t>
            </a:r>
            <a:r>
              <a:rPr lang="ru-RU" dirty="0">
                <a:solidFill>
                  <a:schemeClr val="tx1"/>
                </a:solidFill>
                <a:latin typeface="Georgia" panose="02040502050405020303" pitchFamily="18" charset="0"/>
              </a:rPr>
              <a:t> программами, </a:t>
            </a:r>
            <a:r>
              <a:rPr lang="ru-RU" dirty="0" err="1">
                <a:solidFill>
                  <a:schemeClr val="tx1"/>
                </a:solidFill>
                <a:latin typeface="Georgia" panose="02040502050405020303" pitchFamily="18" charset="0"/>
              </a:rPr>
              <a:t>гос</a:t>
            </a:r>
            <a:r>
              <a:rPr lang="ru-RU" dirty="0">
                <a:solidFill>
                  <a:schemeClr val="tx1"/>
                </a:solidFill>
                <a:latin typeface="Georgia" panose="02040502050405020303" pitchFamily="18" charset="0"/>
              </a:rPr>
              <a:t> заданиями, закупками)</a:t>
            </a:r>
          </a:p>
          <a:p>
            <a:pPr marL="342900" indent="-342900">
              <a:buAutoNum type="arabicPeriod"/>
            </a:pPr>
            <a:endParaRPr lang="ru-RU" dirty="0">
              <a:solidFill>
                <a:schemeClr val="tx1"/>
              </a:solidFill>
              <a:latin typeface="Georgia" panose="02040502050405020303" pitchFamily="18" charset="0"/>
            </a:endParaRPr>
          </a:p>
          <a:p>
            <a:pPr marL="342900" indent="-342900">
              <a:buAutoNum type="arabicPeriod"/>
            </a:pPr>
            <a:r>
              <a:rPr lang="ru-RU" dirty="0">
                <a:solidFill>
                  <a:schemeClr val="tx1"/>
                </a:solidFill>
                <a:latin typeface="Georgia" panose="02040502050405020303" pitchFamily="18" charset="0"/>
              </a:rPr>
              <a:t>Процедуры внутреннего государственного (муниципального) финансового контроля регламентируются путем внедрения стандартов</a:t>
            </a:r>
          </a:p>
          <a:p>
            <a:pPr marL="342900" indent="-342900">
              <a:buAutoNum type="arabicPeriod"/>
            </a:pPr>
            <a:endParaRPr lang="ru-RU" dirty="0">
              <a:solidFill>
                <a:schemeClr val="tx1"/>
              </a:solidFill>
              <a:latin typeface="Georgia" panose="02040502050405020303" pitchFamily="18" charset="0"/>
            </a:endParaRPr>
          </a:p>
          <a:p>
            <a:pPr marL="342900" indent="-342900">
              <a:buAutoNum type="arabicPeriod"/>
            </a:pPr>
            <a:r>
              <a:rPr lang="ru-RU" dirty="0">
                <a:solidFill>
                  <a:schemeClr val="tx1"/>
                </a:solidFill>
                <a:latin typeface="Georgia" panose="02040502050405020303" pitchFamily="18" charset="0"/>
              </a:rPr>
              <a:t>Появилось право доступа к любым информационным системам для целей проведения государственного (муниципального) финансового контроля</a:t>
            </a:r>
          </a:p>
          <a:p>
            <a:pPr marL="342900" indent="-342900">
              <a:buAutoNum type="arabicPeriod"/>
            </a:pPr>
            <a:endParaRPr lang="ru-RU" dirty="0">
              <a:solidFill>
                <a:schemeClr val="tx1"/>
              </a:solidFill>
              <a:latin typeface="Georgia" panose="02040502050405020303" pitchFamily="18" charset="0"/>
            </a:endParaRPr>
          </a:p>
        </p:txBody>
      </p:sp>
    </p:spTree>
    <p:extLst>
      <p:ext uri="{BB962C8B-B14F-4D97-AF65-F5344CB8AC3E}">
        <p14:creationId xmlns:p14="http://schemas.microsoft.com/office/powerpoint/2010/main" val="27312625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268B1A-D501-4782-B577-17D42C8D6720}"/>
              </a:ext>
            </a:extLst>
          </p:cNvPr>
          <p:cNvSpPr>
            <a:spLocks noGrp="1"/>
          </p:cNvSpPr>
          <p:nvPr>
            <p:ph type="title"/>
          </p:nvPr>
        </p:nvSpPr>
        <p:spPr>
          <a:xfrm>
            <a:off x="798386" y="0"/>
            <a:ext cx="10353762" cy="767919"/>
          </a:xfrm>
        </p:spPr>
        <p:txBody>
          <a:bodyPr>
            <a:noAutofit/>
          </a:bodyPr>
          <a:lstStyle/>
          <a:p>
            <a:r>
              <a:rPr lang="ru-RU" sz="2000" b="1" dirty="0">
                <a:latin typeface="Georgia" panose="02040502050405020303" pitchFamily="18" charset="0"/>
              </a:rPr>
              <a:t>Новеллы Бюджетного кодекса РФ </a:t>
            </a:r>
            <a:br>
              <a:rPr lang="ru-RU" sz="2000" b="1" dirty="0">
                <a:latin typeface="Georgia" panose="02040502050405020303" pitchFamily="18" charset="0"/>
              </a:rPr>
            </a:br>
            <a:r>
              <a:rPr lang="ru-RU" sz="2000" b="1" dirty="0">
                <a:latin typeface="Georgia" panose="02040502050405020303" pitchFamily="18" charset="0"/>
              </a:rPr>
              <a:t>(Федеральный закон от 26.07.2019 N 199-ФЗ)</a:t>
            </a:r>
          </a:p>
        </p:txBody>
      </p:sp>
      <p:pic>
        <p:nvPicPr>
          <p:cNvPr id="3" name="Рисунок 2">
            <a:extLst>
              <a:ext uri="{FF2B5EF4-FFF2-40B4-BE49-F238E27FC236}">
                <a16:creationId xmlns:a16="http://schemas.microsoft.com/office/drawing/2014/main" id="{792671DA-43AA-43C3-A4BC-545758C06E6D}"/>
              </a:ext>
            </a:extLst>
          </p:cNvPr>
          <p:cNvPicPr>
            <a:picLocks noChangeAspect="1"/>
          </p:cNvPicPr>
          <p:nvPr/>
        </p:nvPicPr>
        <p:blipFill>
          <a:blip r:embed="rId2"/>
          <a:stretch>
            <a:fillRect/>
          </a:stretch>
        </p:blipFill>
        <p:spPr>
          <a:xfrm>
            <a:off x="254783" y="767919"/>
            <a:ext cx="4168204" cy="5885895"/>
          </a:xfrm>
          <a:prstGeom prst="rect">
            <a:avLst/>
          </a:prstGeom>
        </p:spPr>
      </p:pic>
      <p:sp>
        <p:nvSpPr>
          <p:cNvPr id="4" name="Прямоугольник: скругленные углы 3">
            <a:extLst>
              <a:ext uri="{FF2B5EF4-FFF2-40B4-BE49-F238E27FC236}">
                <a16:creationId xmlns:a16="http://schemas.microsoft.com/office/drawing/2014/main" id="{E267C5F8-3DEB-4164-BF58-41A33296ACF1}"/>
              </a:ext>
            </a:extLst>
          </p:cNvPr>
          <p:cNvSpPr/>
          <p:nvPr/>
        </p:nvSpPr>
        <p:spPr>
          <a:xfrm>
            <a:off x="4660776" y="807867"/>
            <a:ext cx="6862439" cy="355107"/>
          </a:xfrm>
          <a:prstGeom prst="roundRect">
            <a:avLst/>
          </a:prstGeom>
          <a:solidFill>
            <a:schemeClr val="bg2">
              <a:lumMod val="40000"/>
              <a:lumOff val="6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В части дефиниций и общих положений</a:t>
            </a:r>
          </a:p>
        </p:txBody>
      </p:sp>
      <p:sp>
        <p:nvSpPr>
          <p:cNvPr id="5" name="Прямоугольник: скругленные углы 4">
            <a:extLst>
              <a:ext uri="{FF2B5EF4-FFF2-40B4-BE49-F238E27FC236}">
                <a16:creationId xmlns:a16="http://schemas.microsoft.com/office/drawing/2014/main" id="{FE363D63-E832-4EAC-8FB3-A8ED2D1B664E}"/>
              </a:ext>
            </a:extLst>
          </p:cNvPr>
          <p:cNvSpPr/>
          <p:nvPr/>
        </p:nvSpPr>
        <p:spPr>
          <a:xfrm>
            <a:off x="4660776" y="1162975"/>
            <a:ext cx="6862439" cy="547459"/>
          </a:xfrm>
          <a:prstGeom prst="roundRect">
            <a:avLst/>
          </a:prstGeom>
          <a:solidFill>
            <a:schemeClr val="bg1">
              <a:lumMod val="95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ru-RU" sz="1600" dirty="0">
                <a:solidFill>
                  <a:schemeClr val="tx1"/>
                </a:solidFill>
                <a:latin typeface="Georgia" panose="02040502050405020303" pitchFamily="18" charset="0"/>
              </a:rPr>
              <a:t>Введение определений ВФА, ФМ</a:t>
            </a:r>
          </a:p>
          <a:p>
            <a:pPr marL="285750" indent="-285750">
              <a:buFont typeface="Wingdings" panose="05000000000000000000" pitchFamily="2" charset="2"/>
              <a:buChar char="§"/>
            </a:pPr>
            <a:r>
              <a:rPr lang="ru-RU" sz="1600" dirty="0">
                <a:solidFill>
                  <a:schemeClr val="tx1"/>
                </a:solidFill>
                <a:latin typeface="Georgia" panose="02040502050405020303" pitchFamily="18" charset="0"/>
              </a:rPr>
              <a:t>Уточнение целей ВФА</a:t>
            </a:r>
          </a:p>
        </p:txBody>
      </p:sp>
      <p:sp>
        <p:nvSpPr>
          <p:cNvPr id="6" name="Прямоугольник: скругленные углы 5">
            <a:extLst>
              <a:ext uri="{FF2B5EF4-FFF2-40B4-BE49-F238E27FC236}">
                <a16:creationId xmlns:a16="http://schemas.microsoft.com/office/drawing/2014/main" id="{720B85D8-DF68-4D06-ADE9-32BDE8F5CC98}"/>
              </a:ext>
            </a:extLst>
          </p:cNvPr>
          <p:cNvSpPr/>
          <p:nvPr/>
        </p:nvSpPr>
        <p:spPr>
          <a:xfrm>
            <a:off x="4660775" y="1766651"/>
            <a:ext cx="6862439" cy="355107"/>
          </a:xfrm>
          <a:prstGeom prst="roundRect">
            <a:avLst/>
          </a:prstGeom>
          <a:solidFill>
            <a:schemeClr val="bg2">
              <a:lumMod val="40000"/>
              <a:lumOff val="6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В части общих подходов и правил</a:t>
            </a:r>
          </a:p>
        </p:txBody>
      </p:sp>
      <p:sp>
        <p:nvSpPr>
          <p:cNvPr id="7" name="Прямоугольник: скругленные углы 6">
            <a:extLst>
              <a:ext uri="{FF2B5EF4-FFF2-40B4-BE49-F238E27FC236}">
                <a16:creationId xmlns:a16="http://schemas.microsoft.com/office/drawing/2014/main" id="{17DE4EEE-8044-48B2-9C00-D96195FD4EE0}"/>
              </a:ext>
            </a:extLst>
          </p:cNvPr>
          <p:cNvSpPr/>
          <p:nvPr/>
        </p:nvSpPr>
        <p:spPr>
          <a:xfrm>
            <a:off x="4660774" y="2121758"/>
            <a:ext cx="6862439" cy="1336097"/>
          </a:xfrm>
          <a:prstGeom prst="roundRect">
            <a:avLst/>
          </a:prstGeom>
          <a:solidFill>
            <a:schemeClr val="bg2">
              <a:lumMod val="20000"/>
              <a:lumOff val="8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ru-RU" sz="1600" dirty="0">
                <a:solidFill>
                  <a:schemeClr val="tx1"/>
                </a:solidFill>
                <a:latin typeface="Georgia" panose="02040502050405020303" pitchFamily="18" charset="0"/>
              </a:rPr>
              <a:t>Расширение состава участников бюджетного процесса, осуществляющих ВФА</a:t>
            </a:r>
          </a:p>
          <a:p>
            <a:pPr marL="285750" indent="-285750">
              <a:buFont typeface="Wingdings" panose="05000000000000000000" pitchFamily="2" charset="2"/>
              <a:buChar char="§"/>
            </a:pPr>
            <a:r>
              <a:rPr lang="ru-RU" sz="1600" dirty="0">
                <a:solidFill>
                  <a:schemeClr val="tx1"/>
                </a:solidFill>
                <a:latin typeface="Georgia" panose="02040502050405020303" pitchFamily="18" charset="0"/>
              </a:rPr>
              <a:t>Возможность передачи полномочий по ВФА</a:t>
            </a:r>
          </a:p>
          <a:p>
            <a:pPr marL="285750" indent="-285750">
              <a:buFont typeface="Wingdings" panose="05000000000000000000" pitchFamily="2" charset="2"/>
              <a:buChar char="§"/>
            </a:pPr>
            <a:r>
              <a:rPr lang="ru-RU" sz="1600" dirty="0">
                <a:solidFill>
                  <a:schemeClr val="tx1"/>
                </a:solidFill>
                <a:latin typeface="Georgia" panose="02040502050405020303" pitchFamily="18" charset="0"/>
              </a:rPr>
              <a:t>Увязка ВФК, ВФА с осуществлением финансового менеджмента</a:t>
            </a:r>
          </a:p>
        </p:txBody>
      </p:sp>
      <p:sp>
        <p:nvSpPr>
          <p:cNvPr id="8" name="Прямоугольник: скругленные углы 7">
            <a:extLst>
              <a:ext uri="{FF2B5EF4-FFF2-40B4-BE49-F238E27FC236}">
                <a16:creationId xmlns:a16="http://schemas.microsoft.com/office/drawing/2014/main" id="{1AB4435F-9389-4C5E-BE66-312F30774BB2}"/>
              </a:ext>
            </a:extLst>
          </p:cNvPr>
          <p:cNvSpPr/>
          <p:nvPr/>
        </p:nvSpPr>
        <p:spPr>
          <a:xfrm>
            <a:off x="4751030" y="3533313"/>
            <a:ext cx="6862439" cy="355107"/>
          </a:xfrm>
          <a:prstGeom prst="roundRect">
            <a:avLst/>
          </a:prstGeom>
          <a:solidFill>
            <a:schemeClr val="bg2">
              <a:lumMod val="40000"/>
              <a:lumOff val="6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Введение стандартов ВФА</a:t>
            </a:r>
          </a:p>
        </p:txBody>
      </p:sp>
      <p:sp>
        <p:nvSpPr>
          <p:cNvPr id="9" name="Прямоугольник: скругленные углы 8">
            <a:extLst>
              <a:ext uri="{FF2B5EF4-FFF2-40B4-BE49-F238E27FC236}">
                <a16:creationId xmlns:a16="http://schemas.microsoft.com/office/drawing/2014/main" id="{653E3D0D-6FF7-48C5-A166-02555B4695D2}"/>
              </a:ext>
            </a:extLst>
          </p:cNvPr>
          <p:cNvSpPr/>
          <p:nvPr/>
        </p:nvSpPr>
        <p:spPr>
          <a:xfrm>
            <a:off x="4751029" y="3901735"/>
            <a:ext cx="6862439" cy="2894122"/>
          </a:xfrm>
          <a:prstGeom prst="roundRect">
            <a:avLst/>
          </a:prstGeom>
          <a:solidFill>
            <a:schemeClr val="bg2">
              <a:lumMod val="20000"/>
              <a:lumOff val="80000"/>
            </a:schemeClr>
          </a:solidFill>
          <a:ln>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ru-RU" sz="1600"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a:t>
            </a:r>
          </a:p>
          <a:p>
            <a:pPr marL="342900" indent="-342900">
              <a:buAutoNum type="arabicPeriod"/>
            </a:pPr>
            <a:r>
              <a:rPr lang="ru-RU" sz="1600" dirty="0">
                <a:solidFill>
                  <a:schemeClr val="tx1"/>
                </a:solidFill>
                <a:latin typeface="Georgia" panose="02040502050405020303" pitchFamily="18" charset="0"/>
              </a:rPr>
              <a:t>Федеральный стандарт внутреннего финансового аудита «Основания и порядок организации внутреннего финансового аудита, а также случаи и порядок передачи полномочий по осуществлению внутреннего финансового аудита»</a:t>
            </a:r>
          </a:p>
          <a:p>
            <a:pPr marL="342900" indent="-342900">
              <a:buAutoNum type="arabicPeriod"/>
            </a:pPr>
            <a:r>
              <a:rPr lang="ru-RU" sz="1600" dirty="0">
                <a:solidFill>
                  <a:schemeClr val="tx1"/>
                </a:solidFill>
                <a:latin typeface="Georgia" panose="02040502050405020303" pitchFamily="18" charset="0"/>
              </a:rPr>
              <a:t>Федеральный стандарт внутреннего финансового аудита «Права и обязанности должностных лиц (работников) при осуществлении внутреннего финансового аудита»</a:t>
            </a:r>
          </a:p>
          <a:p>
            <a:pPr marL="342900" indent="-342900">
              <a:buAutoNum type="arabicPeriod"/>
            </a:pPr>
            <a:endParaRPr lang="ru-RU" sz="1600" dirty="0">
              <a:solidFill>
                <a:schemeClr val="tx1"/>
              </a:solidFill>
              <a:latin typeface="Georgia" panose="02040502050405020303" pitchFamily="18" charset="0"/>
            </a:endParaRPr>
          </a:p>
        </p:txBody>
      </p:sp>
    </p:spTree>
    <p:extLst>
      <p:ext uri="{BB962C8B-B14F-4D97-AF65-F5344CB8AC3E}">
        <p14:creationId xmlns:p14="http://schemas.microsoft.com/office/powerpoint/2010/main" val="22344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75DBFD-38E4-4C89-86E4-4C601625D534}"/>
              </a:ext>
            </a:extLst>
          </p:cNvPr>
          <p:cNvSpPr>
            <a:spLocks noGrp="1"/>
          </p:cNvSpPr>
          <p:nvPr>
            <p:ph type="title"/>
          </p:nvPr>
        </p:nvSpPr>
        <p:spPr>
          <a:xfrm>
            <a:off x="562813" y="0"/>
            <a:ext cx="10353762" cy="970450"/>
          </a:xfrm>
        </p:spPr>
        <p:txBody>
          <a:bodyPr>
            <a:normAutofit/>
          </a:bodyPr>
          <a:lstStyle/>
          <a:p>
            <a:r>
              <a:rPr lang="ru-RU" sz="4000" b="1" dirty="0">
                <a:solidFill>
                  <a:schemeClr val="tx2">
                    <a:lumMod val="75000"/>
                  </a:schemeClr>
                </a:solidFill>
                <a:latin typeface="Georgia" panose="02040502050405020303" pitchFamily="18" charset="0"/>
              </a:rPr>
              <a:t>Знакомство!</a:t>
            </a:r>
          </a:p>
        </p:txBody>
      </p:sp>
      <p:sp>
        <p:nvSpPr>
          <p:cNvPr id="5" name="Объект 4">
            <a:extLst>
              <a:ext uri="{FF2B5EF4-FFF2-40B4-BE49-F238E27FC236}">
                <a16:creationId xmlns:a16="http://schemas.microsoft.com/office/drawing/2014/main" id="{3881A9DC-CE04-409D-B490-D32782E3EC75}"/>
              </a:ext>
            </a:extLst>
          </p:cNvPr>
          <p:cNvSpPr>
            <a:spLocks noGrp="1"/>
          </p:cNvSpPr>
          <p:nvPr>
            <p:ph idx="1"/>
          </p:nvPr>
        </p:nvSpPr>
        <p:spPr>
          <a:xfrm>
            <a:off x="1569375" y="2101788"/>
            <a:ext cx="9347200" cy="4114800"/>
          </a:xfrm>
        </p:spPr>
        <p:txBody>
          <a:bodyPr>
            <a:normAutofit/>
          </a:bodyPr>
          <a:lstStyle/>
          <a:p>
            <a:pPr marL="0" indent="0">
              <a:buNone/>
            </a:pPr>
            <a:r>
              <a:rPr lang="ru-RU" sz="3600" b="1" dirty="0">
                <a:latin typeface="Georgia" panose="02040502050405020303" pitchFamily="18" charset="0"/>
              </a:rPr>
              <a:t>Расскажите о себе!</a:t>
            </a:r>
          </a:p>
          <a:p>
            <a:pPr marL="0" indent="0">
              <a:buNone/>
            </a:pPr>
            <a:endParaRPr lang="ru-RU" sz="3600" b="1" dirty="0">
              <a:latin typeface="Georgia" panose="02040502050405020303" pitchFamily="18" charset="0"/>
            </a:endParaRPr>
          </a:p>
          <a:p>
            <a:pPr marL="0" indent="0">
              <a:buNone/>
            </a:pPr>
            <a:r>
              <a:rPr lang="ru-RU" sz="3600" b="1" dirty="0">
                <a:latin typeface="Georgia" panose="02040502050405020303" pitchFamily="18" charset="0"/>
              </a:rPr>
              <a:t>Каковы Ваши ожидания от обучения?</a:t>
            </a:r>
          </a:p>
          <a:p>
            <a:pPr marL="0" indent="0">
              <a:buNone/>
            </a:pPr>
            <a:endParaRPr lang="ru-RU" sz="3600" b="1" dirty="0">
              <a:latin typeface="Georgia" panose="02040502050405020303" pitchFamily="18" charset="0"/>
            </a:endParaRPr>
          </a:p>
        </p:txBody>
      </p:sp>
      <p:pic>
        <p:nvPicPr>
          <p:cNvPr id="4" name="Рисунок 3">
            <a:extLst>
              <a:ext uri="{FF2B5EF4-FFF2-40B4-BE49-F238E27FC236}">
                <a16:creationId xmlns:a16="http://schemas.microsoft.com/office/drawing/2014/main" id="{F935A78A-4967-4478-B227-01167AAB4EC3}"/>
              </a:ext>
            </a:extLst>
          </p:cNvPr>
          <p:cNvPicPr>
            <a:picLocks noChangeAspect="1"/>
          </p:cNvPicPr>
          <p:nvPr/>
        </p:nvPicPr>
        <p:blipFill>
          <a:blip r:embed="rId2"/>
          <a:stretch>
            <a:fillRect/>
          </a:stretch>
        </p:blipFill>
        <p:spPr>
          <a:xfrm>
            <a:off x="9236383" y="641412"/>
            <a:ext cx="1886860" cy="1915357"/>
          </a:xfrm>
          <a:prstGeom prst="rect">
            <a:avLst/>
          </a:prstGeom>
        </p:spPr>
      </p:pic>
    </p:spTree>
    <p:extLst>
      <p:ext uri="{BB962C8B-B14F-4D97-AF65-F5344CB8AC3E}">
        <p14:creationId xmlns:p14="http://schemas.microsoft.com/office/powerpoint/2010/main" val="26083049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268B1A-D501-4782-B577-17D42C8D6720}"/>
              </a:ext>
            </a:extLst>
          </p:cNvPr>
          <p:cNvSpPr>
            <a:spLocks noGrp="1"/>
          </p:cNvSpPr>
          <p:nvPr>
            <p:ph type="title"/>
          </p:nvPr>
        </p:nvSpPr>
        <p:spPr>
          <a:xfrm>
            <a:off x="798386" y="0"/>
            <a:ext cx="10353762" cy="767919"/>
          </a:xfrm>
        </p:spPr>
        <p:txBody>
          <a:bodyPr>
            <a:noAutofit/>
          </a:bodyPr>
          <a:lstStyle/>
          <a:p>
            <a:r>
              <a:rPr lang="ru-RU" sz="2000" b="1" dirty="0">
                <a:latin typeface="Georgia" panose="02040502050405020303" pitchFamily="18" charset="0"/>
              </a:rPr>
              <a:t>Новеллы Бюджетного кодекса РФ </a:t>
            </a:r>
            <a:br>
              <a:rPr lang="ru-RU" sz="2000" b="1" dirty="0">
                <a:latin typeface="Georgia" panose="02040502050405020303" pitchFamily="18" charset="0"/>
              </a:rPr>
            </a:br>
            <a:r>
              <a:rPr lang="ru-RU" sz="2000" b="1" dirty="0">
                <a:latin typeface="Georgia" panose="02040502050405020303" pitchFamily="18" charset="0"/>
              </a:rPr>
              <a:t>(Федеральный закон от 26.07.2019 N 199-ФЗ)</a:t>
            </a:r>
          </a:p>
        </p:txBody>
      </p:sp>
      <p:pic>
        <p:nvPicPr>
          <p:cNvPr id="3" name="Рисунок 2">
            <a:extLst>
              <a:ext uri="{FF2B5EF4-FFF2-40B4-BE49-F238E27FC236}">
                <a16:creationId xmlns:a16="http://schemas.microsoft.com/office/drawing/2014/main" id="{792671DA-43AA-43C3-A4BC-545758C06E6D}"/>
              </a:ext>
            </a:extLst>
          </p:cNvPr>
          <p:cNvPicPr>
            <a:picLocks noChangeAspect="1"/>
          </p:cNvPicPr>
          <p:nvPr/>
        </p:nvPicPr>
        <p:blipFill>
          <a:blip r:embed="rId2"/>
          <a:stretch>
            <a:fillRect/>
          </a:stretch>
        </p:blipFill>
        <p:spPr>
          <a:xfrm>
            <a:off x="254783" y="767919"/>
            <a:ext cx="4168204" cy="5885895"/>
          </a:xfrm>
          <a:prstGeom prst="rect">
            <a:avLst/>
          </a:prstGeom>
        </p:spPr>
      </p:pic>
      <p:sp>
        <p:nvSpPr>
          <p:cNvPr id="9" name="Прямоугольник: скругленные углы 8">
            <a:extLst>
              <a:ext uri="{FF2B5EF4-FFF2-40B4-BE49-F238E27FC236}">
                <a16:creationId xmlns:a16="http://schemas.microsoft.com/office/drawing/2014/main" id="{653E3D0D-6FF7-48C5-A166-02555B4695D2}"/>
              </a:ext>
            </a:extLst>
          </p:cNvPr>
          <p:cNvSpPr/>
          <p:nvPr/>
        </p:nvSpPr>
        <p:spPr>
          <a:xfrm>
            <a:off x="4768785" y="1997475"/>
            <a:ext cx="6862439" cy="4421079"/>
          </a:xfrm>
          <a:prstGeom prst="roundRect">
            <a:avLst/>
          </a:prstGeom>
          <a:solidFill>
            <a:schemeClr val="bg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a:solidFill>
                  <a:schemeClr val="tx1"/>
                </a:solidFill>
                <a:latin typeface="Georgia" panose="02040502050405020303" pitchFamily="18" charset="0"/>
              </a:rPr>
              <a:t>Мониторинг качества финансового менеджмента будут проводить:</a:t>
            </a:r>
          </a:p>
          <a:p>
            <a:pPr marL="285750" indent="-285750">
              <a:buFont typeface="Wingdings" panose="05000000000000000000" pitchFamily="2" charset="2"/>
              <a:buChar char="Ø"/>
            </a:pPr>
            <a:r>
              <a:rPr lang="ru-RU" dirty="0" err="1">
                <a:solidFill>
                  <a:schemeClr val="tx1"/>
                </a:solidFill>
                <a:latin typeface="Georgia" panose="02040502050405020303" pitchFamily="18" charset="0"/>
              </a:rPr>
              <a:t>Финорган</a:t>
            </a:r>
            <a:r>
              <a:rPr lang="ru-RU" dirty="0">
                <a:solidFill>
                  <a:schemeClr val="tx1"/>
                </a:solidFill>
                <a:latin typeface="Georgia" panose="02040502050405020303" pitchFamily="18" charset="0"/>
              </a:rPr>
              <a:t> (орган управления государственным внебюджетным фондом) - в отношении главных администраторов бюджетных средств;</a:t>
            </a:r>
          </a:p>
          <a:p>
            <a:pPr marL="285750" indent="-285750">
              <a:buFont typeface="Wingdings" panose="05000000000000000000" pitchFamily="2" charset="2"/>
              <a:buChar char="Ø"/>
            </a:pPr>
            <a:r>
              <a:rPr lang="ru-RU" dirty="0">
                <a:solidFill>
                  <a:schemeClr val="tx1"/>
                </a:solidFill>
                <a:latin typeface="Georgia" panose="02040502050405020303" pitchFamily="18" charset="0"/>
              </a:rPr>
              <a:t>Главный администратор бюджетных средств - в отношении подведомственных ему администраторов бюджетных средств.</a:t>
            </a:r>
          </a:p>
          <a:p>
            <a:endParaRPr lang="ru-RU" dirty="0">
              <a:solidFill>
                <a:schemeClr val="tx1"/>
              </a:solidFill>
              <a:latin typeface="Georgia" panose="02040502050405020303" pitchFamily="18" charset="0"/>
            </a:endParaRPr>
          </a:p>
          <a:p>
            <a:r>
              <a:rPr lang="ru-RU" dirty="0">
                <a:solidFill>
                  <a:schemeClr val="tx1"/>
                </a:solidFill>
                <a:latin typeface="Georgia" panose="02040502050405020303" pitchFamily="18" charset="0"/>
              </a:rPr>
              <a:t>Главный администратор средств бюджета сможет по согласованию с </a:t>
            </a:r>
            <a:r>
              <a:rPr lang="ru-RU" dirty="0" err="1">
                <a:solidFill>
                  <a:schemeClr val="tx1"/>
                </a:solidFill>
                <a:latin typeface="Georgia" panose="02040502050405020303" pitchFamily="18" charset="0"/>
              </a:rPr>
              <a:t>финорганом</a:t>
            </a:r>
            <a:r>
              <a:rPr lang="ru-RU" dirty="0">
                <a:solidFill>
                  <a:schemeClr val="tx1"/>
                </a:solidFill>
                <a:latin typeface="Georgia" panose="02040502050405020303" pitchFamily="18" charset="0"/>
              </a:rPr>
              <a:t> (органом управления государственным внебюджетным фондом) передать ему полномочия по проведению мониторинга в отношении подведомственных ему администраторов бюджетных средств.</a:t>
            </a:r>
          </a:p>
        </p:txBody>
      </p:sp>
      <p:sp>
        <p:nvSpPr>
          <p:cNvPr id="5" name="Прямоугольник: скругленные углы 4">
            <a:extLst>
              <a:ext uri="{FF2B5EF4-FFF2-40B4-BE49-F238E27FC236}">
                <a16:creationId xmlns:a16="http://schemas.microsoft.com/office/drawing/2014/main" id="{FD39A8BF-3206-4543-A769-7AA79217AC8E}"/>
              </a:ext>
            </a:extLst>
          </p:cNvPr>
          <p:cNvSpPr/>
          <p:nvPr/>
        </p:nvSpPr>
        <p:spPr>
          <a:xfrm>
            <a:off x="4669652" y="1376038"/>
            <a:ext cx="6862439" cy="603681"/>
          </a:xfrm>
          <a:prstGeom prst="roundRect">
            <a:avLst/>
          </a:prstGeom>
          <a:solidFill>
            <a:schemeClr val="bg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В части мониторинга качества финансового менеджмента</a:t>
            </a:r>
          </a:p>
        </p:txBody>
      </p:sp>
    </p:spTree>
    <p:extLst>
      <p:ext uri="{BB962C8B-B14F-4D97-AF65-F5344CB8AC3E}">
        <p14:creationId xmlns:p14="http://schemas.microsoft.com/office/powerpoint/2010/main" val="148020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47A879-8355-474E-A706-51E5C72BCBA0}"/>
              </a:ext>
            </a:extLst>
          </p:cNvPr>
          <p:cNvSpPr txBox="1">
            <a:spLocks/>
          </p:cNvSpPr>
          <p:nvPr/>
        </p:nvSpPr>
        <p:spPr>
          <a:xfrm>
            <a:off x="461035" y="0"/>
            <a:ext cx="10353762" cy="767919"/>
          </a:xfrm>
          <a:prstGeom prst="rect">
            <a:avLst/>
          </a:prstGeom>
        </p:spPr>
        <p:txBody>
          <a:bodyPr>
            <a:noAutofit/>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r>
              <a:rPr lang="ru-RU" sz="2000" kern="0" dirty="0">
                <a:latin typeface="Georgia" panose="02040502050405020303" pitchFamily="18" charset="0"/>
              </a:rPr>
              <a:t>Взаимосвязь ВФА с внутренним государственным (муниципальным) финансовым контролем и внешним государственным (муниципальным) финансовым контролем</a:t>
            </a:r>
          </a:p>
        </p:txBody>
      </p:sp>
      <p:sp>
        <p:nvSpPr>
          <p:cNvPr id="3" name="Прямоугольник: скругленные углы 2">
            <a:extLst>
              <a:ext uri="{FF2B5EF4-FFF2-40B4-BE49-F238E27FC236}">
                <a16:creationId xmlns:a16="http://schemas.microsoft.com/office/drawing/2014/main" id="{D50F4E46-DFE5-425E-9561-4F0D30AE32B1}"/>
              </a:ext>
            </a:extLst>
          </p:cNvPr>
          <p:cNvSpPr/>
          <p:nvPr/>
        </p:nvSpPr>
        <p:spPr bwMode="auto">
          <a:xfrm>
            <a:off x="650689" y="1238888"/>
            <a:ext cx="371086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chemeClr val="tx1"/>
                </a:solidFill>
                <a:effectLst/>
                <a:latin typeface="Georgia" panose="02040502050405020303" pitchFamily="18" charset="0"/>
              </a:rPr>
              <a:t>ВФК: Надежность системы контроля</a:t>
            </a:r>
          </a:p>
        </p:txBody>
      </p:sp>
      <p:sp>
        <p:nvSpPr>
          <p:cNvPr id="4" name="Прямоугольник: скругленные углы 3">
            <a:extLst>
              <a:ext uri="{FF2B5EF4-FFF2-40B4-BE49-F238E27FC236}">
                <a16:creationId xmlns:a16="http://schemas.microsoft.com/office/drawing/2014/main" id="{247E766D-4B5A-4C91-A501-CB4DD28DC153}"/>
              </a:ext>
            </a:extLst>
          </p:cNvPr>
          <p:cNvSpPr/>
          <p:nvPr/>
        </p:nvSpPr>
        <p:spPr bwMode="auto">
          <a:xfrm>
            <a:off x="7763522" y="4404805"/>
            <a:ext cx="371086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algn="ctr" defTabSz="889000" fontAlgn="base"/>
            <a:r>
              <a:rPr lang="ru-RU" sz="2000" b="1" dirty="0">
                <a:latin typeface="Georgia" panose="02040502050405020303" pitchFamily="18" charset="0"/>
              </a:rPr>
              <a:t>Внутренний Г(М)ФК</a:t>
            </a:r>
          </a:p>
        </p:txBody>
      </p:sp>
      <p:sp>
        <p:nvSpPr>
          <p:cNvPr id="5" name="Прямоугольник: скругленные углы 4">
            <a:extLst>
              <a:ext uri="{FF2B5EF4-FFF2-40B4-BE49-F238E27FC236}">
                <a16:creationId xmlns:a16="http://schemas.microsoft.com/office/drawing/2014/main" id="{EE5A4545-3DD4-4B27-882A-9A674B8F55A4}"/>
              </a:ext>
            </a:extLst>
          </p:cNvPr>
          <p:cNvSpPr/>
          <p:nvPr/>
        </p:nvSpPr>
        <p:spPr bwMode="auto">
          <a:xfrm>
            <a:off x="7763521" y="2029287"/>
            <a:ext cx="371086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chemeClr val="tx1"/>
                </a:solidFill>
                <a:effectLst/>
                <a:latin typeface="Georgia" panose="02040502050405020303" pitchFamily="18" charset="0"/>
              </a:rPr>
              <a:t>Внешний Г(М)ФК</a:t>
            </a:r>
          </a:p>
        </p:txBody>
      </p:sp>
      <p:sp>
        <p:nvSpPr>
          <p:cNvPr id="6" name="Прямоугольник: скругленные углы 5">
            <a:extLst>
              <a:ext uri="{FF2B5EF4-FFF2-40B4-BE49-F238E27FC236}">
                <a16:creationId xmlns:a16="http://schemas.microsoft.com/office/drawing/2014/main" id="{883D4CC0-46A0-4A01-B5B7-2D051C51F7C7}"/>
              </a:ext>
            </a:extLst>
          </p:cNvPr>
          <p:cNvSpPr/>
          <p:nvPr/>
        </p:nvSpPr>
        <p:spPr bwMode="auto">
          <a:xfrm>
            <a:off x="5199951" y="3281778"/>
            <a:ext cx="138787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400" b="1" i="0" u="none" strike="noStrike" cap="none" normalizeH="0" baseline="0" dirty="0">
                <a:solidFill>
                  <a:schemeClr val="tx1"/>
                </a:solidFill>
                <a:effectLst/>
                <a:latin typeface="Georgia" panose="02040502050405020303" pitchFamily="18" charset="0"/>
              </a:rPr>
              <a:t>ГРБС</a:t>
            </a:r>
          </a:p>
        </p:txBody>
      </p:sp>
      <p:sp>
        <p:nvSpPr>
          <p:cNvPr id="7" name="Левая фигурная скобка 6">
            <a:extLst>
              <a:ext uri="{FF2B5EF4-FFF2-40B4-BE49-F238E27FC236}">
                <a16:creationId xmlns:a16="http://schemas.microsoft.com/office/drawing/2014/main" id="{7D5362F2-093F-4DED-B192-48A982451615}"/>
              </a:ext>
            </a:extLst>
          </p:cNvPr>
          <p:cNvSpPr/>
          <p:nvPr/>
        </p:nvSpPr>
        <p:spPr bwMode="auto">
          <a:xfrm>
            <a:off x="7173156" y="2512380"/>
            <a:ext cx="590365" cy="2423603"/>
          </a:xfrm>
          <a:prstGeom prst="leftBrace">
            <a:avLst>
              <a:gd name="adj1" fmla="val 0"/>
              <a:gd name="adj2" fmla="val 50000"/>
            </a:avLst>
          </a:prstGeom>
          <a:noFill/>
          <a:ln w="9525" cap="flat" cmpd="sng" algn="ctr">
            <a:solidFill>
              <a:schemeClr val="bg2"/>
            </a:solidFill>
            <a:prstDash val="solid"/>
            <a:round/>
            <a:headEnd type="none" w="med" len="med"/>
            <a:tailEnd type="none" w="med" len="med"/>
          </a:ln>
          <a:effectLst/>
        </p:spPr>
        <p:txBody>
          <a:bodyPr rtlCol="0" anchor="ctr"/>
          <a:lstStyle/>
          <a:p>
            <a:pPr algn="ctr"/>
            <a:endParaRPr lang="ru-RU"/>
          </a:p>
        </p:txBody>
      </p:sp>
      <p:sp>
        <p:nvSpPr>
          <p:cNvPr id="8" name="TextBox 7">
            <a:extLst>
              <a:ext uri="{FF2B5EF4-FFF2-40B4-BE49-F238E27FC236}">
                <a16:creationId xmlns:a16="http://schemas.microsoft.com/office/drawing/2014/main" id="{5FE4B338-8ABD-4C2A-988D-24A462CFEED1}"/>
              </a:ext>
            </a:extLst>
          </p:cNvPr>
          <p:cNvSpPr txBox="1"/>
          <p:nvPr/>
        </p:nvSpPr>
        <p:spPr>
          <a:xfrm>
            <a:off x="7615877" y="3354849"/>
            <a:ext cx="3316934" cy="800219"/>
          </a:xfrm>
          <a:prstGeom prst="rect">
            <a:avLst/>
          </a:prstGeom>
        </p:spPr>
        <p:txBody>
          <a:bodyPr wrap="none" lIns="91440" tIns="91440" rIns="91440" bIns="91440" rtlCol="0">
            <a:spAutoFit/>
          </a:bodyPr>
          <a:lstStyle/>
          <a:p>
            <a:pPr algn="l"/>
            <a:r>
              <a:rPr lang="ru-RU" sz="2000" b="1" dirty="0">
                <a:solidFill>
                  <a:srgbClr val="000000"/>
                </a:solidFill>
                <a:latin typeface="Georgia" panose="02040502050405020303" pitchFamily="18" charset="0"/>
                <a:cs typeface="Tahoma" pitchFamily="34" charset="0"/>
              </a:rPr>
              <a:t>Результаты контроля: </a:t>
            </a:r>
          </a:p>
          <a:p>
            <a:pPr algn="ctr"/>
            <a:r>
              <a:rPr lang="ru-RU" sz="2000" b="1" dirty="0">
                <a:solidFill>
                  <a:srgbClr val="000000"/>
                </a:solidFill>
                <a:latin typeface="Georgia" panose="02040502050405020303" pitchFamily="18" charset="0"/>
                <a:cs typeface="Tahoma" pitchFamily="34" charset="0"/>
              </a:rPr>
              <a:t>нарушения</a:t>
            </a:r>
          </a:p>
        </p:txBody>
      </p:sp>
      <p:sp>
        <p:nvSpPr>
          <p:cNvPr id="9" name="Стрелка: вправо 8">
            <a:extLst>
              <a:ext uri="{FF2B5EF4-FFF2-40B4-BE49-F238E27FC236}">
                <a16:creationId xmlns:a16="http://schemas.microsoft.com/office/drawing/2014/main" id="{62E7D426-AB46-4B59-8842-891576506FC9}"/>
              </a:ext>
            </a:extLst>
          </p:cNvPr>
          <p:cNvSpPr/>
          <p:nvPr/>
        </p:nvSpPr>
        <p:spPr bwMode="auto">
          <a:xfrm>
            <a:off x="4477756" y="3540709"/>
            <a:ext cx="494785" cy="396538"/>
          </a:xfrm>
          <a:prstGeom prst="right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endParaRPr kumimoji="0" lang="ru-RU" sz="1200" b="0" i="0" u="none" strike="noStrike" cap="none" normalizeH="0" baseline="0" dirty="0">
              <a:solidFill>
                <a:schemeClr val="tx1"/>
              </a:solidFill>
              <a:effectLst/>
              <a:latin typeface="+mn-lt"/>
              <a:cs typeface="+mn-cs"/>
            </a:endParaRPr>
          </a:p>
        </p:txBody>
      </p:sp>
      <p:sp>
        <p:nvSpPr>
          <p:cNvPr id="10" name="Стрелка: влево 9">
            <a:extLst>
              <a:ext uri="{FF2B5EF4-FFF2-40B4-BE49-F238E27FC236}">
                <a16:creationId xmlns:a16="http://schemas.microsoft.com/office/drawing/2014/main" id="{4C525EDE-E1E6-407A-8C9D-568BC2A23B0A}"/>
              </a:ext>
            </a:extLst>
          </p:cNvPr>
          <p:cNvSpPr/>
          <p:nvPr/>
        </p:nvSpPr>
        <p:spPr bwMode="auto">
          <a:xfrm>
            <a:off x="6746465" y="3481865"/>
            <a:ext cx="284083" cy="484632"/>
          </a:xfrm>
          <a:prstGeom prst="left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endParaRPr kumimoji="0" lang="ru-RU" sz="1200" b="0" i="0" u="none" strike="noStrike" cap="none" normalizeH="0" baseline="0" dirty="0">
              <a:solidFill>
                <a:schemeClr val="tx1"/>
              </a:solidFill>
              <a:effectLst/>
              <a:latin typeface="+mn-lt"/>
              <a:cs typeface="+mn-cs"/>
            </a:endParaRPr>
          </a:p>
        </p:txBody>
      </p:sp>
      <p:sp>
        <p:nvSpPr>
          <p:cNvPr id="11" name="Прямоугольник: скругленные углы 10">
            <a:extLst>
              <a:ext uri="{FF2B5EF4-FFF2-40B4-BE49-F238E27FC236}">
                <a16:creationId xmlns:a16="http://schemas.microsoft.com/office/drawing/2014/main" id="{701C4159-3A2F-4425-AF65-0076DE231BBA}"/>
              </a:ext>
            </a:extLst>
          </p:cNvPr>
          <p:cNvSpPr/>
          <p:nvPr/>
        </p:nvSpPr>
        <p:spPr bwMode="auto">
          <a:xfrm>
            <a:off x="608252" y="3281778"/>
            <a:ext cx="371086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chemeClr val="tx1"/>
                </a:solidFill>
                <a:effectLst/>
                <a:latin typeface="Georgia" panose="02040502050405020303" pitchFamily="18" charset="0"/>
              </a:rPr>
              <a:t>ВФА: Предупреждение нарушений</a:t>
            </a:r>
          </a:p>
        </p:txBody>
      </p:sp>
      <p:sp>
        <p:nvSpPr>
          <p:cNvPr id="12" name="Стрелка: вверх-вниз 11">
            <a:extLst>
              <a:ext uri="{FF2B5EF4-FFF2-40B4-BE49-F238E27FC236}">
                <a16:creationId xmlns:a16="http://schemas.microsoft.com/office/drawing/2014/main" id="{CC236120-D0F1-4F23-8975-1ACC3BF8A4B5}"/>
              </a:ext>
            </a:extLst>
          </p:cNvPr>
          <p:cNvSpPr/>
          <p:nvPr/>
        </p:nvSpPr>
        <p:spPr bwMode="auto">
          <a:xfrm>
            <a:off x="2263806" y="2214946"/>
            <a:ext cx="484632" cy="957878"/>
          </a:xfrm>
          <a:prstGeom prst="up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endParaRPr kumimoji="0" lang="ru-RU" sz="1200" b="0" i="0" u="none" strike="noStrike" cap="none" normalizeH="0" baseline="0" dirty="0">
              <a:solidFill>
                <a:schemeClr val="tx1"/>
              </a:solidFill>
              <a:effectLst/>
              <a:latin typeface="+mn-lt"/>
              <a:cs typeface="+mn-cs"/>
            </a:endParaRPr>
          </a:p>
        </p:txBody>
      </p:sp>
      <p:sp>
        <p:nvSpPr>
          <p:cNvPr id="13" name="Прямоугольник: скругленные углы 12">
            <a:extLst>
              <a:ext uri="{FF2B5EF4-FFF2-40B4-BE49-F238E27FC236}">
                <a16:creationId xmlns:a16="http://schemas.microsoft.com/office/drawing/2014/main" id="{D691BC0F-6C1E-460C-BF8B-50E27F4AFCAF}"/>
              </a:ext>
            </a:extLst>
          </p:cNvPr>
          <p:cNvSpPr/>
          <p:nvPr/>
        </p:nvSpPr>
        <p:spPr bwMode="auto">
          <a:xfrm>
            <a:off x="650689" y="5408346"/>
            <a:ext cx="3710866" cy="914400"/>
          </a:xfrm>
          <a:prstGeom prst="round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r>
              <a:rPr kumimoji="0" lang="ru-RU" sz="2000" b="1" i="0" u="none" strike="noStrike" cap="none" normalizeH="0" baseline="0" dirty="0">
                <a:solidFill>
                  <a:schemeClr val="tx1"/>
                </a:solidFill>
                <a:effectLst/>
                <a:latin typeface="Georgia" panose="02040502050405020303" pitchFamily="18" charset="0"/>
              </a:rPr>
              <a:t>Повышение качества финансового менеджмента</a:t>
            </a:r>
          </a:p>
        </p:txBody>
      </p:sp>
      <p:sp>
        <p:nvSpPr>
          <p:cNvPr id="14" name="Стрелка: вверх-вниз 13">
            <a:extLst>
              <a:ext uri="{FF2B5EF4-FFF2-40B4-BE49-F238E27FC236}">
                <a16:creationId xmlns:a16="http://schemas.microsoft.com/office/drawing/2014/main" id="{68162147-282A-4406-9152-A2247731E3D8}"/>
              </a:ext>
            </a:extLst>
          </p:cNvPr>
          <p:cNvSpPr/>
          <p:nvPr/>
        </p:nvSpPr>
        <p:spPr bwMode="auto">
          <a:xfrm>
            <a:off x="2263806" y="4301314"/>
            <a:ext cx="484632" cy="957878"/>
          </a:xfrm>
          <a:prstGeom prst="up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indent="0" algn="ctr" defTabSz="889000" rtl="0" eaLnBrk="1" fontAlgn="base" latinLnBrk="0" hangingPunct="1"/>
            <a:endParaRPr kumimoji="0" lang="ru-RU" sz="1200" b="0" i="0" u="none" strike="noStrike" cap="none" normalizeH="0" baseline="0" dirty="0">
              <a:solidFill>
                <a:schemeClr val="tx1"/>
              </a:solidFill>
              <a:effectLst/>
              <a:latin typeface="+mn-lt"/>
              <a:cs typeface="+mn-cs"/>
            </a:endParaRPr>
          </a:p>
        </p:txBody>
      </p:sp>
    </p:spTree>
    <p:extLst>
      <p:ext uri="{BB962C8B-B14F-4D97-AF65-F5344CB8AC3E}">
        <p14:creationId xmlns:p14="http://schemas.microsoft.com/office/powerpoint/2010/main" val="152715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arn(inVertical)">
                                      <p:cBhvr>
                                        <p:cTn id="41" dur="500"/>
                                        <p:tgtEl>
                                          <p:spTgt spid="3"/>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Vertic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animBg="1"/>
      <p:bldP spid="10" grpId="0" animBg="1"/>
      <p:bldP spid="11" grpId="0" animBg="1"/>
      <p:bldP spid="12" grpId="0" animBg="1"/>
      <p:bldP spid="13" grpId="0" animBg="1"/>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6847" y="229968"/>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157. Бюджетные полномочия органов государственного (муниципального) финансового контроля (Изменение 26.07.2019 №199-ФЗ</a:t>
            </a:r>
          </a:p>
        </p:txBody>
      </p:sp>
      <p:sp>
        <p:nvSpPr>
          <p:cNvPr id="9" name="Прямоугольник 8">
            <a:extLst>
              <a:ext uri="{FF2B5EF4-FFF2-40B4-BE49-F238E27FC236}">
                <a16:creationId xmlns:a16="http://schemas.microsoft.com/office/drawing/2014/main" id="{CE060FCE-42CA-46E7-AAB3-12F7DC49A23C}"/>
              </a:ext>
            </a:extLst>
          </p:cNvPr>
          <p:cNvSpPr/>
          <p:nvPr/>
        </p:nvSpPr>
        <p:spPr>
          <a:xfrm>
            <a:off x="6289426" y="3813796"/>
            <a:ext cx="5483104" cy="2050291"/>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Органы государственного (муниципального) финансового контроля, являющиеся органами исполнительной власти субъектов РФ (органами местных администраций)</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684144" y="2583373"/>
            <a:ext cx="4263357" cy="91642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Счетная палата Российской Федерации</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260444" y="4150200"/>
            <a:ext cx="5110758" cy="1371425"/>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Контрольно-счетные органы субъектов Российской Федерации и муниципальных образований</a:t>
            </a:r>
          </a:p>
        </p:txBody>
      </p:sp>
      <p:sp>
        <p:nvSpPr>
          <p:cNvPr id="10" name="Прямоугольник 9">
            <a:extLst>
              <a:ext uri="{FF2B5EF4-FFF2-40B4-BE49-F238E27FC236}">
                <a16:creationId xmlns:a16="http://schemas.microsoft.com/office/drawing/2014/main" id="{B448B620-392E-48C3-8131-21E21C4E9C9D}"/>
              </a:ext>
            </a:extLst>
          </p:cNvPr>
          <p:cNvSpPr/>
          <p:nvPr/>
        </p:nvSpPr>
        <p:spPr>
          <a:xfrm>
            <a:off x="2408405" y="1336375"/>
            <a:ext cx="7375189"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0000"/>
                </a:solidFill>
                <a:latin typeface="Georgia" panose="02040502050405020303" pitchFamily="18" charset="0"/>
              </a:rPr>
              <a:t>Органы государственного (муниципального) финансового контроля</a:t>
            </a:r>
          </a:p>
        </p:txBody>
      </p:sp>
      <p:sp>
        <p:nvSpPr>
          <p:cNvPr id="12" name="Прямоугольник 11">
            <a:extLst>
              <a:ext uri="{FF2B5EF4-FFF2-40B4-BE49-F238E27FC236}">
                <a16:creationId xmlns:a16="http://schemas.microsoft.com/office/drawing/2014/main" id="{4B54C76E-8C79-46C4-9072-E578B3F940E6}"/>
              </a:ext>
            </a:extLst>
          </p:cNvPr>
          <p:cNvSpPr/>
          <p:nvPr/>
        </p:nvSpPr>
        <p:spPr>
          <a:xfrm>
            <a:off x="6903096" y="2573989"/>
            <a:ext cx="4263357" cy="916420"/>
          </a:xfrm>
          <a:prstGeom prst="rect">
            <a:avLst/>
          </a:prstGeom>
          <a:solidFill>
            <a:srgbClr val="F4DDD8"/>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Федеральное казначейство</a:t>
            </a:r>
          </a:p>
        </p:txBody>
      </p:sp>
    </p:spTree>
    <p:extLst>
      <p:ext uri="{BB962C8B-B14F-4D97-AF65-F5344CB8AC3E}">
        <p14:creationId xmlns:p14="http://schemas.microsoft.com/office/powerpoint/2010/main" val="17557574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74869041-C634-4F19-BEA3-124405485C93}"/>
              </a:ext>
            </a:extLst>
          </p:cNvPr>
          <p:cNvSpPr/>
          <p:nvPr/>
        </p:nvSpPr>
        <p:spPr>
          <a:xfrm>
            <a:off x="929777" y="948376"/>
            <a:ext cx="10776319" cy="827468"/>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Счетная палата Российской Федерации, контрольно-счетные органы субъектов Российской Федерации и муниципальных образований </a:t>
            </a:r>
          </a:p>
        </p:txBody>
      </p:sp>
      <p:sp>
        <p:nvSpPr>
          <p:cNvPr id="4" name="Прямоугольник 3">
            <a:extLst>
              <a:ext uri="{FF2B5EF4-FFF2-40B4-BE49-F238E27FC236}">
                <a16:creationId xmlns:a16="http://schemas.microsoft.com/office/drawing/2014/main" id="{B014D3E1-6848-4FEA-8550-F711E33C8F8A}"/>
              </a:ext>
            </a:extLst>
          </p:cNvPr>
          <p:cNvSpPr/>
          <p:nvPr/>
        </p:nvSpPr>
        <p:spPr>
          <a:xfrm>
            <a:off x="929773" y="2251361"/>
            <a:ext cx="10776319" cy="593498"/>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C00000"/>
                </a:solidFill>
                <a:latin typeface="Georgia" panose="02040502050405020303" pitchFamily="18" charset="0"/>
              </a:rPr>
              <a:t>Аудит эффективности, </a:t>
            </a:r>
            <a:r>
              <a:rPr lang="ru-RU" b="1" dirty="0">
                <a:solidFill>
                  <a:srgbClr val="000000"/>
                </a:solidFill>
                <a:latin typeface="Georgia" panose="02040502050405020303" pitchFamily="18" charset="0"/>
              </a:rPr>
              <a:t>направленный на определение экономности и результативности использования бюджетных средств</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929773" y="2922369"/>
            <a:ext cx="10776319" cy="827468"/>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Экспертиза проектов законов (решений) о бюджетах, иных нормативных правовых актов бюджетного законодательства РФ, в том числе обоснованности показателей (параметров и характеристик) бюджетов</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929773" y="3827347"/>
            <a:ext cx="10776319" cy="352682"/>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Экспертиза государственных (муниципальных) программ</a:t>
            </a:r>
          </a:p>
        </p:txBody>
      </p:sp>
      <p:sp>
        <p:nvSpPr>
          <p:cNvPr id="8" name="Прямоугольник 7">
            <a:extLst>
              <a:ext uri="{FF2B5EF4-FFF2-40B4-BE49-F238E27FC236}">
                <a16:creationId xmlns:a16="http://schemas.microsoft.com/office/drawing/2014/main" id="{3349356D-C1EE-462B-9889-F698B920C51D}"/>
              </a:ext>
            </a:extLst>
          </p:cNvPr>
          <p:cNvSpPr/>
          <p:nvPr/>
        </p:nvSpPr>
        <p:spPr>
          <a:xfrm>
            <a:off x="929772" y="4257539"/>
            <a:ext cx="10776319" cy="909265"/>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Анализ и мониторинг бюджетного процесса, в том числе подготовка предложений по устранению выявленных отклонений в бюджетном процессе и совершенствованию бюджетного законодательства РФ</a:t>
            </a:r>
          </a:p>
        </p:txBody>
      </p:sp>
      <p:sp>
        <p:nvSpPr>
          <p:cNvPr id="5" name="Стрелка: вниз 4">
            <a:extLst>
              <a:ext uri="{FF2B5EF4-FFF2-40B4-BE49-F238E27FC236}">
                <a16:creationId xmlns:a16="http://schemas.microsoft.com/office/drawing/2014/main" id="{AE0F4080-BC1A-470E-912A-318D3E361EA2}"/>
              </a:ext>
            </a:extLst>
          </p:cNvPr>
          <p:cNvSpPr/>
          <p:nvPr/>
        </p:nvSpPr>
        <p:spPr>
          <a:xfrm>
            <a:off x="6033850" y="1821350"/>
            <a:ext cx="568171" cy="4030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sp>
        <p:nvSpPr>
          <p:cNvPr id="9" name="Прямоугольник 8">
            <a:extLst>
              <a:ext uri="{FF2B5EF4-FFF2-40B4-BE49-F238E27FC236}">
                <a16:creationId xmlns:a16="http://schemas.microsoft.com/office/drawing/2014/main" id="{3ADA94E8-EB9A-4262-9341-3E381B6FA79E}"/>
              </a:ext>
            </a:extLst>
          </p:cNvPr>
          <p:cNvSpPr/>
          <p:nvPr/>
        </p:nvSpPr>
        <p:spPr>
          <a:xfrm>
            <a:off x="929772" y="5244315"/>
            <a:ext cx="10776319" cy="1002988"/>
          </a:xfrm>
          <a:prstGeom prst="rect">
            <a:avLst/>
          </a:prstGeom>
          <a:solidFill>
            <a:schemeClr val="accent3">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Подготовка предложений по совершенствованию осуществления ГРБС, главными администраторами доходов бюджета, главными администраторами источников финансирования дефицита бюджета (ГАБС) </a:t>
            </a:r>
            <a:r>
              <a:rPr lang="ru-RU" b="1" dirty="0">
                <a:solidFill>
                  <a:srgbClr val="C00000"/>
                </a:solidFill>
                <a:latin typeface="Georgia" panose="02040502050405020303" pitchFamily="18" charset="0"/>
              </a:rPr>
              <a:t>внутреннего финансового аудита (ВФА)</a:t>
            </a:r>
          </a:p>
        </p:txBody>
      </p:sp>
      <p:pic>
        <p:nvPicPr>
          <p:cNvPr id="10" name="Picture 2" descr="https://static.tildacdn.com/tild3630-6637-4262-a338-333363303830/esclamativojpg.jpg">
            <a:extLst>
              <a:ext uri="{FF2B5EF4-FFF2-40B4-BE49-F238E27FC236}">
                <a16:creationId xmlns:a16="http://schemas.microsoft.com/office/drawing/2014/main" id="{7C8EBA10-5D02-452A-9857-61D62AD724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635" y="5326854"/>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928D450B-6B92-42BB-8D4F-EECF21BC0F11}"/>
              </a:ext>
            </a:extLst>
          </p:cNvPr>
          <p:cNvSpPr/>
          <p:nvPr/>
        </p:nvSpPr>
        <p:spPr>
          <a:xfrm>
            <a:off x="986890" y="24037"/>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157. Бюджетные полномочия органов государственного (муниципального) финансового контроля (Изменение 26.07.2019 №199-ФЗ</a:t>
            </a:r>
          </a:p>
        </p:txBody>
      </p:sp>
    </p:spTree>
    <p:extLst>
      <p:ext uri="{BB962C8B-B14F-4D97-AF65-F5344CB8AC3E}">
        <p14:creationId xmlns:p14="http://schemas.microsoft.com/office/powerpoint/2010/main" val="35486251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74869041-C634-4F19-BEA3-124405485C93}"/>
              </a:ext>
            </a:extLst>
          </p:cNvPr>
          <p:cNvSpPr/>
          <p:nvPr/>
        </p:nvSpPr>
        <p:spPr>
          <a:xfrm>
            <a:off x="929777" y="948376"/>
            <a:ext cx="10776319" cy="414422"/>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Федеральное казначейство</a:t>
            </a:r>
          </a:p>
        </p:txBody>
      </p:sp>
      <p:sp>
        <p:nvSpPr>
          <p:cNvPr id="4" name="Прямоугольник 3">
            <a:extLst>
              <a:ext uri="{FF2B5EF4-FFF2-40B4-BE49-F238E27FC236}">
                <a16:creationId xmlns:a16="http://schemas.microsoft.com/office/drawing/2014/main" id="{B014D3E1-6848-4FEA-8550-F711E33C8F8A}"/>
              </a:ext>
            </a:extLst>
          </p:cNvPr>
          <p:cNvSpPr/>
          <p:nvPr/>
        </p:nvSpPr>
        <p:spPr>
          <a:xfrm>
            <a:off x="929773" y="1843312"/>
            <a:ext cx="10776319" cy="1246117"/>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Проводит анализ исполнения бюджетных полномочий органов государственного (муниципального) финансового контроля, являющихся органами исполнительной власти субъектов РФ (органами местных администраций), в соответствии с порядком, установленным Министерством финансов РФ</a:t>
            </a:r>
          </a:p>
        </p:txBody>
      </p:sp>
      <p:sp>
        <p:nvSpPr>
          <p:cNvPr id="6" name="Прямоугольник 5">
            <a:extLst>
              <a:ext uri="{FF2B5EF4-FFF2-40B4-BE49-F238E27FC236}">
                <a16:creationId xmlns:a16="http://schemas.microsoft.com/office/drawing/2014/main" id="{C25BACC0-0A7E-4CFC-99BC-07FF4E593505}"/>
              </a:ext>
            </a:extLst>
          </p:cNvPr>
          <p:cNvSpPr/>
          <p:nvPr/>
        </p:nvSpPr>
        <p:spPr>
          <a:xfrm>
            <a:off x="929773" y="3219263"/>
            <a:ext cx="10776319" cy="1246117"/>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Федеральное казначейство проводит </a:t>
            </a:r>
            <a:r>
              <a:rPr lang="ru-RU" b="1" dirty="0">
                <a:solidFill>
                  <a:srgbClr val="C00000"/>
                </a:solidFill>
                <a:latin typeface="Georgia" panose="02040502050405020303" pitchFamily="18" charset="0"/>
              </a:rPr>
              <a:t>анализ осуществления главными администраторами бюджетных средств внутреннего финансового аудита </a:t>
            </a:r>
            <a:r>
              <a:rPr lang="ru-RU" b="1" dirty="0">
                <a:solidFill>
                  <a:srgbClr val="000000"/>
                </a:solidFill>
                <a:latin typeface="Georgia" panose="02040502050405020303" pitchFamily="18" charset="0"/>
              </a:rPr>
              <a:t>в целях подготовки предложений </a:t>
            </a:r>
            <a:r>
              <a:rPr lang="ru-RU" b="1" dirty="0">
                <a:solidFill>
                  <a:srgbClr val="C00000"/>
                </a:solidFill>
                <a:latin typeface="Georgia" panose="02040502050405020303" pitchFamily="18" charset="0"/>
              </a:rPr>
              <a:t>по совершенствованию </a:t>
            </a:r>
            <a:r>
              <a:rPr lang="ru-RU" b="1" dirty="0">
                <a:solidFill>
                  <a:srgbClr val="000000"/>
                </a:solidFill>
                <a:latin typeface="Georgia" panose="02040502050405020303" pitchFamily="18" charset="0"/>
              </a:rPr>
              <a:t>осуществления указанными главными администраторами бюджетных средств внутреннего финансового аудита</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885387" y="4622917"/>
            <a:ext cx="10776319" cy="1831149"/>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Главные администраторы средств федерального бюджета, главные администраторы средств бюджета субъекта РФ, главные администраторы средств местного бюджета, </a:t>
            </a:r>
            <a:r>
              <a:rPr lang="ru-RU" b="1" dirty="0">
                <a:solidFill>
                  <a:srgbClr val="C00000"/>
                </a:solidFill>
                <a:latin typeface="Georgia" panose="02040502050405020303" pitchFamily="18" charset="0"/>
              </a:rPr>
              <a:t>обязаны предоставлять информацию и документы</a:t>
            </a:r>
            <a:r>
              <a:rPr lang="ru-RU" b="1" dirty="0">
                <a:solidFill>
                  <a:srgbClr val="000000"/>
                </a:solidFill>
                <a:latin typeface="Georgia" panose="02040502050405020303" pitchFamily="18" charset="0"/>
              </a:rPr>
              <a:t>, запрашиваемые Федеральным казначейством в целях осуществления полномочия по проведению анализа осуществления главными администраторами бюджетных средств внутреннего финансового аудита.</a:t>
            </a:r>
          </a:p>
        </p:txBody>
      </p:sp>
      <p:sp>
        <p:nvSpPr>
          <p:cNvPr id="5" name="Стрелка: вниз 4">
            <a:extLst>
              <a:ext uri="{FF2B5EF4-FFF2-40B4-BE49-F238E27FC236}">
                <a16:creationId xmlns:a16="http://schemas.microsoft.com/office/drawing/2014/main" id="{AE0F4080-BC1A-470E-912A-318D3E361EA2}"/>
              </a:ext>
            </a:extLst>
          </p:cNvPr>
          <p:cNvSpPr/>
          <p:nvPr/>
        </p:nvSpPr>
        <p:spPr>
          <a:xfrm>
            <a:off x="5989462" y="1440308"/>
            <a:ext cx="568171" cy="4030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pic>
        <p:nvPicPr>
          <p:cNvPr id="10" name="Picture 2" descr="https://static.tildacdn.com/tild3630-6637-4262-a338-333363303830/esclamativojpg.jpg">
            <a:extLst>
              <a:ext uri="{FF2B5EF4-FFF2-40B4-BE49-F238E27FC236}">
                <a16:creationId xmlns:a16="http://schemas.microsoft.com/office/drawing/2014/main" id="{7C8EBA10-5D02-452A-9857-61D62AD724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527" y="3507221"/>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static.tildacdn.com/tild3630-6637-4262-a338-333363303830/esclamativojpg.jpg">
            <a:extLst>
              <a:ext uri="{FF2B5EF4-FFF2-40B4-BE49-F238E27FC236}">
                <a16:creationId xmlns:a16="http://schemas.microsoft.com/office/drawing/2014/main" id="{5894EB52-76E0-4E1A-81B0-8E99E03BE20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635" y="5044248"/>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a:extLst>
              <a:ext uri="{FF2B5EF4-FFF2-40B4-BE49-F238E27FC236}">
                <a16:creationId xmlns:a16="http://schemas.microsoft.com/office/drawing/2014/main" id="{6E2C48ED-1415-406B-87B4-9FB64E3101A3}"/>
              </a:ext>
            </a:extLst>
          </p:cNvPr>
          <p:cNvSpPr/>
          <p:nvPr/>
        </p:nvSpPr>
        <p:spPr>
          <a:xfrm>
            <a:off x="986891" y="115153"/>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157. Бюджетные полномочия органов государственного (муниципального) финансового контроля (Изменение 26.07.2019 №199-ФЗ</a:t>
            </a:r>
          </a:p>
        </p:txBody>
      </p:sp>
    </p:spTree>
    <p:extLst>
      <p:ext uri="{BB962C8B-B14F-4D97-AF65-F5344CB8AC3E}">
        <p14:creationId xmlns:p14="http://schemas.microsoft.com/office/powerpoint/2010/main" val="25390853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74869041-C634-4F19-BEA3-124405485C93}"/>
              </a:ext>
            </a:extLst>
          </p:cNvPr>
          <p:cNvSpPr/>
          <p:nvPr/>
        </p:nvSpPr>
        <p:spPr>
          <a:xfrm>
            <a:off x="929777" y="948376"/>
            <a:ext cx="10776319" cy="414422"/>
          </a:xfrm>
          <a:prstGeom prst="rect">
            <a:avLst/>
          </a:prstGeom>
          <a:solidFill>
            <a:schemeClr val="accent1">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Министерство финансов Российской Федерации</a:t>
            </a:r>
          </a:p>
        </p:txBody>
      </p:sp>
      <p:sp>
        <p:nvSpPr>
          <p:cNvPr id="4" name="Прямоугольник 3">
            <a:extLst>
              <a:ext uri="{FF2B5EF4-FFF2-40B4-BE49-F238E27FC236}">
                <a16:creationId xmlns:a16="http://schemas.microsoft.com/office/drawing/2014/main" id="{B014D3E1-6848-4FEA-8550-F711E33C8F8A}"/>
              </a:ext>
            </a:extLst>
          </p:cNvPr>
          <p:cNvSpPr/>
          <p:nvPr/>
        </p:nvSpPr>
        <p:spPr>
          <a:xfrm>
            <a:off x="929773" y="1843312"/>
            <a:ext cx="10776319" cy="1461182"/>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rgbClr val="000000"/>
                </a:solidFill>
                <a:latin typeface="Georgia" panose="02040502050405020303" pitchFamily="18" charset="0"/>
              </a:rPr>
              <a:t>устанавливает порядок составления и ведения бюджетных смет федеральных казенных учреждений, порядок формирования и ведения обоснований (расчетов) плановых сметных показателей, используемых при составлении и ведении бюджетных смет федеральных казенных учреждений, порядок составления и ведения планов финансово-хозяйственной деятельности федеральных бюджетных и автономных учреждений;</a:t>
            </a:r>
          </a:p>
        </p:txBody>
      </p:sp>
      <p:sp>
        <p:nvSpPr>
          <p:cNvPr id="7" name="Прямоугольник 6">
            <a:extLst>
              <a:ext uri="{FF2B5EF4-FFF2-40B4-BE49-F238E27FC236}">
                <a16:creationId xmlns:a16="http://schemas.microsoft.com/office/drawing/2014/main" id="{87143F0F-A83D-43C4-A81C-02E5B342637E}"/>
              </a:ext>
            </a:extLst>
          </p:cNvPr>
          <p:cNvSpPr/>
          <p:nvPr/>
        </p:nvSpPr>
        <p:spPr>
          <a:xfrm>
            <a:off x="948006" y="3388673"/>
            <a:ext cx="10776319" cy="915787"/>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rgbClr val="000000"/>
                </a:solidFill>
                <a:latin typeface="Georgia" panose="02040502050405020303" pitchFamily="18" charset="0"/>
              </a:rPr>
              <a:t>устанавливает единую методологию бюджетного учета, составления, представления и утверждения бюджетной отчетности, а также бухгалтерского учета и бухгалтерской (финансовой) отчетности государственных (муниципальных) учреждений;</a:t>
            </a:r>
          </a:p>
        </p:txBody>
      </p:sp>
      <p:sp>
        <p:nvSpPr>
          <p:cNvPr id="5" name="Стрелка: вниз 4">
            <a:extLst>
              <a:ext uri="{FF2B5EF4-FFF2-40B4-BE49-F238E27FC236}">
                <a16:creationId xmlns:a16="http://schemas.microsoft.com/office/drawing/2014/main" id="{AE0F4080-BC1A-470E-912A-318D3E361EA2}"/>
              </a:ext>
            </a:extLst>
          </p:cNvPr>
          <p:cNvSpPr/>
          <p:nvPr/>
        </p:nvSpPr>
        <p:spPr>
          <a:xfrm>
            <a:off x="5989462" y="1440308"/>
            <a:ext cx="568171" cy="4030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0000"/>
              </a:solidFill>
            </a:endParaRPr>
          </a:p>
        </p:txBody>
      </p:sp>
      <p:pic>
        <p:nvPicPr>
          <p:cNvPr id="10" name="Picture 2" descr="https://static.tildacdn.com/tild3630-6637-4262-a338-333363303830/esclamativojpg.jpg">
            <a:extLst>
              <a:ext uri="{FF2B5EF4-FFF2-40B4-BE49-F238E27FC236}">
                <a16:creationId xmlns:a16="http://schemas.microsoft.com/office/drawing/2014/main" id="{7C8EBA10-5D02-452A-9857-61D62AD724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908" y="1986364"/>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static.tildacdn.com/tild3630-6637-4262-a338-333363303830/esclamativojpg.jpg">
            <a:extLst>
              <a:ext uri="{FF2B5EF4-FFF2-40B4-BE49-F238E27FC236}">
                <a16:creationId xmlns:a16="http://schemas.microsoft.com/office/drawing/2014/main" id="{5894EB52-76E0-4E1A-81B0-8E99E03BE20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908" y="3427613"/>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a:extLst>
              <a:ext uri="{FF2B5EF4-FFF2-40B4-BE49-F238E27FC236}">
                <a16:creationId xmlns:a16="http://schemas.microsoft.com/office/drawing/2014/main" id="{6E2C48ED-1415-406B-87B4-9FB64E3101A3}"/>
              </a:ext>
            </a:extLst>
          </p:cNvPr>
          <p:cNvSpPr/>
          <p:nvPr/>
        </p:nvSpPr>
        <p:spPr>
          <a:xfrm>
            <a:off x="986891" y="115153"/>
            <a:ext cx="10662081" cy="768306"/>
          </a:xfrm>
          <a:prstGeom prst="rect">
            <a:avLst/>
          </a:prstGeom>
          <a:solidFill>
            <a:schemeClr val="accent6">
              <a:lumMod val="40000"/>
              <a:lumOff val="6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0000"/>
                </a:solidFill>
                <a:latin typeface="Georgia" panose="02040502050405020303" pitchFamily="18" charset="0"/>
              </a:rPr>
              <a:t>БК РФ Статья 165. Бюджетные полномочия Министерства финансов Российской Федерации (Изменение 26.07.2019 №199-ФЗ)</a:t>
            </a:r>
          </a:p>
        </p:txBody>
      </p:sp>
      <p:sp>
        <p:nvSpPr>
          <p:cNvPr id="13" name="Прямоугольник 12">
            <a:extLst>
              <a:ext uri="{FF2B5EF4-FFF2-40B4-BE49-F238E27FC236}">
                <a16:creationId xmlns:a16="http://schemas.microsoft.com/office/drawing/2014/main" id="{72A4B3C7-9812-407C-AAB0-16E9D1F9C2E6}"/>
              </a:ext>
            </a:extLst>
          </p:cNvPr>
          <p:cNvSpPr/>
          <p:nvPr/>
        </p:nvSpPr>
        <p:spPr>
          <a:xfrm>
            <a:off x="986891" y="4484241"/>
            <a:ext cx="10776319" cy="1703495"/>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осуществляет </a:t>
            </a:r>
            <a:r>
              <a:rPr lang="ru-RU" b="1" dirty="0">
                <a:solidFill>
                  <a:srgbClr val="C00000"/>
                </a:solidFill>
                <a:latin typeface="Georgia" panose="02040502050405020303" pitchFamily="18" charset="0"/>
              </a:rPr>
              <a:t>нормативное и методическое обеспечение осуществления (анализа осуществления) внутреннего финансового аудита</a:t>
            </a:r>
            <a:r>
              <a:rPr lang="ru-RU" b="1" dirty="0">
                <a:solidFill>
                  <a:srgbClr val="000000"/>
                </a:solidFill>
                <a:latin typeface="Georgia" panose="02040502050405020303" pitchFamily="18" charset="0"/>
              </a:rPr>
              <a:t>, проведения финансовыми органами (органами управления государственными внебюджетными фондами), главными администраторами бюджетных средств мониторинга качества финансового менеджмента, а также осуществляет методическое обеспечение осуществления внутреннего финансового контроля;</a:t>
            </a:r>
          </a:p>
        </p:txBody>
      </p:sp>
      <p:pic>
        <p:nvPicPr>
          <p:cNvPr id="14" name="Picture 2" descr="https://static.tildacdn.com/tild3630-6637-4262-a338-333363303830/esclamativojpg.jpg">
            <a:extLst>
              <a:ext uri="{FF2B5EF4-FFF2-40B4-BE49-F238E27FC236}">
                <a16:creationId xmlns:a16="http://schemas.microsoft.com/office/drawing/2014/main" id="{4E39C487-B4B1-473F-BA48-A32BC5D1A3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908" y="4573926"/>
            <a:ext cx="308762" cy="8379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s://static.tildacdn.com/tild3630-6637-4262-a338-333363303830/esclamativojpg.jpg">
            <a:extLst>
              <a:ext uri="{FF2B5EF4-FFF2-40B4-BE49-F238E27FC236}">
                <a16:creationId xmlns:a16="http://schemas.microsoft.com/office/drawing/2014/main" id="{338A3F86-0453-4766-8D84-1B82217A4AD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908" y="5720240"/>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6" name="Прямоугольник 15">
            <a:extLst>
              <a:ext uri="{FF2B5EF4-FFF2-40B4-BE49-F238E27FC236}">
                <a16:creationId xmlns:a16="http://schemas.microsoft.com/office/drawing/2014/main" id="{7A6C170D-C3F5-4B06-8FC1-BC774F2A9B5E}"/>
              </a:ext>
            </a:extLst>
          </p:cNvPr>
          <p:cNvSpPr/>
          <p:nvPr/>
        </p:nvSpPr>
        <p:spPr>
          <a:xfrm>
            <a:off x="986891" y="6330335"/>
            <a:ext cx="10776319" cy="393427"/>
          </a:xfrm>
          <a:prstGeom prst="rect">
            <a:avLst/>
          </a:prstGeom>
          <a:solidFill>
            <a:schemeClr val="bg2">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0000"/>
                </a:solidFill>
                <a:latin typeface="Georgia" panose="02040502050405020303" pitchFamily="18" charset="0"/>
              </a:rPr>
              <a:t>устанавливает </a:t>
            </a:r>
            <a:r>
              <a:rPr lang="ru-RU" b="1" dirty="0">
                <a:solidFill>
                  <a:srgbClr val="C00000"/>
                </a:solidFill>
                <a:latin typeface="Georgia" panose="02040502050405020303" pitchFamily="18" charset="0"/>
              </a:rPr>
              <a:t>федеральные стандарты внутреннего финансового аудита</a:t>
            </a:r>
            <a:r>
              <a:rPr lang="ru-RU" b="1" dirty="0">
                <a:solidFill>
                  <a:srgbClr val="000000"/>
                </a:solidFill>
                <a:latin typeface="Georgia" panose="02040502050405020303" pitchFamily="18" charset="0"/>
              </a:rPr>
              <a:t>;</a:t>
            </a:r>
          </a:p>
        </p:txBody>
      </p:sp>
    </p:spTree>
    <p:extLst>
      <p:ext uri="{BB962C8B-B14F-4D97-AF65-F5344CB8AC3E}">
        <p14:creationId xmlns:p14="http://schemas.microsoft.com/office/powerpoint/2010/main" val="24166187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9" y="484060"/>
            <a:ext cx="10662081" cy="960071"/>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97511" y="1731551"/>
            <a:ext cx="4276915" cy="4162353"/>
          </a:xfrm>
          <a:prstGeom prst="rect">
            <a:avLst/>
          </a:prstGeom>
          <a:solidFill>
            <a:schemeClr val="accent1">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 наименовании:</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главного распорядителя (распорядителя) бюджетных средств, главного администратора (администратора) доходов бюджета, главного администратора (администратора) источников финансирования дефицита бюджета </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6845327" y="1899567"/>
            <a:ext cx="4549162" cy="1708337"/>
          </a:xfrm>
          <a:prstGeom prst="rect">
            <a:avLst/>
          </a:prstGeom>
          <a:solidFill>
            <a:schemeClr val="accent3">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 наименовании:</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отдельных участников бюджетного процесса по организации </a:t>
            </a:r>
          </a:p>
        </p:txBody>
      </p:sp>
      <p:sp>
        <p:nvSpPr>
          <p:cNvPr id="3" name="Стрелка: вправо 2">
            <a:extLst>
              <a:ext uri="{FF2B5EF4-FFF2-40B4-BE49-F238E27FC236}">
                <a16:creationId xmlns:a16="http://schemas.microsoft.com/office/drawing/2014/main" id="{B3FB0BF9-AF61-488C-8231-579040F485AF}"/>
              </a:ext>
            </a:extLst>
          </p:cNvPr>
          <p:cNvSpPr/>
          <p:nvPr/>
        </p:nvSpPr>
        <p:spPr>
          <a:xfrm>
            <a:off x="5438121" y="3821154"/>
            <a:ext cx="978408" cy="484632"/>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12" name="Прямоугольник 11">
            <a:extLst>
              <a:ext uri="{FF2B5EF4-FFF2-40B4-BE49-F238E27FC236}">
                <a16:creationId xmlns:a16="http://schemas.microsoft.com/office/drawing/2014/main" id="{AFFC952C-2666-43F0-99D8-C4B9A21A4FCE}"/>
              </a:ext>
            </a:extLst>
          </p:cNvPr>
          <p:cNvSpPr/>
          <p:nvPr/>
        </p:nvSpPr>
        <p:spPr>
          <a:xfrm>
            <a:off x="6845327" y="3839839"/>
            <a:ext cx="4549162" cy="1708337"/>
          </a:xfrm>
          <a:prstGeom prst="rect">
            <a:avLst/>
          </a:prstGeom>
          <a:solidFill>
            <a:schemeClr val="accent3">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Исключено из наименования статьи:</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внутреннего финансового контроля</a:t>
            </a:r>
          </a:p>
        </p:txBody>
      </p:sp>
      <p:pic>
        <p:nvPicPr>
          <p:cNvPr id="13" name="Picture 2" descr="https://static.tildacdn.com/tild3630-6637-4262-a338-333363303830/esclamativojpg.jpg">
            <a:extLst>
              <a:ext uri="{FF2B5EF4-FFF2-40B4-BE49-F238E27FC236}">
                <a16:creationId xmlns:a16="http://schemas.microsoft.com/office/drawing/2014/main" id="{E381EB77-DC03-4A8C-BD5D-CE3DF45CBC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8906" y="4063470"/>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4420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392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Новая редакция </a:t>
            </a:r>
            <a:r>
              <a:rPr kumimoji="0" lang="ru-RU" sz="2000" b="1" i="0" u="none" strike="noStrike" kern="1200" cap="none" spc="0" normalizeH="0" baseline="0" noProof="0" dirty="0" err="1">
                <a:ln>
                  <a:noFill/>
                </a:ln>
                <a:solidFill>
                  <a:schemeClr val="tx1"/>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1-4</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7" y="3578804"/>
            <a:ext cx="10662081" cy="159948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1) </a:t>
            </a:r>
            <a:r>
              <a:rPr kumimoji="0" lang="ru-RU" sz="18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информации о результатах оценки исполнения бюджетных полномочий </a:t>
            </a: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распорядителя бюджетных средств, получателя бюджетных средств, администратора доходов бюджета, администратора источников финансирования дефицита бюджета (далее - администратор бюджетных средств), главного администратора бюджетных средств, в том числе заключения о достоверности бюджетной отчетности;</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8" y="1551221"/>
            <a:ext cx="10662081" cy="187777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1. Внутренний финансовый аудит является деятельностью по формированию и предоставлению руководителю главного администратора бюджетных средств, руководителю распорядителя бюджетных средств, руководителю получателя бюджетных средств, руководителю администратора доходов бюджета, руководителю администратора источников финансирования дефицита бюджета:</a:t>
            </a:r>
          </a:p>
        </p:txBody>
      </p:sp>
      <p:sp>
        <p:nvSpPr>
          <p:cNvPr id="7" name="Прямоугольник 6">
            <a:extLst>
              <a:ext uri="{FF2B5EF4-FFF2-40B4-BE49-F238E27FC236}">
                <a16:creationId xmlns:a16="http://schemas.microsoft.com/office/drawing/2014/main" id="{AC14EA82-3A99-4D81-8B0D-D10AC511C6F1}"/>
              </a:ext>
            </a:extLst>
          </p:cNvPr>
          <p:cNvSpPr/>
          <p:nvPr/>
        </p:nvSpPr>
        <p:spPr>
          <a:xfrm>
            <a:off x="732406" y="5328091"/>
            <a:ext cx="10662080" cy="57575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2) </a:t>
            </a:r>
            <a:r>
              <a:rPr kumimoji="0" lang="ru-RU" sz="18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предложений о повышении качества финансового менеджмента</a:t>
            </a: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в том числе о повышении результативности и экономности использования бюджетных средств;</a:t>
            </a:r>
          </a:p>
        </p:txBody>
      </p:sp>
      <p:pic>
        <p:nvPicPr>
          <p:cNvPr id="9" name="Picture 2" descr="https://static.tildacdn.com/tild3630-6637-4262-a338-333363303830/esclamativojpg.jpg">
            <a:extLst>
              <a:ext uri="{FF2B5EF4-FFF2-40B4-BE49-F238E27FC236}">
                <a16:creationId xmlns:a16="http://schemas.microsoft.com/office/drawing/2014/main" id="{C7A24588-5479-4758-BBEE-510A0429E3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563" y="330501"/>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478667D0-A764-4B22-800D-BDAAC14BCED8}"/>
              </a:ext>
            </a:extLst>
          </p:cNvPr>
          <p:cNvSpPr/>
          <p:nvPr/>
        </p:nvSpPr>
        <p:spPr>
          <a:xfrm>
            <a:off x="732406" y="6053647"/>
            <a:ext cx="10662080" cy="57575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3) </a:t>
            </a:r>
            <a:r>
              <a:rPr kumimoji="0" lang="ru-RU" sz="18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заключения о результатах исполнения решений</a:t>
            </a: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направленных на повышение качества финансового менеджмента.</a:t>
            </a:r>
          </a:p>
        </p:txBody>
      </p:sp>
    </p:spTree>
    <p:extLst>
      <p:ext uri="{BB962C8B-B14F-4D97-AF65-F5344CB8AC3E}">
        <p14:creationId xmlns:p14="http://schemas.microsoft.com/office/powerpoint/2010/main" val="32657857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392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Новая редакция </a:t>
            </a:r>
            <a:r>
              <a:rPr kumimoji="0" lang="ru-RU" sz="2000" b="1" i="0" u="none" strike="noStrike" kern="1200" cap="none" spc="0" normalizeH="0" baseline="0" noProof="0" dirty="0" err="1">
                <a:ln>
                  <a:noFill/>
                </a:ln>
                <a:solidFill>
                  <a:schemeClr val="tx1"/>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1-4</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5" y="2276778"/>
            <a:ext cx="10662081" cy="159948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1) оценки надежности внутреннего процесса главного администратора бюджетных средств, администратора бюджетных средств, осуществляемого в целях соблюдения установленных правовыми актами, регулирующими бюджетные правоотношения, требований к исполнению своих </a:t>
            </a:r>
            <a:r>
              <a:rPr kumimoji="0" lang="ru-RU" sz="18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бюджетных полномочий (далее – внутренний финансовый контроль (ВФК)), и подготовки предложений об организации ВФК</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8" y="1551221"/>
            <a:ext cx="10662081" cy="57575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2. Внутренний финансовый аудит осуществляется в целях:</a:t>
            </a:r>
          </a:p>
        </p:txBody>
      </p:sp>
      <p:sp>
        <p:nvSpPr>
          <p:cNvPr id="7" name="Прямоугольник 6">
            <a:extLst>
              <a:ext uri="{FF2B5EF4-FFF2-40B4-BE49-F238E27FC236}">
                <a16:creationId xmlns:a16="http://schemas.microsoft.com/office/drawing/2014/main" id="{AC14EA82-3A99-4D81-8B0D-D10AC511C6F1}"/>
              </a:ext>
            </a:extLst>
          </p:cNvPr>
          <p:cNvSpPr/>
          <p:nvPr/>
        </p:nvSpPr>
        <p:spPr>
          <a:xfrm>
            <a:off x="732406" y="4005469"/>
            <a:ext cx="10662080" cy="166977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2) подтверждения достоверности бюджетной отчетности и соответствия порядка ведения бюджетного учета единой методологии бюджетного учета, составления, представления и утверждения бюджетной отчетности, установленной Министерством финансов Российской Федерации, а также ведомственным (внутренним) актам, принятым в соответствии с пунктом 5 статьи 264.1 </a:t>
            </a:r>
            <a:r>
              <a:rPr lang="ru-RU" b="1" dirty="0">
                <a:solidFill>
                  <a:schemeClr val="tx1"/>
                </a:solidFill>
                <a:latin typeface="Georgia" panose="02040502050405020303" pitchFamily="18" charset="0"/>
              </a:rPr>
              <a:t>БК РФ</a:t>
            </a:r>
            <a:r>
              <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a:t>
            </a:r>
          </a:p>
        </p:txBody>
      </p:sp>
      <p:pic>
        <p:nvPicPr>
          <p:cNvPr id="9" name="Picture 2" descr="https://static.tildacdn.com/tild3630-6637-4262-a338-333363303830/esclamativojpg.jpg">
            <a:extLst>
              <a:ext uri="{FF2B5EF4-FFF2-40B4-BE49-F238E27FC236}">
                <a16:creationId xmlns:a16="http://schemas.microsoft.com/office/drawing/2014/main" id="{C7A24588-5479-4758-BBEE-510A0429E3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563" y="330501"/>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478667D0-A764-4B22-800D-BDAAC14BCED8}"/>
              </a:ext>
            </a:extLst>
          </p:cNvPr>
          <p:cNvSpPr/>
          <p:nvPr/>
        </p:nvSpPr>
        <p:spPr>
          <a:xfrm>
            <a:off x="732405" y="5804450"/>
            <a:ext cx="10662080" cy="575752"/>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a:ln>
                  <a:noFill/>
                </a:ln>
                <a:solidFill>
                  <a:schemeClr val="tx1"/>
                </a:solidFill>
                <a:effectLst/>
                <a:uLnTx/>
                <a:uFillTx/>
                <a:latin typeface="Georgia" panose="02040502050405020303" pitchFamily="18" charset="0"/>
                <a:ea typeface="+mn-ea"/>
                <a:cs typeface="+mn-cs"/>
              </a:rPr>
              <a:t>3) повышения качества финансового менеджмента.</a:t>
            </a:r>
            <a:endParaRPr kumimoji="0" lang="ru-RU" sz="18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p:txBody>
      </p:sp>
    </p:spTree>
    <p:extLst>
      <p:ext uri="{BB962C8B-B14F-4D97-AF65-F5344CB8AC3E}">
        <p14:creationId xmlns:p14="http://schemas.microsoft.com/office/powerpoint/2010/main" val="34685621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851677" y="516449"/>
            <a:ext cx="10662081" cy="130392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Новая редакция </a:t>
            </a:r>
            <a:r>
              <a:rPr kumimoji="0" lang="ru-RU" sz="2000" b="1" i="0" u="none" strike="noStrike" kern="1200" cap="none" spc="0" normalizeH="0" baseline="0" noProof="0" dirty="0" err="1">
                <a:ln>
                  <a:noFill/>
                </a:ln>
                <a:solidFill>
                  <a:schemeClr val="tx1"/>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1-4</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851677" y="2095159"/>
            <a:ext cx="10662081" cy="328011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3. Внутренний финансовый аудит (ВФА) осуществляется на основе принципа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функциональной независимости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структурными подразделениями или в случаях, предусмотренных федеральными стандартами ВФА, уполномоченными должностными лицами (работниками) ГАБС, АБС, наделенными полномочиями по осуществлению ВФА, а в случаях передачи полномочий, предусмотренных настоящей статьей, - структурными подразделениями или уполномоченными должностными лицами (работниками) ГАБС (АБС), которому передаются указанные полномочия</a:t>
            </a:r>
          </a:p>
        </p:txBody>
      </p:sp>
      <p:pic>
        <p:nvPicPr>
          <p:cNvPr id="9" name="Picture 2" descr="https://static.tildacdn.com/tild3630-6637-4262-a338-333363303830/esclamativojpg.jpg">
            <a:extLst>
              <a:ext uri="{FF2B5EF4-FFF2-40B4-BE49-F238E27FC236}">
                <a16:creationId xmlns:a16="http://schemas.microsoft.com/office/drawing/2014/main" id="{C7A24588-5479-4758-BBEE-510A0429E3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480" y="749454"/>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5338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9C46A62-E35A-4214-8C0B-501F111ECE41}"/>
              </a:ext>
            </a:extLst>
          </p:cNvPr>
          <p:cNvSpPr>
            <a:spLocks noGrp="1"/>
          </p:cNvSpPr>
          <p:nvPr>
            <p:ph idx="1"/>
          </p:nvPr>
        </p:nvSpPr>
        <p:spPr>
          <a:xfrm>
            <a:off x="604354" y="408372"/>
            <a:ext cx="6279579" cy="6201149"/>
          </a:xfrm>
        </p:spPr>
        <p:txBody>
          <a:bodyPr>
            <a:normAutofit fontScale="55000" lnSpcReduction="20000"/>
          </a:bodyPr>
          <a:lstStyle/>
          <a:p>
            <a:pPr marL="0" indent="0">
              <a:buNone/>
            </a:pPr>
            <a:r>
              <a:rPr lang="ru-RU" sz="3600" b="1" dirty="0">
                <a:solidFill>
                  <a:srgbClr val="FFC000"/>
                </a:solidFill>
                <a:effectLst/>
                <a:latin typeface="Georgia" panose="02040502050405020303" pitchFamily="18" charset="0"/>
              </a:rPr>
              <a:t>		</a:t>
            </a:r>
            <a:r>
              <a:rPr lang="ru-RU" sz="3600" b="1" dirty="0">
                <a:solidFill>
                  <a:schemeClr val="tx2">
                    <a:lumMod val="75000"/>
                  </a:schemeClr>
                </a:solidFill>
                <a:effectLst/>
                <a:latin typeface="Georgia" panose="02040502050405020303" pitchFamily="18" charset="0"/>
              </a:rPr>
              <a:t>ЗАВОДИНА </a:t>
            </a:r>
          </a:p>
          <a:p>
            <a:pPr marL="0" indent="0">
              <a:buNone/>
            </a:pPr>
            <a:r>
              <a:rPr lang="ru-RU" sz="3600" b="1" dirty="0">
                <a:solidFill>
                  <a:schemeClr val="tx2">
                    <a:lumMod val="75000"/>
                  </a:schemeClr>
                </a:solidFill>
                <a:effectLst/>
                <a:latin typeface="Georgia" panose="02040502050405020303" pitchFamily="18" charset="0"/>
              </a:rPr>
              <a:t>		АЛЛА ВИТАЛЬЕВНА</a:t>
            </a:r>
          </a:p>
          <a:p>
            <a:pPr marL="0" indent="0">
              <a:buNone/>
            </a:pPr>
            <a:endParaRPr lang="ru-RU" sz="2400" b="1" dirty="0">
              <a:solidFill>
                <a:srgbClr val="FFC000"/>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Кандидат экономических наук</a:t>
            </a:r>
          </a:p>
          <a:p>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Сертифицированный региональный менеджер ВЭБ.РФ</a:t>
            </a:r>
          </a:p>
          <a:p>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Московская школа управления Сколково. Проектный руководитель</a:t>
            </a:r>
          </a:p>
          <a:p>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Программа «Оценка стоимости предприятия (бизнеса)». Оценщик</a:t>
            </a:r>
          </a:p>
          <a:p>
            <a:pPr marL="0" indent="0">
              <a:buNone/>
            </a:pPr>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Директор консалтинговой компании «Агентство инвестиционного и финансового консалтинга» (ИП </a:t>
            </a:r>
            <a:r>
              <a:rPr lang="ru-RU" sz="3300" b="1" dirty="0" err="1">
                <a:solidFill>
                  <a:schemeClr val="tx1"/>
                </a:solidFill>
                <a:effectLst/>
                <a:latin typeface="Georgia" panose="02040502050405020303" pitchFamily="18" charset="0"/>
              </a:rPr>
              <a:t>Заводина</a:t>
            </a:r>
            <a:r>
              <a:rPr lang="ru-RU" sz="3300" b="1" dirty="0">
                <a:solidFill>
                  <a:schemeClr val="tx1"/>
                </a:solidFill>
                <a:effectLst/>
                <a:latin typeface="Georgia" panose="02040502050405020303" pitchFamily="18" charset="0"/>
              </a:rPr>
              <a:t> А.В.): внедрение системы ВФА в органах власти</a:t>
            </a:r>
          </a:p>
          <a:p>
            <a:endParaRPr lang="ru-RU" sz="3300" b="1" dirty="0">
              <a:solidFill>
                <a:schemeClr val="tx1"/>
              </a:solidFill>
              <a:effectLst/>
              <a:latin typeface="Georgia" panose="02040502050405020303" pitchFamily="18" charset="0"/>
            </a:endParaRPr>
          </a:p>
          <a:p>
            <a:r>
              <a:rPr lang="ru-RU" sz="3300" b="1" dirty="0">
                <a:solidFill>
                  <a:schemeClr val="tx1"/>
                </a:solidFill>
                <a:effectLst/>
                <a:latin typeface="Georgia" panose="02040502050405020303" pitchFamily="18" charset="0"/>
              </a:rPr>
              <a:t>Инвестиционный и финансовый консультант. Руководитель инвестиционных проектов</a:t>
            </a:r>
          </a:p>
          <a:p>
            <a:endParaRPr lang="ru-RU" sz="3300" dirty="0">
              <a:latin typeface="Georgia" panose="02040502050405020303" pitchFamily="18" charset="0"/>
            </a:endParaRPr>
          </a:p>
          <a:p>
            <a:r>
              <a:rPr lang="ru-RU" sz="3300" b="1" dirty="0">
                <a:solidFill>
                  <a:schemeClr val="tx1"/>
                </a:solidFill>
                <a:effectLst/>
                <a:latin typeface="Georgia" panose="02040502050405020303" pitchFamily="18" charset="0"/>
              </a:rPr>
              <a:t>Опыт работы в бюджетной сфере. Директор бюджетного автономного учреждения</a:t>
            </a:r>
          </a:p>
        </p:txBody>
      </p:sp>
      <p:pic>
        <p:nvPicPr>
          <p:cNvPr id="6" name="Рисунок 5">
            <a:extLst>
              <a:ext uri="{FF2B5EF4-FFF2-40B4-BE49-F238E27FC236}">
                <a16:creationId xmlns:a16="http://schemas.microsoft.com/office/drawing/2014/main" id="{EC1AA60D-EEB3-4B43-B539-131B10A200C4}"/>
              </a:ext>
            </a:extLst>
          </p:cNvPr>
          <p:cNvPicPr>
            <a:picLocks noChangeAspect="1"/>
          </p:cNvPicPr>
          <p:nvPr/>
        </p:nvPicPr>
        <p:blipFill>
          <a:blip r:embed="rId2"/>
          <a:stretch>
            <a:fillRect/>
          </a:stretch>
        </p:blipFill>
        <p:spPr>
          <a:xfrm>
            <a:off x="7167979" y="408373"/>
            <a:ext cx="4261282" cy="4261282"/>
          </a:xfrm>
          <a:prstGeom prst="rect">
            <a:avLst/>
          </a:prstGeom>
        </p:spPr>
      </p:pic>
      <p:sp>
        <p:nvSpPr>
          <p:cNvPr id="7" name="TextBox 6">
            <a:extLst>
              <a:ext uri="{FF2B5EF4-FFF2-40B4-BE49-F238E27FC236}">
                <a16:creationId xmlns:a16="http://schemas.microsoft.com/office/drawing/2014/main" id="{7991CE68-85E9-4FE2-87AB-F4EC535C73F9}"/>
              </a:ext>
            </a:extLst>
          </p:cNvPr>
          <p:cNvSpPr txBox="1"/>
          <p:nvPr/>
        </p:nvSpPr>
        <p:spPr>
          <a:xfrm>
            <a:off x="7454841" y="4935985"/>
            <a:ext cx="4192173"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effectLst/>
                <a:uLnTx/>
                <a:uFillTx/>
                <a:latin typeface="Georgia" panose="02040502050405020303" pitchFamily="18" charset="0"/>
              </a:rPr>
              <a:t>моб. тел. +79082935014</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Georgia" panose="02040502050405020303" pitchFamily="18" charset="0"/>
              </a:rPr>
              <a:t>E-mail</a:t>
            </a:r>
            <a:r>
              <a:rPr kumimoji="0" lang="ru-RU" sz="1800" b="1" i="0" u="none" strike="noStrike" kern="1200" cap="none" spc="0" normalizeH="0" baseline="0" noProof="0" dirty="0">
                <a:ln>
                  <a:noFill/>
                </a:ln>
                <a:effectLst/>
                <a:uLnTx/>
                <a:uFillTx/>
                <a:latin typeface="Georgia" panose="02040502050405020303" pitchFamily="18" charset="0"/>
              </a:rPr>
              <a:t>: </a:t>
            </a:r>
            <a:r>
              <a:rPr kumimoji="0" lang="en-US" sz="1800" b="1" i="0" u="none" strike="noStrike" kern="1200" cap="none" spc="0" normalizeH="0" baseline="0" noProof="0" dirty="0">
                <a:ln>
                  <a:noFill/>
                </a:ln>
                <a:effectLst/>
                <a:uLnTx/>
                <a:uFillTx/>
                <a:latin typeface="Georgia" panose="02040502050405020303" pitchFamily="18" charset="0"/>
              </a:rPr>
              <a:t>Alla.Zavodina@yandex.ru</a:t>
            </a:r>
            <a:endParaRPr kumimoji="0" lang="ru-RU" sz="1800" b="1" i="0" u="none" strike="noStrike" kern="1200" cap="none" spc="0" normalizeH="0" baseline="0" noProof="0" dirty="0">
              <a:ln>
                <a:noFill/>
              </a:ln>
              <a:effectLst/>
              <a:uLnTx/>
              <a:uFillTx/>
              <a:latin typeface="Georgia" panose="02040502050405020303" pitchFamily="18" charset="0"/>
            </a:endParaRPr>
          </a:p>
        </p:txBody>
      </p:sp>
    </p:spTree>
    <p:extLst>
      <p:ext uri="{BB962C8B-B14F-4D97-AF65-F5344CB8AC3E}">
        <p14:creationId xmlns:p14="http://schemas.microsoft.com/office/powerpoint/2010/main" val="34714194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851677" y="516449"/>
            <a:ext cx="10662081" cy="1303921"/>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Новая редакция </a:t>
            </a:r>
            <a:r>
              <a:rPr kumimoji="0" lang="ru-RU" sz="2000" b="1" i="0" u="none" strike="noStrike" kern="1200" cap="none" spc="0" normalizeH="0" baseline="0" noProof="0" dirty="0" err="1">
                <a:ln>
                  <a:noFill/>
                </a:ln>
                <a:solidFill>
                  <a:schemeClr val="tx1"/>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1-4</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851676" y="2353576"/>
            <a:ext cx="10662081" cy="240726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4. Администратор бюджетных средств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вправе передать полномочия по осуществлению внутреннего финансового аудита главному администратору бюджетных средств</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в ведении которого он находится, или другому администратору бюджетных средств, находящемуся в ведении данного главного администратора бюджетных средств, в соответствии с федеральными стандартами внутреннего финансового аудита.</a:t>
            </a:r>
          </a:p>
        </p:txBody>
      </p:sp>
      <p:pic>
        <p:nvPicPr>
          <p:cNvPr id="9" name="Picture 2" descr="https://static.tildacdn.com/tild3630-6637-4262-a338-333363303830/esclamativojpg.jpg">
            <a:extLst>
              <a:ext uri="{FF2B5EF4-FFF2-40B4-BE49-F238E27FC236}">
                <a16:creationId xmlns:a16="http://schemas.microsoft.com/office/drawing/2014/main" id="{C7A24588-5479-4758-BBEE-510A0429E3E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563" y="749454"/>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2140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9123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Изменение п.5 с 01.01.2020 г.</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97511" y="1731551"/>
            <a:ext cx="4276915" cy="454004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5.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Внутренний финансовый контроль и внутренний финансовый аудит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осуществляются в соответствии с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порядком</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установленным соответственно Правительством Российской Федерации, высшим исполнительным органом государственной власти субъекта Российской Федерации, местной администрацией.</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6845327" y="1899567"/>
            <a:ext cx="4549162" cy="3298598"/>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5.</a:t>
            </a:r>
            <a:r>
              <a:rPr kumimoji="0" lang="ru-RU" sz="20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rPr>
              <a:t>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Внутренний финансовый аудит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осуществляется в соответствии с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федеральными стандартами</a:t>
            </a:r>
            <a:r>
              <a:rPr kumimoji="0" lang="ru-RU" sz="2000" b="1" i="0" u="none" strike="noStrike" kern="1200" cap="none" spc="0" normalizeH="0" baseline="0" noProof="0" dirty="0">
                <a:ln>
                  <a:noFill/>
                </a:ln>
                <a:solidFill>
                  <a:prstClr val="white"/>
                </a:solidFill>
                <a:effectLst/>
                <a:uLnTx/>
                <a:uFillTx/>
                <a:latin typeface="Georgia" panose="02040502050405020303" pitchFamily="18" charset="0"/>
                <a:ea typeface="+mn-ea"/>
                <a:cs typeface="+mn-cs"/>
              </a:rPr>
              <a:t>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внутреннего финансового аудита, установленными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Министерством финансов Российской Федерации</a:t>
            </a:r>
          </a:p>
        </p:txBody>
      </p:sp>
      <p:sp>
        <p:nvSpPr>
          <p:cNvPr id="3" name="Стрелка: вправо 2">
            <a:extLst>
              <a:ext uri="{FF2B5EF4-FFF2-40B4-BE49-F238E27FC236}">
                <a16:creationId xmlns:a16="http://schemas.microsoft.com/office/drawing/2014/main" id="{B3FB0BF9-AF61-488C-8231-579040F485AF}"/>
              </a:ext>
            </a:extLst>
          </p:cNvPr>
          <p:cNvSpPr/>
          <p:nvPr/>
        </p:nvSpPr>
        <p:spPr>
          <a:xfrm>
            <a:off x="5438121" y="382115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Picture 2" descr="https://static.tildacdn.com/tild3630-6637-4262-a338-333363303830/esclamativojpg.jpg">
            <a:extLst>
              <a:ext uri="{FF2B5EF4-FFF2-40B4-BE49-F238E27FC236}">
                <a16:creationId xmlns:a16="http://schemas.microsoft.com/office/drawing/2014/main" id="{E381EB77-DC03-4A8C-BD5D-CE3DF45CBC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68906" y="2473209"/>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550E072-6658-49D6-8FF0-8D6DBE6EE61D}"/>
              </a:ext>
            </a:extLst>
          </p:cNvPr>
          <p:cNvSpPr txBox="1"/>
          <p:nvPr/>
        </p:nvSpPr>
        <p:spPr>
          <a:xfrm>
            <a:off x="11601111" y="3586047"/>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sp>
        <p:nvSpPr>
          <p:cNvPr id="4" name="Прямоугольник 3">
            <a:extLst>
              <a:ext uri="{FF2B5EF4-FFF2-40B4-BE49-F238E27FC236}">
                <a16:creationId xmlns:a16="http://schemas.microsoft.com/office/drawing/2014/main" id="{98849D78-11A7-436B-B161-05E9FB3FDD23}"/>
              </a:ext>
            </a:extLst>
          </p:cNvPr>
          <p:cNvSpPr/>
          <p:nvPr/>
        </p:nvSpPr>
        <p:spPr>
          <a:xfrm>
            <a:off x="6999776" y="5517573"/>
            <a:ext cx="4240263" cy="400110"/>
          </a:xfrm>
          <a:prstGeom prst="rect">
            <a:avLst/>
          </a:prstGeom>
          <a:solidFill>
            <a:schemeClr val="accent1">
              <a:lumMod val="20000"/>
              <a:lumOff val="80000"/>
            </a:schemeClr>
          </a:solidFill>
          <a:ln w="25400">
            <a:solidFill>
              <a:srgbClr val="0070C0"/>
            </a:solidFill>
          </a:ln>
        </p:spPr>
        <p:txBody>
          <a:bodyPr wrap="none">
            <a:spAutoFit/>
          </a:bodyPr>
          <a:lstStyle/>
          <a:p>
            <a:pPr lvl="0" algn="ctr">
              <a:defRPr/>
            </a:pPr>
            <a:r>
              <a:rPr lang="ru-RU" sz="2000" b="1" dirty="0">
                <a:solidFill>
                  <a:srgbClr val="C00000"/>
                </a:solidFill>
                <a:latin typeface="Georgia" panose="02040502050405020303" pitchFamily="18" charset="0"/>
              </a:rPr>
              <a:t>Изменение п.5 с 01.01.2020 г.</a:t>
            </a:r>
          </a:p>
        </p:txBody>
      </p:sp>
    </p:spTree>
    <p:extLst>
      <p:ext uri="{BB962C8B-B14F-4D97-AF65-F5344CB8AC3E}">
        <p14:creationId xmlns:p14="http://schemas.microsoft.com/office/powerpoint/2010/main" val="33276256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9123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Изменение п.5 с 01.01.2020 г.</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721612"/>
            <a:ext cx="10578322" cy="261184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Федеральные стандарты внутреннего финансового аудита должны содержать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принципы</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в том числе принцип функциональной независимости,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задачи, основания и порядок организации, планирования и проведения внутреннего финансового аудита</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реализации его результатов, права и обязанности должностных лиц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(работников) при осуществлении внутреннего финансового аудита, а также определять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случаи и порядок передачи полномочий </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по осуществлению внутреннего финансового аудита.</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8" y="4566345"/>
            <a:ext cx="10578322" cy="164870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Главные администраторы бюджетных средств, администраторы бюджетных средств, осуществляющие внутренний финансовый аудит,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издают ведомственные (внутренние) акты</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обеспечивающие осуществление внутреннего финансового аудита с соблюдением федеральных стандартов внутреннего финансового аудита.";</a:t>
            </a:r>
          </a:p>
        </p:txBody>
      </p:sp>
      <p:sp>
        <p:nvSpPr>
          <p:cNvPr id="8" name="TextBox 7">
            <a:extLst>
              <a:ext uri="{FF2B5EF4-FFF2-40B4-BE49-F238E27FC236}">
                <a16:creationId xmlns:a16="http://schemas.microsoft.com/office/drawing/2014/main" id="{A550E072-6658-49D6-8FF0-8D6DBE6EE61D}"/>
              </a:ext>
            </a:extLst>
          </p:cNvPr>
          <p:cNvSpPr txBox="1"/>
          <p:nvPr/>
        </p:nvSpPr>
        <p:spPr>
          <a:xfrm>
            <a:off x="11559820" y="2765926"/>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pic>
        <p:nvPicPr>
          <p:cNvPr id="9" name="Picture 2" descr="https://static.tildacdn.com/tild3630-6637-4262-a338-333363303830/esclamativojpg.jpg">
            <a:extLst>
              <a:ext uri="{FF2B5EF4-FFF2-40B4-BE49-F238E27FC236}">
                <a16:creationId xmlns:a16="http://schemas.microsoft.com/office/drawing/2014/main" id="{873C9C69-BF78-4FAE-AC4C-A6BE960674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7615" y="374157"/>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191130F-8600-40A1-A976-11DC0885919D}"/>
              </a:ext>
            </a:extLst>
          </p:cNvPr>
          <p:cNvSpPr txBox="1"/>
          <p:nvPr/>
        </p:nvSpPr>
        <p:spPr>
          <a:xfrm>
            <a:off x="11508957" y="5129086"/>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spTree>
    <p:extLst>
      <p:ext uri="{BB962C8B-B14F-4D97-AF65-F5344CB8AC3E}">
        <p14:creationId xmlns:p14="http://schemas.microsoft.com/office/powerpoint/2010/main" val="6841786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9123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Дополнение </a:t>
            </a:r>
            <a:r>
              <a:rPr kumimoji="0" lang="ru-RU" sz="2000" b="1" i="0" u="none" strike="noStrike" kern="1200" cap="none" spc="0" normalizeH="0" baseline="0" noProof="0" dirty="0" err="1">
                <a:ln>
                  <a:noFill/>
                </a:ln>
                <a:solidFill>
                  <a:srgbClr val="C00000"/>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 6-8</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721613"/>
            <a:ext cx="10578322" cy="164870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6. Мониторинг качества финансового менеджмента, включающий мониторинг качества исполнения бюджетных полномочий, а также качества управления активами, осуществления закупок товаров, работ и услуг для обеспечения государственных (муниципальных) нужд, проводится:</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8" y="3487684"/>
            <a:ext cx="10578322" cy="1114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1) финансовым органом (органом управления государственным внебюджетным фондом) в установленном им порядке в отношении главных администраторов средств соответствующего бюджета;</a:t>
            </a:r>
          </a:p>
        </p:txBody>
      </p:sp>
      <p:sp>
        <p:nvSpPr>
          <p:cNvPr id="8" name="TextBox 7">
            <a:extLst>
              <a:ext uri="{FF2B5EF4-FFF2-40B4-BE49-F238E27FC236}">
                <a16:creationId xmlns:a16="http://schemas.microsoft.com/office/drawing/2014/main" id="{A550E072-6658-49D6-8FF0-8D6DBE6EE61D}"/>
              </a:ext>
            </a:extLst>
          </p:cNvPr>
          <p:cNvSpPr txBox="1"/>
          <p:nvPr/>
        </p:nvSpPr>
        <p:spPr>
          <a:xfrm>
            <a:off x="11559820" y="2199395"/>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pic>
        <p:nvPicPr>
          <p:cNvPr id="9" name="Picture 2" descr="https://static.tildacdn.com/tild3630-6637-4262-a338-333363303830/esclamativojpg.jpg">
            <a:extLst>
              <a:ext uri="{FF2B5EF4-FFF2-40B4-BE49-F238E27FC236}">
                <a16:creationId xmlns:a16="http://schemas.microsoft.com/office/drawing/2014/main" id="{873C9C69-BF78-4FAE-AC4C-A6BE960674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7615" y="374157"/>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A908B1BE-8754-4A4F-A6A4-6B5424995DBF}"/>
              </a:ext>
            </a:extLst>
          </p:cNvPr>
          <p:cNvSpPr/>
          <p:nvPr/>
        </p:nvSpPr>
        <p:spPr>
          <a:xfrm>
            <a:off x="732408" y="4719184"/>
            <a:ext cx="10578322" cy="1114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2) главным администратором бюджетных средств в установленном им порядке в отношении подведомственных ему администраторов бюджетных средств.</a:t>
            </a:r>
          </a:p>
        </p:txBody>
      </p:sp>
    </p:spTree>
    <p:extLst>
      <p:ext uri="{BB962C8B-B14F-4D97-AF65-F5344CB8AC3E}">
        <p14:creationId xmlns:p14="http://schemas.microsoft.com/office/powerpoint/2010/main" val="1924593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9123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Дополнение </a:t>
            </a:r>
            <a:r>
              <a:rPr kumimoji="0" lang="ru-RU" sz="2000" b="1" i="0" u="none" strike="noStrike" kern="1200" cap="none" spc="0" normalizeH="0" baseline="0" noProof="0" dirty="0" err="1">
                <a:ln>
                  <a:noFill/>
                </a:ln>
                <a:solidFill>
                  <a:srgbClr val="C00000"/>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mn-cs"/>
              </a:rPr>
              <a:t>. 6-8</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32408" y="1721613"/>
            <a:ext cx="10578322" cy="832744"/>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7. Порядок проведения мониторинга качества финансового менеджмента определяет в том числе:</a:t>
            </a:r>
          </a:p>
        </p:txBody>
      </p:sp>
      <p:sp>
        <p:nvSpPr>
          <p:cNvPr id="6" name="Прямоугольник 5">
            <a:extLst>
              <a:ext uri="{FF2B5EF4-FFF2-40B4-BE49-F238E27FC236}">
                <a16:creationId xmlns:a16="http://schemas.microsoft.com/office/drawing/2014/main" id="{59900F64-A0B6-48AC-B19A-9786721ED760}"/>
              </a:ext>
            </a:extLst>
          </p:cNvPr>
          <p:cNvSpPr/>
          <p:nvPr/>
        </p:nvSpPr>
        <p:spPr>
          <a:xfrm>
            <a:off x="732408" y="2722615"/>
            <a:ext cx="10578322" cy="1114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1) правила расчета и анализа значений показателей качества финансового менеджмента, формирования и представления информации, необходимой для проведения указанного мониторинга;</a:t>
            </a:r>
          </a:p>
        </p:txBody>
      </p:sp>
      <p:sp>
        <p:nvSpPr>
          <p:cNvPr id="8" name="TextBox 7">
            <a:extLst>
              <a:ext uri="{FF2B5EF4-FFF2-40B4-BE49-F238E27FC236}">
                <a16:creationId xmlns:a16="http://schemas.microsoft.com/office/drawing/2014/main" id="{A550E072-6658-49D6-8FF0-8D6DBE6EE61D}"/>
              </a:ext>
            </a:extLst>
          </p:cNvPr>
          <p:cNvSpPr txBox="1"/>
          <p:nvPr/>
        </p:nvSpPr>
        <p:spPr>
          <a:xfrm>
            <a:off x="11559820" y="2199395"/>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pic>
        <p:nvPicPr>
          <p:cNvPr id="9" name="Picture 2" descr="https://static.tildacdn.com/tild3630-6637-4262-a338-333363303830/esclamativojpg.jpg">
            <a:extLst>
              <a:ext uri="{FF2B5EF4-FFF2-40B4-BE49-F238E27FC236}">
                <a16:creationId xmlns:a16="http://schemas.microsoft.com/office/drawing/2014/main" id="{873C9C69-BF78-4FAE-AC4C-A6BE960674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7615" y="374157"/>
            <a:ext cx="308762" cy="837909"/>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a:extLst>
              <a:ext uri="{FF2B5EF4-FFF2-40B4-BE49-F238E27FC236}">
                <a16:creationId xmlns:a16="http://schemas.microsoft.com/office/drawing/2014/main" id="{A908B1BE-8754-4A4F-A6A4-6B5424995DBF}"/>
              </a:ext>
            </a:extLst>
          </p:cNvPr>
          <p:cNvSpPr/>
          <p:nvPr/>
        </p:nvSpPr>
        <p:spPr>
          <a:xfrm>
            <a:off x="732408" y="4005006"/>
            <a:ext cx="10578322" cy="1114133"/>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a:ln>
                  <a:noFill/>
                </a:ln>
                <a:solidFill>
                  <a:schemeClr val="tx1"/>
                </a:solidFill>
                <a:effectLst/>
                <a:uLnTx/>
                <a:uFillTx/>
                <a:latin typeface="Georgia" panose="02040502050405020303" pitchFamily="18" charset="0"/>
                <a:ea typeface="+mn-ea"/>
                <a:cs typeface="+mn-cs"/>
              </a:rPr>
              <a:t>2) правила формирования и представления отчета о результатах мониторинга качества финансового менеджмента.</a:t>
            </a: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p:txBody>
      </p:sp>
    </p:spTree>
    <p:extLst>
      <p:ext uri="{BB962C8B-B14F-4D97-AF65-F5344CB8AC3E}">
        <p14:creationId xmlns:p14="http://schemas.microsoft.com/office/powerpoint/2010/main" val="19211746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9" y="256522"/>
            <a:ext cx="10662081" cy="139123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БК РФ Статья 160.2-1. Бюджетные полномочия отдельных участников бюджетного процесса по организации и осуществлению внутреннего финансового аудита (Изменение 26.07.2019 №199-ФЗ)</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Дополнение </a:t>
            </a:r>
            <a:r>
              <a:rPr kumimoji="0" lang="ru-RU" sz="2000" b="1" i="0" u="none" strike="noStrike" kern="1200" cap="none" spc="0" normalizeH="0" baseline="0" noProof="0" dirty="0" err="1">
                <a:ln>
                  <a:noFill/>
                </a:ln>
                <a:solidFill>
                  <a:schemeClr val="tx1"/>
                </a:solidFill>
                <a:effectLst/>
                <a:uLnTx/>
                <a:uFillTx/>
                <a:latin typeface="Georgia" panose="02040502050405020303" pitchFamily="18" charset="0"/>
                <a:ea typeface="+mn-ea"/>
                <a:cs typeface="+mn-cs"/>
              </a:rPr>
              <a:t>пп</a:t>
            </a: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 6-8</a:t>
            </a: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8" y="1879567"/>
            <a:ext cx="10662081" cy="309886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8. Главный администратор средств соответствующего бюджета вправе внести на рассмотрение финансового органа (органа управления государственным внебюджетным фондом) предложение о передаче полномочий по проведению мониторинга качества финансового менеджмента в отношении подведомственных ему администраторов бюджетных средств и по согласованию с финансовым органом (органом управления государственным внебюджетным фондом) передать этому финансовому органу (органу управления государственным внебюджетным фондом) указанные полномочия</a:t>
            </a:r>
          </a:p>
        </p:txBody>
      </p:sp>
      <p:sp>
        <p:nvSpPr>
          <p:cNvPr id="8" name="TextBox 7">
            <a:extLst>
              <a:ext uri="{FF2B5EF4-FFF2-40B4-BE49-F238E27FC236}">
                <a16:creationId xmlns:a16="http://schemas.microsoft.com/office/drawing/2014/main" id="{A550E072-6658-49D6-8FF0-8D6DBE6EE61D}"/>
              </a:ext>
            </a:extLst>
          </p:cNvPr>
          <p:cNvSpPr txBox="1"/>
          <p:nvPr/>
        </p:nvSpPr>
        <p:spPr>
          <a:xfrm>
            <a:off x="11559820" y="2199395"/>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pic>
        <p:nvPicPr>
          <p:cNvPr id="9" name="Picture 2" descr="https://static.tildacdn.com/tild3630-6637-4262-a338-333363303830/esclamativojpg.jpg">
            <a:extLst>
              <a:ext uri="{FF2B5EF4-FFF2-40B4-BE49-F238E27FC236}">
                <a16:creationId xmlns:a16="http://schemas.microsoft.com/office/drawing/2014/main" id="{873C9C69-BF78-4FAE-AC4C-A6BE960674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7615" y="374157"/>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86240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10FB28C8-892E-4D57-801E-6558DEE5C9E8}"/>
              </a:ext>
            </a:extLst>
          </p:cNvPr>
          <p:cNvPicPr>
            <a:picLocks noChangeAspect="1"/>
          </p:cNvPicPr>
          <p:nvPr/>
        </p:nvPicPr>
        <p:blipFill>
          <a:blip r:embed="rId2"/>
          <a:stretch>
            <a:fillRect/>
          </a:stretch>
        </p:blipFill>
        <p:spPr>
          <a:xfrm>
            <a:off x="0" y="175977"/>
            <a:ext cx="12192000" cy="6506045"/>
          </a:xfrm>
          <a:prstGeom prst="rect">
            <a:avLst/>
          </a:prstGeom>
        </p:spPr>
      </p:pic>
    </p:spTree>
    <p:extLst>
      <p:ext uri="{BB962C8B-B14F-4D97-AF65-F5344CB8AC3E}">
        <p14:creationId xmlns:p14="http://schemas.microsoft.com/office/powerpoint/2010/main" val="18234274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897739" y="500922"/>
            <a:ext cx="10662081" cy="711144"/>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Внутренний </a:t>
            </a:r>
            <a:r>
              <a:rPr lang="ru-RU" sz="2000" b="1" dirty="0">
                <a:solidFill>
                  <a:schemeClr val="tx1"/>
                </a:solidFill>
                <a:latin typeface="Georgia" panose="02040502050405020303" pitchFamily="18" charset="0"/>
              </a:rPr>
              <a:t>финансовый контроль исключен из БК РФ как отдельное бюджетное полномочие, однако:</a:t>
            </a: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p:txBody>
      </p:sp>
      <p:sp>
        <p:nvSpPr>
          <p:cNvPr id="14" name="Прямоугольник 13">
            <a:extLst>
              <a:ext uri="{FF2B5EF4-FFF2-40B4-BE49-F238E27FC236}">
                <a16:creationId xmlns:a16="http://schemas.microsoft.com/office/drawing/2014/main" id="{566E8A90-DC60-41BB-A397-D851385C6097}"/>
              </a:ext>
            </a:extLst>
          </p:cNvPr>
          <p:cNvSpPr/>
          <p:nvPr/>
        </p:nvSpPr>
        <p:spPr>
          <a:xfrm>
            <a:off x="764958" y="1981923"/>
            <a:ext cx="10662081" cy="2039661"/>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ru-RU" sz="2000" b="1" dirty="0">
                <a:solidFill>
                  <a:schemeClr val="tx1"/>
                </a:solidFill>
                <a:latin typeface="Georgia" panose="02040502050405020303" pitchFamily="18" charset="0"/>
              </a:rPr>
              <a:t>сохранил свою роль в качестве управленческого инструмента, позволяющего:</a:t>
            </a:r>
          </a:p>
          <a:p>
            <a:pPr marL="342900" lvl="0" indent="-342900">
              <a:buFont typeface="Wingdings" panose="05000000000000000000" pitchFamily="2" charset="2"/>
              <a:buChar char="Ø"/>
              <a:defRPr/>
            </a:pPr>
            <a:r>
              <a:rPr lang="ru-RU" sz="2000" b="1" dirty="0">
                <a:solidFill>
                  <a:schemeClr val="tx1"/>
                </a:solidFill>
                <a:latin typeface="Georgia" panose="02040502050405020303" pitchFamily="18" charset="0"/>
              </a:rPr>
              <a:t>обеспечить своевременное выявление (минимизацию) бюджетных рисков при осуществлении внутренних бюджетных процедур;</a:t>
            </a:r>
          </a:p>
          <a:p>
            <a:pPr marL="342900" lvl="0" indent="-342900">
              <a:buFont typeface="Wingdings" panose="05000000000000000000" pitchFamily="2" charset="2"/>
              <a:buChar char="Ø"/>
              <a:defRPr/>
            </a:pPr>
            <a:r>
              <a:rPr lang="ru-RU" sz="2000" b="1" dirty="0">
                <a:solidFill>
                  <a:schemeClr val="tx1"/>
                </a:solidFill>
                <a:latin typeface="Georgia" panose="02040502050405020303" pitchFamily="18" charset="0"/>
              </a:rPr>
              <a:t>достижение целевых значений показателей качества финансового менеджмента.</a:t>
            </a:r>
            <a:endParaRPr kumimoji="0" lang="ru-RU" sz="2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endParaRPr>
          </a:p>
        </p:txBody>
      </p:sp>
      <p:sp>
        <p:nvSpPr>
          <p:cNvPr id="8" name="TextBox 7">
            <a:extLst>
              <a:ext uri="{FF2B5EF4-FFF2-40B4-BE49-F238E27FC236}">
                <a16:creationId xmlns:a16="http://schemas.microsoft.com/office/drawing/2014/main" id="{A550E072-6658-49D6-8FF0-8D6DBE6EE61D}"/>
              </a:ext>
            </a:extLst>
          </p:cNvPr>
          <p:cNvSpPr txBox="1"/>
          <p:nvPr/>
        </p:nvSpPr>
        <p:spPr>
          <a:xfrm>
            <a:off x="11559820" y="2199395"/>
            <a:ext cx="444352" cy="523220"/>
          </a:xfrm>
          <a:prstGeom prst="rect">
            <a:avLst/>
          </a:prstGeom>
          <a:solidFill>
            <a:schemeClr val="bg1"/>
          </a:solidFill>
          <a:ln w="19050">
            <a:solidFill>
              <a:srgbClr val="C0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Calibri" panose="020F0502020204030204"/>
                <a:ea typeface="+mn-ea"/>
                <a:cs typeface="+mn-cs"/>
              </a:rPr>
              <a:t>Н</a:t>
            </a:r>
          </a:p>
        </p:txBody>
      </p:sp>
      <p:pic>
        <p:nvPicPr>
          <p:cNvPr id="9" name="Picture 2" descr="https://static.tildacdn.com/tild3630-6637-4262-a338-333363303830/esclamativojpg.jpg">
            <a:extLst>
              <a:ext uri="{FF2B5EF4-FFF2-40B4-BE49-F238E27FC236}">
                <a16:creationId xmlns:a16="http://schemas.microsoft.com/office/drawing/2014/main" id="{873C9C69-BF78-4FAE-AC4C-A6BE960674D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7615" y="374157"/>
            <a:ext cx="308762" cy="83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6751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BDA2C4D4-B292-4CCB-8687-86A71B644C5B}"/>
              </a:ext>
            </a:extLst>
          </p:cNvPr>
          <p:cNvPicPr>
            <a:picLocks noChangeAspect="1"/>
          </p:cNvPicPr>
          <p:nvPr/>
        </p:nvPicPr>
        <p:blipFill>
          <a:blip r:embed="rId2"/>
          <a:stretch>
            <a:fillRect/>
          </a:stretch>
        </p:blipFill>
        <p:spPr>
          <a:xfrm>
            <a:off x="106212" y="0"/>
            <a:ext cx="11979575" cy="6858000"/>
          </a:xfrm>
          <a:prstGeom prst="rect">
            <a:avLst/>
          </a:prstGeom>
        </p:spPr>
      </p:pic>
    </p:spTree>
    <p:extLst>
      <p:ext uri="{BB962C8B-B14F-4D97-AF65-F5344CB8AC3E}">
        <p14:creationId xmlns:p14="http://schemas.microsoft.com/office/powerpoint/2010/main" val="19410985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26580386-6D52-4AE9-B0F2-C541342D3227}"/>
              </a:ext>
            </a:extLst>
          </p:cNvPr>
          <p:cNvPicPr>
            <a:picLocks noChangeAspect="1"/>
          </p:cNvPicPr>
          <p:nvPr/>
        </p:nvPicPr>
        <p:blipFill>
          <a:blip r:embed="rId2"/>
          <a:stretch>
            <a:fillRect/>
          </a:stretch>
        </p:blipFill>
        <p:spPr>
          <a:xfrm>
            <a:off x="0" y="792251"/>
            <a:ext cx="12192000" cy="5788404"/>
          </a:xfrm>
          <a:prstGeom prst="rect">
            <a:avLst/>
          </a:prstGeom>
        </p:spPr>
      </p:pic>
      <p:pic>
        <p:nvPicPr>
          <p:cNvPr id="3" name="Рисунок 2">
            <a:extLst>
              <a:ext uri="{FF2B5EF4-FFF2-40B4-BE49-F238E27FC236}">
                <a16:creationId xmlns:a16="http://schemas.microsoft.com/office/drawing/2014/main" id="{620E22D4-B809-474D-BE11-A997B9FA00CA}"/>
              </a:ext>
            </a:extLst>
          </p:cNvPr>
          <p:cNvPicPr>
            <a:picLocks noChangeAspect="1"/>
          </p:cNvPicPr>
          <p:nvPr/>
        </p:nvPicPr>
        <p:blipFill>
          <a:blip r:embed="rId3"/>
          <a:stretch>
            <a:fillRect/>
          </a:stretch>
        </p:blipFill>
        <p:spPr>
          <a:xfrm>
            <a:off x="6427803" y="158180"/>
            <a:ext cx="4343400" cy="504825"/>
          </a:xfrm>
          <a:prstGeom prst="rect">
            <a:avLst/>
          </a:prstGeom>
        </p:spPr>
      </p:pic>
    </p:spTree>
    <p:extLst>
      <p:ext uri="{BB962C8B-B14F-4D97-AF65-F5344CB8AC3E}">
        <p14:creationId xmlns:p14="http://schemas.microsoft.com/office/powerpoint/2010/main" val="1685880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5" name="Стрелка: пятиугольник 4">
            <a:extLst>
              <a:ext uri="{FF2B5EF4-FFF2-40B4-BE49-F238E27FC236}">
                <a16:creationId xmlns:a16="http://schemas.microsoft.com/office/drawing/2014/main" id="{BFA843D3-E57F-4FE6-A771-95CC67948B8B}"/>
              </a:ext>
            </a:extLst>
          </p:cNvPr>
          <p:cNvSpPr/>
          <p:nvPr/>
        </p:nvSpPr>
        <p:spPr bwMode="auto">
          <a:xfrm>
            <a:off x="616218" y="1507985"/>
            <a:ext cx="10880361" cy="666656"/>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Отмечается самый низкий уровень исполнения расходов федерального бюджета за последние 11 лет (94,2 %)</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Стрелка: пятиугольник 5">
            <a:extLst>
              <a:ext uri="{FF2B5EF4-FFF2-40B4-BE49-F238E27FC236}">
                <a16:creationId xmlns:a16="http://schemas.microsoft.com/office/drawing/2014/main" id="{7347AA1C-45D5-4C91-ABBD-4196F581BD30}"/>
              </a:ext>
            </a:extLst>
          </p:cNvPr>
          <p:cNvSpPr/>
          <p:nvPr/>
        </p:nvSpPr>
        <p:spPr bwMode="auto">
          <a:xfrm>
            <a:off x="616218" y="2330815"/>
            <a:ext cx="10880361" cy="1770667"/>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Объем неисполненных бюджетных ассигнований составил 1,1 трлн рублей и увеличился по сравнению с 2018 годом в 1,4 раза, при этом в 1,5 раза увеличились остатки бюджетных ассигнований федерального бюджета, подлежащие использованию в очередном финансовом году на те же цели</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
        <p:nvSpPr>
          <p:cNvPr id="8" name="Стрелка: пятиугольник 7">
            <a:extLst>
              <a:ext uri="{FF2B5EF4-FFF2-40B4-BE49-F238E27FC236}">
                <a16:creationId xmlns:a16="http://schemas.microsoft.com/office/drawing/2014/main" id="{A19A8DBA-486C-430D-A554-8972437EF1FA}"/>
              </a:ext>
            </a:extLst>
          </p:cNvPr>
          <p:cNvSpPr/>
          <p:nvPr/>
        </p:nvSpPr>
        <p:spPr bwMode="auto">
          <a:xfrm>
            <a:off x="616218" y="4225365"/>
            <a:ext cx="10880361" cy="111011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dirty="0">
                <a:solidFill>
                  <a:srgbClr val="000000"/>
                </a:solidFill>
                <a:latin typeface="Georgia" panose="02040502050405020303" pitchFamily="18" charset="0"/>
                <a:ea typeface="Arial Unicode MS"/>
              </a:rPr>
              <a:t>Почти половину прироста остатков составили неисполненные бюджетные ассигнования на реализацию национальных проектов и комплексного плана.</a:t>
            </a:r>
            <a:endParaRPr kumimoji="0" lang="ru-RU" sz="2000" i="0" u="none" strike="noStrike" kern="1200" cap="none" spc="0" normalizeH="0" baseline="0" noProof="0" dirty="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10231224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62382D0-3950-4032-875F-E88391CFE2FE}"/>
              </a:ext>
            </a:extLst>
          </p:cNvPr>
          <p:cNvPicPr>
            <a:picLocks noChangeAspect="1"/>
          </p:cNvPicPr>
          <p:nvPr/>
        </p:nvPicPr>
        <p:blipFill>
          <a:blip r:embed="rId2"/>
          <a:stretch>
            <a:fillRect/>
          </a:stretch>
        </p:blipFill>
        <p:spPr>
          <a:xfrm>
            <a:off x="1141936" y="717242"/>
            <a:ext cx="10067925" cy="5867400"/>
          </a:xfrm>
          <a:prstGeom prst="rect">
            <a:avLst/>
          </a:prstGeom>
        </p:spPr>
      </p:pic>
      <p:pic>
        <p:nvPicPr>
          <p:cNvPr id="3" name="Рисунок 2">
            <a:extLst>
              <a:ext uri="{FF2B5EF4-FFF2-40B4-BE49-F238E27FC236}">
                <a16:creationId xmlns:a16="http://schemas.microsoft.com/office/drawing/2014/main" id="{8B54C6D4-F8D7-4D55-85DB-76106BD1FAD7}"/>
              </a:ext>
            </a:extLst>
          </p:cNvPr>
          <p:cNvPicPr>
            <a:picLocks noChangeAspect="1"/>
          </p:cNvPicPr>
          <p:nvPr/>
        </p:nvPicPr>
        <p:blipFill>
          <a:blip r:embed="rId3"/>
          <a:stretch>
            <a:fillRect/>
          </a:stretch>
        </p:blipFill>
        <p:spPr>
          <a:xfrm>
            <a:off x="5427863" y="0"/>
            <a:ext cx="6076950" cy="552450"/>
          </a:xfrm>
          <a:prstGeom prst="rect">
            <a:avLst/>
          </a:prstGeom>
        </p:spPr>
      </p:pic>
    </p:spTree>
    <p:extLst>
      <p:ext uri="{BB962C8B-B14F-4D97-AF65-F5344CB8AC3E}">
        <p14:creationId xmlns:p14="http://schemas.microsoft.com/office/powerpoint/2010/main" val="32039564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C6972356-A479-4B0B-B366-2C2C21E50331}"/>
              </a:ext>
            </a:extLst>
          </p:cNvPr>
          <p:cNvPicPr>
            <a:picLocks noChangeAspect="1"/>
          </p:cNvPicPr>
          <p:nvPr/>
        </p:nvPicPr>
        <p:blipFill>
          <a:blip r:embed="rId2"/>
          <a:stretch>
            <a:fillRect/>
          </a:stretch>
        </p:blipFill>
        <p:spPr>
          <a:xfrm>
            <a:off x="0" y="591327"/>
            <a:ext cx="12192000" cy="6030452"/>
          </a:xfrm>
          <a:prstGeom prst="rect">
            <a:avLst/>
          </a:prstGeom>
        </p:spPr>
      </p:pic>
      <p:pic>
        <p:nvPicPr>
          <p:cNvPr id="3" name="Рисунок 2">
            <a:extLst>
              <a:ext uri="{FF2B5EF4-FFF2-40B4-BE49-F238E27FC236}">
                <a16:creationId xmlns:a16="http://schemas.microsoft.com/office/drawing/2014/main" id="{6C6D5E86-6310-4D33-8718-FA96A9526101}"/>
              </a:ext>
            </a:extLst>
          </p:cNvPr>
          <p:cNvPicPr>
            <a:picLocks noChangeAspect="1"/>
          </p:cNvPicPr>
          <p:nvPr/>
        </p:nvPicPr>
        <p:blipFill>
          <a:blip r:embed="rId3"/>
          <a:stretch>
            <a:fillRect/>
          </a:stretch>
        </p:blipFill>
        <p:spPr>
          <a:xfrm>
            <a:off x="7045586" y="31433"/>
            <a:ext cx="4581525" cy="409575"/>
          </a:xfrm>
          <a:prstGeom prst="rect">
            <a:avLst/>
          </a:prstGeom>
        </p:spPr>
      </p:pic>
    </p:spTree>
    <p:extLst>
      <p:ext uri="{BB962C8B-B14F-4D97-AF65-F5344CB8AC3E}">
        <p14:creationId xmlns:p14="http://schemas.microsoft.com/office/powerpoint/2010/main" val="35853939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9BEACAC3-9CBF-431C-A5B9-625ECD00EA5D}"/>
              </a:ext>
            </a:extLst>
          </p:cNvPr>
          <p:cNvPicPr>
            <a:picLocks noChangeAspect="1"/>
          </p:cNvPicPr>
          <p:nvPr/>
        </p:nvPicPr>
        <p:blipFill>
          <a:blip r:embed="rId2"/>
          <a:stretch>
            <a:fillRect/>
          </a:stretch>
        </p:blipFill>
        <p:spPr>
          <a:xfrm rot="5400000">
            <a:off x="2858783" y="-1427546"/>
            <a:ext cx="6805743" cy="9660836"/>
          </a:xfrm>
          <a:prstGeom prst="rect">
            <a:avLst/>
          </a:prstGeom>
        </p:spPr>
      </p:pic>
      <p:sp>
        <p:nvSpPr>
          <p:cNvPr id="3" name="Прямоугольник 2">
            <a:extLst>
              <a:ext uri="{FF2B5EF4-FFF2-40B4-BE49-F238E27FC236}">
                <a16:creationId xmlns:a16="http://schemas.microsoft.com/office/drawing/2014/main" id="{C4D40A28-D962-4F1B-ADAF-AD8D6812ABB0}"/>
              </a:ext>
            </a:extLst>
          </p:cNvPr>
          <p:cNvSpPr/>
          <p:nvPr/>
        </p:nvSpPr>
        <p:spPr>
          <a:xfrm>
            <a:off x="1" y="0"/>
            <a:ext cx="7421731" cy="1015663"/>
          </a:xfrm>
          <a:prstGeom prst="rect">
            <a:avLst/>
          </a:prstGeom>
          <a:solidFill>
            <a:schemeClr val="bg1">
              <a:lumMod val="95000"/>
            </a:schemeClr>
          </a:solidFill>
        </p:spPr>
        <p:txBody>
          <a:bodyPr wrap="square">
            <a:spAutoFit/>
          </a:bodyPr>
          <a:lstStyle/>
          <a:p>
            <a:r>
              <a:rPr lang="ru-RU" sz="2000" b="1" i="0" dirty="0">
                <a:solidFill>
                  <a:srgbClr val="4D4D4D"/>
                </a:solidFill>
                <a:effectLst/>
                <a:latin typeface="Georgia" panose="02040502050405020303" pitchFamily="18" charset="0"/>
              </a:rPr>
              <a:t>Классификатор нарушений (рисков), выявляемых Федеральным казначейством в ходе осуществления контроля в финансово-бюджетной сфере</a:t>
            </a:r>
          </a:p>
        </p:txBody>
      </p:sp>
    </p:spTree>
    <p:extLst>
      <p:ext uri="{BB962C8B-B14F-4D97-AF65-F5344CB8AC3E}">
        <p14:creationId xmlns:p14="http://schemas.microsoft.com/office/powerpoint/2010/main" val="17253190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CE274294-6D6D-4596-8A80-5362A10E4F2D}"/>
              </a:ext>
            </a:extLst>
          </p:cNvPr>
          <p:cNvPicPr>
            <a:picLocks noChangeAspect="1"/>
          </p:cNvPicPr>
          <p:nvPr/>
        </p:nvPicPr>
        <p:blipFill>
          <a:blip r:embed="rId2"/>
          <a:stretch>
            <a:fillRect/>
          </a:stretch>
        </p:blipFill>
        <p:spPr>
          <a:xfrm>
            <a:off x="133350" y="1253277"/>
            <a:ext cx="12058650" cy="5114925"/>
          </a:xfrm>
          <a:prstGeom prst="rect">
            <a:avLst/>
          </a:prstGeom>
        </p:spPr>
      </p:pic>
      <p:pic>
        <p:nvPicPr>
          <p:cNvPr id="4" name="Рисунок 3">
            <a:extLst>
              <a:ext uri="{FF2B5EF4-FFF2-40B4-BE49-F238E27FC236}">
                <a16:creationId xmlns:a16="http://schemas.microsoft.com/office/drawing/2014/main" id="{2E133DFB-544C-498B-AC83-79C66C96727E}"/>
              </a:ext>
            </a:extLst>
          </p:cNvPr>
          <p:cNvPicPr>
            <a:picLocks noChangeAspect="1"/>
          </p:cNvPicPr>
          <p:nvPr/>
        </p:nvPicPr>
        <p:blipFill>
          <a:blip r:embed="rId3"/>
          <a:stretch>
            <a:fillRect/>
          </a:stretch>
        </p:blipFill>
        <p:spPr>
          <a:xfrm>
            <a:off x="2923158" y="106300"/>
            <a:ext cx="8724900" cy="1247775"/>
          </a:xfrm>
          <a:prstGeom prst="rect">
            <a:avLst/>
          </a:prstGeom>
        </p:spPr>
      </p:pic>
    </p:spTree>
    <p:extLst>
      <p:ext uri="{BB962C8B-B14F-4D97-AF65-F5344CB8AC3E}">
        <p14:creationId xmlns:p14="http://schemas.microsoft.com/office/powerpoint/2010/main" val="35225958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2BF7E44B-C1E2-47EC-81DE-FAF41E4ABCAB}"/>
              </a:ext>
            </a:extLst>
          </p:cNvPr>
          <p:cNvSpPr/>
          <p:nvPr/>
        </p:nvSpPr>
        <p:spPr>
          <a:xfrm>
            <a:off x="653476" y="558304"/>
            <a:ext cx="11052699" cy="1031956"/>
          </a:xfrm>
          <a:prstGeom prst="rect">
            <a:avLst/>
          </a:prstGeom>
          <a:solidFill>
            <a:schemeClr val="accent3">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b="1" dirty="0">
                <a:solidFill>
                  <a:prstClr val="black"/>
                </a:solidFill>
                <a:latin typeface="Georgia" panose="02040502050405020303" pitchFamily="18" charset="0"/>
              </a:rPr>
              <a:t>Изменения Статьи 157 БК РФ в части проверки результатов внутреннего финансового аудита</a:t>
            </a:r>
            <a:endParaRPr kumimoji="0" lang="ru-RU" sz="24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4" name="Прямоугольник 3">
            <a:extLst>
              <a:ext uri="{FF2B5EF4-FFF2-40B4-BE49-F238E27FC236}">
                <a16:creationId xmlns:a16="http://schemas.microsoft.com/office/drawing/2014/main" id="{F1E8D17C-3022-49E1-9DD8-E9DC81727813}"/>
              </a:ext>
            </a:extLst>
          </p:cNvPr>
          <p:cNvSpPr/>
          <p:nvPr/>
        </p:nvSpPr>
        <p:spPr>
          <a:xfrm>
            <a:off x="560359" y="1905690"/>
            <a:ext cx="5284033" cy="3708725"/>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a:solidFill>
                  <a:prstClr val="black"/>
                </a:solidFill>
                <a:latin typeface="Georgia" panose="02040502050405020303" pitchFamily="18" charset="0"/>
              </a:rPr>
              <a:t>2. Счетная палата Российской Федерации, контрольно-счетные органы субъектов Российской Федерации и муниципальных образований также осуществляют бюджетные полномочия по:</a:t>
            </a:r>
          </a:p>
          <a:p>
            <a:pPr lvl="0" algn="ctr"/>
            <a:r>
              <a:rPr lang="ru-RU" sz="2000" b="1" dirty="0">
                <a:solidFill>
                  <a:srgbClr val="C00000"/>
                </a:solidFill>
                <a:latin typeface="Georgia" panose="02040502050405020303" pitchFamily="18" charset="0"/>
              </a:rPr>
              <a:t>подготовке предложений по совершенствованию осуществления главными администраторами бюджетных средств внутреннего финансового аудита</a:t>
            </a:r>
            <a:endParaRPr kumimoji="0" lang="ru-RU" sz="2000" b="1" i="0" u="none" strike="noStrike" kern="1200" cap="none" spc="0" normalizeH="0" baseline="0" noProof="0" dirty="0">
              <a:ln>
                <a:noFill/>
              </a:ln>
              <a:solidFill>
                <a:srgbClr val="C00000"/>
              </a:solidFill>
              <a:effectLst/>
              <a:uLnTx/>
              <a:uFillTx/>
              <a:latin typeface="Georgia" panose="02040502050405020303" pitchFamily="18" charset="0"/>
            </a:endParaRPr>
          </a:p>
        </p:txBody>
      </p:sp>
      <p:sp>
        <p:nvSpPr>
          <p:cNvPr id="9" name="Прямоугольник 8">
            <a:extLst>
              <a:ext uri="{FF2B5EF4-FFF2-40B4-BE49-F238E27FC236}">
                <a16:creationId xmlns:a16="http://schemas.microsoft.com/office/drawing/2014/main" id="{BC6CAFC1-302A-4E32-BA13-992F796A3A83}"/>
              </a:ext>
            </a:extLst>
          </p:cNvPr>
          <p:cNvSpPr/>
          <p:nvPr/>
        </p:nvSpPr>
        <p:spPr>
          <a:xfrm>
            <a:off x="6515260" y="1905690"/>
            <a:ext cx="5284033" cy="3708726"/>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a:solidFill>
                  <a:prstClr val="black"/>
                </a:solidFill>
                <a:latin typeface="Georgia" panose="02040502050405020303" pitchFamily="18" charset="0"/>
              </a:rPr>
              <a:t>4. Федеральное казначейство проводит </a:t>
            </a:r>
            <a:r>
              <a:rPr lang="ru-RU" sz="2000" b="1" dirty="0">
                <a:solidFill>
                  <a:srgbClr val="C00000"/>
                </a:solidFill>
                <a:latin typeface="Georgia" panose="02040502050405020303" pitchFamily="18" charset="0"/>
              </a:rPr>
              <a:t>анализ осуществления главными администраторами бюджетных средств внутреннего финансового аудита </a:t>
            </a:r>
            <a:r>
              <a:rPr lang="ru-RU" sz="2000" b="1" dirty="0">
                <a:solidFill>
                  <a:prstClr val="black"/>
                </a:solidFill>
                <a:latin typeface="Georgia" panose="02040502050405020303" pitchFamily="18" charset="0"/>
              </a:rPr>
              <a:t>в целях подготовки предложений по совершенствованию осуществления указанными главными администраторами бюджетных средств внутреннего финансового аудита.</a:t>
            </a:r>
            <a:endParaRPr kumimoji="0" lang="ru-RU" sz="2000" b="1" i="0" u="none" strike="noStrike" kern="1200" cap="none" spc="0" normalizeH="0" baseline="0" noProof="0" dirty="0">
              <a:ln>
                <a:noFill/>
              </a:ln>
              <a:solidFill>
                <a:prstClr val="black"/>
              </a:solidFill>
              <a:effectLst/>
              <a:uLnTx/>
              <a:uFillTx/>
              <a:latin typeface="Georgia" panose="02040502050405020303" pitchFamily="18" charset="0"/>
              <a:ea typeface="+mn-ea"/>
              <a:cs typeface="+mn-cs"/>
            </a:endParaRPr>
          </a:p>
        </p:txBody>
      </p:sp>
      <p:sp>
        <p:nvSpPr>
          <p:cNvPr id="6" name="Прямоугольник 5">
            <a:extLst>
              <a:ext uri="{FF2B5EF4-FFF2-40B4-BE49-F238E27FC236}">
                <a16:creationId xmlns:a16="http://schemas.microsoft.com/office/drawing/2014/main" id="{3B38975A-B49F-4B26-914D-8C87D84338E5}"/>
              </a:ext>
            </a:extLst>
          </p:cNvPr>
          <p:cNvSpPr/>
          <p:nvPr/>
        </p:nvSpPr>
        <p:spPr>
          <a:xfrm>
            <a:off x="746594" y="5710566"/>
            <a:ext cx="11052699" cy="1031956"/>
          </a:xfrm>
          <a:prstGeom prst="rect">
            <a:avLst/>
          </a:prstGeom>
          <a:solidFill>
            <a:schemeClr val="accent6">
              <a:lumMod val="20000"/>
              <a:lumOff val="80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a:solidFill>
                  <a:prstClr val="black"/>
                </a:solidFill>
                <a:latin typeface="Georgia" panose="02040502050405020303" pitchFamily="18" charset="0"/>
              </a:rPr>
              <a:t>Исключено: </a:t>
            </a:r>
            <a:r>
              <a:rPr lang="ru-RU" sz="2000" b="1" dirty="0">
                <a:solidFill>
                  <a:srgbClr val="C00000"/>
                </a:solidFill>
                <a:latin typeface="Georgia" panose="02040502050405020303" pitchFamily="18" charset="0"/>
              </a:rPr>
              <a:t>Органы государственного (муниципального) финансового контроля проводят анализ ВФА</a:t>
            </a:r>
            <a:endParaRPr kumimoji="0" lang="ru-RU" sz="2000" b="1" i="0" u="none" strike="noStrike" kern="1200" cap="none" spc="0" normalizeH="0" baseline="0" noProof="0" dirty="0">
              <a:ln>
                <a:noFill/>
              </a:ln>
              <a:solidFill>
                <a:srgbClr val="C00000"/>
              </a:solidFill>
              <a:effectLst/>
              <a:uLnTx/>
              <a:uFillTx/>
              <a:latin typeface="Georgia" panose="02040502050405020303" pitchFamily="18" charset="0"/>
            </a:endParaRPr>
          </a:p>
        </p:txBody>
      </p:sp>
    </p:spTree>
    <p:extLst>
      <p:ext uri="{BB962C8B-B14F-4D97-AF65-F5344CB8AC3E}">
        <p14:creationId xmlns:p14="http://schemas.microsoft.com/office/powerpoint/2010/main" val="35080173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6003AE-6ED9-4608-B84F-C1AE0BB4E610}"/>
              </a:ext>
            </a:extLst>
          </p:cNvPr>
          <p:cNvSpPr>
            <a:spLocks noGrp="1"/>
          </p:cNvSpPr>
          <p:nvPr>
            <p:ph type="ctrTitle"/>
          </p:nvPr>
        </p:nvSpPr>
        <p:spPr>
          <a:xfrm>
            <a:off x="1628146" y="2195668"/>
            <a:ext cx="9440034" cy="1828801"/>
          </a:xfrm>
        </p:spPr>
        <p:txBody>
          <a:bodyPr>
            <a:noAutofit/>
          </a:bodyPr>
          <a:lstStyle/>
          <a:p>
            <a:r>
              <a:rPr lang="ru-RU" sz="4000" b="1" dirty="0">
                <a:solidFill>
                  <a:schemeClr val="accent1">
                    <a:lumMod val="75000"/>
                  </a:schemeClr>
                </a:solidFill>
                <a:effectLst/>
                <a:latin typeface="Georgia" panose="02040502050405020303" pitchFamily="18" charset="0"/>
              </a:rPr>
              <a:t>Федеральные стандарты внутреннего финансового аудита </a:t>
            </a:r>
            <a:br>
              <a:rPr lang="ru-RU" sz="4000" b="1" dirty="0">
                <a:solidFill>
                  <a:srgbClr val="92D050"/>
                </a:solidFill>
                <a:effectLst/>
                <a:latin typeface="Georgia" panose="02040502050405020303" pitchFamily="18" charset="0"/>
              </a:rPr>
            </a:br>
            <a:r>
              <a:rPr lang="ru-RU" sz="2800" b="1" dirty="0">
                <a:solidFill>
                  <a:schemeClr val="tx1"/>
                </a:solidFill>
                <a:effectLst/>
                <a:latin typeface="Georgia" panose="02040502050405020303" pitchFamily="18" charset="0"/>
              </a:rPr>
              <a:t>(</a:t>
            </a:r>
            <a:r>
              <a:rPr lang="ru-RU" sz="2800" b="1" dirty="0">
                <a:solidFill>
                  <a:schemeClr val="tx1"/>
                </a:solidFill>
                <a:latin typeface="Georgia" panose="02040502050405020303" pitchFamily="18" charset="0"/>
              </a:rPr>
              <a:t>Вступили в силу 01.01.2020 г.)</a:t>
            </a:r>
            <a:endParaRPr lang="ru-RU" sz="4000" b="1" dirty="0">
              <a:solidFill>
                <a:schemeClr val="tx1"/>
              </a:solidFill>
              <a:effectLst/>
              <a:latin typeface="Georgia" panose="02040502050405020303" pitchFamily="18" charset="0"/>
            </a:endParaRPr>
          </a:p>
        </p:txBody>
      </p:sp>
    </p:spTree>
    <p:extLst>
      <p:ext uri="{BB962C8B-B14F-4D97-AF65-F5344CB8AC3E}">
        <p14:creationId xmlns:p14="http://schemas.microsoft.com/office/powerpoint/2010/main" val="23164758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32408" y="97496"/>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Письма заместителя Министра финансов РФ А.М. Лаврова – пояснения по вопросам осуществления внутреннего финансового контроля и внутреннего финансового аудита с 1 января 2020 года (№ 02-02-05/98727 и № 02-02-05/98728 от 17 декабря 2019 года</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32408" y="1550616"/>
            <a:ext cx="10662081" cy="129224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С 1 января 2020 года действующие порядки проведения внутреннего финансового контроля и внутреннего финансового аудита признаны </a:t>
            </a:r>
            <a:r>
              <a:rPr lang="ru-RU" sz="2000" b="1" dirty="0">
                <a:solidFill>
                  <a:srgbClr val="C00000"/>
                </a:solidFill>
                <a:latin typeface="Georgia" panose="02040502050405020303" pitchFamily="18" charset="0"/>
              </a:rPr>
              <a:t>УТРАТИВШИМИ СИЛУ (Правила №  193 от 17.03.2014 г. утратили силу, Постановление от 6 ноября 2019 г. N 1409)</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06675" y="290718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8" name="Прямоугольник 7">
            <a:extLst>
              <a:ext uri="{FF2B5EF4-FFF2-40B4-BE49-F238E27FC236}">
                <a16:creationId xmlns:a16="http://schemas.microsoft.com/office/drawing/2014/main" id="{AEC9A421-B8CF-421B-ADCC-4B9EB30E6FAA}"/>
              </a:ext>
            </a:extLst>
          </p:cNvPr>
          <p:cNvSpPr/>
          <p:nvPr/>
        </p:nvSpPr>
        <p:spPr>
          <a:xfrm>
            <a:off x="717951" y="3364002"/>
            <a:ext cx="10662081" cy="74600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Бюджетное полномочие ГАБС по осуществлению ВФК не является отдельным бюджетным полномочием </a:t>
            </a:r>
          </a:p>
        </p:txBody>
      </p:sp>
      <p:sp>
        <p:nvSpPr>
          <p:cNvPr id="7" name="Прямоугольник 6">
            <a:extLst>
              <a:ext uri="{FF2B5EF4-FFF2-40B4-BE49-F238E27FC236}">
                <a16:creationId xmlns:a16="http://schemas.microsoft.com/office/drawing/2014/main" id="{F932DD6E-98D1-4010-A854-F845BA2965F7}"/>
              </a:ext>
            </a:extLst>
          </p:cNvPr>
          <p:cNvSpPr/>
          <p:nvPr/>
        </p:nvSpPr>
        <p:spPr>
          <a:xfrm>
            <a:off x="732406" y="4258146"/>
            <a:ext cx="10662081" cy="746000"/>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ВФА осуществляется для оценки надежности ВФК и подготовки предложений по организации ВФК</a:t>
            </a:r>
          </a:p>
        </p:txBody>
      </p:sp>
      <p:sp>
        <p:nvSpPr>
          <p:cNvPr id="9" name="Прямоугольник 8">
            <a:extLst>
              <a:ext uri="{FF2B5EF4-FFF2-40B4-BE49-F238E27FC236}">
                <a16:creationId xmlns:a16="http://schemas.microsoft.com/office/drawing/2014/main" id="{5B936068-865F-42C2-A960-7D60DCA4648D}"/>
              </a:ext>
            </a:extLst>
          </p:cNvPr>
          <p:cNvSpPr/>
          <p:nvPr/>
        </p:nvSpPr>
        <p:spPr>
          <a:xfrm>
            <a:off x="732406" y="5159705"/>
            <a:ext cx="10662081" cy="745999"/>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ВФК определяется БК РФ как внутренний процесс ГАБС и является составной частью каждого бюджетного полномочия ГАБС</a:t>
            </a:r>
          </a:p>
        </p:txBody>
      </p:sp>
      <p:sp>
        <p:nvSpPr>
          <p:cNvPr id="10" name="Прямоугольник 9">
            <a:extLst>
              <a:ext uri="{FF2B5EF4-FFF2-40B4-BE49-F238E27FC236}">
                <a16:creationId xmlns:a16="http://schemas.microsoft.com/office/drawing/2014/main" id="{C2F6BA11-F5BD-471D-9E93-F6CA16176785}"/>
              </a:ext>
            </a:extLst>
          </p:cNvPr>
          <p:cNvSpPr/>
          <p:nvPr/>
        </p:nvSpPr>
        <p:spPr>
          <a:xfrm>
            <a:off x="717950" y="6030075"/>
            <a:ext cx="10662081" cy="477257"/>
          </a:xfrm>
          <a:prstGeom prst="rect">
            <a:avLst/>
          </a:prstGeom>
          <a:solidFill>
            <a:schemeClr val="bg1"/>
          </a:solidFill>
          <a:ln w="31750">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a:solidFill>
                  <a:schemeClr val="tx1"/>
                </a:solidFill>
                <a:latin typeface="Georgia" panose="02040502050405020303" pitchFamily="18" charset="0"/>
              </a:rPr>
              <a:t>Руководитель ГАБС несет ответственность за осуществление ВФК</a:t>
            </a:r>
          </a:p>
        </p:txBody>
      </p:sp>
    </p:spTree>
    <p:extLst>
      <p:ext uri="{BB962C8B-B14F-4D97-AF65-F5344CB8AC3E}">
        <p14:creationId xmlns:p14="http://schemas.microsoft.com/office/powerpoint/2010/main" val="34357703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Организация ВФА: пояснения Министерства Финансов РФ</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0"/>
            <a:ext cx="10951376" cy="142548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Минфин РФ в соответствии со статьей 165 БК РФ продолжит осуществлять методическое обеспечение ВФК, однако издание единого для РФ нормативного правового акта с требованиями к организации и осуществлению ВФК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Gautami" panose="020B0502040204020203" pitchFamily="34" charset="0"/>
              </a:rPr>
              <a:t>НЕ ПРЕДУСМОТРЕНО! </a:t>
            </a:r>
          </a:p>
        </p:txBody>
      </p:sp>
      <p:sp>
        <p:nvSpPr>
          <p:cNvPr id="6" name="Прямоугольник 5">
            <a:extLst>
              <a:ext uri="{FF2B5EF4-FFF2-40B4-BE49-F238E27FC236}">
                <a16:creationId xmlns:a16="http://schemas.microsoft.com/office/drawing/2014/main" id="{EA2F0FB9-D3A0-4114-A5DA-07E1D5EE8364}"/>
              </a:ext>
            </a:extLst>
          </p:cNvPr>
          <p:cNvSpPr/>
          <p:nvPr/>
        </p:nvSpPr>
        <p:spPr>
          <a:xfrm>
            <a:off x="530487" y="3121103"/>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Исключается обязанность ГАБС издания (использования) нормативных правовых актов по ВФК</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8" name="Прямоугольник 7">
            <a:extLst>
              <a:ext uri="{FF2B5EF4-FFF2-40B4-BE49-F238E27FC236}">
                <a16:creationId xmlns:a16="http://schemas.microsoft.com/office/drawing/2014/main" id="{18EDD6DA-EFAC-40DC-89D5-25D49BC2D96C}"/>
              </a:ext>
            </a:extLst>
          </p:cNvPr>
          <p:cNvSpPr/>
          <p:nvPr/>
        </p:nvSpPr>
        <p:spPr>
          <a:xfrm>
            <a:off x="530484" y="3990652"/>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ГАБС вправе самостоятельно определить порядок осуществления ВФК</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9" name="Прямоугольник 8">
            <a:extLst>
              <a:ext uri="{FF2B5EF4-FFF2-40B4-BE49-F238E27FC236}">
                <a16:creationId xmlns:a16="http://schemas.microsoft.com/office/drawing/2014/main" id="{FAF18C49-BB1D-47F1-BB4C-DDFFF3462A6B}"/>
              </a:ext>
            </a:extLst>
          </p:cNvPr>
          <p:cNvSpPr/>
          <p:nvPr/>
        </p:nvSpPr>
        <p:spPr>
          <a:xfrm>
            <a:off x="530483" y="4587871"/>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ГАБС вправе издать ведомственный (внутренний) акт, обеспечивающий  осуществления ВФК на основе действующих ранее актов (не обязательно)</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5559547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Организация ВФА: пояснения Министерства Финансов РФ</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0"/>
            <a:ext cx="10951376" cy="1425483"/>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457200" marR="0" lvl="1" indent="0" algn="l" defTabSz="889000" rtl="0" eaLnBrk="1" fontAlgn="base"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До завершения государственной регистрации федеральных стандартов ВФА ГАБС вправе пользоваться своими ведомственными (внутренними) актами осуществления ВФА и Методическими рекомендациями по  проведению ВФА </a:t>
            </a:r>
            <a:r>
              <a:rPr kumimoji="0" lang="ru-RU" sz="2000" b="1" i="0" u="none" strike="noStrike" kern="1200" cap="none" spc="0" normalizeH="0" baseline="0" noProof="0" dirty="0" err="1">
                <a:ln>
                  <a:noFill/>
                </a:ln>
                <a:solidFill>
                  <a:srgbClr val="000000"/>
                </a:solidFill>
                <a:effectLst/>
                <a:uLnTx/>
                <a:uFillTx/>
                <a:latin typeface="Georgia" panose="02040502050405020303" pitchFamily="18" charset="0"/>
                <a:ea typeface="+mn-ea"/>
                <a:cs typeface="Gautami" panose="020B0502040204020203" pitchFamily="34" charset="0"/>
              </a:rPr>
              <a:t>МинФина</a:t>
            </a: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Gautami" panose="020B0502040204020203" pitchFamily="34" charset="0"/>
              </a:rPr>
              <a:t> РФ №822 от 30.12.2016г.</a:t>
            </a:r>
            <a:endPar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Gautami" panose="020B0502040204020203" pitchFamily="34" charset="0"/>
            </a:endParaRPr>
          </a:p>
        </p:txBody>
      </p:sp>
      <p:sp>
        <p:nvSpPr>
          <p:cNvPr id="6" name="Прямоугольник 5">
            <a:extLst>
              <a:ext uri="{FF2B5EF4-FFF2-40B4-BE49-F238E27FC236}">
                <a16:creationId xmlns:a16="http://schemas.microsoft.com/office/drawing/2014/main" id="{EA2F0FB9-D3A0-4114-A5DA-07E1D5EE8364}"/>
              </a:ext>
            </a:extLst>
          </p:cNvPr>
          <p:cNvSpPr/>
          <p:nvPr/>
        </p:nvSpPr>
        <p:spPr>
          <a:xfrm>
            <a:off x="530487" y="3121103"/>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Ранее изданные ведомственные (внутренние) акты ГАБС по осуществлению ВФА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Arial Unicode MS"/>
                <a:cs typeface="Arial"/>
              </a:rPr>
              <a:t>требуют уточнения </a:t>
            </a: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с учетом положений п. 5 статьи 160.2-1 БК РФ</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8" name="Прямоугольник 7">
            <a:extLst>
              <a:ext uri="{FF2B5EF4-FFF2-40B4-BE49-F238E27FC236}">
                <a16:creationId xmlns:a16="http://schemas.microsoft.com/office/drawing/2014/main" id="{18EDD6DA-EFAC-40DC-89D5-25D49BC2D96C}"/>
              </a:ext>
            </a:extLst>
          </p:cNvPr>
          <p:cNvSpPr/>
          <p:nvPr/>
        </p:nvSpPr>
        <p:spPr>
          <a:xfrm>
            <a:off x="530484" y="3990652"/>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Типовые перечни бюджетных процедур  и типовые перечни бюджетных рисков в федеральных стандартах </a:t>
            </a:r>
            <a:r>
              <a:rPr kumimoji="0" lang="ru-RU" sz="2000" b="1" u="none" strike="noStrike" kern="1200" cap="none" spc="0" normalizeH="0" baseline="0" noProof="0" dirty="0">
                <a:ln>
                  <a:noFill/>
                </a:ln>
                <a:solidFill>
                  <a:srgbClr val="C00000"/>
                </a:solidFill>
                <a:effectLst/>
                <a:uLnTx/>
                <a:uFillTx/>
                <a:latin typeface="Georgia" panose="02040502050405020303" pitchFamily="18" charset="0"/>
                <a:ea typeface="Arial Unicode MS"/>
                <a:cs typeface="Arial"/>
              </a:rPr>
              <a:t>устанавливать не предполагается</a:t>
            </a:r>
          </a:p>
        </p:txBody>
      </p:sp>
      <p:sp>
        <p:nvSpPr>
          <p:cNvPr id="9" name="Прямоугольник 8">
            <a:extLst>
              <a:ext uri="{FF2B5EF4-FFF2-40B4-BE49-F238E27FC236}">
                <a16:creationId xmlns:a16="http://schemas.microsoft.com/office/drawing/2014/main" id="{FAF18C49-BB1D-47F1-BB4C-DDFFF3462A6B}"/>
              </a:ext>
            </a:extLst>
          </p:cNvPr>
          <p:cNvSpPr/>
          <p:nvPr/>
        </p:nvSpPr>
        <p:spPr>
          <a:xfrm>
            <a:off x="530485" y="4730778"/>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Подходы к оценке бюджетных рисков будут установлены в федеральном стандарте ВФА «Планирование ВФА»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Прямоугольник 6">
            <a:extLst>
              <a:ext uri="{FF2B5EF4-FFF2-40B4-BE49-F238E27FC236}">
                <a16:creationId xmlns:a16="http://schemas.microsoft.com/office/drawing/2014/main" id="{C23E978C-68A0-4309-9AF5-7E075C2BFCB3}"/>
              </a:ext>
            </a:extLst>
          </p:cNvPr>
          <p:cNvSpPr/>
          <p:nvPr/>
        </p:nvSpPr>
        <p:spPr>
          <a:xfrm>
            <a:off x="530483" y="5600327"/>
            <a:ext cx="10951375" cy="707886"/>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ru-RU" sz="2000" dirty="0">
                <a:solidFill>
                  <a:srgbClr val="000000"/>
                </a:solidFill>
                <a:latin typeface="Georgia" panose="02040502050405020303" pitchFamily="18" charset="0"/>
                <a:ea typeface="Arial Unicode MS"/>
                <a:cs typeface="Arial"/>
              </a:rPr>
              <a:t>Имеется возможность установления </a:t>
            </a:r>
            <a:r>
              <a:rPr lang="ru-RU" sz="2000" b="1" dirty="0">
                <a:solidFill>
                  <a:srgbClr val="C00000"/>
                </a:solidFill>
                <a:latin typeface="Georgia" panose="02040502050405020303" pitchFamily="18" charset="0"/>
                <a:ea typeface="Arial Unicode MS"/>
                <a:cs typeface="Arial"/>
              </a:rPr>
              <a:t>упрощенной организации ВФА </a:t>
            </a:r>
            <a:r>
              <a:rPr lang="ru-RU" sz="2000" dirty="0">
                <a:solidFill>
                  <a:srgbClr val="000000"/>
                </a:solidFill>
                <a:latin typeface="Georgia" panose="02040502050405020303" pitchFamily="18" charset="0"/>
                <a:ea typeface="Arial Unicode MS"/>
                <a:cs typeface="Arial"/>
              </a:rPr>
              <a:t>(стандарт «Основания и порядок организации ВФА,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41405816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Организация ВФА: пояснения Министерства Финансов РФ</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6" name="Прямоугольник 5">
            <a:extLst>
              <a:ext uri="{FF2B5EF4-FFF2-40B4-BE49-F238E27FC236}">
                <a16:creationId xmlns:a16="http://schemas.microsoft.com/office/drawing/2014/main" id="{EA2F0FB9-D3A0-4114-A5DA-07E1D5EE8364}"/>
              </a:ext>
            </a:extLst>
          </p:cNvPr>
          <p:cNvSpPr/>
          <p:nvPr/>
        </p:nvSpPr>
        <p:spPr>
          <a:xfrm>
            <a:off x="620312" y="1264878"/>
            <a:ext cx="10951375"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Объектами ВФА являются бюджетные процедуры (операции) ГАБС, что </a:t>
            </a: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Arial Unicode MS"/>
                <a:cs typeface="Arial"/>
              </a:rPr>
              <a:t>не подразумевает проведения выездных проверок</a:t>
            </a: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 финансово-хозяйственной деятельности подведомственных ГАБС учреждений в рамках осуществления ВФА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8" name="Прямоугольник 7">
            <a:extLst>
              <a:ext uri="{FF2B5EF4-FFF2-40B4-BE49-F238E27FC236}">
                <a16:creationId xmlns:a16="http://schemas.microsoft.com/office/drawing/2014/main" id="{18EDD6DA-EFAC-40DC-89D5-25D49BC2D96C}"/>
              </a:ext>
            </a:extLst>
          </p:cNvPr>
          <p:cNvSpPr/>
          <p:nvPr/>
        </p:nvSpPr>
        <p:spPr>
          <a:xfrm>
            <a:off x="620312" y="2475041"/>
            <a:ext cx="10951375" cy="1015663"/>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ru-RU" sz="2000" b="0"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План проведения аудиторских мероприятий на 2020 год может быть составлен с учетом положений федерального стандарта ВФА «Определения, принципы и задачи ВФА»</a:t>
            </a:r>
            <a:endParaRPr kumimoji="0" lang="ru-RU" sz="2000" b="1" u="none" strike="noStrike" kern="1200" cap="none" spc="0" normalizeH="0" baseline="0" noProof="0" dirty="0">
              <a:ln>
                <a:noFill/>
              </a:ln>
              <a:solidFill>
                <a:srgbClr val="C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446718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11" name="Рисунок 10">
            <a:extLst>
              <a:ext uri="{FF2B5EF4-FFF2-40B4-BE49-F238E27FC236}">
                <a16:creationId xmlns:a16="http://schemas.microsoft.com/office/drawing/2014/main" id="{83A61282-9F3C-448A-80D4-6F7067C2C572}"/>
              </a:ext>
            </a:extLst>
          </p:cNvPr>
          <p:cNvPicPr>
            <a:picLocks noChangeAspect="1"/>
          </p:cNvPicPr>
          <p:nvPr/>
        </p:nvPicPr>
        <p:blipFill>
          <a:blip r:embed="rId2"/>
          <a:stretch>
            <a:fillRect/>
          </a:stretch>
        </p:blipFill>
        <p:spPr>
          <a:xfrm>
            <a:off x="1216241" y="1129772"/>
            <a:ext cx="9343289" cy="5468802"/>
          </a:xfrm>
          <a:prstGeom prst="rect">
            <a:avLst/>
          </a:prstGeom>
        </p:spPr>
      </p:pic>
    </p:spTree>
    <p:extLst>
      <p:ext uri="{BB962C8B-B14F-4D97-AF65-F5344CB8AC3E}">
        <p14:creationId xmlns:p14="http://schemas.microsoft.com/office/powerpoint/2010/main" val="27668517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47972" y="246706"/>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Почему потребовались изменения?</a:t>
            </a:r>
          </a:p>
        </p:txBody>
      </p:sp>
      <p:sp>
        <p:nvSpPr>
          <p:cNvPr id="8" name="Прямоугольник 7">
            <a:extLst>
              <a:ext uri="{FF2B5EF4-FFF2-40B4-BE49-F238E27FC236}">
                <a16:creationId xmlns:a16="http://schemas.microsoft.com/office/drawing/2014/main" id="{EB6A6F1E-26C7-487E-BBAE-0191060FBDA7}"/>
              </a:ext>
            </a:extLst>
          </p:cNvPr>
          <p:cNvSpPr/>
          <p:nvPr/>
        </p:nvSpPr>
        <p:spPr>
          <a:xfrm>
            <a:off x="447973" y="2054812"/>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2. Субъективная оценка рисков исполнителями операций</a:t>
            </a:r>
          </a:p>
        </p:txBody>
      </p:sp>
      <p:sp>
        <p:nvSpPr>
          <p:cNvPr id="9" name="Прямоугольник 8">
            <a:extLst>
              <a:ext uri="{FF2B5EF4-FFF2-40B4-BE49-F238E27FC236}">
                <a16:creationId xmlns:a16="http://schemas.microsoft.com/office/drawing/2014/main" id="{43A395B8-6D5A-4BD0-8339-37BCD71CC02A}"/>
              </a:ext>
            </a:extLst>
          </p:cNvPr>
          <p:cNvSpPr/>
          <p:nvPr/>
        </p:nvSpPr>
        <p:spPr>
          <a:xfrm>
            <a:off x="447974" y="114881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1. Излишняя формализация процедур ВФК и дублирование полномочий с ВФА</a:t>
            </a:r>
          </a:p>
        </p:txBody>
      </p:sp>
      <p:sp>
        <p:nvSpPr>
          <p:cNvPr id="7" name="Прямоугольник 6">
            <a:extLst>
              <a:ext uri="{FF2B5EF4-FFF2-40B4-BE49-F238E27FC236}">
                <a16:creationId xmlns:a16="http://schemas.microsoft.com/office/drawing/2014/main" id="{B942F38C-FFFB-4646-89B8-BE1A136EBB12}"/>
              </a:ext>
            </a:extLst>
          </p:cNvPr>
          <p:cNvSpPr/>
          <p:nvPr/>
        </p:nvSpPr>
        <p:spPr>
          <a:xfrm>
            <a:off x="447971" y="2683243"/>
            <a:ext cx="10951375" cy="414857"/>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3. Демотивация исполнителей показывать результаты ВФК.</a:t>
            </a:r>
          </a:p>
        </p:txBody>
      </p:sp>
      <p:sp>
        <p:nvSpPr>
          <p:cNvPr id="11" name="Прямоугольник 10">
            <a:extLst>
              <a:ext uri="{FF2B5EF4-FFF2-40B4-BE49-F238E27FC236}">
                <a16:creationId xmlns:a16="http://schemas.microsoft.com/office/drawing/2014/main" id="{2879D939-58C7-4744-98D3-0DD0BC7B8FB7}"/>
              </a:ext>
            </a:extLst>
          </p:cNvPr>
          <p:cNvSpPr/>
          <p:nvPr/>
        </p:nvSpPr>
        <p:spPr>
          <a:xfrm>
            <a:off x="447970" y="3311674"/>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4. Дублирование требований ВФК и Федерального закона от 06.12.2011 № 402-ФЗ «О бухучете»</a:t>
            </a:r>
          </a:p>
        </p:txBody>
      </p:sp>
      <p:sp>
        <p:nvSpPr>
          <p:cNvPr id="10" name="Прямоугольник 9">
            <a:extLst>
              <a:ext uri="{FF2B5EF4-FFF2-40B4-BE49-F238E27FC236}">
                <a16:creationId xmlns:a16="http://schemas.microsoft.com/office/drawing/2014/main" id="{F28C31C0-A141-45A8-9D16-ADB100851277}"/>
              </a:ext>
            </a:extLst>
          </p:cNvPr>
          <p:cNvSpPr/>
          <p:nvPr/>
        </p:nvSpPr>
        <p:spPr>
          <a:xfrm>
            <a:off x="447970" y="421426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5. Отсутствие единой регламентации к осуществлению ВФК по уровням бюджетной системы</a:t>
            </a:r>
          </a:p>
        </p:txBody>
      </p:sp>
      <p:sp>
        <p:nvSpPr>
          <p:cNvPr id="12" name="Прямоугольник 11">
            <a:extLst>
              <a:ext uri="{FF2B5EF4-FFF2-40B4-BE49-F238E27FC236}">
                <a16:creationId xmlns:a16="http://schemas.microsoft.com/office/drawing/2014/main" id="{25895C0F-671A-4557-B53E-50E8A09C2CAF}"/>
              </a:ext>
            </a:extLst>
          </p:cNvPr>
          <p:cNvSpPr/>
          <p:nvPr/>
        </p:nvSpPr>
        <p:spPr>
          <a:xfrm>
            <a:off x="447969" y="5125003"/>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6. Отсутствие связи между результатами оценки качества финансового менеджмента и ВФК</a:t>
            </a:r>
          </a:p>
        </p:txBody>
      </p:sp>
    </p:spTree>
    <p:extLst>
      <p:ext uri="{BB962C8B-B14F-4D97-AF65-F5344CB8AC3E}">
        <p14:creationId xmlns:p14="http://schemas.microsoft.com/office/powerpoint/2010/main" val="29221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447972" y="246706"/>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Что изменилось в части ВФК?</a:t>
            </a:r>
          </a:p>
        </p:txBody>
      </p:sp>
      <p:sp>
        <p:nvSpPr>
          <p:cNvPr id="8" name="Прямоугольник 7">
            <a:extLst>
              <a:ext uri="{FF2B5EF4-FFF2-40B4-BE49-F238E27FC236}">
                <a16:creationId xmlns:a16="http://schemas.microsoft.com/office/drawing/2014/main" id="{EB6A6F1E-26C7-487E-BBAE-0191060FBDA7}"/>
              </a:ext>
            </a:extLst>
          </p:cNvPr>
          <p:cNvSpPr/>
          <p:nvPr/>
        </p:nvSpPr>
        <p:spPr>
          <a:xfrm>
            <a:off x="447973" y="2054812"/>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2. Отменили отдельные формализованные процедуры и документы при осуществлении ВФК</a:t>
            </a:r>
          </a:p>
        </p:txBody>
      </p:sp>
      <p:sp>
        <p:nvSpPr>
          <p:cNvPr id="9" name="Прямоугольник 8">
            <a:extLst>
              <a:ext uri="{FF2B5EF4-FFF2-40B4-BE49-F238E27FC236}">
                <a16:creationId xmlns:a16="http://schemas.microsoft.com/office/drawing/2014/main" id="{43A395B8-6D5A-4BD0-8339-37BCD71CC02A}"/>
              </a:ext>
            </a:extLst>
          </p:cNvPr>
          <p:cNvSpPr/>
          <p:nvPr/>
        </p:nvSpPr>
        <p:spPr>
          <a:xfrm>
            <a:off x="447974" y="114881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1. ВФК исключили из отдельных бюджетных полномочий, он стал отдельным элементом бюджетных процедур</a:t>
            </a:r>
          </a:p>
        </p:txBody>
      </p:sp>
      <p:sp>
        <p:nvSpPr>
          <p:cNvPr id="11" name="Прямоугольник 10">
            <a:extLst>
              <a:ext uri="{FF2B5EF4-FFF2-40B4-BE49-F238E27FC236}">
                <a16:creationId xmlns:a16="http://schemas.microsoft.com/office/drawing/2014/main" id="{2879D939-58C7-4744-98D3-0DD0BC7B8FB7}"/>
              </a:ext>
            </a:extLst>
          </p:cNvPr>
          <p:cNvSpPr/>
          <p:nvPr/>
        </p:nvSpPr>
        <p:spPr>
          <a:xfrm>
            <a:off x="447969" y="2993176"/>
            <a:ext cx="10951375" cy="765722"/>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3. Требования к контрольным действиям учреждение определяет самостоятельно</a:t>
            </a:r>
          </a:p>
        </p:txBody>
      </p:sp>
      <p:sp>
        <p:nvSpPr>
          <p:cNvPr id="10" name="Прямоугольник 9">
            <a:extLst>
              <a:ext uri="{FF2B5EF4-FFF2-40B4-BE49-F238E27FC236}">
                <a16:creationId xmlns:a16="http://schemas.microsoft.com/office/drawing/2014/main" id="{F28C31C0-A141-45A8-9D16-ADB100851277}"/>
              </a:ext>
            </a:extLst>
          </p:cNvPr>
          <p:cNvSpPr/>
          <p:nvPr/>
        </p:nvSpPr>
        <p:spPr>
          <a:xfrm>
            <a:off x="447968" y="3899172"/>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4. Внутренний аудитор определен в качестве координатора мероприятий по повышению надежности ВФК через систему управления бюджетными рисками</a:t>
            </a:r>
          </a:p>
        </p:txBody>
      </p:sp>
      <p:sp>
        <p:nvSpPr>
          <p:cNvPr id="12" name="Прямоугольник 11">
            <a:extLst>
              <a:ext uri="{FF2B5EF4-FFF2-40B4-BE49-F238E27FC236}">
                <a16:creationId xmlns:a16="http://schemas.microsoft.com/office/drawing/2014/main" id="{25895C0F-671A-4557-B53E-50E8A09C2CAF}"/>
              </a:ext>
            </a:extLst>
          </p:cNvPr>
          <p:cNvSpPr/>
          <p:nvPr/>
        </p:nvSpPr>
        <p:spPr>
          <a:xfrm>
            <a:off x="447967" y="5200359"/>
            <a:ext cx="10951375" cy="1116588"/>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0" marR="0" lvl="0" indent="0" algn="just" defTabSz="914400" rtl="0" eaLnBrk="1" fontAlgn="auto" latinLnBrk="0" hangingPunct="1">
              <a:lnSpc>
                <a:spcPct val="114000"/>
              </a:lnSpc>
              <a:spcBef>
                <a:spcPts val="600"/>
              </a:spcBef>
              <a:spcAft>
                <a:spcPts val="60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5. В представлениях и предписаниях органы </a:t>
            </a:r>
            <a:r>
              <a:rPr kumimoji="0" lang="ru-RU" sz="2000" b="1" i="0" u="none" strike="noStrike" kern="1200" cap="none" spc="0" normalizeH="0" baseline="0" noProof="0" dirty="0" err="1">
                <a:ln>
                  <a:noFill/>
                </a:ln>
                <a:solidFill>
                  <a:srgbClr val="000000"/>
                </a:solidFill>
                <a:effectLst/>
                <a:uLnTx/>
                <a:uFillTx/>
                <a:latin typeface="Georgia" panose="02040502050405020303" pitchFamily="18" charset="0"/>
                <a:ea typeface="Arial Unicode MS"/>
                <a:cs typeface="Arial"/>
              </a:rPr>
              <a:t>госфинконтроля</a:t>
            </a: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rPr>
              <a:t> больше не будут указывать на устраненные нарушения, выявленные в рамках ВФК и ВФА</a:t>
            </a:r>
          </a:p>
        </p:txBody>
      </p:sp>
    </p:spTree>
    <p:extLst>
      <p:ext uri="{BB962C8B-B14F-4D97-AF65-F5344CB8AC3E}">
        <p14:creationId xmlns:p14="http://schemas.microsoft.com/office/powerpoint/2010/main" val="9846377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509854" y="1281406"/>
            <a:ext cx="10662081" cy="1431897"/>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С 2020 года упростится нормативная правовая схема регулирования внутреннего контроля.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Arial"/>
              </a:rPr>
              <a:t>Как проводить внутренний контроль, администраторы будут решать самостоятельно. </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778210" y="4500705"/>
            <a:ext cx="4718129" cy="1075889"/>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Оставить систему ВФК без изменения. Оставить все карты и журналы</a:t>
            </a:r>
          </a:p>
        </p:txBody>
      </p:sp>
      <p:sp>
        <p:nvSpPr>
          <p:cNvPr id="4" name="Прямоугольник 3">
            <a:extLst>
              <a:ext uri="{FF2B5EF4-FFF2-40B4-BE49-F238E27FC236}">
                <a16:creationId xmlns:a16="http://schemas.microsoft.com/office/drawing/2014/main" id="{E902E2E6-FAB9-4065-8B8D-A12FCB09F255}"/>
              </a:ext>
            </a:extLst>
          </p:cNvPr>
          <p:cNvSpPr/>
          <p:nvPr/>
        </p:nvSpPr>
        <p:spPr>
          <a:xfrm>
            <a:off x="2045448" y="3087786"/>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1</a:t>
            </a:r>
          </a:p>
        </p:txBody>
      </p:sp>
      <p:sp>
        <p:nvSpPr>
          <p:cNvPr id="3" name="Стрелка: вниз 2">
            <a:extLst>
              <a:ext uri="{FF2B5EF4-FFF2-40B4-BE49-F238E27FC236}">
                <a16:creationId xmlns:a16="http://schemas.microsoft.com/office/drawing/2014/main" id="{CA1A845C-61D1-41A8-B735-A2121363F7A5}"/>
              </a:ext>
            </a:extLst>
          </p:cNvPr>
          <p:cNvSpPr/>
          <p:nvPr/>
        </p:nvSpPr>
        <p:spPr bwMode="auto">
          <a:xfrm>
            <a:off x="2894958" y="3701014"/>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Прямоугольник 5">
            <a:extLst>
              <a:ext uri="{FF2B5EF4-FFF2-40B4-BE49-F238E27FC236}">
                <a16:creationId xmlns:a16="http://schemas.microsoft.com/office/drawing/2014/main" id="{82AAA619-A2BD-44AB-A904-2712683D586C}"/>
              </a:ext>
            </a:extLst>
          </p:cNvPr>
          <p:cNvSpPr/>
          <p:nvPr/>
        </p:nvSpPr>
        <p:spPr>
          <a:xfrm>
            <a:off x="7813457" y="3087786"/>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2</a:t>
            </a:r>
          </a:p>
        </p:txBody>
      </p:sp>
      <p:sp>
        <p:nvSpPr>
          <p:cNvPr id="7" name="Стрелка: вниз 6">
            <a:extLst>
              <a:ext uri="{FF2B5EF4-FFF2-40B4-BE49-F238E27FC236}">
                <a16:creationId xmlns:a16="http://schemas.microsoft.com/office/drawing/2014/main" id="{285F79D7-B4A4-4249-9605-E12234EEF79F}"/>
              </a:ext>
            </a:extLst>
          </p:cNvPr>
          <p:cNvSpPr/>
          <p:nvPr/>
        </p:nvSpPr>
        <p:spPr bwMode="auto">
          <a:xfrm>
            <a:off x="8732541" y="3701013"/>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
        <p:nvSpPr>
          <p:cNvPr id="8" name="Прямоугольник 7">
            <a:extLst>
              <a:ext uri="{FF2B5EF4-FFF2-40B4-BE49-F238E27FC236}">
                <a16:creationId xmlns:a16="http://schemas.microsoft.com/office/drawing/2014/main" id="{4A7F6EA2-9C8B-414B-9D49-0C0B5C195515}"/>
              </a:ext>
            </a:extLst>
          </p:cNvPr>
          <p:cNvSpPr/>
          <p:nvPr/>
        </p:nvSpPr>
        <p:spPr>
          <a:xfrm>
            <a:off x="6546218" y="4500702"/>
            <a:ext cx="4718129" cy="143189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Отменить все внутренние порядки и издать новый приказ, в котором прописать, каким образом осуществлять ВФК</a:t>
            </a:r>
          </a:p>
        </p:txBody>
      </p:sp>
      <p:sp>
        <p:nvSpPr>
          <p:cNvPr id="9" name="Title 1">
            <a:extLst>
              <a:ext uri="{FF2B5EF4-FFF2-40B4-BE49-F238E27FC236}">
                <a16:creationId xmlns:a16="http://schemas.microsoft.com/office/drawing/2014/main" id="{B3857875-FDCB-4733-9DDB-8304AF46C207}"/>
              </a:ext>
            </a:extLst>
          </p:cNvPr>
          <p:cNvSpPr txBox="1">
            <a:spLocks/>
          </p:cNvSpPr>
          <p:nvPr/>
        </p:nvSpPr>
        <p:spPr>
          <a:xfrm>
            <a:off x="597058" y="38770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Что изменилось в части ВФК?</a:t>
            </a:r>
          </a:p>
        </p:txBody>
      </p:sp>
    </p:spTree>
    <p:extLst>
      <p:ext uri="{BB962C8B-B14F-4D97-AF65-F5344CB8AC3E}">
        <p14:creationId xmlns:p14="http://schemas.microsoft.com/office/powerpoint/2010/main" val="274546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6" grpId="0" animBg="1"/>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509854" y="1281406"/>
            <a:ext cx="10662081" cy="1431897"/>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С 2020 года упростится нормативная правовая схема регулирования внутреннего контроля.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C00000"/>
                </a:solidFill>
                <a:effectLst/>
                <a:uLnTx/>
                <a:uFillTx/>
                <a:latin typeface="Georgia" panose="02040502050405020303" pitchFamily="18" charset="0"/>
                <a:ea typeface="+mn-ea"/>
                <a:cs typeface="Arial"/>
              </a:rPr>
              <a:t>Как проводить внутренний контроль, администраторы будут решать самостоятельно. </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00990" y="4202452"/>
            <a:ext cx="2326800" cy="215851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Создать отдел, который будет заниматься непосредственно вопросами аудита</a:t>
            </a:r>
          </a:p>
        </p:txBody>
      </p:sp>
      <p:sp>
        <p:nvSpPr>
          <p:cNvPr id="4" name="Прямоугольник 3">
            <a:extLst>
              <a:ext uri="{FF2B5EF4-FFF2-40B4-BE49-F238E27FC236}">
                <a16:creationId xmlns:a16="http://schemas.microsoft.com/office/drawing/2014/main" id="{E902E2E6-FAB9-4065-8B8D-A12FCB09F255}"/>
              </a:ext>
            </a:extLst>
          </p:cNvPr>
          <p:cNvSpPr/>
          <p:nvPr/>
        </p:nvSpPr>
        <p:spPr>
          <a:xfrm>
            <a:off x="509854" y="2985086"/>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1</a:t>
            </a:r>
          </a:p>
        </p:txBody>
      </p:sp>
      <p:sp>
        <p:nvSpPr>
          <p:cNvPr id="3" name="Стрелка: вниз 2">
            <a:extLst>
              <a:ext uri="{FF2B5EF4-FFF2-40B4-BE49-F238E27FC236}">
                <a16:creationId xmlns:a16="http://schemas.microsoft.com/office/drawing/2014/main" id="{CA1A845C-61D1-41A8-B735-A2121363F7A5}"/>
              </a:ext>
            </a:extLst>
          </p:cNvPr>
          <p:cNvSpPr/>
          <p:nvPr/>
        </p:nvSpPr>
        <p:spPr bwMode="auto">
          <a:xfrm>
            <a:off x="1359364" y="3496773"/>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
        <p:nvSpPr>
          <p:cNvPr id="6" name="Прямоугольник 5">
            <a:extLst>
              <a:ext uri="{FF2B5EF4-FFF2-40B4-BE49-F238E27FC236}">
                <a16:creationId xmlns:a16="http://schemas.microsoft.com/office/drawing/2014/main" id="{82AAA619-A2BD-44AB-A904-2712683D586C}"/>
              </a:ext>
            </a:extLst>
          </p:cNvPr>
          <p:cNvSpPr/>
          <p:nvPr/>
        </p:nvSpPr>
        <p:spPr>
          <a:xfrm>
            <a:off x="3150732" y="3022070"/>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2</a:t>
            </a:r>
          </a:p>
        </p:txBody>
      </p:sp>
      <p:sp>
        <p:nvSpPr>
          <p:cNvPr id="7" name="Стрелка: вниз 6">
            <a:extLst>
              <a:ext uri="{FF2B5EF4-FFF2-40B4-BE49-F238E27FC236}">
                <a16:creationId xmlns:a16="http://schemas.microsoft.com/office/drawing/2014/main" id="{285F79D7-B4A4-4249-9605-E12234EEF79F}"/>
              </a:ext>
            </a:extLst>
          </p:cNvPr>
          <p:cNvSpPr/>
          <p:nvPr/>
        </p:nvSpPr>
        <p:spPr bwMode="auto">
          <a:xfrm>
            <a:off x="4048531" y="3541287"/>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
        <p:nvSpPr>
          <p:cNvPr id="8" name="Прямоугольник 7">
            <a:extLst>
              <a:ext uri="{FF2B5EF4-FFF2-40B4-BE49-F238E27FC236}">
                <a16:creationId xmlns:a16="http://schemas.microsoft.com/office/drawing/2014/main" id="{4A7F6EA2-9C8B-414B-9D49-0C0B5C195515}"/>
              </a:ext>
            </a:extLst>
          </p:cNvPr>
          <p:cNvSpPr/>
          <p:nvPr/>
        </p:nvSpPr>
        <p:spPr>
          <a:xfrm>
            <a:off x="2947212" y="4176506"/>
            <a:ext cx="3006790" cy="215851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Назначить должностное лицо, которое будет заниматься вопросами аудита и подчиняться непосредственно руководителю</a:t>
            </a:r>
          </a:p>
        </p:txBody>
      </p:sp>
      <p:sp>
        <p:nvSpPr>
          <p:cNvPr id="9" name="Title 1">
            <a:extLst>
              <a:ext uri="{FF2B5EF4-FFF2-40B4-BE49-F238E27FC236}">
                <a16:creationId xmlns:a16="http://schemas.microsoft.com/office/drawing/2014/main" id="{B3857875-FDCB-4733-9DDB-8304AF46C207}"/>
              </a:ext>
            </a:extLst>
          </p:cNvPr>
          <p:cNvSpPr txBox="1">
            <a:spLocks/>
          </p:cNvSpPr>
          <p:nvPr/>
        </p:nvSpPr>
        <p:spPr>
          <a:xfrm>
            <a:off x="597058" y="387704"/>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Как организовать внутренний аудит с 2020 года?</a:t>
            </a:r>
          </a:p>
        </p:txBody>
      </p:sp>
      <p:sp>
        <p:nvSpPr>
          <p:cNvPr id="10" name="Прямоугольник 9">
            <a:extLst>
              <a:ext uri="{FF2B5EF4-FFF2-40B4-BE49-F238E27FC236}">
                <a16:creationId xmlns:a16="http://schemas.microsoft.com/office/drawing/2014/main" id="{A4A31101-BC24-49C2-B760-EF1683717E57}"/>
              </a:ext>
            </a:extLst>
          </p:cNvPr>
          <p:cNvSpPr/>
          <p:nvPr/>
        </p:nvSpPr>
        <p:spPr>
          <a:xfrm>
            <a:off x="6256470" y="2977555"/>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3</a:t>
            </a:r>
          </a:p>
        </p:txBody>
      </p:sp>
      <p:sp>
        <p:nvSpPr>
          <p:cNvPr id="12" name="Стрелка: вниз 11">
            <a:extLst>
              <a:ext uri="{FF2B5EF4-FFF2-40B4-BE49-F238E27FC236}">
                <a16:creationId xmlns:a16="http://schemas.microsoft.com/office/drawing/2014/main" id="{4D987DC6-178F-463C-9470-9793CB56C588}"/>
              </a:ext>
            </a:extLst>
          </p:cNvPr>
          <p:cNvSpPr/>
          <p:nvPr/>
        </p:nvSpPr>
        <p:spPr bwMode="auto">
          <a:xfrm>
            <a:off x="10236685" y="3470827"/>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
        <p:nvSpPr>
          <p:cNvPr id="13" name="Прямоугольник 12">
            <a:extLst>
              <a:ext uri="{FF2B5EF4-FFF2-40B4-BE49-F238E27FC236}">
                <a16:creationId xmlns:a16="http://schemas.microsoft.com/office/drawing/2014/main" id="{F1EBA774-17E7-4237-BB4C-EE985BD95862}"/>
              </a:ext>
            </a:extLst>
          </p:cNvPr>
          <p:cNvSpPr/>
          <p:nvPr/>
        </p:nvSpPr>
        <p:spPr>
          <a:xfrm>
            <a:off x="8957569" y="4176506"/>
            <a:ext cx="2933441" cy="215851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Передать полномочия ВФА ГАБС либо иному АБС, который находится в подведомственности у этого ГАБС</a:t>
            </a:r>
          </a:p>
        </p:txBody>
      </p:sp>
      <p:sp>
        <p:nvSpPr>
          <p:cNvPr id="14" name="Прямоугольник 13">
            <a:extLst>
              <a:ext uri="{FF2B5EF4-FFF2-40B4-BE49-F238E27FC236}">
                <a16:creationId xmlns:a16="http://schemas.microsoft.com/office/drawing/2014/main" id="{A6513902-F590-411A-BF90-E2DBFE8C164C}"/>
              </a:ext>
            </a:extLst>
          </p:cNvPr>
          <p:cNvSpPr/>
          <p:nvPr/>
        </p:nvSpPr>
        <p:spPr>
          <a:xfrm>
            <a:off x="9277971" y="2925687"/>
            <a:ext cx="2183652" cy="519217"/>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ВАРИАНТ 4</a:t>
            </a:r>
          </a:p>
        </p:txBody>
      </p:sp>
      <p:sp>
        <p:nvSpPr>
          <p:cNvPr id="15" name="Прямоугольник 14">
            <a:extLst>
              <a:ext uri="{FF2B5EF4-FFF2-40B4-BE49-F238E27FC236}">
                <a16:creationId xmlns:a16="http://schemas.microsoft.com/office/drawing/2014/main" id="{9409DFD4-7873-4DD0-9142-B5EB34022E51}"/>
              </a:ext>
            </a:extLst>
          </p:cNvPr>
          <p:cNvSpPr/>
          <p:nvPr/>
        </p:nvSpPr>
        <p:spPr>
          <a:xfrm>
            <a:off x="6329726" y="4176506"/>
            <a:ext cx="2326800" cy="2158512"/>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000" i="0" u="none" strike="noStrike" kern="1200" cap="none" spc="0" normalizeH="0" baseline="0" noProof="0" dirty="0">
                <a:ln>
                  <a:noFill/>
                </a:ln>
                <a:solidFill>
                  <a:srgbClr val="000000"/>
                </a:solidFill>
                <a:effectLst/>
                <a:uLnTx/>
                <a:uFillTx/>
                <a:latin typeface="Georgia" panose="02040502050405020303" pitchFamily="18" charset="0"/>
                <a:ea typeface="+mn-ea"/>
                <a:cs typeface="Arial"/>
              </a:rPr>
              <a:t>Упрощенная</a:t>
            </a:r>
            <a:r>
              <a:rPr kumimoji="0" lang="ru-RU" sz="2000" i="0" u="none" strike="noStrike" kern="1200" cap="none" spc="0" normalizeH="0" noProof="0" dirty="0">
                <a:ln>
                  <a:noFill/>
                </a:ln>
                <a:solidFill>
                  <a:srgbClr val="000000"/>
                </a:solidFill>
                <a:effectLst/>
                <a:uLnTx/>
                <a:uFillTx/>
                <a:latin typeface="Georgia" panose="02040502050405020303" pitchFamily="18" charset="0"/>
                <a:ea typeface="+mn-ea"/>
                <a:cs typeface="Arial"/>
              </a:rPr>
              <a:t> система внутреннего финансового аудита</a:t>
            </a:r>
            <a:endParaRPr kumimoji="0" lang="ru-RU" sz="2000" i="0" u="none" strike="noStrike" kern="1200" cap="none" spc="0" normalizeH="0" baseline="0" noProof="0" dirty="0">
              <a:ln>
                <a:noFill/>
              </a:ln>
              <a:solidFill>
                <a:srgbClr val="000000"/>
              </a:solidFill>
              <a:effectLst/>
              <a:uLnTx/>
              <a:uFillTx/>
              <a:latin typeface="Georgia" panose="02040502050405020303" pitchFamily="18" charset="0"/>
              <a:ea typeface="+mn-ea"/>
              <a:cs typeface="Arial"/>
            </a:endParaRPr>
          </a:p>
        </p:txBody>
      </p:sp>
      <p:sp>
        <p:nvSpPr>
          <p:cNvPr id="16" name="Стрелка: вниз 15">
            <a:extLst>
              <a:ext uri="{FF2B5EF4-FFF2-40B4-BE49-F238E27FC236}">
                <a16:creationId xmlns:a16="http://schemas.microsoft.com/office/drawing/2014/main" id="{209FF6F9-3A5A-4EEA-BED6-6371A1A56E6C}"/>
              </a:ext>
            </a:extLst>
          </p:cNvPr>
          <p:cNvSpPr/>
          <p:nvPr/>
        </p:nvSpPr>
        <p:spPr bwMode="auto">
          <a:xfrm>
            <a:off x="7265933" y="3496773"/>
            <a:ext cx="484632" cy="705679"/>
          </a:xfrm>
          <a:prstGeom prst="downArrow">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marL="0" marR="0" lvl="0" indent="0" algn="ctr" defTabSz="889000" rtl="0" eaLnBrk="1" fontAlgn="base"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66244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6" grpId="0" animBg="1"/>
      <p:bldP spid="8" grpId="0" animBg="1"/>
      <p:bldP spid="10" grpId="0" animBg="1"/>
      <p:bldP spid="13" grpId="0" animBg="1"/>
      <p:bldP spid="14" grpId="0" animBg="1"/>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Стандарты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616219" y="1534033"/>
            <a:ext cx="10951376" cy="1318498"/>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Приказ Минфина России от 21 ноября 2019 г. № 196н «Об утверждении федерального стандарта внутреннего финансового аудита «Определения, принципы и задачи внутреннего финансового аудита»</a:t>
            </a: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616218" y="3122540"/>
            <a:ext cx="10951377"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lvl="0" algn="just"/>
            <a:r>
              <a:rPr lang="ru-RU" sz="2000" dirty="0">
                <a:solidFill>
                  <a:srgbClr val="000000"/>
                </a:solidFill>
                <a:latin typeface="Georgia" panose="02040502050405020303" pitchFamily="18" charset="0"/>
                <a:ea typeface="Arial Unicode MS"/>
              </a:rPr>
              <a:t>Приказ вступил в силу с 1 января 2020 года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4738743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30488" y="291933"/>
            <a:ext cx="10124259" cy="554649"/>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marL="0" marR="0" lvl="0" indent="0" algn="l" defTabSz="1094270" rtl="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rPr>
              <a:t>Стандарты внутреннего финансового аудита 2020</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sp>
        <p:nvSpPr>
          <p:cNvPr id="11" name="Стрелка: пятиугольник 10">
            <a:extLst>
              <a:ext uri="{FF2B5EF4-FFF2-40B4-BE49-F238E27FC236}">
                <a16:creationId xmlns:a16="http://schemas.microsoft.com/office/drawing/2014/main" id="{CA4B7B5D-AF7A-41D7-8EC9-F457D5C019D4}"/>
              </a:ext>
            </a:extLst>
          </p:cNvPr>
          <p:cNvSpPr/>
          <p:nvPr/>
        </p:nvSpPr>
        <p:spPr bwMode="auto">
          <a:xfrm>
            <a:off x="530488" y="1241811"/>
            <a:ext cx="10951376" cy="692332"/>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sz="2000" b="1" dirty="0">
                <a:solidFill>
                  <a:srgbClr val="000000"/>
                </a:solidFill>
                <a:latin typeface="Georgia" panose="02040502050405020303" pitchFamily="18" charset="0"/>
                <a:cs typeface="Gautami" panose="020B0502040204020203" pitchFamily="34" charset="0"/>
              </a:rPr>
              <a:t>Стандарт применяется при организации и осуществлении внутреннего финансового аудита должностными лицами (работниками):</a:t>
            </a:r>
          </a:p>
        </p:txBody>
      </p:sp>
      <p:sp>
        <p:nvSpPr>
          <p:cNvPr id="10" name="Прямоугольник 9">
            <a:extLst>
              <a:ext uri="{FF2B5EF4-FFF2-40B4-BE49-F238E27FC236}">
                <a16:creationId xmlns:a16="http://schemas.microsoft.com/office/drawing/2014/main" id="{04C3F202-DB54-4B0F-AB8B-04689B3D2410}"/>
              </a:ext>
            </a:extLst>
          </p:cNvPr>
          <p:cNvSpPr/>
          <p:nvPr/>
        </p:nvSpPr>
        <p:spPr>
          <a:xfrm>
            <a:off x="530489" y="2129317"/>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Главных распорядителей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5" name="Прямоугольник 4">
            <a:extLst>
              <a:ext uri="{FF2B5EF4-FFF2-40B4-BE49-F238E27FC236}">
                <a16:creationId xmlns:a16="http://schemas.microsoft.com/office/drawing/2014/main" id="{1E6640D3-1A85-4184-888D-1023BFA4786A}"/>
              </a:ext>
            </a:extLst>
          </p:cNvPr>
          <p:cNvSpPr/>
          <p:nvPr/>
        </p:nvSpPr>
        <p:spPr>
          <a:xfrm>
            <a:off x="530488" y="2625210"/>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Главных администраторов доходов бюджета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6" name="Прямоугольник 5">
            <a:extLst>
              <a:ext uri="{FF2B5EF4-FFF2-40B4-BE49-F238E27FC236}">
                <a16:creationId xmlns:a16="http://schemas.microsoft.com/office/drawing/2014/main" id="{EA2F0FB9-D3A0-4114-A5DA-07E1D5EE8364}"/>
              </a:ext>
            </a:extLst>
          </p:cNvPr>
          <p:cNvSpPr/>
          <p:nvPr/>
        </p:nvSpPr>
        <p:spPr>
          <a:xfrm>
            <a:off x="530487" y="3121103"/>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Главных администраторов источников финансирования дефицита бюджета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7" name="Прямоугольник 6">
            <a:extLst>
              <a:ext uri="{FF2B5EF4-FFF2-40B4-BE49-F238E27FC236}">
                <a16:creationId xmlns:a16="http://schemas.microsoft.com/office/drawing/2014/main" id="{5F5C7C51-28DB-49ED-84FB-BE9E421A4B61}"/>
              </a:ext>
            </a:extLst>
          </p:cNvPr>
          <p:cNvSpPr/>
          <p:nvPr/>
        </p:nvSpPr>
        <p:spPr>
          <a:xfrm>
            <a:off x="530486" y="3655905"/>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Распорядителей бюджетных средства </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8" name="Прямоугольник 7">
            <a:extLst>
              <a:ext uri="{FF2B5EF4-FFF2-40B4-BE49-F238E27FC236}">
                <a16:creationId xmlns:a16="http://schemas.microsoft.com/office/drawing/2014/main" id="{18EDD6DA-EFAC-40DC-89D5-25D49BC2D96C}"/>
              </a:ext>
            </a:extLst>
          </p:cNvPr>
          <p:cNvSpPr/>
          <p:nvPr/>
        </p:nvSpPr>
        <p:spPr>
          <a:xfrm>
            <a:off x="530485" y="4190707"/>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Получателей бюджетных средств</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9" name="Прямоугольник 8">
            <a:extLst>
              <a:ext uri="{FF2B5EF4-FFF2-40B4-BE49-F238E27FC236}">
                <a16:creationId xmlns:a16="http://schemas.microsoft.com/office/drawing/2014/main" id="{FAF18C49-BB1D-47F1-BB4C-DDFFF3462A6B}"/>
              </a:ext>
            </a:extLst>
          </p:cNvPr>
          <p:cNvSpPr/>
          <p:nvPr/>
        </p:nvSpPr>
        <p:spPr>
          <a:xfrm>
            <a:off x="530485" y="4730778"/>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Администраторов доходов бюджета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
        <p:nvSpPr>
          <p:cNvPr id="12" name="Прямоугольник 11">
            <a:extLst>
              <a:ext uri="{FF2B5EF4-FFF2-40B4-BE49-F238E27FC236}">
                <a16:creationId xmlns:a16="http://schemas.microsoft.com/office/drawing/2014/main" id="{E9DBD94C-1B5A-4576-904A-047646D0BD00}"/>
              </a:ext>
            </a:extLst>
          </p:cNvPr>
          <p:cNvSpPr/>
          <p:nvPr/>
        </p:nvSpPr>
        <p:spPr>
          <a:xfrm>
            <a:off x="530484" y="5250962"/>
            <a:ext cx="10951375" cy="400110"/>
          </a:xfrm>
          <a:prstGeom prst="rect">
            <a:avLst/>
          </a:prstGeom>
          <a:solidFill>
            <a:schemeClr val="bg1"/>
          </a:solidFill>
          <a:ln>
            <a:solidFill>
              <a:schemeClr val="bg2"/>
            </a:solidFill>
          </a:ln>
          <a:effectLst>
            <a:innerShdw blurRad="63500" dist="50800" dir="13500000">
              <a:prstClr val="black">
                <a:alpha val="50000"/>
              </a:prstClr>
            </a:innerShdw>
          </a:effectLst>
        </p:spPr>
        <p:txBody>
          <a:bodyPr wrap="square">
            <a:spAutoFit/>
          </a:bodyPr>
          <a:lstStyle/>
          <a:p>
            <a:pPr marL="342900" lvl="0" indent="-342900" algn="just">
              <a:buFont typeface="Wingdings" panose="05000000000000000000" pitchFamily="2" charset="2"/>
              <a:buChar char="ü"/>
            </a:pPr>
            <a:r>
              <a:rPr lang="ru-RU" sz="2000" dirty="0">
                <a:solidFill>
                  <a:srgbClr val="000000"/>
                </a:solidFill>
                <a:latin typeface="Georgia" panose="02040502050405020303" pitchFamily="18" charset="0"/>
                <a:ea typeface="Arial Unicode MS"/>
              </a:rPr>
              <a:t>Администраторов источников финансирования дефицита бюджета</a:t>
            </a:r>
            <a:endParaRPr kumimoji="0" lang="ru-RU" sz="2000" b="1" i="0" u="none" strike="noStrike" kern="1200" cap="none" spc="0" normalizeH="0" baseline="0" noProof="0" dirty="0">
              <a:ln>
                <a:noFill/>
              </a:ln>
              <a:solidFill>
                <a:srgbClr val="000000"/>
              </a:solidFill>
              <a:effectLst/>
              <a:uLnTx/>
              <a:uFillTx/>
              <a:latin typeface="Georgia" panose="02040502050405020303" pitchFamily="18" charset="0"/>
              <a:ea typeface="Arial Unicode MS"/>
              <a:cs typeface="Arial"/>
            </a:endParaRPr>
          </a:p>
        </p:txBody>
      </p:sp>
    </p:spTree>
    <p:extLst>
      <p:ext uri="{BB962C8B-B14F-4D97-AF65-F5344CB8AC3E}">
        <p14:creationId xmlns:p14="http://schemas.microsoft.com/office/powerpoint/2010/main" val="29100737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8" y="247988"/>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957892" y="1657250"/>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611368" y="232910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2745856"/>
            <a:ext cx="10662081" cy="136946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Субъект внутреннего финансового аудита </a:t>
            </a:r>
            <a:r>
              <a:rPr lang="ru-RU" sz="2000" dirty="0">
                <a:solidFill>
                  <a:schemeClr val="tx1"/>
                </a:solidFill>
                <a:latin typeface="Georgia" panose="02040502050405020303" pitchFamily="18" charset="0"/>
              </a:rPr>
              <a:t>– структурное подразделение или уполномоченное должностное лицо (работник) главного администратора (администратора) бюджетных средств, наделенное полномочиями по осуществлению внутреннего финансового аудита. </a:t>
            </a:r>
          </a:p>
        </p:txBody>
      </p:sp>
      <p:sp>
        <p:nvSpPr>
          <p:cNvPr id="8" name="Прямоугольник 7">
            <a:extLst>
              <a:ext uri="{FF2B5EF4-FFF2-40B4-BE49-F238E27FC236}">
                <a16:creationId xmlns:a16="http://schemas.microsoft.com/office/drawing/2014/main" id="{82155FA5-0F13-4D3B-83CF-4C1DE065C50F}"/>
              </a:ext>
            </a:extLst>
          </p:cNvPr>
          <p:cNvSpPr/>
          <p:nvPr/>
        </p:nvSpPr>
        <p:spPr>
          <a:xfrm>
            <a:off x="764959" y="4320135"/>
            <a:ext cx="10662081" cy="228987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Руководитель субъекта внутреннего финансового аудита </a:t>
            </a:r>
            <a:r>
              <a:rPr lang="ru-RU" sz="2000" dirty="0">
                <a:solidFill>
                  <a:schemeClr val="tx1"/>
                </a:solidFill>
                <a:latin typeface="Georgia" panose="02040502050405020303" pitchFamily="18" charset="0"/>
              </a:rPr>
              <a:t>- руководитель структурного подразделения, наделенного полномочиями по осуществлению внутреннего финансового аудита, а в случае отсутствия такого структурного подразделения - уполномоченное должностное лицо (работник) главного администратора (администратора) бюджетных средств, наделенное полномочиями по осуществлению внутреннего финансового аудита</a:t>
            </a:r>
          </a:p>
        </p:txBody>
      </p:sp>
    </p:spTree>
    <p:extLst>
      <p:ext uri="{BB962C8B-B14F-4D97-AF65-F5344CB8AC3E}">
        <p14:creationId xmlns:p14="http://schemas.microsoft.com/office/powerpoint/2010/main" val="30167550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586054" y="909369"/>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146272" y="2493546"/>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99748" y="3168583"/>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32408" y="3689417"/>
            <a:ext cx="10662081" cy="238291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Бюджетные процедуры </a:t>
            </a:r>
            <a:r>
              <a:rPr lang="ru-RU" sz="2000" dirty="0">
                <a:solidFill>
                  <a:schemeClr val="tx1"/>
                </a:solidFill>
                <a:latin typeface="Georgia" panose="02040502050405020303" pitchFamily="18" charset="0"/>
              </a:rPr>
              <a:t>- процедуры ГАБС, результат выполнения которых влияет на значения показателей качества финансового менеджмента, определяемые в соответствии с порядком проведения мониторинга качества финансового менеджмента, предусмотренным пунктом 6 статьи 160.2-1 БК РФ, в том числе процедуры по составлению и представлению сведений, необходимых для составления проекта бюджета, а также по исполнению бюджета, ведению бюджетного учета и составлению бюджетной отчетности.</a:t>
            </a:r>
          </a:p>
        </p:txBody>
      </p:sp>
    </p:spTree>
    <p:extLst>
      <p:ext uri="{BB962C8B-B14F-4D97-AF65-F5344CB8AC3E}">
        <p14:creationId xmlns:p14="http://schemas.microsoft.com/office/powerpoint/2010/main" val="25211144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546298" y="221733"/>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981546" y="1634173"/>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485472" y="228832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396748" y="2788279"/>
            <a:ext cx="10662081" cy="274584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Операция (действие) по выполнению бюджетной процедуры </a:t>
            </a:r>
            <a:r>
              <a:rPr lang="ru-RU" sz="2000" dirty="0">
                <a:solidFill>
                  <a:schemeClr val="tx1"/>
                </a:solidFill>
                <a:latin typeface="Georgia" panose="02040502050405020303" pitchFamily="18" charset="0"/>
              </a:rPr>
              <a:t>– одна из совокупности операций (действий) по формированию документов, необходимых для выполнения бюджетной процедуры, и (или) по организации (обеспечению выполнения), выполнению бюджетной процедуры, в том числе контрольное действие, последовательное выполнение которых в соответствии с требованиями правовых актов, регулирующих бюджетные правоотношения, и ведомственных (внутренних) актов главного администратора (администратора) бюджетных средств позволяет достичь результат выполнения бюджетной процедуры.</a:t>
            </a:r>
          </a:p>
        </p:txBody>
      </p:sp>
    </p:spTree>
    <p:extLst>
      <p:ext uri="{BB962C8B-B14F-4D97-AF65-F5344CB8AC3E}">
        <p14:creationId xmlns:p14="http://schemas.microsoft.com/office/powerpoint/2010/main" val="27526531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9" y="204169"/>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7" y="1610407"/>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27788" y="2283046"/>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08351"/>
            <a:ext cx="10662081" cy="1078043"/>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Объект внутреннего финансового аудита </a:t>
            </a:r>
            <a:r>
              <a:rPr lang="ru-RU" sz="2000" dirty="0">
                <a:solidFill>
                  <a:schemeClr val="tx1"/>
                </a:solidFill>
                <a:latin typeface="Georgia" panose="02040502050405020303" pitchFamily="18" charset="0"/>
              </a:rPr>
              <a:t>– бюджетная процедура и (или) составляющие эту процедуру операции (действия) по выполнению бюджетной процедуры.</a:t>
            </a:r>
          </a:p>
        </p:txBody>
      </p:sp>
      <p:sp>
        <p:nvSpPr>
          <p:cNvPr id="6" name="Прямоугольник 5">
            <a:extLst>
              <a:ext uri="{FF2B5EF4-FFF2-40B4-BE49-F238E27FC236}">
                <a16:creationId xmlns:a16="http://schemas.microsoft.com/office/drawing/2014/main" id="{82D157B9-053A-41FB-9221-4012C3884699}"/>
              </a:ext>
            </a:extLst>
          </p:cNvPr>
          <p:cNvSpPr/>
          <p:nvPr/>
        </p:nvSpPr>
        <p:spPr>
          <a:xfrm>
            <a:off x="764957" y="4049741"/>
            <a:ext cx="10662081" cy="145653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Субъекты бюджетных процедур </a:t>
            </a:r>
            <a:r>
              <a:rPr lang="ru-RU" sz="2000" dirty="0">
                <a:solidFill>
                  <a:schemeClr val="tx1"/>
                </a:solidFill>
                <a:latin typeface="Georgia" panose="02040502050405020303" pitchFamily="18" charset="0"/>
              </a:rPr>
              <a:t>– руководитель (заместители руководителя),  руководители и должностные лица (работники) структурных подразделений главного администратора (администратора) бюджетных средств, которые организуют (обеспечивают выполнение), выполняют бюджетные процедуры.</a:t>
            </a:r>
          </a:p>
        </p:txBody>
      </p:sp>
    </p:spTree>
    <p:extLst>
      <p:ext uri="{BB962C8B-B14F-4D97-AF65-F5344CB8AC3E}">
        <p14:creationId xmlns:p14="http://schemas.microsoft.com/office/powerpoint/2010/main" val="1966513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4031-FB25-42C7-B742-AA1A4CA5589A}"/>
              </a:ext>
            </a:extLst>
          </p:cNvPr>
          <p:cNvSpPr txBox="1">
            <a:spLocks/>
          </p:cNvSpPr>
          <p:nvPr/>
        </p:nvSpPr>
        <p:spPr>
          <a:xfrm>
            <a:off x="553557" y="116632"/>
            <a:ext cx="10124259" cy="886545"/>
          </a:xfrm>
          <a:prstGeom prst="rect">
            <a:avLst/>
          </a:prstGeom>
        </p:spPr>
        <p:txBody>
          <a:bodyPr/>
          <a:lstStyle>
            <a:lvl1pPr algn="l" defTabSz="1094270" rtl="0" eaLnBrk="1" fontAlgn="base" hangingPunct="1">
              <a:spcBef>
                <a:spcPct val="0"/>
              </a:spcBef>
              <a:spcAft>
                <a:spcPct val="0"/>
              </a:spcAft>
              <a:defRPr sz="2708" b="1">
                <a:solidFill>
                  <a:srgbClr val="345782"/>
                </a:solidFill>
                <a:latin typeface="+mj-lt"/>
                <a:ea typeface="Tahoma" pitchFamily="34" charset="0"/>
                <a:cs typeface="Tahoma" pitchFamily="34" charset="0"/>
              </a:defRPr>
            </a:lvl1pPr>
            <a:lvl2pPr algn="l" defTabSz="1094270" rtl="0" eaLnBrk="1" fontAlgn="base" hangingPunct="1">
              <a:spcBef>
                <a:spcPct val="0"/>
              </a:spcBef>
              <a:spcAft>
                <a:spcPct val="0"/>
              </a:spcAft>
              <a:defRPr sz="2954" b="1">
                <a:solidFill>
                  <a:schemeClr val="tx2"/>
                </a:solidFill>
                <a:latin typeface="Trebuchet MS" pitchFamily="34" charset="0"/>
                <a:cs typeface="Arial" charset="0"/>
              </a:defRPr>
            </a:lvl2pPr>
            <a:lvl3pPr algn="l" defTabSz="1094270" rtl="0" eaLnBrk="1" fontAlgn="base" hangingPunct="1">
              <a:spcBef>
                <a:spcPct val="0"/>
              </a:spcBef>
              <a:spcAft>
                <a:spcPct val="0"/>
              </a:spcAft>
              <a:defRPr sz="2954" b="1">
                <a:solidFill>
                  <a:schemeClr val="tx2"/>
                </a:solidFill>
                <a:latin typeface="Trebuchet MS" pitchFamily="34" charset="0"/>
                <a:cs typeface="Arial" charset="0"/>
              </a:defRPr>
            </a:lvl3pPr>
            <a:lvl4pPr algn="l" defTabSz="1094270" rtl="0" eaLnBrk="1" fontAlgn="base" hangingPunct="1">
              <a:spcBef>
                <a:spcPct val="0"/>
              </a:spcBef>
              <a:spcAft>
                <a:spcPct val="0"/>
              </a:spcAft>
              <a:defRPr sz="2954" b="1">
                <a:solidFill>
                  <a:schemeClr val="tx2"/>
                </a:solidFill>
                <a:latin typeface="Trebuchet MS" pitchFamily="34" charset="0"/>
                <a:cs typeface="Arial" charset="0"/>
              </a:defRPr>
            </a:lvl4pPr>
            <a:lvl5pPr algn="l" defTabSz="1094270" rtl="0" eaLnBrk="1" fontAlgn="base" hangingPunct="1">
              <a:spcBef>
                <a:spcPct val="0"/>
              </a:spcBef>
              <a:spcAft>
                <a:spcPct val="0"/>
              </a:spcAft>
              <a:defRPr sz="2954" b="1">
                <a:solidFill>
                  <a:schemeClr val="tx2"/>
                </a:solidFill>
                <a:latin typeface="Trebuchet MS" pitchFamily="34" charset="0"/>
                <a:cs typeface="Arial" charset="0"/>
              </a:defRPr>
            </a:lvl5pPr>
            <a:lvl6pPr marL="562766" algn="l" defTabSz="1094270" rtl="0" eaLnBrk="1" fontAlgn="base" hangingPunct="1">
              <a:spcBef>
                <a:spcPct val="0"/>
              </a:spcBef>
              <a:spcAft>
                <a:spcPct val="0"/>
              </a:spcAft>
              <a:defRPr sz="2954" b="1">
                <a:solidFill>
                  <a:schemeClr val="tx2"/>
                </a:solidFill>
                <a:latin typeface="Trebuchet MS" pitchFamily="34" charset="0"/>
                <a:cs typeface="Arial" charset="0"/>
              </a:defRPr>
            </a:lvl6pPr>
            <a:lvl7pPr marL="1125534" algn="l" defTabSz="1094270" rtl="0" eaLnBrk="1" fontAlgn="base" hangingPunct="1">
              <a:spcBef>
                <a:spcPct val="0"/>
              </a:spcBef>
              <a:spcAft>
                <a:spcPct val="0"/>
              </a:spcAft>
              <a:defRPr sz="2954" b="1">
                <a:solidFill>
                  <a:schemeClr val="tx2"/>
                </a:solidFill>
                <a:latin typeface="Trebuchet MS" pitchFamily="34" charset="0"/>
                <a:cs typeface="Arial" charset="0"/>
              </a:defRPr>
            </a:lvl7pPr>
            <a:lvl8pPr marL="1688299" algn="l" defTabSz="1094270" rtl="0" eaLnBrk="1" fontAlgn="base" hangingPunct="1">
              <a:spcBef>
                <a:spcPct val="0"/>
              </a:spcBef>
              <a:spcAft>
                <a:spcPct val="0"/>
              </a:spcAft>
              <a:defRPr sz="2954" b="1">
                <a:solidFill>
                  <a:schemeClr val="tx2"/>
                </a:solidFill>
                <a:latin typeface="Trebuchet MS" pitchFamily="34" charset="0"/>
                <a:cs typeface="Arial" charset="0"/>
              </a:defRPr>
            </a:lvl8pPr>
            <a:lvl9pPr marL="2251067" algn="l" defTabSz="1094270" rtl="0" eaLnBrk="1" fontAlgn="base" hangingPunct="1">
              <a:spcBef>
                <a:spcPct val="0"/>
              </a:spcBef>
              <a:spcAft>
                <a:spcPct val="0"/>
              </a:spcAft>
              <a:defRPr sz="2954" b="1">
                <a:solidFill>
                  <a:schemeClr val="tx2"/>
                </a:solidFill>
                <a:latin typeface="Trebuchet MS" pitchFamily="34" charset="0"/>
                <a:cs typeface="Arial" charset="0"/>
              </a:defRPr>
            </a:lvl9pPr>
          </a:lstStyle>
          <a:p>
            <a:pPr lvl="0">
              <a:defRPr/>
            </a:pPr>
            <a:r>
              <a:rPr lang="ru-RU" sz="2200" kern="0" dirty="0">
                <a:latin typeface="Georgia" panose="02040502050405020303" pitchFamily="18" charset="0"/>
              </a:rPr>
              <a:t>Счетная палата РФ: Анализ хода исполнения федерального бюджета за январь – декабрь 2019 года</a:t>
            </a:r>
            <a:endParaRPr kumimoji="0" lang="en-GB" sz="2200" b="1" i="0" u="none" strike="noStrike" kern="0" cap="none" spc="0" normalizeH="0" baseline="0" noProof="0" dirty="0">
              <a:ln>
                <a:noFill/>
              </a:ln>
              <a:solidFill>
                <a:srgbClr val="345782"/>
              </a:solidFill>
              <a:effectLst/>
              <a:uLnTx/>
              <a:uFillTx/>
              <a:latin typeface="Georgia" panose="02040502050405020303" pitchFamily="18" charset="0"/>
              <a:ea typeface="Tahoma" pitchFamily="34" charset="0"/>
              <a:cs typeface="Tahoma" pitchFamily="34" charset="0"/>
            </a:endParaRPr>
          </a:p>
        </p:txBody>
      </p:sp>
      <p:pic>
        <p:nvPicPr>
          <p:cNvPr id="4" name="Рисунок 3">
            <a:extLst>
              <a:ext uri="{FF2B5EF4-FFF2-40B4-BE49-F238E27FC236}">
                <a16:creationId xmlns:a16="http://schemas.microsoft.com/office/drawing/2014/main" id="{A493E6E7-E256-448A-99B1-80698BD92895}"/>
              </a:ext>
            </a:extLst>
          </p:cNvPr>
          <p:cNvPicPr>
            <a:picLocks noChangeAspect="1"/>
          </p:cNvPicPr>
          <p:nvPr/>
        </p:nvPicPr>
        <p:blipFill>
          <a:blip r:embed="rId2"/>
          <a:stretch>
            <a:fillRect/>
          </a:stretch>
        </p:blipFill>
        <p:spPr>
          <a:xfrm>
            <a:off x="6175899" y="1149658"/>
            <a:ext cx="5883407" cy="5659515"/>
          </a:xfrm>
          <a:prstGeom prst="rect">
            <a:avLst/>
          </a:prstGeom>
        </p:spPr>
      </p:pic>
      <p:sp>
        <p:nvSpPr>
          <p:cNvPr id="6" name="Стрелка: пятиугольник 5">
            <a:extLst>
              <a:ext uri="{FF2B5EF4-FFF2-40B4-BE49-F238E27FC236}">
                <a16:creationId xmlns:a16="http://schemas.microsoft.com/office/drawing/2014/main" id="{29FB6A9F-DC0E-4C52-B30F-D586FB0E3BAF}"/>
              </a:ext>
            </a:extLst>
          </p:cNvPr>
          <p:cNvSpPr/>
          <p:nvPr/>
        </p:nvSpPr>
        <p:spPr bwMode="auto">
          <a:xfrm>
            <a:off x="855915" y="1864311"/>
            <a:ext cx="5240085" cy="3844031"/>
          </a:xfrm>
          <a:prstGeom prst="homePlate">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45720" tIns="45720" rIns="45720" bIns="45720" numCol="1" rtlCol="0" anchor="ctr" anchorCtr="0" compatLnSpc="1">
            <a:prstTxWarp prst="textNoShape">
              <a:avLst/>
            </a:prstTxWarp>
            <a:noAutofit/>
          </a:bodyPr>
          <a:lstStyle/>
          <a:p>
            <a:pPr lvl="1" defTabSz="889000" fontAlgn="base"/>
            <a:r>
              <a:rPr lang="ru-RU" dirty="0">
                <a:solidFill>
                  <a:srgbClr val="000000"/>
                </a:solidFill>
                <a:latin typeface="Georgia" panose="02040502050405020303" pitchFamily="18" charset="0"/>
                <a:ea typeface="Arial Unicode MS"/>
              </a:rPr>
              <a:t>Наибольший объем неисполненных бюджетных назначений установлен по разделам «Национальная экономика» (253,8 млрд рублей, или 8,2 % показателя сводной росписи), «Национальная оборона» (236,0 млрд рублей, или 7,3 %) и «Общегосударственные вопросы» (232,8 млрд рублей, </a:t>
            </a:r>
          </a:p>
          <a:p>
            <a:pPr lvl="1" defTabSz="889000" fontAlgn="base"/>
            <a:r>
              <a:rPr lang="ru-RU" dirty="0">
                <a:solidFill>
                  <a:srgbClr val="000000"/>
                </a:solidFill>
                <a:latin typeface="Georgia" panose="02040502050405020303" pitchFamily="18" charset="0"/>
                <a:ea typeface="Arial Unicode MS"/>
              </a:rPr>
              <a:t>или 14,6 %).</a:t>
            </a:r>
            <a:endParaRPr kumimoji="0" lang="ru-RU" i="0" u="none" strike="noStrike" kern="1200" cap="none" spc="0" normalizeH="0" baseline="0" noProof="0" dirty="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4373713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764959" y="204169"/>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7" y="1610407"/>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27788" y="2283046"/>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08351"/>
            <a:ext cx="10662081" cy="1456537"/>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Аудиторское мероприятие </a:t>
            </a:r>
            <a:r>
              <a:rPr lang="ru-RU" sz="2000" dirty="0">
                <a:solidFill>
                  <a:schemeClr val="tx1"/>
                </a:solidFill>
                <a:latin typeface="Georgia" panose="02040502050405020303" pitchFamily="18" charset="0"/>
              </a:rPr>
              <a:t>– совокупность профессиональных действий членов аудиторской группы или уполномоченного должностного лица, выполняемых на основании программы аудиторского мероприятия, в том числе действий по сбору аудиторских доказательств, формированию выводов, предложений и рекомендаций.</a:t>
            </a:r>
          </a:p>
        </p:txBody>
      </p:sp>
      <p:sp>
        <p:nvSpPr>
          <p:cNvPr id="6" name="Прямоугольник 5">
            <a:extLst>
              <a:ext uri="{FF2B5EF4-FFF2-40B4-BE49-F238E27FC236}">
                <a16:creationId xmlns:a16="http://schemas.microsoft.com/office/drawing/2014/main" id="{82D157B9-053A-41FB-9221-4012C3884699}"/>
              </a:ext>
            </a:extLst>
          </p:cNvPr>
          <p:cNvSpPr/>
          <p:nvPr/>
        </p:nvSpPr>
        <p:spPr>
          <a:xfrm>
            <a:off x="764958" y="4464910"/>
            <a:ext cx="10662081" cy="169735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Аудиторские доказательства </a:t>
            </a:r>
            <a:r>
              <a:rPr lang="ru-RU" sz="2000" dirty="0">
                <a:solidFill>
                  <a:schemeClr val="tx1"/>
                </a:solidFill>
                <a:latin typeface="Georgia" panose="02040502050405020303" pitchFamily="18" charset="0"/>
              </a:rPr>
              <a:t>– документы и фактические данные, информация, отраженные в рабочей документации аудиторского мероприятия и используемые для формирования выводов, включая выводы о выявленных нарушениях и (или) недостатках, предложений и рекомендаций субъекта внутреннего финансового аудита по результатам проведения указанного мероприятия.</a:t>
            </a:r>
          </a:p>
        </p:txBody>
      </p:sp>
    </p:spTree>
    <p:extLst>
      <p:ext uri="{BB962C8B-B14F-4D97-AF65-F5344CB8AC3E}">
        <p14:creationId xmlns:p14="http://schemas.microsoft.com/office/powerpoint/2010/main" val="17500115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489733"/>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094190" y="2035426"/>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6" y="271042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3225650"/>
            <a:ext cx="10662081" cy="187147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Программа аудиторского мероприятия </a:t>
            </a:r>
            <a:r>
              <a:rPr lang="ru-RU" sz="2000" dirty="0">
                <a:solidFill>
                  <a:schemeClr val="tx1"/>
                </a:solidFill>
                <a:latin typeface="Georgia" panose="02040502050405020303" pitchFamily="18" charset="0"/>
              </a:rPr>
              <a:t>– документ, содержащий основание и сроки проведения, цели и задачи, методы аудиторского мероприятия, наименование объекта(</a:t>
            </a:r>
            <a:r>
              <a:rPr lang="ru-RU" sz="2000" dirty="0" err="1">
                <a:solidFill>
                  <a:schemeClr val="tx1"/>
                </a:solidFill>
                <a:latin typeface="Georgia" panose="02040502050405020303" pitchFamily="18" charset="0"/>
              </a:rPr>
              <a:t>ов</a:t>
            </a:r>
            <a:r>
              <a:rPr lang="ru-RU" sz="2000" dirty="0">
                <a:solidFill>
                  <a:schemeClr val="tx1"/>
                </a:solidFill>
                <a:latin typeface="Georgia" panose="02040502050405020303" pitchFamily="18" charset="0"/>
              </a:rPr>
              <a:t>) внутреннего финансового аудита и перечень вопросов, подлежащих изучению в ходе проведения аудиторского мероприятия, а также сведения о руководителе и членах аудиторской группы или об уполномоченном должностном лице.</a:t>
            </a:r>
          </a:p>
        </p:txBody>
      </p:sp>
    </p:spTree>
    <p:extLst>
      <p:ext uri="{BB962C8B-B14F-4D97-AF65-F5344CB8AC3E}">
        <p14:creationId xmlns:p14="http://schemas.microsoft.com/office/powerpoint/2010/main" val="40231551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489733"/>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094190" y="2035426"/>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6" y="271042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3225650"/>
            <a:ext cx="10662081" cy="27179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Аудиторская группа </a:t>
            </a:r>
            <a:r>
              <a:rPr lang="ru-RU" sz="2000" dirty="0">
                <a:solidFill>
                  <a:schemeClr val="tx1"/>
                </a:solidFill>
                <a:latin typeface="Georgia" panose="02040502050405020303" pitchFamily="18" charset="0"/>
              </a:rPr>
              <a:t>– группа, состоящая из не менее одного должностного лица (работника) субъекта внутреннего финансового аудита и </a:t>
            </a:r>
          </a:p>
          <a:p>
            <a:pPr algn="ctr"/>
            <a:r>
              <a:rPr lang="ru-RU" sz="2000" dirty="0">
                <a:solidFill>
                  <a:schemeClr val="tx1"/>
                </a:solidFill>
                <a:latin typeface="Georgia" panose="02040502050405020303" pitchFamily="18" charset="0"/>
              </a:rPr>
              <a:t>не менее одного привлеченного к проведению аудиторского мероприятия должностного лица (работника) главного администратора (администратора) бюджетных средств и (или) эксперта, или группа, состоящая из нескольких должностных лиц (работников) субъекта внутреннего финансового аудита, которые являются членами аудиторской группы и проводят аудиторское мероприятие в соответствии с программой аудиторского мероприятия.</a:t>
            </a:r>
          </a:p>
        </p:txBody>
      </p:sp>
    </p:spTree>
    <p:extLst>
      <p:ext uri="{BB962C8B-B14F-4D97-AF65-F5344CB8AC3E}">
        <p14:creationId xmlns:p14="http://schemas.microsoft.com/office/powerpoint/2010/main" val="30272916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489733"/>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094190" y="2035426"/>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747666" y="2710429"/>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9" y="3124000"/>
            <a:ext cx="10662081" cy="13051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Руководитель аудиторской группы </a:t>
            </a:r>
            <a:r>
              <a:rPr lang="ru-RU" sz="2000" dirty="0">
                <a:solidFill>
                  <a:schemeClr val="tx1"/>
                </a:solidFill>
                <a:latin typeface="Georgia" panose="02040502050405020303" pitchFamily="18" charset="0"/>
              </a:rPr>
              <a:t>– входящее в состав аудиторской группы должностное лицо (работник) субъекта внутреннего финансового аудита, ответственное за подготовку, проведение и результаты аудиторского мероприятия.</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9" y="4647999"/>
            <a:ext cx="10662081" cy="1534139"/>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Эксперт </a:t>
            </a:r>
            <a:r>
              <a:rPr lang="ru-RU" sz="2000" dirty="0">
                <a:solidFill>
                  <a:schemeClr val="tx1"/>
                </a:solidFill>
                <a:latin typeface="Georgia" panose="02040502050405020303" pitchFamily="18" charset="0"/>
              </a:rPr>
              <a:t>– физическое лицо, в том числе являющееся сотрудником экспертной (научной) или иной организации, обладающее специальными знаниями, умениями, профессиональными навыками и опытом по вопросам, подлежащим исследованию в соответствии с целями и задачами аудиторского мероприятия.</a:t>
            </a:r>
          </a:p>
        </p:txBody>
      </p:sp>
    </p:spTree>
    <p:extLst>
      <p:ext uri="{BB962C8B-B14F-4D97-AF65-F5344CB8AC3E}">
        <p14:creationId xmlns:p14="http://schemas.microsoft.com/office/powerpoint/2010/main" val="291278520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1964981" y="1735941"/>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505349" y="2394234"/>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305176"/>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План проведения аудиторских мероприятий </a:t>
            </a:r>
            <a:r>
              <a:rPr lang="ru-RU" sz="2000" dirty="0">
                <a:solidFill>
                  <a:schemeClr val="tx1"/>
                </a:solidFill>
                <a:latin typeface="Georgia" panose="02040502050405020303" pitchFamily="18" charset="0"/>
              </a:rPr>
              <a:t>– перечень планируемых к проведению в очередном финансовом году аудиторских мероприятий, в отношении каждого из которых указаны тема и дата (месяц) окончания указанного мероприятия.</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9" y="4263887"/>
            <a:ext cx="10662081" cy="234898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Метод внутреннего финансового аудита </a:t>
            </a:r>
            <a:r>
              <a:rPr lang="ru-RU" sz="2000" dirty="0">
                <a:solidFill>
                  <a:schemeClr val="tx1"/>
                </a:solidFill>
                <a:latin typeface="Georgia" panose="02040502050405020303" pitchFamily="18" charset="0"/>
              </a:rPr>
              <a:t>– прием, применяемый при проведении аудиторского мероприятия членами аудиторской группы или уполномоченным должностным лицом, в зависимости от целей и задач аудиторского мероприятия, результатов оценки бюджетных рисков, степени обеспеченности ресурсами (временными, трудовыми, материальными, финансовыми и иными ресурсами, которые способны оказать влияние на качество проведения аудиторского мероприятия). </a:t>
            </a:r>
          </a:p>
        </p:txBody>
      </p:sp>
    </p:spTree>
    <p:extLst>
      <p:ext uri="{BB962C8B-B14F-4D97-AF65-F5344CB8AC3E}">
        <p14:creationId xmlns:p14="http://schemas.microsoft.com/office/powerpoint/2010/main" val="411708885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3808051" y="1706483"/>
            <a:ext cx="3879228"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Методы ВФА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505349" y="2347977"/>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914045" y="2845454"/>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Аналитические процедуры</a:t>
            </a:r>
            <a:endParaRPr lang="ru-RU" sz="2000" dirty="0">
              <a:solidFill>
                <a:schemeClr val="tx1"/>
              </a:solidFill>
              <a:latin typeface="Georgia" panose="02040502050405020303" pitchFamily="18" charset="0"/>
            </a:endParaRPr>
          </a:p>
        </p:txBody>
      </p:sp>
      <p:sp>
        <p:nvSpPr>
          <p:cNvPr id="7" name="Прямоугольник 6">
            <a:extLst>
              <a:ext uri="{FF2B5EF4-FFF2-40B4-BE49-F238E27FC236}">
                <a16:creationId xmlns:a16="http://schemas.microsoft.com/office/drawing/2014/main" id="{B9CCA93D-BFDE-404C-B5AC-08F09FBA898E}"/>
              </a:ext>
            </a:extLst>
          </p:cNvPr>
          <p:cNvSpPr/>
          <p:nvPr/>
        </p:nvSpPr>
        <p:spPr>
          <a:xfrm>
            <a:off x="4351152" y="2827745"/>
            <a:ext cx="2919146"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Инспектирование</a:t>
            </a:r>
            <a:endParaRPr lang="ru-RU" sz="2000" dirty="0">
              <a:solidFill>
                <a:schemeClr val="tx1"/>
              </a:solidFill>
              <a:latin typeface="Georgia" panose="02040502050405020303" pitchFamily="18" charset="0"/>
            </a:endParaRPr>
          </a:p>
        </p:txBody>
      </p:sp>
      <p:sp>
        <p:nvSpPr>
          <p:cNvPr id="9" name="Прямоугольник 8">
            <a:extLst>
              <a:ext uri="{FF2B5EF4-FFF2-40B4-BE49-F238E27FC236}">
                <a16:creationId xmlns:a16="http://schemas.microsoft.com/office/drawing/2014/main" id="{434E8EFC-436B-443C-A961-4B1BCC7DCC8A}"/>
              </a:ext>
            </a:extLst>
          </p:cNvPr>
          <p:cNvSpPr/>
          <p:nvPr/>
        </p:nvSpPr>
        <p:spPr>
          <a:xfrm>
            <a:off x="8351828" y="2807804"/>
            <a:ext cx="2011374"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Пересчет</a:t>
            </a:r>
            <a:endParaRPr lang="ru-RU" sz="2000" dirty="0">
              <a:solidFill>
                <a:schemeClr val="tx1"/>
              </a:solidFill>
              <a:latin typeface="Georgia" panose="02040502050405020303" pitchFamily="18" charset="0"/>
            </a:endParaRPr>
          </a:p>
        </p:txBody>
      </p:sp>
      <p:sp>
        <p:nvSpPr>
          <p:cNvPr id="12" name="Прямоугольник 11">
            <a:extLst>
              <a:ext uri="{FF2B5EF4-FFF2-40B4-BE49-F238E27FC236}">
                <a16:creationId xmlns:a16="http://schemas.microsoft.com/office/drawing/2014/main" id="{0227FF4D-7379-4D23-8B01-E79A47D01F92}"/>
              </a:ext>
            </a:extLst>
          </p:cNvPr>
          <p:cNvSpPr/>
          <p:nvPr/>
        </p:nvSpPr>
        <p:spPr>
          <a:xfrm>
            <a:off x="4875350" y="3946218"/>
            <a:ext cx="2011374"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Запрос</a:t>
            </a:r>
            <a:endParaRPr lang="ru-RU" sz="2000" dirty="0">
              <a:solidFill>
                <a:schemeClr val="tx1"/>
              </a:solidFill>
              <a:latin typeface="Georgia" panose="02040502050405020303" pitchFamily="18" charset="0"/>
            </a:endParaRPr>
          </a:p>
        </p:txBody>
      </p:sp>
      <p:sp>
        <p:nvSpPr>
          <p:cNvPr id="13" name="Прямоугольник 12">
            <a:extLst>
              <a:ext uri="{FF2B5EF4-FFF2-40B4-BE49-F238E27FC236}">
                <a16:creationId xmlns:a16="http://schemas.microsoft.com/office/drawing/2014/main" id="{A1A0604D-6E3A-41A5-B678-FC65CDC5BD37}"/>
              </a:ext>
            </a:extLst>
          </p:cNvPr>
          <p:cNvSpPr/>
          <p:nvPr/>
        </p:nvSpPr>
        <p:spPr>
          <a:xfrm>
            <a:off x="1653978" y="3946218"/>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Подтверждение</a:t>
            </a:r>
            <a:endParaRPr lang="ru-RU" sz="2000" dirty="0">
              <a:solidFill>
                <a:schemeClr val="tx1"/>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B735B2EE-24AE-48B8-BA0E-CC19F20C3ADA}"/>
              </a:ext>
            </a:extLst>
          </p:cNvPr>
          <p:cNvSpPr/>
          <p:nvPr/>
        </p:nvSpPr>
        <p:spPr>
          <a:xfrm>
            <a:off x="7454349" y="3915289"/>
            <a:ext cx="2534833"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Наблюдение</a:t>
            </a:r>
            <a:endParaRPr lang="ru-RU" sz="2000" dirty="0">
              <a:solidFill>
                <a:schemeClr val="tx1"/>
              </a:solidFill>
              <a:latin typeface="Georgia" panose="02040502050405020303" pitchFamily="18" charset="0"/>
            </a:endParaRPr>
          </a:p>
        </p:txBody>
      </p:sp>
      <p:sp>
        <p:nvSpPr>
          <p:cNvPr id="15" name="Прямоугольник 14">
            <a:extLst>
              <a:ext uri="{FF2B5EF4-FFF2-40B4-BE49-F238E27FC236}">
                <a16:creationId xmlns:a16="http://schemas.microsoft.com/office/drawing/2014/main" id="{C5BC348C-47EB-4DBA-8D75-2B3FB5AB513C}"/>
              </a:ext>
            </a:extLst>
          </p:cNvPr>
          <p:cNvSpPr/>
          <p:nvPr/>
        </p:nvSpPr>
        <p:spPr>
          <a:xfrm>
            <a:off x="2598196" y="5110305"/>
            <a:ext cx="6565682" cy="78905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Мониторинг процедур внутреннего финансового контроля</a:t>
            </a:r>
            <a:endParaRPr lang="ru-RU" sz="2000" dirty="0">
              <a:solidFill>
                <a:schemeClr val="tx1"/>
              </a:solidFill>
              <a:latin typeface="Georgia" panose="02040502050405020303" pitchFamily="18" charset="0"/>
            </a:endParaRPr>
          </a:p>
        </p:txBody>
      </p:sp>
    </p:spTree>
    <p:extLst>
      <p:ext uri="{BB962C8B-B14F-4D97-AF65-F5344CB8AC3E}">
        <p14:creationId xmlns:p14="http://schemas.microsoft.com/office/powerpoint/2010/main" val="38500702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1555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Аналитические процедуры </a:t>
            </a:r>
            <a:r>
              <a:rPr lang="ru-RU" sz="2000" dirty="0">
                <a:solidFill>
                  <a:schemeClr val="tx1"/>
                </a:solidFill>
                <a:latin typeface="Georgia" panose="02040502050405020303" pitchFamily="18" charset="0"/>
              </a:rPr>
              <a:t>– метод внутреннего финансового аудита, представляющий собой анализ соотношений и закономерностей, основанный на полученной информации о выполнении бюджетных процедур, в том числе информации о нарушениях и (или) недостатках при выполнении бюджетных процедур и их причинах.</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15725" y="4674646"/>
            <a:ext cx="10662081" cy="1474338"/>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Инспектирование </a:t>
            </a:r>
            <a:r>
              <a:rPr lang="ru-RU" sz="2000" dirty="0">
                <a:solidFill>
                  <a:schemeClr val="tx1"/>
                </a:solidFill>
                <a:latin typeface="Georgia" panose="02040502050405020303" pitchFamily="18" charset="0"/>
              </a:rPr>
              <a:t>– метод внутреннего финансового аудита, представляющий собой изучение материальных активов и (или) документов и фактических данных, информации, связанных с осуществлением операций (действий) по выполнению бюджетных процедур.</a:t>
            </a:r>
          </a:p>
        </p:txBody>
      </p:sp>
    </p:spTree>
    <p:extLst>
      <p:ext uri="{BB962C8B-B14F-4D97-AF65-F5344CB8AC3E}">
        <p14:creationId xmlns:p14="http://schemas.microsoft.com/office/powerpoint/2010/main" val="18105513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922110"/>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Пересчет </a:t>
            </a:r>
            <a:r>
              <a:rPr lang="ru-RU" sz="2000" dirty="0">
                <a:solidFill>
                  <a:schemeClr val="tx1"/>
                </a:solidFill>
                <a:latin typeface="Georgia" panose="02040502050405020303" pitchFamily="18" charset="0"/>
              </a:rPr>
              <a:t>– метод внутреннего финансового аудита, представляющий собой проверку точности арифметических расчетов субъектов бюджетных процедур в документах (прикладных программных средствах, информационных ресурсах), в том числе в первичных документах и записях в регистрах бюджетного учета, либо выполнение членами аудиторской группы или уполномоченным должностным лицом самостоятельных расчетов. </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8" y="4943002"/>
            <a:ext cx="10662081" cy="119938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Запрос </a:t>
            </a:r>
            <a:r>
              <a:rPr lang="ru-RU" sz="2000" dirty="0">
                <a:solidFill>
                  <a:schemeClr val="tx1"/>
                </a:solidFill>
                <a:latin typeface="Georgia" panose="02040502050405020303" pitchFamily="18" charset="0"/>
              </a:rPr>
              <a:t>– метод внутреннего финансового аудита, представляющий собой обращение к лицам, располагающим документами и фактическими данными, информацией, необходимыми для проведения аудиторского мероприятия.</a:t>
            </a:r>
          </a:p>
        </p:txBody>
      </p:sp>
    </p:spTree>
    <p:extLst>
      <p:ext uri="{BB962C8B-B14F-4D97-AF65-F5344CB8AC3E}">
        <p14:creationId xmlns:p14="http://schemas.microsoft.com/office/powerpoint/2010/main" val="26732808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2"/>
            <a:ext cx="10662081" cy="2011563"/>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Подтверждение </a:t>
            </a:r>
            <a:r>
              <a:rPr lang="ru-RU" sz="2000" dirty="0">
                <a:solidFill>
                  <a:schemeClr val="tx1"/>
                </a:solidFill>
                <a:latin typeface="Georgia" panose="02040502050405020303" pitchFamily="18" charset="0"/>
              </a:rPr>
              <a:t>– метод внутреннего финансового аудита, представляющий собой процесс получения информации относительно конкретного вопроса, подлежащего изучению и оказывающего влияние на обоснованность полученных аудиторских доказательств, в результате которого подтверждаются определенные факты относительно информации, вызывающей сомнение у членов аудиторской группы или уполномоченного должностного лица.</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7" y="5042394"/>
            <a:ext cx="10662081" cy="1199381"/>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Наблюдение </a:t>
            </a:r>
            <a:r>
              <a:rPr lang="ru-RU" sz="2000" dirty="0">
                <a:solidFill>
                  <a:schemeClr val="tx1"/>
                </a:solidFill>
                <a:latin typeface="Georgia" panose="02040502050405020303" pitchFamily="18" charset="0"/>
              </a:rPr>
              <a:t>– метод внутреннего финансового аудита, представляющий собой изучение действий субъектов бюджетных процедур, осуществляемых ими в ходе выполнения операций (действий) по выполнению бюджетных процедур.</a:t>
            </a:r>
          </a:p>
        </p:txBody>
      </p:sp>
    </p:spTree>
    <p:extLst>
      <p:ext uri="{BB962C8B-B14F-4D97-AF65-F5344CB8AC3E}">
        <p14:creationId xmlns:p14="http://schemas.microsoft.com/office/powerpoint/2010/main" val="338932310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128D68E-E14B-4F1E-8FA8-B2CDAFF2FCA1}"/>
              </a:ext>
            </a:extLst>
          </p:cNvPr>
          <p:cNvSpPr/>
          <p:nvPr/>
        </p:nvSpPr>
        <p:spPr>
          <a:xfrm>
            <a:off x="658941" y="245132"/>
            <a:ext cx="10662081" cy="1305176"/>
          </a:xfrm>
          <a:prstGeom prst="rect">
            <a:avLst/>
          </a:prstGeom>
          <a:solidFill>
            <a:schemeClr val="bg1">
              <a:lumMod val="8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Федеральный стандарт внутреннего финансового аудита «Определения, принципы и задачи внутреннего финансового аудита» </a:t>
            </a:r>
          </a:p>
          <a:p>
            <a:pPr algn="ctr"/>
            <a:r>
              <a:rPr lang="ru-RU" sz="2000" b="1" dirty="0">
                <a:solidFill>
                  <a:srgbClr val="C00000"/>
                </a:solidFill>
                <a:latin typeface="Georgia" panose="02040502050405020303" pitchFamily="18" charset="0"/>
              </a:rPr>
              <a:t>(Вступил в силу 01.01.2020 г.)</a:t>
            </a:r>
          </a:p>
        </p:txBody>
      </p:sp>
      <p:sp>
        <p:nvSpPr>
          <p:cNvPr id="11" name="Прямоугольник 10">
            <a:extLst>
              <a:ext uri="{FF2B5EF4-FFF2-40B4-BE49-F238E27FC236}">
                <a16:creationId xmlns:a16="http://schemas.microsoft.com/office/drawing/2014/main" id="{6E781D29-CDC8-4D3B-845B-22C49DA62457}"/>
              </a:ext>
            </a:extLst>
          </p:cNvPr>
          <p:cNvSpPr/>
          <p:nvPr/>
        </p:nvSpPr>
        <p:spPr>
          <a:xfrm>
            <a:off x="2200206" y="1694952"/>
            <a:ext cx="7791584" cy="567773"/>
          </a:xfrm>
          <a:prstGeom prst="rect">
            <a:avLst/>
          </a:prstGeom>
          <a:solidFill>
            <a:schemeClr val="bg1">
              <a:lumMod val="95000"/>
            </a:schemeClr>
          </a:solid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Понятия и термины внутреннего финансового аудита</a:t>
            </a:r>
          </a:p>
        </p:txBody>
      </p:sp>
      <p:sp>
        <p:nvSpPr>
          <p:cNvPr id="4" name="Стрелка: вниз 3">
            <a:extLst>
              <a:ext uri="{FF2B5EF4-FFF2-40B4-BE49-F238E27FC236}">
                <a16:creationId xmlns:a16="http://schemas.microsoft.com/office/drawing/2014/main" id="{DD4948DA-B0A8-4D92-9306-C9CCF313DF4E}"/>
              </a:ext>
            </a:extLst>
          </p:cNvPr>
          <p:cNvSpPr/>
          <p:nvPr/>
        </p:nvSpPr>
        <p:spPr>
          <a:xfrm>
            <a:off x="5853682" y="2364438"/>
            <a:ext cx="484632" cy="4135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Прямоугольник 9">
            <a:extLst>
              <a:ext uri="{FF2B5EF4-FFF2-40B4-BE49-F238E27FC236}">
                <a16:creationId xmlns:a16="http://schemas.microsoft.com/office/drawing/2014/main" id="{08580B82-C282-419F-B3E1-9F1ED3695F46}"/>
              </a:ext>
            </a:extLst>
          </p:cNvPr>
          <p:cNvSpPr/>
          <p:nvPr/>
        </p:nvSpPr>
        <p:spPr>
          <a:xfrm>
            <a:off x="764958" y="2838733"/>
            <a:ext cx="10662081" cy="1756544"/>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chemeClr val="tx1"/>
                </a:solidFill>
                <a:latin typeface="Georgia" panose="02040502050405020303" pitchFamily="18" charset="0"/>
              </a:rPr>
              <a:t>Мониторинг процедур внутреннего финансового контроля </a:t>
            </a:r>
            <a:r>
              <a:rPr lang="ru-RU" sz="2000" dirty="0">
                <a:solidFill>
                  <a:schemeClr val="tx1"/>
                </a:solidFill>
                <a:latin typeface="Georgia" panose="02040502050405020303" pitchFamily="18" charset="0"/>
              </a:rPr>
              <a:t>– метод внутреннего финансового аудита, представляющий собой регулярный процесс изучения контрольных действий и их результатов, оценки надежности внутреннего финансового контроля, включая оценку организации, применения и достаточности контрольных действий</a:t>
            </a:r>
          </a:p>
        </p:txBody>
      </p:sp>
      <p:sp>
        <p:nvSpPr>
          <p:cNvPr id="6" name="Прямоугольник 5">
            <a:extLst>
              <a:ext uri="{FF2B5EF4-FFF2-40B4-BE49-F238E27FC236}">
                <a16:creationId xmlns:a16="http://schemas.microsoft.com/office/drawing/2014/main" id="{21BE185A-8D82-408E-9400-191993F8B53D}"/>
              </a:ext>
            </a:extLst>
          </p:cNvPr>
          <p:cNvSpPr/>
          <p:nvPr/>
        </p:nvSpPr>
        <p:spPr>
          <a:xfrm>
            <a:off x="764959" y="4751386"/>
            <a:ext cx="10662081" cy="1809013"/>
          </a:xfrm>
          <a:prstGeom prst="rect">
            <a:avLst/>
          </a:prstGeom>
          <a:solidFill>
            <a:schemeClr val="bg1"/>
          </a:solidFill>
          <a:ln w="31750">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Georgia" panose="02040502050405020303" pitchFamily="18" charset="0"/>
              </a:rPr>
              <a:t>При проведении мониторинга процедур внутреннего финансового контроля устанавливаются взаимосвязи (связующие соотношения) между применяемыми контрольными действиями и бюджетными процедурами в целях оценки влияния внутреннего финансового контроля на минимизацию бюджетных рисков, а также в целях формирования и ведения реестра бюджетных рисков.</a:t>
            </a:r>
          </a:p>
        </p:txBody>
      </p:sp>
    </p:spTree>
    <p:extLst>
      <p:ext uri="{BB962C8B-B14F-4D97-AF65-F5344CB8AC3E}">
        <p14:creationId xmlns:p14="http://schemas.microsoft.com/office/powerpoint/2010/main" val="21521692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nk">
  <a:themeElements>
    <a:clrScheme name="ASI_Feb2017">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fontScheme name="ASI_Feb2017">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bg2"/>
          </a:solidFill>
          <a:prstDash val="solid"/>
          <a:round/>
          <a:headEnd type="none" w="med" len="med"/>
          <a:tailEnd type="none" w="med" len="med"/>
        </a:ln>
        <a:effectLst/>
      </a:spPr>
      <a:bodyPr vert="horz" wrap="square" lIns="45720" tIns="45720" rIns="45720" bIns="45720" numCol="1" rtlCol="0" anchor="ctr" anchorCtr="0" compatLnSpc="1">
        <a:prstTxWarp prst="textNoShape">
          <a:avLst/>
        </a:prstTxWarp>
        <a:noAutofit/>
      </a:bodyPr>
      <a:lstStyle>
        <a:defPPr marL="0" marR="0" indent="0" algn="ctr" defTabSz="889000" rtl="0" eaLnBrk="1" fontAlgn="base" latinLnBrk="0" hangingPunct="1">
          <a:defRPr kumimoji="0" sz="1200" b="0" i="0" u="none" strike="noStrike" cap="none" normalizeH="0" baseline="0" dirty="0" smtClean="0">
            <a:solidFill>
              <a:schemeClr val="tx1"/>
            </a:solidFill>
            <a:effectLst/>
            <a:latin typeface="+mn-lt"/>
            <a:cs typeface="+mn-cs"/>
          </a:defRPr>
        </a:defPPr>
      </a:lstStyle>
    </a:spDef>
    <a:lnDef>
      <a:spPr bwMode="auto">
        <a:noFill/>
        <a:ln w="9525" cap="flat" cmpd="sng" algn="ctr">
          <a:solidFill>
            <a:schemeClr val="bg2"/>
          </a:solidFill>
          <a:prstDash val="solid"/>
          <a:round/>
          <a:headEnd type="none" w="med" len="med"/>
          <a:tailEnd type="none" w="med" len="med"/>
        </a:ln>
        <a:effectLst/>
      </a:spPr>
      <a:bodyPr/>
      <a:lstStyle/>
    </a:lnDef>
    <a:txDef>
      <a:spPr/>
      <a:bodyPr wrap="square" lIns="91440" tIns="91440" rIns="91440" bIns="91440" rtlCol="0">
        <a:spAutoFit/>
      </a:bodyPr>
      <a:lstStyle>
        <a:defPPr algn="l">
          <a:defRPr sz="1200" dirty="0" smtClean="0">
            <a:solidFill>
              <a:srgbClr val="000000"/>
            </a:solidFill>
            <a:cs typeface="Tahoma" pitchFamily="34" charset="0"/>
          </a:defRPr>
        </a:defPPr>
      </a:lstStyle>
    </a:txDef>
  </a:objectDefaults>
  <a:extraClrSchemeLst>
    <a:extraClrScheme>
      <a:clrScheme name="Letter Blank 1">
        <a:dk1>
          <a:srgbClr val="000000"/>
        </a:dk1>
        <a:lt1>
          <a:srgbClr val="FFFFFF"/>
        </a:lt1>
        <a:dk2>
          <a:srgbClr val="177B57"/>
        </a:dk2>
        <a:lt2>
          <a:srgbClr val="80808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2">
        <a:dk1>
          <a:srgbClr val="000000"/>
        </a:dk1>
        <a:lt1>
          <a:srgbClr val="FFFFFF"/>
        </a:lt1>
        <a:dk2>
          <a:srgbClr val="177B57"/>
        </a:dk2>
        <a:lt2>
          <a:srgbClr val="000000"/>
        </a:lt2>
        <a:accent1>
          <a:srgbClr val="E2E2E2"/>
        </a:accent1>
        <a:accent2>
          <a:srgbClr val="BCDEC2"/>
        </a:accent2>
        <a:accent3>
          <a:srgbClr val="FFFFFF"/>
        </a:accent3>
        <a:accent4>
          <a:srgbClr val="000000"/>
        </a:accent4>
        <a:accent5>
          <a:srgbClr val="EEEEEE"/>
        </a:accent5>
        <a:accent6>
          <a:srgbClr val="AAC9B0"/>
        </a:accent6>
        <a:hlink>
          <a:srgbClr val="5BAD82"/>
        </a:hlink>
        <a:folHlink>
          <a:srgbClr val="8EC6A1"/>
        </a:folHlink>
      </a:clrScheme>
      <a:clrMap bg1="lt1" tx1="dk1" bg2="lt2" tx2="dk2" accent1="accent1" accent2="accent2" accent3="accent3" accent4="accent4" accent5="accent5" accent6="accent6" hlink="hlink" folHlink="folHlink"/>
    </a:extraClrScheme>
    <a:extraClrScheme>
      <a:clrScheme name="Letter Blank 3">
        <a:dk1>
          <a:srgbClr val="000000"/>
        </a:dk1>
        <a:lt1>
          <a:srgbClr val="FFFFFF"/>
        </a:lt1>
        <a:dk2>
          <a:srgbClr val="345782"/>
        </a:dk2>
        <a:lt2>
          <a:srgbClr val="808080"/>
        </a:lt2>
        <a:accent1>
          <a:srgbClr val="E2E2E2"/>
        </a:accent1>
        <a:accent2>
          <a:srgbClr val="C5DCDF"/>
        </a:accent2>
        <a:accent3>
          <a:srgbClr val="FFFFFF"/>
        </a:accent3>
        <a:accent4>
          <a:srgbClr val="000000"/>
        </a:accent4>
        <a:accent5>
          <a:srgbClr val="EEEEEE"/>
        </a:accent5>
        <a:accent6>
          <a:srgbClr val="B2C7CA"/>
        </a:accent6>
        <a:hlink>
          <a:srgbClr val="5D8BA7"/>
        </a:hlink>
        <a:folHlink>
          <a:srgbClr val="9CBDC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otx" id="{BC98B6A8-C154-4BAE-B3F3-71BEF4BF7180}" vid="{B9DE94CD-38C2-4020-8390-7E9F59C2461A}"/>
    </a:ext>
  </a:ext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Impact"/>
        <a:ea typeface=""/>
        <a:cs typeface=""/>
      </a:majorFont>
      <a:minorFont>
        <a:latin typeface="Arial Narrow"/>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31737</Words>
  <Application>Microsoft Office PowerPoint</Application>
  <PresentationFormat>Широкоэкранный</PresentationFormat>
  <Paragraphs>1896</Paragraphs>
  <Slides>340</Slides>
  <Notes>1</Notes>
  <HiddenSlides>0</HiddenSlides>
  <MMClips>0</MMClips>
  <ScaleCrop>false</ScaleCrop>
  <HeadingPairs>
    <vt:vector size="8" baseType="variant">
      <vt:variant>
        <vt:lpstr>Использованные шрифты</vt:lpstr>
      </vt:variant>
      <vt:variant>
        <vt:i4>9</vt:i4>
      </vt:variant>
      <vt:variant>
        <vt:lpstr>Тема</vt:lpstr>
      </vt:variant>
      <vt:variant>
        <vt:i4>4</vt:i4>
      </vt:variant>
      <vt:variant>
        <vt:lpstr>Внедренные серверы OLE</vt:lpstr>
      </vt:variant>
      <vt:variant>
        <vt:i4>1</vt:i4>
      </vt:variant>
      <vt:variant>
        <vt:lpstr>Заголовки слайдов</vt:lpstr>
      </vt:variant>
      <vt:variant>
        <vt:i4>340</vt:i4>
      </vt:variant>
    </vt:vector>
  </HeadingPairs>
  <TitlesOfParts>
    <vt:vector size="354" baseType="lpstr">
      <vt:lpstr>Arial</vt:lpstr>
      <vt:lpstr>Arial Narrow</vt:lpstr>
      <vt:lpstr>Calibri</vt:lpstr>
      <vt:lpstr>Calibri Light</vt:lpstr>
      <vt:lpstr>Georgia</vt:lpstr>
      <vt:lpstr>Impact</vt:lpstr>
      <vt:lpstr>Segoe UI</vt:lpstr>
      <vt:lpstr>Trebuchet MS</vt:lpstr>
      <vt:lpstr>Wingdings</vt:lpstr>
      <vt:lpstr>Тема Office</vt:lpstr>
      <vt:lpstr>blank</vt:lpstr>
      <vt:lpstr>1_Тема Office</vt:lpstr>
      <vt:lpstr>2_Тема Office</vt:lpstr>
      <vt:lpstr>think-cell Slide</vt:lpstr>
      <vt:lpstr>Презентация PowerPoint</vt:lpstr>
      <vt:lpstr>Презентация PowerPoint</vt:lpstr>
      <vt:lpstr>Презентация PowerPoint</vt:lpstr>
      <vt:lpstr>Презентация PowerPoint</vt:lpstr>
      <vt:lpstr>Знакомство!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Нормативно-правовое регулирование</vt:lpstr>
      <vt:lpstr>Нормативно-правовое регулирование</vt:lpstr>
      <vt:lpstr>Презентация PowerPoint</vt:lpstr>
      <vt:lpstr>Презентация PowerPoint</vt:lpstr>
      <vt:lpstr>Новеллы  Бюджетного кодекса РФ  (Федеральный закон  от 26.07.2019 N 199-ФЗ)</vt:lpstr>
      <vt:lpstr>Новеллы Бюджетного кодекса РФ  (Федеральный закон от 26.07.2019 N 199-ФЗ)</vt:lpstr>
      <vt:lpstr>Новеллы Бюджетного кодекса РФ  (Федеральный закон от 26.07.2019 N 199-ФЗ)</vt:lpstr>
      <vt:lpstr>Новеллы Бюджетного кодекса РФ  (Федеральный закон от 26.07.2019 N 199-ФЗ)</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Федеральные стандарты внутреннего финансового аудита  (Вступили в силу 01.01.2020 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Федеральные стандарты внутреннего государственного (муниципального) финансового контроля  (Вступят в силу 01.07.2020 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Aspire Acer</dc:creator>
  <cp:lastModifiedBy>Aspire Acer</cp:lastModifiedBy>
  <cp:revision>222</cp:revision>
  <dcterms:created xsi:type="dcterms:W3CDTF">2019-12-08T11:44:38Z</dcterms:created>
  <dcterms:modified xsi:type="dcterms:W3CDTF">2020-03-03T17:10:03Z</dcterms:modified>
</cp:coreProperties>
</file>