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49" r:id="rId1"/>
    <p:sldMasterId id="2147484061" r:id="rId2"/>
  </p:sldMasterIdLst>
  <p:notesMasterIdLst>
    <p:notesMasterId r:id="rId11"/>
  </p:notesMasterIdLst>
  <p:sldIdLst>
    <p:sldId id="274" r:id="rId3"/>
    <p:sldId id="413" r:id="rId4"/>
    <p:sldId id="362" r:id="rId5"/>
    <p:sldId id="420" r:id="rId6"/>
    <p:sldId id="414" r:id="rId7"/>
    <p:sldId id="422" r:id="rId8"/>
    <p:sldId id="423" r:id="rId9"/>
    <p:sldId id="424" r:id="rId10"/>
  </p:sldIdLst>
  <p:sldSz cx="12192000" cy="6858000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4440"/>
    <a:srgbClr val="EB4641"/>
    <a:srgbClr val="DF8017"/>
    <a:srgbClr val="59C05D"/>
    <a:srgbClr val="FF66FF"/>
    <a:srgbClr val="FF7C80"/>
    <a:srgbClr val="22DF48"/>
    <a:srgbClr val="FFCB05"/>
    <a:srgbClr val="4C7BD0"/>
    <a:srgbClr val="4472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4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4356044435159366E-2"/>
          <c:y val="9.8464947036599124E-2"/>
          <c:w val="0.89376168059877725"/>
          <c:h val="0.866595634382272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4"/>
          <c:dPt>
            <c:idx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solidFill>
                <a:srgbClr val="EB4641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3.1153453840928724E-2"/>
                  <c:y val="-6.25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defRPr>
                    </a:pPr>
                    <a:fld id="{713F4846-91AE-4342-8631-ADD6AEA2B9A3}" type="CATEGORYNAME">
                      <a:rPr lang="ru-RU" sz="1100" b="1">
                        <a:solidFill>
                          <a:schemeClr val="tx1"/>
                        </a:solidFill>
                        <a:latin typeface="Comic Sans MS" panose="030F0702030302020204" pitchFamily="66" charset="0"/>
                      </a:rPr>
                      <a:pPr>
                        <a:defRPr sz="1100" b="1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pPr>
                      <a:t>[ИМЯ КАТЕГОРИИ]</a:t>
                    </a:fld>
                    <a:r>
                      <a:rPr lang="ru-RU" sz="1100" b="1">
                        <a:solidFill>
                          <a:schemeClr val="tx1"/>
                        </a:solidFill>
                        <a:latin typeface="Comic Sans MS" panose="030F0702030302020204" pitchFamily="66" charset="0"/>
                      </a:rPr>
                      <a:t> </a:t>
                    </a:r>
                  </a:p>
                  <a:p>
                    <a:pPr>
                      <a:defRPr sz="1100" b="1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pPr>
                    <a:r>
                      <a:rPr lang="ru-RU" sz="1100" b="1">
                        <a:solidFill>
                          <a:schemeClr val="tx1"/>
                        </a:solidFill>
                        <a:latin typeface="Comic Sans MS" panose="030F0702030302020204" pitchFamily="66" charset="0"/>
                      </a:rPr>
                      <a:t>22,9%</a:t>
                    </a:r>
                  </a:p>
                </c:rich>
              </c:tx>
              <c:spPr>
                <a:solidFill>
                  <a:srgbClr val="0070C0"/>
                </a:solidFill>
                <a:ln>
                  <a:solidFill>
                    <a:srgbClr val="4472C4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/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defRPr>
                    </a:pPr>
                    <a:fld id="{ACC7603B-ECD8-4937-B466-EDA17CBCBEAB}" type="CATEGORYNAME">
                      <a:rPr lang="ru-RU" sz="1100" b="1" i="0" u="none" strike="noStrike" kern="1200" baseline="0" smtClean="0">
                        <a:solidFill>
                          <a:schemeClr val="tx1"/>
                        </a:solidFill>
                      </a:rPr>
                      <a:pPr>
                        <a:defRPr sz="1100" b="1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pPr>
                      <a:t>[ИМЯ КАТЕГОРИИ]</a:t>
                    </a:fld>
                    <a:r>
                      <a:rPr lang="ru-RU" baseline="0" dirty="0" smtClean="0"/>
                      <a:t> </a:t>
                    </a:r>
                  </a:p>
                  <a:p>
                    <a:pPr>
                      <a:defRPr sz="1100" b="1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pPr>
                    <a:r>
                      <a:rPr lang="ru-RU" baseline="0" dirty="0" smtClean="0"/>
                      <a:t>19,2%</a:t>
                    </a:r>
                  </a:p>
                </c:rich>
              </c:tx>
              <c:spPr>
                <a:solidFill>
                  <a:srgbClr val="ED7D31"/>
                </a:solidFill>
                <a:ln>
                  <a:solidFill>
                    <a:srgbClr val="ED7D31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0.18457122614516819"/>
                  <c:y val="-7.4642867421053555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defRPr>
                    </a:pPr>
                    <a:fld id="{A774361D-4C5E-4A54-BD26-3EAA41C3B66E}" type="CATEGORYNAME">
                      <a:rPr lang="ru-RU" sz="1100" b="1">
                        <a:solidFill>
                          <a:schemeClr val="tx1"/>
                        </a:solidFill>
                        <a:latin typeface="Comic Sans MS" panose="030F0702030302020204" pitchFamily="66" charset="0"/>
                      </a:rPr>
                      <a:pPr>
                        <a:defRPr sz="1100" b="1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pPr>
                      <a:t>[ИМЯ КАТЕГОРИИ]</a:t>
                    </a:fld>
                    <a:endParaRPr lang="ru-RU" sz="1100" b="1" dirty="0">
                      <a:solidFill>
                        <a:schemeClr val="tx1"/>
                      </a:solidFill>
                      <a:latin typeface="Comic Sans MS" panose="030F0702030302020204" pitchFamily="66" charset="0"/>
                    </a:endParaRPr>
                  </a:p>
                  <a:p>
                    <a:pPr>
                      <a:defRPr sz="1100" b="1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pPr>
                    <a:r>
                      <a:rPr lang="ru-RU" sz="1100" b="1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rPr>
                      <a:t> </a:t>
                    </a:r>
                    <a:r>
                      <a:rPr lang="ru-RU" sz="1100" b="1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</a:rPr>
                      <a:t>13,9</a:t>
                    </a:r>
                    <a:r>
                      <a:rPr lang="ru-RU" sz="1100" b="1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rPr>
                      <a:t>%</a:t>
                    </a:r>
                  </a:p>
                </c:rich>
              </c:tx>
              <c:spPr>
                <a:solidFill>
                  <a:srgbClr val="E74440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-1.6187450609938869E-2"/>
                  <c:y val="-0.2265024942431968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defRPr>
                    </a:pPr>
                    <a:fld id="{E0C50E95-5A9A-42D7-B7EE-C58844396F49}" type="CATEGORYNAME">
                      <a:rPr lang="ru-RU" sz="1100" b="1" i="0" u="none" strike="noStrike" kern="1200" baseline="0" smtClean="0">
                        <a:solidFill>
                          <a:schemeClr val="tx1"/>
                        </a:solidFill>
                      </a:rPr>
                      <a:pPr>
                        <a:defRPr sz="1100" b="1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pPr>
                      <a:t>[ИМЯ КАТЕГОРИИ]</a:t>
                    </a:fld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 </a:t>
                    </a:r>
                  </a:p>
                  <a:p>
                    <a:pPr>
                      <a:defRPr sz="1100" b="1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pPr>
                    <a:r>
                      <a:rPr lang="ru-RU" baseline="0" dirty="0" smtClean="0"/>
                      <a:t>6,9%</a:t>
                    </a:r>
                  </a:p>
                </c:rich>
              </c:tx>
              <c:spPr>
                <a:solidFill>
                  <a:srgbClr val="FFFF00"/>
                </a:solidFill>
                <a:ln>
                  <a:solidFill>
                    <a:srgbClr val="FFFF00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8644235231185005"/>
                      <c:h val="0.12732638287920015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-5.7403115058433422E-2"/>
                  <c:y val="-0.18745635023738583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defRPr>
                    </a:pPr>
                    <a:fld id="{F1013EEB-E7AA-4DBF-B519-CDBD72148EDD}" type="CATEGORYNAME">
                      <a:rPr lang="ru-RU" sz="1100" b="1" i="0" u="none" strike="noStrike" kern="1200" baseline="0" smtClean="0">
                        <a:solidFill>
                          <a:schemeClr val="tx1"/>
                        </a:solidFill>
                      </a:rPr>
                      <a:pPr>
                        <a:defRPr sz="1100" b="1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pPr>
                      <a:t>[ИМЯ КАТЕГОРИИ]</a:t>
                    </a:fld>
                    <a:r>
                      <a:rPr lang="ru-RU" baseline="0" dirty="0" smtClean="0"/>
                      <a:t> </a:t>
                    </a:r>
                  </a:p>
                  <a:p>
                    <a:pPr>
                      <a:defRPr sz="1100" b="1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pPr>
                    <a:r>
                      <a:rPr lang="ru-RU" baseline="0" dirty="0" smtClean="0"/>
                      <a:t>11,6%</a:t>
                    </a:r>
                  </a:p>
                </c:rich>
              </c:tx>
              <c:spPr>
                <a:solidFill>
                  <a:srgbClr val="00B0F0"/>
                </a:solidFill>
                <a:ln>
                  <a:solidFill>
                    <a:srgbClr val="00B0F0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-0.15263392622931501"/>
                  <c:y val="-8.2364543361162446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defRPr>
                    </a:pPr>
                    <a:r>
                      <a:rPr lang="ru-RU" sz="1100" b="1">
                        <a:solidFill>
                          <a:schemeClr val="tx1"/>
                        </a:solidFill>
                        <a:latin typeface="Comic Sans MS" panose="030F0702030302020204" pitchFamily="66" charset="0"/>
                      </a:rPr>
                      <a:t> </a:t>
                    </a:r>
                    <a:fld id="{5EC4F5FC-6244-4A56-BB94-DD9937D9C976}" type="CATEGORYNAME">
                      <a:rPr lang="en-US" sz="1100" b="1">
                        <a:solidFill>
                          <a:schemeClr val="tx1"/>
                        </a:solidFill>
                        <a:latin typeface="Comic Sans MS" panose="030F0702030302020204" pitchFamily="66" charset="0"/>
                      </a:rPr>
                      <a:pPr>
                        <a:defRPr sz="1100" b="1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pPr>
                      <a:t>[ИМЯ КАТЕГОРИИ]</a:t>
                    </a:fld>
                    <a:r>
                      <a:rPr lang="en-US" sz="1100" b="1">
                        <a:solidFill>
                          <a:schemeClr val="tx1"/>
                        </a:solidFill>
                        <a:latin typeface="Comic Sans MS" panose="030F0702030302020204" pitchFamily="66" charset="0"/>
                      </a:rPr>
                      <a:t> 17,2%</a:t>
                    </a:r>
                  </a:p>
                </c:rich>
              </c:tx>
              <c:spPr>
                <a:solidFill>
                  <a:srgbClr val="70AD47"/>
                </a:solidFill>
                <a:ln>
                  <a:solidFill>
                    <a:srgbClr val="70AD47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DataLabelsRange val="1"/>
              </c:ext>
            </c:extLst>
          </c:dLbls>
          <c:cat>
            <c:strRef>
              <c:f>Лист1!$A$2:$A$7</c:f>
              <c:strCache>
                <c:ptCount val="6"/>
                <c:pt idx="0">
                  <c:v>Национальная экономика</c:v>
                </c:pt>
                <c:pt idx="1">
                  <c:v>Образование</c:v>
                </c:pt>
                <c:pt idx="2">
                  <c:v>Жилищно-коммунальное хозяйство</c:v>
                </c:pt>
                <c:pt idx="3">
                  <c:v>Межбюджетные трансферты общего характера</c:v>
                </c:pt>
                <c:pt idx="4">
                  <c:v>Здравоохранение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Лист1!$B$2:$B$7</c:f>
              <c:numCache>
                <c:formatCode>0.00%</c:formatCode>
                <c:ptCount val="6"/>
                <c:pt idx="0">
                  <c:v>0.22900000000000001</c:v>
                </c:pt>
                <c:pt idx="1">
                  <c:v>0.192</c:v>
                </c:pt>
                <c:pt idx="2">
                  <c:v>0.13900000000000001</c:v>
                </c:pt>
                <c:pt idx="3">
                  <c:v>6.9000000000000006E-2</c:v>
                </c:pt>
                <c:pt idx="4">
                  <c:v>0.11600000000000001</c:v>
                </c:pt>
                <c:pt idx="5">
                  <c:v>0.17199999999999999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Лист1!$B$2:$B$7</c15:f>
                <c15:dlblRangeCache>
                  <c:ptCount val="6"/>
                  <c:pt idx="0">
                    <c:v>22,90%</c:v>
                  </c:pt>
                  <c:pt idx="1">
                    <c:v>19,20%</c:v>
                  </c:pt>
                  <c:pt idx="2">
                    <c:v>13,90%</c:v>
                  </c:pt>
                  <c:pt idx="3">
                    <c:v>6,90%</c:v>
                  </c:pt>
                  <c:pt idx="4">
                    <c:v>11,60%</c:v>
                  </c:pt>
                  <c:pt idx="5">
                    <c:v>17,20%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102248463947507"/>
          <c:y val="2.6991671311125804E-2"/>
          <c:w val="0.85863004991456293"/>
          <c:h val="0.593527450823696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КАССОВЫЙ ПЛАН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1.0450487319115367E-2"/>
                  <c:y val="-2.416479246819570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89,0%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D649-44E4-B21A-5BC3DC82DC67}"/>
                </c:ext>
              </c:extLst>
            </c:dLbl>
            <c:dLbl>
              <c:idx val="1"/>
              <c:layout>
                <c:manualLayout>
                  <c:x val="-1.3933983092153823E-2"/>
                  <c:y val="-1.691535472773699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80,0%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D649-44E4-B21A-5BC3DC82DC67}"/>
                </c:ext>
              </c:extLst>
            </c:dLbl>
            <c:dLbl>
              <c:idx val="2"/>
              <c:layout>
                <c:manualLayout>
                  <c:x val="-1.7417478865192279E-2"/>
                  <c:y val="-2.899775096183485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89,6%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D649-44E4-B21A-5BC3DC82DC67}"/>
                </c:ext>
              </c:extLst>
            </c:dLbl>
            <c:dLbl>
              <c:idx val="3"/>
              <c:layout>
                <c:manualLayout>
                  <c:x val="-3.4834957730384558E-2"/>
                  <c:y val="1.855694483439276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92,5%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649-44E4-B21A-5BC3DC82DC67}"/>
                </c:ext>
              </c:extLst>
            </c:dLbl>
            <c:dLbl>
              <c:idx val="4"/>
              <c:layout>
                <c:manualLayout>
                  <c:x val="-1.3933983092153823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85,6%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D649-44E4-B21A-5BC3DC82DC67}"/>
                </c:ext>
              </c:extLst>
            </c:dLbl>
            <c:dLbl>
              <c:idx val="5"/>
              <c:layout>
                <c:manualLayout>
                  <c:x val="-1.1611652576794853E-2"/>
                  <c:y val="-7.249437740458712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90,6%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D649-44E4-B21A-5BC3DC82DC67}"/>
                </c:ext>
              </c:extLst>
            </c:dLbl>
            <c:dLbl>
              <c:idx val="6"/>
              <c:layout>
                <c:manualLayout>
                  <c:x val="-1.6256313607512795E-2"/>
                  <c:y val="-2.2150803874536171E-1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98,5%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D649-44E4-B21A-5BC3DC82DC67}"/>
                </c:ext>
              </c:extLst>
            </c:dLbl>
            <c:dLbl>
              <c:idx val="7"/>
              <c:layout>
                <c:manualLayout>
                  <c:x val="-1.3933983092153823E-2"/>
                  <c:y val="-9.66591698727837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80,1%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D649-44E4-B21A-5BC3DC82DC67}"/>
                </c:ext>
              </c:extLst>
            </c:dLbl>
            <c:dLbl>
              <c:idx val="8"/>
              <c:layout>
                <c:manualLayout>
                  <c:x val="-2.5545635668948762E-2"/>
                  <c:y val="-1.449887548091746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92,8%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D649-44E4-B21A-5BC3DC82DC67}"/>
                </c:ext>
              </c:extLst>
            </c:dLbl>
            <c:dLbl>
              <c:idx val="9"/>
              <c:layout>
                <c:manualLayout>
                  <c:x val="-2.2062139895910219E-2"/>
                  <c:y val="-7.249437740458712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97,7%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6-D649-44E4-B21A-5BC3DC82DC67}"/>
                </c:ext>
              </c:extLst>
            </c:dLbl>
            <c:dLbl>
              <c:idx val="10"/>
              <c:layout>
                <c:manualLayout>
                  <c:x val="-1.3933983092153908E-2"/>
                  <c:y val="-7.249437740458712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93,8%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8-D649-44E4-B21A-5BC3DC82DC67}"/>
                </c:ext>
              </c:extLst>
            </c:dLbl>
            <c:dLbl>
              <c:idx val="11"/>
              <c:layout>
                <c:manualLayout>
                  <c:x val="-1.6256313607512795E-2"/>
                  <c:y val="-7.2494377404588011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100,0%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A-D649-44E4-B21A-5BC3DC82DC67}"/>
                </c:ext>
              </c:extLst>
            </c:dLbl>
            <c:dLbl>
              <c:idx val="12"/>
              <c:layout>
                <c:manualLayout>
                  <c:x val="-6.9669915460770816E-3"/>
                  <c:y val="-1.851103164566533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85,4%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D-D649-44E4-B21A-5BC3DC82DC67}"/>
                </c:ext>
              </c:extLst>
            </c:dLbl>
            <c:dLbl>
              <c:idx val="13"/>
              <c:layout>
                <c:manualLayout>
                  <c:x val="-3.4834957730384558E-2"/>
                  <c:y val="1.208239623409785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99,7%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E-D649-44E4-B21A-5BC3DC82DC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Лист1!$A$2:$A$15</c:f>
              <c:strCache>
                <c:ptCount val="14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Средства массовой информации</c:v>
                </c:pt>
                <c:pt idx="12">
                  <c:v>Обслуживание государственного и муниципального долга</c:v>
                </c:pt>
                <c:pt idx="13">
                  <c:v>Межбюджетные трансферты общего характера бюджетам бюджетной системы Российской Федерации</c:v>
                </c:pt>
              </c:strCache>
            </c:strRef>
          </c:cat>
          <c:val>
            <c:numRef>
              <c:f>Лист1!$B$2:$B$15</c:f>
              <c:numCache>
                <c:formatCode>0.00%</c:formatCode>
                <c:ptCount val="14"/>
                <c:pt idx="0">
                  <c:v>0.89</c:v>
                </c:pt>
                <c:pt idx="1">
                  <c:v>0.8</c:v>
                </c:pt>
                <c:pt idx="2">
                  <c:v>0.89600000000000002</c:v>
                </c:pt>
                <c:pt idx="3">
                  <c:v>0.92500000000000004</c:v>
                </c:pt>
                <c:pt idx="4">
                  <c:v>0.85599999999999998</c:v>
                </c:pt>
                <c:pt idx="5">
                  <c:v>0.90600000000000003</c:v>
                </c:pt>
                <c:pt idx="6">
                  <c:v>0.98499999999999999</c:v>
                </c:pt>
                <c:pt idx="7">
                  <c:v>0.80100000000000005</c:v>
                </c:pt>
                <c:pt idx="8">
                  <c:v>0.92800000000000005</c:v>
                </c:pt>
                <c:pt idx="9">
                  <c:v>0.97699999999999998</c:v>
                </c:pt>
                <c:pt idx="10">
                  <c:v>0.93799999999999994</c:v>
                </c:pt>
                <c:pt idx="11">
                  <c:v>1</c:v>
                </c:pt>
                <c:pt idx="12">
                  <c:v>0.85399999999999998</c:v>
                </c:pt>
                <c:pt idx="13">
                  <c:v>0.997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49-44E4-B21A-5BC3DC82DC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6556143"/>
        <c:axId val="406552815"/>
      </c:barChart>
      <c:catAx>
        <c:axId val="406556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endParaRPr lang="ru-RU"/>
          </a:p>
        </c:txPr>
        <c:crossAx val="406552815"/>
        <c:crosses val="autoZero"/>
        <c:auto val="1"/>
        <c:lblAlgn val="ctr"/>
        <c:lblOffset val="100"/>
        <c:noMultiLvlLbl val="0"/>
      </c:catAx>
      <c:valAx>
        <c:axId val="4065528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endParaRPr lang="ru-RU"/>
          </a:p>
        </c:txPr>
        <c:crossAx val="406556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11975321754499E-2"/>
          <c:y val="4.2902433384446763E-2"/>
          <c:w val="0.91288022225978482"/>
          <c:h val="0.487519532017745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59C05D"/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sunset" dir="t"/>
            </a:scene3d>
            <a:sp3d>
              <a:bevelT w="139700" h="139700" prst="divot"/>
            </a:sp3d>
          </c:spPr>
          <c:invertIfNegative val="0"/>
          <c:dLbls>
            <c:dLbl>
              <c:idx val="0"/>
              <c:layout>
                <c:manualLayout>
                  <c:x val="-9.3750000000000135E-3"/>
                  <c:y val="-1.640624899075732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68,9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044-45AD-9232-54D394755800}"/>
                </c:ext>
              </c:extLst>
            </c:dLbl>
            <c:dLbl>
              <c:idx val="1"/>
              <c:layout>
                <c:manualLayout>
                  <c:x val="-1.40625E-2"/>
                  <c:y val="-1.640624899075740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13,7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044-45AD-9232-54D394755800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663,7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3D5-4CD3-85F5-151E387DB261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1 540,8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3D5-4CD3-85F5-151E387DB261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480,2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3D5-4CD3-85F5-151E387DB261}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460,8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3D5-4CD3-85F5-151E387DB261}"/>
                </c:ext>
              </c:extLst>
            </c:dLbl>
            <c:dLbl>
              <c:idx val="6"/>
              <c:layout>
                <c:manualLayout>
                  <c:x val="-3.2472187976099621E-3"/>
                  <c:y val="-7.031249567467423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9044-45AD-9232-54D394755800}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895,4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63D5-4CD3-85F5-151E387DB261}"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r>
                      <a:rPr lang="en-US" baseline="0" smtClean="0"/>
                      <a:t> </a:t>
                    </a:r>
                    <a:r>
                      <a:rPr lang="en-US" smtClean="0"/>
                      <a:t>503,1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63D5-4CD3-85F5-151E387DB261}"/>
                </c:ext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mtClean="0"/>
                      <a:t>1 106,1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3D5-4CD3-85F5-151E387DB2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Культура</c:v>
                </c:pt>
                <c:pt idx="1">
                  <c:v>Цифровая экономика</c:v>
                </c:pt>
                <c:pt idx="2">
                  <c:v>Образование</c:v>
                </c:pt>
                <c:pt idx="3">
                  <c:v>Жилье и городская среда</c:v>
                </c:pt>
                <c:pt idx="4">
                  <c:v>Экология</c:v>
                </c:pt>
                <c:pt idx="5">
                  <c:v>Малое и среднее предпринимательство и поддержка индивидуальной предпринимательской инициативы</c:v>
                </c:pt>
                <c:pt idx="6">
                  <c:v>Производительность труда </c:v>
                </c:pt>
                <c:pt idx="7">
                  <c:v>Здравоохранение</c:v>
                </c:pt>
                <c:pt idx="8">
                  <c:v>Демография</c:v>
                </c:pt>
                <c:pt idx="9">
                  <c:v>Безопасные и качественные автомобильные дороги</c:v>
                </c:pt>
              </c:strCache>
            </c:strRef>
          </c:cat>
          <c:val>
            <c:numRef>
              <c:f>Лист1!$B$2:$B$11</c:f>
              <c:numCache>
                <c:formatCode>#,##0</c:formatCode>
                <c:ptCount val="10"/>
                <c:pt idx="0" formatCode="General">
                  <c:v>68901</c:v>
                </c:pt>
                <c:pt idx="1">
                  <c:v>13658</c:v>
                </c:pt>
                <c:pt idx="2">
                  <c:v>663697</c:v>
                </c:pt>
                <c:pt idx="3">
                  <c:v>1540831</c:v>
                </c:pt>
                <c:pt idx="4">
                  <c:v>480207</c:v>
                </c:pt>
                <c:pt idx="5">
                  <c:v>460834</c:v>
                </c:pt>
                <c:pt idx="6">
                  <c:v>20314</c:v>
                </c:pt>
                <c:pt idx="7">
                  <c:v>895417</c:v>
                </c:pt>
                <c:pt idx="8">
                  <c:v>2503111</c:v>
                </c:pt>
                <c:pt idx="9">
                  <c:v>1106149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44-45AD-9232-54D39475580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 w="114300" prst="hardEdge"/>
            </a:sp3d>
          </c:spPr>
          <c:invertIfNegative val="0"/>
          <c:dLbls>
            <c:dLbl>
              <c:idx val="0"/>
              <c:layout>
                <c:manualLayout>
                  <c:x val="8.741779553052725E-3"/>
                  <c:y val="-2.812499826986969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15,9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9044-45AD-9232-54D394755800}"/>
                </c:ext>
              </c:extLst>
            </c:dLbl>
            <c:dLbl>
              <c:idx val="1"/>
              <c:layout>
                <c:manualLayout>
                  <c:x val="1.1720596126335947E-2"/>
                  <c:y val="-2.8124998269869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9044-45AD-9232-54D394755800}"/>
                </c:ext>
              </c:extLst>
            </c:dLbl>
            <c:dLbl>
              <c:idx val="2"/>
              <c:layout>
                <c:manualLayout>
                  <c:x val="1.7288888939308512E-2"/>
                  <c:y val="-1.171874927911237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237,0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9044-45AD-9232-54D394755800}"/>
                </c:ext>
              </c:extLst>
            </c:dLbl>
            <c:dLbl>
              <c:idx val="3"/>
              <c:layout>
                <c:manualLayout>
                  <c:x val="1.1525925959539008E-2"/>
                  <c:y val="-2.343749855822474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385,3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9044-45AD-9232-54D394755800}"/>
                </c:ext>
              </c:extLst>
            </c:dLbl>
            <c:dLbl>
              <c:idx val="4"/>
              <c:layout>
                <c:manualLayout>
                  <c:x val="1.5848148194366137E-2"/>
                  <c:y val="-1.874999884657979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149,9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9044-45AD-9232-54D394755800}"/>
                </c:ext>
              </c:extLst>
            </c:dLbl>
            <c:dLbl>
              <c:idx val="5"/>
              <c:layout>
                <c:manualLayout>
                  <c:x val="3.0255555643789896E-2"/>
                  <c:y val="-3.046874812569216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196,9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9044-45AD-9232-54D394755800}"/>
                </c:ext>
              </c:extLst>
            </c:dLbl>
            <c:dLbl>
              <c:idx val="6"/>
              <c:layout>
                <c:manualLayout>
                  <c:x val="2.0312500000000001E-2"/>
                  <c:y val="-1.874999884657988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19,5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9044-45AD-9232-54D394755800}"/>
                </c:ext>
              </c:extLst>
            </c:dLbl>
            <c:dLbl>
              <c:idx val="7"/>
              <c:layout>
                <c:manualLayout>
                  <c:x val="1.1525925959539008E-2"/>
                  <c:y val="-7.031249567467423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333,8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9044-45AD-9232-54D394755800}"/>
                </c:ext>
              </c:extLst>
            </c:dLbl>
            <c:dLbl>
              <c:idx val="8"/>
              <c:layout>
                <c:manualLayout>
                  <c:x val="1.2966666704481279E-2"/>
                  <c:y val="-1.171874927911241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1 019,6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9044-45AD-9232-54D394755800}"/>
                </c:ext>
              </c:extLst>
            </c:dLbl>
            <c:dLbl>
              <c:idx val="9"/>
              <c:layout>
                <c:manualLayout>
                  <c:x val="1.2966666704481385E-2"/>
                  <c:y val="-2.109365642878598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147,7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030010100251656E-2"/>
                      <c:h val="4.361718481685624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9044-45AD-9232-54D3947558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Культура</c:v>
                </c:pt>
                <c:pt idx="1">
                  <c:v>Цифровая экономика</c:v>
                </c:pt>
                <c:pt idx="2">
                  <c:v>Образование</c:v>
                </c:pt>
                <c:pt idx="3">
                  <c:v>Жилье и городская среда</c:v>
                </c:pt>
                <c:pt idx="4">
                  <c:v>Экология</c:v>
                </c:pt>
                <c:pt idx="5">
                  <c:v>Малое и среднее предпринимательство и поддержка индивидуальной предпринимательской инициативы</c:v>
                </c:pt>
                <c:pt idx="6">
                  <c:v>Производительность труда </c:v>
                </c:pt>
                <c:pt idx="7">
                  <c:v>Здравоохранение</c:v>
                </c:pt>
                <c:pt idx="8">
                  <c:v>Демография</c:v>
                </c:pt>
                <c:pt idx="9">
                  <c:v>Безопасные и качественные автомобильные дороги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0" formatCode="#,##0">
                  <c:v>15911</c:v>
                </c:pt>
                <c:pt idx="1">
                  <c:v>0</c:v>
                </c:pt>
                <c:pt idx="2" formatCode="#,##0">
                  <c:v>237032</c:v>
                </c:pt>
                <c:pt idx="3" formatCode="#,##0">
                  <c:v>385304</c:v>
                </c:pt>
                <c:pt idx="4" formatCode="#,##0">
                  <c:v>149920</c:v>
                </c:pt>
                <c:pt idx="5" formatCode="#,##0">
                  <c:v>196937</c:v>
                </c:pt>
                <c:pt idx="6" formatCode="#,##0">
                  <c:v>19500</c:v>
                </c:pt>
                <c:pt idx="7" formatCode="#,##0">
                  <c:v>333768</c:v>
                </c:pt>
                <c:pt idx="8" formatCode="#,##0">
                  <c:v>1019644</c:v>
                </c:pt>
                <c:pt idx="9" formatCode="#,##0">
                  <c:v>147738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44-45AD-9232-54D3947558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60933968"/>
        <c:axId val="1960921904"/>
      </c:barChart>
      <c:catAx>
        <c:axId val="1960933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t" anchorCtr="0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endParaRPr lang="ru-RU"/>
          </a:p>
        </c:txPr>
        <c:crossAx val="1960921904"/>
        <c:crosses val="autoZero"/>
        <c:auto val="0"/>
        <c:lblAlgn val="ctr"/>
        <c:lblOffset val="100"/>
        <c:noMultiLvlLbl val="0"/>
      </c:catAx>
      <c:valAx>
        <c:axId val="1960921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60933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6455501972818943"/>
          <c:y val="0.92625640217418781"/>
          <c:w val="0.23551485851170248"/>
          <c:h val="5.96810986908772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0281353772819428E-2"/>
          <c:y val="2.6496184393689445E-2"/>
          <c:w val="0.8958762149972993"/>
          <c:h val="0.4801978051059421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Кассовый план</c:v>
                </c:pt>
              </c:strCache>
            </c:strRef>
          </c:tx>
          <c:spPr>
            <a:solidFill>
              <a:srgbClr val="FF66FF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9.3750000000000135E-3"/>
                  <c:y val="-1.640624899075732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16,9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044-45AD-9232-54D394755800}"/>
                </c:ext>
              </c:extLst>
            </c:dLbl>
            <c:dLbl>
              <c:idx val="1"/>
              <c:layout>
                <c:manualLayout>
                  <c:x val="-1.40625E-2"/>
                  <c:y val="-1.64062489907574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044-45AD-9232-54D394755800}"/>
                </c:ext>
              </c:extLst>
            </c:dLbl>
            <c:dLbl>
              <c:idx val="2"/>
              <c:layout>
                <c:manualLayout>
                  <c:x val="-3.6913149946349956E-2"/>
                  <c:y val="-7.0312495674674661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249,5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530-421D-B309-A0AA7F9F17A7}"/>
                </c:ext>
              </c:extLst>
            </c:dLbl>
            <c:dLbl>
              <c:idx val="3"/>
              <c:layout>
                <c:manualLayout>
                  <c:x val="-1.9994622887606242E-2"/>
                  <c:y val="4.6874997116449491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449,5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530-421D-B309-A0AA7F9F17A7}"/>
                </c:ext>
              </c:extLst>
            </c:dLbl>
            <c:dLbl>
              <c:idx val="4"/>
              <c:layout>
                <c:manualLayout>
                  <c:x val="-1.9994622887606242E-2"/>
                  <c:y val="-2.3437498558225604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150,6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A530-421D-B309-A0AA7F9F17A7}"/>
                </c:ext>
              </c:extLst>
            </c:dLbl>
            <c:dLbl>
              <c:idx val="5"/>
              <c:layout>
                <c:manualLayout>
                  <c:x val="-2.8290755553972598E-2"/>
                  <c:y val="-7.499999538631918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213,5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A530-421D-B309-A0AA7F9F17A7}"/>
                </c:ext>
              </c:extLst>
            </c:dLbl>
            <c:dLbl>
              <c:idx val="6"/>
              <c:layout>
                <c:manualLayout>
                  <c:x val="-1.0937458369766095E-2"/>
                  <c:y val="-9.3749994232898981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19,5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9044-45AD-9232-54D394755800}"/>
                </c:ext>
              </c:extLst>
            </c:dLbl>
            <c:dLbl>
              <c:idx val="7"/>
              <c:layout>
                <c:manualLayout>
                  <c:x val="-2.4608766630899989E-2"/>
                  <c:y val="-1.640624899075732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444,2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A530-421D-B309-A0AA7F9F17A7}"/>
                </c:ext>
              </c:extLst>
            </c:dLbl>
            <c:dLbl>
              <c:idx val="8"/>
              <c:layout>
                <c:manualLayout>
                  <c:x val="-4.1527293689643731E-2"/>
                  <c:y val="9.3749994232898981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1 072,5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A530-421D-B309-A0AA7F9F17A7}"/>
                </c:ext>
              </c:extLst>
            </c:dLbl>
            <c:dLbl>
              <c:idx val="9"/>
              <c:layout>
                <c:manualLayout>
                  <c:x val="-2.3070718716468739E-2"/>
                  <c:y val="-2.57812484140472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188,3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A530-421D-B309-A0AA7F9F17A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Культура</c:v>
                </c:pt>
                <c:pt idx="1">
                  <c:v>Цифровая экономика</c:v>
                </c:pt>
                <c:pt idx="2">
                  <c:v>Образование</c:v>
                </c:pt>
                <c:pt idx="3">
                  <c:v>Жилье и городская среда</c:v>
                </c:pt>
                <c:pt idx="4">
                  <c:v>Экология</c:v>
                </c:pt>
                <c:pt idx="5">
                  <c:v>Малое и среднее предпринимательство и поддержка индивидуальной предпринимательской инициативы</c:v>
                </c:pt>
                <c:pt idx="6">
                  <c:v>Производительность труда </c:v>
                </c:pt>
                <c:pt idx="7">
                  <c:v>Здравоохранение</c:v>
                </c:pt>
                <c:pt idx="8">
                  <c:v>Демография</c:v>
                </c:pt>
                <c:pt idx="9">
                  <c:v>Безопасные и качественные автомобильные дороги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 formatCode="#,##0">
                  <c:v>16933</c:v>
                </c:pt>
                <c:pt idx="1">
                  <c:v>0</c:v>
                </c:pt>
                <c:pt idx="2" formatCode="#,##0">
                  <c:v>249549</c:v>
                </c:pt>
                <c:pt idx="3" formatCode="#,##0">
                  <c:v>449512</c:v>
                </c:pt>
                <c:pt idx="4" formatCode="#,##0">
                  <c:v>150603</c:v>
                </c:pt>
                <c:pt idx="5" formatCode="#,##0">
                  <c:v>213470</c:v>
                </c:pt>
                <c:pt idx="6" formatCode="#,##0">
                  <c:v>19500</c:v>
                </c:pt>
                <c:pt idx="7" formatCode="#,##0">
                  <c:v>444154</c:v>
                </c:pt>
                <c:pt idx="8">
                  <c:v>1072545</c:v>
                </c:pt>
                <c:pt idx="9" formatCode="#,##0">
                  <c:v>188345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0-9044-45AD-9232-54D39475580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spPr>
            <a:solidFill>
              <a:srgbClr val="DF8017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3.0420412635153962E-2"/>
                  <c:y val="-6.796874581885180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15,9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A530-421D-B309-A0AA7F9F17A7}"/>
                </c:ext>
              </c:extLst>
            </c:dLbl>
            <c:dLbl>
              <c:idx val="1"/>
              <c:layout>
                <c:manualLayout>
                  <c:x val="7.6902395721561902E-3"/>
                  <c:y val="-2.34374985582248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A530-421D-B309-A0AA7F9F17A7}"/>
                </c:ext>
              </c:extLst>
            </c:dLbl>
            <c:dLbl>
              <c:idx val="2"/>
              <c:layout>
                <c:manualLayout>
                  <c:x val="2.3070718716468739E-2"/>
                  <c:y val="-4.687499711644991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237,0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530-421D-B309-A0AA7F9F17A7}"/>
                </c:ext>
              </c:extLst>
            </c:dLbl>
            <c:dLbl>
              <c:idx val="3"/>
              <c:layout>
                <c:manualLayout>
                  <c:x val="1.8320348641634412E-2"/>
                  <c:y val="-8.671874466543155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385,3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530-421D-B309-A0AA7F9F17A7}"/>
                </c:ext>
              </c:extLst>
            </c:dLbl>
            <c:dLbl>
              <c:idx val="4"/>
              <c:layout>
                <c:manualLayout>
                  <c:x val="1.7653477284000841E-2"/>
                  <c:y val="-4.453124726062705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149,9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530-421D-B309-A0AA7F9F17A7}"/>
                </c:ext>
              </c:extLst>
            </c:dLbl>
            <c:dLbl>
              <c:idx val="5"/>
              <c:layout>
                <c:manualLayout>
                  <c:x val="2.8487899622795295E-2"/>
                  <c:y val="-8.671874466543155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196,9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A530-421D-B309-A0AA7F9F17A7}"/>
                </c:ext>
              </c:extLst>
            </c:dLbl>
            <c:dLbl>
              <c:idx val="6"/>
              <c:layout>
                <c:manualLayout>
                  <c:x val="2.0312500000000001E-2"/>
                  <c:y val="-1.874999884657988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19,5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9044-45AD-9232-54D394755800}"/>
                </c:ext>
              </c:extLst>
            </c:dLbl>
            <c:dLbl>
              <c:idx val="7"/>
              <c:layout>
                <c:manualLayout>
                  <c:x val="2.1532670802037489E-2"/>
                  <c:y val="-1.171874927911241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333,8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A530-421D-B309-A0AA7F9F17A7}"/>
                </c:ext>
              </c:extLst>
            </c:dLbl>
            <c:dLbl>
              <c:idx val="8"/>
              <c:layout>
                <c:manualLayout>
                  <c:x val="2.9222910374193622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en-US" baseline="0" dirty="0" smtClean="0"/>
                      <a:t> </a:t>
                    </a:r>
                    <a:r>
                      <a:rPr lang="en-US" dirty="0" smtClean="0"/>
                      <a:t>019,6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A530-421D-B309-A0AA7F9F17A7}"/>
                </c:ext>
              </c:extLst>
            </c:dLbl>
            <c:dLbl>
              <c:idx val="9"/>
              <c:layout>
                <c:manualLayout>
                  <c:x val="1.5866114745640786E-2"/>
                  <c:y val="-9.3749994232898547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147,7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A530-421D-B309-A0AA7F9F17A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Культура</c:v>
                </c:pt>
                <c:pt idx="1">
                  <c:v>Цифровая экономика</c:v>
                </c:pt>
                <c:pt idx="2">
                  <c:v>Образование</c:v>
                </c:pt>
                <c:pt idx="3">
                  <c:v>Жилье и городская среда</c:v>
                </c:pt>
                <c:pt idx="4">
                  <c:v>Экология</c:v>
                </c:pt>
                <c:pt idx="5">
                  <c:v>Малое и среднее предпринимательство и поддержка индивидуальной предпринимательской инициативы</c:v>
                </c:pt>
                <c:pt idx="6">
                  <c:v>Производительность труда </c:v>
                </c:pt>
                <c:pt idx="7">
                  <c:v>Здравоохранение</c:v>
                </c:pt>
                <c:pt idx="8">
                  <c:v>Демография</c:v>
                </c:pt>
                <c:pt idx="9">
                  <c:v>Безопасные и качественные автомобильные дороги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0" formatCode="#,##0">
                  <c:v>15911</c:v>
                </c:pt>
                <c:pt idx="1">
                  <c:v>0</c:v>
                </c:pt>
                <c:pt idx="2" formatCode="#,##0">
                  <c:v>237032</c:v>
                </c:pt>
                <c:pt idx="3" formatCode="#,##0">
                  <c:v>385304</c:v>
                </c:pt>
                <c:pt idx="4" formatCode="#,##0">
                  <c:v>149920</c:v>
                </c:pt>
                <c:pt idx="5" formatCode="#,##0">
                  <c:v>196937</c:v>
                </c:pt>
                <c:pt idx="6" formatCode="#,##0">
                  <c:v>19500</c:v>
                </c:pt>
                <c:pt idx="7" formatCode="#,##0">
                  <c:v>333768</c:v>
                </c:pt>
                <c:pt idx="8" formatCode="#,##0">
                  <c:v>1019644</c:v>
                </c:pt>
                <c:pt idx="9" formatCode="#,##0">
                  <c:v>147738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1-9044-45AD-9232-54D3947558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box"/>
        <c:axId val="1960933968"/>
        <c:axId val="1960921904"/>
        <c:axId val="0"/>
      </c:bar3DChart>
      <c:catAx>
        <c:axId val="1960933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t" anchorCtr="0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endParaRPr lang="ru-RU"/>
          </a:p>
        </c:txPr>
        <c:crossAx val="1960921904"/>
        <c:crosses val="autoZero"/>
        <c:auto val="0"/>
        <c:lblAlgn val="ctr"/>
        <c:lblOffset val="100"/>
        <c:noMultiLvlLbl val="0"/>
      </c:catAx>
      <c:valAx>
        <c:axId val="1960921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60933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582164457287077"/>
          <c:y val="0.92625640217418781"/>
          <c:w val="0.25273726440813959"/>
          <c:h val="5.37163475814254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0.01043</cdr:x>
      <cdr:y>0.55521</cdr:y>
    </cdr:from>
    <cdr:to>
      <cdr:x>0.08833</cdr:x>
      <cdr:y>0.60327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B8A8607D-F5B0-4142-884D-549E7E24DEF1}"/>
            </a:ext>
          </a:extLst>
        </cdr:cNvPr>
        <cdr:cNvSpPr txBox="1"/>
      </cdr:nvSpPr>
      <cdr:spPr>
        <a:xfrm xmlns:a="http://schemas.openxmlformats.org/drawingml/2006/main">
          <a:off x="116616" y="3008496"/>
          <a:ext cx="871330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млн рублей</a:t>
          </a:r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0.01725</cdr:x>
      <cdr:y>0.51478</cdr:y>
    </cdr:from>
    <cdr:to>
      <cdr:x>0.09515</cdr:x>
      <cdr:y>0.56284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B8A8607D-F5B0-4142-884D-549E7E24DEF1}"/>
            </a:ext>
          </a:extLst>
        </cdr:cNvPr>
        <cdr:cNvSpPr txBox="1"/>
      </cdr:nvSpPr>
      <cdr:spPr>
        <a:xfrm xmlns:a="http://schemas.openxmlformats.org/drawingml/2006/main">
          <a:off x="140208" y="2789419"/>
          <a:ext cx="633136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млн рублей</a:t>
          </a:r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8" y="2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32C06-B825-4C6B-AA59-271F2737DC57}" type="datetimeFigureOut">
              <a:rPr lang="ru-RU" smtClean="0"/>
              <a:t>19.08.2021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137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4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8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54C25-816F-47BB-8EE8-CC03D7D462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288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20405-C40C-45C8-9EC5-31C93BD49D6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899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C54C25-816F-47BB-8EE8-CC03D7D4628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4796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54C25-816F-47BB-8EE8-CC03D7D46282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1465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DB4992-EBF8-47A8-9EEA-7CC66BEDCCD2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85158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3178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9207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B4992-EBF8-47A8-9EEA-7CC66BEDCCD2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93613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84179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9706-4505-45B9-B71E-242D7190F425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399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75863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21299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10889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1728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BAB45-93A2-41FA-8488-695C3A45035B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2196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8757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99DD-DFD1-47AD-BAFF-B6506E889706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27350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17615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2668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9579706-4505-45B9-B71E-242D7190F425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157247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223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73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1937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7698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D1BAB45-93A2-41FA-8488-695C3A45035B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19040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88A99DD-DFD1-47AD-BAFF-B6506E889706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623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732B1227-133A-4D2A-9B06-9DDD9865B4B5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21083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B1227-133A-4D2A-9B06-9DDD9865B4B5}" type="datetime1">
              <a:rPr lang="ru-RU" smtClean="0"/>
              <a:t>19.08.2021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5333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2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45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76535" y="548680"/>
            <a:ext cx="5041094" cy="504056"/>
          </a:xfrm>
        </p:spPr>
        <p:txBody>
          <a:bodyPr>
            <a:noAutofit/>
          </a:bodyPr>
          <a:lstStyle/>
          <a:p>
            <a:pPr algn="l"/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</a:rPr>
              <a:t>Министерство финансов Камчатского края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1791" y="2295787"/>
            <a:ext cx="9785838" cy="183841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ОТЧЕТ ОБ ИСПОЛНЕНИИ КРАЕВОГО БЮДЖЕТА 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ЗА 1 ПОЛУГОДИЕ 2021 ГОДА</a:t>
            </a:r>
            <a:endParaRPr lang="ru-RU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</a:endParaRPr>
          </a:p>
        </p:txBody>
      </p:sp>
      <p:pic>
        <p:nvPicPr>
          <p:cNvPr id="1026" name="Picture 2" descr="Герб Камчатского кр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919" y="395895"/>
            <a:ext cx="6477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1690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820998" y="55729"/>
            <a:ext cx="10515600" cy="910537"/>
          </a:xfrm>
        </p:spPr>
        <p:txBody>
          <a:bodyPr spcCol="72000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Исполнение основных параметров краевого бюджета</a:t>
            </a:r>
            <a:b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за 1 полугодие 2021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года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192608" y="48998"/>
            <a:ext cx="999392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Слайд 1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4007" y="911772"/>
            <a:ext cx="94695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Исполнение краевого бюджета в 2021 году осуществляется на основании Закона Камчатского края от 26.11.2020 № 521 «О краевом бюджете на 2021 год и на плановый период 2022 и 2023 годов».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424" y="2251240"/>
            <a:ext cx="1188027" cy="8395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254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064" y="2253858"/>
            <a:ext cx="1252681" cy="8342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50800"/>
          </a:effectLst>
        </p:spPr>
      </p:pic>
      <p:sp>
        <p:nvSpPr>
          <p:cNvPr id="6" name="TextBox 5"/>
          <p:cNvSpPr txBox="1"/>
          <p:nvPr/>
        </p:nvSpPr>
        <p:spPr>
          <a:xfrm>
            <a:off x="751375" y="1963106"/>
            <a:ext cx="1031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/>
              <a:t>м</a:t>
            </a:r>
            <a:r>
              <a:rPr lang="ru-RU" sz="1200" dirty="0" smtClean="0"/>
              <a:t>лрд рублей</a:t>
            </a:r>
            <a:endParaRPr lang="ru-RU" sz="1200" dirty="0"/>
          </a:p>
        </p:txBody>
      </p:sp>
      <p:sp>
        <p:nvSpPr>
          <p:cNvPr id="30" name="TextBox 29"/>
          <p:cNvSpPr txBox="1"/>
          <p:nvPr/>
        </p:nvSpPr>
        <p:spPr>
          <a:xfrm>
            <a:off x="10673771" y="1971624"/>
            <a:ext cx="1031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/>
              <a:t>м</a:t>
            </a:r>
            <a:r>
              <a:rPr lang="ru-RU" sz="1200" dirty="0" smtClean="0"/>
              <a:t>лрд рублей</a:t>
            </a:r>
            <a:endParaRPr lang="ru-RU" sz="1200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791724" y="3450806"/>
            <a:ext cx="1330037" cy="452581"/>
            <a:chOff x="2927927" y="3899718"/>
            <a:chExt cx="1330037" cy="452581"/>
          </a:xfrm>
          <a:blipFill>
            <a:blip r:embed="rId5"/>
            <a:stretch>
              <a:fillRect/>
            </a:stretch>
          </a:blipFill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2927927" y="3899718"/>
              <a:ext cx="1330037" cy="45258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046481" y="3937371"/>
              <a:ext cx="1092928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ДОХОДЫ</a:t>
              </a:r>
              <a:endParaRPr lang="ru-RU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650837" y="3450672"/>
            <a:ext cx="1311564" cy="454158"/>
            <a:chOff x="2650837" y="3450672"/>
            <a:chExt cx="1311564" cy="454158"/>
          </a:xfrm>
          <a:blipFill>
            <a:blip r:embed="rId5"/>
            <a:stretch>
              <a:fillRect/>
            </a:stretch>
          </a:blipFill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2650837" y="3450672"/>
              <a:ext cx="1311564" cy="454158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715527" y="3489902"/>
              <a:ext cx="1182183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РАСХОДЫ</a:t>
              </a:r>
              <a:endParaRPr lang="ru-RU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500695" y="4840717"/>
            <a:ext cx="1579418" cy="454158"/>
            <a:chOff x="4516582" y="3450673"/>
            <a:chExt cx="1579418" cy="454158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4516582" y="3450673"/>
              <a:ext cx="1579418" cy="454158"/>
            </a:xfrm>
            <a:prstGeom prst="roundRect">
              <a:avLst/>
            </a:prstGeom>
            <a:blipFill>
              <a:blip r:embed="rId5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599078" y="3493086"/>
              <a:ext cx="14144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ПРОФИЦИТ</a:t>
              </a:r>
              <a:endParaRPr lang="ru-RU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117598" y="4426897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45,9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970628" y="4428340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45,4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24946" y="5847018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0,5</a:t>
            </a:r>
            <a:endParaRPr lang="ru-RU" dirty="0">
              <a:latin typeface="Comic Sans MS" panose="030F0702030302020204" pitchFamily="66" charset="0"/>
            </a:endParaRPr>
          </a:p>
        </p:txBody>
      </p:sp>
      <p:cxnSp>
        <p:nvCxnSpPr>
          <p:cNvPr id="36" name="Прямая со стрелкой 35"/>
          <p:cNvCxnSpPr>
            <a:stCxn id="8" idx="2"/>
            <a:endCxn id="15" idx="0"/>
          </p:cNvCxnSpPr>
          <p:nvPr/>
        </p:nvCxnSpPr>
        <p:spPr>
          <a:xfrm flipH="1">
            <a:off x="1453588" y="3903387"/>
            <a:ext cx="3155" cy="5235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10" idx="2"/>
            <a:endCxn id="33" idx="0"/>
          </p:cNvCxnSpPr>
          <p:nvPr/>
        </p:nvCxnSpPr>
        <p:spPr>
          <a:xfrm flipH="1">
            <a:off x="3306618" y="3904830"/>
            <a:ext cx="1" cy="5235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endCxn id="34" idx="0"/>
          </p:cNvCxnSpPr>
          <p:nvPr/>
        </p:nvCxnSpPr>
        <p:spPr>
          <a:xfrm>
            <a:off x="2290403" y="5294875"/>
            <a:ext cx="1" cy="5521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Группа 40"/>
          <p:cNvGrpSpPr/>
          <p:nvPr/>
        </p:nvGrpSpPr>
        <p:grpSpPr>
          <a:xfrm>
            <a:off x="8195196" y="3450806"/>
            <a:ext cx="1330037" cy="452581"/>
            <a:chOff x="2927927" y="3899718"/>
            <a:chExt cx="1330037" cy="452581"/>
          </a:xfrm>
          <a:blipFill>
            <a:blip r:embed="rId5"/>
            <a:stretch>
              <a:fillRect/>
            </a:stretch>
          </a:blipFill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2927927" y="3899718"/>
              <a:ext cx="1330037" cy="45258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046481" y="3937371"/>
              <a:ext cx="1092928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ДОХОДЫ</a:t>
              </a:r>
              <a:endParaRPr lang="ru-RU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10393451" y="3449229"/>
            <a:ext cx="1311564" cy="454158"/>
            <a:chOff x="2650837" y="3450672"/>
            <a:chExt cx="1311564" cy="454158"/>
          </a:xfrm>
          <a:blipFill>
            <a:blip r:embed="rId5"/>
            <a:stretch>
              <a:fillRect/>
            </a:stretch>
          </a:blipFill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2650837" y="3450672"/>
              <a:ext cx="1311564" cy="454158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715527" y="3489902"/>
              <a:ext cx="1182183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РАСХОДЫ</a:t>
              </a:r>
              <a:endParaRPr lang="ru-RU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9243309" y="4839274"/>
            <a:ext cx="1579418" cy="454158"/>
            <a:chOff x="4516582" y="3450673"/>
            <a:chExt cx="1579418" cy="454158"/>
          </a:xfrm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4516582" y="3450673"/>
              <a:ext cx="1579418" cy="454158"/>
            </a:xfrm>
            <a:prstGeom prst="roundRect">
              <a:avLst/>
            </a:prstGeom>
            <a:blipFill>
              <a:blip r:embed="rId5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599078" y="3493086"/>
              <a:ext cx="14144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ПРОФИЦИТ</a:t>
              </a:r>
              <a:endParaRPr lang="ru-RU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8524224" y="4426897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43,5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713242" y="4426897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40,5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767560" y="5845575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3,0</a:t>
            </a:r>
            <a:endParaRPr lang="ru-RU" dirty="0">
              <a:latin typeface="Comic Sans MS" panose="030F0702030302020204" pitchFamily="66" charset="0"/>
            </a:endParaRPr>
          </a:p>
        </p:txBody>
      </p:sp>
      <p:cxnSp>
        <p:nvCxnSpPr>
          <p:cNvPr id="53" name="Прямая со стрелкой 52"/>
          <p:cNvCxnSpPr>
            <a:stCxn id="42" idx="2"/>
            <a:endCxn id="50" idx="0"/>
          </p:cNvCxnSpPr>
          <p:nvPr/>
        </p:nvCxnSpPr>
        <p:spPr>
          <a:xfrm flipH="1">
            <a:off x="8860214" y="3903387"/>
            <a:ext cx="1" cy="5235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>
            <a:stCxn id="45" idx="2"/>
            <a:endCxn id="51" idx="0"/>
          </p:cNvCxnSpPr>
          <p:nvPr/>
        </p:nvCxnSpPr>
        <p:spPr>
          <a:xfrm flipH="1">
            <a:off x="11049232" y="3903387"/>
            <a:ext cx="1" cy="5235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endCxn id="52" idx="0"/>
          </p:cNvCxnSpPr>
          <p:nvPr/>
        </p:nvCxnSpPr>
        <p:spPr>
          <a:xfrm flipH="1">
            <a:off x="10033018" y="5293432"/>
            <a:ext cx="1" cy="5521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4565403" y="3449229"/>
            <a:ext cx="3026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ambria" panose="02040503050406030204" pitchFamily="18" charset="0"/>
                <a:ea typeface="Cambria" panose="02040503050406030204" pitchFamily="18" charset="0"/>
              </a:rPr>
              <a:t>% от утвержденного плана</a:t>
            </a:r>
            <a:endParaRPr lang="ru-RU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72" name="Группа 71"/>
          <p:cNvGrpSpPr/>
          <p:nvPr/>
        </p:nvGrpSpPr>
        <p:grpSpPr>
          <a:xfrm>
            <a:off x="4180724" y="4254953"/>
            <a:ext cx="3805382" cy="1838037"/>
            <a:chOff x="4313382" y="4304145"/>
            <a:chExt cx="3805382" cy="1838037"/>
          </a:xfrm>
        </p:grpSpPr>
        <p:sp>
          <p:nvSpPr>
            <p:cNvPr id="57" name="Скругленный прямоугольник 56"/>
            <p:cNvSpPr/>
            <p:nvPr/>
          </p:nvSpPr>
          <p:spPr>
            <a:xfrm>
              <a:off x="4313382" y="4304145"/>
              <a:ext cx="3805382" cy="1838037"/>
            </a:xfrm>
            <a:prstGeom prst="roundRect">
              <a:avLst/>
            </a:prstGeom>
            <a:blipFill>
              <a:blip r:embed="rId6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579453" y="4796229"/>
              <a:ext cx="7940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ДОХОДЫ</a:t>
              </a:r>
              <a:endParaRPr lang="ru-RU" sz="12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760270" y="4796229"/>
              <a:ext cx="7940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ДОХОДЫ</a:t>
              </a:r>
              <a:endParaRPr lang="ru-RU" sz="12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548419" y="5438428"/>
              <a:ext cx="8528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РАСХОДЫ</a:t>
              </a:r>
              <a:endParaRPr lang="ru-RU" sz="12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6760270" y="5438428"/>
              <a:ext cx="8528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РАСХОДЫ</a:t>
              </a:r>
              <a:endParaRPr lang="ru-RU" sz="12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620426" y="4431050"/>
              <a:ext cx="7120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omic Sans MS" panose="030F0702030302020204" pitchFamily="66" charset="0"/>
                  <a:ea typeface="Cambria" panose="02040503050406030204" pitchFamily="18" charset="0"/>
                </a:rPr>
                <a:t>2021</a:t>
              </a:r>
              <a:endParaRPr lang="ru-RU" dirty="0">
                <a:latin typeface="Comic Sans MS" panose="030F0702030302020204" pitchFamily="66" charset="0"/>
                <a:ea typeface="Cambria" panose="02040503050406030204" pitchFamily="18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785962" y="4426897"/>
              <a:ext cx="7489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omic Sans MS" panose="030F0702030302020204" pitchFamily="66" charset="0"/>
                  <a:ea typeface="Cambria" panose="02040503050406030204" pitchFamily="18" charset="0"/>
                </a:rPr>
                <a:t>2020</a:t>
              </a:r>
              <a:endParaRPr lang="ru-RU" dirty="0">
                <a:latin typeface="Comic Sans MS" panose="030F0702030302020204" pitchFamily="66" charset="0"/>
                <a:ea typeface="Cambria" panose="02040503050406030204" pitchFamily="18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620426" y="5073228"/>
              <a:ext cx="7088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latin typeface="Comic Sans MS" panose="030F0702030302020204" pitchFamily="66" charset="0"/>
                </a:rPr>
                <a:t>47,7%</a:t>
              </a:r>
              <a:endParaRPr lang="ru-RU" sz="1400" dirty="0">
                <a:latin typeface="Comic Sans MS" panose="030F0702030302020204" pitchFamily="66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620426" y="5772850"/>
              <a:ext cx="7088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latin typeface="Comic Sans MS" panose="030F0702030302020204" pitchFamily="66" charset="0"/>
                </a:rPr>
                <a:t>46,3%</a:t>
              </a:r>
              <a:endParaRPr lang="ru-RU" sz="1400" dirty="0">
                <a:latin typeface="Comic Sans MS" panose="030F0702030302020204" pitchFamily="66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802846" y="5069274"/>
              <a:ext cx="7088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latin typeface="Comic Sans MS" panose="030F0702030302020204" pitchFamily="66" charset="0"/>
                </a:rPr>
                <a:t>49,4%</a:t>
              </a:r>
              <a:endParaRPr lang="ru-RU" sz="1400" dirty="0">
                <a:latin typeface="Comic Sans MS" panose="030F0702030302020204" pitchFamily="66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802846" y="5772850"/>
              <a:ext cx="6799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latin typeface="Comic Sans MS" panose="030F0702030302020204" pitchFamily="66" charset="0"/>
                </a:rPr>
                <a:t>45,1%</a:t>
              </a:r>
              <a:endParaRPr lang="ru-RU" sz="1400" dirty="0">
                <a:latin typeface="Comic Sans MS" panose="030F0702030302020204" pitchFamily="66" charset="0"/>
              </a:endParaRPr>
            </a:p>
          </p:txBody>
        </p:sp>
      </p:grpSp>
      <p:cxnSp>
        <p:nvCxnSpPr>
          <p:cNvPr id="74" name="Прямая со стрелкой 73"/>
          <p:cNvCxnSpPr>
            <a:stCxn id="56" idx="2"/>
            <a:endCxn id="57" idx="0"/>
          </p:cNvCxnSpPr>
          <p:nvPr/>
        </p:nvCxnSpPr>
        <p:spPr>
          <a:xfrm>
            <a:off x="6078799" y="3818561"/>
            <a:ext cx="4616" cy="436392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028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981751" y="1530783"/>
            <a:ext cx="10972800" cy="82061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>
                <a:solidFill>
                  <a:schemeClr val="accent1">
                    <a:lumMod val="75000"/>
                  </a:schemeClr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</a:br>
            <a:endParaRPr lang="ru-RU" sz="3100" dirty="0">
              <a:solidFill>
                <a:schemeClr val="accent1">
                  <a:lumMod val="75000"/>
                </a:schemeClr>
              </a:solidFill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959283" y="52131"/>
            <a:ext cx="1031631" cy="274675"/>
          </a:xfrm>
        </p:spPr>
        <p:txBody>
          <a:bodyPr/>
          <a:lstStyle/>
          <a:p>
            <a:r>
              <a:rPr lang="ru-RU" dirty="0" smtClean="0"/>
              <a:t>Слайд 2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9173" y="189468"/>
            <a:ext cx="29193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 smtClean="0">
                <a:ln/>
              </a:rPr>
              <a:t>ДОХОДЫ</a:t>
            </a:r>
            <a:endParaRPr lang="ru-RU" sz="5400" b="1" dirty="0">
              <a:ln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88356" y="919587"/>
            <a:ext cx="16209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45,9 </a:t>
            </a:r>
          </a:p>
          <a:p>
            <a:pPr algn="ctr"/>
            <a:r>
              <a:rPr lang="ru-RU" dirty="0" smtClean="0">
                <a:latin typeface="Comic Sans MS" panose="030F0702030302020204" pitchFamily="66" charset="0"/>
              </a:rPr>
              <a:t>млрд рублей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9" t="1642" r="19721" b="3546"/>
          <a:stretch/>
        </p:blipFill>
        <p:spPr>
          <a:xfrm>
            <a:off x="4491177" y="1762440"/>
            <a:ext cx="2415312" cy="2423336"/>
          </a:xfrm>
          <a:prstGeom prst="ellipse">
            <a:avLst/>
          </a:prstGeom>
          <a:effectLst>
            <a:softEdge rad="0"/>
          </a:effectLst>
        </p:spPr>
      </p:pic>
      <p:grpSp>
        <p:nvGrpSpPr>
          <p:cNvPr id="11" name="Группа 10"/>
          <p:cNvGrpSpPr/>
          <p:nvPr/>
        </p:nvGrpSpPr>
        <p:grpSpPr>
          <a:xfrm>
            <a:off x="764678" y="2105888"/>
            <a:ext cx="1849214" cy="1736437"/>
            <a:chOff x="1300386" y="3796146"/>
            <a:chExt cx="1865745" cy="1865745"/>
          </a:xfrm>
        </p:grpSpPr>
        <p:sp>
          <p:nvSpPr>
            <p:cNvPr id="10" name="Овал 9"/>
            <p:cNvSpPr/>
            <p:nvPr/>
          </p:nvSpPr>
          <p:spPr>
            <a:xfrm>
              <a:off x="1300386" y="3796146"/>
              <a:ext cx="1865745" cy="1865745"/>
            </a:xfrm>
            <a:prstGeom prst="ellipse">
              <a:avLst/>
            </a:prstGeom>
            <a:solidFill>
              <a:srgbClr val="4472C3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802691" y="5010788"/>
              <a:ext cx="861134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atin typeface="Comic Sans MS" panose="030F0702030302020204" pitchFamily="66" charset="0"/>
                </a:rPr>
                <a:t>26,4%</a:t>
              </a:r>
              <a:endParaRPr lang="ru-RU" dirty="0">
                <a:latin typeface="Comic Sans MS" panose="030F0702030302020204" pitchFamily="66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22779" y="4082687"/>
              <a:ext cx="1620958" cy="64633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>
                  <a:latin typeface="Comic Sans MS" panose="030F0702030302020204" pitchFamily="66" charset="0"/>
                </a:rPr>
                <a:t>12,1 </a:t>
              </a:r>
            </a:p>
            <a:p>
              <a:pPr algn="ctr"/>
              <a:r>
                <a:rPr lang="ru-RU" dirty="0">
                  <a:latin typeface="Comic Sans MS" panose="030F0702030302020204" pitchFamily="66" charset="0"/>
                </a:rPr>
                <a:t>млрд рублей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110069" y="2045108"/>
            <a:ext cx="1849214" cy="1857999"/>
            <a:chOff x="7917823" y="1008217"/>
            <a:chExt cx="1865745" cy="1865745"/>
          </a:xfrm>
          <a:solidFill>
            <a:srgbClr val="FFBF00"/>
          </a:solidFill>
        </p:grpSpPr>
        <p:sp>
          <p:nvSpPr>
            <p:cNvPr id="14" name="Овал 13"/>
            <p:cNvSpPr/>
            <p:nvPr/>
          </p:nvSpPr>
          <p:spPr>
            <a:xfrm>
              <a:off x="7917823" y="1008217"/>
              <a:ext cx="1865745" cy="1865745"/>
            </a:xfrm>
            <a:prstGeom prst="ellipse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509095" y="2222859"/>
              <a:ext cx="6832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atin typeface="Comic Sans MS" panose="030F0702030302020204" pitchFamily="66" charset="0"/>
                </a:rPr>
                <a:t>1,8%</a:t>
              </a:r>
              <a:endParaRPr lang="ru-RU" dirty="0">
                <a:latin typeface="Comic Sans MS" panose="030F0702030302020204" pitchFamily="66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105139" y="1359823"/>
              <a:ext cx="1509916" cy="64633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Comic Sans MS" panose="030F0702030302020204" pitchFamily="66" charset="0"/>
                </a:rPr>
                <a:t>841,6</a:t>
              </a:r>
            </a:p>
            <a:p>
              <a:pPr algn="ctr"/>
              <a:r>
                <a:rPr lang="ru-RU" dirty="0" smtClean="0">
                  <a:latin typeface="Comic Sans MS" panose="030F0702030302020204" pitchFamily="66" charset="0"/>
                </a:rPr>
                <a:t>млн </a:t>
              </a:r>
              <a:r>
                <a:rPr lang="ru-RU" dirty="0">
                  <a:latin typeface="Comic Sans MS" panose="030F0702030302020204" pitchFamily="66" charset="0"/>
                </a:rPr>
                <a:t>рублей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765960" y="4705926"/>
            <a:ext cx="1865745" cy="1865745"/>
            <a:chOff x="1300386" y="3796146"/>
            <a:chExt cx="1865745" cy="1865745"/>
          </a:xfrm>
        </p:grpSpPr>
        <p:sp>
          <p:nvSpPr>
            <p:cNvPr id="19" name="Овал 18"/>
            <p:cNvSpPr/>
            <p:nvPr/>
          </p:nvSpPr>
          <p:spPr>
            <a:xfrm>
              <a:off x="1300386" y="3796146"/>
              <a:ext cx="1865745" cy="1865745"/>
            </a:xfrm>
            <a:prstGeom prst="ellipse">
              <a:avLst/>
            </a:prstGeom>
            <a:solidFill>
              <a:srgbClr val="22DF48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821126" y="5010788"/>
              <a:ext cx="824265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atin typeface="Comic Sans MS" panose="030F0702030302020204" pitchFamily="66" charset="0"/>
                </a:rPr>
                <a:t>71,8%</a:t>
              </a:r>
              <a:endParaRPr lang="ru-RU" dirty="0">
                <a:latin typeface="Comic Sans MS" panose="030F0702030302020204" pitchFamily="66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422779" y="4082687"/>
              <a:ext cx="1620958" cy="64633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atin typeface="Comic Sans MS" panose="030F0702030302020204" pitchFamily="66" charset="0"/>
                </a:rPr>
                <a:t>32,9 </a:t>
              </a:r>
              <a:endParaRPr lang="ru-RU" dirty="0">
                <a:latin typeface="Comic Sans MS" panose="030F0702030302020204" pitchFamily="66" charset="0"/>
              </a:endParaRPr>
            </a:p>
            <a:p>
              <a:pPr algn="ctr"/>
              <a:r>
                <a:rPr lang="ru-RU" dirty="0">
                  <a:latin typeface="Comic Sans MS" panose="030F0702030302020204" pitchFamily="66" charset="0"/>
                </a:rPr>
                <a:t>млрд рублей</a:t>
              </a:r>
            </a:p>
          </p:txBody>
        </p:sp>
      </p:grpSp>
      <p:sp>
        <p:nvSpPr>
          <p:cNvPr id="25" name="Стрелка влево 24"/>
          <p:cNvSpPr/>
          <p:nvPr/>
        </p:nvSpPr>
        <p:spPr>
          <a:xfrm>
            <a:off x="3150335" y="2845591"/>
            <a:ext cx="729673" cy="257029"/>
          </a:xfrm>
          <a:prstGeom prst="leftArrow">
            <a:avLst/>
          </a:prstGeom>
          <a:solidFill>
            <a:srgbClr val="4C7BD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7629588" y="2845590"/>
            <a:ext cx="757381" cy="257029"/>
          </a:xfrm>
          <a:prstGeom prst="rightArrow">
            <a:avLst/>
          </a:prstGeom>
          <a:solidFill>
            <a:srgbClr val="FFCB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5597232" y="4185776"/>
            <a:ext cx="203200" cy="469351"/>
          </a:xfrm>
          <a:prstGeom prst="downArrow">
            <a:avLst/>
          </a:prstGeom>
          <a:solidFill>
            <a:srgbClr val="22DF4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234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838200" y="-135741"/>
            <a:ext cx="10515600" cy="1793126"/>
          </a:xfrm>
        </p:spPr>
        <p:txBody>
          <a:bodyPr spcCol="72000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Исполнение основных параметров краевого бюджета</a:t>
            </a:r>
            <a:br>
              <a:rPr lang="ru-RU" sz="2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за 1 полугодие 2021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года</a:t>
            </a:r>
            <a:endParaRPr lang="ru-RU" sz="2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692777" y="114524"/>
            <a:ext cx="1154723" cy="219200"/>
          </a:xfrm>
        </p:spPr>
        <p:txBody>
          <a:bodyPr/>
          <a:lstStyle/>
          <a:p>
            <a:r>
              <a:rPr lang="ru-RU" dirty="0" smtClean="0"/>
              <a:t>Слайд 3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800595" y="1235851"/>
            <a:ext cx="4590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% </a:t>
            </a:r>
            <a:r>
              <a:rPr lang="ru-RU" dirty="0" smtClean="0"/>
              <a:t>в общем объеме расходов по исполнению</a:t>
            </a:r>
            <a:endParaRPr lang="ru-RU" dirty="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958785821"/>
              </p:ext>
            </p:extLst>
          </p:nvPr>
        </p:nvGraphicFramePr>
        <p:xfrm>
          <a:off x="838200" y="1427809"/>
          <a:ext cx="11009300" cy="4934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9447051" y="1235851"/>
            <a:ext cx="124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(по долям)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8972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838200" y="-135741"/>
            <a:ext cx="10515600" cy="1793126"/>
          </a:xfrm>
        </p:spPr>
        <p:txBody>
          <a:bodyPr spcCol="72000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Исполнение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по расходам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краевого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бюджета за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1 полугодие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2021 года по разделам классификации расходов бюджетов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245362" y="88151"/>
            <a:ext cx="743439" cy="193204"/>
          </a:xfrm>
        </p:spPr>
        <p:txBody>
          <a:bodyPr/>
          <a:lstStyle/>
          <a:p>
            <a:r>
              <a:rPr lang="ru-RU" dirty="0" smtClean="0"/>
              <a:t>Слайд 4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165537"/>
              </p:ext>
            </p:extLst>
          </p:nvPr>
        </p:nvGraphicFramePr>
        <p:xfrm>
          <a:off x="838200" y="1320442"/>
          <a:ext cx="10515600" cy="4959546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565728">
                  <a:extLst>
                    <a:ext uri="{9D8B030D-6E8A-4147-A177-3AD203B41FA5}">
                      <a16:colId xmlns:a16="http://schemas.microsoft.com/office/drawing/2014/main" val="2085473936"/>
                    </a:ext>
                  </a:extLst>
                </a:gridCol>
                <a:gridCol w="3640512">
                  <a:extLst>
                    <a:ext uri="{9D8B030D-6E8A-4147-A177-3AD203B41FA5}">
                      <a16:colId xmlns:a16="http://schemas.microsoft.com/office/drawing/2014/main" val="3451307659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551488309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44227947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202894734"/>
                    </a:ext>
                  </a:extLst>
                </a:gridCol>
              </a:tblGrid>
              <a:tr h="375158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 Schoolbook" panose="02040604050505020304" pitchFamily="18" charset="0"/>
                        </a:rPr>
                        <a:t>№ п/п</a:t>
                      </a:r>
                      <a:endParaRPr lang="ru-RU" sz="1050" dirty="0">
                        <a:latin typeface="Century Schoolbook" panose="020406040505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Century Schoolbook" panose="020406040505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Годовой объем ассигнований на 2021 год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Исполнение на 01.07.2021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% в общем объеме расходов по исполнению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26567185"/>
                  </a:ext>
                </a:extLst>
              </a:tr>
              <a:tr h="2163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1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2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3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4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7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54057199"/>
                  </a:ext>
                </a:extLst>
              </a:tr>
              <a:tr h="2163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1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Общегосударственные вопросы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3 934 708,5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1 558 888,3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3,43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610977925"/>
                  </a:ext>
                </a:extLst>
              </a:tr>
              <a:tr h="236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2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Национальная оборона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18 262,9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7 301,7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0,02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363321137"/>
                  </a:ext>
                </a:extLst>
              </a:tr>
              <a:tr h="3751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3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1 370 846,1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669 078,8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1,47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37826639"/>
                  </a:ext>
                </a:extLst>
              </a:tr>
              <a:tr h="2252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4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Национальная экономика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26 125 049,1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10 399 494,4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22,9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605165690"/>
                  </a:ext>
                </a:extLst>
              </a:tr>
              <a:tr h="240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5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Жилищно-коммунальное хозяйство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13 140 141,3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6 328 494,5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13,93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075587673"/>
                  </a:ext>
                </a:extLst>
              </a:tr>
              <a:tr h="2678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6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Охрана окружающей среды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722 888,2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199 716,3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0,44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924779013"/>
                  </a:ext>
                </a:extLst>
              </a:tr>
              <a:tr h="2678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7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Образование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16 583 012,9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8 725 560,9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19,21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066797193"/>
                  </a:ext>
                </a:extLst>
              </a:tr>
              <a:tr h="2770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8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Культура, кинематография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1 144 534,6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405 422,6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0,89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921340550"/>
                  </a:ext>
                </a:extLst>
              </a:tr>
              <a:tr h="2309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9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Здравоохранение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10 235 426,3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5 287 993,6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11,64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797112378"/>
                  </a:ext>
                </a:extLst>
              </a:tr>
              <a:tr h="3232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10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Социальная политика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16 384 253,6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7 829 971,9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17,24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82398975"/>
                  </a:ext>
                </a:extLst>
              </a:tr>
              <a:tr h="2863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11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Физическая культура и спорт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1 587 466,1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700 153,6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1,54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1552424"/>
                  </a:ext>
                </a:extLst>
              </a:tr>
              <a:tr h="2955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12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Средства массовой информации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95 327,7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44 483,7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0,1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139474965"/>
                  </a:ext>
                </a:extLst>
              </a:tr>
              <a:tr h="3751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13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229 070,6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113 115,6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0,25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699185360"/>
                  </a:ext>
                </a:extLst>
              </a:tr>
              <a:tr h="3751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14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6 578 043,5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3 146 701,0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6,93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222444038"/>
                  </a:ext>
                </a:extLst>
              </a:tr>
              <a:tr h="3751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entury Schoolbook" panose="02040604050505020304" pitchFamily="18" charset="0"/>
                        </a:rPr>
                        <a:t>Всего</a:t>
                      </a:r>
                      <a:endParaRPr lang="ru-RU" sz="1100" b="1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entury Schoolbook" panose="02040604050505020304" pitchFamily="18" charset="0"/>
                        </a:rPr>
                        <a:t>98 149 031,3</a:t>
                      </a:r>
                      <a:endParaRPr lang="ru-RU" sz="1100" b="1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entury Schoolbook" panose="02040604050505020304" pitchFamily="18" charset="0"/>
                        </a:rPr>
                        <a:t>45 416 376,8</a:t>
                      </a:r>
                      <a:endParaRPr lang="ru-RU" sz="1100" b="1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entury Schoolbook" panose="02040604050505020304" pitchFamily="18" charset="0"/>
                        </a:rPr>
                        <a:t>100,0</a:t>
                      </a:r>
                      <a:endParaRPr lang="ru-RU" sz="1100" b="1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67880031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195074" y="1043443"/>
            <a:ext cx="10502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Century Schoolbook" panose="02040604050505020304" pitchFamily="18" charset="0"/>
              </a:rPr>
              <a:t>т</a:t>
            </a:r>
            <a:r>
              <a:rPr lang="ru-RU" sz="1200" dirty="0" smtClean="0">
                <a:latin typeface="Century Schoolbook" panose="02040604050505020304" pitchFamily="18" charset="0"/>
              </a:rPr>
              <a:t>ыс. рублей</a:t>
            </a:r>
            <a:endParaRPr lang="ru-RU" sz="1200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690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23" y="356089"/>
            <a:ext cx="10477542" cy="712177"/>
          </a:xfrm>
        </p:spPr>
        <p:txBody>
          <a:bodyPr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Исполнение кассового плана по расходам краевого бюджета </a:t>
            </a:r>
            <a:br>
              <a:rPr lang="ru-RU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за 1 полугодие 2021 года по разделам классификации расходов бюджетов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271739" y="65842"/>
            <a:ext cx="697452" cy="294644"/>
          </a:xfrm>
        </p:spPr>
        <p:txBody>
          <a:bodyPr/>
          <a:lstStyle/>
          <a:p>
            <a:r>
              <a:rPr lang="ru-RU" dirty="0" smtClean="0"/>
              <a:t>Слайд 5</a:t>
            </a:r>
            <a:endParaRPr lang="ru-RU" dirty="0"/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3DC9AE19-C000-4969-BDAA-F58980E063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8055231"/>
              </p:ext>
            </p:extLst>
          </p:nvPr>
        </p:nvGraphicFramePr>
        <p:xfrm>
          <a:off x="790113" y="1063869"/>
          <a:ext cx="10937289" cy="5567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92177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616" y="265520"/>
            <a:ext cx="11283885" cy="966429"/>
          </a:xfrm>
        </p:spPr>
        <p:txBody>
          <a:bodyPr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Исполнение расходов краевого бюджета, направленных на </a:t>
            </a:r>
            <a:br>
              <a:rPr lang="ru-RU" sz="1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реализацию национальных проектов в Камчатском крае (от утвержденных годовых ассигнований)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в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1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полугодии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2021 года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02108" y="106232"/>
            <a:ext cx="814754" cy="365125"/>
          </a:xfrm>
        </p:spPr>
        <p:txBody>
          <a:bodyPr/>
          <a:lstStyle/>
          <a:p>
            <a:r>
              <a:rPr lang="ru-RU" smtClean="0"/>
              <a:t>Слайд 6</a:t>
            </a:r>
            <a:endParaRPr lang="ru-RU" dirty="0"/>
          </a:p>
        </p:txBody>
      </p:sp>
      <p:graphicFrame>
        <p:nvGraphicFramePr>
          <p:cNvPr id="17" name="Диаграмма 16">
            <a:extLst>
              <a:ext uri="{FF2B5EF4-FFF2-40B4-BE49-F238E27FC236}">
                <a16:creationId xmlns:a16="http://schemas.microsoft.com/office/drawing/2014/main" id="{51EE4FDA-82FB-49F8-B7ED-3F610583A7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5571774"/>
              </p:ext>
            </p:extLst>
          </p:nvPr>
        </p:nvGraphicFramePr>
        <p:xfrm>
          <a:off x="508000" y="998376"/>
          <a:ext cx="11185236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0349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667" y="289184"/>
            <a:ext cx="11283885" cy="85697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Исполнение кассового плана по расходам краевого бюджета, направленных на реализацию национальных проектов в Камчатском крае </a:t>
            </a:r>
            <a:br>
              <a:rPr lang="ru-RU" sz="1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в 1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полугодии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2021 года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465169" y="0"/>
            <a:ext cx="726831" cy="365125"/>
          </a:xfrm>
        </p:spPr>
        <p:txBody>
          <a:bodyPr/>
          <a:lstStyle/>
          <a:p>
            <a:r>
              <a:rPr lang="ru-RU" dirty="0" smtClean="0"/>
              <a:t>Слайд 7</a:t>
            </a:r>
            <a:endParaRPr lang="ru-RU" dirty="0"/>
          </a:p>
        </p:txBody>
      </p:sp>
      <p:graphicFrame>
        <p:nvGraphicFramePr>
          <p:cNvPr id="17" name="Диаграмма 16">
            <a:extLst>
              <a:ext uri="{FF2B5EF4-FFF2-40B4-BE49-F238E27FC236}">
                <a16:creationId xmlns:a16="http://schemas.microsoft.com/office/drawing/2014/main" id="{51EE4FDA-82FB-49F8-B7ED-3F610583A7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860793"/>
              </p:ext>
            </p:extLst>
          </p:nvPr>
        </p:nvGraphicFramePr>
        <p:xfrm>
          <a:off x="518667" y="998376"/>
          <a:ext cx="11174569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40791815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9270AA94-2367-4B1E-B579-26147B222B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23246</TotalTime>
  <Words>513</Words>
  <Application>Microsoft Office PowerPoint</Application>
  <PresentationFormat>Широкоэкранный</PresentationFormat>
  <Paragraphs>212</Paragraphs>
  <Slides>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20" baseType="lpstr">
      <vt:lpstr>Arial</vt:lpstr>
      <vt:lpstr>Calibri</vt:lpstr>
      <vt:lpstr>Calibri Light</vt:lpstr>
      <vt:lpstr>Cambria</vt:lpstr>
      <vt:lpstr>Century</vt:lpstr>
      <vt:lpstr>Century Schoolbook</vt:lpstr>
      <vt:lpstr>Comic Sans MS</vt:lpstr>
      <vt:lpstr>Franklin Gothic Book</vt:lpstr>
      <vt:lpstr>Palatino Linotype</vt:lpstr>
      <vt:lpstr>Times New Roman</vt:lpstr>
      <vt:lpstr>Crop</vt:lpstr>
      <vt:lpstr>Тема Office</vt:lpstr>
      <vt:lpstr>Министерство финансов Камчатского края</vt:lpstr>
      <vt:lpstr>Исполнение основных параметров краевого бюджета за 1 полугодие 2021 года</vt:lpstr>
      <vt:lpstr> </vt:lpstr>
      <vt:lpstr>Исполнение основных параметров краевого бюджета за 1 полугодие 2021 года</vt:lpstr>
      <vt:lpstr>Исполнение по расходам краевого бюджета за 1 полугодие  2021 года по разделам классификации расходов бюджетов</vt:lpstr>
      <vt:lpstr>Исполнение кассового плана по расходам краевого бюджета  за 1 полугодие 2021 года по разделам классификации расходов бюджетов</vt:lpstr>
      <vt:lpstr>Исполнение расходов краевого бюджета, направленных на  реализацию национальных проектов в Камчатском крае (от утвержденных годовых ассигнований) в 1 полугодии 2021 года</vt:lpstr>
      <vt:lpstr>Исполнение кассового плана по расходам краевого бюджета, направленных на реализацию национальных проектов в Камчатском крае  в 1 полугодии 2021 года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финансов Камчатского края</dc:title>
  <dc:creator>Позанок Анна Сергеевна</dc:creator>
  <cp:lastModifiedBy>Хамлова Наталья Львовна</cp:lastModifiedBy>
  <cp:revision>1805</cp:revision>
  <cp:lastPrinted>2021-06-30T03:29:40Z</cp:lastPrinted>
  <dcterms:created xsi:type="dcterms:W3CDTF">2016-10-20T03:59:01Z</dcterms:created>
  <dcterms:modified xsi:type="dcterms:W3CDTF">2021-08-19T03:57:20Z</dcterms:modified>
</cp:coreProperties>
</file>