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9" r:id="rId2"/>
    <p:sldId id="318" r:id="rId3"/>
    <p:sldId id="319" r:id="rId4"/>
    <p:sldId id="331" r:id="rId5"/>
    <p:sldId id="320" r:id="rId6"/>
    <p:sldId id="321" r:id="rId7"/>
    <p:sldId id="322" r:id="rId8"/>
    <p:sldId id="323" r:id="rId9"/>
    <p:sldId id="324" r:id="rId10"/>
    <p:sldId id="332" r:id="rId11"/>
    <p:sldId id="333" r:id="rId12"/>
    <p:sldId id="334" r:id="rId13"/>
    <p:sldId id="335" r:id="rId14"/>
    <p:sldId id="336" r:id="rId15"/>
    <p:sldId id="337" r:id="rId16"/>
    <p:sldId id="325" r:id="rId17"/>
    <p:sldId id="329" r:id="rId18"/>
    <p:sldId id="330" r:id="rId19"/>
  </p:sldIdLst>
  <p:sldSz cx="12192000" cy="6858000"/>
  <p:notesSz cx="6858000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8" userDrawn="1">
          <p15:clr>
            <a:srgbClr val="F26B43"/>
          </p15:clr>
        </p15:guide>
        <p15:guide id="2" pos="960" userDrawn="1">
          <p15:clr>
            <a:srgbClr val="A4A3A4"/>
          </p15:clr>
        </p15:guide>
        <p15:guide id="3" pos="1119" userDrawn="1">
          <p15:clr>
            <a:srgbClr val="A4A3A4"/>
          </p15:clr>
        </p15:guide>
        <p15:guide id="4" pos="1760" userDrawn="1">
          <p15:clr>
            <a:srgbClr val="A4A3A4"/>
          </p15:clr>
        </p15:guide>
        <p15:guide id="5" pos="1919" userDrawn="1">
          <p15:clr>
            <a:srgbClr val="A4A3A4"/>
          </p15:clr>
        </p15:guide>
        <p15:guide id="6" pos="2561" userDrawn="1">
          <p15:clr>
            <a:srgbClr val="A4A3A4"/>
          </p15:clr>
        </p15:guide>
        <p15:guide id="7" pos="2721" userDrawn="1">
          <p15:clr>
            <a:srgbClr val="A4A3A4"/>
          </p15:clr>
        </p15:guide>
        <p15:guide id="8" pos="3362" userDrawn="1">
          <p15:clr>
            <a:srgbClr val="A4A3A4"/>
          </p15:clr>
        </p15:guide>
        <p15:guide id="9" pos="3521" userDrawn="1">
          <p15:clr>
            <a:srgbClr val="A4A3A4"/>
          </p15:clr>
        </p15:guide>
        <p15:guide id="10" pos="4158" userDrawn="1">
          <p15:clr>
            <a:srgbClr val="A4A3A4"/>
          </p15:clr>
        </p15:guide>
        <p15:guide id="11" pos="4316" userDrawn="1">
          <p15:clr>
            <a:srgbClr val="A4A3A4"/>
          </p15:clr>
        </p15:guide>
        <p15:guide id="12" pos="4961" userDrawn="1">
          <p15:clr>
            <a:srgbClr val="A4A3A4"/>
          </p15:clr>
        </p15:guide>
        <p15:guide id="13" pos="5121" userDrawn="1">
          <p15:clr>
            <a:srgbClr val="A4A3A4"/>
          </p15:clr>
        </p15:guide>
        <p15:guide id="14" pos="5745" userDrawn="1">
          <p15:clr>
            <a:srgbClr val="A4A3A4"/>
          </p15:clr>
        </p15:guide>
        <p15:guide id="15" pos="5922" userDrawn="1">
          <p15:clr>
            <a:srgbClr val="A4A3A4"/>
          </p15:clr>
        </p15:guide>
        <p15:guide id="16" pos="6562" userDrawn="1">
          <p15:clr>
            <a:srgbClr val="A4A3A4"/>
          </p15:clr>
        </p15:guide>
        <p15:guide id="17" pos="6723" userDrawn="1">
          <p15:clr>
            <a:srgbClr val="A4A3A4"/>
          </p15:clr>
        </p15:guide>
        <p15:guide id="18" orient="horz" pos="1117" userDrawn="1">
          <p15:clr>
            <a:srgbClr val="F26B43"/>
          </p15:clr>
        </p15:guide>
        <p15:guide id="19" pos="320" userDrawn="1">
          <p15:clr>
            <a:srgbClr val="A4A3A4"/>
          </p15:clr>
        </p15:guide>
        <p15:guide id="20" pos="7362" userDrawn="1">
          <p15:clr>
            <a:srgbClr val="A4A3A4"/>
          </p15:clr>
        </p15:guide>
        <p15:guide id="21" orient="horz" pos="323" userDrawn="1">
          <p15:clr>
            <a:srgbClr val="A4A3A4"/>
          </p15:clr>
        </p15:guide>
        <p15:guide id="22" orient="horz" pos="4005" userDrawn="1">
          <p15:clr>
            <a:srgbClr val="A4A3A4"/>
          </p15:clr>
        </p15:guide>
        <p15:guide id="26" orient="horz" pos="1440" userDrawn="1">
          <p15:clr>
            <a:srgbClr val="A4A3A4"/>
          </p15:clr>
        </p15:guide>
        <p15:guide id="27" orient="horz" pos="1521" userDrawn="1">
          <p15:clr>
            <a:srgbClr val="A4A3A4"/>
          </p15:clr>
        </p15:guide>
        <p15:guide id="28" orient="horz" pos="1601" userDrawn="1">
          <p15:clr>
            <a:srgbClr val="A4A3A4"/>
          </p15:clr>
        </p15:guide>
        <p15:guide id="29" orient="horz" pos="1680" userDrawn="1">
          <p15:clr>
            <a:srgbClr val="A4A3A4"/>
          </p15:clr>
        </p15:guide>
        <p15:guide id="30" orient="horz" pos="1760" userDrawn="1">
          <p15:clr>
            <a:srgbClr val="A4A3A4"/>
          </p15:clr>
        </p15:guide>
        <p15:guide id="31" orient="horz" pos="1842" userDrawn="1">
          <p15:clr>
            <a:srgbClr val="A4A3A4"/>
          </p15:clr>
        </p15:guide>
        <p15:guide id="32" orient="horz" pos="1922" userDrawn="1">
          <p15:clr>
            <a:srgbClr val="A4A3A4"/>
          </p15:clr>
        </p15:guide>
        <p15:guide id="33" orient="horz" pos="2001" userDrawn="1">
          <p15:clr>
            <a:srgbClr val="A4A3A4"/>
          </p15:clr>
        </p15:guide>
        <p15:guide id="34" orient="horz" pos="3924" userDrawn="1">
          <p15:clr>
            <a:srgbClr val="A4A3A4"/>
          </p15:clr>
        </p15:guide>
        <p15:guide id="35" orient="horz" pos="3524" userDrawn="1">
          <p15:clr>
            <a:srgbClr val="A4A3A4"/>
          </p15:clr>
        </p15:guide>
        <p15:guide id="36" orient="horz" pos="3765" userDrawn="1">
          <p15:clr>
            <a:srgbClr val="A4A3A4"/>
          </p15:clr>
        </p15:guide>
        <p15:guide id="37" orient="horz" pos="3603" userDrawn="1">
          <p15:clr>
            <a:srgbClr val="A4A3A4"/>
          </p15:clr>
        </p15:guide>
        <p15:guide id="38" orient="horz" pos="3684" userDrawn="1">
          <p15:clr>
            <a:srgbClr val="A4A3A4"/>
          </p15:clr>
        </p15:guide>
        <p15:guide id="39" orient="horz" pos="3845" userDrawn="1">
          <p15:clr>
            <a:srgbClr val="A4A3A4"/>
          </p15:clr>
        </p15:guide>
        <p15:guide id="40" orient="horz" pos="2963" userDrawn="1">
          <p15:clr>
            <a:srgbClr val="A4A3A4"/>
          </p15:clr>
        </p15:guide>
        <p15:guide id="41" orient="horz" pos="3042" userDrawn="1">
          <p15:clr>
            <a:srgbClr val="A4A3A4"/>
          </p15:clr>
        </p15:guide>
        <p15:guide id="42" orient="horz" pos="3363" userDrawn="1">
          <p15:clr>
            <a:srgbClr val="A4A3A4"/>
          </p15:clr>
        </p15:guide>
        <p15:guide id="43" orient="horz" pos="3123" userDrawn="1">
          <p15:clr>
            <a:srgbClr val="A4A3A4"/>
          </p15:clr>
        </p15:guide>
        <p15:guide id="44" orient="horz" pos="3204" userDrawn="1">
          <p15:clr>
            <a:srgbClr val="A4A3A4"/>
          </p15:clr>
        </p15:guide>
        <p15:guide id="45" orient="horz" pos="2723" userDrawn="1">
          <p15:clr>
            <a:srgbClr val="A4A3A4"/>
          </p15:clr>
        </p15:guide>
        <p15:guide id="46" orient="horz" pos="2886" userDrawn="1">
          <p15:clr>
            <a:srgbClr val="A4A3A4"/>
          </p15:clr>
        </p15:guide>
        <p15:guide id="47" orient="horz" pos="3284" userDrawn="1">
          <p15:clr>
            <a:srgbClr val="A4A3A4"/>
          </p15:clr>
        </p15:guide>
        <p15:guide id="48" orient="horz" pos="2804" userDrawn="1">
          <p15:clr>
            <a:srgbClr val="A4A3A4"/>
          </p15:clr>
        </p15:guide>
        <p15:guide id="49" orient="horz" pos="3444" userDrawn="1">
          <p15:clr>
            <a:srgbClr val="A4A3A4"/>
          </p15:clr>
        </p15:guide>
        <p15:guide id="50" orient="horz" pos="2643" userDrawn="1">
          <p15:clr>
            <a:srgbClr val="A4A3A4"/>
          </p15:clr>
        </p15:guide>
        <p15:guide id="51" orient="horz" pos="2562" userDrawn="1">
          <p15:clr>
            <a:srgbClr val="A4A3A4"/>
          </p15:clr>
        </p15:guide>
        <p15:guide id="52" orient="horz" pos="2481" userDrawn="1">
          <p15:clr>
            <a:srgbClr val="A4A3A4"/>
          </p15:clr>
        </p15:guide>
        <p15:guide id="53" orient="horz" pos="2402" userDrawn="1">
          <p15:clr>
            <a:srgbClr val="A4A3A4"/>
          </p15:clr>
        </p15:guide>
        <p15:guide id="54" orient="horz" pos="2319" userDrawn="1">
          <p15:clr>
            <a:srgbClr val="A4A3A4"/>
          </p15:clr>
        </p15:guide>
        <p15:guide id="55" orient="horz" pos="2243" userDrawn="1">
          <p15:clr>
            <a:srgbClr val="A4A3A4"/>
          </p15:clr>
        </p15:guide>
        <p15:guide id="56" orient="horz" pos="2082" userDrawn="1">
          <p15:clr>
            <a:srgbClr val="A4A3A4"/>
          </p15:clr>
        </p15:guide>
        <p15:guide id="57" orient="horz" pos="2162" userDrawn="1">
          <p15:clr>
            <a:srgbClr val="A4A3A4"/>
          </p15:clr>
        </p15:guide>
        <p15:guide id="58" pos="7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6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3E"/>
    <a:srgbClr val="87C1C7"/>
    <a:srgbClr val="007B3E"/>
    <a:srgbClr val="008000"/>
    <a:srgbClr val="000099"/>
    <a:srgbClr val="0000FF"/>
    <a:srgbClr val="007B87"/>
    <a:srgbClr val="CDFAFF"/>
    <a:srgbClr val="55A67E"/>
    <a:srgbClr val="55A7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84" autoAdjust="0"/>
    <p:restoredTop sz="96374" autoAdjust="0"/>
  </p:normalViewPr>
  <p:slideViewPr>
    <p:cSldViewPr snapToGrid="0">
      <p:cViewPr varScale="1">
        <p:scale>
          <a:sx n="111" d="100"/>
          <a:sy n="111" d="100"/>
        </p:scale>
        <p:origin x="1038" y="102"/>
      </p:cViewPr>
      <p:guideLst>
        <p:guide orient="horz" pos="958"/>
        <p:guide pos="960"/>
        <p:guide pos="1119"/>
        <p:guide pos="1760"/>
        <p:guide pos="1919"/>
        <p:guide pos="2561"/>
        <p:guide pos="2721"/>
        <p:guide pos="3362"/>
        <p:guide pos="3521"/>
        <p:guide pos="4158"/>
        <p:guide pos="4316"/>
        <p:guide pos="4961"/>
        <p:guide pos="5121"/>
        <p:guide pos="5745"/>
        <p:guide pos="5922"/>
        <p:guide pos="6562"/>
        <p:guide pos="6723"/>
        <p:guide orient="horz" pos="1117"/>
        <p:guide pos="320"/>
        <p:guide pos="7362"/>
        <p:guide orient="horz" pos="323"/>
        <p:guide orient="horz" pos="4005"/>
        <p:guide orient="horz" pos="1440"/>
        <p:guide orient="horz" pos="1521"/>
        <p:guide orient="horz" pos="1601"/>
        <p:guide orient="horz" pos="1680"/>
        <p:guide orient="horz" pos="1760"/>
        <p:guide orient="horz" pos="1842"/>
        <p:guide orient="horz" pos="1922"/>
        <p:guide orient="horz" pos="2001"/>
        <p:guide orient="horz" pos="3924"/>
        <p:guide orient="horz" pos="3524"/>
        <p:guide orient="horz" pos="3765"/>
        <p:guide orient="horz" pos="3603"/>
        <p:guide orient="horz" pos="3684"/>
        <p:guide orient="horz" pos="3845"/>
        <p:guide orient="horz" pos="2963"/>
        <p:guide orient="horz" pos="3042"/>
        <p:guide orient="horz" pos="3363"/>
        <p:guide orient="horz" pos="3123"/>
        <p:guide orient="horz" pos="3204"/>
        <p:guide orient="horz" pos="2723"/>
        <p:guide orient="horz" pos="2886"/>
        <p:guide orient="horz" pos="3284"/>
        <p:guide orient="horz" pos="2804"/>
        <p:guide orient="horz" pos="3444"/>
        <p:guide orient="horz" pos="2643"/>
        <p:guide orient="horz" pos="2562"/>
        <p:guide orient="horz" pos="2481"/>
        <p:guide orient="horz" pos="2402"/>
        <p:guide orient="horz" pos="2319"/>
        <p:guide orient="horz" pos="2243"/>
        <p:guide orient="horz" pos="2082"/>
        <p:guide orient="horz" pos="2162"/>
        <p:guide pos="7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3840" y="90"/>
      </p:cViewPr>
      <p:guideLst>
        <p:guide orient="horz" pos="3110"/>
        <p:guide pos="216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B94AA2-0C17-4325-8201-CBF28A1EA3E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80235CC8-469D-4834-A3C3-F1E31986F57D}">
      <dgm:prSet phldrT="[Текст]" custT="1"/>
      <dgm:spPr>
        <a:solidFill>
          <a:schemeClr val="bg1"/>
        </a:solidFill>
        <a:ln w="19050">
          <a:solidFill>
            <a:schemeClr val="accent1"/>
          </a:solidFill>
        </a:ln>
      </dgm:spPr>
      <dgm:t>
        <a:bodyPr/>
        <a:lstStyle/>
        <a:p>
          <a:r>
            <a:rPr lang="ru-RU" sz="1200" b="1" i="0" dirty="0">
              <a:solidFill>
                <a:schemeClr val="tx2">
                  <a:lumMod val="50000"/>
                </a:schemeClr>
              </a:solidFill>
            </a:rPr>
            <a:t>СТАТЬЯ 269.3 Взаимодействие органов внутреннего государственного (муниципального) контроля с другими органами и организациями (введена Федеральным законом от 01.07.2021 № 244-ФЗ).</a:t>
          </a:r>
        </a:p>
        <a:p>
          <a:r>
            <a:rPr lang="ru-RU" sz="1000" i="1" dirty="0">
              <a:solidFill>
                <a:schemeClr val="tx2">
                  <a:lumMod val="50000"/>
                </a:schemeClr>
              </a:solidFill>
            </a:rPr>
            <a:t> Срок вступления в силу 1 января 2022 г. </a:t>
          </a:r>
          <a:endParaRPr lang="ru-RU" sz="1000" dirty="0"/>
        </a:p>
      </dgm:t>
    </dgm:pt>
    <dgm:pt modelId="{707322E9-F2D7-4806-AD47-0B9AFAC3427C}" type="parTrans" cxnId="{B3EA9BDF-D7FF-4D27-989C-D878CB90A10F}">
      <dgm:prSet/>
      <dgm:spPr/>
      <dgm:t>
        <a:bodyPr/>
        <a:lstStyle/>
        <a:p>
          <a:endParaRPr lang="ru-RU"/>
        </a:p>
      </dgm:t>
    </dgm:pt>
    <dgm:pt modelId="{EB954A4B-4910-445A-8A09-660298A31C8D}" type="sibTrans" cxnId="{B3EA9BDF-D7FF-4D27-989C-D878CB90A10F}">
      <dgm:prSet/>
      <dgm:spPr/>
      <dgm:t>
        <a:bodyPr/>
        <a:lstStyle/>
        <a:p>
          <a:endParaRPr lang="ru-RU"/>
        </a:p>
      </dgm:t>
    </dgm:pt>
    <dgm:pt modelId="{03AE5D4F-FB91-4A35-988C-BA2A99973B04}">
      <dgm:prSet phldrT="[Текст]" custT="1"/>
      <dgm:spPr>
        <a:solidFill>
          <a:schemeClr val="bg1"/>
        </a:solidFill>
        <a:ln w="19050">
          <a:solidFill>
            <a:schemeClr val="accent1"/>
          </a:solidFill>
        </a:ln>
      </dgm:spPr>
      <dgm:t>
        <a:bodyPr/>
        <a:lstStyle/>
        <a:p>
          <a:r>
            <a:rPr lang="ru-RU" sz="1200" b="0" i="0" dirty="0">
              <a:solidFill>
                <a:schemeClr val="tx2">
                  <a:lumMod val="50000"/>
                </a:schemeClr>
              </a:solidFill>
            </a:rPr>
            <a:t>Федеральный стандарт «Права и обязанности»,</a:t>
          </a:r>
          <a:r>
            <a:rPr lang="ru-RU" sz="1200" b="0" dirty="0">
              <a:solidFill>
                <a:srgbClr val="2A314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200" b="0" i="0" dirty="0">
              <a:solidFill>
                <a:schemeClr val="tx2">
                  <a:lumMod val="50000"/>
                </a:schemeClr>
              </a:solidFill>
            </a:rPr>
            <a:t>в редакции постановления Правительства РФ от 21.03.2022 № 421 </a:t>
          </a:r>
        </a:p>
        <a:p>
          <a:r>
            <a:rPr lang="ru-RU" sz="1050" b="1" i="0" dirty="0">
              <a:solidFill>
                <a:schemeClr val="tx2">
                  <a:lumMod val="50000"/>
                </a:schemeClr>
              </a:solidFill>
            </a:rPr>
            <a:t>«и) запрашивать у органов государственной власти (государственных органов), органов местного самоуправления, органов местной администрации, органов управления государственными внебюджетными фондами, а также организаций, являющихся владельцами и (или) операторами информационных систем, пользователем которых является объект контроля, предоставление необходимого для осуществления внутреннего государственного (муниципального) финансового контроля доступа должностным лицам органа контроля к данным таких информационных систем.»</a:t>
          </a:r>
        </a:p>
        <a:p>
          <a:r>
            <a:rPr lang="ru-RU" sz="1000" b="0" i="1" dirty="0">
              <a:solidFill>
                <a:schemeClr val="tx2">
                  <a:lumMod val="50000"/>
                </a:schemeClr>
              </a:solidFill>
            </a:rPr>
            <a:t>Срок вступления в силу 30.03.2022</a:t>
          </a:r>
          <a:endParaRPr lang="ru-RU" sz="1000" b="0" dirty="0"/>
        </a:p>
      </dgm:t>
    </dgm:pt>
    <dgm:pt modelId="{4B2F5ED4-5A34-4BD9-8594-04BE28DB1B7D}" type="parTrans" cxnId="{82F5F9D3-E1E5-48CA-B1EF-462A27F31113}">
      <dgm:prSet/>
      <dgm:spPr/>
      <dgm:t>
        <a:bodyPr/>
        <a:lstStyle/>
        <a:p>
          <a:endParaRPr lang="ru-RU"/>
        </a:p>
      </dgm:t>
    </dgm:pt>
    <dgm:pt modelId="{F803763A-08F6-448B-A9B9-0F5DB8813E7C}" type="sibTrans" cxnId="{82F5F9D3-E1E5-48CA-B1EF-462A27F31113}">
      <dgm:prSet/>
      <dgm:spPr/>
      <dgm:t>
        <a:bodyPr/>
        <a:lstStyle/>
        <a:p>
          <a:endParaRPr lang="ru-RU"/>
        </a:p>
      </dgm:t>
    </dgm:pt>
    <dgm:pt modelId="{5F3C26CD-90BA-4AB1-936E-B68CB406DDD9}" type="pres">
      <dgm:prSet presAssocID="{41B94AA2-0C17-4325-8201-CBF28A1EA3E4}" presName="CompostProcess" presStyleCnt="0">
        <dgm:presLayoutVars>
          <dgm:dir/>
          <dgm:resizeHandles val="exact"/>
        </dgm:presLayoutVars>
      </dgm:prSet>
      <dgm:spPr/>
    </dgm:pt>
    <dgm:pt modelId="{2FE9B3E5-08E1-4C7F-AF29-1E1EF8B8EF7A}" type="pres">
      <dgm:prSet presAssocID="{41B94AA2-0C17-4325-8201-CBF28A1EA3E4}" presName="arrow" presStyleLbl="bgShp" presStyleIdx="0" presStyleCnt="1" custLinFactNeighborX="2184"/>
      <dgm:spPr>
        <a:solidFill>
          <a:schemeClr val="accent3">
            <a:lumMod val="60000"/>
            <a:lumOff val="40000"/>
          </a:schemeClr>
        </a:solidFill>
      </dgm:spPr>
    </dgm:pt>
    <dgm:pt modelId="{E02640E2-6C14-4E83-AE36-C52D02A0D116}" type="pres">
      <dgm:prSet presAssocID="{41B94AA2-0C17-4325-8201-CBF28A1EA3E4}" presName="linearProcess" presStyleCnt="0"/>
      <dgm:spPr/>
    </dgm:pt>
    <dgm:pt modelId="{8F9A4844-4E85-4AF9-960C-F545B3AD6C2F}" type="pres">
      <dgm:prSet presAssocID="{80235CC8-469D-4834-A3C3-F1E31986F57D}" presName="textNode" presStyleLbl="node1" presStyleIdx="0" presStyleCnt="2" custScaleX="72468" custScaleY="1348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9FF2C8-A74C-49D2-9203-DA4A2CAD0DC5}" type="pres">
      <dgm:prSet presAssocID="{EB954A4B-4910-445A-8A09-660298A31C8D}" presName="sibTrans" presStyleCnt="0"/>
      <dgm:spPr/>
    </dgm:pt>
    <dgm:pt modelId="{B497B93D-3096-4282-9B2E-10CE748B3DDE}" type="pres">
      <dgm:prSet presAssocID="{03AE5D4F-FB91-4A35-988C-BA2A99973B04}" presName="textNode" presStyleLbl="node1" presStyleIdx="1" presStyleCnt="2" custScaleX="134065" custScaleY="1631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F5F9D3-E1E5-48CA-B1EF-462A27F31113}" srcId="{41B94AA2-0C17-4325-8201-CBF28A1EA3E4}" destId="{03AE5D4F-FB91-4A35-988C-BA2A99973B04}" srcOrd="1" destOrd="0" parTransId="{4B2F5ED4-5A34-4BD9-8594-04BE28DB1B7D}" sibTransId="{F803763A-08F6-448B-A9B9-0F5DB8813E7C}"/>
    <dgm:cxn modelId="{B3A941C6-B84B-442D-832E-399B8A0A119A}" type="presOf" srcId="{41B94AA2-0C17-4325-8201-CBF28A1EA3E4}" destId="{5F3C26CD-90BA-4AB1-936E-B68CB406DDD9}" srcOrd="0" destOrd="0" presId="urn:microsoft.com/office/officeart/2005/8/layout/hProcess9"/>
    <dgm:cxn modelId="{BE6BBE9C-9FDF-4A8F-B7E1-5630C4A526E2}" type="presOf" srcId="{80235CC8-469D-4834-A3C3-F1E31986F57D}" destId="{8F9A4844-4E85-4AF9-960C-F545B3AD6C2F}" srcOrd="0" destOrd="0" presId="urn:microsoft.com/office/officeart/2005/8/layout/hProcess9"/>
    <dgm:cxn modelId="{EAB92844-26CA-429A-ADEB-EDD7D65D998D}" type="presOf" srcId="{03AE5D4F-FB91-4A35-988C-BA2A99973B04}" destId="{B497B93D-3096-4282-9B2E-10CE748B3DDE}" srcOrd="0" destOrd="0" presId="urn:microsoft.com/office/officeart/2005/8/layout/hProcess9"/>
    <dgm:cxn modelId="{B3EA9BDF-D7FF-4D27-989C-D878CB90A10F}" srcId="{41B94AA2-0C17-4325-8201-CBF28A1EA3E4}" destId="{80235CC8-469D-4834-A3C3-F1E31986F57D}" srcOrd="0" destOrd="0" parTransId="{707322E9-F2D7-4806-AD47-0B9AFAC3427C}" sibTransId="{EB954A4B-4910-445A-8A09-660298A31C8D}"/>
    <dgm:cxn modelId="{D6A0A986-7C47-4776-A844-8E9B2526F436}" type="presParOf" srcId="{5F3C26CD-90BA-4AB1-936E-B68CB406DDD9}" destId="{2FE9B3E5-08E1-4C7F-AF29-1E1EF8B8EF7A}" srcOrd="0" destOrd="0" presId="urn:microsoft.com/office/officeart/2005/8/layout/hProcess9"/>
    <dgm:cxn modelId="{3EBA8CA1-AE81-44C0-8DD4-471798BD004A}" type="presParOf" srcId="{5F3C26CD-90BA-4AB1-936E-B68CB406DDD9}" destId="{E02640E2-6C14-4E83-AE36-C52D02A0D116}" srcOrd="1" destOrd="0" presId="urn:microsoft.com/office/officeart/2005/8/layout/hProcess9"/>
    <dgm:cxn modelId="{1EA1A205-D668-486B-8266-E9E5C01BCF07}" type="presParOf" srcId="{E02640E2-6C14-4E83-AE36-C52D02A0D116}" destId="{8F9A4844-4E85-4AF9-960C-F545B3AD6C2F}" srcOrd="0" destOrd="0" presId="urn:microsoft.com/office/officeart/2005/8/layout/hProcess9"/>
    <dgm:cxn modelId="{B2F4C9A6-E9F9-4F3D-86F2-34030B093B31}" type="presParOf" srcId="{E02640E2-6C14-4E83-AE36-C52D02A0D116}" destId="{2F9FF2C8-A74C-49D2-9203-DA4A2CAD0DC5}" srcOrd="1" destOrd="0" presId="urn:microsoft.com/office/officeart/2005/8/layout/hProcess9"/>
    <dgm:cxn modelId="{F75C5686-0B7B-4A59-A2D6-AAF6888A0549}" type="presParOf" srcId="{E02640E2-6C14-4E83-AE36-C52D02A0D116}" destId="{B497B93D-3096-4282-9B2E-10CE748B3DDE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E9B3E5-08E1-4C7F-AF29-1E1EF8B8EF7A}">
      <dsp:nvSpPr>
        <dsp:cNvPr id="0" name=""/>
        <dsp:cNvSpPr/>
      </dsp:nvSpPr>
      <dsp:spPr>
        <a:xfrm>
          <a:off x="636863" y="0"/>
          <a:ext cx="5785708" cy="3298463"/>
        </a:xfrm>
        <a:prstGeom prst="rightArrow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9A4844-4E85-4AF9-960C-F545B3AD6C2F}">
      <dsp:nvSpPr>
        <dsp:cNvPr id="0" name=""/>
        <dsp:cNvSpPr/>
      </dsp:nvSpPr>
      <dsp:spPr>
        <a:xfrm>
          <a:off x="357" y="759424"/>
          <a:ext cx="2332891" cy="1779613"/>
        </a:xfrm>
        <a:prstGeom prst="roundRect">
          <a:avLst/>
        </a:prstGeom>
        <a:solidFill>
          <a:schemeClr val="bg1"/>
        </a:solidFill>
        <a:ln w="190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>
              <a:solidFill>
                <a:schemeClr val="tx2">
                  <a:lumMod val="50000"/>
                </a:schemeClr>
              </a:solidFill>
            </a:rPr>
            <a:t>СТАТЬЯ 269.3 Взаимодействие органов внутреннего государственного (муниципального) контроля с другими органами и организациями (введена Федеральным законом от 01.07.2021 № 244-ФЗ).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i="1" kern="1200" dirty="0">
              <a:solidFill>
                <a:schemeClr val="tx2">
                  <a:lumMod val="50000"/>
                </a:schemeClr>
              </a:solidFill>
            </a:rPr>
            <a:t> Срок вступления в силу 1 января 2022 г. </a:t>
          </a:r>
          <a:endParaRPr lang="ru-RU" sz="1000" kern="1200" dirty="0"/>
        </a:p>
      </dsp:txBody>
      <dsp:txXfrm>
        <a:off x="87231" y="846298"/>
        <a:ext cx="2159143" cy="1605865"/>
      </dsp:txXfrm>
    </dsp:sp>
    <dsp:sp modelId="{B497B93D-3096-4282-9B2E-10CE748B3DDE}">
      <dsp:nvSpPr>
        <dsp:cNvPr id="0" name=""/>
        <dsp:cNvSpPr/>
      </dsp:nvSpPr>
      <dsp:spPr>
        <a:xfrm>
          <a:off x="2490535" y="572910"/>
          <a:ext cx="4315822" cy="2152642"/>
        </a:xfrm>
        <a:prstGeom prst="roundRect">
          <a:avLst/>
        </a:prstGeom>
        <a:solidFill>
          <a:schemeClr val="bg1"/>
        </a:solidFill>
        <a:ln w="190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i="0" kern="1200" dirty="0">
              <a:solidFill>
                <a:schemeClr val="tx2">
                  <a:lumMod val="50000"/>
                </a:schemeClr>
              </a:solidFill>
            </a:rPr>
            <a:t>Федеральный стандарт «Права и обязанности»,</a:t>
          </a:r>
          <a:r>
            <a:rPr lang="ru-RU" sz="1200" b="0" kern="1200" dirty="0">
              <a:solidFill>
                <a:srgbClr val="2A3143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200" b="0" i="0" kern="1200" dirty="0">
              <a:solidFill>
                <a:schemeClr val="tx2">
                  <a:lumMod val="50000"/>
                </a:schemeClr>
              </a:solidFill>
            </a:rPr>
            <a:t>в редакции постановления Правительства РФ от 21.03.2022 № 421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i="0" kern="1200" dirty="0">
              <a:solidFill>
                <a:schemeClr val="tx2">
                  <a:lumMod val="50000"/>
                </a:schemeClr>
              </a:solidFill>
            </a:rPr>
            <a:t>«и) запрашивать у органов государственной власти (государственных органов), органов местного самоуправления, органов местной администрации, органов управления государственными внебюджетными фондами, а также организаций, являющихся владельцами и (или) операторами информационных систем, пользователем которых является объект контроля, предоставление необходимого для осуществления внутреннего государственного (муниципального) финансового контроля доступа должностным лицам органа контроля к данным таких информационных систем.»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i="1" kern="1200" dirty="0">
              <a:solidFill>
                <a:schemeClr val="tx2">
                  <a:lumMod val="50000"/>
                </a:schemeClr>
              </a:solidFill>
            </a:rPr>
            <a:t>Срок вступления в силу 30.03.2022</a:t>
          </a:r>
          <a:endParaRPr lang="ru-RU" sz="1000" b="0" kern="1200" dirty="0"/>
        </a:p>
      </dsp:txBody>
      <dsp:txXfrm>
        <a:off x="2595618" y="677993"/>
        <a:ext cx="4105656" cy="19424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963EA-0E7E-4D85-B6AB-F484D26806DF}" type="datetimeFigureOut">
              <a:rPr lang="ru-RU" smtClean="0"/>
              <a:t>22.08.2023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68313" y="1235075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51219"/>
            <a:ext cx="548640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8"/>
            <a:ext cx="2971800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377318"/>
            <a:ext cx="2971800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DC233-E2B6-4F21-B5CB-2A98D2DD012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6352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994098" y="3188019"/>
            <a:ext cx="7952739" cy="311011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88981F-6AAF-46F8-B4B3-8B7354F9398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7499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/>
        </p:nvSpPr>
        <p:spPr>
          <a:xfrm>
            <a:off x="11355351" y="97634"/>
            <a:ext cx="1131732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z="2200" smtClean="0"/>
              <a:pPr/>
              <a:t>‹#›</a:t>
            </a:fld>
            <a:endParaRPr lang="en-US" sz="2200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11355351" y="97634"/>
            <a:ext cx="1131732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z="2200" smtClean="0"/>
              <a:pPr/>
              <a:t>‹#›</a:t>
            </a:fld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212124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8/22/2023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85AC3CF20FC2E437000FF4D578509C8B651DE8BC62D7A270BB12293F8755115AEBCF1D3D93F95B27671F4932EAA1185C505C63B96C969817A0ABQ" TargetMode="Externa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A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282" y="2881070"/>
            <a:ext cx="1056448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Актуальные вопросы нормативного правового регулирования государственного (муниципального) финансового контроля</a:t>
            </a:r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5F9C4CA6-8837-4FE8-8448-A1D4AD0E4F1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6507" y="477945"/>
            <a:ext cx="1017493" cy="10605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0008" y="6410228"/>
            <a:ext cx="1827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2023, г.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Барнаул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993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9126" y="550985"/>
            <a:ext cx="11024557" cy="933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  <a:defRPr/>
            </a:pPr>
            <a:r>
              <a:rPr lang="ru-RU" sz="20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ПОСТАНОВЛЕНИЕ ПРАВИТЕЛЬСТВА РФ </a:t>
            </a:r>
            <a:br>
              <a:rPr lang="ru-RU" sz="20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ОТ 02.03.2023 № 341</a:t>
            </a:r>
          </a:p>
          <a:p>
            <a:pPr algn="ctr"/>
            <a:r>
              <a:rPr lang="ru-RU" i="1" dirty="0"/>
              <a:t>«О внесении изменений в некоторые акты Правительства Российской Федерации» (стандарты ВГ(М)ФК)</a:t>
            </a:r>
            <a:endParaRPr lang="ru-RU" i="1" dirty="0"/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722578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87" y="3614469"/>
            <a:ext cx="4974467" cy="24014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292" y="3614469"/>
            <a:ext cx="5284480" cy="311996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02416" y="3256422"/>
            <a:ext cx="6096000" cy="3580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200"/>
              </a:lnSpc>
              <a:defRPr/>
            </a:pPr>
            <a:r>
              <a:rPr lang="ru-RU" sz="1200" b="1" dirty="0" smtClean="0">
                <a:solidFill>
                  <a:srgbClr val="004821"/>
                </a:solidFill>
                <a:cs typeface="Arial" panose="020B0604020202020204" pitchFamily="34" charset="0"/>
              </a:rPr>
              <a:t>В редакции Постановления ПРФ </a:t>
            </a:r>
            <a:r>
              <a:rPr lang="ru-RU" sz="1200" b="1" dirty="0">
                <a:solidFill>
                  <a:srgbClr val="004821"/>
                </a:solidFill>
                <a:cs typeface="Arial" panose="020B0604020202020204" pitchFamily="34" charset="0"/>
              </a:rPr>
              <a:t>№ 341</a:t>
            </a:r>
            <a:endParaRPr lang="ru-RU" sz="1200" b="1" dirty="0">
              <a:solidFill>
                <a:srgbClr val="004821"/>
              </a:solidFill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08179" y="1608722"/>
            <a:ext cx="107838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I</a:t>
            </a:r>
            <a:r>
              <a:rPr lang="ru-RU" sz="2000" b="1" dirty="0" smtClean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. Федеральный </a:t>
            </a:r>
            <a:r>
              <a:rPr lang="ru-RU" sz="20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стандарт ВГ(М)ФК «Планирование </a:t>
            </a:r>
            <a:r>
              <a:rPr lang="ru-RU" sz="20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проверок, ревизий и </a:t>
            </a:r>
            <a:r>
              <a:rPr lang="ru-RU" sz="20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обследований»</a:t>
            </a:r>
            <a:endParaRPr lang="ru-RU" sz="2000" b="1" dirty="0">
              <a:solidFill>
                <a:srgbClr val="004821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9" name="Штриховая стрелка вправо 8"/>
          <p:cNvSpPr/>
          <p:nvPr/>
        </p:nvSpPr>
        <p:spPr>
          <a:xfrm>
            <a:off x="5510441" y="4330460"/>
            <a:ext cx="543464" cy="550961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30483" y="2367981"/>
            <a:ext cx="107838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Уточнение оснований внесения изменений в утвержденный план КМ в целях исключения неоднозначного прочтения нормы</a:t>
            </a:r>
            <a:endParaRPr lang="ru-RU" sz="2000" dirty="0">
              <a:solidFill>
                <a:srgbClr val="004821"/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222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722578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26702" y="3337561"/>
            <a:ext cx="6096000" cy="3580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200"/>
              </a:lnSpc>
              <a:defRPr/>
            </a:pPr>
            <a:r>
              <a:rPr lang="ru-RU" sz="1200" b="1" dirty="0" smtClean="0">
                <a:solidFill>
                  <a:srgbClr val="004821"/>
                </a:solidFill>
                <a:cs typeface="Arial" panose="020B0604020202020204" pitchFamily="34" charset="0"/>
              </a:rPr>
              <a:t>В редакции Постановления ПРФ </a:t>
            </a:r>
            <a:r>
              <a:rPr lang="ru-RU" sz="1200" b="1" dirty="0">
                <a:solidFill>
                  <a:srgbClr val="004821"/>
                </a:solidFill>
                <a:cs typeface="Arial" panose="020B0604020202020204" pitchFamily="34" charset="0"/>
              </a:rPr>
              <a:t>№ 341</a:t>
            </a:r>
            <a:endParaRPr lang="ru-RU" sz="1200" b="1" dirty="0">
              <a:solidFill>
                <a:srgbClr val="004821"/>
              </a:solidFill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1186" y="587862"/>
            <a:ext cx="118424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II</a:t>
            </a:r>
            <a:r>
              <a:rPr lang="ru-RU" sz="2000" b="1" dirty="0" smtClean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. Федеральный </a:t>
            </a:r>
            <a:r>
              <a:rPr lang="ru-RU" sz="20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стандарт ВГ(М)ФК </a:t>
            </a:r>
            <a:endParaRPr lang="en-US" sz="2000" b="1" dirty="0" smtClean="0">
              <a:solidFill>
                <a:srgbClr val="004821"/>
              </a:solidFill>
              <a:latin typeface="Calibri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004821"/>
                </a:solidFill>
                <a:cs typeface="Arial" panose="020B0604020202020204" pitchFamily="34" charset="0"/>
              </a:rPr>
              <a:t>«Проведение </a:t>
            </a:r>
            <a:r>
              <a:rPr lang="ru-RU" sz="2000" b="1" dirty="0">
                <a:solidFill>
                  <a:srgbClr val="004821"/>
                </a:solidFill>
                <a:cs typeface="Arial" panose="020B0604020202020204" pitchFamily="34" charset="0"/>
              </a:rPr>
              <a:t>проверок, ревизий и обследований и оформление их </a:t>
            </a:r>
            <a:r>
              <a:rPr lang="ru-RU" sz="2000" b="1" dirty="0" smtClean="0">
                <a:solidFill>
                  <a:srgbClr val="004821"/>
                </a:solidFill>
                <a:cs typeface="Arial" panose="020B0604020202020204" pitchFamily="34" charset="0"/>
              </a:rPr>
              <a:t>результатов</a:t>
            </a:r>
            <a:r>
              <a:rPr lang="ru-RU" sz="2000" b="1" dirty="0" smtClean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»</a:t>
            </a:r>
            <a:endParaRPr lang="ru-RU" sz="2000" b="1" dirty="0">
              <a:solidFill>
                <a:srgbClr val="004821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9" name="Штриховая стрелка вправо 8"/>
          <p:cNvSpPr/>
          <p:nvPr/>
        </p:nvSpPr>
        <p:spPr>
          <a:xfrm>
            <a:off x="5824398" y="3906197"/>
            <a:ext cx="543464" cy="550961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14859" y="1614107"/>
            <a:ext cx="111921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Calibri"/>
                <a:cs typeface="Arial" panose="020B0604020202020204" pitchFamily="34" charset="0"/>
              </a:rPr>
              <a:t>Уточнение оснований </a:t>
            </a:r>
            <a:r>
              <a:rPr lang="ru-RU" sz="2000" dirty="0" smtClean="0">
                <a:latin typeface="Calibri"/>
                <a:cs typeface="Arial" panose="020B0604020202020204" pitchFamily="34" charset="0"/>
              </a:rPr>
              <a:t>для принятия решений о назначении внепланового КМ </a:t>
            </a:r>
            <a:r>
              <a:rPr lang="ru-RU" sz="2000" dirty="0">
                <a:latin typeface="Calibri"/>
                <a:cs typeface="Arial" panose="020B0604020202020204" pitchFamily="34" charset="0"/>
              </a:rPr>
              <a:t>в целях исключения неоднозначного прочтения </a:t>
            </a:r>
            <a:r>
              <a:rPr lang="ru-RU" sz="2000" dirty="0" smtClean="0">
                <a:latin typeface="Calibri"/>
                <a:cs typeface="Arial" panose="020B0604020202020204" pitchFamily="34" charset="0"/>
              </a:rPr>
              <a:t>нормы:</a:t>
            </a:r>
            <a:endParaRPr lang="ru-RU" sz="2000" dirty="0">
              <a:latin typeface="Calibri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72" y="3821297"/>
            <a:ext cx="5922956" cy="18363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0574" y="3821297"/>
            <a:ext cx="5474264" cy="2361806"/>
          </a:xfrm>
          <a:prstGeom prst="rect">
            <a:avLst/>
          </a:prstGeom>
        </p:spPr>
      </p:pic>
      <p:cxnSp>
        <p:nvCxnSpPr>
          <p:cNvPr id="14" name="Прямая со стрелкой 13"/>
          <p:cNvCxnSpPr/>
          <p:nvPr/>
        </p:nvCxnSpPr>
        <p:spPr>
          <a:xfrm flipV="1">
            <a:off x="4554747" y="4833130"/>
            <a:ext cx="2191110" cy="22428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061105" y="2314292"/>
            <a:ext cx="111921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р</a:t>
            </a:r>
            <a:r>
              <a:rPr lang="ru-RU" sz="2000" dirty="0" smtClean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аскрыт перечень лиц, чьи поручения являются основанием </a:t>
            </a:r>
            <a:r>
              <a:rPr lang="ru-RU" sz="2000" dirty="0">
                <a:solidFill>
                  <a:srgbClr val="004821"/>
                </a:solidFill>
                <a:cs typeface="Arial" panose="020B0604020202020204" pitchFamily="34" charset="0"/>
              </a:rPr>
              <a:t>для принятия решений о назначении внепланового КМ</a:t>
            </a:r>
            <a:r>
              <a:rPr lang="ru-RU" sz="2000" dirty="0" smtClean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 </a:t>
            </a:r>
            <a:endParaRPr lang="ru-RU" sz="2000" dirty="0">
              <a:solidFill>
                <a:srgbClr val="004821"/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3966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722578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1186" y="587862"/>
            <a:ext cx="118424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II</a:t>
            </a:r>
            <a:r>
              <a:rPr lang="ru-RU" sz="2000" b="1" dirty="0" smtClean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. Федеральный </a:t>
            </a:r>
            <a:r>
              <a:rPr lang="ru-RU" sz="20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стандарт ВГ(М)ФК </a:t>
            </a:r>
            <a:endParaRPr lang="en-US" sz="2000" b="1" dirty="0" smtClean="0">
              <a:solidFill>
                <a:srgbClr val="004821"/>
              </a:solidFill>
              <a:latin typeface="Calibri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004821"/>
                </a:solidFill>
                <a:cs typeface="Arial" panose="020B0604020202020204" pitchFamily="34" charset="0"/>
              </a:rPr>
              <a:t>«Проведение </a:t>
            </a:r>
            <a:r>
              <a:rPr lang="ru-RU" sz="2000" b="1" dirty="0">
                <a:solidFill>
                  <a:srgbClr val="004821"/>
                </a:solidFill>
                <a:cs typeface="Arial" panose="020B0604020202020204" pitchFamily="34" charset="0"/>
              </a:rPr>
              <a:t>проверок, ревизий и обследований и оформление их </a:t>
            </a:r>
            <a:r>
              <a:rPr lang="ru-RU" sz="2000" b="1" dirty="0" smtClean="0">
                <a:solidFill>
                  <a:srgbClr val="004821"/>
                </a:solidFill>
                <a:cs typeface="Arial" panose="020B0604020202020204" pitchFamily="34" charset="0"/>
              </a:rPr>
              <a:t>результатов</a:t>
            </a:r>
            <a:r>
              <a:rPr lang="ru-RU" sz="2000" b="1" dirty="0" smtClean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»</a:t>
            </a:r>
            <a:endParaRPr lang="ru-RU" sz="2000" b="1" dirty="0">
              <a:solidFill>
                <a:srgbClr val="004821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2341" y="1536983"/>
            <a:ext cx="111921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Calibri"/>
                <a:cs typeface="Arial" panose="020B0604020202020204" pitchFamily="34" charset="0"/>
              </a:rPr>
              <a:t>Уточнение </a:t>
            </a:r>
            <a:r>
              <a:rPr lang="ru-RU" sz="2000" dirty="0" smtClean="0">
                <a:latin typeface="Calibri"/>
                <a:cs typeface="Arial" panose="020B0604020202020204" pitchFamily="34" charset="0"/>
              </a:rPr>
              <a:t>положений об </a:t>
            </a:r>
            <a:r>
              <a:rPr lang="ru-RU" sz="2000" b="1" dirty="0" smtClean="0">
                <a:latin typeface="Calibri"/>
                <a:cs typeface="Arial" panose="020B0604020202020204" pitchFamily="34" charset="0"/>
              </a:rPr>
              <a:t>обязательности</a:t>
            </a:r>
            <a:r>
              <a:rPr lang="ru-RU" sz="2000" dirty="0" smtClean="0">
                <a:latin typeface="Calibri"/>
                <a:cs typeface="Arial" panose="020B0604020202020204" pitchFamily="34" charset="0"/>
              </a:rPr>
              <a:t> приложения к акту (</a:t>
            </a:r>
            <a:r>
              <a:rPr lang="ru-RU" sz="2000" dirty="0">
                <a:cs typeface="Arial" panose="020B0604020202020204" pitchFamily="34" charset="0"/>
              </a:rPr>
              <a:t>заключению</a:t>
            </a:r>
            <a:r>
              <a:rPr lang="ru-RU" sz="2000" dirty="0" smtClean="0">
                <a:cs typeface="Arial" panose="020B0604020202020204" pitchFamily="34" charset="0"/>
              </a:rPr>
              <a:t>), содержащим </a:t>
            </a:r>
            <a:r>
              <a:rPr lang="ru-RU" sz="2000" dirty="0">
                <a:cs typeface="Arial" panose="020B0604020202020204" pitchFamily="34" charset="0"/>
              </a:rPr>
              <a:t>описание нарушений, в том числе нарушений, устраненных в ходе </a:t>
            </a:r>
            <a:r>
              <a:rPr lang="ru-RU" sz="2000" dirty="0" smtClean="0">
                <a:cs typeface="Arial" panose="020B0604020202020204" pitchFamily="34" charset="0"/>
              </a:rPr>
              <a:t>КМ, </a:t>
            </a:r>
            <a:r>
              <a:rPr lang="ru-RU" sz="2000" b="1" dirty="0" smtClean="0">
                <a:cs typeface="Arial" panose="020B0604020202020204" pitchFamily="34" charset="0"/>
              </a:rPr>
              <a:t>приложений, подтверждающих нарушения </a:t>
            </a:r>
            <a:r>
              <a:rPr lang="ru-RU" sz="2000" b="1" dirty="0">
                <a:cs typeface="Arial" panose="020B0604020202020204" pitchFamily="34" charset="0"/>
              </a:rPr>
              <a:t>и факты устранения нарушений в ходе </a:t>
            </a:r>
            <a:r>
              <a:rPr lang="ru-RU" sz="2000" b="1" dirty="0" smtClean="0">
                <a:cs typeface="Arial" panose="020B0604020202020204" pitchFamily="34" charset="0"/>
              </a:rPr>
              <a:t>КМ</a:t>
            </a:r>
            <a:r>
              <a:rPr lang="ru-RU" sz="2000" dirty="0" smtClean="0">
                <a:cs typeface="Arial" panose="020B0604020202020204" pitchFamily="34" charset="0"/>
              </a:rPr>
              <a:t> </a:t>
            </a:r>
            <a:endParaRPr lang="ru-RU" sz="2000" dirty="0">
              <a:latin typeface="Calibri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527"/>
          <a:stretch/>
        </p:blipFill>
        <p:spPr>
          <a:xfrm>
            <a:off x="577071" y="2812211"/>
            <a:ext cx="8553450" cy="368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1015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722578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1186" y="587862"/>
            <a:ext cx="118424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III</a:t>
            </a:r>
            <a:r>
              <a:rPr lang="ru-RU" sz="2000" b="1" dirty="0" smtClean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. Федеральный </a:t>
            </a:r>
            <a:r>
              <a:rPr lang="ru-RU" sz="20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стандарт ВГ(М)ФК </a:t>
            </a:r>
            <a:endParaRPr lang="en-US" sz="2000" b="1" dirty="0" smtClean="0">
              <a:solidFill>
                <a:srgbClr val="004821"/>
              </a:solidFill>
              <a:latin typeface="Calibri"/>
              <a:cs typeface="Arial" panose="020B0604020202020204" pitchFamily="34" charset="0"/>
            </a:endParaRPr>
          </a:p>
          <a:p>
            <a:pPr algn="ctr"/>
            <a:r>
              <a:rPr lang="ru-RU" sz="2000" b="1" dirty="0">
                <a:solidFill>
                  <a:srgbClr val="004821"/>
                </a:solidFill>
                <a:cs typeface="Arial" panose="020B0604020202020204" pitchFamily="34" charset="0"/>
              </a:rPr>
              <a:t>«Правила составления отчетности о результатах контрольной </a:t>
            </a:r>
            <a:r>
              <a:rPr lang="ru-RU" sz="2000" b="1" dirty="0" smtClean="0">
                <a:solidFill>
                  <a:srgbClr val="004821"/>
                </a:solidFill>
                <a:cs typeface="Arial" panose="020B0604020202020204" pitchFamily="34" charset="0"/>
              </a:rPr>
              <a:t>деятельности</a:t>
            </a:r>
            <a:r>
              <a:rPr lang="ru-RU" sz="2000" b="1" dirty="0" smtClean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»</a:t>
            </a:r>
            <a:endParaRPr lang="ru-RU" sz="2000" b="1" dirty="0">
              <a:solidFill>
                <a:srgbClr val="004821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1545" y="1378379"/>
            <a:ext cx="111921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Уточнение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сроков представления Отчета о результатах контрольной деятельности и пояснительной записки к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не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Arial" panose="020B0604020202020204" pitchFamily="34" charset="0"/>
              </a:rPr>
              <a:t>му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5134" y="2334182"/>
            <a:ext cx="55226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ежегодно, до 1 </a:t>
            </a:r>
            <a:r>
              <a:rPr lang="ru-RU" dirty="0" smtClean="0">
                <a:solidFill>
                  <a:srgbClr val="FF0000"/>
                </a:solidFill>
              </a:rPr>
              <a:t>МАРТА</a:t>
            </a:r>
            <a:r>
              <a:rPr lang="ru-RU" dirty="0" smtClean="0"/>
              <a:t> </a:t>
            </a:r>
            <a:r>
              <a:rPr lang="ru-RU" dirty="0"/>
              <a:t>года, следующего за отчетным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32270" y="2277118"/>
            <a:ext cx="5619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ежегодно, до 1 </a:t>
            </a:r>
            <a:r>
              <a:rPr lang="ru-RU" dirty="0" smtClean="0">
                <a:solidFill>
                  <a:srgbClr val="FF0000"/>
                </a:solidFill>
              </a:rPr>
              <a:t>АПРЕЛЯ</a:t>
            </a:r>
            <a:r>
              <a:rPr lang="ru-RU" dirty="0" smtClean="0"/>
              <a:t> </a:t>
            </a:r>
            <a:r>
              <a:rPr lang="ru-RU" dirty="0"/>
              <a:t>года, следующего за отчетным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6131951" y="2383345"/>
            <a:ext cx="234778" cy="2631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29488" y="2024710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/>
              <a:t>Открытая часть:</a:t>
            </a:r>
            <a:endParaRPr lang="ru-RU" u="sng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9488" y="2722121"/>
            <a:ext cx="17283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/>
              <a:t>Закрытая часть:</a:t>
            </a:r>
            <a:endParaRPr lang="ru-RU" u="sng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29488" y="3077094"/>
            <a:ext cx="56973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ежегодно, до 20 </a:t>
            </a:r>
            <a:r>
              <a:rPr lang="ru-RU" dirty="0" smtClean="0">
                <a:solidFill>
                  <a:srgbClr val="FF0000"/>
                </a:solidFill>
              </a:rPr>
              <a:t>МАРТА</a:t>
            </a:r>
            <a:r>
              <a:rPr lang="ru-RU" dirty="0" smtClean="0"/>
              <a:t> </a:t>
            </a:r>
            <a:r>
              <a:rPr lang="ru-RU" dirty="0"/>
              <a:t>года, следующего за </a:t>
            </a:r>
            <a:r>
              <a:rPr lang="ru-RU" dirty="0" smtClean="0"/>
              <a:t>отчетным </a:t>
            </a:r>
            <a:endParaRPr lang="ru-RU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6160828" y="3136095"/>
            <a:ext cx="234778" cy="2631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532270" y="3077094"/>
            <a:ext cx="5736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ежегодно, до 20 </a:t>
            </a:r>
            <a:r>
              <a:rPr lang="ru-RU" dirty="0" smtClean="0">
                <a:solidFill>
                  <a:srgbClr val="FF0000"/>
                </a:solidFill>
              </a:rPr>
              <a:t>АПРЕЛЯ</a:t>
            </a:r>
            <a:r>
              <a:rPr lang="ru-RU" dirty="0" smtClean="0"/>
              <a:t> </a:t>
            </a:r>
            <a:r>
              <a:rPr lang="ru-RU" dirty="0"/>
              <a:t>года, следующего за </a:t>
            </a:r>
            <a:r>
              <a:rPr lang="ru-RU" dirty="0" smtClean="0"/>
              <a:t>отчетным </a:t>
            </a:r>
            <a:endParaRPr lang="ru-RU" dirty="0"/>
          </a:p>
        </p:txBody>
      </p:sp>
      <p:sp>
        <p:nvSpPr>
          <p:cNvPr id="14" name="Шеврон 13"/>
          <p:cNvSpPr/>
          <p:nvPr/>
        </p:nvSpPr>
        <p:spPr>
          <a:xfrm>
            <a:off x="315937" y="1420340"/>
            <a:ext cx="160224" cy="2374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Шеврон 14"/>
          <p:cNvSpPr/>
          <p:nvPr/>
        </p:nvSpPr>
        <p:spPr>
          <a:xfrm>
            <a:off x="350619" y="4922769"/>
            <a:ext cx="160224" cy="2374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07049" y="4781303"/>
            <a:ext cx="111921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cs typeface="Arial" panose="020B0604020202020204" pitchFamily="34" charset="0"/>
              </a:rPr>
              <a:t>Минфин России и органы ВГ(М)ФК наделены правом устанавливать порядок </a:t>
            </a:r>
            <a:r>
              <a:rPr lang="ru-RU" sz="2000" dirty="0" smtClean="0">
                <a:cs typeface="Arial" panose="020B0604020202020204" pitchFamily="34" charset="0"/>
              </a:rPr>
              <a:t>составления </a:t>
            </a:r>
            <a:r>
              <a:rPr lang="ru-RU" sz="2000" dirty="0">
                <a:cs typeface="Arial" panose="020B0604020202020204" pitchFamily="34" charset="0"/>
              </a:rPr>
              <a:t>и </a:t>
            </a:r>
            <a:r>
              <a:rPr lang="ru-RU" sz="2000" dirty="0" smtClean="0">
                <a:cs typeface="Arial" panose="020B0604020202020204" pitchFamily="34" charset="0"/>
              </a:rPr>
              <a:t>представления дополнительных форм </a:t>
            </a:r>
            <a:r>
              <a:rPr lang="ru-RU" sz="2000" dirty="0">
                <a:cs typeface="Arial" panose="020B0604020202020204" pitchFamily="34" charset="0"/>
              </a:rPr>
              <a:t>отчетности о результатах контрольной </a:t>
            </a:r>
            <a:r>
              <a:rPr lang="ru-RU" sz="2000" dirty="0" smtClean="0">
                <a:cs typeface="Arial" panose="020B0604020202020204" pitchFamily="34" charset="0"/>
              </a:rPr>
              <a:t>деятельности</a:t>
            </a:r>
            <a:endParaRPr lang="ru-RU" sz="2000" dirty="0">
              <a:latin typeface="Calibri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5134" y="3481259"/>
            <a:ext cx="11495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Уточнение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сроков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размещения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Отчета о результатах контрольной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деятельности в сети «Интернет»</a:t>
            </a:r>
            <a:endParaRPr lang="ru-RU" dirty="0">
              <a:solidFill>
                <a:schemeClr val="accent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8" name="Шеврон 17"/>
          <p:cNvSpPr/>
          <p:nvPr/>
        </p:nvSpPr>
        <p:spPr>
          <a:xfrm>
            <a:off x="315171" y="3547219"/>
            <a:ext cx="160224" cy="2374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49290" y="3850591"/>
            <a:ext cx="5427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dirty="0"/>
              <a:t>не позднее 1 </a:t>
            </a:r>
            <a:r>
              <a:rPr lang="ru-RU" dirty="0" smtClean="0">
                <a:solidFill>
                  <a:srgbClr val="FF0000"/>
                </a:solidFill>
              </a:rPr>
              <a:t>АПРЕЛЯ</a:t>
            </a:r>
            <a:r>
              <a:rPr lang="ru-RU" dirty="0" smtClean="0"/>
              <a:t> </a:t>
            </a:r>
            <a:r>
              <a:rPr lang="ru-RU" dirty="0"/>
              <a:t>года, следующего за </a:t>
            </a:r>
            <a:r>
              <a:rPr lang="ru-RU" dirty="0" smtClean="0"/>
              <a:t>отчетным</a:t>
            </a:r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>
            <a:off x="6156541" y="3924416"/>
            <a:ext cx="234778" cy="2631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757744" y="3883257"/>
            <a:ext cx="5053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dirty="0"/>
              <a:t>не позднее 1 </a:t>
            </a:r>
            <a:r>
              <a:rPr lang="ru-RU" dirty="0" smtClean="0">
                <a:solidFill>
                  <a:srgbClr val="FF0000"/>
                </a:solidFill>
              </a:rPr>
              <a:t>МАЯ</a:t>
            </a:r>
            <a:r>
              <a:rPr lang="ru-RU" dirty="0" smtClean="0"/>
              <a:t> </a:t>
            </a:r>
            <a:r>
              <a:rPr lang="ru-RU" dirty="0"/>
              <a:t>года, следующего за </a:t>
            </a:r>
            <a:r>
              <a:rPr lang="ru-RU" dirty="0" smtClean="0"/>
              <a:t>отчетным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53590" y="6065112"/>
            <a:ext cx="116059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/>
              <a:t>ПРИКАЗ МИНФИНА РОССИИ ОТ 25.04.2023 № 55Н </a:t>
            </a:r>
            <a:r>
              <a:rPr lang="ru-RU" sz="1200" i="1" dirty="0" smtClean="0"/>
              <a:t>«</a:t>
            </a:r>
            <a:r>
              <a:rPr lang="ru-RU" sz="1200" i="1" dirty="0"/>
              <a:t>Об утверждении дополнительных форм отчетности о результатах контрольной деятельности органа внутреннего государственного (муниципального) финансового контроля </a:t>
            </a:r>
            <a:r>
              <a:rPr lang="ru-RU" sz="1200" b="1" i="1" dirty="0"/>
              <a:t>и порядка их </a:t>
            </a:r>
            <a:r>
              <a:rPr lang="ru-RU" sz="1200" b="1" i="1" dirty="0" smtClean="0"/>
              <a:t>составления и представления</a:t>
            </a:r>
            <a:r>
              <a:rPr lang="ru-RU" sz="1200" i="1" dirty="0" smtClean="0"/>
              <a:t>» </a:t>
            </a:r>
            <a:r>
              <a:rPr lang="ru-RU" sz="1200" i="1" dirty="0"/>
              <a:t>(</a:t>
            </a:r>
            <a:r>
              <a:rPr lang="ru-RU" sz="1200" b="1" i="1" dirty="0"/>
              <a:t>находится на регистрации в Минюсте России)</a:t>
            </a:r>
          </a:p>
          <a:p>
            <a:endParaRPr lang="ru-RU" sz="1200" i="1" dirty="0"/>
          </a:p>
        </p:txBody>
      </p:sp>
    </p:spTree>
    <p:extLst>
      <p:ext uri="{BB962C8B-B14F-4D97-AF65-F5344CB8AC3E}">
        <p14:creationId xmlns:p14="http://schemas.microsoft.com/office/powerpoint/2010/main" val="1137404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722578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587" y="469738"/>
            <a:ext cx="1184241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4821"/>
                </a:solidFill>
                <a:cs typeface="Arial" panose="020B0604020202020204" pitchFamily="34" charset="0"/>
              </a:rPr>
              <a:t>Изменения</a:t>
            </a:r>
          </a:p>
          <a:p>
            <a:pPr algn="ctr"/>
            <a:r>
              <a:rPr lang="ru-RU" sz="2000" b="1" dirty="0" smtClean="0">
                <a:solidFill>
                  <a:srgbClr val="004821"/>
                </a:solidFill>
                <a:cs typeface="Arial" panose="020B0604020202020204" pitchFamily="34" charset="0"/>
              </a:rPr>
              <a:t>в порядок проведения ежегодной проверки годового отчета</a:t>
            </a:r>
          </a:p>
          <a:p>
            <a:pPr algn="ctr"/>
            <a:r>
              <a:rPr lang="ru-RU" sz="2000" b="1" dirty="0" smtClean="0">
                <a:solidFill>
                  <a:srgbClr val="004821"/>
                </a:solidFill>
                <a:cs typeface="Arial" panose="020B0604020202020204" pitchFamily="34" charset="0"/>
              </a:rPr>
              <a:t>об исполнении бюджета субъекта РФ Федеральным казначейством</a:t>
            </a:r>
          </a:p>
          <a:p>
            <a:pPr algn="ctr"/>
            <a:endParaRPr lang="ru-RU" sz="600" b="1" dirty="0">
              <a:solidFill>
                <a:srgbClr val="004821"/>
              </a:solidFill>
              <a:cs typeface="Arial" panose="020B0604020202020204" pitchFamily="34" charset="0"/>
            </a:endParaRPr>
          </a:p>
          <a:p>
            <a:pPr algn="ctr"/>
            <a:r>
              <a:rPr lang="ru-RU" sz="1600" dirty="0">
                <a:solidFill>
                  <a:srgbClr val="004821"/>
                </a:solidFill>
                <a:cs typeface="Arial" panose="020B0604020202020204" pitchFamily="34" charset="0"/>
              </a:rPr>
              <a:t>Приказ Минфина России от 04.05.2023 N 62н</a:t>
            </a:r>
          </a:p>
          <a:p>
            <a:pPr algn="ctr"/>
            <a:endParaRPr lang="ru-RU" sz="2000" b="1" dirty="0">
              <a:solidFill>
                <a:srgbClr val="004821"/>
              </a:solidFill>
              <a:cs typeface="Arial" panose="020B0604020202020204" pitchFamily="34" charset="0"/>
            </a:endParaRPr>
          </a:p>
        </p:txBody>
      </p:sp>
      <p:sp>
        <p:nvSpPr>
          <p:cNvPr id="23" name="Шеврон 22"/>
          <p:cNvSpPr/>
          <p:nvPr/>
        </p:nvSpPr>
        <p:spPr>
          <a:xfrm>
            <a:off x="374618" y="1987525"/>
            <a:ext cx="160224" cy="2374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35405" y="1885741"/>
            <a:ext cx="57252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cs typeface="Arial" panose="020B0604020202020204" pitchFamily="34" charset="0"/>
              </a:rPr>
              <a:t>Проверки подразделяются на камеральные и выездные</a:t>
            </a:r>
          </a:p>
          <a:p>
            <a:endParaRPr lang="ru-RU" dirty="0">
              <a:cs typeface="Arial" panose="020B0604020202020204" pitchFamily="34" charset="0"/>
            </a:endParaRPr>
          </a:p>
          <a:p>
            <a:r>
              <a:rPr lang="ru-RU" dirty="0" smtClean="0">
                <a:cs typeface="Arial" panose="020B0604020202020204" pitchFamily="34" charset="0"/>
              </a:rPr>
              <a:t>Исключен термин «</a:t>
            </a:r>
            <a:r>
              <a:rPr lang="ru-RU" dirty="0" smtClean="0"/>
              <a:t>удостоверение проверки»</a:t>
            </a:r>
            <a:endParaRPr lang="ru-RU" dirty="0"/>
          </a:p>
          <a:p>
            <a:endParaRPr lang="ru-RU" dirty="0"/>
          </a:p>
        </p:txBody>
      </p:sp>
      <p:sp>
        <p:nvSpPr>
          <p:cNvPr id="24" name="Шеврон 23"/>
          <p:cNvSpPr/>
          <p:nvPr/>
        </p:nvSpPr>
        <p:spPr>
          <a:xfrm>
            <a:off x="382272" y="2520988"/>
            <a:ext cx="160224" cy="2374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18208" y="2929564"/>
            <a:ext cx="110482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Уточнен случай назначения проведения экспертизы и </a:t>
            </a:r>
            <a:r>
              <a:rPr lang="ru-RU" dirty="0"/>
              <a:t>встречной проверки </a:t>
            </a:r>
            <a:r>
              <a:rPr lang="ru-RU" dirty="0" smtClean="0"/>
              <a:t>- в </a:t>
            </a:r>
            <a:r>
              <a:rPr lang="ru-RU" dirty="0"/>
              <a:t>случае невозможности получения необходимой информации, документов, материалов, пояснений от объекта </a:t>
            </a:r>
            <a:r>
              <a:rPr lang="ru-RU" dirty="0" smtClean="0"/>
              <a:t>проверки</a:t>
            </a:r>
            <a:endParaRPr lang="ru-RU" dirty="0"/>
          </a:p>
        </p:txBody>
      </p:sp>
      <p:sp>
        <p:nvSpPr>
          <p:cNvPr id="26" name="Шеврон 25"/>
          <p:cNvSpPr/>
          <p:nvPr/>
        </p:nvSpPr>
        <p:spPr>
          <a:xfrm>
            <a:off x="374618" y="3049670"/>
            <a:ext cx="160224" cy="2374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Шеврон 26"/>
          <p:cNvSpPr/>
          <p:nvPr/>
        </p:nvSpPr>
        <p:spPr>
          <a:xfrm>
            <a:off x="382272" y="3729242"/>
            <a:ext cx="160224" cy="2374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51606" y="3656904"/>
            <a:ext cx="113415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Уточнены сроки </a:t>
            </a:r>
            <a:r>
              <a:rPr lang="ru-RU" dirty="0"/>
              <a:t>проведения проверочных </a:t>
            </a:r>
            <a:r>
              <a:rPr lang="ru-RU" dirty="0" smtClean="0"/>
              <a:t>действий:</a:t>
            </a:r>
            <a:endParaRPr lang="ru-RU" dirty="0"/>
          </a:p>
          <a:p>
            <a:r>
              <a:rPr lang="ru-RU" dirty="0" smtClean="0"/>
              <a:t>   - при камеральной </a:t>
            </a:r>
            <a:r>
              <a:rPr lang="ru-RU" dirty="0"/>
              <a:t>проверки - не более 30 рабочих дней со дня, следующего за днем получения от объекта контроля в полном объеме информации, документов, материалов, пояснений, представленных по запросу Федерального </a:t>
            </a:r>
            <a:r>
              <a:rPr lang="ru-RU" dirty="0" smtClean="0"/>
              <a:t>казначейства, </a:t>
            </a:r>
            <a:r>
              <a:rPr lang="ru-RU" dirty="0"/>
              <a:t>и до дня составления справки о завершении проверочных </a:t>
            </a:r>
            <a:r>
              <a:rPr lang="ru-RU" dirty="0" smtClean="0"/>
              <a:t>действий;</a:t>
            </a:r>
            <a:endParaRPr lang="ru-RU" dirty="0"/>
          </a:p>
          <a:p>
            <a:r>
              <a:rPr lang="ru-RU" dirty="0" smtClean="0"/>
              <a:t>   - при </a:t>
            </a:r>
            <a:r>
              <a:rPr lang="ru-RU" dirty="0"/>
              <a:t>проведении выездной проверки - не более 40 рабочих дней и исчисляется с даты предъявления копии приказа </a:t>
            </a:r>
            <a:r>
              <a:rPr lang="ru-RU" dirty="0" smtClean="0"/>
              <a:t>о </a:t>
            </a:r>
            <a:r>
              <a:rPr lang="ru-RU" dirty="0"/>
              <a:t>проведении проверки руководителю (представителю) объекта проверки и до дня составления </a:t>
            </a:r>
            <a:r>
              <a:rPr lang="ru-RU" dirty="0" smtClean="0"/>
              <a:t>справки </a:t>
            </a:r>
            <a:r>
              <a:rPr lang="ru-RU" dirty="0"/>
              <a:t>о завершении проверочных </a:t>
            </a:r>
            <a:r>
              <a:rPr lang="ru-RU" dirty="0" smtClean="0"/>
              <a:t>действий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18208" y="5769238"/>
            <a:ext cx="111689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Проведение проверочных действий может быть </a:t>
            </a:r>
            <a:r>
              <a:rPr lang="ru-RU" dirty="0" smtClean="0"/>
              <a:t>приостановлено </a:t>
            </a:r>
            <a:r>
              <a:rPr lang="ru-RU" dirty="0"/>
              <a:t>на период организации и проведения </a:t>
            </a:r>
            <a:r>
              <a:rPr lang="ru-RU" dirty="0" smtClean="0"/>
              <a:t>встречных </a:t>
            </a:r>
            <a:r>
              <a:rPr lang="ru-RU" dirty="0"/>
              <a:t>проверок</a:t>
            </a:r>
          </a:p>
          <a:p>
            <a:endParaRPr lang="ru-RU" dirty="0"/>
          </a:p>
        </p:txBody>
      </p:sp>
      <p:sp>
        <p:nvSpPr>
          <p:cNvPr id="30" name="Шеврон 29"/>
          <p:cNvSpPr/>
          <p:nvPr/>
        </p:nvSpPr>
        <p:spPr>
          <a:xfrm>
            <a:off x="382272" y="5854609"/>
            <a:ext cx="160224" cy="2374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490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722578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587" y="469738"/>
            <a:ext cx="118424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4821"/>
                </a:solidFill>
                <a:cs typeface="Arial" panose="020B0604020202020204" pitchFamily="34" charset="0"/>
              </a:rPr>
              <a:t>Изменения</a:t>
            </a:r>
          </a:p>
          <a:p>
            <a:pPr algn="ctr"/>
            <a:r>
              <a:rPr lang="ru-RU" sz="2000" b="1" dirty="0" smtClean="0">
                <a:solidFill>
                  <a:srgbClr val="004821"/>
                </a:solidFill>
                <a:cs typeface="Arial" panose="020B0604020202020204" pitchFamily="34" charset="0"/>
              </a:rPr>
              <a:t>в </a:t>
            </a:r>
            <a:r>
              <a:rPr lang="ru-RU" sz="2000" b="1" dirty="0">
                <a:solidFill>
                  <a:srgbClr val="004821"/>
                </a:solidFill>
                <a:cs typeface="Arial" panose="020B0604020202020204" pitchFamily="34" charset="0"/>
              </a:rPr>
              <a:t>порядок </a:t>
            </a:r>
            <a:r>
              <a:rPr lang="ru-RU" sz="2000" b="1" dirty="0" smtClean="0">
                <a:solidFill>
                  <a:srgbClr val="004821"/>
                </a:solidFill>
                <a:cs typeface="Arial" panose="020B0604020202020204" pitchFamily="34" charset="0"/>
              </a:rPr>
              <a:t>проведения </a:t>
            </a:r>
            <a:r>
              <a:rPr lang="ru-RU" sz="2000" b="1" dirty="0">
                <a:solidFill>
                  <a:srgbClr val="004821"/>
                </a:solidFill>
                <a:cs typeface="Arial" panose="020B0604020202020204" pitchFamily="34" charset="0"/>
              </a:rPr>
              <a:t>Федеральным казначейством проверок осуществления органами </a:t>
            </a:r>
            <a:r>
              <a:rPr lang="ru-RU" sz="2000" b="1" dirty="0" smtClean="0">
                <a:solidFill>
                  <a:srgbClr val="004821"/>
                </a:solidFill>
                <a:cs typeface="Arial" panose="020B0604020202020204" pitchFamily="34" charset="0"/>
              </a:rPr>
              <a:t>Г(М)ФК, </a:t>
            </a:r>
            <a:r>
              <a:rPr lang="ru-RU" sz="2000" b="1" dirty="0">
                <a:solidFill>
                  <a:srgbClr val="004821"/>
                </a:solidFill>
                <a:cs typeface="Arial" panose="020B0604020202020204" pitchFamily="34" charset="0"/>
              </a:rPr>
              <a:t>являющимися органами (должностными лицами) исполнительной власти субъектов </a:t>
            </a:r>
            <a:r>
              <a:rPr lang="ru-RU" sz="2000" b="1" dirty="0" smtClean="0">
                <a:solidFill>
                  <a:srgbClr val="004821"/>
                </a:solidFill>
                <a:cs typeface="Arial" panose="020B0604020202020204" pitchFamily="34" charset="0"/>
              </a:rPr>
              <a:t>РФ (местных </a:t>
            </a:r>
            <a:r>
              <a:rPr lang="ru-RU" sz="2000" b="1" dirty="0">
                <a:solidFill>
                  <a:srgbClr val="004821"/>
                </a:solidFill>
                <a:cs typeface="Arial" panose="020B0604020202020204" pitchFamily="34" charset="0"/>
              </a:rPr>
              <a:t>администраций), контроля за соблюдением Федерального закона от </a:t>
            </a:r>
            <a:r>
              <a:rPr lang="ru-RU" sz="2000" b="1" dirty="0" smtClean="0">
                <a:solidFill>
                  <a:srgbClr val="004821"/>
                </a:solidFill>
                <a:cs typeface="Arial" panose="020B0604020202020204" pitchFamily="34" charset="0"/>
              </a:rPr>
              <a:t>05.04.2013 № 44-ФЗ</a:t>
            </a:r>
            <a:endParaRPr lang="ru-RU" sz="600" b="1" dirty="0">
              <a:solidFill>
                <a:srgbClr val="004821"/>
              </a:solidFill>
              <a:cs typeface="Arial" panose="020B0604020202020204" pitchFamily="34" charset="0"/>
            </a:endParaRPr>
          </a:p>
          <a:p>
            <a:pPr algn="ctr"/>
            <a:r>
              <a:rPr lang="ru-RU" sz="1600" dirty="0">
                <a:solidFill>
                  <a:srgbClr val="004821"/>
                </a:solidFill>
                <a:cs typeface="Arial" panose="020B0604020202020204" pitchFamily="34" charset="0"/>
              </a:rPr>
              <a:t>Приказ Минфина России от 03.05.2023 N 60н</a:t>
            </a:r>
          </a:p>
          <a:p>
            <a:pPr algn="ctr"/>
            <a:endParaRPr lang="ru-RU" sz="2000" b="1" dirty="0">
              <a:solidFill>
                <a:srgbClr val="004821"/>
              </a:solidFill>
              <a:cs typeface="Arial" panose="020B0604020202020204" pitchFamily="34" charset="0"/>
            </a:endParaRPr>
          </a:p>
        </p:txBody>
      </p:sp>
      <p:sp>
        <p:nvSpPr>
          <p:cNvPr id="26" name="Шеврон 25"/>
          <p:cNvSpPr/>
          <p:nvPr/>
        </p:nvSpPr>
        <p:spPr>
          <a:xfrm>
            <a:off x="736927" y="2549338"/>
            <a:ext cx="160224" cy="2374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Шеврон 26"/>
          <p:cNvSpPr/>
          <p:nvPr/>
        </p:nvSpPr>
        <p:spPr>
          <a:xfrm>
            <a:off x="736927" y="3512724"/>
            <a:ext cx="160224" cy="2374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01947" y="2310548"/>
            <a:ext cx="108664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Установлена возможность направления дополнительного запроса  - в </a:t>
            </a:r>
            <a:r>
              <a:rPr lang="ru-RU" dirty="0"/>
              <a:t>случае если в ходе осуществления проверок </a:t>
            </a:r>
            <a:r>
              <a:rPr lang="ru-RU" dirty="0" smtClean="0"/>
              <a:t>выявлена </a:t>
            </a:r>
            <a:r>
              <a:rPr lang="ru-RU" dirty="0"/>
              <a:t>необходимость получения дополнительных объяснений, информации, документов и </a:t>
            </a:r>
            <a:r>
              <a:rPr lang="ru-RU" dirty="0" smtClean="0"/>
              <a:t>материалов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201946" y="3446764"/>
            <a:ext cx="108664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Установлена возможность проведения в ходе проверок экспертиз и порядок их назначения </a:t>
            </a:r>
          </a:p>
        </p:txBody>
      </p:sp>
      <p:sp>
        <p:nvSpPr>
          <p:cNvPr id="15" name="Шеврон 14"/>
          <p:cNvSpPr/>
          <p:nvPr/>
        </p:nvSpPr>
        <p:spPr>
          <a:xfrm>
            <a:off x="736927" y="4476110"/>
            <a:ext cx="160224" cy="2374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01946" y="4390356"/>
            <a:ext cx="9598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В </a:t>
            </a:r>
            <a:r>
              <a:rPr lang="ru-RU" dirty="0"/>
              <a:t>ходе проведения встречных проверок могут осуществляться контрольные действия в соответствии с </a:t>
            </a:r>
            <a:r>
              <a:rPr lang="ru-RU" dirty="0">
                <a:hlinkClick r:id="rId2"/>
              </a:rPr>
              <a:t>пунктом 19 </a:t>
            </a:r>
            <a:r>
              <a:rPr lang="ru-RU" dirty="0" smtClean="0">
                <a:hlinkClick r:id="rId2"/>
              </a:rPr>
              <a:t>Стандарта «Проведение КМ».</a:t>
            </a:r>
            <a:endParaRPr lang="ru-RU" dirty="0">
              <a:hlinkClick r:id="rId2"/>
            </a:endParaRPr>
          </a:p>
        </p:txBody>
      </p:sp>
    </p:spTree>
    <p:extLst>
      <p:ext uri="{BB962C8B-B14F-4D97-AF65-F5344CB8AC3E}">
        <p14:creationId xmlns:p14="http://schemas.microsoft.com/office/powerpoint/2010/main" val="10192513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08826" y="2761344"/>
            <a:ext cx="5308952" cy="1182079"/>
          </a:xfrm>
          <a:prstGeom prst="rect">
            <a:avLst/>
          </a:prstGeom>
          <a:ln>
            <a:solidFill>
              <a:srgbClr val="00482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912424" y="116632"/>
            <a:ext cx="648072" cy="5502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135615" y="528007"/>
            <a:ext cx="43794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СТАТЬИ 15.15.6 КоАП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64428" y="825214"/>
            <a:ext cx="934324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50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административная ответственность за нарушение требований к бюджетному (бухгалтерскому) учету, повлекшее представление бюджетной или бухгалтерской (финансовой) отчетности, содержащей искажение показателей бюджетной или бухгалтерской (финансовой) отчетности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0915" y="1608470"/>
            <a:ext cx="52574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Под искажением показателей бюджетной или бухгалтерской (финансовой) отчетности </a:t>
            </a:r>
            <a:r>
              <a:rPr lang="ru-RU" dirty="0">
                <a:solidFill>
                  <a:srgbClr val="004821"/>
                </a:solidFill>
              </a:rPr>
              <a:t>понимается искажение показателя </a:t>
            </a:r>
            <a:r>
              <a:rPr lang="ru-RU" dirty="0"/>
              <a:t>бюджетной или бухгалтерской (финансовой) отчетности, выраженного в денежном измерении, </a:t>
            </a:r>
            <a:r>
              <a:rPr lang="ru-RU" b="1" dirty="0">
                <a:solidFill>
                  <a:srgbClr val="00602B"/>
                </a:solidFill>
              </a:rPr>
              <a:t>которое привело к </a:t>
            </a:r>
            <a:br>
              <a:rPr lang="ru-RU" b="1" dirty="0">
                <a:solidFill>
                  <a:srgbClr val="00602B"/>
                </a:solidFill>
              </a:rPr>
            </a:br>
            <a:r>
              <a:rPr lang="ru-RU" b="1" dirty="0">
                <a:solidFill>
                  <a:srgbClr val="00602B"/>
                </a:solidFill>
              </a:rPr>
              <a:t>искажению информации об активах, и (или) обязательствах, и (или) о финансовом результате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97656" y="4269222"/>
            <a:ext cx="3347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4821"/>
                </a:solidFill>
              </a:rPr>
              <a:t>понятие </a:t>
            </a:r>
            <a:br>
              <a:rPr lang="ru-RU" b="1" dirty="0">
                <a:solidFill>
                  <a:srgbClr val="004821"/>
                </a:solidFill>
              </a:rPr>
            </a:br>
            <a:r>
              <a:rPr lang="ru-RU" b="1" dirty="0">
                <a:solidFill>
                  <a:srgbClr val="004821"/>
                </a:solidFill>
              </a:rPr>
              <a:t>«информация об активах, и (или) обязательствах, и (или) о финансовом результате»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881680" y="4315389"/>
            <a:ext cx="57773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C00000"/>
                </a:solidFill>
              </a:rPr>
              <a:t>Информация</a:t>
            </a:r>
            <a:r>
              <a:rPr lang="ru-RU" sz="1600" dirty="0"/>
              <a:t> в денежном выражении о состоянии финансовых активов, нефинансовых активов и обязательств государственных (муниципальных) бюджетных и автономных учреждений и о финансовом результате операций, изменяющих указанные активы и обязательства (далее - информация об активах, обязательствах и о финансовом результате) </a:t>
            </a:r>
            <a:r>
              <a:rPr lang="ru-RU" sz="1600" dirty="0">
                <a:solidFill>
                  <a:srgbClr val="C00000"/>
                </a:solidFill>
              </a:rPr>
              <a:t>раскрывается в бухгалтерской отчетности обобщенными показателями бухгалтерского баланса и отчета о финансовом результате</a:t>
            </a:r>
            <a:r>
              <a:rPr lang="ru-RU" sz="1600" dirty="0"/>
              <a:t>.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2583556" y="3945974"/>
            <a:ext cx="576064" cy="280833"/>
          </a:xfrm>
          <a:prstGeom prst="downArrow">
            <a:avLst/>
          </a:prstGeom>
          <a:solidFill>
            <a:srgbClr val="007A3E"/>
          </a:solidFill>
          <a:ln>
            <a:solidFill>
              <a:srgbClr val="00482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644172" y="2137688"/>
            <a:ext cx="25922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НЕЗНАЧИТЕЛЬНОЕ</a:t>
            </a:r>
          </a:p>
          <a:p>
            <a:endParaRPr lang="ru-RU" b="1" dirty="0">
              <a:solidFill>
                <a:srgbClr val="0048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ЗНАЧИТЕЛЬНОЕ</a:t>
            </a:r>
          </a:p>
          <a:p>
            <a:endParaRPr lang="ru-RU" b="1" dirty="0">
              <a:solidFill>
                <a:srgbClr val="0048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48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ГРУБОЕ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7391745" y="2227505"/>
            <a:ext cx="123547" cy="15368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7391745" y="2745313"/>
            <a:ext cx="123547" cy="1536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7388832" y="3283517"/>
            <a:ext cx="123547" cy="153680"/>
          </a:xfrm>
          <a:prstGeom prst="rect">
            <a:avLst/>
          </a:prstGeom>
        </p:spPr>
      </p:pic>
      <p:cxnSp>
        <p:nvCxnSpPr>
          <p:cNvPr id="17" name="Прямая со стрелкой 16"/>
          <p:cNvCxnSpPr/>
          <p:nvPr/>
        </p:nvCxnSpPr>
        <p:spPr>
          <a:xfrm flipV="1">
            <a:off x="5717778" y="2381185"/>
            <a:ext cx="1545087" cy="590853"/>
          </a:xfrm>
          <a:prstGeom prst="straightConnector1">
            <a:avLst/>
          </a:prstGeom>
          <a:ln>
            <a:solidFill>
              <a:srgbClr val="003618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483273" y="5564517"/>
            <a:ext cx="4776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i="1" dirty="0"/>
              <a:t>Инструкция № 33н (в ред. приказа Минфина от 11.06.2021 </a:t>
            </a:r>
            <a:r>
              <a:rPr lang="en-US" sz="1200" b="1" i="1" dirty="0"/>
              <a:t>N 81</a:t>
            </a:r>
            <a:r>
              <a:rPr lang="ru-RU" sz="1200" b="1" i="1" dirty="0"/>
              <a:t>н)</a:t>
            </a:r>
          </a:p>
          <a:p>
            <a:r>
              <a:rPr lang="ru-RU" sz="1200" b="1" i="1" dirty="0"/>
              <a:t>Инструкция № 191н (в ред. приказа Минфина от 11.06.2021 </a:t>
            </a:r>
            <a:r>
              <a:rPr lang="en-US" sz="1200" b="1" i="1" dirty="0"/>
              <a:t>N 8</a:t>
            </a:r>
            <a:r>
              <a:rPr lang="ru-RU" sz="1200" b="1" i="1" dirty="0"/>
              <a:t>2н)</a:t>
            </a:r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75687" y="242352"/>
            <a:ext cx="10774337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209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79">
            <a:extLst>
              <a:ext uri="{FF2B5EF4-FFF2-40B4-BE49-F238E27FC236}">
                <a16:creationId xmlns:a16="http://schemas.microsoft.com/office/drawing/2014/main" id="{FFA62EA0-CB2B-4918-AFC7-802D9B748DCB}"/>
              </a:ext>
            </a:extLst>
          </p:cNvPr>
          <p:cNvSpPr txBox="1">
            <a:spLocks/>
          </p:cNvSpPr>
          <p:nvPr/>
        </p:nvSpPr>
        <p:spPr>
          <a:xfrm>
            <a:off x="3267453" y="625325"/>
            <a:ext cx="6579769" cy="318837"/>
          </a:xfrm>
          <a:prstGeom prst="rect">
            <a:avLst/>
          </a:prstGeom>
        </p:spPr>
        <p:txBody>
          <a:bodyPr vert="horz" wrap="square" lIns="0" tIns="10953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5">
              <a:lnSpc>
                <a:spcPct val="100000"/>
              </a:lnSpc>
              <a:spcBef>
                <a:spcPts val="86"/>
              </a:spcBef>
              <a:tabLst>
                <a:tab pos="2522220" algn="l"/>
              </a:tabLst>
            </a:pPr>
            <a:r>
              <a:rPr lang="ru-RU" sz="2000" b="1" dirty="0">
                <a:solidFill>
                  <a:srgbClr val="004821"/>
                </a:solidFill>
                <a:latin typeface="Arial" charset="0"/>
              </a:rPr>
              <a:t>ДОСТУП К ИНФОРМАЦИОННЫМ СИСТЕМАМ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697306" y="916031"/>
            <a:ext cx="1268296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50" b="1" i="1" u="sng" dirty="0">
                <a:solidFill>
                  <a:schemeClr val="tx2">
                    <a:lumMod val="75000"/>
                  </a:schemeClr>
                </a:solidFill>
              </a:rPr>
              <a:t>Обоснование</a:t>
            </a:r>
            <a:r>
              <a:rPr lang="ru-RU" sz="1350" i="1" dirty="0">
                <a:solidFill>
                  <a:prstClr val="black"/>
                </a:solidFill>
              </a:rPr>
              <a:t>: </a:t>
            </a:r>
            <a:endParaRPr lang="ru-RU" sz="1350" i="1" dirty="0"/>
          </a:p>
        </p:txBody>
      </p:sp>
      <p:graphicFrame>
        <p:nvGraphicFramePr>
          <p:cNvPr id="21" name="Схема 20"/>
          <p:cNvGraphicFramePr/>
          <p:nvPr>
            <p:extLst/>
          </p:nvPr>
        </p:nvGraphicFramePr>
        <p:xfrm>
          <a:off x="3791744" y="1127902"/>
          <a:ext cx="6806716" cy="3298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1550059" y="1234730"/>
            <a:ext cx="2097670" cy="2626318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50" b="1" dirty="0">
                <a:solidFill>
                  <a:schemeClr val="accent5"/>
                </a:solidFill>
              </a:rPr>
              <a:t>Возникновение на практике случаев отказа организаций, не являющихся объектами контроля, в предоставлении необходимой информации и документов, а также доступа к информационным системам, операторами (владельцами) которых они являются, по причине недостаточности правовых оснований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91815" y="4334032"/>
            <a:ext cx="67964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50" b="1" dirty="0">
                <a:solidFill>
                  <a:srgbClr val="007B87"/>
                </a:solidFill>
              </a:rPr>
              <a:t>Уточнен статус объекта контроля при получении доступа к информационным системам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605228" y="4249714"/>
            <a:ext cx="2146934" cy="1165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50" b="1" dirty="0">
                <a:solidFill>
                  <a:schemeClr val="tx2">
                    <a:lumMod val="75000"/>
                  </a:schemeClr>
                </a:solidFill>
                <a:cs typeface="Calibri"/>
              </a:rPr>
              <a:t>Изменения в стандарты:</a:t>
            </a:r>
          </a:p>
          <a:p>
            <a:endParaRPr lang="ru-RU" sz="225" b="1" dirty="0">
              <a:solidFill>
                <a:srgbClr val="0081A1"/>
              </a:solidFill>
              <a:cs typeface="Calibri"/>
            </a:endParaRPr>
          </a:p>
          <a:p>
            <a:pPr marL="128588" indent="-128588">
              <a:lnSpc>
                <a:spcPct val="150000"/>
              </a:lnSpc>
              <a:buClr>
                <a:schemeClr val="accent1"/>
              </a:buClr>
              <a:buSzPct val="100000"/>
              <a:buFont typeface="Wingdings" panose="05000000000000000000" pitchFamily="2" charset="2"/>
              <a:buChar char=""/>
            </a:pPr>
            <a:r>
              <a:rPr lang="ru-RU" sz="1200" dirty="0">
                <a:ea typeface="+mn-lt"/>
                <a:cs typeface="+mn-lt"/>
              </a:rPr>
              <a:t>Проведение проверок</a:t>
            </a:r>
          </a:p>
          <a:p>
            <a:pPr marL="128588" indent="-128588">
              <a:lnSpc>
                <a:spcPct val="150000"/>
              </a:lnSpc>
              <a:buClr>
                <a:schemeClr val="accent1"/>
              </a:buClr>
              <a:buSzPct val="100000"/>
              <a:buFont typeface="Wingdings" panose="05000000000000000000" pitchFamily="2" charset="2"/>
              <a:buChar char=""/>
            </a:pPr>
            <a:r>
              <a:rPr lang="ru-RU" sz="1200" dirty="0">
                <a:ea typeface="+mn-lt"/>
                <a:cs typeface="+mn-lt"/>
              </a:rPr>
              <a:t>Реализация результатов КМ</a:t>
            </a:r>
          </a:p>
          <a:p>
            <a:pPr marL="128588" indent="-128588">
              <a:lnSpc>
                <a:spcPct val="150000"/>
              </a:lnSpc>
              <a:buClr>
                <a:schemeClr val="accent1"/>
              </a:buClr>
              <a:buSzPct val="100000"/>
              <a:buFont typeface="Wingdings" panose="05000000000000000000" pitchFamily="2" charset="2"/>
              <a:buChar char=""/>
            </a:pPr>
            <a:r>
              <a:rPr lang="ru-RU" sz="1200" dirty="0">
                <a:ea typeface="+mn-lt"/>
                <a:cs typeface="+mn-lt"/>
              </a:rPr>
              <a:t>Досудебное обжалование 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695940" y="4808760"/>
            <a:ext cx="2096439" cy="1101559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900" dirty="0">
                <a:solidFill>
                  <a:schemeClr val="tx2">
                    <a:lumMod val="50000"/>
                  </a:schemeClr>
                </a:solidFill>
              </a:rPr>
              <a:t>Доступ к государственным и муниципальным информационным системам, информационным системам, 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владельцем или оператором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900" dirty="0">
                <a:solidFill>
                  <a:schemeClr val="tx2">
                    <a:lumMod val="50000"/>
                  </a:schemeClr>
                </a:solidFill>
              </a:rPr>
              <a:t>которых является объект контроля</a:t>
            </a: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6347602" y="4772876"/>
            <a:ext cx="4220315" cy="1215677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900" dirty="0">
                <a:solidFill>
                  <a:schemeClr val="tx2">
                    <a:lumMod val="50000"/>
                  </a:schemeClr>
                </a:solidFill>
              </a:rPr>
              <a:t>Доступ к информационным системам, владельцем или оператором которых является объект контроля, данным информационных систем, владельцем или оператором которых являются 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иные орган, организация, в том числе в случае если указанные орган, организация являются владельцем и (или) оператором информационных систем, пользователем данных которых является объект контроля</a:t>
            </a:r>
            <a:endParaRPr lang="ru-RU" sz="105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01799" y="4601010"/>
            <a:ext cx="45236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b="1" i="1" dirty="0">
                <a:solidFill>
                  <a:schemeClr val="accent2"/>
                </a:solidFill>
              </a:rPr>
              <a:t>Было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198768" y="4586228"/>
            <a:ext cx="5196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b="1" i="1" dirty="0">
                <a:solidFill>
                  <a:schemeClr val="accent2"/>
                </a:solidFill>
              </a:rPr>
              <a:t>Стало</a:t>
            </a:r>
          </a:p>
        </p:txBody>
      </p:sp>
      <p:cxnSp>
        <p:nvCxnSpPr>
          <p:cNvPr id="28" name="Прямая со стрелкой 27"/>
          <p:cNvCxnSpPr>
            <a:cxnSpLocks/>
          </p:cNvCxnSpPr>
          <p:nvPr/>
        </p:nvCxnSpPr>
        <p:spPr>
          <a:xfrm>
            <a:off x="5879976" y="5301208"/>
            <a:ext cx="38358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223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трелка вниз 22"/>
          <p:cNvSpPr/>
          <p:nvPr/>
        </p:nvSpPr>
        <p:spPr>
          <a:xfrm>
            <a:off x="2912386" y="1964037"/>
            <a:ext cx="396044" cy="1435750"/>
          </a:xfrm>
          <a:prstGeom prst="downArrow">
            <a:avLst/>
          </a:prstGeom>
          <a:solidFill>
            <a:schemeClr val="bg1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object 79">
            <a:extLst>
              <a:ext uri="{FF2B5EF4-FFF2-40B4-BE49-F238E27FC236}">
                <a16:creationId xmlns:a16="http://schemas.microsoft.com/office/drawing/2014/main" id="{FFA62EA0-CB2B-4918-AFC7-802D9B748DCB}"/>
              </a:ext>
            </a:extLst>
          </p:cNvPr>
          <p:cNvSpPr txBox="1">
            <a:spLocks/>
          </p:cNvSpPr>
          <p:nvPr/>
        </p:nvSpPr>
        <p:spPr>
          <a:xfrm>
            <a:off x="2791387" y="707191"/>
            <a:ext cx="7587881" cy="288059"/>
          </a:xfrm>
          <a:prstGeom prst="rect">
            <a:avLst/>
          </a:prstGeom>
        </p:spPr>
        <p:txBody>
          <a:bodyPr vert="horz" wrap="square" lIns="0" tIns="10953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5" algn="ctr">
              <a:lnSpc>
                <a:spcPct val="100000"/>
              </a:lnSpc>
              <a:spcBef>
                <a:spcPts val="86"/>
              </a:spcBef>
              <a:tabLst>
                <a:tab pos="2522220" algn="l"/>
              </a:tabLst>
            </a:pPr>
            <a:r>
              <a:rPr lang="ru-RU" sz="1800" b="1" dirty="0">
                <a:solidFill>
                  <a:srgbClr val="004821"/>
                </a:solidFill>
                <a:latin typeface="Arial" charset="0"/>
              </a:rPr>
              <a:t>ИНФОРМАЦИЯ ОГРАНИЧЕННОГО ДОСТУПА</a:t>
            </a: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2049680" y="1282337"/>
            <a:ext cx="2124236" cy="610094"/>
          </a:xfrm>
          <a:prstGeom prst="round2DiagRect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НАЛОГОВАЯ ТАЙНА</a:t>
            </a: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2912387" y="2071818"/>
            <a:ext cx="2463293" cy="565094"/>
          </a:xfrm>
          <a:prstGeom prst="round2DiagRect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БАНКОВСКАЯ ТАЙНА</a:t>
            </a:r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5462708" y="1460158"/>
            <a:ext cx="2460514" cy="610094"/>
          </a:xfrm>
          <a:prstGeom prst="round2DiagRect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СВЕДЕНИЯ ИЗ ЕГР ЗАГС</a:t>
            </a:r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8010251" y="1871961"/>
            <a:ext cx="2297008" cy="610094"/>
          </a:xfrm>
          <a:prstGeom prst="round2DiagRect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ВРАЧЕБНАЯ ТАЙНА</a:t>
            </a:r>
          </a:p>
        </p:txBody>
      </p:sp>
      <p:sp>
        <p:nvSpPr>
          <p:cNvPr id="30" name="Стрелка вниз 29"/>
          <p:cNvSpPr/>
          <p:nvPr/>
        </p:nvSpPr>
        <p:spPr>
          <a:xfrm>
            <a:off x="3863752" y="2706078"/>
            <a:ext cx="396044" cy="565204"/>
          </a:xfrm>
          <a:prstGeom prst="downArrow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6490005" y="2160388"/>
            <a:ext cx="396044" cy="908573"/>
          </a:xfrm>
          <a:prstGeom prst="downArrow">
            <a:avLst/>
          </a:prstGeom>
          <a:solidFill>
            <a:schemeClr val="bg1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8960733" y="2549801"/>
            <a:ext cx="396044" cy="877758"/>
          </a:xfrm>
          <a:prstGeom prst="downArrow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двумя скругленными противолежащими углами 32"/>
          <p:cNvSpPr/>
          <p:nvPr/>
        </p:nvSpPr>
        <p:spPr>
          <a:xfrm>
            <a:off x="1061105" y="3470604"/>
            <a:ext cx="10437905" cy="1126548"/>
          </a:xfrm>
          <a:prstGeom prst="round2DiagRect">
            <a:avLst/>
          </a:prstGeom>
          <a:noFill/>
          <a:ln w="28575">
            <a:solidFill>
              <a:schemeClr val="accent1">
                <a:lumMod val="50000"/>
              </a:schemeClr>
            </a:solidFill>
            <a:prstDash val="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Прорабатываются изменения в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отраслевое законодательство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в целях обеспечения реализации права органов ВГ(М)ФК запрашивать информацию, доступ к которой ограничен федеральными законами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03250" y="4873084"/>
            <a:ext cx="2390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Налоговый кодекс РФ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570672" y="5560511"/>
            <a:ext cx="34074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Федеральный закон №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395-1-ФЗ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О банках и банковской деятельности»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408518" y="4829111"/>
            <a:ext cx="29550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Федеральный закон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№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143-ФЗ «Об актах гражданского состояния»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854340" y="5364304"/>
            <a:ext cx="29058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Федеральный закон №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323-ФЗ «Об основах охраны здоровья граждан в Российской Федерации»</a:t>
            </a:r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882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1060628" y="2216081"/>
            <a:ext cx="10543040" cy="1560459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420752" y="629767"/>
            <a:ext cx="11206038" cy="6062564"/>
            <a:chOff x="129361" y="663798"/>
            <a:chExt cx="11967585" cy="609349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813231" y="905964"/>
              <a:ext cx="11259531" cy="131212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5" name="TextBox 4"/>
            <p:cNvSpPr txBox="1"/>
            <p:nvPr/>
          </p:nvSpPr>
          <p:spPr>
            <a:xfrm rot="16200000">
              <a:off x="-559153" y="1352312"/>
              <a:ext cx="1782198" cy="405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350" dirty="0">
                  <a:latin typeface="Bahnschrift Condensed" panose="020B0502040204020203" pitchFamily="34" charset="0"/>
                </a:rPr>
                <a:t>Федеральные законы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496357" y="969809"/>
              <a:ext cx="7917462" cy="649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</a:rPr>
                <a:t>ПРОЕКТ ФЕДЕРАЛЬНОГО ЗАКОНА</a:t>
              </a:r>
            </a:p>
            <a:p>
              <a:pPr algn="ctr"/>
              <a:r>
                <a:rPr lang="ru-RU" sz="1200" i="1" dirty="0">
                  <a:solidFill>
                    <a:schemeClr val="bg1"/>
                  </a:solidFill>
                </a:rPr>
                <a:t>«О внесении изменений в Бюджетный кодекс Российской Федерации (в части создания правовых основ осуществления контроллинга)»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102940" y="1586586"/>
              <a:ext cx="6274148" cy="9203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000" b="1" i="1" u="sng" dirty="0">
                  <a:solidFill>
                    <a:schemeClr val="bg1"/>
                  </a:solidFill>
                </a:rPr>
                <a:t>ИЗМЕНЕНИЯ:</a:t>
              </a:r>
            </a:p>
            <a:p>
              <a:pPr algn="ctr"/>
              <a:r>
                <a:rPr lang="ru-RU" sz="1200" dirty="0">
                  <a:solidFill>
                    <a:schemeClr val="bg1"/>
                  </a:solidFill>
                </a:rPr>
                <a:t>ст. 265 БК РФ,  ст. 267.1 БК РФ</a:t>
              </a:r>
            </a:p>
            <a:p>
              <a:pPr algn="ctr"/>
              <a:r>
                <a:rPr lang="ru-RU" sz="1200" dirty="0">
                  <a:solidFill>
                    <a:schemeClr val="bg1"/>
                  </a:solidFill>
                </a:rPr>
                <a:t>ст. 269.2 БК РФ, ст. 270.2 БК РФ, ст. 306.2 БК РФ</a:t>
              </a:r>
            </a:p>
            <a:p>
              <a:pPr algn="ctr"/>
              <a:r>
                <a:rPr lang="ru-RU" sz="1350" dirty="0"/>
                <a:t> </a:t>
              </a:r>
            </a:p>
            <a:p>
              <a:pPr algn="ctr"/>
              <a:endParaRPr lang="ru-RU" sz="600" dirty="0"/>
            </a:p>
          </p:txBody>
        </p:sp>
        <p:sp>
          <p:nvSpPr>
            <p:cNvPr id="8" name="TextBox 7"/>
            <p:cNvSpPr txBox="1"/>
            <p:nvPr/>
          </p:nvSpPr>
          <p:spPr>
            <a:xfrm rot="16200000">
              <a:off x="-436157" y="2864933"/>
              <a:ext cx="1545589" cy="405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350" dirty="0">
                  <a:latin typeface="Bahnschrift Condensed" panose="020B0502040204020203" pitchFamily="34" charset="0"/>
                </a:rPr>
                <a:t>Постановления ПР РФ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37415" y="3888597"/>
              <a:ext cx="11259531" cy="2838116"/>
            </a:xfrm>
            <a:prstGeom prst="rect">
              <a:avLst/>
            </a:prstGeom>
            <a:solidFill>
              <a:srgbClr val="87C1C7"/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050" b="1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6200000">
              <a:off x="-437953" y="4608308"/>
              <a:ext cx="1545589" cy="405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350" dirty="0">
                  <a:latin typeface="Bahnschrift Condensed" panose="020B0502040204020203" pitchFamily="34" charset="0"/>
                </a:rPr>
                <a:t>Приказы МФ РФ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895131" y="3959004"/>
              <a:ext cx="3533635" cy="14528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050" b="1" dirty="0"/>
                <a:t>ПРИКАЗ МИНФИНА РОССИИ ОТ 04.05.2023 № 62Н</a:t>
              </a:r>
            </a:p>
            <a:p>
              <a:pPr algn="just"/>
              <a:r>
                <a:rPr lang="ru-RU" sz="1050" i="1" dirty="0"/>
                <a:t>«О внесении изменений в Порядок проведения ежегодной проверки годового отчета об исполнении бюджета субъекта Российской Федерации Федеральным казначейством, утв. приказом Минфина России от 14.10.2016  № 185н»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642928" y="3969032"/>
              <a:ext cx="3312367" cy="2667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050" b="1" dirty="0"/>
                <a:t>ПРИКАЗ МИНФИНА РОССИИ ОТ 03.05.2023 № 60Н</a:t>
              </a:r>
            </a:p>
            <a:p>
              <a:pPr algn="just"/>
              <a:r>
                <a:rPr lang="ru-RU" sz="1050" i="1" dirty="0"/>
                <a:t>«О внесении изменений в Порядок проведения Федеральным казначейством проверок осуществления органами государственного (муниципального) финансового контроля, являющимися органами (должностными лицами) исполнительной власти субъектов Российской Федерации (местных администраций), контроля за соблюдением Федерального закона от 5 апреля 2013 г. № 44-ФЗ, утв. приказом Министерства финансов Российской Федерации от 29.10.2021  № 167н»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765884" y="2361184"/>
              <a:ext cx="3965323" cy="1260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050" b="1" dirty="0"/>
                <a:t>ПРОЕКТ ПОСТАНОВЛЕНИЯ ПРАВИТЕЛЬСТВА РФ</a:t>
              </a:r>
            </a:p>
            <a:p>
              <a:pPr algn="ctr"/>
              <a:r>
                <a:rPr lang="ru-RU" sz="800" i="1" dirty="0"/>
                <a:t>«Об утверждении Правил осуществления Федеральным казначейством функций по контролю (анализу) финансовых и хозяйственных операций государственных корпораций (компаний), публично-правовых компаний и хозяйственных обществ, в уставном капитале которых доля прямого или косвенного участия Российской Федерации превышает 50 процентов, на основании поручений Президента Российской Федерации, Правительства Российской Федерации, Министра финансов Российской Федерации»</a:t>
              </a:r>
            </a:p>
            <a:p>
              <a:pPr algn="ctr"/>
              <a:r>
                <a:rPr lang="ru-RU" sz="900" b="1" i="1" dirty="0" smtClean="0"/>
                <a:t>Внесен в Правительство РФ</a:t>
              </a:r>
              <a:endParaRPr lang="ru-RU" sz="900" b="1" i="1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418467" y="5365234"/>
              <a:ext cx="3520464" cy="13920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050" b="1" dirty="0"/>
                <a:t>ПРИКАЗ МИНФИНА РОССИИ ОТ 25.04.2023 № 55Н </a:t>
              </a:r>
              <a:endParaRPr lang="ru-RU" sz="1050" b="1" dirty="0" smtClean="0"/>
            </a:p>
            <a:p>
              <a:pPr algn="just"/>
              <a:r>
                <a:rPr lang="ru-RU" sz="1050" b="1" dirty="0"/>
                <a:t>(находится на регистрации в Минюсте России)</a:t>
              </a:r>
            </a:p>
            <a:p>
              <a:pPr algn="just"/>
              <a:r>
                <a:rPr lang="ru-RU" sz="1050" i="1" dirty="0" smtClean="0"/>
                <a:t>«</a:t>
              </a:r>
              <a:r>
                <a:rPr lang="ru-RU" sz="1050" i="1" dirty="0"/>
                <a:t>Об утверждении </a:t>
              </a:r>
              <a:r>
                <a:rPr lang="ru-RU" sz="1050" b="1" i="1" dirty="0">
                  <a:solidFill>
                    <a:srgbClr val="FF0000"/>
                  </a:solidFill>
                </a:rPr>
                <a:t>дополнительных форм отчетности о результатах контрольной деятельности </a:t>
              </a:r>
              <a:r>
                <a:rPr lang="ru-RU" sz="1050" i="1" dirty="0"/>
                <a:t>органа внутреннего государственного (муниципального) финансового контроля и порядка их </a:t>
              </a:r>
              <a:r>
                <a:rPr lang="ru-RU" sz="1050" i="1" dirty="0" smtClean="0"/>
                <a:t>составления и представления»</a:t>
              </a:r>
              <a:endParaRPr lang="ru-RU" sz="1050" i="1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8408100" y="3979028"/>
              <a:ext cx="3312369" cy="16046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050" b="1" dirty="0"/>
                <a:t>ПРИКАЗ МИНФИНА РОССИИ </a:t>
              </a:r>
            </a:p>
            <a:p>
              <a:pPr algn="just"/>
              <a:r>
                <a:rPr lang="ru-RU" sz="1050" i="1" dirty="0"/>
                <a:t>«Об </a:t>
              </a:r>
              <a:r>
                <a:rPr lang="ru-RU" sz="1050" b="1" i="1" dirty="0">
                  <a:solidFill>
                    <a:srgbClr val="FF0000"/>
                  </a:solidFill>
                </a:rPr>
                <a:t>утверждении методических рекомендаций</a:t>
              </a:r>
              <a:r>
                <a:rPr lang="ru-RU" sz="1050" i="1" dirty="0"/>
                <a:t> по оценке действий объекта внутреннего государственного (муниципального) финансового контроля в целях подтверждения признаков </a:t>
              </a:r>
              <a:r>
                <a:rPr lang="ru-RU" sz="1050" b="1" i="1" dirty="0">
                  <a:solidFill>
                    <a:srgbClr val="FF0000"/>
                  </a:solidFill>
                </a:rPr>
                <a:t>неправомерного использования бюджетных средств </a:t>
              </a:r>
              <a:r>
                <a:rPr lang="ru-RU" sz="1050" i="1" dirty="0"/>
                <a:t>и определения их последствий»</a:t>
              </a: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061105" y="453470"/>
            <a:ext cx="108042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48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ПОДГОТОВКА ПРАВОВЫХ АКТОВ МИНФИНА РОССИИ </a:t>
            </a:r>
            <a:r>
              <a:rPr lang="ru-RU" sz="2000" b="1" dirty="0" smtClean="0">
                <a:solidFill>
                  <a:srgbClr val="0048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000" b="1" dirty="0">
                <a:solidFill>
                  <a:srgbClr val="0048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2023 ГОДУ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17330" y="5025309"/>
            <a:ext cx="33252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b="1" dirty="0" smtClean="0"/>
              <a:t>ПРИКАЗ </a:t>
            </a:r>
            <a:r>
              <a:rPr lang="ru-RU" sz="1050" b="1" dirty="0"/>
              <a:t>МИНФИНА РОССИИ </a:t>
            </a:r>
            <a:r>
              <a:rPr lang="ru-RU" sz="1050" b="1" dirty="0" smtClean="0"/>
              <a:t>от 15.08.2023 № 134н (находится на регистрации в Минюсте России)</a:t>
            </a:r>
            <a:endParaRPr lang="ru-RU" sz="1050" b="1" dirty="0"/>
          </a:p>
          <a:p>
            <a:pPr algn="just"/>
            <a:r>
              <a:rPr lang="ru-RU" sz="1050" i="1" dirty="0"/>
              <a:t>«О внесении изменений в Порядок проведения Федеральным казначейством анализа </a:t>
            </a:r>
            <a:r>
              <a:rPr lang="ru-RU" sz="1050" i="1" dirty="0" smtClean="0"/>
              <a:t>исполнения бюджетных </a:t>
            </a:r>
            <a:r>
              <a:rPr lang="ru-RU" sz="1050" i="1" dirty="0"/>
              <a:t>полномочий органов внутреннего государственного (муниципального) финансового контроля, утв. приказом Минфина России </a:t>
            </a:r>
            <a:r>
              <a:rPr lang="ru-RU" sz="1050" i="1" dirty="0" smtClean="0"/>
              <a:t>от 31.12.2019 № </a:t>
            </a:r>
            <a:r>
              <a:rPr lang="ru-RU" sz="1050" i="1" dirty="0"/>
              <a:t>263н»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801530" y="2322296"/>
            <a:ext cx="268205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/>
              <a:t>ПОСТАНОВЛЕНИЕ ПРАВИТЕЛЬСТВА РФ </a:t>
            </a:r>
            <a:r>
              <a:rPr lang="ru-RU" sz="1050" b="1" dirty="0" smtClean="0"/>
              <a:t/>
            </a:r>
            <a:br>
              <a:rPr lang="ru-RU" sz="1050" b="1" dirty="0" smtClean="0"/>
            </a:br>
            <a:r>
              <a:rPr lang="ru-RU" sz="1050" b="1" dirty="0" smtClean="0"/>
              <a:t>ОТ </a:t>
            </a:r>
            <a:r>
              <a:rPr lang="ru-RU" sz="1050" b="1" dirty="0"/>
              <a:t>24.03.2023 № 447</a:t>
            </a:r>
          </a:p>
          <a:p>
            <a:pPr algn="ctr"/>
            <a:r>
              <a:rPr lang="ru-RU" sz="1050" i="1" dirty="0"/>
              <a:t>«О внесении изменений в Положение о Федеральном казначействе»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871458" y="2351106"/>
            <a:ext cx="2607372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/>
              <a:t>ПОСТАНОВЛЕНИЕ ПРАВИТЕЛЬСТВА РФ </a:t>
            </a:r>
            <a:r>
              <a:rPr lang="ru-RU" sz="1050" b="1" dirty="0" smtClean="0"/>
              <a:t/>
            </a:r>
            <a:br>
              <a:rPr lang="ru-RU" sz="1050" b="1" dirty="0" smtClean="0"/>
            </a:br>
            <a:r>
              <a:rPr lang="ru-RU" sz="1050" b="1" dirty="0" smtClean="0"/>
              <a:t>ОТ </a:t>
            </a:r>
            <a:r>
              <a:rPr lang="ru-RU" sz="1050" b="1" dirty="0"/>
              <a:t>02.03.2023 № 341</a:t>
            </a:r>
          </a:p>
          <a:p>
            <a:pPr algn="ctr"/>
            <a:r>
              <a:rPr lang="ru-RU" sz="1050" i="1" dirty="0"/>
              <a:t>«О внесении изменений в некоторые акты Правительства Российской Федерации» (стандарты ВГ(М)ФК)</a:t>
            </a:r>
          </a:p>
        </p:txBody>
      </p:sp>
      <p:sp>
        <p:nvSpPr>
          <p:cNvPr id="19" name="Овал 18"/>
          <p:cNvSpPr/>
          <p:nvPr/>
        </p:nvSpPr>
        <p:spPr>
          <a:xfrm>
            <a:off x="6889735" y="3017703"/>
            <a:ext cx="2190273" cy="703175"/>
          </a:xfrm>
          <a:prstGeom prst="ellipse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rgbClr val="003618"/>
                </a:solidFill>
              </a:rPr>
              <a:t>В 2023 г. планируется подготовка очередных изменений в стандарты ВГ(М)ФК 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8402274" y="2730363"/>
            <a:ext cx="468916" cy="3191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800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10731" y="526239"/>
            <a:ext cx="846642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ПРИКАЗ МИНФИНА РОССИИ от 31.12.2019 № 263н</a:t>
            </a:r>
          </a:p>
          <a:p>
            <a:pPr algn="ctr"/>
            <a:r>
              <a:rPr lang="ru-RU" sz="16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«Об утверждении Порядка проведения Федеральным казначейством анализа исполнения бюджетных полномочий органов государственного (муниципального) финансового контроля, являющихся органами исполнительной власти субъектов Российской Федерации (органами местных администраций)»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6491" y="2714550"/>
            <a:ext cx="951605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Проведение Анализа синхронизируется с проверками осуществления ФК контроля за соблюдением № 44-ФЗ с целью минимизации количества запрашиваемых документов у органов контроля;</a:t>
            </a:r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r>
              <a:rPr lang="ru-RU" sz="2000" dirty="0"/>
              <a:t>Внедрение цифрового взаимодействия ФК и органов контроля (по возможности);</a:t>
            </a:r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r>
              <a:rPr lang="ru-RU" sz="2000" dirty="0"/>
              <a:t>Смещение фокуса на органы внутреннего муниципального финансового </a:t>
            </a:r>
            <a:r>
              <a:rPr lang="ru-RU" sz="2000" dirty="0" smtClean="0"/>
              <a:t>контроля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Проведение анализа с учетом предложений Минфина России </a:t>
            </a:r>
            <a:endParaRPr lang="ru-RU" sz="2000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1061104" y="2169994"/>
            <a:ext cx="10565685" cy="331666"/>
          </a:xfrm>
          <a:prstGeom prst="round1Rect">
            <a:avLst/>
          </a:prstGeom>
          <a:solidFill>
            <a:schemeClr val="accent1">
              <a:lumMod val="75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КЛЮЧЕВЫЕ ИЗМЕНЕНИЯ</a:t>
            </a: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212" y="2851035"/>
            <a:ext cx="213215" cy="2652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213" y="4231225"/>
            <a:ext cx="213215" cy="26521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213" y="5149205"/>
            <a:ext cx="213215" cy="2652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212" y="6067185"/>
            <a:ext cx="213215" cy="26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6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Равнобедренный треугольник 141"/>
          <p:cNvSpPr/>
          <p:nvPr/>
        </p:nvSpPr>
        <p:spPr>
          <a:xfrm>
            <a:off x="200250" y="2041924"/>
            <a:ext cx="2796779" cy="1082278"/>
          </a:xfrm>
          <a:prstGeom prst="triangle">
            <a:avLst>
              <a:gd name="adj" fmla="val 50114"/>
            </a:avLst>
          </a:prstGeom>
          <a:solidFill>
            <a:schemeClr val="bg1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2162" y="570369"/>
            <a:ext cx="113006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Методические рекомендации по оценке действий объекта внутреннего государственного (муниципального) финансового контроля в целях подтверждения признаков неправомерного использования бюджетных средств и определения их последствий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9652" y="193772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A3E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Форма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приказ Минфина России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A3E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Планируемый срок принятия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2023 год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47781" y="2992444"/>
            <a:ext cx="910491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определение подходов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 проведению оценки действий объекта контроля в целях подтверждения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признаков: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неправомерного использования бюджетных средств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ецелевого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использования бюджетных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средств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еэффективного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использования бюджетных средств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84391" y="3028343"/>
            <a:ext cx="22284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A3E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Основные задачи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2815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266854" y="1186173"/>
            <a:ext cx="3660586" cy="668834"/>
            <a:chOff x="90266" y="365900"/>
            <a:chExt cx="4043457" cy="1003263"/>
          </a:xfrm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90266" y="365900"/>
              <a:ext cx="4043457" cy="1003263"/>
            </a:xfrm>
            <a:prstGeom prst="roundRect">
              <a:avLst/>
            </a:prstGeom>
            <a:solidFill>
              <a:srgbClr val="007B87">
                <a:lumMod val="5000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37" name="Скругленный прямоугольник 4"/>
            <p:cNvSpPr txBox="1"/>
            <p:nvPr/>
          </p:nvSpPr>
          <p:spPr>
            <a:xfrm>
              <a:off x="139241" y="414875"/>
              <a:ext cx="3945507" cy="90531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1400" b="1" kern="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Статья 34 БК РФ + Статья 12 44-ФЗ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6666437" y="1224819"/>
            <a:ext cx="3660586" cy="668834"/>
            <a:chOff x="90266" y="365900"/>
            <a:chExt cx="4043457" cy="1003263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90266" y="365900"/>
              <a:ext cx="4043457" cy="1003263"/>
            </a:xfrm>
            <a:prstGeom prst="roundRect">
              <a:avLst/>
            </a:prstGeom>
            <a:solidFill>
              <a:srgbClr val="007B87">
                <a:lumMod val="5000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</p:sp>
        <p:sp>
          <p:nvSpPr>
            <p:cNvPr id="35" name="Скругленный прямоугольник 4"/>
            <p:cNvSpPr txBox="1"/>
            <p:nvPr/>
          </p:nvSpPr>
          <p:spPr>
            <a:xfrm>
              <a:off x="139241" y="414876"/>
              <a:ext cx="3945507" cy="9053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ru-RU" sz="1400" b="1" kern="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Статья 38 БК РФ. Принцип адресности и целевого характера бюджетных средств</a:t>
              </a:r>
            </a:p>
          </p:txBody>
        </p:sp>
      </p:grpSp>
      <p:sp>
        <p:nvSpPr>
          <p:cNvPr id="8" name="Скругленный прямоугольник 7"/>
          <p:cNvSpPr/>
          <p:nvPr/>
        </p:nvSpPr>
        <p:spPr>
          <a:xfrm>
            <a:off x="2266854" y="1954167"/>
            <a:ext cx="3660586" cy="486049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007B8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ru-RU" sz="1400" b="1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Неэффективное использование бюджетных средств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666437" y="1954167"/>
            <a:ext cx="3660586" cy="486049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007B8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ru-RU" sz="1400" b="1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Нецелевое использование бюджетных средств</a:t>
            </a:r>
          </a:p>
        </p:txBody>
      </p:sp>
      <p:sp>
        <p:nvSpPr>
          <p:cNvPr id="10" name="Прямоугольник: скругленные противолежащие углы 11">
            <a:extLst>
              <a:ext uri="{FF2B5EF4-FFF2-40B4-BE49-F238E27FC236}">
                <a16:creationId xmlns:a16="http://schemas.microsoft.com/office/drawing/2014/main" id="{433C5A5B-B194-DD0C-D28D-7313B7CE93C8}"/>
              </a:ext>
            </a:extLst>
          </p:cNvPr>
          <p:cNvSpPr/>
          <p:nvPr/>
        </p:nvSpPr>
        <p:spPr>
          <a:xfrm>
            <a:off x="3859863" y="5718468"/>
            <a:ext cx="1081258" cy="447951"/>
          </a:xfrm>
          <a:prstGeom prst="round2DiagRect">
            <a:avLst>
              <a:gd name="adj1" fmla="val 16667"/>
              <a:gd name="adj2" fmla="val 3313"/>
            </a:avLst>
          </a:prstGeom>
          <a:solidFill>
            <a:sysClr val="window" lastClr="FFFFFF"/>
          </a:solidFill>
          <a:ln w="19050" cap="flat" cmpd="sng" algn="ctr">
            <a:solidFill>
              <a:srgbClr val="A0313A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ru-RU" b="1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КоАП РФ</a:t>
            </a:r>
          </a:p>
        </p:txBody>
      </p:sp>
      <p:sp>
        <p:nvSpPr>
          <p:cNvPr id="11" name="Прямоугольник: скругленные противолежащие углы 11">
            <a:extLst>
              <a:ext uri="{FF2B5EF4-FFF2-40B4-BE49-F238E27FC236}">
                <a16:creationId xmlns:a16="http://schemas.microsoft.com/office/drawing/2014/main" id="{433C5A5B-B194-DD0C-D28D-7313B7CE93C8}"/>
              </a:ext>
            </a:extLst>
          </p:cNvPr>
          <p:cNvSpPr/>
          <p:nvPr/>
        </p:nvSpPr>
        <p:spPr>
          <a:xfrm>
            <a:off x="8799134" y="3027745"/>
            <a:ext cx="1228731" cy="457927"/>
          </a:xfrm>
          <a:prstGeom prst="round2DiagRect">
            <a:avLst>
              <a:gd name="adj1" fmla="val 16667"/>
              <a:gd name="adj2" fmla="val 3313"/>
            </a:avLst>
          </a:prstGeom>
          <a:solidFill>
            <a:sysClr val="window" lastClr="FFFFFF"/>
          </a:solidFill>
          <a:ln w="19050" cap="flat" cmpd="sng" algn="ctr">
            <a:solidFill>
              <a:srgbClr val="A0313A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ru-RU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 РФ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5400000">
            <a:off x="8272408" y="904649"/>
            <a:ext cx="432674" cy="3832224"/>
          </a:xfrm>
          <a:prstGeom prst="rightBrace">
            <a:avLst/>
          </a:prstGeom>
          <a:noFill/>
          <a:ln w="12700" cap="flat" cmpd="sng" algn="ctr">
            <a:solidFill>
              <a:srgbClr val="007B8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srgbClr val="E7E6E6">
                  <a:lumMod val="10000"/>
                </a:srgbClr>
              </a:solidFill>
              <a:latin typeface="Calibri" panose="020F0502020204030204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25689" y="3279182"/>
            <a:ext cx="2230696" cy="2082421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007B8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171450" indent="-171450">
              <a:buClr>
                <a:srgbClr val="007B87"/>
              </a:buClr>
              <a:buSzPct val="107000"/>
              <a:buFont typeface="Arial" panose="020B0604020202020204" pitchFamily="34" charset="0"/>
              <a:buChar char="•"/>
              <a:defRPr/>
            </a:pPr>
            <a:r>
              <a:rPr lang="ru-RU" sz="1200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положений Бюджетного кодекса РФ;</a:t>
            </a:r>
          </a:p>
          <a:p>
            <a:pPr marL="171450" indent="-171450">
              <a:buClr>
                <a:srgbClr val="007B87"/>
              </a:buClr>
              <a:buSzPct val="107000"/>
              <a:buFont typeface="Arial" panose="020B0604020202020204" pitchFamily="34" charset="0"/>
              <a:buChar char="•"/>
              <a:defRPr/>
            </a:pPr>
            <a:r>
              <a:rPr lang="ru-RU" sz="1200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положений 44-ФЗ;</a:t>
            </a:r>
          </a:p>
          <a:p>
            <a:pPr marL="171450" indent="-171450">
              <a:buClr>
                <a:srgbClr val="007B87"/>
              </a:buClr>
              <a:buSzPct val="107000"/>
              <a:buFont typeface="Arial" panose="020B0604020202020204" pitchFamily="34" charset="0"/>
              <a:buChar char="•"/>
              <a:defRPr/>
            </a:pPr>
            <a:r>
              <a:rPr lang="ru-RU" sz="1200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Правил предоставления средств из бюджетов бюджетной системы РФ;</a:t>
            </a:r>
          </a:p>
          <a:p>
            <a:pPr marL="171450" indent="-171450">
              <a:buClr>
                <a:srgbClr val="007B87"/>
              </a:buClr>
              <a:buSzPct val="107000"/>
              <a:buFont typeface="Arial" panose="020B0604020202020204" pitchFamily="34" charset="0"/>
              <a:buChar char="•"/>
              <a:defRPr/>
            </a:pPr>
            <a:r>
              <a:rPr lang="ru-RU" sz="1200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договоров (соглашений) </a:t>
            </a:r>
            <a:endParaRPr lang="ru-RU" sz="1200" b="1" kern="0" dirty="0">
              <a:solidFill>
                <a:srgbClr val="E7E6E6">
                  <a:lumMod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690813" y="5224769"/>
            <a:ext cx="1462478" cy="775838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buClr>
                <a:srgbClr val="007B87"/>
              </a:buClr>
              <a:buSzPct val="107000"/>
              <a:defRPr/>
            </a:pPr>
            <a:r>
              <a:rPr lang="ru-RU" sz="1200" i="1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</a:p>
          <a:p>
            <a:pPr algn="ctr">
              <a:buClr>
                <a:srgbClr val="007B87"/>
              </a:buClr>
              <a:buSzPct val="107000"/>
              <a:defRPr/>
            </a:pPr>
            <a:r>
              <a:rPr lang="ru-RU" sz="1100" b="1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формирования НМЦК  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8242917" y="5985820"/>
            <a:ext cx="487537" cy="267312"/>
          </a:xfrm>
          <a:prstGeom prst="straightConnector1">
            <a:avLst/>
          </a:prstGeom>
          <a:noFill/>
          <a:ln w="15875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6" name="Скругленный прямоугольник 15"/>
          <p:cNvSpPr/>
          <p:nvPr/>
        </p:nvSpPr>
        <p:spPr>
          <a:xfrm>
            <a:off x="8820079" y="4694066"/>
            <a:ext cx="1462478" cy="775838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buClr>
                <a:srgbClr val="007B87"/>
              </a:buClr>
              <a:buSzPct val="107000"/>
              <a:defRPr/>
            </a:pPr>
            <a:r>
              <a:rPr lang="ru-RU" sz="1200" b="1" i="1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Неэффективное использование бюджетных средств</a:t>
            </a:r>
            <a:endParaRPr lang="ru-RU" sz="1200" b="1" kern="0" dirty="0">
              <a:solidFill>
                <a:srgbClr val="E7E6E6">
                  <a:lumMod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820079" y="5735237"/>
            <a:ext cx="1486984" cy="775838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buClr>
                <a:srgbClr val="007B87"/>
              </a:buClr>
              <a:buSzPct val="107000"/>
              <a:defRPr/>
            </a:pPr>
            <a:r>
              <a:rPr lang="ru-RU" sz="2000" b="1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КоАП (УК) РФ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flipV="1">
            <a:off x="8252446" y="5228664"/>
            <a:ext cx="478008" cy="317316"/>
          </a:xfrm>
          <a:prstGeom prst="straightConnector1">
            <a:avLst/>
          </a:prstGeom>
          <a:noFill/>
          <a:ln w="15875" cap="flat" cmpd="sng" algn="ctr">
            <a:solidFill>
              <a:srgbClr val="C00000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9" name="Горизонтальный свиток 18"/>
          <p:cNvSpPr/>
          <p:nvPr/>
        </p:nvSpPr>
        <p:spPr>
          <a:xfrm>
            <a:off x="3932675" y="2585172"/>
            <a:ext cx="2202300" cy="668291"/>
          </a:xfrm>
          <a:prstGeom prst="horizontalScroll">
            <a:avLst/>
          </a:prstGeom>
          <a:solidFill>
            <a:srgbClr val="55A67E"/>
          </a:solidFill>
          <a:ln w="12700" cap="flat" cmpd="sng" algn="ctr">
            <a:solidFill>
              <a:srgbClr val="007A3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ru-RU" sz="1600" b="1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положений НПА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5813340" y="3985420"/>
            <a:ext cx="1453681" cy="1230664"/>
          </a:xfrm>
          <a:prstGeom prst="straightConnector1">
            <a:avLst/>
          </a:prstGeom>
          <a:noFill/>
          <a:ln w="15875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1" name="Горизонтальный свиток 20"/>
          <p:cNvSpPr/>
          <p:nvPr/>
        </p:nvSpPr>
        <p:spPr>
          <a:xfrm>
            <a:off x="1849557" y="2505138"/>
            <a:ext cx="1968173" cy="1257228"/>
          </a:xfrm>
          <a:prstGeom prst="horizontalScroll">
            <a:avLst/>
          </a:prstGeom>
          <a:solidFill>
            <a:sysClr val="window" lastClr="FFFFFF"/>
          </a:solidFill>
          <a:ln w="12700" cap="flat" cmpd="sng" algn="ctr">
            <a:solidFill>
              <a:srgbClr val="007A3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ru-RU" sz="1600" b="1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положений НПА отсутствуют (недостатки)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779930" y="3813247"/>
            <a:ext cx="2037559" cy="2950641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171450" indent="-171450" algn="just">
              <a:buClr>
                <a:srgbClr val="C00000"/>
              </a:buClr>
              <a:buSzPct val="109000"/>
              <a:buFont typeface="Arial" panose="020B0604020202020204" pitchFamily="34" charset="0"/>
              <a:buChar char="•"/>
              <a:defRPr/>
            </a:pPr>
            <a:endParaRPr lang="ru-RU" sz="1200" b="1" i="1" kern="0" dirty="0">
              <a:solidFill>
                <a:srgbClr val="E7E6E6">
                  <a:lumMod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Clr>
                <a:srgbClr val="C00000"/>
              </a:buClr>
              <a:buSzPct val="109000"/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Субъективная оценка неэффективного использования;</a:t>
            </a:r>
          </a:p>
          <a:p>
            <a:pPr marL="171450" indent="-171450" algn="just">
              <a:buClr>
                <a:srgbClr val="C00000"/>
              </a:buClr>
              <a:buSzPct val="109000"/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Зависит от профессионального суждения об управленческих решениях;</a:t>
            </a:r>
          </a:p>
          <a:p>
            <a:pPr marL="171450" indent="-171450" algn="just">
              <a:buClr>
                <a:srgbClr val="C00000"/>
              </a:buClr>
              <a:buSzPct val="109000"/>
              <a:buFont typeface="Arial" panose="020B0604020202020204" pitchFamily="34" charset="0"/>
              <a:buChar char="•"/>
              <a:defRPr/>
            </a:pPr>
            <a:r>
              <a:rPr lang="ru-RU" sz="1200" b="1" i="1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формирования четких правил предоставления (использования) бюджетных средств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36319" y="3460700"/>
            <a:ext cx="2606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 i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Правовая коллизия</a:t>
            </a:r>
            <a:r>
              <a:rPr lang="en-US" sz="1400" b="1" i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b="1" i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разные определения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572633" y="4400515"/>
            <a:ext cx="3904232" cy="2240631"/>
          </a:xfrm>
          <a:prstGeom prst="roundRect">
            <a:avLst/>
          </a:prstGeom>
          <a:noFill/>
          <a:ln w="25400" cap="flat" cmpd="sng" algn="ctr">
            <a:solidFill>
              <a:srgbClr val="007B87"/>
            </a:solidFill>
            <a:prstDash val="lgDashDotDot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Стрелка вниз 24"/>
          <p:cNvSpPr/>
          <p:nvPr/>
        </p:nvSpPr>
        <p:spPr>
          <a:xfrm>
            <a:off x="4333466" y="5368761"/>
            <a:ext cx="236956" cy="322742"/>
          </a:xfrm>
          <a:prstGeom prst="downArrow">
            <a:avLst/>
          </a:prstGeom>
          <a:solidFill>
            <a:srgbClr val="007B87">
              <a:lumMod val="75000"/>
            </a:srgbClr>
          </a:solidFill>
          <a:ln w="12700" cap="flat" cmpd="sng" algn="ctr">
            <a:solidFill>
              <a:srgbClr val="007A3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Стрелка вниз 25"/>
          <p:cNvSpPr/>
          <p:nvPr/>
        </p:nvSpPr>
        <p:spPr>
          <a:xfrm>
            <a:off x="5576383" y="5370287"/>
            <a:ext cx="236956" cy="322742"/>
          </a:xfrm>
          <a:prstGeom prst="downArrow">
            <a:avLst/>
          </a:prstGeom>
          <a:solidFill>
            <a:srgbClr val="007B87">
              <a:lumMod val="75000"/>
            </a:srgbClr>
          </a:solidFill>
          <a:ln w="12700" cap="flat" cmpd="sng" algn="ctr">
            <a:solidFill>
              <a:srgbClr val="007A3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Прямоугольник: скругленные противолежащие углы 11">
            <a:extLst>
              <a:ext uri="{FF2B5EF4-FFF2-40B4-BE49-F238E27FC236}">
                <a16:creationId xmlns:a16="http://schemas.microsoft.com/office/drawing/2014/main" id="{433C5A5B-B194-DD0C-D28D-7313B7CE93C8}"/>
              </a:ext>
            </a:extLst>
          </p:cNvPr>
          <p:cNvSpPr/>
          <p:nvPr/>
        </p:nvSpPr>
        <p:spPr>
          <a:xfrm>
            <a:off x="5010509" y="5718468"/>
            <a:ext cx="1228731" cy="457927"/>
          </a:xfrm>
          <a:prstGeom prst="round2DiagRect">
            <a:avLst>
              <a:gd name="adj1" fmla="val 16667"/>
              <a:gd name="adj2" fmla="val 3313"/>
            </a:avLst>
          </a:prstGeom>
          <a:solidFill>
            <a:sysClr val="window" lastClr="FFFFFF"/>
          </a:solidFill>
          <a:ln w="19050" cap="flat" cmpd="sng" algn="ctr">
            <a:solidFill>
              <a:srgbClr val="A0313A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ru-RU" b="1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 РФ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802627" y="6235489"/>
            <a:ext cx="15648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200" b="1" i="1" kern="0" dirty="0">
                <a:solidFill>
                  <a:prstClr val="black"/>
                </a:solidFill>
                <a:latin typeface="Calibri"/>
              </a:rPr>
              <a:t>(ст. 7.29.3, 7.32, </a:t>
            </a:r>
          </a:p>
          <a:p>
            <a:pPr>
              <a:defRPr/>
            </a:pPr>
            <a:r>
              <a:rPr lang="ru-RU" sz="1200" b="1" i="1" kern="0" dirty="0">
                <a:solidFill>
                  <a:prstClr val="black"/>
                </a:solidFill>
                <a:latin typeface="Calibri"/>
              </a:rPr>
              <a:t>15.15.3 – 5, 15.15.15)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164055" y="6246268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200" b="1" i="1" kern="0" dirty="0">
                <a:solidFill>
                  <a:prstClr val="black"/>
                </a:solidFill>
                <a:latin typeface="Calibri"/>
              </a:rPr>
              <a:t>(ст. 200.4)</a:t>
            </a:r>
          </a:p>
        </p:txBody>
      </p:sp>
      <p:sp>
        <p:nvSpPr>
          <p:cNvPr id="30" name="Прямоугольник: скругленные противолежащие углы 11">
            <a:extLst>
              <a:ext uri="{FF2B5EF4-FFF2-40B4-BE49-F238E27FC236}">
                <a16:creationId xmlns:a16="http://schemas.microsoft.com/office/drawing/2014/main" id="{433C5A5B-B194-DD0C-D28D-7313B7CE93C8}"/>
              </a:ext>
            </a:extLst>
          </p:cNvPr>
          <p:cNvSpPr/>
          <p:nvPr/>
        </p:nvSpPr>
        <p:spPr>
          <a:xfrm>
            <a:off x="7001883" y="3009395"/>
            <a:ext cx="1228731" cy="457927"/>
          </a:xfrm>
          <a:prstGeom prst="round2DiagRect">
            <a:avLst>
              <a:gd name="adj1" fmla="val 16667"/>
              <a:gd name="adj2" fmla="val 3313"/>
            </a:avLst>
          </a:prstGeom>
          <a:solidFill>
            <a:sysClr val="window" lastClr="FFFFFF"/>
          </a:solidFill>
          <a:ln w="19050" cap="flat" cmpd="sng" algn="ctr">
            <a:solidFill>
              <a:srgbClr val="A0313A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ru-RU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КоАП РФ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40179" y="2534192"/>
            <a:ext cx="4021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Термин раскрыт в статьях 306.4 БК, 15.14 КоАП, 285 УК</a:t>
            </a:r>
          </a:p>
        </p:txBody>
      </p:sp>
      <p:sp>
        <p:nvSpPr>
          <p:cNvPr id="32" name="Прямоугольник: скругленные противолежащие углы 11">
            <a:extLst>
              <a:ext uri="{FF2B5EF4-FFF2-40B4-BE49-F238E27FC236}">
                <a16:creationId xmlns:a16="http://schemas.microsoft.com/office/drawing/2014/main" id="{433C5A5B-B194-DD0C-D28D-7313B7CE93C8}"/>
              </a:ext>
            </a:extLst>
          </p:cNvPr>
          <p:cNvSpPr/>
          <p:nvPr/>
        </p:nvSpPr>
        <p:spPr>
          <a:xfrm>
            <a:off x="7000629" y="3496182"/>
            <a:ext cx="1228731" cy="457927"/>
          </a:xfrm>
          <a:prstGeom prst="round2DiagRect">
            <a:avLst>
              <a:gd name="adj1" fmla="val 16667"/>
              <a:gd name="adj2" fmla="val 3313"/>
            </a:avLst>
          </a:prstGeom>
          <a:solidFill>
            <a:sysClr val="window" lastClr="FFFFFF"/>
          </a:solidFill>
          <a:ln w="19050" cap="flat" cmpd="sng" algn="ctr">
            <a:solidFill>
              <a:srgbClr val="A0313A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ru-RU" kern="0" dirty="0">
                <a:solidFill>
                  <a:srgbClr val="E7E6E6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БК РФ</a:t>
            </a:r>
          </a:p>
        </p:txBody>
      </p:sp>
      <p:cxnSp>
        <p:nvCxnSpPr>
          <p:cNvPr id="33" name="Прямая со стрелкой 32"/>
          <p:cNvCxnSpPr/>
          <p:nvPr/>
        </p:nvCxnSpPr>
        <p:spPr>
          <a:xfrm flipV="1">
            <a:off x="2733062" y="5288566"/>
            <a:ext cx="1308011" cy="887830"/>
          </a:xfrm>
          <a:prstGeom prst="straightConnector1">
            <a:avLst/>
          </a:prstGeom>
          <a:noFill/>
          <a:ln w="15875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3" name="Стрелка вниз 42"/>
          <p:cNvSpPr/>
          <p:nvPr/>
        </p:nvSpPr>
        <p:spPr>
          <a:xfrm rot="10800000">
            <a:off x="4948444" y="2440215"/>
            <a:ext cx="236956" cy="226548"/>
          </a:xfrm>
          <a:prstGeom prst="downArrow">
            <a:avLst/>
          </a:prstGeom>
          <a:solidFill>
            <a:srgbClr val="007B87">
              <a:lumMod val="75000"/>
            </a:srgbClr>
          </a:solidFill>
          <a:ln w="12700" cap="flat" cmpd="sng" algn="ctr">
            <a:solidFill>
              <a:srgbClr val="007A3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266854" y="569200"/>
            <a:ext cx="84764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48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НЕЦЕЛЕВОЕ</a:t>
            </a:r>
            <a:r>
              <a:rPr lang="en-US" sz="2000" b="1" dirty="0">
                <a:solidFill>
                  <a:srgbClr val="0048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ru-RU" sz="2000" b="1" dirty="0">
                <a:solidFill>
                  <a:srgbClr val="0048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НЕЭФФЕКТИВНОЕ </a:t>
            </a:r>
            <a:r>
              <a:rPr lang="ru-RU" sz="2000" b="1" dirty="0" smtClean="0">
                <a:solidFill>
                  <a:srgbClr val="0048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ИСПОЛЬЗОВАНИЕ БЮДЖЕТНЫХ </a:t>
            </a:r>
            <a:r>
              <a:rPr lang="ru-RU" sz="2000" b="1" dirty="0">
                <a:solidFill>
                  <a:srgbClr val="0048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СРЕДСТВ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Стрелка вниз 38"/>
          <p:cNvSpPr/>
          <p:nvPr/>
        </p:nvSpPr>
        <p:spPr>
          <a:xfrm rot="10800000">
            <a:off x="2798708" y="2418412"/>
            <a:ext cx="236956" cy="226548"/>
          </a:xfrm>
          <a:prstGeom prst="downArrow">
            <a:avLst/>
          </a:prstGeom>
          <a:solidFill>
            <a:srgbClr val="007B87">
              <a:lumMod val="75000"/>
            </a:srgbClr>
          </a:solidFill>
          <a:ln w="12700" cap="flat" cmpd="sng" algn="ctr">
            <a:solidFill>
              <a:srgbClr val="007A3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0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069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908853" y="3743374"/>
            <a:ext cx="3118801" cy="986405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Нецелевое использование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бюджетных средств</a:t>
            </a:r>
          </a:p>
          <a:p>
            <a:pPr algn="ctr">
              <a:defRPr/>
            </a:pPr>
            <a:r>
              <a:rPr lang="ru-RU" sz="1400" b="1" i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разные определения в БК, УК, КоАП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78204" y="2190677"/>
            <a:ext cx="4909947" cy="1044108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НЕПРАВОМЕРНОЕ ИСПОЛЬЗОВАНИЕ БЮДЖЕТНЫХ СРЕДСТВ</a:t>
            </a:r>
          </a:p>
          <a:p>
            <a:pPr algn="ctr">
              <a:defRPr/>
            </a:pPr>
            <a:r>
              <a:rPr lang="ru-RU" sz="1400" b="1" i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 законодательстве термин не раскрыт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5745670" y="3234785"/>
            <a:ext cx="0" cy="508589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6545986" y="5393301"/>
            <a:ext cx="5051271" cy="1341122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Реальный ущерб – расходы, которые лицо, чье право нарушено, произвело или должно произвести для восстановления права, утрата или повреждение его имущества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898364" y="5822697"/>
            <a:ext cx="3081076" cy="778322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УЩЕРБ</a:t>
            </a:r>
          </a:p>
          <a:p>
            <a:pPr algn="ctr">
              <a:defRPr/>
            </a:pPr>
            <a:r>
              <a:rPr lang="ru-RU" sz="1600" b="1" i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(раскрытие термина на основании ст. 15 ГК РФ)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3398992" y="4777941"/>
            <a:ext cx="776193" cy="1044756"/>
          </a:xfrm>
          <a:prstGeom prst="straightConnector1">
            <a:avLst/>
          </a:prstGeom>
          <a:ln w="19050"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061106" y="730207"/>
            <a:ext cx="10368894" cy="6057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ts val="2200"/>
              </a:lnSpc>
              <a:defRPr/>
            </a:pPr>
            <a:r>
              <a:rPr lang="ru-RU" sz="20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СООТНОШЕНИЕ НЕПРАВОМЕРНОГО, </a:t>
            </a:r>
          </a:p>
          <a:p>
            <a:pPr algn="ctr">
              <a:lnSpc>
                <a:spcPts val="2200"/>
              </a:lnSpc>
              <a:defRPr/>
            </a:pPr>
            <a:r>
              <a:rPr lang="ru-RU" sz="20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НЕЦЕЛЕВОГО И НЕЭФФЕКТИВНОГО ИСПОЛЬЗОВАНИЯ </a:t>
            </a:r>
          </a:p>
          <a:p>
            <a:pPr algn="ctr">
              <a:lnSpc>
                <a:spcPts val="2200"/>
              </a:lnSpc>
              <a:defRPr/>
            </a:pPr>
            <a:r>
              <a:rPr lang="ru-RU" sz="20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БЮДЖЕТНЫХ СРЕДСТВ</a:t>
            </a:r>
          </a:p>
          <a:p>
            <a:pPr algn="ctr">
              <a:lnSpc>
                <a:spcPts val="2200"/>
              </a:lnSpc>
              <a:defRPr/>
            </a:pPr>
            <a:endParaRPr lang="ru-RU" sz="2000" b="1" dirty="0">
              <a:solidFill>
                <a:srgbClr val="004821"/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284799" y="3743375"/>
            <a:ext cx="3368460" cy="986405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Неэффективное использование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бюджетных средств</a:t>
            </a:r>
          </a:p>
          <a:p>
            <a:pPr algn="ctr">
              <a:defRPr/>
            </a:pPr>
            <a:r>
              <a:rPr lang="ru-RU" sz="1400" b="1" i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из-за отдельных нарушений положений НПА </a:t>
            </a:r>
          </a:p>
        </p:txBody>
      </p:sp>
      <p:cxnSp>
        <p:nvCxnSpPr>
          <p:cNvPr id="39" name="Прямая со стрелкой 38"/>
          <p:cNvCxnSpPr/>
          <p:nvPr/>
        </p:nvCxnSpPr>
        <p:spPr>
          <a:xfrm flipH="1">
            <a:off x="5382883" y="4729779"/>
            <a:ext cx="478" cy="1092918"/>
          </a:xfrm>
          <a:prstGeom prst="straightConnector1">
            <a:avLst/>
          </a:prstGeom>
          <a:ln w="19050"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8141910" y="5317742"/>
            <a:ext cx="17501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Статья 15 ГК РФ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5979440" y="6063862"/>
            <a:ext cx="553895" cy="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8176158" y="3743375"/>
            <a:ext cx="3431783" cy="986406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Неэффективное использование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бюджетных средств</a:t>
            </a:r>
          </a:p>
          <a:p>
            <a:pPr algn="ctr">
              <a:defRPr/>
            </a:pPr>
            <a:r>
              <a:rPr lang="ru-RU" sz="1400" b="1" i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из-за отдельных недостатков </a:t>
            </a:r>
            <a:r>
              <a:rPr lang="ru-RU" sz="1400" b="1" i="1" dirty="0" err="1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финменеджмента</a:t>
            </a:r>
            <a:endParaRPr lang="ru-RU" sz="1400" b="1" i="1" dirty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692444" y="2207166"/>
            <a:ext cx="3986163" cy="1176027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Иное неправомерное использование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бюджетных средств</a:t>
            </a:r>
          </a:p>
          <a:p>
            <a:pPr algn="ctr">
              <a:defRPr/>
            </a:pPr>
            <a:r>
              <a:rPr lang="ru-RU" sz="1400" b="1" i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за исключением случаев</a:t>
            </a:r>
          </a:p>
          <a:p>
            <a:pPr algn="ctr">
              <a:defRPr/>
            </a:pPr>
            <a:r>
              <a:rPr lang="ru-RU" sz="1400" b="1" i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нецелевого и неэффективного использования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6588151" y="2587925"/>
            <a:ext cx="1104293" cy="955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588151" y="3110258"/>
            <a:ext cx="1588007" cy="633116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2818439" y="3234784"/>
            <a:ext cx="0" cy="508589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826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33151" y="1633313"/>
            <a:ext cx="3981332" cy="1158145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Раскрытие всех терминов в определении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нецелевки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(роспись, смета, ЛБО) со ссылками на регулирующие НПА, документы-основания предоставления средств </a:t>
            </a:r>
          </a:p>
        </p:txBody>
      </p:sp>
      <p:sp>
        <p:nvSpPr>
          <p:cNvPr id="7" name="Стрелка влево 6"/>
          <p:cNvSpPr/>
          <p:nvPr/>
        </p:nvSpPr>
        <p:spPr>
          <a:xfrm rot="16200000" flipV="1">
            <a:off x="3674571" y="2724581"/>
            <a:ext cx="209143" cy="396237"/>
          </a:xfrm>
          <a:prstGeom prst="leftArrow">
            <a:avLst>
              <a:gd name="adj1" fmla="val 32845"/>
              <a:gd name="adj2" fmla="val 6238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63009" y="3107513"/>
            <a:ext cx="8408319" cy="1166782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Раскрытие последовательности контрольных действий в целях установления признаков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нецелевки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комплексного последовательного изучения состава расходов в документах-основаниях доведения ЛБО, принятия и исполнения бюджетных обязательств по КБК, отражающему изучаемый факт использования бюджетных средств, а также фактов использования средств при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недостижении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показателей Г(М)З</a:t>
            </a:r>
          </a:p>
        </p:txBody>
      </p:sp>
      <p:sp>
        <p:nvSpPr>
          <p:cNvPr id="9" name="Стрелка влево 8"/>
          <p:cNvSpPr/>
          <p:nvPr/>
        </p:nvSpPr>
        <p:spPr>
          <a:xfrm rot="16200000" flipV="1">
            <a:off x="6034108" y="4200654"/>
            <a:ext cx="248952" cy="396237"/>
          </a:xfrm>
          <a:prstGeom prst="leftArrow">
            <a:avLst>
              <a:gd name="adj1" fmla="val 50428"/>
              <a:gd name="adj2" fmla="val 6238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33152" y="4539536"/>
            <a:ext cx="8408319" cy="942124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Сложные примеры проведения последовательности контрольных действий в целях установления признаков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нецелевки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Раскрытие особенностей установления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нецелевки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юрлиц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 том числе БУ и АУ в части субсидий на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финобеспечение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государственных и муниципальных заданий</a:t>
            </a:r>
          </a:p>
        </p:txBody>
      </p:sp>
      <p:sp>
        <p:nvSpPr>
          <p:cNvPr id="11" name="Стрелка влево 10"/>
          <p:cNvSpPr/>
          <p:nvPr/>
        </p:nvSpPr>
        <p:spPr>
          <a:xfrm rot="16200000" flipV="1">
            <a:off x="5969020" y="5503993"/>
            <a:ext cx="322973" cy="396237"/>
          </a:xfrm>
          <a:prstGeom prst="leftArrow">
            <a:avLst>
              <a:gd name="adj1" fmla="val 32845"/>
              <a:gd name="adj2" fmla="val 6238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54427" y="5955270"/>
            <a:ext cx="8408319" cy="724623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Определение случаев причинения ущерба публично-правовому образованию в связи с нецелевым использованием бюджетных средств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335427" y="1633312"/>
            <a:ext cx="3981332" cy="1158145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Обоснование различных подходов к определению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нецелевки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БК РФ и КоАП РФ, УК РФ </a:t>
            </a:r>
          </a:p>
        </p:txBody>
      </p:sp>
      <p:sp>
        <p:nvSpPr>
          <p:cNvPr id="15" name="Стрелка влево 14"/>
          <p:cNvSpPr/>
          <p:nvPr/>
        </p:nvSpPr>
        <p:spPr>
          <a:xfrm rot="16200000" flipV="1">
            <a:off x="8137672" y="2758656"/>
            <a:ext cx="270339" cy="396237"/>
          </a:xfrm>
          <a:prstGeom prst="leftArrow">
            <a:avLst>
              <a:gd name="adj1" fmla="val 32845"/>
              <a:gd name="adj2" fmla="val 6238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39803" y="716499"/>
            <a:ext cx="8424936" cy="6057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ts val="2200"/>
              </a:lnSpc>
              <a:defRPr/>
            </a:pPr>
            <a:r>
              <a:rPr lang="ru-RU" sz="20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ПОДХОДЫ К УСТАНОВЛЕНИЮ ПРИЗНАКОВ НЕЦЕЛЕВОГО</a:t>
            </a:r>
          </a:p>
          <a:p>
            <a:pPr algn="ctr">
              <a:lnSpc>
                <a:spcPts val="2200"/>
              </a:lnSpc>
              <a:defRPr/>
            </a:pPr>
            <a:r>
              <a:rPr lang="ru-RU" sz="20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ИСПОЛЬЗОВАНИЯ БЮДЖЕТНЫХ СРЕДСТВ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148219" y="185908"/>
            <a:ext cx="360040" cy="28990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731204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039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98645" y="1192686"/>
            <a:ext cx="3981332" cy="1158145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Определение неэффективного использования исходя из ст. 34 БК РФ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только УБП в рамках своих бюджетных полномочий должны исходить из ….</a:t>
            </a:r>
          </a:p>
        </p:txBody>
      </p:sp>
      <p:sp>
        <p:nvSpPr>
          <p:cNvPr id="7" name="Стрелка влево 6"/>
          <p:cNvSpPr/>
          <p:nvPr/>
        </p:nvSpPr>
        <p:spPr>
          <a:xfrm rot="16200000" flipV="1">
            <a:off x="3583150" y="2319189"/>
            <a:ext cx="322973" cy="396237"/>
          </a:xfrm>
          <a:prstGeom prst="leftArrow">
            <a:avLst>
              <a:gd name="adj1" fmla="val 32845"/>
              <a:gd name="adj2" fmla="val 6238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98645" y="2721838"/>
            <a:ext cx="8408319" cy="942124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ли считать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недостижение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показателей (результатов) госпрограмм, соглашений о предоставлении межбюджетных трансфертов и иных субсидий в качестве неэффективного использования бюджетных средств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Стрелка влево 8"/>
          <p:cNvSpPr/>
          <p:nvPr/>
        </p:nvSpPr>
        <p:spPr>
          <a:xfrm rot="16200000" flipV="1">
            <a:off x="5934513" y="3655142"/>
            <a:ext cx="322973" cy="396237"/>
          </a:xfrm>
          <a:prstGeom prst="leftArrow">
            <a:avLst>
              <a:gd name="adj1" fmla="val 32845"/>
              <a:gd name="adj2" fmla="val 6238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98645" y="4073710"/>
            <a:ext cx="8408319" cy="942124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Предлагается использовать следующую формулировку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нарушение условий соответствующего документа, выразившееся в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недостижении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показателей (результатов) + нарушение условий невозврата средств в связи с этим</a:t>
            </a:r>
          </a:p>
        </p:txBody>
      </p:sp>
      <p:sp>
        <p:nvSpPr>
          <p:cNvPr id="11" name="Стрелка влево 10"/>
          <p:cNvSpPr/>
          <p:nvPr/>
        </p:nvSpPr>
        <p:spPr>
          <a:xfrm rot="16200000" flipV="1">
            <a:off x="5934513" y="5038167"/>
            <a:ext cx="322973" cy="396237"/>
          </a:xfrm>
          <a:prstGeom prst="leftArrow">
            <a:avLst>
              <a:gd name="adj1" fmla="val 32845"/>
              <a:gd name="adj2" fmla="val 6238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19920" y="5456734"/>
            <a:ext cx="8408319" cy="1333396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endParaRPr lang="ru-RU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endParaRPr lang="ru-RU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Примеры, определение случаев причинения ущерба публично-правовому образованию в связи с неэффективным использованием бюджетных средств или аналогичных нарушений</a:t>
            </a:r>
          </a:p>
          <a:p>
            <a:pPr algn="just">
              <a:defRPr/>
            </a:pPr>
            <a:endParaRPr lang="ru-RU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            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294118" y="1244660"/>
            <a:ext cx="3981332" cy="1121719"/>
          </a:xfrm>
          <a:prstGeom prst="rect">
            <a:avLst/>
          </a:prstGeom>
          <a:solidFill>
            <a:srgbClr val="E9ED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Предлагается общий подход – нарушения и недостатки, повлекшие нарушение ст. 34 БК РФ</a:t>
            </a:r>
          </a:p>
        </p:txBody>
      </p:sp>
      <p:sp>
        <p:nvSpPr>
          <p:cNvPr id="15" name="Стрелка влево 14"/>
          <p:cNvSpPr/>
          <p:nvPr/>
        </p:nvSpPr>
        <p:spPr>
          <a:xfrm rot="16200000" flipV="1">
            <a:off x="8076848" y="2329747"/>
            <a:ext cx="322973" cy="396237"/>
          </a:xfrm>
          <a:prstGeom prst="leftArrow">
            <a:avLst>
              <a:gd name="adj1" fmla="val 32845"/>
              <a:gd name="adj2" fmla="val 6238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35560" y="518789"/>
            <a:ext cx="8424936" cy="6057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ts val="2200"/>
              </a:lnSpc>
              <a:defRPr/>
            </a:pPr>
            <a:r>
              <a:rPr lang="ru-RU" sz="20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ПОДХОДЫ К УСТАНОВЛЕНИЮ ПРИЗНАКОВ </a:t>
            </a:r>
          </a:p>
          <a:p>
            <a:pPr algn="ctr">
              <a:lnSpc>
                <a:spcPts val="2200"/>
              </a:lnSpc>
              <a:defRPr/>
            </a:pPr>
            <a:r>
              <a:rPr lang="ru-RU" sz="20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НЕЭФФЕКТИВНОГО ИСПОЛЬЗОВАНИЯ БЮДЖЕТНЫХ СРЕДСТВ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9912424" y="116632"/>
            <a:ext cx="648072" cy="5502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722578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186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1035254" y="1184451"/>
            <a:ext cx="9998549" cy="537611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ru-RU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1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авышение</a:t>
            </a:r>
            <a:r>
              <a:rPr lang="ru-RU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Н(М)ЦК</a:t>
            </a: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вследствие которого цена исполненного контракта выше Н(М)ЦК, рассчитанной согласно требованиям правовых актов</a:t>
            </a:r>
            <a:r>
              <a:rPr 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  <a:defRPr/>
            </a:pPr>
            <a:r>
              <a:rPr lang="ru-RU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использование </a:t>
            </a: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бюджетных средств на устранение недостатков, возникших в связи с отсутствием контроля за выполнением поставщиком (подрядчиком) обязательств по контракту</a:t>
            </a:r>
            <a:r>
              <a:rPr 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0" indent="0" algn="just">
              <a:buNone/>
              <a:defRPr/>
            </a:pPr>
            <a:r>
              <a:rPr lang="ru-RU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заключение (изменение) и исполнение </a:t>
            </a:r>
            <a:r>
              <a:rPr lang="ru-RU" sz="1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госконтрактов</a:t>
            </a:r>
            <a:r>
              <a:rPr lang="ru-RU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нарушением правовых актов и (или) условий контрактов, повлекшее использование бюджетных средств в завышенном объеме</a:t>
            </a:r>
          </a:p>
          <a:p>
            <a:pPr marL="0" indent="0" algn="just">
              <a:buNone/>
              <a:defRPr/>
            </a:pPr>
            <a:r>
              <a:rPr lang="ru-RU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оплата</a:t>
            </a: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фактически поставленных </a:t>
            </a: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товаров, работ, услуг, результаты которых не используются и не подлежат практическому применению в соответствии с целями закупки (необходимо подтверждение отсутствия возможности надлежащего применения)</a:t>
            </a:r>
          </a:p>
          <a:p>
            <a:pPr marL="0" indent="0" algn="just">
              <a:buNone/>
              <a:defRPr/>
            </a:pPr>
            <a:r>
              <a:rPr lang="ru-RU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оплата НИОКР, ПИР </a:t>
            </a: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наличии уже существующих разработок (плагиат), </a:t>
            </a:r>
            <a:r>
              <a:rPr lang="ru-RU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оплата ПИР</a:t>
            </a: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подготовки </a:t>
            </a:r>
            <a:r>
              <a:rPr lang="ru-RU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ПСД</a:t>
            </a: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при отсутствии работ по строительству, реконструкции (</a:t>
            </a:r>
            <a:r>
              <a:rPr lang="ru-RU" sz="18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незавершенка</a:t>
            </a: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algn="just">
              <a:buNone/>
              <a:defRPr/>
            </a:pPr>
            <a:r>
              <a:rPr lang="ru-RU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</a:t>
            </a: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повторные работы </a:t>
            </a: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(при условии, что такие работы запланированы в бюджете)</a:t>
            </a:r>
          </a:p>
          <a:p>
            <a:pPr marL="0" indent="0" algn="just">
              <a:buNone/>
              <a:defRPr/>
            </a:pPr>
            <a:r>
              <a:rPr lang="ru-RU" sz="1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 на содержание</a:t>
            </a: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неиспользуемого имущества (необходимо подтверждение отсутствия возможности его использования в дальнейшем)</a:t>
            </a:r>
            <a:r>
              <a:rPr 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демонтаж (ликвидация) оборудования, имеющий полезный потенциал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01842" y="596262"/>
            <a:ext cx="6408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004821"/>
                </a:solidFill>
                <a:latin typeface="Trebuchet MS"/>
              </a:rPr>
              <a:t>Примеры неэффективных расходов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912424" y="116632"/>
            <a:ext cx="648072" cy="5502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713952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50" y="1330777"/>
            <a:ext cx="161263" cy="2005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192" y="5158805"/>
            <a:ext cx="161263" cy="2005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193" y="3671910"/>
            <a:ext cx="161263" cy="2005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193" y="4590251"/>
            <a:ext cx="161263" cy="2005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459" y="2753569"/>
            <a:ext cx="161263" cy="2005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50" y="1992136"/>
            <a:ext cx="161263" cy="2005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191" y="5812447"/>
            <a:ext cx="161263" cy="20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53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МИНФИН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A3E"/>
      </a:accent1>
      <a:accent2>
        <a:srgbClr val="007B87"/>
      </a:accent2>
      <a:accent3>
        <a:srgbClr val="717682"/>
      </a:accent3>
      <a:accent4>
        <a:srgbClr val="F5D74A"/>
      </a:accent4>
      <a:accent5>
        <a:srgbClr val="A0313A"/>
      </a:accent5>
      <a:accent6>
        <a:srgbClr val="C0A158"/>
      </a:accent6>
      <a:hlink>
        <a:srgbClr val="153736"/>
      </a:hlink>
      <a:folHlink>
        <a:srgbClr val="002B5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3130</TotalTime>
  <Words>2261</Words>
  <Application>Microsoft Office PowerPoint</Application>
  <PresentationFormat>Широкоэкранный</PresentationFormat>
  <Paragraphs>217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Arial</vt:lpstr>
      <vt:lpstr>Bahnschrift Condensed</vt:lpstr>
      <vt:lpstr>Calibri</vt:lpstr>
      <vt:lpstr>Calibri Light</vt:lpstr>
      <vt:lpstr>DINPro-Light</vt:lpstr>
      <vt:lpstr>Montserrat Medium</vt:lpstr>
      <vt:lpstr>Times New Roman</vt:lpstr>
      <vt:lpstr>Trebuchet MS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Эля Насибуллина</dc:creator>
  <cp:lastModifiedBy>АКИМКИНА АНАСТАСИЯ ЕВГЕНЬЕВНА</cp:lastModifiedBy>
  <cp:revision>685</cp:revision>
  <cp:lastPrinted>2022-07-28T13:24:44Z</cp:lastPrinted>
  <dcterms:created xsi:type="dcterms:W3CDTF">2021-11-29T01:01:16Z</dcterms:created>
  <dcterms:modified xsi:type="dcterms:W3CDTF">2023-08-22T16:03:48Z</dcterms:modified>
</cp:coreProperties>
</file>