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49" r:id="rId1"/>
    <p:sldMasterId id="2147484073" r:id="rId2"/>
  </p:sldMasterIdLst>
  <p:notesMasterIdLst>
    <p:notesMasterId r:id="rId13"/>
  </p:notesMasterIdLst>
  <p:sldIdLst>
    <p:sldId id="274" r:id="rId3"/>
    <p:sldId id="420" r:id="rId4"/>
    <p:sldId id="427" r:id="rId5"/>
    <p:sldId id="431" r:id="rId6"/>
    <p:sldId id="429" r:id="rId7"/>
    <p:sldId id="424" r:id="rId8"/>
    <p:sldId id="430" r:id="rId9"/>
    <p:sldId id="426" r:id="rId10"/>
    <p:sldId id="434" r:id="rId11"/>
    <p:sldId id="432" r:id="rId12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33333"/>
    <a:srgbClr val="BCFABD"/>
    <a:srgbClr val="6DEF6D"/>
    <a:srgbClr val="60E14B"/>
    <a:srgbClr val="E06F3C"/>
    <a:srgbClr val="FF9900"/>
    <a:srgbClr val="FFDCB9"/>
    <a:srgbClr val="FFCC66"/>
    <a:srgbClr val="DEFA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185181124695388E-3"/>
          <c:y val="3.3269307019166021E-2"/>
          <c:w val="0.76446991550382748"/>
          <c:h val="0.829158533147592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CC99FF">
                <a:alpha val="95000"/>
              </a:srgb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B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68.2</c:v>
                </c:pt>
                <c:pt idx="1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F1-4D48-BE91-1122892D563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00CC99">
                <a:alpha val="95000"/>
              </a:srgbClr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Лист1!$C$2:$C$3</c:f>
              <c:numCache>
                <c:formatCode>#\ ##0.0</c:formatCode>
                <c:ptCount val="2"/>
                <c:pt idx="0">
                  <c:v>29.985900000000001</c:v>
                </c:pt>
                <c:pt idx="1">
                  <c:v>21.9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F1-4D48-BE91-1122892D563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12134895"/>
        <c:axId val="512137391"/>
        <c:axId val="0"/>
      </c:bar3DChart>
      <c:catAx>
        <c:axId val="51213489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12137391"/>
        <c:crosses val="autoZero"/>
        <c:auto val="1"/>
        <c:lblAlgn val="ctr"/>
        <c:lblOffset val="100"/>
        <c:noMultiLvlLbl val="0"/>
      </c:catAx>
      <c:valAx>
        <c:axId val="512137391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5121348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209459206945383"/>
          <c:y val="0.33228259071012045"/>
          <c:w val="0.25790540793054606"/>
          <c:h val="0.246064311465518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>
                  <a:lumMod val="10000"/>
                </a:schemeClr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>
              <a:lumMod val="10000"/>
            </a:schemeClr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5"/>
      <c:rotY val="356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7098357305208486"/>
          <c:y val="0.21201040978272384"/>
          <c:w val="0.77713409578386772"/>
          <c:h val="0.753050164710155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plastic">
              <a:bevelT w="165100" prst="coolSlant"/>
              <a:bevelB/>
            </a:sp3d>
          </c:spPr>
          <c:explosion val="8"/>
          <c:dPt>
            <c:idx val="0"/>
            <c:bubble3D val="0"/>
            <c:spPr>
              <a:solidFill>
                <a:srgbClr val="0070C0">
                  <a:alpha val="85000"/>
                </a:srgbClr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solidFill>
                <a:srgbClr val="FFC000">
                  <a:alpha val="85000"/>
                </a:srgbClr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solidFill>
                <a:srgbClr val="EB4641">
                  <a:alpha val="85000"/>
                </a:srgbClr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solidFill>
                <a:srgbClr val="FFFF00">
                  <a:alpha val="85000"/>
                </a:srgbClr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solidFill>
                <a:srgbClr val="00B0F0">
                  <a:alpha val="85000"/>
                </a:srgbClr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solidFill>
                <a:srgbClr val="92D050">
                  <a:alpha val="85000"/>
                </a:srgbClr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4.9844721608345931E-2"/>
                  <c:y val="3.5086027828499275E-2"/>
                </c:manualLayout>
              </c:layout>
              <c:tx>
                <c:rich>
                  <a:bodyPr/>
                  <a:lstStyle/>
                  <a:p>
                    <a:fld id="{ECE1096E-B68E-466B-ADF8-E9BD6C1B50E1}" type="CATEGORYNAME">
                      <a:rPr lang="ru-RU" smtClean="0"/>
                      <a:pPr/>
                      <a:t>[ИМЯ КАТЕГОРИИ]</a:t>
                    </a:fld>
                    <a:endParaRPr lang="ru-RU" dirty="0" smtClean="0"/>
                  </a:p>
                  <a:p>
                    <a:r>
                      <a:rPr lang="ru-RU" baseline="0" dirty="0" smtClean="0"/>
                      <a:t> </a:t>
                    </a:r>
                    <a:fld id="{C7449773-6CC7-4735-ADF0-7CF4302D3113}" type="VALUE">
                      <a:rPr lang="ru-RU" baseline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953599537754994"/>
                      <c:h val="0.249169995149871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7.1313983555074234E-2"/>
                  <c:y val="-1.9235652195032669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8.8353447400230184E-2"/>
                  <c:y val="-1.2266383656662939E-7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7724905307331077"/>
                      <c:h val="0.2299515094964453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-2.7425832671245674E-2"/>
                  <c:y val="-0.15930750947007519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667387235720979"/>
                      <c:h val="0.3410663069181668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-4.7296376699699355E-2"/>
                  <c:y val="-0.14671184286207059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3.4600552936018682E-3"/>
                  <c:y val="1.6306930433167713E-3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8795236879559521"/>
                      <c:h val="0.2001991570050496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50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Национальная экономика</c:v>
                </c:pt>
                <c:pt idx="1">
                  <c:v>Образование</c:v>
                </c:pt>
                <c:pt idx="2">
                  <c:v>Жилищно-коммунальное хозяйство</c:v>
                </c:pt>
                <c:pt idx="3">
                  <c:v>Межбюджетные трансферты общего характера бюджетам бюджетной системы РФ</c:v>
                </c:pt>
                <c:pt idx="4">
                  <c:v>Здравоохранение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0.27700000000000002</c:v>
                </c:pt>
                <c:pt idx="1">
                  <c:v>0.17699999999999999</c:v>
                </c:pt>
                <c:pt idx="2">
                  <c:v>0.154</c:v>
                </c:pt>
                <c:pt idx="3">
                  <c:v>6.3E-2</c:v>
                </c:pt>
                <c:pt idx="4">
                  <c:v>7.4999999999999997E-2</c:v>
                </c:pt>
                <c:pt idx="5">
                  <c:v>0.16200000000000001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239484908273047E-2"/>
          <c:y val="1.7121184970399547E-2"/>
          <c:w val="0.91564599445559058"/>
          <c:h val="0.499317821154169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w="571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021020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 общего характера бюджетам бюджетной системы РФ</c:v>
                </c:pt>
              </c:strCache>
            </c:strRef>
          </c:cat>
          <c:val>
            <c:numRef>
              <c:f>Лист1!$B$2:$B$14</c:f>
              <c:numCache>
                <c:formatCode>0.0%</c:formatCode>
                <c:ptCount val="13"/>
                <c:pt idx="0">
                  <c:v>0.95699999999999996</c:v>
                </c:pt>
                <c:pt idx="1">
                  <c:v>0.90700000000000003</c:v>
                </c:pt>
                <c:pt idx="2">
                  <c:v>0.99299999999999999</c:v>
                </c:pt>
                <c:pt idx="3">
                  <c:v>0.98899999999999999</c:v>
                </c:pt>
                <c:pt idx="4">
                  <c:v>0.995</c:v>
                </c:pt>
                <c:pt idx="5">
                  <c:v>0.98599999999999999</c:v>
                </c:pt>
                <c:pt idx="6">
                  <c:v>0.997</c:v>
                </c:pt>
                <c:pt idx="7">
                  <c:v>0.95299999999999996</c:v>
                </c:pt>
                <c:pt idx="8">
                  <c:v>0.97599999999999998</c:v>
                </c:pt>
                <c:pt idx="9">
                  <c:v>0.98199999999999998</c:v>
                </c:pt>
                <c:pt idx="10">
                  <c:v>0.996</c:v>
                </c:pt>
                <c:pt idx="11">
                  <c:v>0.999</c:v>
                </c:pt>
                <c:pt idx="12">
                  <c:v>0.96399999999999997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66-4725-88F0-7815BA4182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7"/>
        <c:overlap val="-24"/>
        <c:axId val="149070960"/>
        <c:axId val="149068464"/>
      </c:barChart>
      <c:catAx>
        <c:axId val="149070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149068464"/>
        <c:crosses val="autoZero"/>
        <c:auto val="1"/>
        <c:lblAlgn val="ctr"/>
        <c:lblOffset val="100"/>
        <c:noMultiLvlLbl val="0"/>
      </c:catAx>
      <c:valAx>
        <c:axId val="149068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149070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21020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198432234565322"/>
          <c:y val="0.14300917220456691"/>
          <c:w val="0.36203582425767306"/>
          <c:h val="0.695697639286198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5"/>
          <c:dPt>
            <c:idx val="0"/>
            <c:bubble3D val="0"/>
            <c:spPr>
              <a:solidFill>
                <a:srgbClr val="0B64CF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solidFill>
                <a:srgbClr val="88CA28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-0.1309301681305805"/>
                  <c:y val="-0.16385360010207436"/>
                </c:manualLayout>
              </c:layout>
              <c:tx>
                <c:rich>
                  <a:bodyPr/>
                  <a:lstStyle/>
                  <a:p>
                    <a:fld id="{EB21CE13-2C5C-4BE0-B6EF-B0E1353A76B4}" type="CATEGORYNAME">
                      <a:rPr lang="ru-RU" smtClean="0"/>
                      <a:pPr/>
                      <a:t>[ИМЯ КАТЕГОРИИ]</a:t>
                    </a:fld>
                    <a:endParaRPr lang="ru-RU" dirty="0" smtClean="0"/>
                  </a:p>
                  <a:p>
                    <a:r>
                      <a:rPr lang="ru-RU" baseline="0" dirty="0" smtClean="0"/>
                      <a:t> </a:t>
                    </a:r>
                    <a:fld id="{6B371899-7276-4BFB-A331-EB14ADAD47B2}" type="VALUE">
                      <a:rPr lang="ru-RU" b="1" baseline="0"/>
                      <a:pPr/>
                      <a:t>[ЗНАЧЕНИЕ]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6939596522939693"/>
                      <c:h val="0.1307525697061539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-7.844277111169648E-2"/>
                  <c:y val="-2.8029429111473159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2.3071403268146023E-2"/>
                  <c:y val="-8.7364860135618561E-2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3.3453534738811644E-2"/>
                  <c:y val="-4.9332737783237771E-3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994114067197732"/>
                      <c:h val="0.1501946970557797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0.11559744942911902"/>
                  <c:y val="-0.25139126052925415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-4.0374955719255957E-3"/>
                  <c:y val="-1.2869459900181634E-2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021020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7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Здравоохранение</c:v>
                </c:pt>
                <c:pt idx="3">
                  <c:v>Социальная политика</c:v>
                </c:pt>
                <c:pt idx="4">
                  <c:v>Физическая культура и спорт</c:v>
                </c:pt>
              </c:strCache>
            </c:strRef>
          </c:cat>
          <c:val>
            <c:numRef>
              <c:f>Лист1!$B$2:$B$6</c:f>
              <c:numCache>
                <c:formatCode>#\ ##0.0</c:formatCode>
                <c:ptCount val="5"/>
                <c:pt idx="0">
                  <c:v>13.2</c:v>
                </c:pt>
                <c:pt idx="1">
                  <c:v>1.1000000000000001</c:v>
                </c:pt>
                <c:pt idx="2">
                  <c:v>5.6</c:v>
                </c:pt>
                <c:pt idx="3">
                  <c:v>12.1</c:v>
                </c:pt>
                <c:pt idx="4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27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961535704900016"/>
          <c:y val="0.12343736937516185"/>
          <c:w val="0.47298171738731515"/>
          <c:h val="0.8585940047616876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explosion val="2"/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accent6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F4C-4074-8831-339256027272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F4C-4074-8831-339256027272}"/>
              </c:ext>
            </c:extLst>
          </c:dPt>
          <c:dPt>
            <c:idx val="2"/>
            <c:bubble3D val="0"/>
            <c:spPr>
              <a:solidFill>
                <a:srgbClr val="FF5050"/>
              </a:solidFill>
              <a:ln w="19050">
                <a:solidFill>
                  <a:srgbClr val="C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F4C-4074-8831-339256027272}"/>
              </c:ext>
            </c:extLst>
          </c:dPt>
          <c:dLbls>
            <c:dLbl>
              <c:idx val="0"/>
              <c:layout>
                <c:manualLayout>
                  <c:x val="0.19628552940381105"/>
                  <c:y val="-7.3828120458407989E-2"/>
                </c:manualLayout>
              </c:layout>
              <c:tx>
                <c:rich>
                  <a:bodyPr/>
                  <a:lstStyle/>
                  <a:p>
                    <a:fld id="{A94FB697-D856-471C-AF7E-69127BBC12E5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53%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59371563864633"/>
                      <c:h val="0.2433515475300475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F4C-4074-8831-339256027272}"/>
                </c:ext>
              </c:extLst>
            </c:dLbl>
            <c:dLbl>
              <c:idx val="1"/>
              <c:layout>
                <c:manualLayout>
                  <c:x val="-0.22483059584907708"/>
                  <c:y val="9.8437493944543833E-2"/>
                </c:manualLayout>
              </c:layout>
              <c:tx>
                <c:rich>
                  <a:bodyPr/>
                  <a:lstStyle/>
                  <a:p>
                    <a:fld id="{1BF21135-2CB4-4B44-9DC5-F0D1643B16FC}" type="CATEGORYNAME">
                      <a:rPr lang="ru-RU" dirty="0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36%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742110990206747"/>
                      <c:h val="0.1840781136762971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3F4C-4074-8831-339256027272}"/>
                </c:ext>
              </c:extLst>
            </c:dLbl>
            <c:dLbl>
              <c:idx val="2"/>
              <c:layout>
                <c:manualLayout>
                  <c:x val="-0.21777307641671567"/>
                  <c:y val="-3.9843747548982067E-2"/>
                </c:manualLayout>
              </c:layout>
              <c:tx>
                <c:rich>
                  <a:bodyPr/>
                  <a:lstStyle/>
                  <a:p>
                    <a:fld id="{D784EC30-8DA2-4F84-B32D-12D280D3977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11%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50136945613022"/>
                      <c:h val="0.2341406105966651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F4C-4074-8831-3392560272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Расходы за счет средств федерального бюджета</c:v>
                </c:pt>
                <c:pt idx="1">
                  <c:v>Расходы за счет средств краевого бюджета</c:v>
                </c:pt>
                <c:pt idx="2">
                  <c:v>Расходы за счет средств Фонда содействия реформированию ЖКХ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3</c:v>
                </c:pt>
                <c:pt idx="1">
                  <c:v>2</c:v>
                </c:pt>
                <c:pt idx="2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4C-4074-8831-33925602727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8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5583084556136974E-2"/>
          <c:y val="0.17757469322923075"/>
          <c:w val="0.96883383088772601"/>
          <c:h val="0.79376387239870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chemeClr val="accent4">
                    <a:lumMod val="5000"/>
                    <a:lumOff val="95000"/>
                  </a:schemeClr>
                </a:gs>
                <a:gs pos="74000">
                  <a:srgbClr val="60E14B"/>
                </a:gs>
                <a:gs pos="83000">
                  <a:srgbClr val="6DEF6D"/>
                </a:gs>
                <a:gs pos="100000">
                  <a:srgbClr val="BCFABD"/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25400" dist="12700" dir="13500000">
                <a:srgbClr val="000000">
                  <a:alpha val="45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241300" prst="angle"/>
              <a:bevelB/>
            </a:sp3d>
          </c:spPr>
          <c:invertIfNegative val="0"/>
          <c:dLbls>
            <c:dLbl>
              <c:idx val="0"/>
              <c:layout>
                <c:manualLayout>
                  <c:x val="0"/>
                  <c:y val="0.195332162552153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8C1-42BB-A8C8-20BBCBA923F1}"/>
                </c:ext>
              </c:extLst>
            </c:dLbl>
            <c:dLbl>
              <c:idx val="1"/>
              <c:layout>
                <c:manualLayout>
                  <c:x val="0"/>
                  <c:y val="0.162354005238153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8C1-42BB-A8C8-20BBCBA92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Исполнение на 01.10.2022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102.9</c:v>
                </c:pt>
                <c:pt idx="1">
                  <c:v>72.5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C1-42BB-A8C8-20BBCBA923F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44"/>
        <c:gapDepth val="149"/>
        <c:shape val="box"/>
        <c:axId val="1745454719"/>
        <c:axId val="1745468031"/>
        <c:axId val="0"/>
      </c:bar3DChart>
      <c:catAx>
        <c:axId val="174545471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45468031"/>
        <c:crosses val="autoZero"/>
        <c:auto val="1"/>
        <c:lblAlgn val="ctr"/>
        <c:lblOffset val="100"/>
        <c:noMultiLvlLbl val="0"/>
      </c:catAx>
      <c:valAx>
        <c:axId val="1745468031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454547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452769300837091E-2"/>
          <c:y val="2.3519622076794904E-2"/>
          <c:w val="0.8766672430715724"/>
          <c:h val="0.767486726901653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0CC66"/>
            </a:solidFill>
            <a:ln w="15875">
              <a:solidFill>
                <a:schemeClr val="accent6">
                  <a:lumMod val="50000"/>
                </a:schemeClr>
              </a:solidFill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254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                             (70,7 % от годовых ассигнований)</c:v>
                </c:pt>
                <c:pt idx="1">
                  <c:v>Субсидии                           (60,2 % от годовых ассигнований)</c:v>
                </c:pt>
                <c:pt idx="2">
                  <c:v>Субвенции                       (71,7 % от годовых ассигнований)</c:v>
                </c:pt>
                <c:pt idx="3">
                  <c:v>Иные МБТ                         (61,8 % от годовых ассигнований)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4</c:v>
                </c:pt>
                <c:pt idx="1">
                  <c:v>6.8468</c:v>
                </c:pt>
                <c:pt idx="2">
                  <c:v>13.356999999999999</c:v>
                </c:pt>
                <c:pt idx="3">
                  <c:v>1.1926000000000001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A6-4612-83F7-A40EAF9ED20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 на 01.10.2022 года</c:v>
                </c:pt>
              </c:strCache>
            </c:strRef>
          </c:tx>
          <c:spPr>
            <a:solidFill>
              <a:srgbClr val="FFCC00"/>
            </a:solidFill>
            <a:ln w="15875"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254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                             (70,7 % от годовых ассигнований)</c:v>
                </c:pt>
                <c:pt idx="1">
                  <c:v>Субсидии                           (60,2 % от годовых ассигнований)</c:v>
                </c:pt>
                <c:pt idx="2">
                  <c:v>Субвенции                       (71,7 % от годовых ассигнований)</c:v>
                </c:pt>
                <c:pt idx="3">
                  <c:v>Иные МБТ                         (61,8 % от годовых ассигнований)</c:v>
                </c:pt>
              </c:strCache>
            </c:strRef>
          </c:cat>
          <c:val>
            <c:numRef>
              <c:f>Лист1!$C$2:$C$5</c:f>
              <c:numCache>
                <c:formatCode>#\ ##0.0</c:formatCode>
                <c:ptCount val="4"/>
                <c:pt idx="0">
                  <c:v>2.8</c:v>
                </c:pt>
                <c:pt idx="1">
                  <c:v>4.0999999999999996</c:v>
                </c:pt>
                <c:pt idx="2">
                  <c:v>9.6</c:v>
                </c:pt>
                <c:pt idx="3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A6-4612-83F7-A40EAF9ED20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-6"/>
        <c:axId val="2005208832"/>
        <c:axId val="2005209248"/>
      </c:barChart>
      <c:catAx>
        <c:axId val="2005208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2005209248"/>
        <c:crosses val="autoZero"/>
        <c:auto val="1"/>
        <c:lblAlgn val="ctr"/>
        <c:lblOffset val="100"/>
        <c:noMultiLvlLbl val="0"/>
      </c:catAx>
      <c:valAx>
        <c:axId val="20052092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005208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5.4770708563996774E-2"/>
          <c:y val="6.0853527260486755E-2"/>
          <c:w val="0.402080513211444"/>
          <c:h val="0.1282928070686019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9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32C06-B825-4C6B-AA59-271F2737DC57}" type="datetimeFigureOut">
              <a:rPr lang="ru-RU" smtClean="0"/>
              <a:t>23.11.2022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9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54C25-816F-47BB-8EE8-CC03D7D462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288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20405-C40C-45C8-9EC5-31C93BD49D6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899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DB4992-EBF8-47A8-9EEA-7CC66BEDCCD2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85158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3178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207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B4992-EBF8-47A8-9EEA-7CC66BEDCCD2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0568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53380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9706-4505-45B9-B71E-242D7190F425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98707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0728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7712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92330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2033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BAB45-93A2-41FA-8488-695C3A45035B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090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8757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99DD-DFD1-47AD-BAFF-B6506E889706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79100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0394018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61362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4441301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6818776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35459867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4003629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13305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2823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9579706-4505-45B9-B71E-242D7190F425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57247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223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73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937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69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D1BAB45-93A2-41FA-8488-695C3A45035B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19040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8A99DD-DFD1-47AD-BAFF-B6506E889706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623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732B1227-133A-4D2A-9B06-9DDD9865B4B5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21083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32B1227-133A-4D2A-9B06-9DDD9865B4B5}" type="datetime1">
              <a:rPr lang="ru-RU" smtClean="0"/>
              <a:t>23.11.2022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26605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  <p:sldLayoutId id="2147484077" r:id="rId4"/>
    <p:sldLayoutId id="2147484078" r:id="rId5"/>
    <p:sldLayoutId id="2147484079" r:id="rId6"/>
    <p:sldLayoutId id="2147484080" r:id="rId7"/>
    <p:sldLayoutId id="2147484081" r:id="rId8"/>
    <p:sldLayoutId id="2147484082" r:id="rId9"/>
    <p:sldLayoutId id="2147484083" r:id="rId10"/>
    <p:sldLayoutId id="2147484084" r:id="rId11"/>
    <p:sldLayoutId id="2147484085" r:id="rId12"/>
    <p:sldLayoutId id="2147484086" r:id="rId13"/>
    <p:sldLayoutId id="2147484087" r:id="rId14"/>
    <p:sldLayoutId id="2147484088" r:id="rId15"/>
    <p:sldLayoutId id="2147484089" r:id="rId16"/>
    <p:sldLayoutId id="2147484090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5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6535" y="548680"/>
            <a:ext cx="5041094" cy="504056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</a:rPr>
              <a:t>Министерство финансов Камчатского края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1791" y="2644922"/>
            <a:ext cx="9785838" cy="183841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ОТЧЕТ ОБ ИСПОЛНЕНИИ КРАЕВОГО БЮДЖЕТА ЗА 9 МЕСЯЦЕВ 2022 ГОДА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</a:endParaRPr>
          </a:p>
        </p:txBody>
      </p:sp>
      <p:pic>
        <p:nvPicPr>
          <p:cNvPr id="1026" name="Picture 2" descr="Герб Камчатского кр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919" y="395895"/>
            <a:ext cx="6477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169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698" y="654188"/>
            <a:ext cx="11283885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Выводы по Итогам </a:t>
            </a:r>
            <a:r>
              <a:rPr lang="ru-RU" sz="24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исполнения краевого бюджета </a:t>
            </a: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9 месяцев 2022 </a:t>
            </a:r>
            <a:r>
              <a:rPr lang="ru-RU" sz="24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года  </a:t>
            </a:r>
            <a:endParaRPr lang="ru-RU" sz="24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826885" y="57780"/>
            <a:ext cx="1248383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latin typeface="Palatino Linotype" panose="02040502050505030304" pitchFamily="18" charset="0"/>
              </a:rPr>
              <a:t>Слайд </a:t>
            </a:r>
            <a:r>
              <a:rPr lang="ru-RU" sz="1600" dirty="0" smtClean="0">
                <a:latin typeface="Palatino Linotype" panose="02040502050505030304" pitchFamily="18" charset="0"/>
              </a:rPr>
              <a:t>9</a:t>
            </a:r>
            <a:endParaRPr lang="ru-RU" sz="1600" dirty="0">
              <a:latin typeface="Palatino Linotype" panose="02040502050505030304" pitchFamily="18" charset="0"/>
            </a:endParaRPr>
          </a:p>
        </p:txBody>
      </p:sp>
      <p:sp>
        <p:nvSpPr>
          <p:cNvPr id="12" name="Прямоугольник с одним вырезанным углом 11"/>
          <p:cNvSpPr/>
          <p:nvPr/>
        </p:nvSpPr>
        <p:spPr>
          <a:xfrm>
            <a:off x="1704739" y="1955892"/>
            <a:ext cx="9783627" cy="866257"/>
          </a:xfrm>
          <a:prstGeom prst="snip1Rect">
            <a:avLst/>
          </a:prstGeom>
          <a:solidFill>
            <a:srgbClr val="CCFF66">
              <a:alpha val="25000"/>
            </a:srgbClr>
          </a:solidFill>
          <a:ln w="28575" cmpd="dbl">
            <a:solidFill>
              <a:srgbClr val="6393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Поступление налоговых </a:t>
            </a:r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доходов краевого бюджета </a:t>
            </a:r>
            <a: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увеличилось </a:t>
            </a:r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на 1 445,0 млн рублей или 7,4 </a:t>
            </a:r>
            <a: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% по </a:t>
            </a:r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сравнению с аналогичным периодом 2021 </a:t>
            </a:r>
            <a: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года</a:t>
            </a:r>
            <a:endParaRPr lang="ru-RU" dirty="0">
              <a:solidFill>
                <a:srgbClr val="02102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4" name="Шеврон 13"/>
          <p:cNvSpPr/>
          <p:nvPr/>
        </p:nvSpPr>
        <p:spPr>
          <a:xfrm rot="5400000">
            <a:off x="372908" y="3192736"/>
            <a:ext cx="1279923" cy="1128409"/>
          </a:xfrm>
          <a:prstGeom prst="chevron">
            <a:avLst/>
          </a:prstGeom>
          <a:solidFill>
            <a:srgbClr val="92D050">
              <a:alpha val="80000"/>
            </a:srgbClr>
          </a:solidFill>
          <a:ln w="19050">
            <a:solidFill>
              <a:srgbClr val="63931D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с одним вырезанным углом 14"/>
          <p:cNvSpPr/>
          <p:nvPr/>
        </p:nvSpPr>
        <p:spPr>
          <a:xfrm>
            <a:off x="1737920" y="3235815"/>
            <a:ext cx="9713156" cy="974566"/>
          </a:xfrm>
          <a:prstGeom prst="snip1Rect">
            <a:avLst/>
          </a:prstGeom>
          <a:solidFill>
            <a:srgbClr val="CCFF66">
              <a:alpha val="25000"/>
            </a:srgbClr>
          </a:solidFill>
          <a:ln w="28575" cmpd="dbl">
            <a:solidFill>
              <a:srgbClr val="6393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Рост неналоговых доходов краевого бюджета от операций по управлению остатками средств на едином казначейском счете </a:t>
            </a:r>
            <a: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по </a:t>
            </a:r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сравнению с аналогичным периодом прошлого года составил </a:t>
            </a:r>
            <a: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340,2 </a:t>
            </a:r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млн рублей (увеличение в 21,4 </a:t>
            </a:r>
            <a: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раза)</a:t>
            </a:r>
            <a:endParaRPr lang="ru-RU" dirty="0">
              <a:solidFill>
                <a:srgbClr val="02102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7" name="Шеврон 16"/>
          <p:cNvSpPr/>
          <p:nvPr/>
        </p:nvSpPr>
        <p:spPr>
          <a:xfrm rot="5400000">
            <a:off x="369677" y="4475889"/>
            <a:ext cx="1286383" cy="1128410"/>
          </a:xfrm>
          <a:prstGeom prst="chevron">
            <a:avLst/>
          </a:prstGeom>
          <a:solidFill>
            <a:srgbClr val="92D050">
              <a:alpha val="80000"/>
            </a:srgbClr>
          </a:solidFill>
          <a:ln w="19050">
            <a:solidFill>
              <a:srgbClr val="63931D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с одним вырезанным углом 20"/>
          <p:cNvSpPr/>
          <p:nvPr/>
        </p:nvSpPr>
        <p:spPr>
          <a:xfrm>
            <a:off x="1737920" y="4437130"/>
            <a:ext cx="9713156" cy="883015"/>
          </a:xfrm>
          <a:prstGeom prst="snip1Rect">
            <a:avLst/>
          </a:prstGeom>
          <a:solidFill>
            <a:srgbClr val="CCFF66">
              <a:alpha val="25000"/>
            </a:srgbClr>
          </a:solidFill>
          <a:ln w="28575" cmpd="dbl">
            <a:solidFill>
              <a:srgbClr val="6393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Рейтинг кредитоспособности Камчатского края подтвержден на </a:t>
            </a:r>
            <a: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умеренно высоком уровне («</a:t>
            </a:r>
            <a:r>
              <a:rPr lang="ru-RU" dirty="0" err="1">
                <a:solidFill>
                  <a:srgbClr val="021020"/>
                </a:solidFill>
                <a:latin typeface="Palatino Linotype" panose="02040502050505030304" pitchFamily="18" charset="0"/>
              </a:rPr>
              <a:t>ruA</a:t>
            </a:r>
            <a: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+»). </a:t>
            </a:r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Камчатский край отнесен к группе субъектов Российской Федерации с высоким уровнем долговой </a:t>
            </a:r>
            <a: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устойчивости</a:t>
            </a:r>
            <a:endParaRPr lang="ru-RU" dirty="0">
              <a:solidFill>
                <a:srgbClr val="02102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2" name="Прямоугольник с одним вырезанным углом 21"/>
          <p:cNvSpPr/>
          <p:nvPr/>
        </p:nvSpPr>
        <p:spPr>
          <a:xfrm>
            <a:off x="1734206" y="5676825"/>
            <a:ext cx="9713156" cy="1020160"/>
          </a:xfrm>
          <a:prstGeom prst="snip1Rect">
            <a:avLst/>
          </a:prstGeom>
          <a:solidFill>
            <a:srgbClr val="CCFF66">
              <a:alpha val="25000"/>
            </a:srgbClr>
          </a:solidFill>
          <a:ln w="28575" cmpd="dbl">
            <a:solidFill>
              <a:srgbClr val="6393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21020"/>
                </a:solidFill>
                <a:latin typeface="Palatino Linotype" panose="02040502050505030304" pitchFamily="18" charset="0"/>
              </a:rPr>
              <a:t>Недостаточное исполнение краевого бюджета по расходам, осуществляемым за счет целевых федеральных средств (по итогам 9 месяцев 2022 года 57,3 % от утвержденных ассигнований 2022 года</a:t>
            </a:r>
            <a:r>
              <a:rPr lang="ru-RU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)</a:t>
            </a:r>
            <a:endParaRPr lang="ru-RU" dirty="0">
              <a:solidFill>
                <a:srgbClr val="02102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3" name="Шеврон 22"/>
          <p:cNvSpPr/>
          <p:nvPr/>
        </p:nvSpPr>
        <p:spPr>
          <a:xfrm rot="5400000">
            <a:off x="443800" y="5681688"/>
            <a:ext cx="1138136" cy="1128410"/>
          </a:xfrm>
          <a:prstGeom prst="chevron">
            <a:avLst/>
          </a:prstGeom>
          <a:solidFill>
            <a:srgbClr val="92D050">
              <a:alpha val="80000"/>
            </a:srgbClr>
          </a:solidFill>
          <a:ln w="19050">
            <a:solidFill>
              <a:srgbClr val="63931D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Шеврон 12"/>
          <p:cNvSpPr/>
          <p:nvPr/>
        </p:nvSpPr>
        <p:spPr>
          <a:xfrm rot="5400000">
            <a:off x="372906" y="2031649"/>
            <a:ext cx="1279923" cy="1128409"/>
          </a:xfrm>
          <a:prstGeom prst="chevron">
            <a:avLst/>
          </a:prstGeom>
          <a:solidFill>
            <a:srgbClr val="92D050">
              <a:alpha val="80000"/>
            </a:srgbClr>
          </a:solidFill>
          <a:ln w="19050">
            <a:solidFill>
              <a:srgbClr val="63931D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25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5915278" y="1530703"/>
            <a:ext cx="2761965" cy="128589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59116" y="1512007"/>
            <a:ext cx="2441582" cy="1323291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694562" y="1560997"/>
            <a:ext cx="3263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Плановый объем </a:t>
            </a:r>
          </a:p>
          <a:p>
            <a:pPr algn="ctr"/>
            <a:r>
              <a:rPr lang="ru-RU" sz="1600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ассигнований на</a:t>
            </a:r>
          </a:p>
          <a:p>
            <a:pPr algn="ctr"/>
            <a:r>
              <a:rPr lang="ru-RU" sz="1600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2022 год </a:t>
            </a:r>
            <a:endParaRPr lang="ru-RU" sz="1600" dirty="0">
              <a:solidFill>
                <a:schemeClr val="accent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702597" y="296092"/>
            <a:ext cx="10893895" cy="1050141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доходов краевого бюджета</a:t>
            </a: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в 2022 году</a:t>
            </a:r>
            <a:endParaRPr lang="ru-RU" sz="28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800842" y="296092"/>
            <a:ext cx="1154723" cy="219200"/>
          </a:xfrm>
        </p:spPr>
        <p:txBody>
          <a:bodyPr/>
          <a:lstStyle/>
          <a:p>
            <a:r>
              <a:rPr lang="ru-RU" sz="1600" dirty="0" smtClean="0">
                <a:latin typeface="Palatino Linotype" panose="02040502050505030304" pitchFamily="18" charset="0"/>
              </a:rPr>
              <a:t>Слайд 1</a:t>
            </a:r>
            <a:endParaRPr lang="ru-RU" sz="1600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893744301"/>
              </p:ext>
            </p:extLst>
          </p:nvPr>
        </p:nvGraphicFramePr>
        <p:xfrm>
          <a:off x="1676129" y="2612346"/>
          <a:ext cx="10515871" cy="4786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531238" y="2070920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млрд рублей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15676" y="2250523"/>
            <a:ext cx="9284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98,2</a:t>
            </a:r>
            <a:endParaRPr lang="ru-RU" sz="3200" b="1" cap="none" spc="50" dirty="0">
              <a:ln w="9525" cmpd="sng">
                <a:solidFill>
                  <a:schemeClr val="bg2">
                    <a:lumMod val="25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66680" y="2248349"/>
            <a:ext cx="9284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72,</a:t>
            </a:r>
            <a:r>
              <a:rPr lang="ru-RU" sz="3200" b="1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9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90147" y="1573303"/>
            <a:ext cx="29065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u="sng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 доходов:</a:t>
            </a:r>
            <a:endParaRPr lang="ru-RU" sz="2800" b="1" u="sng" cap="none" spc="50" dirty="0">
              <a:ln w="9525" cmpd="sng">
                <a:solidFill>
                  <a:schemeClr val="bg2">
                    <a:lumMod val="25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1" name="TextBox 10"/>
          <p:cNvSpPr txBox="1">
            <a:spLocks noChangeAspect="1"/>
          </p:cNvSpPr>
          <p:nvPr/>
        </p:nvSpPr>
        <p:spPr>
          <a:xfrm>
            <a:off x="5751100" y="1621827"/>
            <a:ext cx="3037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Исполнение </a:t>
            </a:r>
          </a:p>
          <a:p>
            <a:pPr algn="ctr"/>
            <a:r>
              <a:rPr lang="ru-RU" sz="1600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на 01.10.2022 года</a:t>
            </a:r>
          </a:p>
          <a:p>
            <a:pPr algn="ctr"/>
            <a:r>
              <a:rPr lang="ru-RU" sz="1600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 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991822" y="1530703"/>
            <a:ext cx="2895377" cy="1323291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873926" y="2299513"/>
            <a:ext cx="140936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74,2 %</a:t>
            </a:r>
            <a:endParaRPr lang="ru-RU" sz="3200" b="1" cap="none" spc="50" dirty="0" smtClean="0">
              <a:ln w="9525" cmpd="sng">
                <a:solidFill>
                  <a:schemeClr val="bg2">
                    <a:lumMod val="25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1822" y="1573303"/>
            <a:ext cx="29948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 Процент исполнения от планового объема ассигнований</a:t>
            </a:r>
          </a:p>
        </p:txBody>
      </p:sp>
    </p:spTree>
    <p:extLst>
      <p:ext uri="{BB962C8B-B14F-4D97-AF65-F5344CB8AC3E}">
        <p14:creationId xmlns:p14="http://schemas.microsoft.com/office/powerpoint/2010/main" val="407897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1018375" y="263363"/>
            <a:ext cx="10515600" cy="1050141"/>
          </a:xfrm>
          <a:effectLst/>
        </p:spPr>
        <p:txBody>
          <a:bodyPr vert="horz" lIns="91440" tIns="45720" rIns="91440" bIns="45720" spcCol="720000" rtlCol="0" anchor="ctr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расходов краевого бюджета</a:t>
            </a:r>
            <a:b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в 2022 году (исполнение за </a:t>
            </a:r>
            <a:r>
              <a:rPr lang="ru-RU" sz="2800" b="1" u="sng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9 месяцев)</a:t>
            </a:r>
            <a:endParaRPr lang="ru-RU" sz="2800" b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80326" y="263363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latin typeface="Palatino Linotype" panose="02040502050505030304" pitchFamily="18" charset="0"/>
              </a:rPr>
              <a:t>Слайд 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07908" y="1193229"/>
            <a:ext cx="3217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Palatino Linotype" panose="02040502050505030304" pitchFamily="18" charset="0"/>
              </a:rPr>
              <a:t>% </a:t>
            </a:r>
            <a:r>
              <a:rPr lang="ru-RU" dirty="0" smtClean="0">
                <a:latin typeface="Palatino Linotype" panose="02040502050505030304" pitchFamily="18" charset="0"/>
              </a:rPr>
              <a:t>в общем объеме расходов</a:t>
            </a:r>
            <a:endParaRPr lang="ru-RU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122147366"/>
              </p:ext>
            </p:extLst>
          </p:nvPr>
        </p:nvGraphicFramePr>
        <p:xfrm>
          <a:off x="139012" y="2860746"/>
          <a:ext cx="11176700" cy="40761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476077" y="2507751"/>
            <a:ext cx="10176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2000" u="sng" dirty="0" smtClean="0">
                <a:solidFill>
                  <a:srgbClr val="000000"/>
                </a:solidFill>
              </a:rPr>
              <a:t>Основная доля в общем объеме расходов по разделам классификации расходов бюджета</a:t>
            </a:r>
            <a:endParaRPr lang="ru-RU" sz="2000" u="sng" dirty="0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9012" y="1366341"/>
            <a:ext cx="26741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u="sng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 </a:t>
            </a:r>
            <a:r>
              <a:rPr lang="ru-RU" sz="2400" b="1" u="sng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расходов</a:t>
            </a:r>
            <a:r>
              <a:rPr lang="ru-RU" sz="2400" b="1" u="sng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:</a:t>
            </a:r>
            <a:endParaRPr lang="ru-RU" sz="2400" b="1" u="sng" cap="none" spc="50" dirty="0">
              <a:ln w="9525" cmpd="sng">
                <a:solidFill>
                  <a:schemeClr val="bg2">
                    <a:lumMod val="25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01097" y="1351019"/>
            <a:ext cx="2441582" cy="100977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400934" y="1421072"/>
            <a:ext cx="3401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Плановый объем </a:t>
            </a:r>
            <a:r>
              <a:rPr lang="ru-RU" sz="1400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расходов</a:t>
            </a:r>
          </a:p>
          <a:p>
            <a:pPr algn="ctr"/>
            <a:r>
              <a:rPr lang="ru-RU" sz="1400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 на 2022 </a:t>
            </a:r>
            <a:r>
              <a:rPr lang="ru-RU" sz="1400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год </a:t>
            </a:r>
            <a:endParaRPr lang="ru-RU" sz="1400" dirty="0">
              <a:solidFill>
                <a:schemeClr val="accent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41277" y="1347379"/>
            <a:ext cx="2441582" cy="101340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141637" y="1353844"/>
            <a:ext cx="2718223" cy="100694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196704" y="1726382"/>
            <a:ext cx="1640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(млрд рублей)</a:t>
            </a:r>
            <a:endParaRPr lang="ru-RU" sz="1600" b="1" dirty="0" smtClean="0">
              <a:solidFill>
                <a:schemeClr val="accent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47218" y="1899123"/>
            <a:ext cx="9092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105,5</a:t>
            </a:r>
            <a:endParaRPr lang="ru-RU" sz="2400" b="1" cap="none" spc="50" dirty="0">
              <a:ln w="9525" cmpd="sng">
                <a:solidFill>
                  <a:schemeClr val="bg2">
                    <a:lumMod val="25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9" name="TextBox 18"/>
          <p:cNvSpPr txBox="1">
            <a:spLocks noChangeAspect="1"/>
          </p:cNvSpPr>
          <p:nvPr/>
        </p:nvSpPr>
        <p:spPr>
          <a:xfrm>
            <a:off x="5242934" y="1353844"/>
            <a:ext cx="30370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Исполнение </a:t>
            </a:r>
          </a:p>
          <a:p>
            <a:r>
              <a:rPr lang="ru-RU" dirty="0"/>
              <a:t>на 01.10.2022 года</a:t>
            </a:r>
          </a:p>
          <a:p>
            <a:r>
              <a:rPr lang="ru-RU" dirty="0"/>
              <a:t> 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361631" y="1871681"/>
            <a:ext cx="7489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74,3</a:t>
            </a:r>
            <a:endParaRPr lang="ru-RU" sz="2400" b="1" spc="50" dirty="0">
              <a:ln w="9525" cmpd="sng">
                <a:solidFill>
                  <a:schemeClr val="bg2">
                    <a:lumMod val="25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977372" y="1347438"/>
            <a:ext cx="29948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 Процент исполнения от планового объема </a:t>
            </a:r>
            <a:r>
              <a:rPr lang="ru-RU" dirty="0"/>
              <a:t>расходов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8918401" y="1909945"/>
            <a:ext cx="111280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9525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3">
                        <a:lumMod val="67000"/>
                      </a:schemeClr>
                    </a:gs>
                    <a:gs pos="48000">
                      <a:schemeClr val="accent3">
                        <a:lumMod val="97000"/>
                        <a:lumOff val="3000"/>
                      </a:schemeClr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70,5 %</a:t>
            </a:r>
            <a:endParaRPr lang="ru-RU" sz="2400" b="1" spc="50" dirty="0">
              <a:ln w="9525" cmpd="sng">
                <a:solidFill>
                  <a:schemeClr val="bg2">
                    <a:lumMod val="25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3">
                      <a:lumMod val="67000"/>
                    </a:schemeClr>
                  </a:gs>
                  <a:gs pos="48000">
                    <a:schemeClr val="accent3">
                      <a:lumMod val="97000"/>
                      <a:lumOff val="3000"/>
                    </a:schemeClr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08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988236096"/>
              </p:ext>
            </p:extLst>
          </p:nvPr>
        </p:nvGraphicFramePr>
        <p:xfrm>
          <a:off x="284756" y="1280490"/>
          <a:ext cx="1153161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520891" y="339949"/>
            <a:ext cx="11059346" cy="1050141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кассового плана по расходам краевого бюджета за </a:t>
            </a:r>
            <a:b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9 месяцев 2022 года по разделам классификации</a:t>
            </a:r>
            <a:b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 расходов бюджетов </a:t>
            </a:r>
            <a:endParaRPr lang="ru-RU" sz="20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956612" y="230349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latin typeface="Palatino Linotype" panose="02040502050505030304" pitchFamily="18" charset="0"/>
              </a:rPr>
              <a:t>Слайд 3</a:t>
            </a:r>
          </a:p>
        </p:txBody>
      </p:sp>
    </p:spTree>
    <p:extLst>
      <p:ext uri="{BB962C8B-B14F-4D97-AF65-F5344CB8AC3E}">
        <p14:creationId xmlns:p14="http://schemas.microsoft.com/office/powerpoint/2010/main" val="943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14000" y="513152"/>
            <a:ext cx="10515600" cy="863340"/>
          </a:xfrm>
        </p:spPr>
        <p:txBody>
          <a:bodyPr spcCol="720000">
            <a:normAutofit fontScale="90000"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социально-значимых расходов </a:t>
            </a:r>
            <a:b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на 01.10.2022 года</a:t>
            </a:r>
            <a:endParaRPr lang="ru-RU" sz="28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41415" y="293952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latin typeface="Palatino Linotype" panose="02040502050505030304" pitchFamily="18" charset="0"/>
              </a:rPr>
              <a:t>Слайд 4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60896858"/>
              </p:ext>
            </p:extLst>
          </p:nvPr>
        </p:nvGraphicFramePr>
        <p:xfrm>
          <a:off x="309476" y="1376492"/>
          <a:ext cx="11009300" cy="5729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322760" y="1711374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2" name="Блок-схема: альтернативный процесс 1"/>
          <p:cNvSpPr/>
          <p:nvPr/>
        </p:nvSpPr>
        <p:spPr>
          <a:xfrm>
            <a:off x="7830361" y="5315557"/>
            <a:ext cx="4191000" cy="1343025"/>
          </a:xfrm>
          <a:prstGeom prst="flowChartAlternateProcess">
            <a:avLst/>
          </a:prstGeom>
          <a:pattFill prst="pct30">
            <a:fgClr>
              <a:schemeClr val="accent4">
                <a:lumMod val="20000"/>
                <a:lumOff val="80000"/>
              </a:schemeClr>
            </a:fgClr>
            <a:bgClr>
              <a:schemeClr val="bg1"/>
            </a:bgClr>
          </a:patt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Объем исполнения социально-значимых расходов краевого бюджета – 33,4 (71,7 % от годовых ассигнований)</a:t>
            </a:r>
            <a:endParaRPr lang="ru-RU" sz="2000" b="1" i="1" dirty="0">
              <a:solidFill>
                <a:srgbClr val="02102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8070" y="2299585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64,4 %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1024136" y="4215968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76,7 %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1972972" y="5839963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75,6 %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8128845" y="2591972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71,1 %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8977024" y="4438393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69,6 %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</p:spTree>
    <p:extLst>
      <p:ext uri="{BB962C8B-B14F-4D97-AF65-F5344CB8AC3E}">
        <p14:creationId xmlns:p14="http://schemas.microsoft.com/office/powerpoint/2010/main" val="163216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5732" y="504269"/>
            <a:ext cx="10440477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расходов </a:t>
            </a:r>
            <a:r>
              <a:rPr lang="ru-RU" sz="24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на </a:t>
            </a:r>
            <a:r>
              <a:rPr lang="ru-RU" sz="24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реализацию краевых инвестиционных мероприятий </a:t>
            </a:r>
            <a:r>
              <a:rPr lang="ru-RU" sz="24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на 01.10.2022 года</a:t>
            </a:r>
            <a:endParaRPr lang="ru-RU" sz="24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972800" y="59069"/>
            <a:ext cx="1003069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latin typeface="Palatino Linotype" panose="02040502050505030304" pitchFamily="18" charset="0"/>
              </a:rPr>
              <a:t>Слайд 5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340458497"/>
              </p:ext>
            </p:extLst>
          </p:nvPr>
        </p:nvGraphicFramePr>
        <p:xfrm>
          <a:off x="879678" y="1292027"/>
          <a:ext cx="9836395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178659" y="2250562"/>
            <a:ext cx="159586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3,0</a:t>
            </a:r>
          </a:p>
          <a:p>
            <a:pPr algn="ctr"/>
            <a:r>
              <a:rPr lang="ru-RU" sz="1400" i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37,8 % от годовых ассигнований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45792" y="1899649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39210" y="3422788"/>
            <a:ext cx="187889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5,6</a:t>
            </a:r>
          </a:p>
          <a:p>
            <a:pPr algn="ctr"/>
            <a:r>
              <a:rPr lang="ru-RU" b="1" i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43,1 % </a:t>
            </a:r>
          </a:p>
          <a:p>
            <a:pPr algn="ctr"/>
            <a:r>
              <a:rPr lang="ru-RU" b="1" i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от годовых ассигнований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45732" y="1441318"/>
            <a:ext cx="10731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% </a:t>
            </a:r>
            <a:r>
              <a:rPr lang="ru-RU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в общем объеме расходов краевого бюджета на реализацию инвестиционных мероприятий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59965" y="2522592"/>
            <a:ext cx="13485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0,6</a:t>
            </a:r>
          </a:p>
          <a:p>
            <a:pPr algn="ctr"/>
            <a:r>
              <a:rPr lang="ru-RU" sz="1400" i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45,3 % от годовых ассигнований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15129" y="5241345"/>
            <a:ext cx="164019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333333"/>
                </a:solidFill>
                <a:latin typeface="Palatino Linotype" panose="02040502050505030304" pitchFamily="18" charset="0"/>
              </a:rPr>
              <a:t>2</a:t>
            </a:r>
            <a:r>
              <a:rPr lang="ru-RU" sz="24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,0</a:t>
            </a:r>
          </a:p>
          <a:p>
            <a:pPr algn="ctr"/>
            <a:r>
              <a:rPr lang="ru-RU" sz="1400" i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53,4 % от годовых ассигнований</a:t>
            </a:r>
          </a:p>
        </p:txBody>
      </p:sp>
    </p:spTree>
    <p:extLst>
      <p:ext uri="{BB962C8B-B14F-4D97-AF65-F5344CB8AC3E}">
        <p14:creationId xmlns:p14="http://schemas.microsoft.com/office/powerpoint/2010/main" val="284079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55224884"/>
              </p:ext>
            </p:extLst>
          </p:nvPr>
        </p:nvGraphicFramePr>
        <p:xfrm>
          <a:off x="801720" y="1689376"/>
          <a:ext cx="8964849" cy="500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32650" y="487482"/>
            <a:ext cx="10515600" cy="863340"/>
          </a:xfrm>
        </p:spPr>
        <p:txBody>
          <a:bodyPr spcCol="720000">
            <a:normAutofit fontScale="90000"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Расходы на реализацию государственных программ Камчатского края 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в 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2022 году</a:t>
            </a:r>
            <a:endParaRPr lang="ru-RU" sz="28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86037" y="191727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latin typeface="Palatino Linotype" panose="02040502050505030304" pitchFamily="18" charset="0"/>
              </a:rPr>
              <a:t>Слайд 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17765" y="1445510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313601" y="1941076"/>
            <a:ext cx="2423770" cy="914400"/>
          </a:xfrm>
          <a:prstGeom prst="round2DiagRect">
            <a:avLst/>
          </a:prstGeom>
          <a:solidFill>
            <a:srgbClr val="FFDCB9">
              <a:alpha val="56863"/>
            </a:srgbClr>
          </a:solidFill>
          <a:ln>
            <a:solidFill>
              <a:srgbClr val="E06F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Плановый объем 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ассигнований на</a:t>
            </a:r>
            <a:endParaRPr lang="ru-RU" dirty="0">
              <a:solidFill>
                <a:srgbClr val="000000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2022 год </a:t>
            </a:r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 flipH="1">
            <a:off x="5281103" y="1928205"/>
            <a:ext cx="2417649" cy="914400"/>
          </a:xfrm>
          <a:prstGeom prst="round2DiagRect">
            <a:avLst/>
          </a:prstGeom>
          <a:solidFill>
            <a:srgbClr val="FFDCB9">
              <a:alpha val="58000"/>
            </a:srgbClr>
          </a:solidFill>
          <a:ln>
            <a:solidFill>
              <a:srgbClr val="E06F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333333"/>
                </a:solidFill>
                <a:latin typeface="Palatino Linotype" panose="02040502050505030304" pitchFamily="18" charset="0"/>
              </a:rPr>
              <a:t>Исполнение </a:t>
            </a:r>
          </a:p>
          <a:p>
            <a:pPr algn="ctr"/>
            <a:r>
              <a:rPr lang="ru-RU" dirty="0">
                <a:solidFill>
                  <a:srgbClr val="333333"/>
                </a:solidFill>
                <a:latin typeface="Palatino Linotype" panose="02040502050505030304" pitchFamily="18" charset="0"/>
              </a:rPr>
              <a:t>на 01.10.2022 года</a:t>
            </a:r>
          </a:p>
          <a:p>
            <a:pPr algn="ctr"/>
            <a:r>
              <a:rPr lang="ru-RU" dirty="0" smtClean="0">
                <a:solidFill>
                  <a:schemeClr val="accent1"/>
                </a:solidFill>
                <a:latin typeface="Palatino Linotype" panose="02040502050505030304" pitchFamily="18" charset="0"/>
              </a:rPr>
              <a:t> </a:t>
            </a:r>
            <a:endParaRPr lang="ru-RU" dirty="0">
              <a:solidFill>
                <a:schemeClr val="accent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8242485" y="1928205"/>
            <a:ext cx="2889115" cy="914400"/>
          </a:xfrm>
          <a:prstGeom prst="round2DiagRect">
            <a:avLst/>
          </a:prstGeom>
          <a:solidFill>
            <a:srgbClr val="FFDCB9">
              <a:alpha val="56863"/>
            </a:srgbClr>
          </a:solidFill>
          <a:ln>
            <a:solidFill>
              <a:srgbClr val="E06F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333333"/>
                </a:solidFill>
                <a:latin typeface="Palatino Linotype" panose="02040502050505030304" pitchFamily="18" charset="0"/>
              </a:rPr>
              <a:t>Процент исполнения от планового объема </a:t>
            </a:r>
            <a:r>
              <a:rPr lang="ru-RU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ассигнований – </a:t>
            </a:r>
            <a:r>
              <a:rPr lang="ru-RU" sz="2000" b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70,4 </a:t>
            </a:r>
            <a:r>
              <a:rPr lang="ru-RU" sz="2000" b="1" i="1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%</a:t>
            </a:r>
            <a:endParaRPr lang="ru-RU" b="1" i="1" dirty="0">
              <a:solidFill>
                <a:srgbClr val="333333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62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922905624"/>
              </p:ext>
            </p:extLst>
          </p:nvPr>
        </p:nvGraphicFramePr>
        <p:xfrm>
          <a:off x="1054253" y="1381579"/>
          <a:ext cx="10264775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697" y="506281"/>
            <a:ext cx="11283885" cy="856974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Межбюджетные трансферты, предоставленные бюджетам муниципальных районов (муниципальных, городских округов) из краевого бюджета </a:t>
            </a:r>
            <a:b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в 2022 году </a:t>
            </a:r>
            <a:endParaRPr lang="ru-RU" sz="20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953345" y="0"/>
            <a:ext cx="1238655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latin typeface="Palatino Linotype" panose="02040502050505030304" pitchFamily="18" charset="0"/>
              </a:rPr>
              <a:t>Слайд 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22516" y="1522735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</p:spTree>
    <p:extLst>
      <p:ext uri="{BB962C8B-B14F-4D97-AF65-F5344CB8AC3E}">
        <p14:creationId xmlns:p14="http://schemas.microsoft.com/office/powerpoint/2010/main" val="190460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8586" y="636233"/>
            <a:ext cx="10763828" cy="891075"/>
          </a:xfrm>
        </p:spPr>
        <p:txBody>
          <a:bodyPr>
            <a:noAutofit/>
          </a:bodyPr>
          <a:lstStyle/>
          <a:p>
            <a:pPr algn="ctr"/>
            <a:r>
              <a:rPr lang="ru-RU" sz="2700" b="1" dirty="0" smtClean="0">
                <a:solidFill>
                  <a:srgbClr val="003366"/>
                </a:solidFill>
                <a:latin typeface="Palatino Linotype" panose="02040502050505030304" pitchFamily="18" charset="0"/>
              </a:rPr>
              <a:t>Информация  о долговых обязательствах</a:t>
            </a:r>
            <a:br>
              <a:rPr lang="ru-RU" sz="2700" b="1" dirty="0" smtClean="0">
                <a:solidFill>
                  <a:srgbClr val="003366"/>
                </a:solidFill>
                <a:latin typeface="Palatino Linotype" panose="02040502050505030304" pitchFamily="18" charset="0"/>
              </a:rPr>
            </a:br>
            <a:r>
              <a:rPr lang="ru-RU" sz="2700" b="1" dirty="0" smtClean="0">
                <a:solidFill>
                  <a:srgbClr val="003366"/>
                </a:solidFill>
                <a:latin typeface="Palatino Linotype" panose="02040502050505030304" pitchFamily="18" charset="0"/>
              </a:rPr>
              <a:t>Камчатского края</a:t>
            </a:r>
            <a:endParaRPr lang="ru-RU" sz="2700" b="1" dirty="0">
              <a:solidFill>
                <a:srgbClr val="003366"/>
              </a:solidFill>
              <a:latin typeface="Palatino Linotype" panose="0204050205050503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040639"/>
              </p:ext>
            </p:extLst>
          </p:nvPr>
        </p:nvGraphicFramePr>
        <p:xfrm>
          <a:off x="1138844" y="2194504"/>
          <a:ext cx="10273571" cy="2860847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898213">
                  <a:extLst>
                    <a:ext uri="{9D8B030D-6E8A-4147-A177-3AD203B41FA5}">
                      <a16:colId xmlns:a16="http://schemas.microsoft.com/office/drawing/2014/main" val="1258648517"/>
                    </a:ext>
                  </a:extLst>
                </a:gridCol>
                <a:gridCol w="2028934">
                  <a:extLst>
                    <a:ext uri="{9D8B030D-6E8A-4147-A177-3AD203B41FA5}">
                      <a16:colId xmlns:a16="http://schemas.microsoft.com/office/drawing/2014/main" val="3471651889"/>
                    </a:ext>
                  </a:extLst>
                </a:gridCol>
                <a:gridCol w="1835702">
                  <a:extLst>
                    <a:ext uri="{9D8B030D-6E8A-4147-A177-3AD203B41FA5}">
                      <a16:colId xmlns:a16="http://schemas.microsoft.com/office/drawing/2014/main" val="4240130423"/>
                    </a:ext>
                  </a:extLst>
                </a:gridCol>
                <a:gridCol w="1510722">
                  <a:extLst>
                    <a:ext uri="{9D8B030D-6E8A-4147-A177-3AD203B41FA5}">
                      <a16:colId xmlns:a16="http://schemas.microsoft.com/office/drawing/2014/main" val="1975286776"/>
                    </a:ext>
                  </a:extLst>
                </a:gridCol>
              </a:tblGrid>
              <a:tr h="79103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B3B3B"/>
                          </a:solidFill>
                          <a:latin typeface="Palatino Linotype" panose="02040502050505030304" pitchFamily="18" charset="0"/>
                        </a:rPr>
                        <a:t>Наименование показателя</a:t>
                      </a:r>
                      <a:endParaRPr lang="ru-RU" sz="1600" dirty="0">
                        <a:solidFill>
                          <a:srgbClr val="3B3B3B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B3B3B"/>
                          </a:solidFill>
                          <a:latin typeface="Palatino Linotype" panose="02040502050505030304" pitchFamily="18" charset="0"/>
                        </a:rPr>
                        <a:t>на 01.10.2021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B3B3B"/>
                          </a:solidFill>
                          <a:latin typeface="Palatino Linotype" panose="02040502050505030304" pitchFamily="18" charset="0"/>
                        </a:rPr>
                        <a:t>на 01.10.2022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B3B3B"/>
                          </a:solidFill>
                          <a:latin typeface="Palatino Linotype" panose="02040502050505030304" pitchFamily="18" charset="0"/>
                        </a:rPr>
                        <a:t>Темп роста к прошлому году, %</a:t>
                      </a:r>
                      <a:endParaRPr lang="ru-RU" sz="1600" dirty="0">
                        <a:solidFill>
                          <a:srgbClr val="3B3B3B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592241"/>
                  </a:ext>
                </a:extLst>
              </a:tr>
              <a:tr h="44163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Государственной долг Камчатского края - всего, </a:t>
                      </a:r>
                      <a:endParaRPr lang="ru-RU" sz="1400" b="1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7,0</a:t>
                      </a:r>
                      <a:endParaRPr lang="ru-RU" sz="1400" b="1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7,1</a:t>
                      </a:r>
                      <a:endParaRPr lang="ru-RU" sz="1400" b="1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102,7</a:t>
                      </a:r>
                      <a:endParaRPr lang="ru-RU" sz="1400" b="1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653011"/>
                  </a:ext>
                </a:extLst>
              </a:tr>
              <a:tr h="26499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i="1" u="none" strike="noStrike" dirty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в том числе в виде обязательств по:</a:t>
                      </a:r>
                      <a:endParaRPr lang="ru-RU" sz="1200" b="0" i="1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2913423"/>
                  </a:ext>
                </a:extLst>
              </a:tr>
              <a:tr h="4345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государственным ценным бумагам 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969236"/>
                  </a:ext>
                </a:extLst>
              </a:tr>
              <a:tr h="45613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бюджетным кредитам, привлеченным из федерального бюджета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5,0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5,1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103,8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876088"/>
                  </a:ext>
                </a:extLst>
              </a:tr>
              <a:tr h="44057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кредитам от кредитных организаций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3B3B3B"/>
                          </a:solidFill>
                          <a:effectLst/>
                          <a:latin typeface="Palatino Linotype" panose="02040502050505030304" pitchFamily="18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3B3B3B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7319210"/>
                  </a:ext>
                </a:extLst>
              </a:tr>
            </a:tbl>
          </a:graphicData>
        </a:graphic>
      </p:graphicFrame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383383" y="6013937"/>
            <a:ext cx="838199" cy="767687"/>
          </a:xfrm>
        </p:spPr>
        <p:txBody>
          <a:bodyPr/>
          <a:lstStyle/>
          <a:p>
            <a:fld id="{3989EC3C-670C-4460-834C-0BEE6850C1BB}" type="slidenum">
              <a:rPr lang="ru-RU" sz="1600" smtClean="0">
                <a:solidFill>
                  <a:srgbClr val="3B3B3B"/>
                </a:solidFill>
                <a:latin typeface="Palatino Linotype" panose="02040502050505030304" pitchFamily="18" charset="0"/>
              </a:rPr>
              <a:t>9</a:t>
            </a:fld>
            <a:endParaRPr lang="ru-RU" sz="1600" dirty="0">
              <a:solidFill>
                <a:srgbClr val="3B3B3B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8302" y="1649703"/>
            <a:ext cx="1303800" cy="42240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773295" y="144506"/>
            <a:ext cx="11055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>
                    <a:lumMod val="25000"/>
                  </a:schemeClr>
                </a:solidFill>
                <a:latin typeface="Palatino Linotype" panose="02040502050505030304" pitchFamily="18" charset="0"/>
              </a:rPr>
              <a:t>Слайд </a:t>
            </a:r>
            <a:r>
              <a:rPr lang="ru-RU" sz="1600" dirty="0" smtClean="0">
                <a:solidFill>
                  <a:schemeClr val="bg1">
                    <a:lumMod val="25000"/>
                  </a:schemeClr>
                </a:solidFill>
                <a:latin typeface="Palatino Linotype" panose="02040502050505030304" pitchFamily="18" charset="0"/>
              </a:rPr>
              <a:t>8</a:t>
            </a:r>
            <a:endParaRPr lang="ru-RU" sz="1600" dirty="0">
              <a:solidFill>
                <a:schemeClr val="bg1">
                  <a:lumMod val="25000"/>
                </a:schemeClr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85978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9270AA94-2367-4B1E-B579-26147B222BD0}"/>
    </a:ext>
  </a:extLst>
</a:theme>
</file>

<file path=ppt/theme/theme2.xml><?xml version="1.0" encoding="utf-8"?>
<a:theme xmlns:a="http://schemas.openxmlformats.org/drawingml/2006/main" name="Сектор">
  <a:themeElements>
    <a:clrScheme name="Другая 4">
      <a:dk1>
        <a:srgbClr val="D1E1EE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26280</TotalTime>
  <Words>538</Words>
  <Application>Microsoft Office PowerPoint</Application>
  <PresentationFormat>Широкоэкранный</PresentationFormat>
  <Paragraphs>128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Calibri</vt:lpstr>
      <vt:lpstr>Century</vt:lpstr>
      <vt:lpstr>Century Gothic</vt:lpstr>
      <vt:lpstr>Franklin Gothic Book</vt:lpstr>
      <vt:lpstr>Palatino Linotype</vt:lpstr>
      <vt:lpstr>Wingdings 3</vt:lpstr>
      <vt:lpstr>Crop</vt:lpstr>
      <vt:lpstr>Сектор</vt:lpstr>
      <vt:lpstr>Министерство финансов Камчатского края</vt:lpstr>
      <vt:lpstr>Структура доходов краевого бюджета в 2022 году</vt:lpstr>
      <vt:lpstr>Структура расходов краевого бюджета в 2022 году (исполнение за 9 месяцев)</vt:lpstr>
      <vt:lpstr>Исполнение кассового плана по расходам краевого бюджета за  9 месяцев 2022 года по разделам классификации  расходов бюджетов </vt:lpstr>
      <vt:lpstr>Исполнение социально-значимых расходов  краевого бюджета на 01.10.2022 года</vt:lpstr>
      <vt:lpstr>Исполнение расходов краевого бюджета на реализацию краевых инвестиционных мероприятий на 01.10.2022 года</vt:lpstr>
      <vt:lpstr>Расходы на реализацию государственных программ Камчатского края в 2022 году</vt:lpstr>
      <vt:lpstr>Межбюджетные трансферты, предоставленные бюджетам муниципальных районов (муниципальных, городских округов) из краевого бюджета  в 2022 году </vt:lpstr>
      <vt:lpstr>Информация  о долговых обязательствах Камчатского края</vt:lpstr>
      <vt:lpstr>Выводы по Итогам исполнения краевого бюджета  за 9 месяцев 2022 года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финансов Камчатского края</dc:title>
  <dc:creator>Позанок Анна Сергеевна</dc:creator>
  <cp:lastModifiedBy>Позанок Анна Сергеевна</cp:lastModifiedBy>
  <cp:revision>2112</cp:revision>
  <cp:lastPrinted>2022-11-09T01:57:33Z</cp:lastPrinted>
  <dcterms:created xsi:type="dcterms:W3CDTF">2016-10-20T03:59:01Z</dcterms:created>
  <dcterms:modified xsi:type="dcterms:W3CDTF">2022-11-23T04:05:35Z</dcterms:modified>
</cp:coreProperties>
</file>