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72" r:id="rId3"/>
    <p:sldId id="273" r:id="rId4"/>
    <p:sldId id="287" r:id="rId5"/>
    <p:sldId id="280" r:id="rId6"/>
    <p:sldId id="281" r:id="rId7"/>
    <p:sldId id="290" r:id="rId8"/>
    <p:sldId id="289" r:id="rId9"/>
    <p:sldId id="291" r:id="rId10"/>
    <p:sldId id="288" r:id="rId11"/>
    <p:sldId id="293" r:id="rId12"/>
    <p:sldId id="279" r:id="rId13"/>
    <p:sldId id="285" r:id="rId14"/>
    <p:sldId id="283" r:id="rId15"/>
  </p:sldIdLst>
  <p:sldSz cx="9144000" cy="5143500" type="screen16x9"/>
  <p:notesSz cx="9918700" cy="6819900"/>
  <p:defaultTextStyle>
    <a:defPPr>
      <a:defRPr lang="ru-RU"/>
    </a:defPPr>
    <a:lvl1pPr marL="0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1pPr>
    <a:lvl2pPr marL="724662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2pPr>
    <a:lvl3pPr marL="1449324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3pPr>
    <a:lvl4pPr marL="2173986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4pPr>
    <a:lvl5pPr marL="2898648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5pPr>
    <a:lvl6pPr marL="3623310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6pPr>
    <a:lvl7pPr marL="4347972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7pPr>
    <a:lvl8pPr marL="5072634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8pPr>
    <a:lvl9pPr marL="5797296" algn="l" defTabSz="1449324" rtl="0" eaLnBrk="1" latinLnBrk="0" hangingPunct="1">
      <a:defRPr sz="285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0117B15-F227-4322-86EB-06AAA1EE13A7}">
          <p14:sldIdLst>
            <p14:sldId id="256"/>
            <p14:sldId id="272"/>
            <p14:sldId id="273"/>
            <p14:sldId id="287"/>
            <p14:sldId id="280"/>
            <p14:sldId id="281"/>
            <p14:sldId id="290"/>
            <p14:sldId id="289"/>
            <p14:sldId id="291"/>
            <p14:sldId id="288"/>
            <p14:sldId id="293"/>
            <p14:sldId id="279"/>
            <p14:sldId id="285"/>
          </p14:sldIdLst>
        </p14:section>
        <p14:section name="Раздел без заголовка" id="{6E3146D3-E429-481E-8922-BADA136E5AE5}">
          <p14:sldIdLst>
            <p14:sldId id="28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565" userDrawn="1">
          <p15:clr>
            <a:srgbClr val="A4A3A4"/>
          </p15:clr>
        </p15:guide>
        <p15:guide id="2" pos="3411" userDrawn="1">
          <p15:clr>
            <a:srgbClr val="A4A3A4"/>
          </p15:clr>
        </p15:guide>
        <p15:guide id="3" pos="340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4978B1"/>
    <a:srgbClr val="11437F"/>
    <a:srgbClr val="E6E6E6"/>
    <a:srgbClr val="DDDDDD"/>
    <a:srgbClr val="99CCFF"/>
    <a:srgbClr val="FCFCFC"/>
    <a:srgbClr val="003B59"/>
    <a:srgbClr val="ECD6A5"/>
    <a:srgbClr val="C192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9" autoAdjust="0"/>
    <p:restoredTop sz="91926" autoAdjust="0"/>
  </p:normalViewPr>
  <p:slideViewPr>
    <p:cSldViewPr>
      <p:cViewPr varScale="1">
        <p:scale>
          <a:sx n="95" d="100"/>
          <a:sy n="95" d="100"/>
        </p:scale>
        <p:origin x="846" y="66"/>
      </p:cViewPr>
      <p:guideLst>
        <p:guide orient="horz" pos="4565"/>
        <p:guide pos="3411"/>
        <p:guide pos="340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="" xmlns:a16="http://schemas.microsoft.com/office/drawing/2014/main" id="{E30B252F-8492-4B2F-BA77-150FFEA8476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1"/>
            <a:ext cx="4298467" cy="340328"/>
          </a:xfrm>
          <a:prstGeom prst="rect">
            <a:avLst/>
          </a:prstGeom>
        </p:spPr>
        <p:txBody>
          <a:bodyPr vert="horz" lIns="169859" tIns="84929" rIns="169859" bIns="84929" rtlCol="0"/>
          <a:lstStyle>
            <a:lvl1pPr algn="l">
              <a:defRPr sz="2200"/>
            </a:lvl1pPr>
          </a:lstStyle>
          <a:p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C33C85C5-53C6-4F20-A46C-AE2DEDE0481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617504" y="1"/>
            <a:ext cx="4298467" cy="340328"/>
          </a:xfrm>
          <a:prstGeom prst="rect">
            <a:avLst/>
          </a:prstGeom>
        </p:spPr>
        <p:txBody>
          <a:bodyPr vert="horz" lIns="169859" tIns="84929" rIns="169859" bIns="84929" rtlCol="0"/>
          <a:lstStyle>
            <a:lvl1pPr algn="r">
              <a:defRPr sz="2200"/>
            </a:lvl1pPr>
          </a:lstStyle>
          <a:p>
            <a:fld id="{B319EF66-CBD7-4FA5-874F-C15789B8559E}" type="datetimeFigureOut">
              <a:rPr lang="ru-RU" smtClean="0"/>
              <a:t>23.11.2021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DCB46D85-D407-4DF4-945D-6827D592EB9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6479573"/>
            <a:ext cx="4298467" cy="340328"/>
          </a:xfrm>
          <a:prstGeom prst="rect">
            <a:avLst/>
          </a:prstGeom>
        </p:spPr>
        <p:txBody>
          <a:bodyPr vert="horz" lIns="169859" tIns="84929" rIns="169859" bIns="84929" rtlCol="0" anchor="b"/>
          <a:lstStyle>
            <a:lvl1pPr algn="l">
              <a:defRPr sz="2200"/>
            </a:lvl1pPr>
          </a:lstStyle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A525DC81-42C0-4D20-A881-B2050CF5607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617504" y="6479573"/>
            <a:ext cx="4298467" cy="340328"/>
          </a:xfrm>
          <a:prstGeom prst="rect">
            <a:avLst/>
          </a:prstGeom>
        </p:spPr>
        <p:txBody>
          <a:bodyPr vert="horz" lIns="169859" tIns="84929" rIns="169859" bIns="84929" rtlCol="0" anchor="b"/>
          <a:lstStyle>
            <a:lvl1pPr algn="r">
              <a:defRPr sz="2200"/>
            </a:lvl1pPr>
          </a:lstStyle>
          <a:p>
            <a:fld id="{7FB3B98C-91AF-4E43-94DE-89EACF5A2CF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34497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298467" cy="340328"/>
          </a:xfrm>
          <a:prstGeom prst="rect">
            <a:avLst/>
          </a:prstGeom>
        </p:spPr>
        <p:txBody>
          <a:bodyPr vert="horz" lIns="169859" tIns="84929" rIns="169859" bIns="84929" rtlCol="0"/>
          <a:lstStyle>
            <a:lvl1pPr algn="l">
              <a:defRPr sz="2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17504" y="1"/>
            <a:ext cx="4298467" cy="340328"/>
          </a:xfrm>
          <a:prstGeom prst="rect">
            <a:avLst/>
          </a:prstGeom>
        </p:spPr>
        <p:txBody>
          <a:bodyPr vert="horz" lIns="169859" tIns="84929" rIns="169859" bIns="84929" rtlCol="0"/>
          <a:lstStyle>
            <a:lvl1pPr algn="r">
              <a:defRPr sz="2200"/>
            </a:lvl1pPr>
          </a:lstStyle>
          <a:p>
            <a:fld id="{8F7CBA3A-4016-4326-8AC3-4CA1C77DF708}" type="datetimeFigureOut">
              <a:rPr lang="ru-RU" smtClean="0"/>
              <a:t>23.11.2021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4075"/>
            <a:ext cx="4086225" cy="22987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69859" tIns="84929" rIns="169859" bIns="84929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1326" y="3283161"/>
            <a:ext cx="7936052" cy="2685921"/>
          </a:xfrm>
          <a:prstGeom prst="rect">
            <a:avLst/>
          </a:prstGeom>
        </p:spPr>
        <p:txBody>
          <a:bodyPr vert="horz" lIns="169859" tIns="84929" rIns="169859" bIns="84929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6479573"/>
            <a:ext cx="4298467" cy="340328"/>
          </a:xfrm>
          <a:prstGeom prst="rect">
            <a:avLst/>
          </a:prstGeom>
        </p:spPr>
        <p:txBody>
          <a:bodyPr vert="horz" lIns="169859" tIns="84929" rIns="169859" bIns="84929" rtlCol="0" anchor="b"/>
          <a:lstStyle>
            <a:lvl1pPr algn="l">
              <a:defRPr sz="2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17504" y="6479573"/>
            <a:ext cx="4298467" cy="340328"/>
          </a:xfrm>
          <a:prstGeom prst="rect">
            <a:avLst/>
          </a:prstGeom>
        </p:spPr>
        <p:txBody>
          <a:bodyPr vert="horz" lIns="169859" tIns="84929" rIns="169859" bIns="84929" rtlCol="0" anchor="b"/>
          <a:lstStyle>
            <a:lvl1pPr algn="r">
              <a:defRPr sz="2200"/>
            </a:lvl1pPr>
          </a:lstStyle>
          <a:p>
            <a:fld id="{1D3B102A-EDC8-431F-B475-B3229B34ED8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5655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1pPr>
    <a:lvl2pPr marL="724662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2pPr>
    <a:lvl3pPr marL="1449324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3pPr>
    <a:lvl4pPr marL="2173986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4pPr>
    <a:lvl5pPr marL="2898648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5pPr>
    <a:lvl6pPr marL="3623310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6pPr>
    <a:lvl7pPr marL="4347972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7pPr>
    <a:lvl8pPr marL="5072634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8pPr>
    <a:lvl9pPr marL="5797296" algn="l" defTabSz="1449324" rtl="0" eaLnBrk="1" latinLnBrk="0" hangingPunct="1">
      <a:defRPr sz="1902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16238" y="854075"/>
            <a:ext cx="4086225" cy="2298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9609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29489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932365" y="1363884"/>
            <a:ext cx="6400801" cy="26832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743"/>
            </a:lvl1pPr>
          </a:lstStyle>
          <a:p>
            <a:endParaRPr dirty="0"/>
          </a:p>
        </p:txBody>
      </p:sp>
      <p:sp>
        <p:nvSpPr>
          <p:cNvPr id="7" name="Holder 2">
            <a:extLst>
              <a:ext uri="{FF2B5EF4-FFF2-40B4-BE49-F238E27FC236}">
                <a16:creationId xmlns="" xmlns:a16="http://schemas.microsoft.com/office/drawing/2014/main" id="{7B23EBB8-90AE-42AD-89F1-AAACFA842C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0822" y="35233"/>
            <a:ext cx="4342476" cy="268834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747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8" name="object 2">
            <a:extLst>
              <a:ext uri="{FF2B5EF4-FFF2-40B4-BE49-F238E27FC236}">
                <a16:creationId xmlns="" xmlns:a16="http://schemas.microsoft.com/office/drawing/2014/main" id="{AC4B3DDE-8657-4CD7-8D3E-CD345DD21E94}"/>
              </a:ext>
            </a:extLst>
          </p:cNvPr>
          <p:cNvSpPr/>
          <p:nvPr userDrawn="1"/>
        </p:nvSpPr>
        <p:spPr>
          <a:xfrm flipV="1">
            <a:off x="1" y="397589"/>
            <a:ext cx="9144000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6" dirty="0"/>
          </a:p>
        </p:txBody>
      </p:sp>
      <p:sp>
        <p:nvSpPr>
          <p:cNvPr id="10" name="Дата 9">
            <a:extLst>
              <a:ext uri="{FF2B5EF4-FFF2-40B4-BE49-F238E27FC236}">
                <a16:creationId xmlns="" xmlns:a16="http://schemas.microsoft.com/office/drawing/2014/main" id="{20278EF6-AF14-48C2-AE7F-BB201C5464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340C1-9663-4834-9678-E2A955AB6CD1}" type="datetime1">
              <a:rPr lang="en-US" smtClean="0"/>
              <a:t>11/23/2021</a:t>
            </a:fld>
            <a:endParaRPr lang="en-US" dirty="0"/>
          </a:p>
        </p:txBody>
      </p:sp>
      <p:sp>
        <p:nvSpPr>
          <p:cNvPr id="11" name="Нижний колонтитул 10">
            <a:extLst>
              <a:ext uri="{FF2B5EF4-FFF2-40B4-BE49-F238E27FC236}">
                <a16:creationId xmlns="" xmlns:a16="http://schemas.microsoft.com/office/drawing/2014/main" id="{673C5D05-5317-4410-986D-0EB45742A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>
            <a:extLst>
              <a:ext uri="{FF2B5EF4-FFF2-40B4-BE49-F238E27FC236}">
                <a16:creationId xmlns="" xmlns:a16="http://schemas.microsoft.com/office/drawing/2014/main" id="{9B8336B5-74EC-4EED-88A6-FF7D2C8A8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7DF15-E714-4CF6-BEF1-7D53FFC8CFCA}" type="datetime1">
              <a:rPr lang="en-US" smtClean="0"/>
              <a:t>11/23/2021</a:t>
            </a:fld>
            <a:endParaRPr lang="en-US" dirty="0"/>
          </a:p>
        </p:txBody>
      </p:sp>
      <p:sp>
        <p:nvSpPr>
          <p:cNvPr id="5" name="Holder 5">
            <a:extLst>
              <a:ext uri="{FF2B5EF4-FFF2-40B4-BE49-F238E27FC236}">
                <a16:creationId xmlns="" xmlns:a16="http://schemas.microsoft.com/office/drawing/2014/main" id="{4E065825-85CD-4AFB-994B-2E973E9F02EE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6940176" y="4795860"/>
            <a:ext cx="2103121" cy="268834"/>
          </a:xfrm>
        </p:spPr>
        <p:txBody>
          <a:bodyPr lIns="0" tIns="0" rIns="0" bIns="0"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Holder 2">
            <a:extLst>
              <a:ext uri="{FF2B5EF4-FFF2-40B4-BE49-F238E27FC236}">
                <a16:creationId xmlns="" xmlns:a16="http://schemas.microsoft.com/office/drawing/2014/main" id="{E801F513-37A4-4436-BBD3-3D2847934C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0822" y="35233"/>
            <a:ext cx="4342476" cy="268834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747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7" name="object 2">
            <a:extLst>
              <a:ext uri="{FF2B5EF4-FFF2-40B4-BE49-F238E27FC236}">
                <a16:creationId xmlns="" xmlns:a16="http://schemas.microsoft.com/office/drawing/2014/main" id="{59F58909-8CF7-4B59-B73D-6D9E4358D6C5}"/>
              </a:ext>
            </a:extLst>
          </p:cNvPr>
          <p:cNvSpPr/>
          <p:nvPr userDrawn="1"/>
        </p:nvSpPr>
        <p:spPr>
          <a:xfrm flipV="1">
            <a:off x="1" y="397589"/>
            <a:ext cx="9144000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6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1" y="4783458"/>
            <a:ext cx="2103121" cy="439079"/>
          </a:xfrm>
        </p:spPr>
        <p:txBody>
          <a:bodyPr/>
          <a:lstStyle/>
          <a:p>
            <a:fld id="{DCF62467-51A0-4331-81DA-2BBFEC3C67EF}" type="datetime1">
              <a:rPr lang="en-US" smtClean="0"/>
              <a:t>11/23/2021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08961" y="4783460"/>
            <a:ext cx="2926080" cy="43907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Holder 5">
            <a:extLst>
              <a:ext uri="{FF2B5EF4-FFF2-40B4-BE49-F238E27FC236}">
                <a16:creationId xmlns="" xmlns:a16="http://schemas.microsoft.com/office/drawing/2014/main" id="{2C64C0D2-3B01-4D89-AC3D-D015BF578CA3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6940176" y="4795860"/>
            <a:ext cx="2103121" cy="268834"/>
          </a:xfrm>
        </p:spPr>
        <p:txBody>
          <a:bodyPr lIns="0" tIns="0" rIns="0" bIns="0"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Holder 2">
            <a:extLst>
              <a:ext uri="{FF2B5EF4-FFF2-40B4-BE49-F238E27FC236}">
                <a16:creationId xmlns="" xmlns:a16="http://schemas.microsoft.com/office/drawing/2014/main" id="{ACA70A9C-BB1B-495B-A91D-4FFE807FDF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0822" y="35233"/>
            <a:ext cx="4342476" cy="268834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747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7" name="object 2">
            <a:extLst>
              <a:ext uri="{FF2B5EF4-FFF2-40B4-BE49-F238E27FC236}">
                <a16:creationId xmlns="" xmlns:a16="http://schemas.microsoft.com/office/drawing/2014/main" id="{D1FFA894-E666-4AAB-90B4-A00984BD322C}"/>
              </a:ext>
            </a:extLst>
          </p:cNvPr>
          <p:cNvSpPr/>
          <p:nvPr userDrawn="1"/>
        </p:nvSpPr>
        <p:spPr>
          <a:xfrm flipV="1">
            <a:off x="1" y="397589"/>
            <a:ext cx="9144000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6" dirty="0"/>
          </a:p>
        </p:txBody>
      </p:sp>
    </p:spTree>
    <p:extLst>
      <p:ext uri="{BB962C8B-B14F-4D97-AF65-F5344CB8AC3E}">
        <p14:creationId xmlns:p14="http://schemas.microsoft.com/office/powerpoint/2010/main" val="1135436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25238" y="2425391"/>
            <a:ext cx="601224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rgbClr val="003B5A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199" y="3684403"/>
            <a:ext cx="423558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1" y="4783458"/>
            <a:ext cx="2926080" cy="4390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1" y="4783456"/>
            <a:ext cx="2103121" cy="4390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340C1-9663-4834-9678-E2A955AB6CD1}" type="datetime1">
              <a:rPr lang="en-US" smtClean="0"/>
              <a:t>11/23/2021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940176" y="4795860"/>
            <a:ext cx="2103121" cy="26883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 sz="1747" b="1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7171B215-76B1-4062-B300-9C7BB6A65CB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410"/>
            <a:ext cx="1402441" cy="54898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5" r:id="rId2"/>
    <p:sldLayoutId id="2147483666" r:id="rId3"/>
  </p:sldLayoutIdLst>
  <p:hf hdr="0" ftr="0" dt="0"/>
  <p:txStyles>
    <p:titleStyle>
      <a:lvl1pPr>
        <a:defRPr sz="3170"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725145">
        <a:defRPr>
          <a:latin typeface="+mn-lt"/>
          <a:ea typeface="+mn-ea"/>
          <a:cs typeface="+mn-cs"/>
        </a:defRPr>
      </a:lvl2pPr>
      <a:lvl3pPr marL="1450291">
        <a:defRPr>
          <a:latin typeface="+mn-lt"/>
          <a:ea typeface="+mn-ea"/>
          <a:cs typeface="+mn-cs"/>
        </a:defRPr>
      </a:lvl3pPr>
      <a:lvl4pPr marL="2175435">
        <a:defRPr>
          <a:latin typeface="+mn-lt"/>
          <a:ea typeface="+mn-ea"/>
          <a:cs typeface="+mn-cs"/>
        </a:defRPr>
      </a:lvl4pPr>
      <a:lvl5pPr marL="2900580">
        <a:defRPr>
          <a:latin typeface="+mn-lt"/>
          <a:ea typeface="+mn-ea"/>
          <a:cs typeface="+mn-cs"/>
        </a:defRPr>
      </a:lvl5pPr>
      <a:lvl6pPr marL="3625726">
        <a:defRPr>
          <a:latin typeface="+mn-lt"/>
          <a:ea typeface="+mn-ea"/>
          <a:cs typeface="+mn-cs"/>
        </a:defRPr>
      </a:lvl6pPr>
      <a:lvl7pPr marL="4350871">
        <a:defRPr>
          <a:latin typeface="+mn-lt"/>
          <a:ea typeface="+mn-ea"/>
          <a:cs typeface="+mn-cs"/>
        </a:defRPr>
      </a:lvl7pPr>
      <a:lvl8pPr marL="5076016">
        <a:defRPr>
          <a:latin typeface="+mn-lt"/>
          <a:ea typeface="+mn-ea"/>
          <a:cs typeface="+mn-cs"/>
        </a:defRPr>
      </a:lvl8pPr>
      <a:lvl9pPr marL="5801162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725145">
        <a:defRPr>
          <a:latin typeface="+mn-lt"/>
          <a:ea typeface="+mn-ea"/>
          <a:cs typeface="+mn-cs"/>
        </a:defRPr>
      </a:lvl2pPr>
      <a:lvl3pPr marL="1450291">
        <a:defRPr>
          <a:latin typeface="+mn-lt"/>
          <a:ea typeface="+mn-ea"/>
          <a:cs typeface="+mn-cs"/>
        </a:defRPr>
      </a:lvl3pPr>
      <a:lvl4pPr marL="2175435">
        <a:defRPr>
          <a:latin typeface="+mn-lt"/>
          <a:ea typeface="+mn-ea"/>
          <a:cs typeface="+mn-cs"/>
        </a:defRPr>
      </a:lvl4pPr>
      <a:lvl5pPr marL="2900580">
        <a:defRPr>
          <a:latin typeface="+mn-lt"/>
          <a:ea typeface="+mn-ea"/>
          <a:cs typeface="+mn-cs"/>
        </a:defRPr>
      </a:lvl5pPr>
      <a:lvl6pPr marL="3625726">
        <a:defRPr>
          <a:latin typeface="+mn-lt"/>
          <a:ea typeface="+mn-ea"/>
          <a:cs typeface="+mn-cs"/>
        </a:defRPr>
      </a:lvl6pPr>
      <a:lvl7pPr marL="4350871">
        <a:defRPr>
          <a:latin typeface="+mn-lt"/>
          <a:ea typeface="+mn-ea"/>
          <a:cs typeface="+mn-cs"/>
        </a:defRPr>
      </a:lvl7pPr>
      <a:lvl8pPr marL="5076016">
        <a:defRPr>
          <a:latin typeface="+mn-lt"/>
          <a:ea typeface="+mn-ea"/>
          <a:cs typeface="+mn-cs"/>
        </a:defRPr>
      </a:lvl8pPr>
      <a:lvl9pPr marL="5801162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3.emf"/><Relationship Id="rId4" Type="http://schemas.openxmlformats.org/officeDocument/2006/relationships/oleObject" Target="../embeddings/_____Microsoft_Excel_97-20032.xls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1.emf"/><Relationship Id="rId4" Type="http://schemas.openxmlformats.org/officeDocument/2006/relationships/oleObject" Target="../embeddings/_____Microsoft_Excel_97-20031.xls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/>
          <p:nvPr/>
        </p:nvSpPr>
        <p:spPr>
          <a:xfrm>
            <a:off x="12777" y="4828294"/>
            <a:ext cx="9122853" cy="0"/>
          </a:xfrm>
          <a:custGeom>
            <a:avLst/>
            <a:gdLst/>
            <a:ahLst/>
            <a:cxnLst/>
            <a:rect l="l" t="t" r="r" b="b"/>
            <a:pathLst>
              <a:path w="5752465">
                <a:moveTo>
                  <a:pt x="0" y="0"/>
                </a:moveTo>
                <a:lnTo>
                  <a:pt x="5751940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 sz="2856" dirty="0"/>
          </a:p>
        </p:txBody>
      </p:sp>
      <p:sp>
        <p:nvSpPr>
          <p:cNvPr id="9" name="object 9"/>
          <p:cNvSpPr/>
          <p:nvPr/>
        </p:nvSpPr>
        <p:spPr>
          <a:xfrm>
            <a:off x="7167446" y="327990"/>
            <a:ext cx="1967349" cy="436530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856" dirty="0"/>
          </a:p>
        </p:txBody>
      </p:sp>
      <p:sp>
        <p:nvSpPr>
          <p:cNvPr id="10" name="TextBox 9"/>
          <p:cNvSpPr txBox="1"/>
          <p:nvPr/>
        </p:nvSpPr>
        <p:spPr>
          <a:xfrm>
            <a:off x="463243" y="895350"/>
            <a:ext cx="55589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Представление отчетности об использовании ассигнований резервных фондов Правительства Российской Федерации и Резервного фонда Президента Российской Федерации</a:t>
            </a:r>
            <a:endParaRPr lang="ru-RU" sz="2400" dirty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" y="4803086"/>
            <a:ext cx="3638149" cy="287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68" dirty="0" smtClean="0">
                <a:solidFill>
                  <a:schemeClr val="bg1">
                    <a:lumMod val="65000"/>
                  </a:schemeClr>
                </a:solidFill>
              </a:rPr>
              <a:t>www.roskazna.gov.ru</a:t>
            </a:r>
            <a:endParaRPr lang="ru-RU" sz="1268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38767" y="4803086"/>
            <a:ext cx="3625376" cy="287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68" dirty="0">
                <a:solidFill>
                  <a:schemeClr val="bg1">
                    <a:lumMod val="65000"/>
                  </a:schemeClr>
                </a:solidFill>
              </a:rPr>
              <a:t> г. Москва, </a:t>
            </a:r>
            <a:r>
              <a:rPr lang="ru-RU" sz="1268" dirty="0" smtClean="0">
                <a:solidFill>
                  <a:schemeClr val="bg1">
                    <a:lumMod val="65000"/>
                  </a:schemeClr>
                </a:solidFill>
              </a:rPr>
              <a:t>19 ноября 2021 года</a:t>
            </a:r>
            <a:endParaRPr lang="ru-RU" sz="1268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0709" y="3625387"/>
            <a:ext cx="5217823" cy="654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30" b="1" dirty="0" smtClean="0">
                <a:solidFill>
                  <a:srgbClr val="11437F"/>
                </a:solidFill>
              </a:rPr>
              <a:t>Зайцев Павел Борисович</a:t>
            </a:r>
            <a:endParaRPr lang="ru-RU" sz="1430" dirty="0">
              <a:solidFill>
                <a:srgbClr val="11437F"/>
              </a:solidFill>
            </a:endParaRPr>
          </a:p>
          <a:p>
            <a:r>
              <a:rPr lang="ru-RU" sz="1110" dirty="0" smtClean="0">
                <a:solidFill>
                  <a:srgbClr val="11437F"/>
                </a:solidFill>
              </a:rPr>
              <a:t>Начальник Отдела отчетности об исполнении бюджетов</a:t>
            </a:r>
          </a:p>
          <a:p>
            <a:r>
              <a:rPr lang="ru-RU" sz="1110" dirty="0" smtClean="0">
                <a:solidFill>
                  <a:srgbClr val="11437F"/>
                </a:solidFill>
              </a:rPr>
              <a:t>Управления бюджетного учета и отчетности</a:t>
            </a:r>
            <a:endParaRPr lang="ru-RU" sz="1110" dirty="0">
              <a:solidFill>
                <a:srgbClr val="11437F"/>
              </a:solidFill>
            </a:endParaRPr>
          </a:p>
        </p:txBody>
      </p:sp>
      <p:sp>
        <p:nvSpPr>
          <p:cNvPr id="16" name="object 2"/>
          <p:cNvSpPr/>
          <p:nvPr/>
        </p:nvSpPr>
        <p:spPr>
          <a:xfrm>
            <a:off x="5" y="4250972"/>
            <a:ext cx="4209462" cy="248238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 sz="2856" dirty="0"/>
          </a:p>
        </p:txBody>
      </p:sp>
      <p:sp>
        <p:nvSpPr>
          <p:cNvPr id="20" name="object 2">
            <a:extLst>
              <a:ext uri="{FF2B5EF4-FFF2-40B4-BE49-F238E27FC236}">
                <a16:creationId xmlns="" xmlns:a16="http://schemas.microsoft.com/office/drawing/2014/main" id="{5B18A36C-A304-4C91-856D-493F17EA7DB3}"/>
              </a:ext>
            </a:extLst>
          </p:cNvPr>
          <p:cNvSpPr/>
          <p:nvPr/>
        </p:nvSpPr>
        <p:spPr>
          <a:xfrm flipV="1">
            <a:off x="-1" y="396526"/>
            <a:ext cx="7591483" cy="280972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856" dirty="0"/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9057F448-D147-4228-A0FD-8008E86D846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410"/>
            <a:ext cx="1402441" cy="548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420C55A1-2B83-4FE2-987C-546E2D478764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9</a:t>
            </a:fld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C346BD26-ACB1-4ABB-AC14-553A6AC583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17" y="887186"/>
            <a:ext cx="447995" cy="44799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F4BDD4EC-669E-4F28-8FBB-5BE17EF201BE}"/>
              </a:ext>
            </a:extLst>
          </p:cNvPr>
          <p:cNvSpPr txBox="1"/>
          <p:nvPr/>
        </p:nvSpPr>
        <p:spPr>
          <a:xfrm>
            <a:off x="914400" y="917642"/>
            <a:ext cx="7567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/>
              <a:t>Ошибки при заполнении гр. 12</a:t>
            </a:r>
            <a:endParaRPr lang="ru-RU" sz="1800" b="1" dirty="0"/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36E071FB-4248-4597-944D-62E699719B79}"/>
              </a:ext>
            </a:extLst>
          </p:cNvPr>
          <p:cNvSpPr txBox="1"/>
          <p:nvPr/>
        </p:nvSpPr>
        <p:spPr>
          <a:xfrm>
            <a:off x="1073735" y="1645077"/>
            <a:ext cx="7517219" cy="1592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1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1800" b="1" dirty="0" err="1" smtClean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Незаполнение</a:t>
            </a:r>
            <a:r>
              <a:rPr lang="ru-RU" sz="1800" b="1" dirty="0" smtClean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31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1800" b="1" dirty="0" smtClean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Ссылка на пояснительную записку</a:t>
            </a:r>
          </a:p>
          <a:p>
            <a:pPr>
              <a:lnSpc>
                <a:spcPts val="31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1800" b="1" dirty="0" smtClean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Привязка только к показателям кассового исполнения</a:t>
            </a:r>
          </a:p>
        </p:txBody>
      </p:sp>
      <p:sp>
        <p:nvSpPr>
          <p:cNvPr id="4" name="Умножение 3"/>
          <p:cNvSpPr/>
          <p:nvPr/>
        </p:nvSpPr>
        <p:spPr>
          <a:xfrm>
            <a:off x="806856" y="1733550"/>
            <a:ext cx="215088" cy="381000"/>
          </a:xfrm>
          <a:prstGeom prst="mathMultiply">
            <a:avLst/>
          </a:prstGeom>
          <a:solidFill>
            <a:srgbClr val="FF0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множение 13"/>
          <p:cNvSpPr/>
          <p:nvPr/>
        </p:nvSpPr>
        <p:spPr>
          <a:xfrm>
            <a:off x="809242" y="2266950"/>
            <a:ext cx="215088" cy="381000"/>
          </a:xfrm>
          <a:prstGeom prst="mathMultiply">
            <a:avLst/>
          </a:prstGeom>
          <a:solidFill>
            <a:srgbClr val="FF0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множение 14"/>
          <p:cNvSpPr/>
          <p:nvPr/>
        </p:nvSpPr>
        <p:spPr>
          <a:xfrm>
            <a:off x="809242" y="2809733"/>
            <a:ext cx="215088" cy="381000"/>
          </a:xfrm>
          <a:prstGeom prst="mathMultiply">
            <a:avLst/>
          </a:prstGeom>
          <a:solidFill>
            <a:srgbClr val="FF0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9087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 заполнения гр. 12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8555182" y="1962150"/>
            <a:ext cx="38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00B050"/>
                </a:solidFill>
                <a:sym typeface="Wingdings"/>
              </a:rPr>
              <a:t></a:t>
            </a:r>
            <a:endParaRPr lang="ru-RU" sz="3600" dirty="0">
              <a:solidFill>
                <a:srgbClr val="00B0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55182" y="3105150"/>
            <a:ext cx="38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00B050"/>
                </a:solidFill>
                <a:sym typeface="Wingdings"/>
              </a:rPr>
              <a:t></a:t>
            </a:r>
            <a:endParaRPr lang="ru-RU" sz="3600" dirty="0">
              <a:solidFill>
                <a:srgbClr val="00B05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55182" y="4171950"/>
            <a:ext cx="38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00B050"/>
                </a:solidFill>
                <a:sym typeface="Wingdings"/>
              </a:rPr>
              <a:t></a:t>
            </a:r>
            <a:endParaRPr lang="ru-RU" sz="3600" dirty="0">
              <a:solidFill>
                <a:srgbClr val="00B050"/>
              </a:solidFill>
            </a:endParaRPr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6981838"/>
              </p:ext>
            </p:extLst>
          </p:nvPr>
        </p:nvGraphicFramePr>
        <p:xfrm>
          <a:off x="76200" y="681939"/>
          <a:ext cx="8382000" cy="44092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Лист" r:id="rId4" imgW="13906444" imgH="7315110" progId="Excel.Sheet.8">
                  <p:embed/>
                </p:oleObj>
              </mc:Choice>
              <mc:Fallback>
                <p:oleObj name="Лист" r:id="rId4" imgW="13906444" imgH="731511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6200" y="681939"/>
                        <a:ext cx="8382000" cy="44092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116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341AB2DE-CECA-49A9-9B95-65EA53230060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97F93A75-AAAF-4A40-898A-1931B53DB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0822" y="35233"/>
            <a:ext cx="4342476" cy="545855"/>
          </a:xfrm>
        </p:spPr>
        <p:txBody>
          <a:bodyPr/>
          <a:lstStyle/>
          <a:p>
            <a:r>
              <a:rPr lang="ru-RU" sz="1800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Порядок представления</a:t>
            </a:r>
            <a:r>
              <a:rPr lang="ru-RU" sz="1800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800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F4BDD4EC-669E-4F28-8FBB-5BE17EF201BE}"/>
              </a:ext>
            </a:extLst>
          </p:cNvPr>
          <p:cNvSpPr txBox="1"/>
          <p:nvPr/>
        </p:nvSpPr>
        <p:spPr>
          <a:xfrm>
            <a:off x="762000" y="696021"/>
            <a:ext cx="792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/>
              <a:t>Представление отчетности в информационные системы Федерального казначейства</a:t>
            </a:r>
            <a:endParaRPr lang="ru-RU" sz="1800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963" y="776298"/>
            <a:ext cx="514350" cy="48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7384960"/>
              </p:ext>
            </p:extLst>
          </p:nvPr>
        </p:nvGraphicFramePr>
        <p:xfrm>
          <a:off x="838200" y="1374480"/>
          <a:ext cx="7467600" cy="32546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33800"/>
                <a:gridCol w="3733800"/>
              </a:tblGrid>
              <a:tr h="487867"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/>
                        <a:t>ПУиО</a:t>
                      </a:r>
                      <a:r>
                        <a:rPr lang="ru-RU" dirty="0" smtClean="0"/>
                        <a:t> ЭБ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ИС АСФК</a:t>
                      </a:r>
                      <a:endParaRPr lang="ru-RU" dirty="0"/>
                    </a:p>
                  </a:txBody>
                  <a:tcPr/>
                </a:tc>
              </a:tr>
              <a:tr h="1563845">
                <a:tc>
                  <a:txBody>
                    <a:bodyPr/>
                    <a:lstStyle/>
                    <a:p>
                      <a:r>
                        <a:rPr lang="ru-RU" dirty="0" smtClean="0"/>
                        <a:t>Только в части сведений,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u="sng" baseline="0" dirty="0" smtClean="0"/>
                        <a:t>не</a:t>
                      </a:r>
                      <a:r>
                        <a:rPr lang="ru-RU" baseline="0" dirty="0" smtClean="0"/>
                        <a:t> составляющих государственную тайну и служебную информацию ограниченного распространения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 части сведений, </a:t>
                      </a:r>
                      <a:r>
                        <a:rPr lang="ru-RU" baseline="0" dirty="0" smtClean="0"/>
                        <a:t>составляющих государственную тайну и служебную информацию ограниченного распространения</a:t>
                      </a:r>
                      <a:endParaRPr lang="ru-RU" dirty="0"/>
                    </a:p>
                  </a:txBody>
                  <a:tcPr/>
                </a:tc>
              </a:tr>
              <a:tr h="1202958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Предзаполненная</a:t>
                      </a:r>
                      <a:r>
                        <a:rPr lang="ru-RU" dirty="0" smtClean="0"/>
                        <a:t> форма,</a:t>
                      </a:r>
                      <a:r>
                        <a:rPr lang="ru-RU" baseline="0" dirty="0" smtClean="0"/>
                        <a:t> требующая проверки, согласования и представления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Представление в соответствии с Альбомом</a:t>
                      </a:r>
                      <a:r>
                        <a:rPr lang="ru-RU" baseline="0" dirty="0" smtClean="0"/>
                        <a:t> ТФФ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65" y="3714750"/>
            <a:ext cx="533400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5569" y="2357509"/>
            <a:ext cx="548813" cy="526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162" y="2339880"/>
            <a:ext cx="563504" cy="536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1850" y="3674376"/>
            <a:ext cx="47625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126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420C55A1-2B83-4FE2-987C-546E2D478764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12</a:t>
            </a:fld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C346BD26-ACB1-4ABB-AC14-553A6AC583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17" y="887186"/>
            <a:ext cx="447995" cy="44799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F4BDD4EC-669E-4F28-8FBB-5BE17EF201BE}"/>
              </a:ext>
            </a:extLst>
          </p:cNvPr>
          <p:cNvSpPr txBox="1"/>
          <p:nvPr/>
        </p:nvSpPr>
        <p:spPr>
          <a:xfrm>
            <a:off x="914400" y="917642"/>
            <a:ext cx="7567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/>
              <a:t>На что обратить внимание?</a:t>
            </a:r>
            <a:endParaRPr lang="ru-RU" sz="1800" b="1" dirty="0"/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36E071FB-4248-4597-944D-62E699719B79}"/>
              </a:ext>
            </a:extLst>
          </p:cNvPr>
          <p:cNvSpPr txBox="1"/>
          <p:nvPr/>
        </p:nvSpPr>
        <p:spPr>
          <a:xfrm>
            <a:off x="1066800" y="1600979"/>
            <a:ext cx="751721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1800" b="1" dirty="0" smtClean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Данные, направляемые Федеральным казначейством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1800" b="1" dirty="0" smtClean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Отражение КБК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1800" b="1" dirty="0" smtClean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Соответствие грифов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1800" b="1" dirty="0" smtClean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Краткая характеристика итогов реализации мероприятия</a:t>
            </a:r>
            <a:endParaRPr lang="en-US" sz="1800" b="1" dirty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149" y="1661046"/>
            <a:ext cx="43815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149" y="2245176"/>
            <a:ext cx="43815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331" y="2790257"/>
            <a:ext cx="43815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585" y="3314914"/>
            <a:ext cx="43815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287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Заполнение ф. 0501118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819150"/>
            <a:ext cx="7236066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096000" y="2266950"/>
            <a:ext cx="1902066" cy="16764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6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420C55A1-2B83-4FE2-987C-546E2D478764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1</a:t>
            </a:fld>
            <a:endParaRPr lang="ru-RU" dirty="0"/>
          </a:p>
        </p:txBody>
      </p:sp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91E50705-0BAB-4EF1-B003-B21983F22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0822" y="35233"/>
            <a:ext cx="4342476" cy="276999"/>
          </a:xfrm>
        </p:spPr>
        <p:txBody>
          <a:bodyPr/>
          <a:lstStyle/>
          <a:p>
            <a:r>
              <a:rPr lang="ru-RU" sz="1800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Нормативное регулирование</a:t>
            </a:r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C346BD26-ACB1-4ABB-AC14-553A6AC583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779" y="795188"/>
            <a:ext cx="447995" cy="44799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F4BDD4EC-669E-4F28-8FBB-5BE17EF201BE}"/>
              </a:ext>
            </a:extLst>
          </p:cNvPr>
          <p:cNvSpPr txBox="1"/>
          <p:nvPr/>
        </p:nvSpPr>
        <p:spPr>
          <a:xfrm>
            <a:off x="854660" y="696021"/>
            <a:ext cx="75677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/>
              <a:t>Нормативно-правовые акты, регламентирующие </a:t>
            </a:r>
            <a:r>
              <a:rPr lang="ru-RU" sz="1800" b="1" dirty="0"/>
              <a:t>представление отчетности об использовании ассигнований резервных фондов Правительства Российской Федерации и Резервного фонда Президента Российской </a:t>
            </a:r>
            <a:r>
              <a:rPr lang="ru-RU" sz="1800" b="1" dirty="0" smtClean="0"/>
              <a:t>Федерации</a:t>
            </a:r>
            <a:endParaRPr lang="ru-RU" sz="1800" b="1" dirty="0"/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36E071FB-4248-4597-944D-62E699719B79}"/>
              </a:ext>
            </a:extLst>
          </p:cNvPr>
          <p:cNvSpPr txBox="1"/>
          <p:nvPr/>
        </p:nvSpPr>
        <p:spPr>
          <a:xfrm>
            <a:off x="735773" y="1962150"/>
            <a:ext cx="7517219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1800" b="1" dirty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Бюджетный кодекс Российской Федерации (</a:t>
            </a:r>
            <a:r>
              <a:rPr lang="ru-RU" sz="1800" b="1" dirty="0" smtClean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статьи 81, 264.10)</a:t>
            </a:r>
            <a:endParaRPr lang="ru-RU" sz="1800" b="1" dirty="0">
              <a:solidFill>
                <a:srgbClr val="11437F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171450" indent="-1714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1800" b="1" dirty="0" smtClean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Приказ </a:t>
            </a:r>
            <a:r>
              <a:rPr lang="ru-RU" sz="1800" b="1" dirty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Министерства финансов Российской Федерации </a:t>
            </a:r>
            <a:r>
              <a:rPr lang="ru-RU" sz="1800" b="1" dirty="0" smtClean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/>
            </a:r>
            <a:br>
              <a:rPr lang="ru-RU" sz="1800" b="1" dirty="0" smtClean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lang="ru-RU" sz="1800" b="1" dirty="0" smtClean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от </a:t>
            </a:r>
            <a:r>
              <a:rPr lang="ru-RU" sz="1800" b="1" dirty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11.04.2016 №</a:t>
            </a:r>
            <a:r>
              <a:rPr lang="en-US" sz="1800" b="1" dirty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800" b="1" dirty="0" smtClean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116</a:t>
            </a:r>
            <a:r>
              <a:rPr lang="ru-RU" sz="1800" b="1" dirty="0" smtClean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и от </a:t>
            </a:r>
            <a:r>
              <a:rPr lang="en-US" sz="1800" b="1" dirty="0" smtClean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16.09.2014 </a:t>
            </a:r>
            <a:r>
              <a:rPr lang="ru-RU" sz="1800" b="1" dirty="0" smtClean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№</a:t>
            </a:r>
            <a:r>
              <a:rPr lang="en-US" sz="1800" b="1" dirty="0" smtClean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293</a:t>
            </a:r>
            <a:endParaRPr lang="ru-RU" sz="1800" b="1" dirty="0">
              <a:solidFill>
                <a:srgbClr val="11437F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171450" indent="-1714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1800" b="1" dirty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Постановление Правительства Российской Федерации </a:t>
            </a:r>
            <a:r>
              <a:rPr lang="ru-RU" sz="1800" b="1" dirty="0" smtClean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/>
            </a:r>
            <a:br>
              <a:rPr lang="ru-RU" sz="1800" b="1" dirty="0" smtClean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lang="ru-RU" sz="1800" b="1" dirty="0" smtClean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от </a:t>
            </a:r>
            <a:r>
              <a:rPr lang="ru-RU" sz="1800" b="1" dirty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26 декабря 2019 г. № </a:t>
            </a:r>
            <a:r>
              <a:rPr lang="ru-RU" sz="1800" b="1" dirty="0" smtClean="0">
                <a:solidFill>
                  <a:srgbClr val="11437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1846</a:t>
            </a:r>
          </a:p>
          <a:p>
            <a:pPr marL="171450" indent="-1714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1800" b="1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Приказ </a:t>
            </a:r>
            <a:r>
              <a:rPr lang="ru-RU" sz="1800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Министерства финансов Российской Федерации </a:t>
            </a:r>
            <a:br>
              <a:rPr lang="ru-RU" sz="1800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</a:t>
            </a:r>
            <a:r>
              <a:rPr lang="ru-RU" sz="1800" b="1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</a:t>
            </a:r>
            <a:r>
              <a:rPr lang="ru-RU" sz="1800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февраля </a:t>
            </a:r>
            <a:r>
              <a:rPr lang="ru-RU" sz="1800" b="1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 </a:t>
            </a:r>
            <a:r>
              <a:rPr lang="ru-RU" sz="1800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№ </a:t>
            </a:r>
            <a:r>
              <a:rPr lang="ru-RU" sz="1800" b="1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12н</a:t>
            </a:r>
            <a:endParaRPr lang="en-US" sz="1800" b="1" dirty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49" y="2081212"/>
            <a:ext cx="371475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269" y="2451099"/>
            <a:ext cx="371475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489" y="3276822"/>
            <a:ext cx="371475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29" y="4095750"/>
            <a:ext cx="371475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190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341AB2DE-CECA-49A9-9B95-65EA53230060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97F93A75-AAAF-4A40-898A-1931B53DB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0822" y="35233"/>
            <a:ext cx="4342476" cy="545855"/>
          </a:xfrm>
        </p:spPr>
        <p:txBody>
          <a:bodyPr/>
          <a:lstStyle/>
          <a:p>
            <a:r>
              <a:rPr lang="ru-RU" sz="1800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Порядок представления</a:t>
            </a:r>
            <a:r>
              <a:rPr lang="ru-RU" sz="1800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800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5C03846A-773B-4354-A3C2-5946AAF3B30A}"/>
              </a:ext>
            </a:extLst>
          </p:cNvPr>
          <p:cNvSpPr/>
          <p:nvPr/>
        </p:nvSpPr>
        <p:spPr>
          <a:xfrm>
            <a:off x="990600" y="1423766"/>
            <a:ext cx="7842098" cy="584773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r>
              <a:rPr lang="ru-RU" sz="1600" dirty="0" smtClean="0">
                <a:solidFill>
                  <a:srgbClr val="11437F"/>
                </a:solidFill>
                <a:cs typeface="Times New Roman" panose="02020603050405020304" pitchFamily="18" charset="0"/>
              </a:rPr>
              <a:t>Отчет </a:t>
            </a:r>
            <a:r>
              <a:rPr lang="ru-RU" sz="1600" dirty="0">
                <a:solidFill>
                  <a:srgbClr val="11437F"/>
                </a:solidFill>
                <a:cs typeface="Times New Roman" panose="02020603050405020304" pitchFamily="18" charset="0"/>
              </a:rPr>
              <a:t>об использовании ассигнований </a:t>
            </a:r>
            <a:r>
              <a:rPr lang="ru-RU" sz="1600" dirty="0" smtClean="0">
                <a:solidFill>
                  <a:srgbClr val="11437F"/>
                </a:solidFill>
                <a:cs typeface="Times New Roman" panose="02020603050405020304" pitchFamily="18" charset="0"/>
              </a:rPr>
              <a:t>резервного </a:t>
            </a:r>
            <a:r>
              <a:rPr lang="ru-RU" sz="1600" dirty="0">
                <a:solidFill>
                  <a:srgbClr val="11437F"/>
                </a:solidFill>
                <a:cs typeface="Times New Roman" panose="02020603050405020304" pitchFamily="18" charset="0"/>
              </a:rPr>
              <a:t>фонда Президента Российской Федерации (ф. 0503127) (Отчет (ф. 0503127U)</a:t>
            </a:r>
            <a:endParaRPr lang="ru-RU" sz="1600" dirty="0"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99" y="1586850"/>
            <a:ext cx="504825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273975"/>
            <a:ext cx="504825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5C03846A-773B-4354-A3C2-5946AAF3B30A}"/>
              </a:ext>
            </a:extLst>
          </p:cNvPr>
          <p:cNvSpPr/>
          <p:nvPr/>
        </p:nvSpPr>
        <p:spPr>
          <a:xfrm>
            <a:off x="990599" y="3110891"/>
            <a:ext cx="7889865" cy="830995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r>
              <a:rPr lang="ru-RU" sz="1600" dirty="0">
                <a:solidFill>
                  <a:srgbClr val="11437F"/>
                </a:solidFill>
                <a:cs typeface="Times New Roman" panose="02020603050405020304" pitchFamily="18" charset="0"/>
              </a:rPr>
              <a:t>Сведения о результатах реализации мероприятий, источником финансового</a:t>
            </a:r>
          </a:p>
          <a:p>
            <a:r>
              <a:rPr lang="ru-RU" sz="1600" dirty="0">
                <a:solidFill>
                  <a:srgbClr val="11437F"/>
                </a:solidFill>
                <a:cs typeface="Times New Roman" panose="02020603050405020304" pitchFamily="18" charset="0"/>
              </a:rPr>
              <a:t>обеспечения которых являются бюджетные ассигнования резервного фонда</a:t>
            </a:r>
          </a:p>
          <a:p>
            <a:r>
              <a:rPr lang="ru-RU" sz="1600" dirty="0">
                <a:solidFill>
                  <a:srgbClr val="11437F"/>
                </a:solidFill>
                <a:cs typeface="Times New Roman" panose="02020603050405020304" pitchFamily="18" charset="0"/>
              </a:rPr>
              <a:t>Правительства Российской Федерации (ф. 0501118)</a:t>
            </a:r>
            <a:endParaRPr lang="ru-RU" sz="1600" dirty="0"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F4BDD4EC-669E-4F28-8FBB-5BE17EF201BE}"/>
              </a:ext>
            </a:extLst>
          </p:cNvPr>
          <p:cNvSpPr txBox="1"/>
          <p:nvPr/>
        </p:nvSpPr>
        <p:spPr>
          <a:xfrm>
            <a:off x="762000" y="696021"/>
            <a:ext cx="792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/>
              <a:t>Формы отчетности, представляемые в Федеральное казначейство ГРБС за 202</a:t>
            </a:r>
            <a:r>
              <a:rPr lang="en-US" sz="1800" b="1" dirty="0" smtClean="0"/>
              <a:t>1</a:t>
            </a:r>
            <a:r>
              <a:rPr lang="ru-RU" sz="1800" b="1" dirty="0" smtClean="0"/>
              <a:t> год и в 202</a:t>
            </a:r>
            <a:r>
              <a:rPr lang="en-US" sz="1800" b="1" dirty="0" smtClean="0"/>
              <a:t>2</a:t>
            </a:r>
            <a:r>
              <a:rPr lang="ru-RU" sz="1800" b="1" dirty="0" smtClean="0"/>
              <a:t> году</a:t>
            </a:r>
            <a:endParaRPr lang="ru-RU" sz="18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066801" y="2091675"/>
            <a:ext cx="7620000" cy="7086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Представляется по состоянию на 01.01.2022</a:t>
            </a:r>
            <a:endParaRPr lang="ru-RU" sz="16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066801" y="4019549"/>
            <a:ext cx="7619999" cy="7086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Представляется по состоянию на 01.01.2022, далее – ежеквартально в составе квартальной отчетности</a:t>
            </a:r>
            <a:endParaRPr lang="ru-RU" sz="16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963" y="776298"/>
            <a:ext cx="514350" cy="48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4207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Схема представления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175" y="1559968"/>
            <a:ext cx="4953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0513" y="742949"/>
            <a:ext cx="767687" cy="669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7823" y="1559968"/>
            <a:ext cx="4953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304800" y="4133850"/>
            <a:ext cx="1028700" cy="3810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ГРБС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6725" y="2119649"/>
            <a:ext cx="1600200" cy="439785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Федеральное казначейство</a:t>
            </a:r>
            <a:endParaRPr lang="ru-RU" sz="1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965373" y="2119649"/>
            <a:ext cx="1600200" cy="439785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Минфин России</a:t>
            </a:r>
            <a:endParaRPr lang="ru-RU" sz="1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654505" y="4133850"/>
            <a:ext cx="1028700" cy="3810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ГРБС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048000" y="4129870"/>
            <a:ext cx="1028700" cy="3810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ГРБС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7" name="Прямая со стрелкой 6"/>
          <p:cNvCxnSpPr>
            <a:stCxn id="4" idx="0"/>
            <a:endCxn id="8" idx="2"/>
          </p:cNvCxnSpPr>
          <p:nvPr/>
        </p:nvCxnSpPr>
        <p:spPr>
          <a:xfrm flipV="1">
            <a:off x="819150" y="2559434"/>
            <a:ext cx="447675" cy="1574416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11" idx="0"/>
            <a:endCxn id="8" idx="2"/>
          </p:cNvCxnSpPr>
          <p:nvPr/>
        </p:nvCxnSpPr>
        <p:spPr>
          <a:xfrm flipH="1" flipV="1">
            <a:off x="1266825" y="2559434"/>
            <a:ext cx="902030" cy="1574416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12" idx="0"/>
            <a:endCxn id="8" idx="2"/>
          </p:cNvCxnSpPr>
          <p:nvPr/>
        </p:nvCxnSpPr>
        <p:spPr>
          <a:xfrm flipH="1" flipV="1">
            <a:off x="1266825" y="2559434"/>
            <a:ext cx="2295525" cy="1570436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304800" y="2800350"/>
            <a:ext cx="3886200" cy="1219200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</a:rPr>
              <a:t>Ежегодно ф. 0503127</a:t>
            </a:r>
            <a:r>
              <a:rPr lang="en-US" sz="1800" dirty="0" smtClean="0">
                <a:solidFill>
                  <a:schemeClr val="tx2">
                    <a:lumMod val="75000"/>
                  </a:schemeClr>
                </a:solidFill>
              </a:rPr>
              <a:t>u</a:t>
            </a: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</a:rPr>
              <a:t> (в части ПНА Президента РФ) </a:t>
            </a:r>
            <a:r>
              <a:rPr lang="ru-RU" sz="1800" b="1" dirty="0" smtClean="0">
                <a:solidFill>
                  <a:srgbClr val="FF0000"/>
                </a:solidFill>
              </a:rPr>
              <a:t>+ </a:t>
            </a:r>
            <a:r>
              <a:rPr lang="ru-RU" sz="1800" dirty="0">
                <a:solidFill>
                  <a:schemeClr val="tx2">
                    <a:lumMod val="75000"/>
                  </a:schemeClr>
                </a:solidFill>
              </a:rPr>
              <a:t>ф. </a:t>
            </a: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</a:rPr>
              <a:t>0501118</a:t>
            </a:r>
          </a:p>
          <a:p>
            <a:pPr algn="ctr"/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  <a:t>Ежеквартально </a:t>
            </a:r>
            <a:r>
              <a:rPr lang="ru-RU" sz="1800" dirty="0">
                <a:solidFill>
                  <a:schemeClr val="accent2">
                    <a:lumMod val="75000"/>
                  </a:schemeClr>
                </a:solidFill>
              </a:rPr>
              <a:t>ф. </a:t>
            </a: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  <a:t>0501118</a:t>
            </a:r>
            <a:endParaRPr lang="ru-RU" sz="1800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32" name="Прямая со стрелкой 31"/>
          <p:cNvCxnSpPr>
            <a:stCxn id="8" idx="3"/>
            <a:endCxn id="10" idx="1"/>
          </p:cNvCxnSpPr>
          <p:nvPr/>
        </p:nvCxnSpPr>
        <p:spPr>
          <a:xfrm>
            <a:off x="2066925" y="2339542"/>
            <a:ext cx="4898448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>
            <a:stCxn id="10" idx="0"/>
          </p:cNvCxnSpPr>
          <p:nvPr/>
        </p:nvCxnSpPr>
        <p:spPr>
          <a:xfrm flipH="1" flipV="1">
            <a:off x="5181600" y="1632822"/>
            <a:ext cx="2583873" cy="486827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Скругленный прямоугольник 41"/>
          <p:cNvSpPr/>
          <p:nvPr/>
        </p:nvSpPr>
        <p:spPr>
          <a:xfrm>
            <a:off x="3352800" y="1412930"/>
            <a:ext cx="1828800" cy="439785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Правительство РФ</a:t>
            </a:r>
            <a:endParaRPr lang="ru-RU" sz="1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029200" y="2952750"/>
            <a:ext cx="3733800" cy="190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FF00"/>
                </a:solidFill>
              </a:rPr>
              <a:t>Сроки представления за 2021 год = срокам годовой бюджетной отчетности</a:t>
            </a:r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256002" y="1960346"/>
            <a:ext cx="4022395" cy="758392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</a:rPr>
              <a:t>Ежегодно ф. 0507012 </a:t>
            </a:r>
            <a:r>
              <a:rPr lang="ru-RU" sz="1800" b="1" dirty="0" smtClean="0">
                <a:solidFill>
                  <a:srgbClr val="FF0000"/>
                </a:solidFill>
              </a:rPr>
              <a:t>+</a:t>
            </a: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</a:rPr>
              <a:t> ф. 0501119 </a:t>
            </a: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  <a:t>Ежеквартально </a:t>
            </a:r>
            <a:r>
              <a:rPr lang="ru-RU" sz="1800" dirty="0">
                <a:solidFill>
                  <a:schemeClr val="accent2">
                    <a:lumMod val="75000"/>
                  </a:schemeClr>
                </a:solidFill>
              </a:rPr>
              <a:t>ф. </a:t>
            </a: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  <a:t>0501119</a:t>
            </a:r>
            <a:endParaRPr lang="ru-RU" sz="1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741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341AB2DE-CECA-49A9-9B95-65EA53230060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97F93A75-AAAF-4A40-898A-1931B53DB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0822" y="35233"/>
            <a:ext cx="4342476" cy="545855"/>
          </a:xfrm>
        </p:spPr>
        <p:txBody>
          <a:bodyPr/>
          <a:lstStyle/>
          <a:p>
            <a:r>
              <a:rPr lang="ru-RU" sz="1800" dirty="0" smtClean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Порядок представления</a:t>
            </a:r>
            <a:r>
              <a:rPr lang="ru-RU" sz="1800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800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47" y="692547"/>
            <a:ext cx="514350" cy="48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F4BDD4EC-669E-4F28-8FBB-5BE17EF201BE}"/>
              </a:ext>
            </a:extLst>
          </p:cNvPr>
          <p:cNvSpPr txBox="1"/>
          <p:nvPr/>
        </p:nvSpPr>
        <p:spPr>
          <a:xfrm>
            <a:off x="780197" y="588102"/>
            <a:ext cx="815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11437F"/>
                </a:solidFill>
              </a:rPr>
              <a:t>Отчет об использовании ассигнований </a:t>
            </a:r>
            <a:r>
              <a:rPr lang="ru-RU" sz="1600" b="1" dirty="0" smtClean="0">
                <a:solidFill>
                  <a:srgbClr val="11437F"/>
                </a:solidFill>
              </a:rPr>
              <a:t>резервного </a:t>
            </a:r>
            <a:r>
              <a:rPr lang="ru-RU" sz="1600" b="1" dirty="0">
                <a:solidFill>
                  <a:srgbClr val="11437F"/>
                </a:solidFill>
              </a:rPr>
              <a:t>фонда Президента Российской Федерации (ф. 0503127) (Отчет (ф. 0503127U)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1" y="1092435"/>
            <a:ext cx="5867400" cy="4051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562100" y="3028949"/>
            <a:ext cx="4686299" cy="533401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324599" y="3028948"/>
            <a:ext cx="838201" cy="533402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9578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341AB2DE-CECA-49A9-9B95-65EA53230060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97F93A75-AAAF-4A40-898A-1931B53DB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0822" y="35233"/>
            <a:ext cx="4342476" cy="545855"/>
          </a:xfrm>
        </p:spPr>
        <p:txBody>
          <a:bodyPr/>
          <a:lstStyle/>
          <a:p>
            <a:r>
              <a:rPr lang="ru-RU" sz="1800" dirty="0"/>
              <a:t>Заполнение ф. 0501118</a:t>
            </a:r>
            <a:r>
              <a:rPr lang="ru-RU" sz="1800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800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47" y="692547"/>
            <a:ext cx="514350" cy="48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F4BDD4EC-669E-4F28-8FBB-5BE17EF201BE}"/>
              </a:ext>
            </a:extLst>
          </p:cNvPr>
          <p:cNvSpPr txBox="1"/>
          <p:nvPr/>
        </p:nvSpPr>
        <p:spPr>
          <a:xfrm>
            <a:off x="780197" y="588102"/>
            <a:ext cx="815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11437F"/>
                </a:solidFill>
              </a:rPr>
              <a:t>Сведения о результатах реализации мероприятий, источником финансового</a:t>
            </a:r>
          </a:p>
          <a:p>
            <a:r>
              <a:rPr lang="ru-RU" sz="1600" b="1" dirty="0">
                <a:solidFill>
                  <a:srgbClr val="11437F"/>
                </a:solidFill>
              </a:rPr>
              <a:t>обеспечения которых являются бюджетные ассигнования резервного фонда</a:t>
            </a:r>
          </a:p>
          <a:p>
            <a:r>
              <a:rPr lang="ru-RU" sz="1600" b="1" dirty="0">
                <a:solidFill>
                  <a:srgbClr val="11437F"/>
                </a:solidFill>
              </a:rPr>
              <a:t>Правительства Российской Федерации (ф. 0501118)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134" y="1417109"/>
            <a:ext cx="6657975" cy="356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Выноска 1 4"/>
          <p:cNvSpPr/>
          <p:nvPr/>
        </p:nvSpPr>
        <p:spPr>
          <a:xfrm>
            <a:off x="61415" y="3125371"/>
            <a:ext cx="1371600" cy="1371600"/>
          </a:xfrm>
          <a:prstGeom prst="borderCallout1">
            <a:avLst>
              <a:gd name="adj1" fmla="val 51373"/>
              <a:gd name="adj2" fmla="val 101196"/>
              <a:gd name="adj3" fmla="val 28136"/>
              <a:gd name="adj4" fmla="val 19239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В </a:t>
            </a:r>
            <a:r>
              <a:rPr lang="ru-RU" sz="1400" dirty="0" err="1" smtClean="0"/>
              <a:t>ПУиО</a:t>
            </a:r>
            <a:r>
              <a:rPr lang="ru-RU" sz="1400" dirty="0" smtClean="0"/>
              <a:t> на основании данных Минфина России</a:t>
            </a:r>
            <a:endParaRPr lang="ru-RU" sz="1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733800" y="2419350"/>
            <a:ext cx="2667000" cy="780231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477000" y="2419350"/>
            <a:ext cx="457200" cy="780231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7010400" y="2421340"/>
            <a:ext cx="1066800" cy="7802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438400" y="2421340"/>
            <a:ext cx="1219200" cy="78023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714500" y="2421340"/>
            <a:ext cx="647700" cy="780231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Выноска 1 16"/>
          <p:cNvSpPr/>
          <p:nvPr/>
        </p:nvSpPr>
        <p:spPr>
          <a:xfrm>
            <a:off x="95534" y="1657350"/>
            <a:ext cx="1371600" cy="1371600"/>
          </a:xfrm>
          <a:prstGeom prst="borderCallout1">
            <a:avLst>
              <a:gd name="adj1" fmla="val 51373"/>
              <a:gd name="adj2" fmla="val 101196"/>
              <a:gd name="adj3" fmla="val 101271"/>
              <a:gd name="adj4" fmla="val 1207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Только основное НПА</a:t>
            </a:r>
            <a:endParaRPr lang="ru-RU" sz="1400" dirty="0"/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3124200" y="3448050"/>
            <a:ext cx="4267200" cy="0"/>
          </a:xfrm>
          <a:prstGeom prst="straightConnector1">
            <a:avLst/>
          </a:prstGeom>
          <a:ln w="25400">
            <a:solidFill>
              <a:srgbClr val="CC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ая выноска 5"/>
          <p:cNvSpPr/>
          <p:nvPr/>
        </p:nvSpPr>
        <p:spPr>
          <a:xfrm>
            <a:off x="8077200" y="2495550"/>
            <a:ext cx="1066800" cy="1905001"/>
          </a:xfrm>
          <a:prstGeom prst="wedgeRectCallout">
            <a:avLst>
              <a:gd name="adj1" fmla="val -83823"/>
              <a:gd name="adj2" fmla="val 1512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Текстовые пояснения ГРБС, </a:t>
            </a:r>
            <a:r>
              <a:rPr lang="ru-RU" sz="1200" u="sng" dirty="0" smtClean="0">
                <a:solidFill>
                  <a:srgbClr val="FFC000"/>
                </a:solidFill>
              </a:rPr>
              <a:t>отражаются только по строкам с нулевыми КБК</a:t>
            </a:r>
            <a:endParaRPr lang="ru-RU" sz="1200" u="sng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774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Объект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500368"/>
              </p:ext>
            </p:extLst>
          </p:nvPr>
        </p:nvGraphicFramePr>
        <p:xfrm>
          <a:off x="152400" y="665387"/>
          <a:ext cx="8566395" cy="43768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Лист" r:id="rId4" imgW="14782755" imgH="7553250" progId="Excel.Sheet.8">
                  <p:embed/>
                </p:oleObj>
              </mc:Choice>
              <mc:Fallback>
                <p:oleObj name="Лист" r:id="rId4" imgW="14782755" imgH="755325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2400" y="665387"/>
                        <a:ext cx="8566395" cy="43768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341AB2DE-CECA-49A9-9B95-65EA53230060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8" name="Левая фигурная скобка 7"/>
          <p:cNvSpPr/>
          <p:nvPr/>
        </p:nvSpPr>
        <p:spPr>
          <a:xfrm>
            <a:off x="990600" y="1504950"/>
            <a:ext cx="152400" cy="1981200"/>
          </a:xfrm>
          <a:prstGeom prst="leftBrace">
            <a:avLst/>
          </a:prstGeom>
          <a:ln w="2222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Левая фигурная скобка 9"/>
          <p:cNvSpPr/>
          <p:nvPr/>
        </p:nvSpPr>
        <p:spPr>
          <a:xfrm>
            <a:off x="990600" y="3562350"/>
            <a:ext cx="152400" cy="1447800"/>
          </a:xfrm>
          <a:prstGeom prst="leftBrac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04800" y="2038350"/>
            <a:ext cx="609600" cy="13716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1600" dirty="0" smtClean="0">
                <a:solidFill>
                  <a:srgbClr val="CC0000"/>
                </a:solidFill>
              </a:rPr>
              <a:t>Целевое назначение 1</a:t>
            </a:r>
            <a:endParaRPr lang="ru-RU" sz="1600" dirty="0">
              <a:solidFill>
                <a:srgbClr val="CC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4800" y="3638550"/>
            <a:ext cx="609600" cy="13716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1600" dirty="0" smtClean="0">
                <a:solidFill>
                  <a:srgbClr val="CC0000"/>
                </a:solidFill>
              </a:rPr>
              <a:t>Целевое назначение 2</a:t>
            </a:r>
            <a:endParaRPr lang="ru-RU" sz="1600" dirty="0">
              <a:solidFill>
                <a:srgbClr val="CC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971800" y="2266950"/>
            <a:ext cx="1371600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977487" y="4057650"/>
            <a:ext cx="1371600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Заголовок 2"/>
          <p:cNvSpPr>
            <a:spLocks noGrp="1"/>
          </p:cNvSpPr>
          <p:nvPr>
            <p:ph type="title"/>
          </p:nvPr>
        </p:nvSpPr>
        <p:spPr>
          <a:xfrm>
            <a:off x="4700822" y="35233"/>
            <a:ext cx="4342476" cy="268834"/>
          </a:xfrm>
        </p:spPr>
        <p:txBody>
          <a:bodyPr/>
          <a:lstStyle/>
          <a:p>
            <a:r>
              <a:rPr lang="ru-RU" dirty="0" smtClean="0"/>
              <a:t>Заполнение ф. 0501118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977487" y="1504950"/>
            <a:ext cx="1594513" cy="685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CC0000"/>
                </a:solidFill>
              </a:rPr>
              <a:t>Только сумма по распоряжению (гр. 9)</a:t>
            </a:r>
            <a:endParaRPr lang="ru-RU" sz="1400" dirty="0">
              <a:solidFill>
                <a:srgbClr val="CC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996821" y="2694864"/>
            <a:ext cx="2123364" cy="533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CC0000"/>
                </a:solidFill>
              </a:rPr>
              <a:t>Только ассигнования и исполнение (гр. 10, 11)</a:t>
            </a:r>
            <a:endParaRPr lang="ru-RU" sz="1400" dirty="0">
              <a:solidFill>
                <a:srgbClr val="CC000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010400" y="2647950"/>
            <a:ext cx="160020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solidFill>
                  <a:srgbClr val="FFFF00"/>
                </a:solidFill>
              </a:rPr>
              <a:t>Не заполняется</a:t>
            </a:r>
            <a:endParaRPr lang="ru-RU" sz="1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1515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1504950"/>
            <a:ext cx="9124950" cy="2732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341AB2DE-CECA-49A9-9B95-65EA53230060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539914" y="3875960"/>
            <a:ext cx="1441450" cy="24622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rgbClr val="CC0000"/>
                </a:solidFill>
              </a:rPr>
              <a:t>Краткая хар-ка</a:t>
            </a:r>
            <a:endParaRPr lang="ru-RU" sz="1000" b="1" dirty="0">
              <a:solidFill>
                <a:srgbClr val="CC0000"/>
              </a:solidFill>
            </a:endParaRPr>
          </a:p>
        </p:txBody>
      </p:sp>
      <p:sp>
        <p:nvSpPr>
          <p:cNvPr id="5" name="Выноска 1 4"/>
          <p:cNvSpPr/>
          <p:nvPr/>
        </p:nvSpPr>
        <p:spPr>
          <a:xfrm>
            <a:off x="6858000" y="590551"/>
            <a:ext cx="1600200" cy="838200"/>
          </a:xfrm>
          <a:prstGeom prst="borderCallout1">
            <a:avLst>
              <a:gd name="adj1" fmla="val 100161"/>
              <a:gd name="adj2" fmla="val 50090"/>
              <a:gd name="adj3" fmla="val 381848"/>
              <a:gd name="adj4" fmla="val 870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/>
              <a:t>Не заполняется</a:t>
            </a:r>
            <a:endParaRPr lang="ru-RU" sz="1800" dirty="0"/>
          </a:p>
        </p:txBody>
      </p:sp>
      <p:sp>
        <p:nvSpPr>
          <p:cNvPr id="8" name="Умножение 7"/>
          <p:cNvSpPr/>
          <p:nvPr/>
        </p:nvSpPr>
        <p:spPr>
          <a:xfrm>
            <a:off x="7533564" y="3681454"/>
            <a:ext cx="1447800" cy="220938"/>
          </a:xfrm>
          <a:prstGeom prst="mathMultiply">
            <a:avLst/>
          </a:prstGeom>
          <a:solidFill>
            <a:srgbClr val="CC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971800" y="3902392"/>
            <a:ext cx="1619956" cy="19335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Соединительная линия уступом 11"/>
          <p:cNvCxnSpPr>
            <a:stCxn id="7" idx="2"/>
            <a:endCxn id="3" idx="2"/>
          </p:cNvCxnSpPr>
          <p:nvPr/>
        </p:nvCxnSpPr>
        <p:spPr>
          <a:xfrm rot="16200000" flipH="1">
            <a:off x="6007993" y="1869534"/>
            <a:ext cx="26431" cy="4478861"/>
          </a:xfrm>
          <a:prstGeom prst="bentConnector3">
            <a:avLst>
              <a:gd name="adj1" fmla="val 964893"/>
            </a:avLst>
          </a:prstGeom>
          <a:ln w="2222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Заголовок 2"/>
          <p:cNvSpPr>
            <a:spLocks noGrp="1"/>
          </p:cNvSpPr>
          <p:nvPr>
            <p:ph type="title"/>
          </p:nvPr>
        </p:nvSpPr>
        <p:spPr>
          <a:xfrm>
            <a:off x="4700822" y="35233"/>
            <a:ext cx="4342476" cy="268834"/>
          </a:xfrm>
        </p:spPr>
        <p:txBody>
          <a:bodyPr/>
          <a:lstStyle/>
          <a:p>
            <a:r>
              <a:rPr lang="ru-RU" dirty="0" smtClean="0"/>
              <a:t>Заполнение ф. 0501118 в </a:t>
            </a:r>
            <a:r>
              <a:rPr lang="ru-RU" dirty="0" err="1" smtClean="0"/>
              <a:t>ПУиО</a:t>
            </a:r>
            <a:r>
              <a:rPr lang="ru-RU" dirty="0" smtClean="0"/>
              <a:t> ЭБ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914400" y="742950"/>
            <a:ext cx="5486400" cy="531364"/>
          </a:xfrm>
          <a:prstGeom prst="rect">
            <a:avLst/>
          </a:prstGeom>
          <a:solidFill>
            <a:srgbClr val="FFFF00"/>
          </a:solidFill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Контроль на заполнение гр. 12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553200" y="3681454"/>
            <a:ext cx="980364" cy="220938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Выноска 1 18"/>
          <p:cNvSpPr/>
          <p:nvPr/>
        </p:nvSpPr>
        <p:spPr>
          <a:xfrm>
            <a:off x="1066800" y="4552950"/>
            <a:ext cx="6319482" cy="457200"/>
          </a:xfrm>
          <a:prstGeom prst="borderCallout1">
            <a:avLst>
              <a:gd name="adj1" fmla="val 839"/>
              <a:gd name="adj2" fmla="val 50199"/>
              <a:gd name="adj3" fmla="val -142724"/>
              <a:gd name="adj4" fmla="val 92545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solidFill>
                  <a:srgbClr val="CC0000"/>
                </a:solidFill>
              </a:rPr>
              <a:t>Контроль показателя кассового исполнения ГРБС</a:t>
            </a:r>
            <a:endParaRPr lang="ru-RU" sz="1800" dirty="0">
              <a:solidFill>
                <a:srgbClr val="CC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808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341AB2DE-CECA-49A9-9B95-65EA53230060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18" name="Заголовок 2"/>
          <p:cNvSpPr>
            <a:spLocks noGrp="1"/>
          </p:cNvSpPr>
          <p:nvPr>
            <p:ph type="title"/>
          </p:nvPr>
        </p:nvSpPr>
        <p:spPr>
          <a:xfrm>
            <a:off x="4700822" y="35233"/>
            <a:ext cx="4342476" cy="268834"/>
          </a:xfrm>
        </p:spPr>
        <p:txBody>
          <a:bodyPr/>
          <a:lstStyle/>
          <a:p>
            <a:r>
              <a:rPr lang="ru-RU" dirty="0" smtClean="0"/>
              <a:t>Заполнение ф. 0501118 (</a:t>
            </a:r>
            <a:r>
              <a:rPr lang="en-US" dirty="0" smtClean="0"/>
              <a:t>TXT-</a:t>
            </a:r>
            <a:r>
              <a:rPr lang="ru-RU" dirty="0" smtClean="0"/>
              <a:t>файл)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5800" y="742950"/>
            <a:ext cx="7924800" cy="4191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50" dirty="0">
                <a:solidFill>
                  <a:srgbClr val="C00000"/>
                </a:solidFill>
              </a:rPr>
              <a:t>#%</a:t>
            </a:r>
          </a:p>
          <a:p>
            <a:r>
              <a:rPr lang="ru-RU" sz="1050" dirty="0">
                <a:solidFill>
                  <a:srgbClr val="C00000"/>
                </a:solidFill>
              </a:rPr>
              <a:t>КОДФ=218</a:t>
            </a:r>
          </a:p>
          <a:p>
            <a:r>
              <a:rPr lang="ru-RU" sz="1050" dirty="0">
                <a:solidFill>
                  <a:srgbClr val="C00000"/>
                </a:solidFill>
              </a:rPr>
              <a:t>ПРД=5</a:t>
            </a:r>
          </a:p>
          <a:p>
            <a:r>
              <a:rPr lang="ru-RU" sz="1050" dirty="0">
                <a:solidFill>
                  <a:srgbClr val="C00000"/>
                </a:solidFill>
              </a:rPr>
              <a:t>РДТ=01.01.2022</a:t>
            </a:r>
          </a:p>
          <a:p>
            <a:r>
              <a:rPr lang="ru-RU" sz="1050" dirty="0">
                <a:solidFill>
                  <a:srgbClr val="C00000"/>
                </a:solidFill>
              </a:rPr>
              <a:t>ВИД=3</a:t>
            </a:r>
          </a:p>
          <a:p>
            <a:r>
              <a:rPr lang="ru-RU" sz="1050" dirty="0" smtClean="0">
                <a:solidFill>
                  <a:srgbClr val="C00000"/>
                </a:solidFill>
              </a:rPr>
              <a:t>ИСТ=111</a:t>
            </a:r>
            <a:endParaRPr lang="ru-RU" sz="1050" dirty="0">
              <a:solidFill>
                <a:srgbClr val="C00000"/>
              </a:solidFill>
            </a:endParaRPr>
          </a:p>
          <a:p>
            <a:r>
              <a:rPr lang="ru-RU" sz="1050" dirty="0">
                <a:solidFill>
                  <a:srgbClr val="C00000"/>
                </a:solidFill>
              </a:rPr>
              <a:t>#</a:t>
            </a:r>
          </a:p>
          <a:p>
            <a:r>
              <a:rPr lang="ru-RU" sz="1050" dirty="0">
                <a:solidFill>
                  <a:srgbClr val="C00000"/>
                </a:solidFill>
              </a:rPr>
              <a:t>#@</a:t>
            </a:r>
          </a:p>
          <a:p>
            <a:r>
              <a:rPr lang="ru-RU" sz="1050" dirty="0">
                <a:solidFill>
                  <a:srgbClr val="C00000"/>
                </a:solidFill>
              </a:rPr>
              <a:t>ТБ=01</a:t>
            </a:r>
          </a:p>
          <a:p>
            <a:r>
              <a:rPr lang="ru-RU" sz="1050" dirty="0">
                <a:solidFill>
                  <a:srgbClr val="C00000"/>
                </a:solidFill>
              </a:rPr>
              <a:t>#$</a:t>
            </a:r>
          </a:p>
          <a:p>
            <a:r>
              <a:rPr lang="ru-RU" sz="1050" dirty="0">
                <a:solidFill>
                  <a:srgbClr val="C00000"/>
                </a:solidFill>
              </a:rPr>
              <a:t>001|19.02.2021|406-р|Целевое назначение </a:t>
            </a:r>
            <a:r>
              <a:rPr lang="ru-RU" sz="1050" dirty="0" smtClean="0">
                <a:solidFill>
                  <a:srgbClr val="C00000"/>
                </a:solidFill>
              </a:rPr>
              <a:t>1|111|0000|0000000000|000|204623100.00|0.00|0.00|Краткая </a:t>
            </a:r>
            <a:r>
              <a:rPr lang="ru-RU" sz="1050" dirty="0">
                <a:solidFill>
                  <a:srgbClr val="C00000"/>
                </a:solidFill>
              </a:rPr>
              <a:t>характеристика 1|</a:t>
            </a:r>
          </a:p>
          <a:p>
            <a:r>
              <a:rPr lang="ru-RU" sz="1050" dirty="0">
                <a:solidFill>
                  <a:srgbClr val="C00000"/>
                </a:solidFill>
              </a:rPr>
              <a:t>001|19.02.2021|406-р|Целевое назначение </a:t>
            </a:r>
            <a:r>
              <a:rPr lang="ru-RU" sz="1050" dirty="0" smtClean="0">
                <a:solidFill>
                  <a:srgbClr val="C00000"/>
                </a:solidFill>
              </a:rPr>
              <a:t>1|111|1003|4230392511|112|0.00|123836100.00|123628913.39</a:t>
            </a:r>
            <a:r>
              <a:rPr lang="ru-RU" sz="1050" dirty="0">
                <a:solidFill>
                  <a:srgbClr val="C00000"/>
                </a:solidFill>
              </a:rPr>
              <a:t>|-|</a:t>
            </a:r>
          </a:p>
          <a:p>
            <a:r>
              <a:rPr lang="ru-RU" sz="1050" dirty="0">
                <a:solidFill>
                  <a:srgbClr val="C00000"/>
                </a:solidFill>
              </a:rPr>
              <a:t>001|19.02.2021|406-р|Целевое назначение </a:t>
            </a:r>
            <a:r>
              <a:rPr lang="ru-RU" sz="1050" dirty="0" smtClean="0">
                <a:solidFill>
                  <a:srgbClr val="C00000"/>
                </a:solidFill>
              </a:rPr>
              <a:t>1|111|1003|4230392511|134|0.00|80787000.00|80606532.73</a:t>
            </a:r>
            <a:r>
              <a:rPr lang="ru-RU" sz="1050" dirty="0">
                <a:solidFill>
                  <a:srgbClr val="C00000"/>
                </a:solidFill>
              </a:rPr>
              <a:t>|-|</a:t>
            </a:r>
          </a:p>
          <a:p>
            <a:r>
              <a:rPr lang="ru-RU" sz="1050" dirty="0" smtClean="0">
                <a:solidFill>
                  <a:srgbClr val="4978B1"/>
                </a:solidFill>
              </a:rPr>
              <a:t>002|28.02.2021|905-р|Целевое </a:t>
            </a:r>
            <a:r>
              <a:rPr lang="ru-RU" sz="1050" dirty="0">
                <a:solidFill>
                  <a:srgbClr val="4978B1"/>
                </a:solidFill>
              </a:rPr>
              <a:t>назначение </a:t>
            </a:r>
            <a:r>
              <a:rPr lang="ru-RU" sz="1050" dirty="0" smtClean="0">
                <a:solidFill>
                  <a:srgbClr val="4978B1"/>
                </a:solidFill>
              </a:rPr>
              <a:t>1|111|0000|0000000000|000|2209855400.00|0.00|0.00|Краткая </a:t>
            </a:r>
            <a:r>
              <a:rPr lang="ru-RU" sz="1050" dirty="0">
                <a:solidFill>
                  <a:srgbClr val="4978B1"/>
                </a:solidFill>
              </a:rPr>
              <a:t>характеристика </a:t>
            </a:r>
            <a:r>
              <a:rPr lang="ru-RU" sz="1050" dirty="0" smtClean="0">
                <a:solidFill>
                  <a:srgbClr val="4978B1"/>
                </a:solidFill>
              </a:rPr>
              <a:t>1|</a:t>
            </a:r>
            <a:endParaRPr lang="ru-RU" sz="1050" dirty="0">
              <a:solidFill>
                <a:srgbClr val="4978B1"/>
              </a:solidFill>
            </a:endParaRPr>
          </a:p>
          <a:p>
            <a:r>
              <a:rPr lang="ru-RU" sz="1050" dirty="0" smtClean="0">
                <a:solidFill>
                  <a:srgbClr val="4978B1"/>
                </a:solidFill>
              </a:rPr>
              <a:t>002|28.02.2021|905-р|Целевое </a:t>
            </a:r>
            <a:r>
              <a:rPr lang="ru-RU" sz="1050" dirty="0">
                <a:solidFill>
                  <a:srgbClr val="4978B1"/>
                </a:solidFill>
              </a:rPr>
              <a:t>назначение </a:t>
            </a:r>
            <a:r>
              <a:rPr lang="ru-RU" sz="1050" dirty="0" smtClean="0">
                <a:solidFill>
                  <a:srgbClr val="4978B1"/>
                </a:solidFill>
              </a:rPr>
              <a:t>1|111|0305|4230192501|244|0.00|21025200.00|18157181.04</a:t>
            </a:r>
            <a:r>
              <a:rPr lang="ru-RU" sz="1050" dirty="0">
                <a:solidFill>
                  <a:srgbClr val="4978B1"/>
                </a:solidFill>
              </a:rPr>
              <a:t>|-|</a:t>
            </a:r>
          </a:p>
          <a:p>
            <a:r>
              <a:rPr lang="ru-RU" sz="1050" dirty="0">
                <a:solidFill>
                  <a:srgbClr val="4978B1"/>
                </a:solidFill>
              </a:rPr>
              <a:t>002|28.02.2021|905-р|Целевое назначение </a:t>
            </a:r>
            <a:r>
              <a:rPr lang="ru-RU" sz="1050" dirty="0" smtClean="0">
                <a:solidFill>
                  <a:srgbClr val="4978B1"/>
                </a:solidFill>
              </a:rPr>
              <a:t>2|111|0000|0000000000|000|27740000.00|0.00|0.00|Краткая </a:t>
            </a:r>
            <a:r>
              <a:rPr lang="ru-RU" sz="1050" dirty="0">
                <a:solidFill>
                  <a:srgbClr val="4978B1"/>
                </a:solidFill>
              </a:rPr>
              <a:t>характеристика 2|</a:t>
            </a:r>
          </a:p>
          <a:p>
            <a:r>
              <a:rPr lang="ru-RU" sz="1050" dirty="0">
                <a:solidFill>
                  <a:srgbClr val="4978B1"/>
                </a:solidFill>
              </a:rPr>
              <a:t>002|28.02.2021|905-р|Целевое </a:t>
            </a:r>
            <a:r>
              <a:rPr lang="ru-RU" sz="1050">
                <a:solidFill>
                  <a:srgbClr val="4978B1"/>
                </a:solidFill>
              </a:rPr>
              <a:t>назначение </a:t>
            </a:r>
            <a:r>
              <a:rPr lang="ru-RU" sz="1050" smtClean="0">
                <a:solidFill>
                  <a:srgbClr val="4978B1"/>
                </a:solidFill>
              </a:rPr>
              <a:t>2|111|0901|4230192501|244|0.00|27740000.00|0.00</a:t>
            </a:r>
            <a:r>
              <a:rPr lang="ru-RU" sz="1050" dirty="0" smtClean="0">
                <a:solidFill>
                  <a:srgbClr val="4978B1"/>
                </a:solidFill>
              </a:rPr>
              <a:t>|-|</a:t>
            </a:r>
            <a:endParaRPr lang="ru-RU" sz="1050" dirty="0">
              <a:solidFill>
                <a:srgbClr val="4978B1"/>
              </a:solidFill>
            </a:endParaRPr>
          </a:p>
          <a:p>
            <a:r>
              <a:rPr lang="ru-RU" sz="1050" dirty="0" smtClean="0">
                <a:solidFill>
                  <a:srgbClr val="C00000"/>
                </a:solidFill>
              </a:rPr>
              <a:t>#</a:t>
            </a:r>
            <a:endParaRPr lang="ru-RU" sz="1050" dirty="0">
              <a:solidFill>
                <a:srgbClr val="C00000"/>
              </a:solidFill>
            </a:endParaRPr>
          </a:p>
          <a:p>
            <a:r>
              <a:rPr lang="ru-RU" sz="1050" dirty="0">
                <a:solidFill>
                  <a:srgbClr val="C00000"/>
                </a:solidFill>
              </a:rPr>
              <a:t>#&amp;</a:t>
            </a:r>
          </a:p>
          <a:p>
            <a:r>
              <a:rPr lang="ru-RU" sz="1050" dirty="0">
                <a:solidFill>
                  <a:srgbClr val="C00000"/>
                </a:solidFill>
              </a:rPr>
              <a:t>#</a:t>
            </a:r>
          </a:p>
          <a:p>
            <a:r>
              <a:rPr lang="ru-RU" sz="1050" dirty="0">
                <a:solidFill>
                  <a:srgbClr val="C00000"/>
                </a:solidFill>
              </a:rPr>
              <a:t>#~</a:t>
            </a:r>
          </a:p>
          <a:p>
            <a:r>
              <a:rPr lang="ru-RU" sz="1050" dirty="0">
                <a:solidFill>
                  <a:srgbClr val="C00000"/>
                </a:solidFill>
              </a:rPr>
              <a:t>ППО=Электронный бюджет</a:t>
            </a:r>
          </a:p>
          <a:p>
            <a:r>
              <a:rPr lang="ru-RU" sz="1050" dirty="0">
                <a:solidFill>
                  <a:srgbClr val="C00000"/>
                </a:solidFill>
              </a:rPr>
              <a:t>#</a:t>
            </a:r>
          </a:p>
          <a:p>
            <a:r>
              <a:rPr lang="ru-RU" sz="1050" dirty="0" smtClean="0">
                <a:solidFill>
                  <a:srgbClr val="C00000"/>
                </a:solidFill>
              </a:rPr>
              <a:t>##</a:t>
            </a:r>
            <a:endParaRPr lang="ru-RU" sz="1050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12818" y="2496416"/>
            <a:ext cx="1447800" cy="495300"/>
          </a:xfrm>
          <a:prstGeom prst="rect">
            <a:avLst/>
          </a:prstGeom>
          <a:noFill/>
          <a:ln>
            <a:solidFill>
              <a:srgbClr val="92D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6698673" y="2496416"/>
            <a:ext cx="1600200" cy="192232"/>
          </a:xfrm>
          <a:prstGeom prst="rect">
            <a:avLst/>
          </a:prstGeom>
          <a:noFill/>
          <a:ln>
            <a:solidFill>
              <a:srgbClr val="92D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581400" y="2496416"/>
            <a:ext cx="1600200" cy="192232"/>
          </a:xfrm>
          <a:prstGeom prst="rect">
            <a:avLst/>
          </a:prstGeom>
          <a:noFill/>
          <a:ln>
            <a:solidFill>
              <a:srgbClr val="92D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1109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11412</TotalTime>
  <Words>513</Words>
  <Application>Microsoft Office PowerPoint</Application>
  <PresentationFormat>Экран (16:9)</PresentationFormat>
  <Paragraphs>113</Paragraphs>
  <Slides>14</Slides>
  <Notes>2</Notes>
  <HiddenSlides>1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Times New Roman</vt:lpstr>
      <vt:lpstr>Wingdings</vt:lpstr>
      <vt:lpstr>Office Theme</vt:lpstr>
      <vt:lpstr>Лист</vt:lpstr>
      <vt:lpstr>Презентация PowerPoint</vt:lpstr>
      <vt:lpstr>Нормативное регулирование</vt:lpstr>
      <vt:lpstr>Порядок представления </vt:lpstr>
      <vt:lpstr>Схема представления</vt:lpstr>
      <vt:lpstr>Порядок представления </vt:lpstr>
      <vt:lpstr>Заполнение ф. 0501118 </vt:lpstr>
      <vt:lpstr>Заполнение ф. 0501118</vt:lpstr>
      <vt:lpstr>Заполнение ф. 0501118 в ПУиО ЭБ</vt:lpstr>
      <vt:lpstr>Заполнение ф. 0501118 (TXT-файл)</vt:lpstr>
      <vt:lpstr>Презентация PowerPoint</vt:lpstr>
      <vt:lpstr>Пример заполнения гр. 12</vt:lpstr>
      <vt:lpstr>Порядок представления </vt:lpstr>
      <vt:lpstr>Презентация PowerPoint</vt:lpstr>
      <vt:lpstr>Заполнение ф. 0501118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евоывлд</dc:title>
  <dc:creator>Елизавета Арбатова</dc:creator>
  <cp:lastModifiedBy>Зайцев Павел Борисович</cp:lastModifiedBy>
  <cp:revision>132</cp:revision>
  <cp:lastPrinted>2021-11-18T16:09:09Z</cp:lastPrinted>
  <dcterms:created xsi:type="dcterms:W3CDTF">2019-07-31T16:47:50Z</dcterms:created>
  <dcterms:modified xsi:type="dcterms:W3CDTF">2021-11-23T09:34:44Z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2019-03-19T00:00:00Z</vt:filetime>
  </property>
  <property fmtid="{D5CDD505-2E9C-101B-9397-08002B2CF9AE}" pid="3" name="Creator">
    <vt:lpwstr>Adobe Illustrator CC 22.1 (Windows)</vt:lpwstr>
  </property>
  <property fmtid="{D5CDD505-2E9C-101B-9397-08002B2CF9AE}" pid="4" name="LastSaved">
    <vt:filetime>2019-07-31T00:00:00Z</vt:filetime>
  </property>
</Properties>
</file>