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3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drawings/drawing1.xml" ContentType="application/vnd.openxmlformats-officedocument.drawingml.chartshapes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drawings/drawing2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049" r:id="rId1"/>
    <p:sldMasterId id="2147484061" r:id="rId2"/>
  </p:sldMasterIdLst>
  <p:notesMasterIdLst>
    <p:notesMasterId r:id="rId11"/>
  </p:notesMasterIdLst>
  <p:sldIdLst>
    <p:sldId id="274" r:id="rId3"/>
    <p:sldId id="413" r:id="rId4"/>
    <p:sldId id="362" r:id="rId5"/>
    <p:sldId id="420" r:id="rId6"/>
    <p:sldId id="414" r:id="rId7"/>
    <p:sldId id="422" r:id="rId8"/>
    <p:sldId id="423" r:id="rId9"/>
    <p:sldId id="424" r:id="rId10"/>
  </p:sldIdLst>
  <p:sldSz cx="12192000" cy="6858000"/>
  <p:notesSz cx="6797675" cy="987425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4440"/>
    <a:srgbClr val="EB4641"/>
    <a:srgbClr val="DF8017"/>
    <a:srgbClr val="59C05D"/>
    <a:srgbClr val="FF66FF"/>
    <a:srgbClr val="FF7C80"/>
    <a:srgbClr val="22DF48"/>
    <a:srgbClr val="FFCB05"/>
    <a:srgbClr val="4C7BD0"/>
    <a:srgbClr val="4472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0A1B5D5-9B99-4C35-A422-299274C87663}" styleName="Средний стиль 1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E8B1032C-EA38-4F05-BA0D-38AFFFC7BED3}" styleName="Светлый стиль 3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A488322-F2BA-4B5B-9748-0D474271808F}" styleName="Средний стиль 3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A111915-BE36-4E01-A7E5-04B1672EAD32}" styleName="Светлый стиль 2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74C1A8A3-306A-4EB7-A6B1-4F7E0EB9C5D6}" styleName="Средний стиль 3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ABFCF23-3B69-468F-B69F-88F6DE6A72F2}" styleName="Средний стиль 1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912C8C85-51F0-491E-9774-3900AFEF0FD7}" styleName="Светлый стиль 2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9012ECD-51FC-41F1-AA8D-1B2483CD663E}" styleName="Светлый стиль 2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FD0F851-EC5A-4D38-B0AD-8093EC10F338}" styleName="Светлый стиль 1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22838BEF-8BB2-4498-84A7-C5851F593DF1}" styleName="Средний стиль 4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126" y="4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chartUserShapes" Target="../drawings/drawing1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.xlsx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chartUserShapes" Target="../drawings/drawing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4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5.4356044435159366E-2"/>
          <c:y val="9.8464947036599124E-2"/>
          <c:w val="0.89376168059877725"/>
          <c:h val="0.8665956343822729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14"/>
          <c:dPt>
            <c:idx val="0"/>
            <c:bubble3D val="0"/>
            <c:spPr>
              <a:solidFill>
                <a:srgbClr val="0070C0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1-85B9-4B65-A6AB-2BEE44411795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2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2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2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2-85B9-4B65-A6AB-2BEE44411795}"/>
              </c:ext>
            </c:extLst>
          </c:dPt>
          <c:dPt>
            <c:idx val="2"/>
            <c:bubble3D val="0"/>
            <c:spPr>
              <a:solidFill>
                <a:srgbClr val="EB4641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3-85B9-4B65-A6AB-2BEE44411795}"/>
              </c:ext>
            </c:extLst>
          </c:dPt>
          <c:dPt>
            <c:idx val="3"/>
            <c:bubble3D val="0"/>
            <c:spPr>
              <a:solidFill>
                <a:srgbClr val="FFFF00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4-85B9-4B65-A6AB-2BEE44411795}"/>
              </c:ext>
            </c:extLst>
          </c:dPt>
          <c:dPt>
            <c:idx val="4"/>
            <c:bubble3D val="0"/>
            <c:spPr>
              <a:solidFill>
                <a:srgbClr val="00B0F0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5-85B9-4B65-A6AB-2BEE44411795}"/>
              </c:ext>
            </c:extLst>
          </c:dPt>
          <c:dPt>
            <c:idx val="5"/>
            <c:bubble3D val="0"/>
            <c:spPr>
              <a:gradFill rotWithShape="1">
                <a:gsLst>
                  <a:gs pos="0">
                    <a:schemeClr val="accent6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6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6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6-85B9-4B65-A6AB-2BEE44411795}"/>
              </c:ext>
            </c:extLst>
          </c:dPt>
          <c:dLbls>
            <c:dLbl>
              <c:idx val="0"/>
              <c:layout>
                <c:manualLayout>
                  <c:x val="3.1153453840928724E-2"/>
                  <c:y val="-6.25E-2"/>
                </c:manualLayout>
              </c:layout>
              <c:tx>
                <c:rich>
                  <a:bodyPr rot="0" spcFirstLastPara="1" vertOverflow="clip" horzOverflow="clip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100" b="1" i="0" u="none" strike="noStrike" kern="1200" baseline="0">
                        <a:solidFill>
                          <a:schemeClr val="tx1"/>
                        </a:solidFill>
                        <a:latin typeface="Comic Sans MS" panose="030F0702030302020204" pitchFamily="66" charset="0"/>
                        <a:ea typeface="+mn-ea"/>
                        <a:cs typeface="+mn-cs"/>
                      </a:defRPr>
                    </a:pPr>
                    <a:fld id="{713F4846-91AE-4342-8631-ADD6AEA2B9A3}" type="CATEGORYNAME">
                      <a:rPr lang="ru-RU" sz="1100" b="1">
                        <a:solidFill>
                          <a:schemeClr val="tx1"/>
                        </a:solidFill>
                        <a:latin typeface="Comic Sans MS" panose="030F0702030302020204" pitchFamily="66" charset="0"/>
                      </a:rPr>
                      <a:pPr>
                        <a:defRPr sz="1100" b="1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pPr>
                      <a:t>[ИМЯ КАТЕГОРИИ]</a:t>
                    </a:fld>
                    <a:r>
                      <a:rPr lang="ru-RU" sz="1100" b="1" dirty="0">
                        <a:solidFill>
                          <a:schemeClr val="tx1"/>
                        </a:solidFill>
                        <a:latin typeface="Comic Sans MS" panose="030F0702030302020204" pitchFamily="66" charset="0"/>
                      </a:rPr>
                      <a:t> </a:t>
                    </a:r>
                  </a:p>
                  <a:p>
                    <a:pPr>
                      <a:defRPr sz="1100" b="1">
                        <a:solidFill>
                          <a:schemeClr val="tx1"/>
                        </a:solidFill>
                        <a:latin typeface="Comic Sans MS" panose="030F0702030302020204" pitchFamily="66" charset="0"/>
                      </a:defRPr>
                    </a:pPr>
                    <a:r>
                      <a:rPr lang="ru-RU" sz="1100" b="1" dirty="0" smtClean="0">
                        <a:solidFill>
                          <a:schemeClr val="tx1"/>
                        </a:solidFill>
                        <a:latin typeface="Comic Sans MS" panose="030F0702030302020204" pitchFamily="66" charset="0"/>
                      </a:rPr>
                      <a:t>26,8%</a:t>
                    </a:r>
                  </a:p>
                </c:rich>
              </c:tx>
              <c:spPr>
                <a:solidFill>
                  <a:srgbClr val="0070C0"/>
                </a:solidFill>
                <a:ln>
                  <a:solidFill>
                    <a:srgbClr val="4472C4"/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00" b="1" i="0" u="none" strike="noStrike" kern="1200" baseline="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  <c15:layout/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1-85B9-4B65-A6AB-2BEE44411795}"/>
                </c:ext>
              </c:extLst>
            </c:dLbl>
            <c:dLbl>
              <c:idx val="1"/>
              <c:layout/>
              <c:tx>
                <c:rich>
                  <a:bodyPr rot="0" spcFirstLastPara="1" vertOverflow="clip" horzOverflow="clip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100" b="1" i="0" u="none" strike="noStrike" kern="1200" baseline="0">
                        <a:solidFill>
                          <a:schemeClr val="tx1"/>
                        </a:solidFill>
                        <a:latin typeface="Comic Sans MS" panose="030F0702030302020204" pitchFamily="66" charset="0"/>
                        <a:ea typeface="+mn-ea"/>
                        <a:cs typeface="+mn-cs"/>
                      </a:defRPr>
                    </a:pPr>
                    <a:fld id="{ACC7603B-ECD8-4937-B466-EDA17CBCBEAB}" type="CATEGORYNAME">
                      <a:rPr lang="ru-RU" sz="1100" b="1" i="0" u="none" strike="noStrike" kern="1200" baseline="0" smtClean="0">
                        <a:solidFill>
                          <a:schemeClr val="tx1"/>
                        </a:solidFill>
                      </a:rPr>
                      <a:pPr>
                        <a:defRPr sz="1100" b="1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pPr>
                      <a:t>[ИМЯ КАТЕГОРИИ]</a:t>
                    </a:fld>
                    <a:r>
                      <a:rPr lang="ru-RU" baseline="0" dirty="0" smtClean="0"/>
                      <a:t> </a:t>
                    </a:r>
                  </a:p>
                  <a:p>
                    <a:pPr>
                      <a:defRPr sz="1100" b="1">
                        <a:solidFill>
                          <a:schemeClr val="tx1"/>
                        </a:solidFill>
                        <a:latin typeface="Comic Sans MS" panose="030F0702030302020204" pitchFamily="66" charset="0"/>
                      </a:defRPr>
                    </a:pPr>
                    <a:r>
                      <a:rPr lang="ru-RU" baseline="0" dirty="0" smtClean="0"/>
                      <a:t>17,0%</a:t>
                    </a:r>
                  </a:p>
                </c:rich>
              </c:tx>
              <c:spPr>
                <a:solidFill>
                  <a:srgbClr val="ED7D31"/>
                </a:solidFill>
                <a:ln>
                  <a:solidFill>
                    <a:srgbClr val="ED7D31"/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00" b="1" i="0" u="none" strike="noStrike" kern="1200" baseline="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0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  <c15:layout/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2-85B9-4B65-A6AB-2BEE44411795}"/>
                </c:ext>
              </c:extLst>
            </c:dLbl>
            <c:dLbl>
              <c:idx val="2"/>
              <c:layout>
                <c:manualLayout>
                  <c:x val="-0.18457122614516819"/>
                  <c:y val="-7.4642867421053555E-2"/>
                </c:manualLayout>
              </c:layout>
              <c:tx>
                <c:rich>
                  <a:bodyPr rot="0" spcFirstLastPara="1" vertOverflow="clip" horzOverflow="clip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100" b="1" i="0" u="none" strike="noStrike" kern="1200" baseline="0">
                        <a:solidFill>
                          <a:schemeClr val="tx1"/>
                        </a:solidFill>
                        <a:latin typeface="Comic Sans MS" panose="030F0702030302020204" pitchFamily="66" charset="0"/>
                        <a:ea typeface="+mn-ea"/>
                        <a:cs typeface="+mn-cs"/>
                      </a:defRPr>
                    </a:pPr>
                    <a:fld id="{A774361D-4C5E-4A54-BD26-3EAA41C3B66E}" type="CATEGORYNAME">
                      <a:rPr lang="ru-RU" sz="1100" b="1">
                        <a:solidFill>
                          <a:schemeClr val="tx1"/>
                        </a:solidFill>
                        <a:latin typeface="Comic Sans MS" panose="030F0702030302020204" pitchFamily="66" charset="0"/>
                      </a:rPr>
                      <a:pPr>
                        <a:defRPr sz="1100" b="1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pPr>
                      <a:t>[ИМЯ КАТЕГОРИИ]</a:t>
                    </a:fld>
                    <a:endParaRPr lang="ru-RU" sz="1100" b="1" dirty="0">
                      <a:solidFill>
                        <a:schemeClr val="tx1"/>
                      </a:solidFill>
                      <a:latin typeface="Comic Sans MS" panose="030F0702030302020204" pitchFamily="66" charset="0"/>
                    </a:endParaRPr>
                  </a:p>
                  <a:p>
                    <a:pPr>
                      <a:defRPr sz="1100" b="1">
                        <a:solidFill>
                          <a:schemeClr val="tx1"/>
                        </a:solidFill>
                        <a:latin typeface="Comic Sans MS" panose="030F0702030302020204" pitchFamily="66" charset="0"/>
                      </a:defRPr>
                    </a:pPr>
                    <a:r>
                      <a:rPr lang="ru-RU" sz="1100" b="1" dirty="0">
                        <a:solidFill>
                          <a:schemeClr val="tx1"/>
                        </a:solidFill>
                        <a:latin typeface="Comic Sans MS" panose="030F0702030302020204" pitchFamily="66" charset="0"/>
                      </a:rPr>
                      <a:t> </a:t>
                    </a:r>
                    <a:r>
                      <a:rPr lang="ru-RU" sz="1100" b="1" dirty="0" smtClean="0">
                        <a:solidFill>
                          <a:schemeClr val="tx1"/>
                        </a:solidFill>
                        <a:latin typeface="Comic Sans MS" panose="030F0702030302020204" pitchFamily="66" charset="0"/>
                      </a:rPr>
                      <a:t>13,7%</a:t>
                    </a:r>
                  </a:p>
                </c:rich>
              </c:tx>
              <c:spPr>
                <a:solidFill>
                  <a:srgbClr val="E74440"/>
                </a:solidFill>
                <a:ln>
                  <a:noFill/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00" b="1" i="0" u="none" strike="noStrike" kern="1200" baseline="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  <c15:layout/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3-85B9-4B65-A6AB-2BEE44411795}"/>
                </c:ext>
              </c:extLst>
            </c:dLbl>
            <c:dLbl>
              <c:idx val="3"/>
              <c:layout>
                <c:manualLayout>
                  <c:x val="-1.6187450609938869E-2"/>
                  <c:y val="-0.22650249424319682"/>
                </c:manualLayout>
              </c:layout>
              <c:tx>
                <c:rich>
                  <a:bodyPr rot="0" spcFirstLastPara="1" vertOverflow="clip" horzOverflow="clip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100" b="1" i="0" u="none" strike="noStrike" kern="1200" baseline="0">
                        <a:solidFill>
                          <a:schemeClr val="tx1"/>
                        </a:solidFill>
                        <a:latin typeface="Comic Sans MS" panose="030F0702030302020204" pitchFamily="66" charset="0"/>
                        <a:ea typeface="+mn-ea"/>
                        <a:cs typeface="+mn-cs"/>
                      </a:defRPr>
                    </a:pPr>
                    <a:fld id="{E0C50E95-5A9A-42D7-B7EE-C58844396F49}" type="CATEGORYNAME">
                      <a:rPr lang="ru-RU" sz="1100" b="1" i="0" u="none" strike="noStrike" kern="1200" baseline="0" smtClean="0">
                        <a:solidFill>
                          <a:schemeClr val="tx1"/>
                        </a:solidFill>
                      </a:rPr>
                      <a:pPr>
                        <a:defRPr sz="1100" b="1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pPr>
                      <a:t>[ИМЯ КАТЕГОРИИ]</a:t>
                    </a:fld>
                    <a:r>
                      <a:rPr lang="ru-RU" baseline="0" dirty="0" smtClean="0">
                        <a:solidFill>
                          <a:schemeClr val="tx1"/>
                        </a:solidFill>
                      </a:rPr>
                      <a:t> </a:t>
                    </a:r>
                  </a:p>
                  <a:p>
                    <a:pPr>
                      <a:defRPr sz="1100" b="1">
                        <a:solidFill>
                          <a:schemeClr val="tx1"/>
                        </a:solidFill>
                        <a:latin typeface="Comic Sans MS" panose="030F0702030302020204" pitchFamily="66" charset="0"/>
                      </a:defRPr>
                    </a:pPr>
                    <a:r>
                      <a:rPr lang="ru-RU" baseline="0" dirty="0" smtClean="0"/>
                      <a:t>7,0%</a:t>
                    </a:r>
                  </a:p>
                </c:rich>
              </c:tx>
              <c:spPr>
                <a:solidFill>
                  <a:srgbClr val="FFFF00"/>
                </a:solidFill>
                <a:ln>
                  <a:solidFill>
                    <a:srgbClr val="FFFF00"/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00" b="1" i="0" u="none" strike="noStrike" kern="1200" baseline="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18644235231185005"/>
                      <c:h val="0.12732638287920015"/>
                    </c:manualLayout>
                  </c15:layout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4-85B9-4B65-A6AB-2BEE44411795}"/>
                </c:ext>
              </c:extLst>
            </c:dLbl>
            <c:dLbl>
              <c:idx val="4"/>
              <c:layout>
                <c:manualLayout>
                  <c:x val="-5.7403115058433422E-2"/>
                  <c:y val="-0.18745635023738583"/>
                </c:manualLayout>
              </c:layout>
              <c:tx>
                <c:rich>
                  <a:bodyPr rot="0" spcFirstLastPara="1" vertOverflow="clip" horzOverflow="clip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100" b="1" i="0" u="none" strike="noStrike" kern="1200" baseline="0">
                        <a:solidFill>
                          <a:schemeClr val="tx1"/>
                        </a:solidFill>
                        <a:latin typeface="Comic Sans MS" panose="030F0702030302020204" pitchFamily="66" charset="0"/>
                        <a:ea typeface="+mn-ea"/>
                        <a:cs typeface="+mn-cs"/>
                      </a:defRPr>
                    </a:pPr>
                    <a:fld id="{F1013EEB-E7AA-4DBF-B519-CDBD72148EDD}" type="CATEGORYNAME">
                      <a:rPr lang="ru-RU" sz="1100" b="1" i="0" u="none" strike="noStrike" kern="1200" baseline="0" smtClean="0">
                        <a:solidFill>
                          <a:schemeClr val="tx1"/>
                        </a:solidFill>
                      </a:rPr>
                      <a:pPr>
                        <a:defRPr sz="1100" b="1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pPr>
                      <a:t>[ИМЯ КАТЕГОРИИ]</a:t>
                    </a:fld>
                    <a:r>
                      <a:rPr lang="ru-RU" baseline="0" dirty="0" smtClean="0"/>
                      <a:t> </a:t>
                    </a:r>
                  </a:p>
                  <a:p>
                    <a:pPr>
                      <a:defRPr sz="1100" b="1">
                        <a:solidFill>
                          <a:schemeClr val="tx1"/>
                        </a:solidFill>
                        <a:latin typeface="Comic Sans MS" panose="030F0702030302020204" pitchFamily="66" charset="0"/>
                      </a:defRPr>
                    </a:pPr>
                    <a:r>
                      <a:rPr lang="ru-RU" baseline="0" dirty="0" smtClean="0"/>
                      <a:t>10,9%</a:t>
                    </a:r>
                  </a:p>
                </c:rich>
              </c:tx>
              <c:spPr>
                <a:solidFill>
                  <a:srgbClr val="00B0F0"/>
                </a:solidFill>
                <a:ln>
                  <a:solidFill>
                    <a:srgbClr val="00B0F0"/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00" b="1" i="0" u="none" strike="noStrike" kern="1200" baseline="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  <c15:layout/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5-85B9-4B65-A6AB-2BEE44411795}"/>
                </c:ext>
              </c:extLst>
            </c:dLbl>
            <c:dLbl>
              <c:idx val="5"/>
              <c:layout>
                <c:manualLayout>
                  <c:x val="-0.15263392622931501"/>
                  <c:y val="-8.2364543361162446E-2"/>
                </c:manualLayout>
              </c:layout>
              <c:tx>
                <c:rich>
                  <a:bodyPr rot="0" spcFirstLastPara="1" vertOverflow="clip" horzOverflow="clip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100" b="1" i="0" u="none" strike="noStrike" kern="1200" baseline="0">
                        <a:solidFill>
                          <a:schemeClr val="tx1"/>
                        </a:solidFill>
                        <a:latin typeface="Comic Sans MS" panose="030F0702030302020204" pitchFamily="66" charset="0"/>
                        <a:ea typeface="+mn-ea"/>
                        <a:cs typeface="+mn-cs"/>
                      </a:defRPr>
                    </a:pPr>
                    <a:r>
                      <a:rPr lang="ru-RU" sz="1100" b="1" dirty="0">
                        <a:solidFill>
                          <a:schemeClr val="tx1"/>
                        </a:solidFill>
                        <a:latin typeface="Comic Sans MS" panose="030F0702030302020204" pitchFamily="66" charset="0"/>
                      </a:rPr>
                      <a:t> </a:t>
                    </a:r>
                    <a:fld id="{5EC4F5FC-6244-4A56-BB94-DD9937D9C976}" type="CATEGORYNAME">
                      <a:rPr lang="en-US" sz="1100" b="1">
                        <a:solidFill>
                          <a:schemeClr val="tx1"/>
                        </a:solidFill>
                        <a:latin typeface="Comic Sans MS" panose="030F0702030302020204" pitchFamily="66" charset="0"/>
                      </a:rPr>
                      <a:pPr>
                        <a:defRPr sz="1100" b="1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defRPr>
                      </a:pPr>
                      <a:t>[ИМЯ КАТЕГОРИИ]</a:t>
                    </a:fld>
                    <a:r>
                      <a:rPr lang="en-US" sz="1100" b="1" dirty="0">
                        <a:solidFill>
                          <a:schemeClr val="tx1"/>
                        </a:solidFill>
                        <a:latin typeface="Comic Sans MS" panose="030F0702030302020204" pitchFamily="66" charset="0"/>
                      </a:rPr>
                      <a:t> </a:t>
                    </a:r>
                    <a:r>
                      <a:rPr lang="en-US" sz="1100" b="1" dirty="0" smtClean="0">
                        <a:solidFill>
                          <a:schemeClr val="tx1"/>
                        </a:solidFill>
                        <a:latin typeface="Comic Sans MS" panose="030F0702030302020204" pitchFamily="66" charset="0"/>
                      </a:rPr>
                      <a:t>16,5%</a:t>
                    </a:r>
                  </a:p>
                </c:rich>
              </c:tx>
              <c:spPr>
                <a:solidFill>
                  <a:srgbClr val="70AD47"/>
                </a:solidFill>
                <a:ln>
                  <a:solidFill>
                    <a:srgbClr val="70AD47"/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00" b="1" i="0" u="none" strike="noStrike" kern="1200" baseline="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  <c15:layout/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6-85B9-4B65-A6AB-2BEE44411795}"/>
                </c:ext>
              </c:extLst>
            </c:dLbl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/>
                    </a:solidFill>
                    <a:latin typeface="Comic Sans MS" panose="030F0702030302020204" pitchFamily="66" charset="0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0"/>
            <c:showCatName val="1"/>
            <c:showSerName val="0"/>
            <c:showPercent val="0"/>
            <c:showBubbleSize val="0"/>
            <c:separator> </c:separator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  <c15:showDataLabelsRange val="1"/>
              </c:ext>
            </c:extLst>
          </c:dLbls>
          <c:cat>
            <c:strRef>
              <c:f>Лист1!$A$2:$A$7</c:f>
              <c:strCache>
                <c:ptCount val="6"/>
                <c:pt idx="0">
                  <c:v>Национальная экономика</c:v>
                </c:pt>
                <c:pt idx="1">
                  <c:v>Образование</c:v>
                </c:pt>
                <c:pt idx="2">
                  <c:v>Жилищно-коммунальное хозяйство</c:v>
                </c:pt>
                <c:pt idx="3">
                  <c:v>Межбюджетные трансферты общего характера</c:v>
                </c:pt>
                <c:pt idx="4">
                  <c:v>Здравоохранение</c:v>
                </c:pt>
                <c:pt idx="5">
                  <c:v>Социальная политика</c:v>
                </c:pt>
              </c:strCache>
            </c:strRef>
          </c:cat>
          <c:val>
            <c:numRef>
              <c:f>Лист1!$B$2:$B$7</c:f>
              <c:numCache>
                <c:formatCode>0.00%</c:formatCode>
                <c:ptCount val="6"/>
                <c:pt idx="0">
                  <c:v>0.26800000000000002</c:v>
                </c:pt>
                <c:pt idx="1">
                  <c:v>0.17</c:v>
                </c:pt>
                <c:pt idx="2">
                  <c:v>0.13700000000000001</c:v>
                </c:pt>
                <c:pt idx="3">
                  <c:v>7.0000000000000007E-2</c:v>
                </c:pt>
                <c:pt idx="4">
                  <c:v>0.109</c:v>
                </c:pt>
                <c:pt idx="5">
                  <c:v>0.16500000000000001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Лист1!$B$2:$B$7</c15:f>
                <c15:dlblRangeCache>
                  <c:ptCount val="6"/>
                  <c:pt idx="0">
                    <c:v>26,80%</c:v>
                  </c:pt>
                  <c:pt idx="1">
                    <c:v>17,00%</c:v>
                  </c:pt>
                  <c:pt idx="2">
                    <c:v>13,70%</c:v>
                  </c:pt>
                  <c:pt idx="3">
                    <c:v>7,00%</c:v>
                  </c:pt>
                  <c:pt idx="4">
                    <c:v>10,90%</c:v>
                  </c:pt>
                  <c:pt idx="5">
                    <c:v>16,50%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00-85B9-4B65-A6AB-2BEE44411795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0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102248463947507"/>
          <c:y val="2.6991671311125804E-2"/>
          <c:w val="0.85863004991456293"/>
          <c:h val="0.5935274508236960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КАССОВЫЙ ПЛАН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0"/>
              <c:layout>
                <c:manualLayout>
                  <c:x val="-1.045044160394774E-2"/>
                  <c:y val="-2.4164792468195712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91,4%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7665833827742872E-2"/>
                      <c:h val="4.4889946567284802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E-D649-44E4-B21A-5BC3DC82DC67}"/>
                </c:ext>
              </c:extLst>
            </c:dLbl>
            <c:dLbl>
              <c:idx val="1"/>
              <c:layout>
                <c:manualLayout>
                  <c:x val="-1.3933983092153823E-2"/>
                  <c:y val="-1.6915354727736996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73,5%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C-D649-44E4-B21A-5BC3DC82DC67}"/>
                </c:ext>
              </c:extLst>
            </c:dLbl>
            <c:dLbl>
              <c:idx val="2"/>
              <c:layout>
                <c:manualLayout>
                  <c:x val="-1.7417478865192279E-2"/>
                  <c:y val="-2.8997750961834851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91,4%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A-D649-44E4-B21A-5BC3DC82DC67}"/>
                </c:ext>
              </c:extLst>
            </c:dLbl>
            <c:dLbl>
              <c:idx val="3"/>
              <c:layout>
                <c:manualLayout>
                  <c:x val="-3.4834957730384558E-2"/>
                  <c:y val="1.8556944834392769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96,4%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D649-44E4-B21A-5BC3DC82DC67}"/>
                </c:ext>
              </c:extLst>
            </c:dLbl>
            <c:dLbl>
              <c:idx val="4"/>
              <c:layout>
                <c:manualLayout>
                  <c:x val="-1.3933983092153823E-2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96,1%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8-D649-44E4-B21A-5BC3DC82DC67}"/>
                </c:ext>
              </c:extLst>
            </c:dLbl>
            <c:dLbl>
              <c:idx val="5"/>
              <c:layout>
                <c:manualLayout>
                  <c:x val="-1.1611652576794853E-2"/>
                  <c:y val="-7.2494377404587126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74,1%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3-D649-44E4-B21A-5BC3DC82DC67}"/>
                </c:ext>
              </c:extLst>
            </c:dLbl>
            <c:dLbl>
              <c:idx val="6"/>
              <c:layout>
                <c:manualLayout>
                  <c:x val="-1.6256313607512795E-2"/>
                  <c:y val="-2.2150803874536171E-17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96,7%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F-D649-44E4-B21A-5BC3DC82DC67}"/>
                </c:ext>
              </c:extLst>
            </c:dLbl>
            <c:dLbl>
              <c:idx val="7"/>
              <c:layout>
                <c:manualLayout>
                  <c:x val="-1.3933983092153823E-2"/>
                  <c:y val="-9.665916987278372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88,2%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0-D649-44E4-B21A-5BC3DC82DC67}"/>
                </c:ext>
              </c:extLst>
            </c:dLbl>
            <c:dLbl>
              <c:idx val="8"/>
              <c:layout>
                <c:manualLayout>
                  <c:x val="-2.5545635668948762E-2"/>
                  <c:y val="-1.4498875480917469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90,6%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4-D649-44E4-B21A-5BC3DC82DC67}"/>
                </c:ext>
              </c:extLst>
            </c:dLbl>
            <c:dLbl>
              <c:idx val="9"/>
              <c:layout>
                <c:manualLayout>
                  <c:x val="-2.2062139895910219E-2"/>
                  <c:y val="-7.2494377404587126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96,9%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6-D649-44E4-B21A-5BC3DC82DC67}"/>
                </c:ext>
              </c:extLst>
            </c:dLbl>
            <c:dLbl>
              <c:idx val="10"/>
              <c:layout>
                <c:manualLayout>
                  <c:x val="-1.3933983092153908E-2"/>
                  <c:y val="-7.2494377404587126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93,1%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8-D649-44E4-B21A-5BC3DC82DC67}"/>
                </c:ext>
              </c:extLst>
            </c:dLbl>
            <c:dLbl>
              <c:idx val="11"/>
              <c:layout>
                <c:manualLayout>
                  <c:x val="-1.6256313607512795E-2"/>
                  <c:y val="-7.2494377404588011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100,0%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A-D649-44E4-B21A-5BC3DC82DC67}"/>
                </c:ext>
              </c:extLst>
            </c:dLbl>
            <c:dLbl>
              <c:idx val="12"/>
              <c:layout>
                <c:manualLayout>
                  <c:x val="-6.9669915460770816E-3"/>
                  <c:y val="-1.8511031645665331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99,8%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D-D649-44E4-B21A-5BC3DC82DC67}"/>
                </c:ext>
              </c:extLst>
            </c:dLbl>
            <c:dLbl>
              <c:idx val="13"/>
              <c:layout>
                <c:manualLayout>
                  <c:x val="-3.4834957730384558E-2"/>
                  <c:y val="1.2082396234097854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97,7%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E-D649-44E4-B21A-5BC3DC82DC6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Comic Sans MS" panose="030F0702030302020204" pitchFamily="66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Лист1!$A$2:$A$15</c:f>
              <c:strCache>
                <c:ptCount val="14"/>
                <c:pt idx="0">
                  <c:v>Общегосударственные вопросы</c:v>
                </c:pt>
                <c:pt idx="1">
                  <c:v>Национальная оборона</c:v>
                </c:pt>
                <c:pt idx="2">
                  <c:v>Национальная безопасность и правоохранительная деятельность</c:v>
                </c:pt>
                <c:pt idx="3">
                  <c:v>Национальная экономика</c:v>
                </c:pt>
                <c:pt idx="4">
                  <c:v>Жилищно-коммунальное хозяйство</c:v>
                </c:pt>
                <c:pt idx="5">
                  <c:v>Охрана окружающей среды</c:v>
                </c:pt>
                <c:pt idx="6">
                  <c:v>Образование</c:v>
                </c:pt>
                <c:pt idx="7">
                  <c:v>Культура, кинематография</c:v>
                </c:pt>
                <c:pt idx="8">
                  <c:v>Здравоохранение</c:v>
                </c:pt>
                <c:pt idx="9">
                  <c:v>Социальная политика</c:v>
                </c:pt>
                <c:pt idx="10">
                  <c:v>Физическая культура и спорт</c:v>
                </c:pt>
                <c:pt idx="11">
                  <c:v>Средства массовой информации</c:v>
                </c:pt>
                <c:pt idx="12">
                  <c:v>Обслуживание государственного и муниципального долга</c:v>
                </c:pt>
                <c:pt idx="13">
                  <c:v>Межбюджетные трансферты общего характера бюджетам бюджетной системы Российской Федерации</c:v>
                </c:pt>
              </c:strCache>
            </c:strRef>
          </c:cat>
          <c:val>
            <c:numRef>
              <c:f>Лист1!$B$2:$B$15</c:f>
              <c:numCache>
                <c:formatCode>0.00%</c:formatCode>
                <c:ptCount val="14"/>
                <c:pt idx="0">
                  <c:v>0.91410000000000002</c:v>
                </c:pt>
                <c:pt idx="1">
                  <c:v>0.73499999999999999</c:v>
                </c:pt>
                <c:pt idx="2">
                  <c:v>0.91400000000000003</c:v>
                </c:pt>
                <c:pt idx="3">
                  <c:v>0.96399999999999997</c:v>
                </c:pt>
                <c:pt idx="4">
                  <c:v>0.96099999999999997</c:v>
                </c:pt>
                <c:pt idx="5">
                  <c:v>0.74099999999999999</c:v>
                </c:pt>
                <c:pt idx="6">
                  <c:v>0.96699999999999997</c:v>
                </c:pt>
                <c:pt idx="7">
                  <c:v>0.88200000000000001</c:v>
                </c:pt>
                <c:pt idx="8">
                  <c:v>0.90600000000000003</c:v>
                </c:pt>
                <c:pt idx="9">
                  <c:v>0.96899999999999997</c:v>
                </c:pt>
                <c:pt idx="10">
                  <c:v>0.93100000000000005</c:v>
                </c:pt>
                <c:pt idx="11">
                  <c:v>1</c:v>
                </c:pt>
                <c:pt idx="12">
                  <c:v>0.998</c:v>
                </c:pt>
                <c:pt idx="13">
                  <c:v>0.97699999999999998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649-44E4-B21A-5BC3DC82DC6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406556143"/>
        <c:axId val="406552815"/>
      </c:barChart>
      <c:catAx>
        <c:axId val="40655614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Comic Sans MS" panose="030F0702030302020204" pitchFamily="66" charset="0"/>
                <a:ea typeface="+mn-ea"/>
                <a:cs typeface="+mn-cs"/>
              </a:defRPr>
            </a:pPr>
            <a:endParaRPr lang="ru-RU"/>
          </a:p>
        </c:txPr>
        <c:crossAx val="406552815"/>
        <c:crosses val="autoZero"/>
        <c:auto val="1"/>
        <c:lblAlgn val="ctr"/>
        <c:lblOffset val="100"/>
        <c:noMultiLvlLbl val="0"/>
      </c:catAx>
      <c:valAx>
        <c:axId val="40655281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Comic Sans MS" panose="030F0702030302020204" pitchFamily="66" charset="0"/>
                <a:ea typeface="+mn-ea"/>
                <a:cs typeface="+mn-cs"/>
              </a:defRPr>
            </a:pPr>
            <a:endParaRPr lang="ru-RU"/>
          </a:p>
        </c:txPr>
        <c:crossAx val="40655614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711975321754499E-2"/>
          <c:y val="4.2902433384446763E-2"/>
          <c:w val="0.91288022225978482"/>
          <c:h val="0.4875195320177453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spPr>
            <a:solidFill>
              <a:srgbClr val="59C05D"/>
            </a:solidFill>
            <a:ln>
              <a:noFill/>
            </a:ln>
            <a:effectLst>
              <a:innerShdw blurRad="114300">
                <a:prstClr val="black"/>
              </a:innerShdw>
            </a:effectLst>
            <a:scene3d>
              <a:camera prst="orthographicFront"/>
              <a:lightRig rig="sunset" dir="t"/>
            </a:scene3d>
            <a:sp3d>
              <a:bevelT w="139700" h="139700" prst="divot"/>
            </a:sp3d>
          </c:spPr>
          <c:invertIfNegative val="0"/>
          <c:dLbls>
            <c:dLbl>
              <c:idx val="0"/>
              <c:layout>
                <c:manualLayout>
                  <c:x val="-9.3750000000000135E-3"/>
                  <c:y val="-1.6406248990757322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68,1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9044-45AD-9232-54D394755800}"/>
                </c:ext>
              </c:extLst>
            </c:dLbl>
            <c:dLbl>
              <c:idx val="1"/>
              <c:layout>
                <c:manualLayout>
                  <c:x val="-1.40625E-2"/>
                  <c:y val="-1.6406248990757408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13,7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9044-45AD-9232-54D394755800}"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667,2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63D5-4CD3-85F5-151E387DB261}"/>
                </c:ext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1 517,2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63D5-4CD3-85F5-151E387DB261}"/>
                </c:ext>
              </c:extLst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486,0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63D5-4CD3-85F5-151E387DB261}"/>
                </c:ext>
              </c:extLst>
            </c:dLbl>
            <c:dLbl>
              <c:idx val="5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453,2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63D5-4CD3-85F5-151E387DB261}"/>
                </c:ext>
              </c:extLst>
            </c:dLbl>
            <c:dLbl>
              <c:idx val="6"/>
              <c:layout>
                <c:manualLayout>
                  <c:x val="-3.2472187976099621E-3"/>
                  <c:y val="-7.0312495674674236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20,3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9044-45AD-9232-54D394755800}"/>
                </c:ext>
              </c:extLst>
            </c:dLbl>
            <c:dLbl>
              <c:idx val="7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1 012,2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63D5-4CD3-85F5-151E387DB261}"/>
                </c:ext>
              </c:extLst>
            </c:dLbl>
            <c:dLbl>
              <c:idx val="8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2 475,6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63D5-4CD3-85F5-151E387DB261}"/>
                </c:ext>
              </c:extLst>
            </c:dLbl>
            <c:dLbl>
              <c:idx val="9"/>
              <c:layout/>
              <c:tx>
                <c:rich>
                  <a:bodyPr/>
                  <a:lstStyle/>
                  <a:p>
                    <a:r>
                      <a:rPr lang="en-US" smtClean="0"/>
                      <a:t>1 106,1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63D5-4CD3-85F5-151E387DB26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Comic Sans MS" panose="030F0702030302020204" pitchFamily="66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Лист1!$A$2:$A$11</c:f>
              <c:strCache>
                <c:ptCount val="10"/>
                <c:pt idx="0">
                  <c:v>Культура</c:v>
                </c:pt>
                <c:pt idx="1">
                  <c:v>Цифровая экономика</c:v>
                </c:pt>
                <c:pt idx="2">
                  <c:v>Образование</c:v>
                </c:pt>
                <c:pt idx="3">
                  <c:v>Жилье и городская среда</c:v>
                </c:pt>
                <c:pt idx="4">
                  <c:v>Экология</c:v>
                </c:pt>
                <c:pt idx="5">
                  <c:v>Малое и среднее предпринимательство и поддержка индивидуальной предпринимательской инициативы</c:v>
                </c:pt>
                <c:pt idx="6">
                  <c:v>Производительность труда </c:v>
                </c:pt>
                <c:pt idx="7">
                  <c:v>Здравоохранение</c:v>
                </c:pt>
                <c:pt idx="8">
                  <c:v>Демография</c:v>
                </c:pt>
                <c:pt idx="9">
                  <c:v>Безопасные и качественные автомобильные дороги</c:v>
                </c:pt>
              </c:strCache>
            </c:strRef>
          </c:cat>
          <c:val>
            <c:numRef>
              <c:f>Лист1!$B$2:$B$11</c:f>
              <c:numCache>
                <c:formatCode>#,##0</c:formatCode>
                <c:ptCount val="10"/>
                <c:pt idx="0" formatCode="General">
                  <c:v>68101</c:v>
                </c:pt>
                <c:pt idx="1">
                  <c:v>13658</c:v>
                </c:pt>
                <c:pt idx="2">
                  <c:v>667219</c:v>
                </c:pt>
                <c:pt idx="3">
                  <c:v>1517193</c:v>
                </c:pt>
                <c:pt idx="4">
                  <c:v>486007</c:v>
                </c:pt>
                <c:pt idx="5">
                  <c:v>453192</c:v>
                </c:pt>
                <c:pt idx="6">
                  <c:v>20314</c:v>
                </c:pt>
                <c:pt idx="7">
                  <c:v>1012196</c:v>
                </c:pt>
                <c:pt idx="8">
                  <c:v>2475581</c:v>
                </c:pt>
                <c:pt idx="9">
                  <c:v>1106149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044-45AD-9232-54D394755800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Исполнено</c:v>
                </c:pt>
              </c:strCache>
            </c:strRef>
          </c:tx>
          <c:spPr>
            <a:solidFill>
              <a:srgbClr val="002060"/>
            </a:solidFill>
            <a:ln>
              <a:noFill/>
            </a:ln>
            <a:effectLst>
              <a:innerShdw blurRad="114300">
                <a:prstClr val="black"/>
              </a:innerShdw>
            </a:effectLst>
            <a:scene3d>
              <a:camera prst="orthographicFront"/>
              <a:lightRig rig="threePt" dir="t"/>
            </a:scene3d>
            <a:sp3d>
              <a:bevelT w="114300" prst="hardEdge"/>
            </a:sp3d>
          </c:spPr>
          <c:invertIfNegative val="0"/>
          <c:dLbls>
            <c:dLbl>
              <c:idx val="0"/>
              <c:layout>
                <c:manualLayout>
                  <c:x val="1.5554331384770895E-2"/>
                  <c:y val="-2.8124998269869698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34,9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6910051786122349E-2"/>
                      <c:h val="4.6124997162586293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8-9044-45AD-9232-54D394755800}"/>
                </c:ext>
              </c:extLst>
            </c:dLbl>
            <c:dLbl>
              <c:idx val="1"/>
              <c:layout>
                <c:manualLayout>
                  <c:x val="1.1720596126335947E-2"/>
                  <c:y val="-2.8124998269869694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8,5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9-9044-45AD-9232-54D394755800}"/>
                </c:ext>
              </c:extLst>
            </c:dLbl>
            <c:dLbl>
              <c:idx val="2"/>
              <c:layout>
                <c:manualLayout>
                  <c:x val="1.7288888939308512E-2"/>
                  <c:y val="-1.1718749279112373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567,2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0-9044-45AD-9232-54D394755800}"/>
                </c:ext>
              </c:extLst>
            </c:dLbl>
            <c:dLbl>
              <c:idx val="3"/>
              <c:layout>
                <c:manualLayout>
                  <c:x val="1.1525925959539008E-2"/>
                  <c:y val="-2.3437498558224745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649,7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F-9044-45AD-9232-54D394755800}"/>
                </c:ext>
              </c:extLst>
            </c:dLbl>
            <c:dLbl>
              <c:idx val="4"/>
              <c:layout>
                <c:manualLayout>
                  <c:x val="1.5848148194366137E-2"/>
                  <c:y val="-1.8749998846579796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279,8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E-9044-45AD-9232-54D394755800}"/>
                </c:ext>
              </c:extLst>
            </c:dLbl>
            <c:dLbl>
              <c:idx val="5"/>
              <c:layout>
                <c:manualLayout>
                  <c:x val="3.0255555643789896E-2"/>
                  <c:y val="-3.0468748125692169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227,7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D-9044-45AD-9232-54D394755800}"/>
                </c:ext>
              </c:extLst>
            </c:dLbl>
            <c:dLbl>
              <c:idx val="6"/>
              <c:layout>
                <c:manualLayout>
                  <c:x val="2.0312500000000001E-2"/>
                  <c:y val="-1.8749998846579883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20,3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9044-45AD-9232-54D394755800}"/>
                </c:ext>
              </c:extLst>
            </c:dLbl>
            <c:dLbl>
              <c:idx val="7"/>
              <c:layout>
                <c:manualLayout>
                  <c:x val="1.1525925959539008E-2"/>
                  <c:y val="-7.0312495674674236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629,6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C-9044-45AD-9232-54D394755800}"/>
                </c:ext>
              </c:extLst>
            </c:dLbl>
            <c:dLbl>
              <c:idx val="8"/>
              <c:layout>
                <c:manualLayout>
                  <c:x val="1.2966666704481279E-2"/>
                  <c:y val="-1.1718749279112414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1 609,6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B-9044-45AD-9232-54D394755800}"/>
                </c:ext>
              </c:extLst>
            </c:dLbl>
            <c:dLbl>
              <c:idx val="9"/>
              <c:layout>
                <c:manualLayout>
                  <c:x val="1.2966666704481385E-2"/>
                  <c:y val="-2.1093656428785985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197" b="0" i="0" u="none" strike="noStrike" kern="1200" baseline="0">
                        <a:solidFill>
                          <a:schemeClr val="tx1"/>
                        </a:solidFill>
                        <a:latin typeface="Comic Sans MS" panose="030F0702030302020204" pitchFamily="66" charset="0"/>
                        <a:ea typeface="+mn-ea"/>
                        <a:cs typeface="+mn-cs"/>
                      </a:defRPr>
                    </a:pPr>
                    <a:r>
                      <a:rPr lang="en-US" dirty="0" smtClean="0"/>
                      <a:t>629,2</a:t>
                    </a:r>
                    <a:endParaRPr lang="en-US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6.0030010100251656E-2"/>
                      <c:h val="4.3617184816856246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A-9044-45AD-9232-54D39475580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Comic Sans MS" panose="030F0702030302020204" pitchFamily="66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Лист1!$A$2:$A$11</c:f>
              <c:strCache>
                <c:ptCount val="10"/>
                <c:pt idx="0">
                  <c:v>Культура</c:v>
                </c:pt>
                <c:pt idx="1">
                  <c:v>Цифровая экономика</c:v>
                </c:pt>
                <c:pt idx="2">
                  <c:v>Образование</c:v>
                </c:pt>
                <c:pt idx="3">
                  <c:v>Жилье и городская среда</c:v>
                </c:pt>
                <c:pt idx="4">
                  <c:v>Экология</c:v>
                </c:pt>
                <c:pt idx="5">
                  <c:v>Малое и среднее предпринимательство и поддержка индивидуальной предпринимательской инициативы</c:v>
                </c:pt>
                <c:pt idx="6">
                  <c:v>Производительность труда </c:v>
                </c:pt>
                <c:pt idx="7">
                  <c:v>Здравоохранение</c:v>
                </c:pt>
                <c:pt idx="8">
                  <c:v>Демография</c:v>
                </c:pt>
                <c:pt idx="9">
                  <c:v>Безопасные и качественные автомобильные дороги</c:v>
                </c:pt>
              </c:strCache>
            </c:strRef>
          </c:cat>
          <c:val>
            <c:numRef>
              <c:f>Лист1!$C$2:$C$11</c:f>
              <c:numCache>
                <c:formatCode>General</c:formatCode>
                <c:ptCount val="10"/>
                <c:pt idx="0" formatCode="#,##0">
                  <c:v>34915</c:v>
                </c:pt>
                <c:pt idx="1">
                  <c:v>8514</c:v>
                </c:pt>
                <c:pt idx="2" formatCode="#,##0">
                  <c:v>567194</c:v>
                </c:pt>
                <c:pt idx="3" formatCode="#,##0">
                  <c:v>649728</c:v>
                </c:pt>
                <c:pt idx="4" formatCode="#,##0">
                  <c:v>279837</c:v>
                </c:pt>
                <c:pt idx="5" formatCode="#,##0">
                  <c:v>227757</c:v>
                </c:pt>
                <c:pt idx="6" formatCode="#,##0">
                  <c:v>20314</c:v>
                </c:pt>
                <c:pt idx="7" formatCode="#,##0">
                  <c:v>629641</c:v>
                </c:pt>
                <c:pt idx="8" formatCode="#,##0">
                  <c:v>1609581</c:v>
                </c:pt>
                <c:pt idx="9" formatCode="#,##0">
                  <c:v>629209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044-45AD-9232-54D39475580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960933968"/>
        <c:axId val="1960921904"/>
      </c:barChart>
      <c:catAx>
        <c:axId val="19609339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t" anchorCtr="0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Comic Sans MS" panose="030F0702030302020204" pitchFamily="66" charset="0"/>
                <a:ea typeface="+mn-ea"/>
                <a:cs typeface="+mn-cs"/>
              </a:defRPr>
            </a:pPr>
            <a:endParaRPr lang="ru-RU"/>
          </a:p>
        </c:txPr>
        <c:crossAx val="1960921904"/>
        <c:crosses val="autoZero"/>
        <c:auto val="0"/>
        <c:lblAlgn val="ctr"/>
        <c:lblOffset val="100"/>
        <c:noMultiLvlLbl val="0"/>
      </c:catAx>
      <c:valAx>
        <c:axId val="19609219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9609339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6455501972818943"/>
          <c:y val="0.92625640217418781"/>
          <c:w val="0.23551485851170248"/>
          <c:h val="5.968109869087729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0"/>
      <c:rotY val="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9.0281353772819428E-2"/>
          <c:y val="2.6496184393689445E-2"/>
          <c:w val="0.8958762149972993"/>
          <c:h val="0.48019780510594212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Кассовый план</c:v>
                </c:pt>
              </c:strCache>
            </c:strRef>
          </c:tx>
          <c:spPr>
            <a:solidFill>
              <a:srgbClr val="FF66FF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0"/>
              <c:layout>
                <c:manualLayout>
                  <c:x val="-9.3750000000000135E-3"/>
                  <c:y val="-1.6406248990757322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68,1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9044-45AD-9232-54D394755800}"/>
                </c:ext>
              </c:extLst>
            </c:dLbl>
            <c:dLbl>
              <c:idx val="1"/>
              <c:layout>
                <c:manualLayout>
                  <c:x val="-1.40625E-2"/>
                  <c:y val="-1.6406248990757408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8,5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9044-45AD-9232-54D394755800}"/>
                </c:ext>
              </c:extLst>
            </c:dLbl>
            <c:dLbl>
              <c:idx val="2"/>
              <c:layout>
                <c:manualLayout>
                  <c:x val="-3.6913149946349956E-2"/>
                  <c:y val="-7.0312495674674661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593,2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A530-421D-B309-A0AA7F9F17A7}"/>
                </c:ext>
              </c:extLst>
            </c:dLbl>
            <c:dLbl>
              <c:idx val="3"/>
              <c:layout>
                <c:manualLayout>
                  <c:x val="-1.9994622887606242E-2"/>
                  <c:y val="4.6874997116449491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690,8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A530-421D-B309-A0AA7F9F17A7}"/>
                </c:ext>
              </c:extLst>
            </c:dLbl>
            <c:dLbl>
              <c:idx val="4"/>
              <c:layout>
                <c:manualLayout>
                  <c:x val="-1.9994622887606242E-2"/>
                  <c:y val="-2.3437498558225604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367,2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A530-421D-B309-A0AA7F9F17A7}"/>
                </c:ext>
              </c:extLst>
            </c:dLbl>
            <c:dLbl>
              <c:idx val="5"/>
              <c:layout>
                <c:manualLayout>
                  <c:x val="-2.8290755553972598E-2"/>
                  <c:y val="-7.4999995386319185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243,5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A530-421D-B309-A0AA7F9F17A7}"/>
                </c:ext>
              </c:extLst>
            </c:dLbl>
            <c:dLbl>
              <c:idx val="6"/>
              <c:layout>
                <c:manualLayout>
                  <c:x val="-3.5501488457925067E-3"/>
                  <c:y val="-9.3749994232899016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20,3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8091429745523072E-2"/>
                      <c:h val="4.6124997162586293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6-9044-45AD-9232-54D394755800}"/>
                </c:ext>
              </c:extLst>
            </c:dLbl>
            <c:dLbl>
              <c:idx val="7"/>
              <c:layout>
                <c:manualLayout>
                  <c:x val="-2.0630984579529596E-2"/>
                  <c:y val="-1.6406248990757325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858,7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5.1750989232783831E-2"/>
                      <c:h val="4.6124997162586293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9-A530-421D-B309-A0AA7F9F17A7}"/>
                </c:ext>
              </c:extLst>
            </c:dLbl>
            <c:dLbl>
              <c:idx val="8"/>
              <c:layout>
                <c:manualLayout>
                  <c:x val="-4.1527293689643731E-2"/>
                  <c:y val="9.3749994232898981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1 668,2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B-A530-421D-B309-A0AA7F9F17A7}"/>
                </c:ext>
              </c:extLst>
            </c:dLbl>
            <c:dLbl>
              <c:idx val="9"/>
              <c:layout>
                <c:manualLayout>
                  <c:x val="-2.3070718716468739E-2"/>
                  <c:y val="-2.578124841404722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734,1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D-A530-421D-B309-A0AA7F9F17A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Comic Sans MS" panose="030F0702030302020204" pitchFamily="66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Лист1!$A$2:$A$11</c:f>
              <c:strCache>
                <c:ptCount val="10"/>
                <c:pt idx="0">
                  <c:v>Культура</c:v>
                </c:pt>
                <c:pt idx="1">
                  <c:v>Цифровая экономика</c:v>
                </c:pt>
                <c:pt idx="2">
                  <c:v>Образование</c:v>
                </c:pt>
                <c:pt idx="3">
                  <c:v>Жилье и городская среда</c:v>
                </c:pt>
                <c:pt idx="4">
                  <c:v>Экология</c:v>
                </c:pt>
                <c:pt idx="5">
                  <c:v>Малое и среднее предпринимательство и поддержка индивидуальной предпринимательской инициативы</c:v>
                </c:pt>
                <c:pt idx="6">
                  <c:v>Производительность труда </c:v>
                </c:pt>
                <c:pt idx="7">
                  <c:v>Здравоохранение</c:v>
                </c:pt>
                <c:pt idx="8">
                  <c:v>Демография</c:v>
                </c:pt>
                <c:pt idx="9">
                  <c:v>Безопасные и качественные автомобильные дороги</c:v>
                </c:pt>
              </c:strCache>
            </c:strRef>
          </c:cat>
          <c:val>
            <c:numRef>
              <c:f>Лист1!$B$2:$B$11</c:f>
              <c:numCache>
                <c:formatCode>General</c:formatCode>
                <c:ptCount val="10"/>
                <c:pt idx="0" formatCode="#,##0">
                  <c:v>68101</c:v>
                </c:pt>
                <c:pt idx="1">
                  <c:v>8514</c:v>
                </c:pt>
                <c:pt idx="2" formatCode="#,##0">
                  <c:v>593212</c:v>
                </c:pt>
                <c:pt idx="3" formatCode="#,##0">
                  <c:v>690780</c:v>
                </c:pt>
                <c:pt idx="4" formatCode="#,##0">
                  <c:v>367176</c:v>
                </c:pt>
                <c:pt idx="5" formatCode="#,##0">
                  <c:v>243473</c:v>
                </c:pt>
                <c:pt idx="6" formatCode="#,##0">
                  <c:v>20314</c:v>
                </c:pt>
                <c:pt idx="7" formatCode="#,##0">
                  <c:v>858725</c:v>
                </c:pt>
                <c:pt idx="8" formatCode="#,##0">
                  <c:v>1668238</c:v>
                </c:pt>
                <c:pt idx="9" formatCode="#,##0">
                  <c:v>734114</c:v>
                </c:pt>
              </c:numCache>
            </c:numRef>
          </c:val>
          <c:shape val="cylinder"/>
          <c:extLst>
            <c:ext xmlns:c16="http://schemas.microsoft.com/office/drawing/2014/chart" uri="{C3380CC4-5D6E-409C-BE32-E72D297353CC}">
              <c16:uniqueId val="{00000000-9044-45AD-9232-54D394755800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Исполнено</c:v>
                </c:pt>
              </c:strCache>
            </c:strRef>
          </c:tx>
          <c:spPr>
            <a:solidFill>
              <a:srgbClr val="DF8017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0"/>
              <c:layout>
                <c:manualLayout>
                  <c:x val="3.0420412635153962E-2"/>
                  <c:y val="-6.7968745818851803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34,9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F-A530-421D-B309-A0AA7F9F17A7}"/>
                </c:ext>
              </c:extLst>
            </c:dLbl>
            <c:dLbl>
              <c:idx val="1"/>
              <c:layout>
                <c:manualLayout>
                  <c:x val="7.6902395721561902E-3"/>
                  <c:y val="-2.3437498558224829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8,5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0-A530-421D-B309-A0AA7F9F17A7}"/>
                </c:ext>
              </c:extLst>
            </c:dLbl>
            <c:dLbl>
              <c:idx val="2"/>
              <c:layout>
                <c:manualLayout>
                  <c:x val="2.3070718716468739E-2"/>
                  <c:y val="-4.6874997116449916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567,2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A530-421D-B309-A0AA7F9F17A7}"/>
                </c:ext>
              </c:extLst>
            </c:dLbl>
            <c:dLbl>
              <c:idx val="3"/>
              <c:layout>
                <c:manualLayout>
                  <c:x val="1.8320348641634412E-2"/>
                  <c:y val="-8.6718744665431557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649,7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A530-421D-B309-A0AA7F9F17A7}"/>
                </c:ext>
              </c:extLst>
            </c:dLbl>
            <c:dLbl>
              <c:idx val="4"/>
              <c:layout>
                <c:manualLayout>
                  <c:x val="1.7653477284000841E-2"/>
                  <c:y val="-4.4531247260627058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279,8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A530-421D-B309-A0AA7F9F17A7}"/>
                </c:ext>
              </c:extLst>
            </c:dLbl>
            <c:dLbl>
              <c:idx val="5"/>
              <c:layout>
                <c:manualLayout>
                  <c:x val="2.8487899622795295E-2"/>
                  <c:y val="-8.6718744665431557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227,7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8-A530-421D-B309-A0AA7F9F17A7}"/>
                </c:ext>
              </c:extLst>
            </c:dLbl>
            <c:dLbl>
              <c:idx val="6"/>
              <c:layout>
                <c:manualLayout>
                  <c:x val="2.0312500000000001E-2"/>
                  <c:y val="-1.8749998846579883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20.3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9044-45AD-9232-54D394755800}"/>
                </c:ext>
              </c:extLst>
            </c:dLbl>
            <c:dLbl>
              <c:idx val="7"/>
              <c:layout>
                <c:manualLayout>
                  <c:x val="2.1532670802037489E-2"/>
                  <c:y val="-1.1718749279112414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629,6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A-A530-421D-B309-A0AA7F9F17A7}"/>
                </c:ext>
              </c:extLst>
            </c:dLbl>
            <c:dLbl>
              <c:idx val="8"/>
              <c:layout>
                <c:manualLayout>
                  <c:x val="2.9222910374193622E-2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1 609,6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C-A530-421D-B309-A0AA7F9F17A7}"/>
                </c:ext>
              </c:extLst>
            </c:dLbl>
            <c:dLbl>
              <c:idx val="9"/>
              <c:layout>
                <c:manualLayout>
                  <c:x val="1.5866114745640786E-2"/>
                  <c:y val="-9.3749994232898547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629,2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E-A530-421D-B309-A0AA7F9F17A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Comic Sans MS" panose="030F0702030302020204" pitchFamily="66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Лист1!$A$2:$A$11</c:f>
              <c:strCache>
                <c:ptCount val="10"/>
                <c:pt idx="0">
                  <c:v>Культура</c:v>
                </c:pt>
                <c:pt idx="1">
                  <c:v>Цифровая экономика</c:v>
                </c:pt>
                <c:pt idx="2">
                  <c:v>Образование</c:v>
                </c:pt>
                <c:pt idx="3">
                  <c:v>Жилье и городская среда</c:v>
                </c:pt>
                <c:pt idx="4">
                  <c:v>Экология</c:v>
                </c:pt>
                <c:pt idx="5">
                  <c:v>Малое и среднее предпринимательство и поддержка индивидуальной предпринимательской инициативы</c:v>
                </c:pt>
                <c:pt idx="6">
                  <c:v>Производительность труда </c:v>
                </c:pt>
                <c:pt idx="7">
                  <c:v>Здравоохранение</c:v>
                </c:pt>
                <c:pt idx="8">
                  <c:v>Демография</c:v>
                </c:pt>
                <c:pt idx="9">
                  <c:v>Безопасные и качественные автомобильные дороги</c:v>
                </c:pt>
              </c:strCache>
            </c:strRef>
          </c:cat>
          <c:val>
            <c:numRef>
              <c:f>Лист1!$C$2:$C$11</c:f>
              <c:numCache>
                <c:formatCode>General</c:formatCode>
                <c:ptCount val="10"/>
                <c:pt idx="0" formatCode="#,##0">
                  <c:v>34915</c:v>
                </c:pt>
                <c:pt idx="1">
                  <c:v>8514</c:v>
                </c:pt>
                <c:pt idx="2" formatCode="#,##0">
                  <c:v>567194</c:v>
                </c:pt>
                <c:pt idx="3" formatCode="#,##0">
                  <c:v>649728</c:v>
                </c:pt>
                <c:pt idx="4" formatCode="#,##0">
                  <c:v>279837</c:v>
                </c:pt>
                <c:pt idx="5" formatCode="#,##0">
                  <c:v>227757</c:v>
                </c:pt>
                <c:pt idx="6" formatCode="#,##0">
                  <c:v>20314</c:v>
                </c:pt>
                <c:pt idx="7" formatCode="#,##0">
                  <c:v>629641</c:v>
                </c:pt>
                <c:pt idx="8" formatCode="#,##0">
                  <c:v>1609581</c:v>
                </c:pt>
                <c:pt idx="9" formatCode="#,##0">
                  <c:v>629209</c:v>
                </c:pt>
              </c:numCache>
            </c:numRef>
          </c:val>
          <c:shape val="cylinder"/>
          <c:extLst>
            <c:ext xmlns:c16="http://schemas.microsoft.com/office/drawing/2014/chart" uri="{C3380CC4-5D6E-409C-BE32-E72D297353CC}">
              <c16:uniqueId val="{00000001-9044-45AD-9232-54D39475580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shape val="box"/>
        <c:axId val="1960933968"/>
        <c:axId val="1960921904"/>
        <c:axId val="0"/>
      </c:bar3DChart>
      <c:catAx>
        <c:axId val="19609339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t" anchorCtr="0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Comic Sans MS" panose="030F0702030302020204" pitchFamily="66" charset="0"/>
                <a:ea typeface="+mn-ea"/>
                <a:cs typeface="+mn-cs"/>
              </a:defRPr>
            </a:pPr>
            <a:endParaRPr lang="ru-RU"/>
          </a:p>
        </c:txPr>
        <c:crossAx val="1960921904"/>
        <c:crosses val="autoZero"/>
        <c:auto val="0"/>
        <c:lblAlgn val="ctr"/>
        <c:lblOffset val="100"/>
        <c:noMultiLvlLbl val="0"/>
      </c:catAx>
      <c:valAx>
        <c:axId val="19609219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9609339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2582164457287077"/>
          <c:y val="0.92625640217418781"/>
          <c:w val="0.25273726440813959"/>
          <c:h val="5.371634758142546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4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0.01043</cdr:x>
      <cdr:y>0.55521</cdr:y>
    </cdr:from>
    <cdr:to>
      <cdr:x>0.08833</cdr:x>
      <cdr:y>0.60327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B8A8607D-F5B0-4142-884D-549E7E24DEF1}"/>
            </a:ext>
          </a:extLst>
        </cdr:cNvPr>
        <cdr:cNvSpPr txBox="1"/>
      </cdr:nvSpPr>
      <cdr:spPr>
        <a:xfrm xmlns:a="http://schemas.openxmlformats.org/drawingml/2006/main">
          <a:off x="116616" y="3008496"/>
          <a:ext cx="871330" cy="26042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млн рублей</a:t>
          </a:r>
          <a:endParaRPr lang="ru-RU" sz="1100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0.01725</cdr:x>
      <cdr:y>0.51478</cdr:y>
    </cdr:from>
    <cdr:to>
      <cdr:x>0.09515</cdr:x>
      <cdr:y>0.56284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B8A8607D-F5B0-4142-884D-549E7E24DEF1}"/>
            </a:ext>
          </a:extLst>
        </cdr:cNvPr>
        <cdr:cNvSpPr txBox="1"/>
      </cdr:nvSpPr>
      <cdr:spPr>
        <a:xfrm xmlns:a="http://schemas.openxmlformats.org/drawingml/2006/main">
          <a:off x="140208" y="2789419"/>
          <a:ext cx="633136" cy="26042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млн рублей</a:t>
          </a:r>
          <a:endParaRPr lang="ru-RU" sz="1100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5" y="2"/>
            <a:ext cx="2945659" cy="49542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8" y="2"/>
            <a:ext cx="2945659" cy="49542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832C06-B825-4C6B-AA59-271F2737DC57}" type="datetimeFigureOut">
              <a:rPr lang="ru-RU" smtClean="0"/>
              <a:t>09.11.2021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38150" y="1235075"/>
            <a:ext cx="5921375" cy="3330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51984"/>
            <a:ext cx="5438140" cy="388798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5" y="9378824"/>
            <a:ext cx="2945659" cy="4954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8" y="9378824"/>
            <a:ext cx="2945659" cy="4954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C54C25-816F-47BB-8EE8-CC03D7D4628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242880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220405-C40C-45C8-9EC5-31C93BD49D68}" type="slidenum">
              <a:rPr lang="ru-RU" smtClean="0"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998992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CC54C25-816F-47BB-8EE8-CC03D7D46282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147966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C54C25-816F-47BB-8EE8-CC03D7D46282}" type="slidenum">
              <a:rPr lang="ru-RU" smtClean="0"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214650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B6DB4992-EBF8-47A8-9EEA-7CC66BEDCCD2}" type="datetime1">
              <a:rPr lang="ru-RU" smtClean="0"/>
              <a:t>09.11.2021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  <p:grpSp>
        <p:nvGrpSpPr>
          <p:cNvPr id="9" name="Group 8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18515896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51E12-14B0-4CE3-8CD3-9AACB9369AD8}" type="datetime1">
              <a:rPr lang="ru-RU" smtClean="0"/>
              <a:t>09.11.2021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031780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F6D36-E855-4E6A-A064-62F4AFCF85DA}" type="datetime1">
              <a:rPr lang="ru-RU" smtClean="0"/>
              <a:t>09.11.2021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592075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B4992-EBF8-47A8-9EEA-7CC66BEDCCD2}" type="datetime1">
              <a:rPr lang="ru-RU" smtClean="0"/>
              <a:t>09.11.2021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293613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D4267-7BA5-4BF2-B251-4075D1A89861}" type="datetime1">
              <a:rPr lang="ru-RU" smtClean="0"/>
              <a:t>09.11.2021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84179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79706-4505-45B9-B71E-242D7190F425}" type="datetime1">
              <a:rPr lang="ru-RU" smtClean="0"/>
              <a:t>09.11.2021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93997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3F75F-7BAD-4813-BC4C-872D8F48F396}" type="datetime1">
              <a:rPr lang="ru-RU" smtClean="0"/>
              <a:t>09.11.2021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375863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69C33-097E-42ED-8498-B4972CD730E2}" type="datetime1">
              <a:rPr lang="ru-RU" smtClean="0"/>
              <a:t>09.11.2021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121299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A5F19-6127-401F-824E-F0B148AD028B}" type="datetime1">
              <a:rPr lang="ru-RU" smtClean="0"/>
              <a:t>09.11.2021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108899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194CA0-5F6E-47A2-97C9-C948FF60BD63}" type="datetime1">
              <a:rPr lang="ru-RU" smtClean="0"/>
              <a:t>09.11.2021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7172851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BAB45-93A2-41FA-8488-695C3A45035B}" type="datetime1">
              <a:rPr lang="ru-RU" smtClean="0"/>
              <a:t>09.11.2021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421967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D4267-7BA5-4BF2-B251-4075D1A89861}" type="datetime1">
              <a:rPr lang="ru-RU" smtClean="0"/>
              <a:t>09.11.2021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0887572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A99DD-DFD1-47AD-BAFF-B6506E889706}" type="datetime1">
              <a:rPr lang="ru-RU" smtClean="0"/>
              <a:t>09.11.2021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4273501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51E12-14B0-4CE3-8CD3-9AACB9369AD8}" type="datetime1">
              <a:rPr lang="ru-RU" smtClean="0"/>
              <a:t>09.11.2021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2176159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F6D36-E855-4E6A-A064-62F4AFCF85DA}" type="datetime1">
              <a:rPr lang="ru-RU" smtClean="0"/>
              <a:t>09.11.2021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126680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9579706-4505-45B9-B71E-242D7190F425}" type="datetime1">
              <a:rPr lang="ru-RU" smtClean="0"/>
              <a:t>09.11.2021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41572473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3F75F-7BAD-4813-BC4C-872D8F48F396}" type="datetime1">
              <a:rPr lang="ru-RU" smtClean="0"/>
              <a:t>09.11.2021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122239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69C33-097E-42ED-8498-B4972CD730E2}" type="datetime1">
              <a:rPr lang="ru-RU" smtClean="0"/>
              <a:t>09.11.2021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807373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A5F19-6127-401F-824E-F0B148AD028B}" type="datetime1">
              <a:rPr lang="ru-RU" smtClean="0"/>
              <a:t>09.11.2021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11937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194CA0-5F6E-47A2-97C9-C948FF60BD63}" type="datetime1">
              <a:rPr lang="ru-RU" smtClean="0"/>
              <a:t>09.11.2021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576983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D1BAB45-93A2-41FA-8488-695C3A45035B}" type="datetime1">
              <a:rPr lang="ru-RU" smtClean="0"/>
              <a:t>09.11.2021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6190408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88A99DD-DFD1-47AD-BAFF-B6506E889706}" type="datetime1">
              <a:rPr lang="ru-RU" smtClean="0"/>
              <a:t>09.11.2021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56231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732B1227-133A-4D2A-9B06-9DDD9865B4B5}" type="datetime1">
              <a:rPr lang="ru-RU" smtClean="0"/>
              <a:t>09.11.2021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4210838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50" r:id="rId1"/>
    <p:sldLayoutId id="2147484051" r:id="rId2"/>
    <p:sldLayoutId id="2147484052" r:id="rId3"/>
    <p:sldLayoutId id="2147484053" r:id="rId4"/>
    <p:sldLayoutId id="2147484054" r:id="rId5"/>
    <p:sldLayoutId id="2147484055" r:id="rId6"/>
    <p:sldLayoutId id="2147484056" r:id="rId7"/>
    <p:sldLayoutId id="2147484057" r:id="rId8"/>
    <p:sldLayoutId id="2147484058" r:id="rId9"/>
    <p:sldLayoutId id="2147484059" r:id="rId10"/>
    <p:sldLayoutId id="2147484060" r:id="rId11"/>
  </p:sldLayoutIdLst>
  <p:hf hdr="0" ftr="0" dt="0"/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2B1227-133A-4D2A-9B06-9DDD9865B4B5}" type="datetime1">
              <a:rPr lang="ru-RU" smtClean="0"/>
              <a:t>09.11.2021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053330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62" r:id="rId1"/>
    <p:sldLayoutId id="2147484063" r:id="rId2"/>
    <p:sldLayoutId id="2147484064" r:id="rId3"/>
    <p:sldLayoutId id="2147484065" r:id="rId4"/>
    <p:sldLayoutId id="2147484066" r:id="rId5"/>
    <p:sldLayoutId id="2147484067" r:id="rId6"/>
    <p:sldLayoutId id="2147484068" r:id="rId7"/>
    <p:sldLayoutId id="2147484069" r:id="rId8"/>
    <p:sldLayoutId id="2147484070" r:id="rId9"/>
    <p:sldLayoutId id="2147484071" r:id="rId10"/>
    <p:sldLayoutId id="2147484072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5.jpg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45000">
              <a:schemeClr val="bg2">
                <a:tint val="90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76535" y="548680"/>
            <a:ext cx="5041094" cy="504056"/>
          </a:xfrm>
        </p:spPr>
        <p:txBody>
          <a:bodyPr>
            <a:noAutofit/>
          </a:bodyPr>
          <a:lstStyle/>
          <a:p>
            <a:pPr algn="l"/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</a:rPr>
              <a:t>Министерство финансов Камчатского края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31791" y="2295787"/>
            <a:ext cx="9785838" cy="1838411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anose="02040502050505030304" pitchFamily="18" charset="0"/>
              </a:rPr>
              <a:t>ОТЧЕТ ОБ ИСПОЛНЕНИИ КРАЕВОГО БЮДЖЕТА </a:t>
            </a:r>
          </a:p>
          <a:p>
            <a:pPr algn="ctr"/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anose="02040502050505030304" pitchFamily="18" charset="0"/>
              </a:rPr>
              <a:t>ЗА 9 МЕСЯЦЕВ 2021 ГОДА</a:t>
            </a:r>
            <a:endParaRPr lang="ru-RU" sz="32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alatino Linotype" panose="02040502050505030304" pitchFamily="18" charset="0"/>
            </a:endParaRPr>
          </a:p>
        </p:txBody>
      </p:sp>
      <p:pic>
        <p:nvPicPr>
          <p:cNvPr id="1026" name="Picture 2" descr="Герб Камчатского кра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2919" y="395895"/>
            <a:ext cx="647700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716907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title"/>
          </p:nvPr>
        </p:nvSpPr>
        <p:spPr>
          <a:xfrm>
            <a:off x="820998" y="55729"/>
            <a:ext cx="10515600" cy="910537"/>
          </a:xfrm>
        </p:spPr>
        <p:txBody>
          <a:bodyPr spcCol="720000">
            <a:normAutofit/>
          </a:bodyPr>
          <a:lstStyle/>
          <a:p>
            <a:pPr algn="ctr">
              <a:spcBef>
                <a:spcPts val="1000"/>
              </a:spcBef>
            </a:pP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anose="02040502050505030304" pitchFamily="18" charset="0"/>
                <a:ea typeface="+mn-ea"/>
                <a:cs typeface="+mn-cs"/>
              </a:rPr>
              <a:t>Исполнение основных параметров краевого бюджета</a:t>
            </a:r>
            <a:br>
              <a:rPr lang="ru-RU" sz="24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anose="02040502050505030304" pitchFamily="18" charset="0"/>
                <a:ea typeface="+mn-ea"/>
                <a:cs typeface="+mn-cs"/>
              </a:rPr>
            </a:b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anose="02040502050505030304" pitchFamily="18" charset="0"/>
                <a:ea typeface="+mn-ea"/>
                <a:cs typeface="+mn-cs"/>
              </a:rPr>
              <a:t>за 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anose="02040502050505030304" pitchFamily="18" charset="0"/>
                <a:ea typeface="+mn-ea"/>
                <a:cs typeface="+mn-cs"/>
              </a:rPr>
              <a:t>9 месяцев 2021 года</a:t>
            </a:r>
            <a:endParaRPr lang="ru-RU" sz="24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alatino Linotype" panose="02040502050505030304" pitchFamily="18" charset="0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1192608" y="48998"/>
            <a:ext cx="999392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Слайд 1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344007" y="911772"/>
            <a:ext cx="94695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</a:rPr>
              <a:t>Исполнение краевого бюджета в 2021 году осуществляется на основании Закона Камчатского края от 26.11.2020 № 521 «О краевом бюджете на 2021 год и на плановый период 2022 и 2023 годов».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5424" y="2251240"/>
            <a:ext cx="1188027" cy="83952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  <a:softEdge rad="254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4064" y="2253858"/>
            <a:ext cx="1252681" cy="83428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  <a:softEdge rad="50800"/>
          </a:effectLst>
        </p:spPr>
      </p:pic>
      <p:sp>
        <p:nvSpPr>
          <p:cNvPr id="6" name="TextBox 5"/>
          <p:cNvSpPr txBox="1"/>
          <p:nvPr/>
        </p:nvSpPr>
        <p:spPr>
          <a:xfrm>
            <a:off x="751375" y="1963106"/>
            <a:ext cx="10312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/>
              <a:t>м</a:t>
            </a:r>
            <a:r>
              <a:rPr lang="ru-RU" sz="1200" dirty="0" smtClean="0"/>
              <a:t>лрд рублей</a:t>
            </a:r>
            <a:endParaRPr lang="ru-RU" sz="1200" dirty="0"/>
          </a:p>
        </p:txBody>
      </p:sp>
      <p:sp>
        <p:nvSpPr>
          <p:cNvPr id="30" name="TextBox 29"/>
          <p:cNvSpPr txBox="1"/>
          <p:nvPr/>
        </p:nvSpPr>
        <p:spPr>
          <a:xfrm>
            <a:off x="10673771" y="1971624"/>
            <a:ext cx="10312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/>
              <a:t>м</a:t>
            </a:r>
            <a:r>
              <a:rPr lang="ru-RU" sz="1200" dirty="0" smtClean="0"/>
              <a:t>лрд рублей</a:t>
            </a:r>
            <a:endParaRPr lang="ru-RU" sz="1200" dirty="0"/>
          </a:p>
        </p:txBody>
      </p:sp>
      <p:grpSp>
        <p:nvGrpSpPr>
          <p:cNvPr id="9" name="Группа 8"/>
          <p:cNvGrpSpPr/>
          <p:nvPr/>
        </p:nvGrpSpPr>
        <p:grpSpPr>
          <a:xfrm>
            <a:off x="791724" y="3450806"/>
            <a:ext cx="1330037" cy="452581"/>
            <a:chOff x="2927927" y="3899718"/>
            <a:chExt cx="1330037" cy="452581"/>
          </a:xfrm>
          <a:blipFill>
            <a:blip r:embed="rId5"/>
            <a:stretch>
              <a:fillRect/>
            </a:stretch>
          </a:blipFill>
        </p:grpSpPr>
        <p:sp>
          <p:nvSpPr>
            <p:cNvPr id="8" name="Скругленный прямоугольник 7"/>
            <p:cNvSpPr/>
            <p:nvPr/>
          </p:nvSpPr>
          <p:spPr>
            <a:xfrm>
              <a:off x="2927927" y="3899718"/>
              <a:ext cx="1330037" cy="452581"/>
            </a:xfrm>
            <a:prstGeom prst="round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3046481" y="3937371"/>
              <a:ext cx="1092928" cy="369332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ru-RU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ДОХОДЫ</a:t>
              </a:r>
              <a:endParaRPr lang="ru-RU" dirty="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2650837" y="3450672"/>
            <a:ext cx="1311564" cy="454158"/>
            <a:chOff x="2650837" y="3450672"/>
            <a:chExt cx="1311564" cy="454158"/>
          </a:xfrm>
          <a:blipFill>
            <a:blip r:embed="rId5"/>
            <a:stretch>
              <a:fillRect/>
            </a:stretch>
          </a:blipFill>
        </p:grpSpPr>
        <p:sp>
          <p:nvSpPr>
            <p:cNvPr id="10" name="Скругленный прямоугольник 9"/>
            <p:cNvSpPr/>
            <p:nvPr/>
          </p:nvSpPr>
          <p:spPr>
            <a:xfrm>
              <a:off x="2650837" y="3450672"/>
              <a:ext cx="1311564" cy="454158"/>
            </a:xfrm>
            <a:prstGeom prst="round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2715527" y="3489902"/>
              <a:ext cx="1182183" cy="369332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ru-RU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РАСХОДЫ</a:t>
              </a:r>
              <a:endParaRPr lang="ru-RU" dirty="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1500695" y="4840717"/>
            <a:ext cx="1579418" cy="454158"/>
            <a:chOff x="4516582" y="3450673"/>
            <a:chExt cx="1579418" cy="454158"/>
          </a:xfrm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4516582" y="3450673"/>
              <a:ext cx="1579418" cy="454158"/>
            </a:xfrm>
            <a:prstGeom prst="roundRect">
              <a:avLst/>
            </a:prstGeom>
            <a:blipFill>
              <a:blip r:embed="rId5"/>
              <a:stretch>
                <a:fillRect/>
              </a:stretch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4599078" y="3493086"/>
              <a:ext cx="14144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ПРОФИЦИТ</a:t>
              </a:r>
              <a:endParaRPr lang="ru-RU" dirty="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1117598" y="4426897"/>
            <a:ext cx="6351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Comic Sans MS" panose="030F0702030302020204" pitchFamily="66" charset="0"/>
              </a:rPr>
              <a:t>71,5</a:t>
            </a:r>
            <a:endParaRPr lang="ru-RU" dirty="0">
              <a:latin typeface="Comic Sans MS" panose="030F0702030302020204" pitchFamily="66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970628" y="4428340"/>
            <a:ext cx="6719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Comic Sans MS" panose="030F0702030302020204" pitchFamily="66" charset="0"/>
              </a:rPr>
              <a:t>70,6</a:t>
            </a:r>
            <a:endParaRPr lang="ru-RU" dirty="0">
              <a:latin typeface="Comic Sans MS" panose="030F0702030302020204" pitchFamily="66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024946" y="5847018"/>
            <a:ext cx="5309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Comic Sans MS" panose="030F0702030302020204" pitchFamily="66" charset="0"/>
              </a:rPr>
              <a:t>0,9</a:t>
            </a:r>
            <a:endParaRPr lang="ru-RU" dirty="0">
              <a:latin typeface="Comic Sans MS" panose="030F0702030302020204" pitchFamily="66" charset="0"/>
            </a:endParaRPr>
          </a:p>
        </p:txBody>
      </p:sp>
      <p:cxnSp>
        <p:nvCxnSpPr>
          <p:cNvPr id="36" name="Прямая со стрелкой 35"/>
          <p:cNvCxnSpPr>
            <a:stCxn id="8" idx="2"/>
            <a:endCxn id="15" idx="0"/>
          </p:cNvCxnSpPr>
          <p:nvPr/>
        </p:nvCxnSpPr>
        <p:spPr>
          <a:xfrm flipH="1">
            <a:off x="1435153" y="3903387"/>
            <a:ext cx="21590" cy="52351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>
            <a:stCxn id="10" idx="2"/>
            <a:endCxn id="33" idx="0"/>
          </p:cNvCxnSpPr>
          <p:nvPr/>
        </p:nvCxnSpPr>
        <p:spPr>
          <a:xfrm flipH="1">
            <a:off x="3306618" y="3904830"/>
            <a:ext cx="1" cy="52351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>
            <a:endCxn id="34" idx="0"/>
          </p:cNvCxnSpPr>
          <p:nvPr/>
        </p:nvCxnSpPr>
        <p:spPr>
          <a:xfrm>
            <a:off x="2290403" y="5294875"/>
            <a:ext cx="1" cy="55214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Группа 40"/>
          <p:cNvGrpSpPr/>
          <p:nvPr/>
        </p:nvGrpSpPr>
        <p:grpSpPr>
          <a:xfrm>
            <a:off x="8195196" y="3450806"/>
            <a:ext cx="1330037" cy="452581"/>
            <a:chOff x="2927927" y="3899718"/>
            <a:chExt cx="1330037" cy="452581"/>
          </a:xfrm>
          <a:blipFill>
            <a:blip r:embed="rId5"/>
            <a:stretch>
              <a:fillRect/>
            </a:stretch>
          </a:blipFill>
        </p:grpSpPr>
        <p:sp>
          <p:nvSpPr>
            <p:cNvPr id="42" name="Скругленный прямоугольник 41"/>
            <p:cNvSpPr/>
            <p:nvPr/>
          </p:nvSpPr>
          <p:spPr>
            <a:xfrm>
              <a:off x="2927927" y="3899718"/>
              <a:ext cx="1330037" cy="452581"/>
            </a:xfrm>
            <a:prstGeom prst="round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3046481" y="3937371"/>
              <a:ext cx="1092928" cy="369332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ru-RU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ДОХОДЫ</a:t>
              </a:r>
              <a:endParaRPr lang="ru-RU" dirty="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grpSp>
        <p:nvGrpSpPr>
          <p:cNvPr id="44" name="Группа 43"/>
          <p:cNvGrpSpPr/>
          <p:nvPr/>
        </p:nvGrpSpPr>
        <p:grpSpPr>
          <a:xfrm>
            <a:off x="10393451" y="3449229"/>
            <a:ext cx="1311564" cy="454158"/>
            <a:chOff x="2650837" y="3450672"/>
            <a:chExt cx="1311564" cy="454158"/>
          </a:xfrm>
          <a:blipFill>
            <a:blip r:embed="rId5"/>
            <a:stretch>
              <a:fillRect/>
            </a:stretch>
          </a:blipFill>
        </p:grpSpPr>
        <p:sp>
          <p:nvSpPr>
            <p:cNvPr id="45" name="Скругленный прямоугольник 44"/>
            <p:cNvSpPr/>
            <p:nvPr/>
          </p:nvSpPr>
          <p:spPr>
            <a:xfrm>
              <a:off x="2650837" y="3450672"/>
              <a:ext cx="1311564" cy="454158"/>
            </a:xfrm>
            <a:prstGeom prst="round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2715527" y="3489902"/>
              <a:ext cx="1182183" cy="369332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ru-RU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РАСХОДЫ</a:t>
              </a:r>
              <a:endParaRPr lang="ru-RU" dirty="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grpSp>
        <p:nvGrpSpPr>
          <p:cNvPr id="47" name="Группа 46"/>
          <p:cNvGrpSpPr/>
          <p:nvPr/>
        </p:nvGrpSpPr>
        <p:grpSpPr>
          <a:xfrm>
            <a:off x="9243309" y="4839274"/>
            <a:ext cx="1579418" cy="454158"/>
            <a:chOff x="4516582" y="3450673"/>
            <a:chExt cx="1579418" cy="454158"/>
          </a:xfrm>
        </p:grpSpPr>
        <p:sp>
          <p:nvSpPr>
            <p:cNvPr id="48" name="Скругленный прямоугольник 47"/>
            <p:cNvSpPr/>
            <p:nvPr/>
          </p:nvSpPr>
          <p:spPr>
            <a:xfrm>
              <a:off x="4516582" y="3450673"/>
              <a:ext cx="1579418" cy="454158"/>
            </a:xfrm>
            <a:prstGeom prst="roundRect">
              <a:avLst/>
            </a:prstGeom>
            <a:blipFill>
              <a:blip r:embed="rId5"/>
              <a:stretch>
                <a:fillRect/>
              </a:stretch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4599078" y="3493086"/>
              <a:ext cx="14144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ПРОФИЦИТ</a:t>
              </a:r>
              <a:endParaRPr lang="ru-RU" dirty="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sp>
        <p:nvSpPr>
          <p:cNvPr id="50" name="TextBox 49"/>
          <p:cNvSpPr txBox="1"/>
          <p:nvPr/>
        </p:nvSpPr>
        <p:spPr>
          <a:xfrm>
            <a:off x="8524224" y="4426897"/>
            <a:ext cx="6351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Comic Sans MS" panose="030F0702030302020204" pitchFamily="66" charset="0"/>
              </a:rPr>
              <a:t>65,1</a:t>
            </a:r>
            <a:endParaRPr lang="ru-RU" dirty="0">
              <a:latin typeface="Comic Sans MS" panose="030F0702030302020204" pitchFamily="66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10713242" y="4426897"/>
            <a:ext cx="6719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Comic Sans MS" panose="030F0702030302020204" pitchFamily="66" charset="0"/>
              </a:rPr>
              <a:t>62,8</a:t>
            </a:r>
            <a:endParaRPr lang="ru-RU" dirty="0">
              <a:latin typeface="Comic Sans MS" panose="030F0702030302020204" pitchFamily="66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9767560" y="5845575"/>
            <a:ext cx="5309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Comic Sans MS" panose="030F0702030302020204" pitchFamily="66" charset="0"/>
              </a:rPr>
              <a:t>2,3</a:t>
            </a:r>
            <a:endParaRPr lang="ru-RU" dirty="0">
              <a:latin typeface="Comic Sans MS" panose="030F0702030302020204" pitchFamily="66" charset="0"/>
            </a:endParaRPr>
          </a:p>
        </p:txBody>
      </p:sp>
      <p:cxnSp>
        <p:nvCxnSpPr>
          <p:cNvPr id="53" name="Прямая со стрелкой 52"/>
          <p:cNvCxnSpPr>
            <a:stCxn id="42" idx="2"/>
            <a:endCxn id="50" idx="0"/>
          </p:cNvCxnSpPr>
          <p:nvPr/>
        </p:nvCxnSpPr>
        <p:spPr>
          <a:xfrm flipH="1">
            <a:off x="8841779" y="3903387"/>
            <a:ext cx="18436" cy="52351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 стрелкой 53"/>
          <p:cNvCxnSpPr>
            <a:stCxn id="45" idx="2"/>
            <a:endCxn id="51" idx="0"/>
          </p:cNvCxnSpPr>
          <p:nvPr/>
        </p:nvCxnSpPr>
        <p:spPr>
          <a:xfrm flipH="1">
            <a:off x="11049232" y="3903387"/>
            <a:ext cx="1" cy="52351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 стрелкой 54"/>
          <p:cNvCxnSpPr>
            <a:endCxn id="52" idx="0"/>
          </p:cNvCxnSpPr>
          <p:nvPr/>
        </p:nvCxnSpPr>
        <p:spPr>
          <a:xfrm flipH="1">
            <a:off x="10033018" y="5293432"/>
            <a:ext cx="3" cy="55214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/>
          <p:cNvSpPr txBox="1"/>
          <p:nvPr/>
        </p:nvSpPr>
        <p:spPr>
          <a:xfrm>
            <a:off x="4565403" y="3449229"/>
            <a:ext cx="30267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Cambria" panose="02040503050406030204" pitchFamily="18" charset="0"/>
                <a:ea typeface="Cambria" panose="02040503050406030204" pitchFamily="18" charset="0"/>
              </a:rPr>
              <a:t>% от утвержденного плана</a:t>
            </a:r>
            <a:endParaRPr lang="ru-RU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pSp>
        <p:nvGrpSpPr>
          <p:cNvPr id="72" name="Группа 71"/>
          <p:cNvGrpSpPr/>
          <p:nvPr/>
        </p:nvGrpSpPr>
        <p:grpSpPr>
          <a:xfrm>
            <a:off x="4180724" y="4254953"/>
            <a:ext cx="3805382" cy="1838037"/>
            <a:chOff x="4313382" y="4304145"/>
            <a:chExt cx="3805382" cy="1838037"/>
          </a:xfrm>
        </p:grpSpPr>
        <p:sp>
          <p:nvSpPr>
            <p:cNvPr id="57" name="Скругленный прямоугольник 56"/>
            <p:cNvSpPr/>
            <p:nvPr/>
          </p:nvSpPr>
          <p:spPr>
            <a:xfrm>
              <a:off x="4313382" y="4304145"/>
              <a:ext cx="3805382" cy="1838037"/>
            </a:xfrm>
            <a:prstGeom prst="roundRect">
              <a:avLst/>
            </a:prstGeom>
            <a:blipFill>
              <a:blip r:embed="rId6"/>
              <a:stretch>
                <a:fillRect/>
              </a:stretch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4579453" y="4796229"/>
              <a:ext cx="79400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ДОХОДЫ</a:t>
              </a:r>
              <a:endParaRPr lang="ru-RU" sz="1200" dirty="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6760270" y="4796229"/>
              <a:ext cx="79400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ДОХОДЫ</a:t>
              </a:r>
              <a:endParaRPr lang="ru-RU" sz="1200" dirty="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4548419" y="5438428"/>
              <a:ext cx="85286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РАСХОДЫ</a:t>
              </a:r>
              <a:endParaRPr lang="ru-RU" sz="1200" dirty="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6760270" y="5438428"/>
              <a:ext cx="85286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РАСХОДЫ</a:t>
              </a:r>
              <a:endParaRPr lang="ru-RU" sz="1200" dirty="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4620426" y="4431050"/>
              <a:ext cx="71205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>
                  <a:latin typeface="Comic Sans MS" panose="030F0702030302020204" pitchFamily="66" charset="0"/>
                  <a:ea typeface="Cambria" panose="02040503050406030204" pitchFamily="18" charset="0"/>
                </a:rPr>
                <a:t>2021</a:t>
              </a:r>
              <a:endParaRPr lang="ru-RU" dirty="0">
                <a:latin typeface="Comic Sans MS" panose="030F0702030302020204" pitchFamily="66" charset="0"/>
                <a:ea typeface="Cambria" panose="02040503050406030204" pitchFamily="18" charset="0"/>
              </a:endParaRP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6785962" y="4426897"/>
              <a:ext cx="74892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>
                  <a:latin typeface="Comic Sans MS" panose="030F0702030302020204" pitchFamily="66" charset="0"/>
                  <a:ea typeface="Cambria" panose="02040503050406030204" pitchFamily="18" charset="0"/>
                </a:rPr>
                <a:t>2020</a:t>
              </a:r>
              <a:endParaRPr lang="ru-RU" dirty="0">
                <a:latin typeface="Comic Sans MS" panose="030F0702030302020204" pitchFamily="66" charset="0"/>
                <a:ea typeface="Cambria" panose="02040503050406030204" pitchFamily="18" charset="0"/>
              </a:endParaRP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4620426" y="5073228"/>
              <a:ext cx="7088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400" dirty="0" smtClean="0">
                  <a:latin typeface="Comic Sans MS" panose="030F0702030302020204" pitchFamily="66" charset="0"/>
                </a:rPr>
                <a:t>74,4%</a:t>
              </a:r>
              <a:endParaRPr lang="ru-RU" sz="1400" dirty="0">
                <a:latin typeface="Comic Sans MS" panose="030F0702030302020204" pitchFamily="66" charset="0"/>
              </a:endParaRP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4620426" y="5772850"/>
              <a:ext cx="7088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400" dirty="0" smtClean="0">
                  <a:latin typeface="Comic Sans MS" panose="030F0702030302020204" pitchFamily="66" charset="0"/>
                </a:rPr>
                <a:t>70,5%</a:t>
              </a:r>
              <a:endParaRPr lang="ru-RU" sz="1400" dirty="0">
                <a:latin typeface="Comic Sans MS" panose="030F0702030302020204" pitchFamily="66" charset="0"/>
              </a:endParaRP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6802846" y="5069274"/>
              <a:ext cx="7088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400" dirty="0" smtClean="0">
                  <a:latin typeface="Comic Sans MS" panose="030F0702030302020204" pitchFamily="66" charset="0"/>
                </a:rPr>
                <a:t>74,0%</a:t>
              </a:r>
              <a:endParaRPr lang="ru-RU" sz="1400" dirty="0">
                <a:latin typeface="Comic Sans MS" panose="030F0702030302020204" pitchFamily="66" charset="0"/>
              </a:endParaRP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6802846" y="5772850"/>
              <a:ext cx="7088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400" dirty="0" smtClean="0">
                  <a:latin typeface="Comic Sans MS" panose="030F0702030302020204" pitchFamily="66" charset="0"/>
                </a:rPr>
                <a:t>67,9%</a:t>
              </a:r>
              <a:endParaRPr lang="ru-RU" sz="1400" dirty="0">
                <a:latin typeface="Comic Sans MS" panose="030F0702030302020204" pitchFamily="66" charset="0"/>
              </a:endParaRPr>
            </a:p>
          </p:txBody>
        </p:sp>
      </p:grpSp>
      <p:cxnSp>
        <p:nvCxnSpPr>
          <p:cNvPr id="74" name="Прямая со стрелкой 73"/>
          <p:cNvCxnSpPr>
            <a:stCxn id="56" idx="2"/>
            <a:endCxn id="57" idx="0"/>
          </p:cNvCxnSpPr>
          <p:nvPr/>
        </p:nvCxnSpPr>
        <p:spPr>
          <a:xfrm>
            <a:off x="6078799" y="3818561"/>
            <a:ext cx="4616" cy="436392"/>
          </a:xfrm>
          <a:prstGeom prst="straightConnector1">
            <a:avLst/>
          </a:prstGeom>
          <a:ln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100281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5981751" y="1530783"/>
            <a:ext cx="10972800" cy="82061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600" b="1" dirty="0">
                <a:solidFill>
                  <a:schemeClr val="accent1">
                    <a:lumMod val="75000"/>
                  </a:schemeClr>
                </a:solidFill>
                <a:latin typeface="Palatino Linotype" panose="02040502050505030304" pitchFamily="18" charset="0"/>
                <a:cs typeface="Times New Roman" panose="02020603050405020304" pitchFamily="18" charset="0"/>
              </a:rPr>
              <a:t/>
            </a:r>
            <a:br>
              <a:rPr lang="ru-RU" sz="2600" b="1" dirty="0">
                <a:solidFill>
                  <a:schemeClr val="accent1">
                    <a:lumMod val="75000"/>
                  </a:schemeClr>
                </a:solidFill>
                <a:latin typeface="Palatino Linotype" panose="02040502050505030304" pitchFamily="18" charset="0"/>
                <a:cs typeface="Times New Roman" panose="02020603050405020304" pitchFamily="18" charset="0"/>
              </a:rPr>
            </a:br>
            <a:endParaRPr lang="ru-RU" sz="3100" dirty="0">
              <a:solidFill>
                <a:schemeClr val="accent1">
                  <a:lumMod val="75000"/>
                </a:schemeClr>
              </a:solidFill>
              <a:latin typeface="Palatino Linotype" panose="0204050205050503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10959283" y="52131"/>
            <a:ext cx="1031631" cy="274675"/>
          </a:xfrm>
        </p:spPr>
        <p:txBody>
          <a:bodyPr/>
          <a:lstStyle/>
          <a:p>
            <a:r>
              <a:rPr lang="ru-RU" dirty="0" smtClean="0"/>
              <a:t>Слайд 2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239173" y="189468"/>
            <a:ext cx="291932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5400" b="1" dirty="0" smtClean="0">
                <a:ln/>
              </a:rPr>
              <a:t>ДОХОДЫ</a:t>
            </a:r>
            <a:endParaRPr lang="ru-RU" sz="5400" b="1" dirty="0">
              <a:ln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88356" y="919587"/>
            <a:ext cx="162095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>
                <a:latin typeface="Comic Sans MS" panose="030F0702030302020204" pitchFamily="66" charset="0"/>
              </a:rPr>
              <a:t>71,5 </a:t>
            </a:r>
          </a:p>
          <a:p>
            <a:pPr algn="ctr"/>
            <a:r>
              <a:rPr lang="ru-RU" dirty="0" smtClean="0">
                <a:latin typeface="Comic Sans MS" panose="030F0702030302020204" pitchFamily="66" charset="0"/>
              </a:rPr>
              <a:t>млрд рублей</a:t>
            </a:r>
            <a:endParaRPr lang="ru-RU" dirty="0">
              <a:latin typeface="Comic Sans MS" panose="030F0702030302020204" pitchFamily="66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19" t="1642" r="19721" b="3546"/>
          <a:stretch/>
        </p:blipFill>
        <p:spPr>
          <a:xfrm>
            <a:off x="4491177" y="1762440"/>
            <a:ext cx="2415312" cy="2423336"/>
          </a:xfrm>
          <a:prstGeom prst="ellipse">
            <a:avLst/>
          </a:prstGeom>
          <a:effectLst>
            <a:softEdge rad="0"/>
          </a:effectLst>
        </p:spPr>
      </p:pic>
      <p:grpSp>
        <p:nvGrpSpPr>
          <p:cNvPr id="11" name="Группа 10"/>
          <p:cNvGrpSpPr/>
          <p:nvPr/>
        </p:nvGrpSpPr>
        <p:grpSpPr>
          <a:xfrm>
            <a:off x="764678" y="2105888"/>
            <a:ext cx="1849214" cy="1736437"/>
            <a:chOff x="1300386" y="3796146"/>
            <a:chExt cx="1865745" cy="1865745"/>
          </a:xfrm>
        </p:grpSpPr>
        <p:sp>
          <p:nvSpPr>
            <p:cNvPr id="10" name="Овал 9"/>
            <p:cNvSpPr/>
            <p:nvPr/>
          </p:nvSpPr>
          <p:spPr>
            <a:xfrm>
              <a:off x="1300386" y="3796146"/>
              <a:ext cx="1865745" cy="1865745"/>
            </a:xfrm>
            <a:prstGeom prst="ellipse">
              <a:avLst/>
            </a:prstGeom>
            <a:solidFill>
              <a:srgbClr val="4472C3"/>
            </a:solid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798842" y="5021102"/>
              <a:ext cx="868831" cy="396835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none" rtlCol="0">
              <a:spAutoFit/>
            </a:bodyPr>
            <a:lstStyle/>
            <a:p>
              <a:pPr algn="ctr"/>
              <a:r>
                <a:rPr lang="ru-RU" dirty="0" smtClean="0">
                  <a:latin typeface="Comic Sans MS" panose="030F0702030302020204" pitchFamily="66" charset="0"/>
                </a:rPr>
                <a:t>27,3%</a:t>
              </a:r>
              <a:endParaRPr lang="ru-RU" dirty="0">
                <a:latin typeface="Comic Sans MS" panose="030F0702030302020204" pitchFamily="66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415535" y="4082687"/>
              <a:ext cx="1635448" cy="69446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none" rtlCol="0">
              <a:spAutoFit/>
            </a:bodyPr>
            <a:lstStyle/>
            <a:p>
              <a:pPr algn="ctr"/>
              <a:r>
                <a:rPr lang="ru-RU" dirty="0" smtClean="0">
                  <a:latin typeface="Comic Sans MS" panose="030F0702030302020204" pitchFamily="66" charset="0"/>
                </a:rPr>
                <a:t>19,5 </a:t>
              </a:r>
              <a:endParaRPr lang="ru-RU" dirty="0">
                <a:latin typeface="Comic Sans MS" panose="030F0702030302020204" pitchFamily="66" charset="0"/>
              </a:endParaRPr>
            </a:p>
            <a:p>
              <a:pPr algn="ctr"/>
              <a:r>
                <a:rPr lang="ru-RU" dirty="0">
                  <a:latin typeface="Comic Sans MS" panose="030F0702030302020204" pitchFamily="66" charset="0"/>
                </a:rPr>
                <a:t>млрд рублей</a:t>
              </a: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9110069" y="2045108"/>
            <a:ext cx="1849214" cy="1857999"/>
            <a:chOff x="7917823" y="1008217"/>
            <a:chExt cx="1865745" cy="1865745"/>
          </a:xfrm>
          <a:solidFill>
            <a:srgbClr val="FFBF00"/>
          </a:solidFill>
        </p:grpSpPr>
        <p:sp>
          <p:nvSpPr>
            <p:cNvPr id="14" name="Овал 13"/>
            <p:cNvSpPr/>
            <p:nvPr/>
          </p:nvSpPr>
          <p:spPr>
            <a:xfrm>
              <a:off x="7917823" y="1008217"/>
              <a:ext cx="1865745" cy="1865745"/>
            </a:xfrm>
            <a:prstGeom prst="ellipse">
              <a:avLst/>
            </a:prstGeom>
            <a:grpFill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8506041" y="2222859"/>
              <a:ext cx="689307" cy="3708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dirty="0" smtClean="0">
                  <a:latin typeface="Comic Sans MS" panose="030F0702030302020204" pitchFamily="66" charset="0"/>
                </a:rPr>
                <a:t>1,4%</a:t>
              </a:r>
              <a:endParaRPr lang="ru-RU" dirty="0">
                <a:latin typeface="Comic Sans MS" panose="030F0702030302020204" pitchFamily="66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8105139" y="1359823"/>
              <a:ext cx="1509916" cy="646331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 smtClean="0">
                  <a:latin typeface="Comic Sans MS" panose="030F0702030302020204" pitchFamily="66" charset="0"/>
                </a:rPr>
                <a:t>989,8</a:t>
              </a:r>
            </a:p>
            <a:p>
              <a:pPr algn="ctr"/>
              <a:r>
                <a:rPr lang="ru-RU" dirty="0" smtClean="0">
                  <a:latin typeface="Comic Sans MS" panose="030F0702030302020204" pitchFamily="66" charset="0"/>
                </a:rPr>
                <a:t>млн </a:t>
              </a:r>
              <a:r>
                <a:rPr lang="ru-RU" dirty="0">
                  <a:latin typeface="Comic Sans MS" panose="030F0702030302020204" pitchFamily="66" charset="0"/>
                </a:rPr>
                <a:t>рублей</a:t>
              </a: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4758267" y="4774734"/>
            <a:ext cx="2023533" cy="1834378"/>
            <a:chOff x="1300386" y="3796146"/>
            <a:chExt cx="1865745" cy="1865745"/>
          </a:xfrm>
        </p:grpSpPr>
        <p:sp>
          <p:nvSpPr>
            <p:cNvPr id="19" name="Овал 18"/>
            <p:cNvSpPr/>
            <p:nvPr/>
          </p:nvSpPr>
          <p:spPr>
            <a:xfrm>
              <a:off x="1300386" y="3796146"/>
              <a:ext cx="1865745" cy="1865745"/>
            </a:xfrm>
            <a:prstGeom prst="ellipse">
              <a:avLst/>
            </a:prstGeom>
            <a:solidFill>
              <a:srgbClr val="22DF48"/>
            </a:solid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853263" y="5010788"/>
              <a:ext cx="759992" cy="375647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none" rtlCol="0">
              <a:spAutoFit/>
            </a:bodyPr>
            <a:lstStyle/>
            <a:p>
              <a:pPr algn="ctr"/>
              <a:r>
                <a:rPr lang="ru-RU" dirty="0" smtClean="0">
                  <a:latin typeface="Comic Sans MS" panose="030F0702030302020204" pitchFamily="66" charset="0"/>
                </a:rPr>
                <a:t>71,3%</a:t>
              </a:r>
              <a:endParaRPr lang="ru-RU" dirty="0">
                <a:latin typeface="Comic Sans MS" panose="030F0702030302020204" pitchFamily="66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1514006" y="4088593"/>
              <a:ext cx="1494560" cy="657383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none" rtlCol="0">
              <a:spAutoFit/>
            </a:bodyPr>
            <a:lstStyle/>
            <a:p>
              <a:pPr algn="ctr"/>
              <a:r>
                <a:rPr lang="ru-RU" dirty="0" smtClean="0">
                  <a:latin typeface="Comic Sans MS" panose="030F0702030302020204" pitchFamily="66" charset="0"/>
                </a:rPr>
                <a:t>51,0 </a:t>
              </a:r>
              <a:endParaRPr lang="ru-RU" dirty="0">
                <a:latin typeface="Comic Sans MS" panose="030F0702030302020204" pitchFamily="66" charset="0"/>
              </a:endParaRPr>
            </a:p>
            <a:p>
              <a:pPr algn="ctr"/>
              <a:r>
                <a:rPr lang="ru-RU" dirty="0">
                  <a:latin typeface="Comic Sans MS" panose="030F0702030302020204" pitchFamily="66" charset="0"/>
                </a:rPr>
                <a:t>млрд рублей</a:t>
              </a:r>
            </a:p>
          </p:txBody>
        </p:sp>
      </p:grpSp>
      <p:sp>
        <p:nvSpPr>
          <p:cNvPr id="25" name="Стрелка влево 24"/>
          <p:cNvSpPr/>
          <p:nvPr/>
        </p:nvSpPr>
        <p:spPr>
          <a:xfrm>
            <a:off x="3150335" y="2845591"/>
            <a:ext cx="729673" cy="257029"/>
          </a:xfrm>
          <a:prstGeom prst="leftArrow">
            <a:avLst/>
          </a:prstGeom>
          <a:solidFill>
            <a:srgbClr val="4C7BD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трелка вправо 25"/>
          <p:cNvSpPr/>
          <p:nvPr/>
        </p:nvSpPr>
        <p:spPr>
          <a:xfrm>
            <a:off x="7629588" y="2845590"/>
            <a:ext cx="757381" cy="257029"/>
          </a:xfrm>
          <a:prstGeom prst="rightArrow">
            <a:avLst/>
          </a:prstGeom>
          <a:solidFill>
            <a:srgbClr val="FFCB0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Стрелка вниз 26"/>
          <p:cNvSpPr/>
          <p:nvPr/>
        </p:nvSpPr>
        <p:spPr>
          <a:xfrm>
            <a:off x="5597232" y="4185776"/>
            <a:ext cx="203200" cy="469351"/>
          </a:xfrm>
          <a:prstGeom prst="downArrow">
            <a:avLst/>
          </a:prstGeom>
          <a:solidFill>
            <a:srgbClr val="22DF4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32349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3"/>
          <p:cNvSpPr>
            <a:spLocks noGrp="1"/>
          </p:cNvSpPr>
          <p:nvPr>
            <p:ph type="title"/>
          </p:nvPr>
        </p:nvSpPr>
        <p:spPr>
          <a:xfrm>
            <a:off x="838200" y="-135741"/>
            <a:ext cx="10515600" cy="1793126"/>
          </a:xfrm>
        </p:spPr>
        <p:txBody>
          <a:bodyPr spcCol="720000">
            <a:normAutofit/>
          </a:bodyPr>
          <a:lstStyle/>
          <a:p>
            <a:pPr algn="ctr">
              <a:spcBef>
                <a:spcPts val="1000"/>
              </a:spcBef>
            </a:pP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anose="02040502050505030304" pitchFamily="18" charset="0"/>
                <a:ea typeface="+mn-ea"/>
                <a:cs typeface="+mn-cs"/>
              </a:rPr>
              <a:t>Исполнение основных параметров краевого бюджета</a:t>
            </a:r>
            <a:br>
              <a:rPr lang="ru-RU" sz="28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anose="02040502050505030304" pitchFamily="18" charset="0"/>
                <a:ea typeface="+mn-ea"/>
                <a:cs typeface="+mn-cs"/>
              </a:rPr>
            </a:b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anose="02040502050505030304" pitchFamily="18" charset="0"/>
                <a:ea typeface="+mn-ea"/>
                <a:cs typeface="+mn-cs"/>
              </a:rPr>
              <a:t>за </a:t>
            </a:r>
            <a:r>
              <a:rPr lang="ru-RU" sz="2800" b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anose="02040502050505030304" pitchFamily="18" charset="0"/>
                <a:ea typeface="+mn-ea"/>
                <a:cs typeface="+mn-cs"/>
              </a:rPr>
              <a:t>9 месяцев </a:t>
            </a: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anose="02040502050505030304" pitchFamily="18" charset="0"/>
                <a:ea typeface="+mn-ea"/>
                <a:cs typeface="+mn-cs"/>
              </a:rPr>
              <a:t>2021 </a:t>
            </a: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anose="02040502050505030304" pitchFamily="18" charset="0"/>
                <a:ea typeface="+mn-ea"/>
                <a:cs typeface="+mn-cs"/>
              </a:rPr>
              <a:t>года</a:t>
            </a:r>
            <a:endParaRPr lang="ru-RU" sz="28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alatino Linotype" panose="02040502050505030304" pitchFamily="18" charset="0"/>
              <a:ea typeface="+mn-ea"/>
              <a:cs typeface="+mn-cs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10692777" y="114524"/>
            <a:ext cx="1154723" cy="219200"/>
          </a:xfrm>
        </p:spPr>
        <p:txBody>
          <a:bodyPr/>
          <a:lstStyle/>
          <a:p>
            <a:r>
              <a:rPr lang="ru-RU" dirty="0" smtClean="0"/>
              <a:t>Слайд 3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3800595" y="1235851"/>
            <a:ext cx="45908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% </a:t>
            </a:r>
            <a:r>
              <a:rPr lang="ru-RU" dirty="0" smtClean="0"/>
              <a:t>в общем объеме расходов по исполнению</a:t>
            </a:r>
            <a:endParaRPr lang="ru-RU" dirty="0"/>
          </a:p>
        </p:txBody>
      </p:sp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479360096"/>
              </p:ext>
            </p:extLst>
          </p:nvPr>
        </p:nvGraphicFramePr>
        <p:xfrm>
          <a:off x="838200" y="1427809"/>
          <a:ext cx="11009300" cy="49341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9447051" y="1235851"/>
            <a:ext cx="12457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(по долям)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789724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3"/>
          <p:cNvSpPr>
            <a:spLocks noGrp="1"/>
          </p:cNvSpPr>
          <p:nvPr>
            <p:ph type="title"/>
          </p:nvPr>
        </p:nvSpPr>
        <p:spPr>
          <a:xfrm>
            <a:off x="838200" y="-135741"/>
            <a:ext cx="10515600" cy="1793126"/>
          </a:xfrm>
        </p:spPr>
        <p:txBody>
          <a:bodyPr spcCol="720000">
            <a:normAutofit/>
          </a:bodyPr>
          <a:lstStyle/>
          <a:p>
            <a:pPr algn="ctr">
              <a:spcBef>
                <a:spcPts val="1000"/>
              </a:spcBef>
            </a:pP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anose="02040502050505030304" pitchFamily="18" charset="0"/>
                <a:ea typeface="+mn-ea"/>
                <a:cs typeface="+mn-cs"/>
              </a:rPr>
              <a:t>Исполнение 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anose="02040502050505030304" pitchFamily="18" charset="0"/>
                <a:ea typeface="+mn-ea"/>
                <a:cs typeface="+mn-cs"/>
              </a:rPr>
              <a:t>по расходам 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anose="02040502050505030304" pitchFamily="18" charset="0"/>
                <a:ea typeface="+mn-ea"/>
                <a:cs typeface="+mn-cs"/>
              </a:rPr>
              <a:t>краевого 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anose="02040502050505030304" pitchFamily="18" charset="0"/>
                <a:ea typeface="+mn-ea"/>
                <a:cs typeface="+mn-cs"/>
              </a:rPr>
              <a:t>бюджета за 9 месяцев </a:t>
            </a:r>
            <a:br>
              <a:rPr lang="ru-RU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anose="02040502050505030304" pitchFamily="18" charset="0"/>
                <a:ea typeface="+mn-ea"/>
                <a:cs typeface="+mn-cs"/>
              </a:rPr>
            </a:b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anose="02040502050505030304" pitchFamily="18" charset="0"/>
                <a:ea typeface="+mn-ea"/>
                <a:cs typeface="+mn-cs"/>
              </a:rPr>
              <a:t>2021 года по разделам классификации расходов бюджетов</a:t>
            </a:r>
            <a:endParaRPr lang="ru-RU" sz="24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alatino Linotype" panose="02040502050505030304" pitchFamily="18" charset="0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1245362" y="88151"/>
            <a:ext cx="743439" cy="193204"/>
          </a:xfrm>
        </p:spPr>
        <p:txBody>
          <a:bodyPr/>
          <a:lstStyle/>
          <a:p>
            <a:r>
              <a:rPr lang="ru-RU" dirty="0" smtClean="0"/>
              <a:t>Слайд 4</a:t>
            </a:r>
            <a:endParaRPr lang="ru-RU" dirty="0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349815"/>
              </p:ext>
            </p:extLst>
          </p:nvPr>
        </p:nvGraphicFramePr>
        <p:xfrm>
          <a:off x="838200" y="1320442"/>
          <a:ext cx="10515600" cy="4959546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565728">
                  <a:extLst>
                    <a:ext uri="{9D8B030D-6E8A-4147-A177-3AD203B41FA5}">
                      <a16:colId xmlns:a16="http://schemas.microsoft.com/office/drawing/2014/main" val="2085473936"/>
                    </a:ext>
                  </a:extLst>
                </a:gridCol>
                <a:gridCol w="3640512">
                  <a:extLst>
                    <a:ext uri="{9D8B030D-6E8A-4147-A177-3AD203B41FA5}">
                      <a16:colId xmlns:a16="http://schemas.microsoft.com/office/drawing/2014/main" val="3451307659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2551488309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344227947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2202894734"/>
                    </a:ext>
                  </a:extLst>
                </a:gridCol>
              </a:tblGrid>
              <a:tr h="375158"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Century Schoolbook" panose="02040604050505020304" pitchFamily="18" charset="0"/>
                        </a:rPr>
                        <a:t>№ п/п</a:t>
                      </a:r>
                      <a:endParaRPr lang="ru-RU" sz="1050" dirty="0">
                        <a:latin typeface="Century Schoolbook" panose="020406040505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050" dirty="0">
                        <a:latin typeface="Century Schoolbook" panose="020406040505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Century Schoolbook" panose="02040604050505020304" pitchFamily="18" charset="0"/>
                        </a:rPr>
                        <a:t>Годовой объем ассигнований на 2021 год</a:t>
                      </a:r>
                      <a:endParaRPr lang="ru-RU" sz="1050" dirty="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Century Schoolbook" panose="02040604050505020304" pitchFamily="18" charset="0"/>
                        </a:rPr>
                        <a:t>Исполнение на </a:t>
                      </a:r>
                      <a:r>
                        <a:rPr lang="ru-RU" sz="1050" dirty="0" smtClean="0">
                          <a:effectLst/>
                          <a:latin typeface="Century Schoolbook" panose="02040604050505020304" pitchFamily="18" charset="0"/>
                        </a:rPr>
                        <a:t>01.10.2021</a:t>
                      </a:r>
                      <a:endParaRPr lang="ru-RU" sz="1050" dirty="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Century Schoolbook" panose="02040604050505020304" pitchFamily="18" charset="0"/>
                        </a:rPr>
                        <a:t>% в общем объеме расходов по исполнению</a:t>
                      </a:r>
                      <a:endParaRPr lang="ru-RU" sz="1050" dirty="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126567185"/>
                  </a:ext>
                </a:extLst>
              </a:tr>
              <a:tr h="21632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Century Schoolbook" panose="02040604050505020304" pitchFamily="18" charset="0"/>
                        </a:rPr>
                        <a:t>1</a:t>
                      </a:r>
                      <a:endParaRPr lang="ru-RU" sz="1050" dirty="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Century Schoolbook" panose="02040604050505020304" pitchFamily="18" charset="0"/>
                        </a:rPr>
                        <a:t>2</a:t>
                      </a:r>
                      <a:endParaRPr lang="ru-RU" sz="1050" dirty="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Century Schoolbook" panose="02040604050505020304" pitchFamily="18" charset="0"/>
                        </a:rPr>
                        <a:t>3</a:t>
                      </a:r>
                      <a:endParaRPr lang="ru-RU" sz="105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Century Schoolbook" panose="02040604050505020304" pitchFamily="18" charset="0"/>
                        </a:rPr>
                        <a:t>4</a:t>
                      </a:r>
                      <a:endParaRPr lang="ru-RU" sz="105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Century Schoolbook" panose="02040604050505020304" pitchFamily="18" charset="0"/>
                        </a:rPr>
                        <a:t>7</a:t>
                      </a:r>
                      <a:endParaRPr lang="ru-RU" sz="105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154057199"/>
                  </a:ext>
                </a:extLst>
              </a:tr>
              <a:tr h="21632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Century Schoolbook" panose="02040604050505020304" pitchFamily="18" charset="0"/>
                        </a:rPr>
                        <a:t>1</a:t>
                      </a:r>
                      <a:endParaRPr lang="ru-RU" sz="105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Century Schoolbook" panose="02040604050505020304" pitchFamily="18" charset="0"/>
                        </a:rPr>
                        <a:t>Общегосударственные вопросы</a:t>
                      </a:r>
                      <a:endParaRPr lang="ru-RU" sz="1050" dirty="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Century Schoolbook" panose="02040604050505020304" pitchFamily="18" charset="0"/>
                        </a:rPr>
                        <a:t>3 </a:t>
                      </a:r>
                      <a:r>
                        <a:rPr lang="ru-RU" sz="1050" dirty="0" smtClean="0">
                          <a:effectLst/>
                          <a:latin typeface="Century Schoolbook" panose="02040604050505020304" pitchFamily="18" charset="0"/>
                        </a:rPr>
                        <a:t>885 088,3</a:t>
                      </a:r>
                      <a:endParaRPr lang="ru-RU" sz="1050" dirty="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Century Schoolbook" panose="02040604050505020304" pitchFamily="18" charset="0"/>
                        </a:rPr>
                        <a:t>2 357 243,9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Century Schoolbook" panose="02040604050505020304" pitchFamily="18" charset="0"/>
                        </a:rPr>
                        <a:t>3,34</a:t>
                      </a:r>
                      <a:endParaRPr lang="ru-RU" sz="1050" dirty="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610977925"/>
                  </a:ext>
                </a:extLst>
              </a:tr>
              <a:tr h="2368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Century Schoolbook" panose="02040604050505020304" pitchFamily="18" charset="0"/>
                        </a:rPr>
                        <a:t>2</a:t>
                      </a:r>
                      <a:endParaRPr lang="ru-RU" sz="105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Century Schoolbook" panose="02040604050505020304" pitchFamily="18" charset="0"/>
                        </a:rPr>
                        <a:t>Национальная оборона</a:t>
                      </a:r>
                      <a:endParaRPr lang="ru-RU" sz="1050" dirty="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Century Schoolbook" panose="02040604050505020304" pitchFamily="18" charset="0"/>
                        </a:rPr>
                        <a:t>18 262,9</a:t>
                      </a:r>
                      <a:endParaRPr lang="ru-RU" sz="1050" dirty="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Century Schoolbook" panose="02040604050505020304" pitchFamily="18" charset="0"/>
                        </a:rPr>
                        <a:t>12 427,6</a:t>
                      </a:r>
                      <a:endParaRPr lang="ru-RU" sz="1050" dirty="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Century Schoolbook" panose="02040604050505020304" pitchFamily="18" charset="0"/>
                        </a:rPr>
                        <a:t>0,02</a:t>
                      </a:r>
                      <a:endParaRPr lang="ru-RU" sz="1050" dirty="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2363321137"/>
                  </a:ext>
                </a:extLst>
              </a:tr>
              <a:tr h="37515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Century Schoolbook" panose="02040604050505020304" pitchFamily="18" charset="0"/>
                        </a:rPr>
                        <a:t>3</a:t>
                      </a:r>
                      <a:endParaRPr lang="ru-RU" sz="105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Century Schoolbook" panose="02040604050505020304" pitchFamily="18" charset="0"/>
                        </a:rPr>
                        <a:t>Национальная безопасность и правоохранительная деятельность</a:t>
                      </a:r>
                      <a:endParaRPr lang="ru-RU" sz="105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Century Schoolbook" panose="02040604050505020304" pitchFamily="18" charset="0"/>
                        </a:rPr>
                        <a:t>1 368 544,6</a:t>
                      </a:r>
                      <a:endParaRPr lang="ru-RU" sz="1050" dirty="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Century Schoolbook" panose="02040604050505020304" pitchFamily="18" charset="0"/>
                        </a:rPr>
                        <a:t>977 176,8</a:t>
                      </a:r>
                      <a:endParaRPr lang="ru-RU" sz="1050" dirty="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Century Schoolbook" panose="02040604050505020304" pitchFamily="18" charset="0"/>
                        </a:rPr>
                        <a:t>1,38</a:t>
                      </a:r>
                      <a:endParaRPr lang="ru-RU" sz="1050" dirty="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637826639"/>
                  </a:ext>
                </a:extLst>
              </a:tr>
              <a:tr h="2252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Century Schoolbook" panose="02040604050505020304" pitchFamily="18" charset="0"/>
                        </a:rPr>
                        <a:t>4</a:t>
                      </a:r>
                      <a:endParaRPr lang="ru-RU" sz="105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Century Schoolbook" panose="02040604050505020304" pitchFamily="18" charset="0"/>
                        </a:rPr>
                        <a:t>Национальная экономика</a:t>
                      </a:r>
                      <a:endParaRPr lang="ru-RU" sz="105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Century Schoolbook" panose="02040604050505020304" pitchFamily="18" charset="0"/>
                        </a:rPr>
                        <a:t>27 034 664,2</a:t>
                      </a:r>
                      <a:endParaRPr lang="ru-RU" sz="1050" dirty="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Century Schoolbook" panose="02040604050505020304" pitchFamily="18" charset="0"/>
                        </a:rPr>
                        <a:t>18 897 107,1</a:t>
                      </a:r>
                      <a:endParaRPr lang="ru-RU" sz="1050" dirty="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Century Schoolbook" panose="02040604050505020304" pitchFamily="18" charset="0"/>
                        </a:rPr>
                        <a:t>26,78</a:t>
                      </a:r>
                      <a:endParaRPr lang="ru-RU" sz="1050" dirty="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605165690"/>
                  </a:ext>
                </a:extLst>
              </a:tr>
              <a:tr h="2401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Century Schoolbook" panose="02040604050505020304" pitchFamily="18" charset="0"/>
                        </a:rPr>
                        <a:t>5</a:t>
                      </a:r>
                      <a:endParaRPr lang="ru-RU" sz="105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Century Schoolbook" panose="02040604050505020304" pitchFamily="18" charset="0"/>
                        </a:rPr>
                        <a:t>Жилищно-коммунальное хозяйство</a:t>
                      </a:r>
                      <a:endParaRPr lang="ru-RU" sz="105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Century Schoolbook" panose="02040604050505020304" pitchFamily="18" charset="0"/>
                        </a:rPr>
                        <a:t>13 150 578,94</a:t>
                      </a:r>
                      <a:endParaRPr lang="ru-RU" sz="1050" dirty="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Century Schoolbook" panose="02040604050505020304" pitchFamily="18" charset="0"/>
                        </a:rPr>
                        <a:t>9 662 178,3</a:t>
                      </a:r>
                      <a:endParaRPr lang="ru-RU" sz="1050" dirty="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Century Schoolbook" panose="02040604050505020304" pitchFamily="18" charset="0"/>
                        </a:rPr>
                        <a:t>13,69</a:t>
                      </a:r>
                      <a:endParaRPr lang="ru-RU" sz="1050" dirty="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2075587673"/>
                  </a:ext>
                </a:extLst>
              </a:tr>
              <a:tr h="26785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Century Schoolbook" panose="02040604050505020304" pitchFamily="18" charset="0"/>
                        </a:rPr>
                        <a:t>6</a:t>
                      </a:r>
                      <a:endParaRPr lang="ru-RU" sz="105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Century Schoolbook" panose="02040604050505020304" pitchFamily="18" charset="0"/>
                        </a:rPr>
                        <a:t>Охрана окружающей среды</a:t>
                      </a:r>
                      <a:endParaRPr lang="ru-RU" sz="105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Century Schoolbook" panose="02040604050505020304" pitchFamily="18" charset="0"/>
                        </a:rPr>
                        <a:t>731 279,7</a:t>
                      </a:r>
                      <a:endParaRPr lang="ru-RU" sz="1050" dirty="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Century Schoolbook" panose="02040604050505020304" pitchFamily="18" charset="0"/>
                        </a:rPr>
                        <a:t>349 547,6</a:t>
                      </a:r>
                      <a:endParaRPr lang="ru-RU" sz="1050" dirty="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Century Schoolbook" panose="02040604050505020304" pitchFamily="18" charset="0"/>
                        </a:rPr>
                        <a:t>0,50</a:t>
                      </a:r>
                      <a:endParaRPr lang="ru-RU" sz="1050" dirty="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2924779013"/>
                  </a:ext>
                </a:extLst>
              </a:tr>
              <a:tr h="26785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Century Schoolbook" panose="02040604050505020304" pitchFamily="18" charset="0"/>
                        </a:rPr>
                        <a:t>7</a:t>
                      </a:r>
                      <a:endParaRPr lang="ru-RU" sz="105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Century Schoolbook" panose="02040604050505020304" pitchFamily="18" charset="0"/>
                        </a:rPr>
                        <a:t>Образование</a:t>
                      </a:r>
                      <a:endParaRPr lang="ru-RU" sz="105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Century Schoolbook" panose="02040604050505020304" pitchFamily="18" charset="0"/>
                        </a:rPr>
                        <a:t>16 600 124,0</a:t>
                      </a:r>
                      <a:endParaRPr lang="ru-RU" sz="1050" dirty="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Century Schoolbook" panose="02040604050505020304" pitchFamily="18" charset="0"/>
                        </a:rPr>
                        <a:t>12 021 061,2</a:t>
                      </a:r>
                      <a:endParaRPr lang="ru-RU" sz="1050" dirty="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Century Schoolbook" panose="02040604050505020304" pitchFamily="18" charset="0"/>
                        </a:rPr>
                        <a:t>17,04</a:t>
                      </a:r>
                      <a:endParaRPr lang="ru-RU" sz="1050" dirty="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066797193"/>
                  </a:ext>
                </a:extLst>
              </a:tr>
              <a:tr h="27709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Century Schoolbook" panose="02040604050505020304" pitchFamily="18" charset="0"/>
                        </a:rPr>
                        <a:t>8</a:t>
                      </a:r>
                      <a:endParaRPr lang="ru-RU" sz="105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Century Schoolbook" panose="02040604050505020304" pitchFamily="18" charset="0"/>
                        </a:rPr>
                        <a:t>Культура, кинематография</a:t>
                      </a:r>
                      <a:endParaRPr lang="ru-RU" sz="105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Century Schoolbook" panose="02040604050505020304" pitchFamily="18" charset="0"/>
                        </a:rPr>
                        <a:t>1 142 882,0</a:t>
                      </a:r>
                      <a:endParaRPr lang="ru-RU" sz="1050" dirty="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Century Schoolbook" panose="02040604050505020304" pitchFamily="18" charset="0"/>
                        </a:rPr>
                        <a:t>657 932,1</a:t>
                      </a:r>
                      <a:endParaRPr lang="ru-RU" sz="1050" dirty="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Century Schoolbook" panose="02040604050505020304" pitchFamily="18" charset="0"/>
                        </a:rPr>
                        <a:t>0,93</a:t>
                      </a:r>
                      <a:endParaRPr lang="ru-RU" sz="1050" dirty="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921340550"/>
                  </a:ext>
                </a:extLst>
              </a:tr>
              <a:tr h="2309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Century Schoolbook" panose="02040604050505020304" pitchFamily="18" charset="0"/>
                        </a:rPr>
                        <a:t>9</a:t>
                      </a:r>
                      <a:endParaRPr lang="ru-RU" sz="105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Century Schoolbook" panose="02040604050505020304" pitchFamily="18" charset="0"/>
                        </a:rPr>
                        <a:t>Здравоохранение</a:t>
                      </a:r>
                      <a:endParaRPr lang="ru-RU" sz="105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Century Schoolbook" panose="02040604050505020304" pitchFamily="18" charset="0"/>
                        </a:rPr>
                        <a:t>10 875 273,1</a:t>
                      </a:r>
                      <a:endParaRPr lang="ru-RU" sz="1050" dirty="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Century Schoolbook" panose="02040604050505020304" pitchFamily="18" charset="0"/>
                        </a:rPr>
                        <a:t>7 681 894,8</a:t>
                      </a:r>
                      <a:endParaRPr lang="ru-RU" sz="1050" dirty="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Century Schoolbook" panose="02040604050505020304" pitchFamily="18" charset="0"/>
                        </a:rPr>
                        <a:t>10,89</a:t>
                      </a:r>
                      <a:endParaRPr lang="ru-RU" sz="1050" dirty="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797112378"/>
                  </a:ext>
                </a:extLst>
              </a:tr>
              <a:tr h="32327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Century Schoolbook" panose="02040604050505020304" pitchFamily="18" charset="0"/>
                        </a:rPr>
                        <a:t>10</a:t>
                      </a:r>
                      <a:endParaRPr lang="ru-RU" sz="105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Century Schoolbook" panose="02040604050505020304" pitchFamily="18" charset="0"/>
                        </a:rPr>
                        <a:t>Социальная политика</a:t>
                      </a:r>
                      <a:endParaRPr lang="ru-RU" sz="105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Century Schoolbook" panose="02040604050505020304" pitchFamily="18" charset="0"/>
                        </a:rPr>
                        <a:t>16 266 711,1</a:t>
                      </a:r>
                      <a:endParaRPr lang="ru-RU" sz="1050" dirty="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Century Schoolbook" panose="02040604050505020304" pitchFamily="18" charset="0"/>
                        </a:rPr>
                        <a:t>11 615 736,4</a:t>
                      </a:r>
                      <a:endParaRPr lang="ru-RU" sz="1050" dirty="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Century Schoolbook" panose="02040604050505020304" pitchFamily="18" charset="0"/>
                        </a:rPr>
                        <a:t>16,46</a:t>
                      </a:r>
                      <a:endParaRPr lang="ru-RU" sz="1050" dirty="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282398975"/>
                  </a:ext>
                </a:extLst>
              </a:tr>
              <a:tr h="2863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Century Schoolbook" panose="02040604050505020304" pitchFamily="18" charset="0"/>
                        </a:rPr>
                        <a:t>11</a:t>
                      </a:r>
                      <a:endParaRPr lang="ru-RU" sz="105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Century Schoolbook" panose="02040604050505020304" pitchFamily="18" charset="0"/>
                        </a:rPr>
                        <a:t>Физическая культура и спорт</a:t>
                      </a:r>
                      <a:endParaRPr lang="ru-RU" sz="105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Century Schoolbook" panose="02040604050505020304" pitchFamily="18" charset="0"/>
                        </a:rPr>
                        <a:t>1 975 580,7</a:t>
                      </a:r>
                      <a:endParaRPr lang="ru-RU" sz="1050" dirty="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Century Schoolbook" panose="02040604050505020304" pitchFamily="18" charset="0"/>
                        </a:rPr>
                        <a:t>1 182 528,2</a:t>
                      </a:r>
                      <a:endParaRPr lang="ru-RU" sz="1050" dirty="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Century Schoolbook" panose="02040604050505020304" pitchFamily="18" charset="0"/>
                        </a:rPr>
                        <a:t>1,68</a:t>
                      </a:r>
                      <a:endParaRPr lang="ru-RU" sz="1050" dirty="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401552424"/>
                  </a:ext>
                </a:extLst>
              </a:tr>
              <a:tr h="2955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Century Schoolbook" panose="02040604050505020304" pitchFamily="18" charset="0"/>
                        </a:rPr>
                        <a:t>12</a:t>
                      </a:r>
                      <a:endParaRPr lang="ru-RU" sz="105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Century Schoolbook" panose="02040604050505020304" pitchFamily="18" charset="0"/>
                        </a:rPr>
                        <a:t>Средства массовой информации</a:t>
                      </a:r>
                      <a:endParaRPr lang="ru-RU" sz="105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Century Schoolbook" panose="02040604050505020304" pitchFamily="18" charset="0"/>
                        </a:rPr>
                        <a:t>95 </a:t>
                      </a:r>
                      <a:r>
                        <a:rPr lang="ru-RU" sz="1050" dirty="0" smtClean="0">
                          <a:effectLst/>
                          <a:latin typeface="Century Schoolbook" panose="02040604050505020304" pitchFamily="18" charset="0"/>
                        </a:rPr>
                        <a:t>300,5</a:t>
                      </a:r>
                      <a:endParaRPr lang="ru-RU" sz="1050" dirty="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Century Schoolbook" panose="02040604050505020304" pitchFamily="18" charset="0"/>
                        </a:rPr>
                        <a:t>69 878,7</a:t>
                      </a:r>
                      <a:endParaRPr lang="ru-RU" sz="1050" dirty="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Century Schoolbook" panose="02040604050505020304" pitchFamily="18" charset="0"/>
                        </a:rPr>
                        <a:t>0,10</a:t>
                      </a:r>
                      <a:endParaRPr lang="ru-RU" sz="1050" dirty="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4139474965"/>
                  </a:ext>
                </a:extLst>
              </a:tr>
              <a:tr h="37515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Century Schoolbook" panose="02040604050505020304" pitchFamily="18" charset="0"/>
                        </a:rPr>
                        <a:t>13</a:t>
                      </a:r>
                      <a:endParaRPr lang="ru-RU" sz="105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Century Schoolbook" panose="02040604050505020304" pitchFamily="18" charset="0"/>
                        </a:rPr>
                        <a:t>Обслуживание государственного и муниципального долга</a:t>
                      </a:r>
                      <a:endParaRPr lang="ru-RU" sz="105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Century Schoolbook" panose="02040604050505020304" pitchFamily="18" charset="0"/>
                        </a:rPr>
                        <a:t>229 070,6</a:t>
                      </a:r>
                      <a:endParaRPr lang="ru-RU" sz="1050" dirty="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Century Schoolbook" panose="02040604050505020304" pitchFamily="18" charset="0"/>
                        </a:rPr>
                        <a:t>152 185,2</a:t>
                      </a:r>
                      <a:endParaRPr lang="ru-RU" sz="1050" dirty="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Century Schoolbook" panose="02040604050505020304" pitchFamily="18" charset="0"/>
                        </a:rPr>
                        <a:t>0,22</a:t>
                      </a:r>
                      <a:endParaRPr lang="ru-RU" sz="1050" dirty="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699185360"/>
                  </a:ext>
                </a:extLst>
              </a:tr>
              <a:tr h="37515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Century Schoolbook" panose="02040604050505020304" pitchFamily="18" charset="0"/>
                        </a:rPr>
                        <a:t>14</a:t>
                      </a:r>
                      <a:endParaRPr lang="ru-RU" sz="105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Century Schoolbook" panose="02040604050505020304" pitchFamily="18" charset="0"/>
                        </a:rPr>
                        <a:t>Межбюджетные трансферты общего характера бюджетам бюджетной системы Российской Федерации</a:t>
                      </a:r>
                      <a:endParaRPr lang="ru-RU" sz="105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Century Schoolbook" panose="02040604050505020304" pitchFamily="18" charset="0"/>
                        </a:rPr>
                        <a:t>6 736 560,9</a:t>
                      </a:r>
                      <a:endParaRPr lang="ru-RU" sz="1050" dirty="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Century Schoolbook" panose="02040604050505020304" pitchFamily="18" charset="0"/>
                        </a:rPr>
                        <a:t>4 919</a:t>
                      </a:r>
                      <a:r>
                        <a:rPr lang="ru-RU" sz="1050" baseline="0" dirty="0" smtClean="0">
                          <a:effectLst/>
                          <a:latin typeface="Century Schoolbook" panose="02040604050505020304" pitchFamily="18" charset="0"/>
                        </a:rPr>
                        <a:t> 869,1</a:t>
                      </a:r>
                      <a:endParaRPr lang="ru-RU" sz="1050" dirty="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Century Schoolbook" panose="02040604050505020304" pitchFamily="18" charset="0"/>
                        </a:rPr>
                        <a:t>6,97</a:t>
                      </a:r>
                      <a:endParaRPr lang="ru-RU" sz="1050" dirty="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2222444038"/>
                  </a:ext>
                </a:extLst>
              </a:tr>
              <a:tr h="37515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Century Schoolbook" panose="02040604050505020304" pitchFamily="18" charset="0"/>
                        </a:rPr>
                        <a:t> </a:t>
                      </a:r>
                      <a:endParaRPr lang="ru-RU" sz="105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Century Schoolbook" panose="02040604050505020304" pitchFamily="18" charset="0"/>
                        </a:rPr>
                        <a:t>Всего</a:t>
                      </a:r>
                      <a:endParaRPr lang="ru-RU" sz="1100" b="1" dirty="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effectLst/>
                          <a:latin typeface="Century Schoolbook" panose="02040604050505020304" pitchFamily="18" charset="0"/>
                        </a:rPr>
                        <a:t>100 109 921,8</a:t>
                      </a:r>
                      <a:endParaRPr lang="ru-RU" sz="1100" b="1" dirty="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effectLst/>
                          <a:latin typeface="Century Schoolbook" panose="02040604050505020304" pitchFamily="18" charset="0"/>
                        </a:rPr>
                        <a:t>70 556 767,1</a:t>
                      </a:r>
                      <a:endParaRPr lang="ru-RU" sz="1100" b="1" dirty="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Century Schoolbook" panose="02040604050505020304" pitchFamily="18" charset="0"/>
                        </a:rPr>
                        <a:t>100,0</a:t>
                      </a:r>
                      <a:endParaRPr lang="ru-RU" sz="1100" b="1" dirty="0">
                        <a:effectLst/>
                        <a:latin typeface="Century Schoolbook" panose="020406040505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67880031"/>
                  </a:ext>
                </a:extLst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10195074" y="1043443"/>
            <a:ext cx="10502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>
                <a:latin typeface="Century Schoolbook" panose="02040604050505020304" pitchFamily="18" charset="0"/>
              </a:rPr>
              <a:t>т</a:t>
            </a:r>
            <a:r>
              <a:rPr lang="ru-RU" sz="1200" dirty="0" smtClean="0">
                <a:latin typeface="Century Schoolbook" panose="02040604050505020304" pitchFamily="18" charset="0"/>
              </a:rPr>
              <a:t>ыс. рублей</a:t>
            </a:r>
            <a:endParaRPr lang="ru-RU" sz="1200" dirty="0">
              <a:latin typeface="Century Schoolbook" panose="020406040505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26901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23" y="356089"/>
            <a:ext cx="10477542" cy="712177"/>
          </a:xfrm>
        </p:spPr>
        <p:txBody>
          <a:bodyPr>
            <a:noAutofit/>
          </a:bodyPr>
          <a:lstStyle/>
          <a:p>
            <a:pPr algn="ctr">
              <a:spcBef>
                <a:spcPts val="1000"/>
              </a:spcBef>
            </a:pPr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anose="02040502050505030304" pitchFamily="18" charset="0"/>
                <a:ea typeface="+mn-ea"/>
                <a:cs typeface="+mn-cs"/>
              </a:rPr>
              <a:t>Исполнение кассового плана по расходам краевого бюджета </a:t>
            </a:r>
            <a:br>
              <a:rPr lang="ru-RU" sz="20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anose="02040502050505030304" pitchFamily="18" charset="0"/>
                <a:ea typeface="+mn-ea"/>
                <a:cs typeface="+mn-cs"/>
              </a:rPr>
            </a:br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anose="02040502050505030304" pitchFamily="18" charset="0"/>
                <a:ea typeface="+mn-ea"/>
                <a:cs typeface="+mn-cs"/>
              </a:rPr>
              <a:t>за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anose="02040502050505030304" pitchFamily="18" charset="0"/>
                <a:ea typeface="+mn-ea"/>
                <a:cs typeface="+mn-cs"/>
              </a:rPr>
              <a:t>9 месяцев </a:t>
            </a:r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anose="02040502050505030304" pitchFamily="18" charset="0"/>
                <a:ea typeface="+mn-ea"/>
                <a:cs typeface="+mn-cs"/>
              </a:rPr>
              <a:t>2021 года по разделам классификации расходов бюджетов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11271739" y="65842"/>
            <a:ext cx="697452" cy="294644"/>
          </a:xfrm>
        </p:spPr>
        <p:txBody>
          <a:bodyPr/>
          <a:lstStyle/>
          <a:p>
            <a:r>
              <a:rPr lang="ru-RU" dirty="0" smtClean="0"/>
              <a:t>Слайд 5</a:t>
            </a:r>
            <a:endParaRPr lang="ru-RU" dirty="0"/>
          </a:p>
        </p:txBody>
      </p:sp>
      <p:graphicFrame>
        <p:nvGraphicFramePr>
          <p:cNvPr id="10" name="Диаграмма 9">
            <a:extLst>
              <a:ext uri="{FF2B5EF4-FFF2-40B4-BE49-F238E27FC236}">
                <a16:creationId xmlns:a16="http://schemas.microsoft.com/office/drawing/2014/main" id="{3DC9AE19-C000-4969-BDAA-F58980E0630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11600812"/>
              </p:ext>
            </p:extLst>
          </p:nvPr>
        </p:nvGraphicFramePr>
        <p:xfrm>
          <a:off x="790113" y="1063869"/>
          <a:ext cx="10937289" cy="55677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8921772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4616" y="265520"/>
            <a:ext cx="11283885" cy="966429"/>
          </a:xfrm>
        </p:spPr>
        <p:txBody>
          <a:bodyPr>
            <a:normAutofit/>
          </a:bodyPr>
          <a:lstStyle/>
          <a:p>
            <a:pPr algn="ctr">
              <a:spcBef>
                <a:spcPts val="1000"/>
              </a:spcBef>
            </a:pPr>
            <a:r>
              <a:rPr lang="ru-RU" sz="18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anose="02040502050505030304" pitchFamily="18" charset="0"/>
                <a:ea typeface="+mn-ea"/>
                <a:cs typeface="+mn-cs"/>
              </a:rPr>
              <a:t>Исполнение расходов краевого бюджета, направленных на </a:t>
            </a:r>
            <a:br>
              <a:rPr lang="ru-RU" sz="18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anose="02040502050505030304" pitchFamily="18" charset="0"/>
                <a:ea typeface="+mn-ea"/>
                <a:cs typeface="+mn-cs"/>
              </a:rPr>
            </a:br>
            <a:r>
              <a:rPr lang="ru-RU" sz="18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anose="02040502050505030304" pitchFamily="18" charset="0"/>
                <a:ea typeface="+mn-ea"/>
                <a:cs typeface="+mn-cs"/>
              </a:rPr>
              <a:t>реализацию национальных проектов в Камчатском крае (от утвержденных годовых ассигнований) </a:t>
            </a:r>
            <a:r>
              <a:rPr lang="ru-RU" sz="18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anose="02040502050505030304" pitchFamily="18" charset="0"/>
                <a:ea typeface="+mn-ea"/>
                <a:cs typeface="+mn-cs"/>
              </a:rPr>
              <a:t>за 9 месяцев 2021 </a:t>
            </a:r>
            <a:r>
              <a:rPr lang="ru-RU" sz="18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anose="02040502050505030304" pitchFamily="18" charset="0"/>
                <a:ea typeface="+mn-ea"/>
                <a:cs typeface="+mn-cs"/>
              </a:rPr>
              <a:t>года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1002108" y="106232"/>
            <a:ext cx="814754" cy="365125"/>
          </a:xfrm>
        </p:spPr>
        <p:txBody>
          <a:bodyPr/>
          <a:lstStyle/>
          <a:p>
            <a:r>
              <a:rPr lang="ru-RU" smtClean="0"/>
              <a:t>Слайд 6</a:t>
            </a:r>
            <a:endParaRPr lang="ru-RU" dirty="0"/>
          </a:p>
        </p:txBody>
      </p:sp>
      <p:graphicFrame>
        <p:nvGraphicFramePr>
          <p:cNvPr id="17" name="Диаграмма 16">
            <a:extLst>
              <a:ext uri="{FF2B5EF4-FFF2-40B4-BE49-F238E27FC236}">
                <a16:creationId xmlns:a16="http://schemas.microsoft.com/office/drawing/2014/main" id="{51EE4FDA-82FB-49F8-B7ED-3F610583A74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66944031"/>
              </p:ext>
            </p:extLst>
          </p:nvPr>
        </p:nvGraphicFramePr>
        <p:xfrm>
          <a:off x="479425" y="988851"/>
          <a:ext cx="11185236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303491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8667" y="289184"/>
            <a:ext cx="11283885" cy="856974"/>
          </a:xfrm>
        </p:spPr>
        <p:txBody>
          <a:bodyPr>
            <a:normAutofit/>
          </a:bodyPr>
          <a:lstStyle/>
          <a:p>
            <a:pPr algn="ctr"/>
            <a:r>
              <a:rPr lang="ru-RU" sz="18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anose="02040502050505030304" pitchFamily="18" charset="0"/>
                <a:ea typeface="+mn-ea"/>
                <a:cs typeface="+mn-cs"/>
              </a:rPr>
              <a:t>Исполнение кассового плана по расходам краевого бюджета, направленных на реализацию национальных проектов в Камчатском крае </a:t>
            </a:r>
            <a:br>
              <a:rPr lang="ru-RU" sz="18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anose="02040502050505030304" pitchFamily="18" charset="0"/>
                <a:ea typeface="+mn-ea"/>
                <a:cs typeface="+mn-cs"/>
              </a:rPr>
            </a:br>
            <a:r>
              <a:rPr lang="ru-RU" sz="18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anose="02040502050505030304" pitchFamily="18" charset="0"/>
                <a:ea typeface="+mn-ea"/>
                <a:cs typeface="+mn-cs"/>
              </a:rPr>
              <a:t>за 9 месяцев 2021 </a:t>
            </a:r>
            <a:r>
              <a:rPr lang="ru-RU" sz="18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anose="02040502050505030304" pitchFamily="18" charset="0"/>
                <a:ea typeface="+mn-ea"/>
                <a:cs typeface="+mn-cs"/>
              </a:rPr>
              <a:t>года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1465169" y="0"/>
            <a:ext cx="726831" cy="365125"/>
          </a:xfrm>
        </p:spPr>
        <p:txBody>
          <a:bodyPr/>
          <a:lstStyle/>
          <a:p>
            <a:r>
              <a:rPr lang="ru-RU" dirty="0" smtClean="0"/>
              <a:t>Слайд 7</a:t>
            </a:r>
            <a:endParaRPr lang="ru-RU" dirty="0"/>
          </a:p>
        </p:txBody>
      </p:sp>
      <p:graphicFrame>
        <p:nvGraphicFramePr>
          <p:cNvPr id="17" name="Диаграмма 16">
            <a:extLst>
              <a:ext uri="{FF2B5EF4-FFF2-40B4-BE49-F238E27FC236}">
                <a16:creationId xmlns:a16="http://schemas.microsoft.com/office/drawing/2014/main" id="{51EE4FDA-82FB-49F8-B7ED-3F610583A74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66424821"/>
              </p:ext>
            </p:extLst>
          </p:nvPr>
        </p:nvGraphicFramePr>
        <p:xfrm>
          <a:off x="518667" y="998376"/>
          <a:ext cx="11174569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840791815"/>
      </p:ext>
    </p:extLst>
  </p:cSld>
  <p:clrMapOvr>
    <a:masterClrMapping/>
  </p:clrMapOvr>
</p:sld>
</file>

<file path=ppt/theme/theme1.xml><?xml version="1.0" encoding="utf-8"?>
<a:theme xmlns:a="http://schemas.openxmlformats.org/drawingml/2006/main" name="Crop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9270AA94-2367-4B1E-B579-26147B222BD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TM10001105[[fn=Уголки]]</Template>
  <TotalTime>23913</TotalTime>
  <Words>515</Words>
  <Application>Microsoft Office PowerPoint</Application>
  <PresentationFormat>Широкоэкранный</PresentationFormat>
  <Paragraphs>212</Paragraphs>
  <Slides>8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8</vt:i4>
      </vt:variant>
    </vt:vector>
  </HeadingPairs>
  <TitlesOfParts>
    <vt:vector size="20" baseType="lpstr">
      <vt:lpstr>Arial</vt:lpstr>
      <vt:lpstr>Calibri</vt:lpstr>
      <vt:lpstr>Calibri Light</vt:lpstr>
      <vt:lpstr>Cambria</vt:lpstr>
      <vt:lpstr>Century</vt:lpstr>
      <vt:lpstr>Century Schoolbook</vt:lpstr>
      <vt:lpstr>Comic Sans MS</vt:lpstr>
      <vt:lpstr>Franklin Gothic Book</vt:lpstr>
      <vt:lpstr>Palatino Linotype</vt:lpstr>
      <vt:lpstr>Times New Roman</vt:lpstr>
      <vt:lpstr>Crop</vt:lpstr>
      <vt:lpstr>Тема Office</vt:lpstr>
      <vt:lpstr>Министерство финансов Камчатского края</vt:lpstr>
      <vt:lpstr>Исполнение основных параметров краевого бюджета за 9 месяцев 2021 года</vt:lpstr>
      <vt:lpstr> </vt:lpstr>
      <vt:lpstr>Исполнение основных параметров краевого бюджета за 9 месяцев 2021 года</vt:lpstr>
      <vt:lpstr>Исполнение по расходам краевого бюджета за 9 месяцев  2021 года по разделам классификации расходов бюджетов</vt:lpstr>
      <vt:lpstr>Исполнение кассового плана по расходам краевого бюджета  за 9 месяцев 2021 года по разделам классификации расходов бюджетов</vt:lpstr>
      <vt:lpstr>Исполнение расходов краевого бюджета, направленных на  реализацию национальных проектов в Камчатском крае (от утвержденных годовых ассигнований) за 9 месяцев 2021 года</vt:lpstr>
      <vt:lpstr>Исполнение кассового плана по расходам краевого бюджета, направленных на реализацию национальных проектов в Камчатском крае  за 9 месяцев 2021 года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Министерство финансов Камчатского края</dc:title>
  <dc:creator>Позанок Анна Сергеевна</dc:creator>
  <cp:lastModifiedBy>Хамлова Наталья Львовна</cp:lastModifiedBy>
  <cp:revision>1832</cp:revision>
  <cp:lastPrinted>2021-06-30T03:29:40Z</cp:lastPrinted>
  <dcterms:created xsi:type="dcterms:W3CDTF">2016-10-20T03:59:01Z</dcterms:created>
  <dcterms:modified xsi:type="dcterms:W3CDTF">2021-11-09T05:44:13Z</dcterms:modified>
</cp:coreProperties>
</file>