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8" r:id="rId1"/>
    <p:sldMasterId id="2147483830" r:id="rId2"/>
    <p:sldMasterId id="2147483874" r:id="rId3"/>
  </p:sldMasterIdLst>
  <p:notesMasterIdLst>
    <p:notesMasterId r:id="rId17"/>
  </p:notesMasterIdLst>
  <p:handoutMasterIdLst>
    <p:handoutMasterId r:id="rId18"/>
  </p:handoutMasterIdLst>
  <p:sldIdLst>
    <p:sldId id="1975" r:id="rId4"/>
    <p:sldId id="2198" r:id="rId5"/>
    <p:sldId id="2238" r:id="rId6"/>
    <p:sldId id="2239" r:id="rId7"/>
    <p:sldId id="2242" r:id="rId8"/>
    <p:sldId id="2240" r:id="rId9"/>
    <p:sldId id="2237" r:id="rId10"/>
    <p:sldId id="2241" r:id="rId11"/>
    <p:sldId id="2175" r:id="rId12"/>
    <p:sldId id="2207" r:id="rId13"/>
    <p:sldId id="2212" r:id="rId14"/>
    <p:sldId id="2249" r:id="rId15"/>
    <p:sldId id="2248" r:id="rId16"/>
  </p:sldIdLst>
  <p:sldSz cx="9144000" cy="6858000" type="screen4x3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6C0A"/>
    <a:srgbClr val="00602B"/>
    <a:srgbClr val="FFFF99"/>
    <a:srgbClr val="F66F6F"/>
    <a:srgbClr val="F0EC34"/>
    <a:srgbClr val="004821"/>
    <a:srgbClr val="003618"/>
    <a:srgbClr val="C6D34D"/>
    <a:srgbClr val="9BDA4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67" autoAdjust="0"/>
    <p:restoredTop sz="96395" autoAdjust="0"/>
  </p:normalViewPr>
  <p:slideViewPr>
    <p:cSldViewPr>
      <p:cViewPr varScale="1">
        <p:scale>
          <a:sx n="80" d="100"/>
          <a:sy n="80" d="100"/>
        </p:scale>
        <p:origin x="540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190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4302625" cy="340976"/>
          </a:xfrm>
          <a:prstGeom prst="rect">
            <a:avLst/>
          </a:prstGeom>
        </p:spPr>
        <p:txBody>
          <a:bodyPr vert="horz" lIns="91025" tIns="45512" rIns="91025" bIns="4551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1698" y="0"/>
            <a:ext cx="4302625" cy="340976"/>
          </a:xfrm>
          <a:prstGeom prst="rect">
            <a:avLst/>
          </a:prstGeom>
        </p:spPr>
        <p:txBody>
          <a:bodyPr vert="horz" lIns="91025" tIns="45512" rIns="91025" bIns="45512" rtlCol="0"/>
          <a:lstStyle>
            <a:lvl1pPr algn="r">
              <a:defRPr sz="1200"/>
            </a:lvl1pPr>
          </a:lstStyle>
          <a:p>
            <a:fld id="{1C2782DD-ED2F-194E-A5A5-818CA6972099}" type="datetimeFigureOut">
              <a:rPr lang="ru-RU" smtClean="0"/>
              <a:pPr/>
              <a:t>17.11.2021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4" y="6456701"/>
            <a:ext cx="4302625" cy="340976"/>
          </a:xfrm>
          <a:prstGeom prst="rect">
            <a:avLst/>
          </a:prstGeom>
        </p:spPr>
        <p:txBody>
          <a:bodyPr vert="horz" lIns="91025" tIns="45512" rIns="91025" bIns="4551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1698" y="6456701"/>
            <a:ext cx="4302625" cy="340976"/>
          </a:xfrm>
          <a:prstGeom prst="rect">
            <a:avLst/>
          </a:prstGeom>
        </p:spPr>
        <p:txBody>
          <a:bodyPr vert="horz" lIns="91025" tIns="45512" rIns="91025" bIns="45512" rtlCol="0" anchor="b"/>
          <a:lstStyle>
            <a:lvl1pPr algn="r">
              <a:defRPr sz="1200"/>
            </a:lvl1pPr>
          </a:lstStyle>
          <a:p>
            <a:fld id="{F8E24DF1-D5B4-344E-ADF4-30023BAE2F2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799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2"/>
            <a:ext cx="4301543" cy="339884"/>
          </a:xfrm>
          <a:prstGeom prst="rect">
            <a:avLst/>
          </a:prstGeom>
        </p:spPr>
        <p:txBody>
          <a:bodyPr vert="horz" lIns="90579" tIns="45289" rIns="90579" bIns="45289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807" y="2"/>
            <a:ext cx="4301543" cy="339884"/>
          </a:xfrm>
          <a:prstGeom prst="rect">
            <a:avLst/>
          </a:prstGeom>
        </p:spPr>
        <p:txBody>
          <a:bodyPr vert="horz" lIns="90579" tIns="45289" rIns="90579" bIns="45289" rtlCol="0"/>
          <a:lstStyle>
            <a:lvl1pPr algn="r">
              <a:defRPr sz="1200"/>
            </a:lvl1pPr>
          </a:lstStyle>
          <a:p>
            <a:fld id="{0685EFD8-5627-4145-8736-D0B6DADA8466}" type="datetimeFigureOut">
              <a:rPr lang="ru-RU" smtClean="0"/>
              <a:pPr/>
              <a:t>17.11.2021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79" tIns="45289" rIns="90579" bIns="45289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8" y="3228899"/>
            <a:ext cx="7941309" cy="3058953"/>
          </a:xfrm>
          <a:prstGeom prst="rect">
            <a:avLst/>
          </a:prstGeom>
        </p:spPr>
        <p:txBody>
          <a:bodyPr vert="horz" lIns="90579" tIns="45289" rIns="90579" bIns="4528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6456614"/>
            <a:ext cx="4301543" cy="339884"/>
          </a:xfrm>
          <a:prstGeom prst="rect">
            <a:avLst/>
          </a:prstGeom>
        </p:spPr>
        <p:txBody>
          <a:bodyPr vert="horz" lIns="90579" tIns="45289" rIns="90579" bIns="45289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807" y="6456614"/>
            <a:ext cx="4301543" cy="339884"/>
          </a:xfrm>
          <a:prstGeom prst="rect">
            <a:avLst/>
          </a:prstGeom>
        </p:spPr>
        <p:txBody>
          <a:bodyPr vert="horz" lIns="90579" tIns="45289" rIns="90579" bIns="45289" rtlCol="0" anchor="b"/>
          <a:lstStyle>
            <a:lvl1pPr algn="r">
              <a:defRPr sz="1200"/>
            </a:lvl1pPr>
          </a:lstStyle>
          <a:p>
            <a:fld id="{4988981F-6AAF-46F8-B4B3-8B7354F9398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8107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76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88981F-6AAF-46F8-B4B3-8B7354F939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35090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88981F-6AAF-46F8-B4B3-8B7354F939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93983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25900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2806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45737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10632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4060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hyperlink" Target="http://kpmg.com/app" TargetMode="External"/><Relationship Id="rId4" Type="http://schemas.openxmlformats.org/officeDocument/2006/relationships/hyperlink" Target="http://kpmg.ru/" TargetMode="Externa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5" Type="http://schemas.openxmlformats.org/officeDocument/2006/relationships/hyperlink" Target="http://kpmg.com/app" TargetMode="External"/><Relationship Id="rId4" Type="http://schemas.openxmlformats.org/officeDocument/2006/relationships/hyperlink" Target="http://kpmg.ru/" TargetMode="Externa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458720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127001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255307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12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</a:rPr>
              <a:t>]</a:t>
            </a:r>
            <a:endParaRPr lang="ru-RU" dirty="0">
              <a:solidFill>
                <a:srgbClr val="DBDBE9"/>
              </a:solidFill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8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22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12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 smtClean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20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</a:rPr>
              <a:t>]</a:t>
            </a:r>
            <a:endParaRPr lang="ru-RU" dirty="0">
              <a:solidFill>
                <a:srgbClr val="DBDBE9"/>
              </a:solidFill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5699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блож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9085263" y="-1588"/>
            <a:ext cx="57150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invGray">
          <a:xfrm>
            <a:off x="9043988" y="-1588"/>
            <a:ext cx="28575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9024938" y="-1588"/>
            <a:ext cx="9525" cy="312738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8977313" y="-1588"/>
            <a:ext cx="25400" cy="312738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7" name="Group 23"/>
          <p:cNvGrpSpPr>
            <a:grpSpLocks/>
          </p:cNvGrpSpPr>
          <p:nvPr userDrawn="1"/>
        </p:nvGrpSpPr>
        <p:grpSpPr bwMode="auto">
          <a:xfrm>
            <a:off x="8875713" y="0"/>
            <a:ext cx="95250" cy="333375"/>
            <a:chOff x="8875715" y="-787"/>
            <a:chExt cx="95251" cy="295141"/>
          </a:xfrm>
        </p:grpSpPr>
        <p:sp>
          <p:nvSpPr>
            <p:cNvPr id="8" name="Прямоугольник 7"/>
            <p:cNvSpPr/>
            <p:nvPr/>
          </p:nvSpPr>
          <p:spPr bwMode="invGray">
            <a:xfrm>
              <a:off x="8915402" y="-787"/>
              <a:ext cx="55564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Номер слайда 26"/>
          <p:cNvSpPr>
            <a:spLocks noGrp="1"/>
          </p:cNvSpPr>
          <p:nvPr userDrawn="1">
            <p:ph type="sldNum" sz="quarter" idx="10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37BC8CD-063B-428F-958C-C63E20DCCF7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Дата 2"/>
          <p:cNvSpPr>
            <a:spLocks noGrp="1"/>
          </p:cNvSpPr>
          <p:nvPr>
            <p:ph type="dt" sz="half" idx="11"/>
          </p:nvPr>
        </p:nvSpPr>
        <p:spPr>
          <a:xfrm>
            <a:off x="7451725" y="6356350"/>
            <a:ext cx="1423988" cy="2349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b="1">
                <a:solidFill>
                  <a:prstClr val="black"/>
                </a:solidFill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4CC4B337-42DF-4720-9BAA-FD2655FB0798}" type="datetime8">
              <a:rPr lang="ru-RU"/>
              <a:pPr>
                <a:defRPr/>
              </a:pPr>
              <a:t>17.11.2021 18:18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91260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9085263" y="-1588"/>
            <a:ext cx="57150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invGray">
          <a:xfrm>
            <a:off x="9043988" y="-1588"/>
            <a:ext cx="28575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9024938" y="-1588"/>
            <a:ext cx="9525" cy="312738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8977313" y="-1588"/>
            <a:ext cx="25400" cy="312738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7" name="Group 23"/>
          <p:cNvGrpSpPr>
            <a:grpSpLocks/>
          </p:cNvGrpSpPr>
          <p:nvPr userDrawn="1"/>
        </p:nvGrpSpPr>
        <p:grpSpPr bwMode="auto">
          <a:xfrm>
            <a:off x="8875713" y="0"/>
            <a:ext cx="95250" cy="333375"/>
            <a:chOff x="8875715" y="-787"/>
            <a:chExt cx="95251" cy="295141"/>
          </a:xfrm>
        </p:grpSpPr>
        <p:sp>
          <p:nvSpPr>
            <p:cNvPr id="8" name="Прямоугольник 7"/>
            <p:cNvSpPr/>
            <p:nvPr/>
          </p:nvSpPr>
          <p:spPr bwMode="invGray">
            <a:xfrm>
              <a:off x="8915402" y="-787"/>
              <a:ext cx="55564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Номер слайда 1"/>
          <p:cNvSpPr txBox="1">
            <a:spLocks/>
          </p:cNvSpPr>
          <p:nvPr userDrawn="1"/>
        </p:nvSpPr>
        <p:spPr>
          <a:xfrm>
            <a:off x="8139113" y="0"/>
            <a:ext cx="825500" cy="3397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F2C7A41C-92AC-4697-A591-793246EAD8E3}" type="slidenum">
              <a:rPr lang="ru-RU" smtClean="0">
                <a:solidFill>
                  <a:srgbClr val="EDEDE3"/>
                </a:solidFill>
                <a:latin typeface="Trebuchet MS" panose="020B0603020202020204" pitchFamily="34" charset="0"/>
              </a:rPr>
              <a:pPr algn="r">
                <a:defRPr/>
              </a:pPr>
              <a:t>‹#›</a:t>
            </a:fld>
            <a:endParaRPr lang="ru-RU" dirty="0">
              <a:solidFill>
                <a:srgbClr val="EDEDE3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9898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49488"/>
            <a:ext cx="8229600" cy="4324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6D7DA-45DD-4D34-A48B-1C3796D20448}" type="datetimeFigureOut">
              <a:rPr lang="ru-RU"/>
              <a:pPr>
                <a:defRPr/>
              </a:pPr>
              <a:t>17.11.2021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25C3AF-5068-46FC-A8D9-0F1E335DAB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8941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5 - Singula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2519626 h 7772400"/>
              <a:gd name="T2" fmla="*/ 755000 w 1742046"/>
              <a:gd name="T3" fmla="*/ 2519626 h 7772400"/>
              <a:gd name="T4" fmla="*/ 755000 w 1742046"/>
              <a:gd name="T5" fmla="*/ 0 h 7772400"/>
              <a:gd name="T6" fmla="*/ 0 w 1742046"/>
              <a:gd name="T7" fmla="*/ 0 h 7772400"/>
              <a:gd name="T8" fmla="*/ 0 w 1742046"/>
              <a:gd name="T9" fmla="*/ 2519626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Freeform 19"/>
          <p:cNvSpPr>
            <a:spLocks noEditPoints="1"/>
          </p:cNvSpPr>
          <p:nvPr userDrawn="1"/>
        </p:nvSpPr>
        <p:spPr bwMode="auto">
          <a:xfrm>
            <a:off x="207010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064100" y="5036400"/>
            <a:ext cx="6172700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04015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 - Right dark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757238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29877" y="1339200"/>
            <a:ext cx="5715692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  <a:latin typeface="KPMG Cyrillic Extralight" panose="020B0303030202040204" pitchFamily="34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56462" y="5036400"/>
            <a:ext cx="5689108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3167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6 - No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064100" y="5036400"/>
            <a:ext cx="6172700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34575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 - Left dark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37528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726379" y="1339200"/>
            <a:ext cx="5021967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752964" y="5036400"/>
            <a:ext cx="4995382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2395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Slide Number Placeholder 12"/>
          <p:cNvSpPr txBox="1">
            <a:spLocks/>
          </p:cNvSpPr>
          <p:nvPr userDrawn="1"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0797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 - Right light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19"/>
          <p:cNvSpPr>
            <a:spLocks noEditPoints="1"/>
          </p:cNvSpPr>
          <p:nvPr userDrawn="1"/>
        </p:nvSpPr>
        <p:spPr bwMode="auto">
          <a:xfrm>
            <a:off x="757238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29877" y="1339200"/>
            <a:ext cx="5715692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56462" y="5036400"/>
            <a:ext cx="5689108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387731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 - Left light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37528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726379" y="1339200"/>
            <a:ext cx="5021967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752964" y="5036400"/>
            <a:ext cx="4995382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16063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0"/>
          <p:cNvSpPr/>
          <p:nvPr userDrawn="1"/>
        </p:nvSpPr>
        <p:spPr>
          <a:xfrm>
            <a:off x="4659313" y="1177925"/>
            <a:ext cx="84137" cy="4843463"/>
          </a:xfrm>
          <a:prstGeom prst="rect">
            <a:avLst/>
          </a:prstGeom>
          <a:solidFill>
            <a:schemeClr val="tx2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1500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</a:b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8" name="Shape 8"/>
          <p:cNvSpPr txBox="1">
            <a:spLocks/>
          </p:cNvSpPr>
          <p:nvPr userDrawn="1"/>
        </p:nvSpPr>
        <p:spPr>
          <a:xfrm>
            <a:off x="8240713" y="6319838"/>
            <a:ext cx="463550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8C658B5B-8363-4448-9D74-1470544B874D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9" name="Freeform 19"/>
          <p:cNvSpPr>
            <a:spLocks noEditPoints="1"/>
          </p:cNvSpPr>
          <p:nvPr userDrawn="1"/>
        </p:nvSpPr>
        <p:spPr bwMode="auto">
          <a:xfrm>
            <a:off x="747713" y="6300788"/>
            <a:ext cx="423862" cy="187325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4"/>
          </p:nvPr>
        </p:nvSpPr>
        <p:spPr>
          <a:xfrm>
            <a:off x="4658458" y="445724"/>
            <a:ext cx="4041930" cy="365356"/>
          </a:xfrm>
        </p:spPr>
        <p:txBody>
          <a:bodyPr lIns="144000"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6"/>
            <a:ext cx="4034204" cy="4843463"/>
          </a:xfrm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71759" y="1177926"/>
            <a:ext cx="4020909" cy="4843463"/>
          </a:xfrm>
          <a:ln w="6350">
            <a:solidFill>
              <a:schemeClr val="tx2"/>
            </a:solidFill>
          </a:ln>
        </p:spPr>
        <p:txBody>
          <a:bodyPr lIns="144000" tIns="72000"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9718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continu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0"/>
          <p:cNvSpPr/>
          <p:nvPr userDrawn="1"/>
        </p:nvSpPr>
        <p:spPr>
          <a:xfrm>
            <a:off x="4657725" y="1177925"/>
            <a:ext cx="84138" cy="4843463"/>
          </a:xfrm>
          <a:prstGeom prst="rect">
            <a:avLst/>
          </a:prstGeom>
          <a:solidFill>
            <a:schemeClr val="tx2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1500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</a:b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8" name="Shape 8"/>
          <p:cNvSpPr txBox="1">
            <a:spLocks/>
          </p:cNvSpPr>
          <p:nvPr userDrawn="1"/>
        </p:nvSpPr>
        <p:spPr>
          <a:xfrm>
            <a:off x="8240713" y="6319838"/>
            <a:ext cx="463550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EACD50B2-BD16-49D0-A6C4-656221481393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9" name="Freeform 19"/>
          <p:cNvSpPr>
            <a:spLocks noEditPoints="1"/>
          </p:cNvSpPr>
          <p:nvPr userDrawn="1"/>
        </p:nvSpPr>
        <p:spPr bwMode="auto">
          <a:xfrm>
            <a:off x="747713" y="6300788"/>
            <a:ext cx="423862" cy="187325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4"/>
          </p:nvPr>
        </p:nvSpPr>
        <p:spPr>
          <a:xfrm>
            <a:off x="4658458" y="445724"/>
            <a:ext cx="4041930" cy="365356"/>
          </a:xfrm>
        </p:spPr>
        <p:txBody>
          <a:bodyPr lIns="144000"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6"/>
            <a:ext cx="4034204" cy="4843463"/>
          </a:xfrm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71759" y="1177926"/>
            <a:ext cx="4020909" cy="4843463"/>
          </a:xfrm>
          <a:ln w="6350">
            <a:solidFill>
              <a:schemeClr val="tx2"/>
            </a:solidFill>
          </a:ln>
        </p:spPr>
        <p:txBody>
          <a:bodyPr lIns="144000" tIns="72000"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54465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important notice combi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</a:b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6" name="Shape 8"/>
          <p:cNvSpPr txBox="1">
            <a:spLocks/>
          </p:cNvSpPr>
          <p:nvPr userDrawn="1"/>
        </p:nvSpPr>
        <p:spPr>
          <a:xfrm>
            <a:off x="8240713" y="6319838"/>
            <a:ext cx="463550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54B6C54B-92CD-4EE4-8802-0379BFAF340F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7" name="Freeform 19"/>
          <p:cNvSpPr>
            <a:spLocks noEditPoints="1"/>
          </p:cNvSpPr>
          <p:nvPr userDrawn="1"/>
        </p:nvSpPr>
        <p:spPr bwMode="auto">
          <a:xfrm>
            <a:off x="747713" y="6300788"/>
            <a:ext cx="423862" cy="187325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2"/>
          </a:xfrm>
        </p:spPr>
        <p:txBody>
          <a:bodyPr/>
          <a:lstStyle>
            <a:lvl1pPr>
              <a:defRPr sz="800" baseline="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8465" y="1177925"/>
            <a:ext cx="4034203" cy="4843462"/>
          </a:xfrm>
          <a:ln w="6350">
            <a:noFill/>
          </a:ln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1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811936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7" y="1422400"/>
            <a:ext cx="1611692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262554" y="1422400"/>
            <a:ext cx="64301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251039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1613389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258158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53221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987051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1613389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53221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289783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585436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422400"/>
            <a:ext cx="8241323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9760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3109441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4036754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5908" y="1422400"/>
            <a:ext cx="3726000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40" y="451575"/>
            <a:ext cx="7930569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02300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OR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4036754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4655908" y="1422400"/>
            <a:ext cx="4036754" cy="46044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1" y="203863"/>
            <a:ext cx="7619815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198768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CHAR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3830800"/>
            <a:ext cx="8241323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451339" y="1422400"/>
            <a:ext cx="8241323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314454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HAR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3259385" y="1422400"/>
            <a:ext cx="2625231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6" name="Chart Placeholder 4"/>
          <p:cNvSpPr>
            <a:spLocks noGrp="1"/>
          </p:cNvSpPr>
          <p:nvPr>
            <p:ph type="chart" sz="quarter" idx="12"/>
          </p:nvPr>
        </p:nvSpPr>
        <p:spPr>
          <a:xfrm>
            <a:off x="451338" y="1422400"/>
            <a:ext cx="2625231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7" y="3830800"/>
            <a:ext cx="2625231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13"/>
          </p:nvPr>
        </p:nvSpPr>
        <p:spPr>
          <a:xfrm>
            <a:off x="6067433" y="1422400"/>
            <a:ext cx="2625231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3259385" y="3830800"/>
            <a:ext cx="2625231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6067433" y="3830800"/>
            <a:ext cx="2625231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776721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51339" y="1422400"/>
            <a:ext cx="8241323" cy="46044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08715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0268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595512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FIV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137828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824308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510792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51338" y="1426659"/>
            <a:ext cx="1495385" cy="604800"/>
          </a:xfrm>
          <a:prstGeom prst="homePlate">
            <a:avLst>
              <a:gd name="adj" fmla="val 31970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2137828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3824308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5510792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7197280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7197280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5205677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FOU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555984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60636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765280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51338" y="1426659"/>
            <a:ext cx="1927385" cy="604800"/>
          </a:xfrm>
          <a:prstGeom prst="homePlate">
            <a:avLst>
              <a:gd name="adj" fmla="val 31970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2555984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60636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6765280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3876021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WITH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ight Arrow 2"/>
          <p:cNvSpPr/>
          <p:nvPr userDrawn="1"/>
        </p:nvSpPr>
        <p:spPr>
          <a:xfrm rot="2655894">
            <a:off x="3786188" y="2813050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17" name="Right Arrow 20"/>
          <p:cNvSpPr/>
          <p:nvPr userDrawn="1"/>
        </p:nvSpPr>
        <p:spPr>
          <a:xfrm rot="18944106" flipH="1">
            <a:off x="4976813" y="2813050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21" name="Right Arrow 21"/>
          <p:cNvSpPr/>
          <p:nvPr userDrawn="1"/>
        </p:nvSpPr>
        <p:spPr>
          <a:xfrm rot="18944106" flipV="1">
            <a:off x="3786188" y="4384675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22" name="Right Arrow 22"/>
          <p:cNvSpPr/>
          <p:nvPr userDrawn="1"/>
        </p:nvSpPr>
        <p:spPr>
          <a:xfrm rot="2655894" flipH="1" flipV="1">
            <a:off x="4976813" y="4384675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04403" y="4532800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504403" y="1775459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022032" y="3191932"/>
            <a:ext cx="1099938" cy="1191600"/>
          </a:xfrm>
          <a:prstGeom prst="ellipse">
            <a:avLst/>
          </a:prstGeom>
          <a:solidFill>
            <a:schemeClr val="accent1"/>
          </a:solidFill>
        </p:spPr>
        <p:txBody>
          <a:bodyPr lIns="54000" tIns="54000" rIns="54000" bIns="54000" anchor="ctr"/>
          <a:lstStyle>
            <a:lvl1pPr algn="ctr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5504403" y="1428430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5504403" y="4182242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51338" y="4532800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51338" y="4182242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75459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8430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1" y="203863"/>
            <a:ext cx="7619815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783292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81377"/>
            <a:ext cx="4036754" cy="4245425"/>
          </a:xfrm>
          <a:ln w="6350">
            <a:noFill/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6659"/>
            <a:ext cx="4036754" cy="360000"/>
          </a:xfrm>
          <a:solidFill>
            <a:schemeClr val="tx2"/>
          </a:solidFill>
          <a:ln w="6350">
            <a:noFill/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55908" y="1781377"/>
            <a:ext cx="4036754" cy="4245425"/>
          </a:xfrm>
          <a:ln w="6350">
            <a:noFill/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4655908" y="1426659"/>
            <a:ext cx="4036754" cy="360000"/>
          </a:xfrm>
          <a:solidFill>
            <a:schemeClr val="tx2"/>
          </a:solidFill>
          <a:ln w="6350">
            <a:noFill/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857754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222527"/>
      </p:ext>
    </p:extLst>
  </p:cSld>
  <p:clrMapOvr>
    <a:masterClrMapping/>
  </p:clrMapOvr>
  <p:hf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65537" y="4241200"/>
            <a:ext cx="40271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665537" y="1775459"/>
            <a:ext cx="40271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4665537" y="1428430"/>
            <a:ext cx="40271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4665537" y="3890142"/>
            <a:ext cx="40271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51338" y="4241200"/>
            <a:ext cx="40262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51338" y="3890142"/>
            <a:ext cx="40262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75459"/>
            <a:ext cx="40262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8430"/>
            <a:ext cx="40262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635174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- NO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75227" y="3829182"/>
            <a:ext cx="4017438" cy="22032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665531" y="1422415"/>
            <a:ext cx="4017438" cy="2204719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61033" y="3829182"/>
            <a:ext cx="4026231" cy="22032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422415"/>
            <a:ext cx="4026231" cy="2204719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8725629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2519626 h 7772400"/>
              <a:gd name="T2" fmla="*/ 755000 w 1742046"/>
              <a:gd name="T3" fmla="*/ 2519626 h 7772400"/>
              <a:gd name="T4" fmla="*/ 755000 w 1742046"/>
              <a:gd name="T5" fmla="*/ 0 h 7772400"/>
              <a:gd name="T6" fmla="*/ 0 w 1742046"/>
              <a:gd name="T7" fmla="*/ 0 h 7772400"/>
              <a:gd name="T8" fmla="*/ 0 w 1742046"/>
              <a:gd name="T9" fmla="*/ 2519626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7709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bg>
      <p:bgPr>
        <a:solidFill>
          <a:srgbClr val="6D20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2519626 h 7772400"/>
              <a:gd name="T2" fmla="*/ 755000 w 1742046"/>
              <a:gd name="T3" fmla="*/ 2519626 h 7772400"/>
              <a:gd name="T4" fmla="*/ 755000 w 1742046"/>
              <a:gd name="T5" fmla="*/ 0 h 7772400"/>
              <a:gd name="T6" fmla="*/ 0 w 1742046"/>
              <a:gd name="T7" fmla="*/ 0 h 7772400"/>
              <a:gd name="T8" fmla="*/ 0 w 1742046"/>
              <a:gd name="T9" fmla="*/ 2519626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A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05367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2519626 h 7772400"/>
              <a:gd name="T2" fmla="*/ 755000 w 1742046"/>
              <a:gd name="T3" fmla="*/ 2519626 h 7772400"/>
              <a:gd name="T4" fmla="*/ 755000 w 1742046"/>
              <a:gd name="T5" fmla="*/ 0 h 7772400"/>
              <a:gd name="T6" fmla="*/ 0 w 1742046"/>
              <a:gd name="T7" fmla="*/ 0 h 7772400"/>
              <a:gd name="T8" fmla="*/ 0 w 1742046"/>
              <a:gd name="T9" fmla="*/ 2519626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752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4">
    <p:bg>
      <p:bgPr>
        <a:solidFill>
          <a:srgbClr val="00A3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2519626 h 7772400"/>
              <a:gd name="T2" fmla="*/ 755000 w 1742046"/>
              <a:gd name="T3" fmla="*/ 2519626 h 7772400"/>
              <a:gd name="T4" fmla="*/ 755000 w 1742046"/>
              <a:gd name="T5" fmla="*/ 0 h 7772400"/>
              <a:gd name="T6" fmla="*/ 0 w 1742046"/>
              <a:gd name="T7" fmla="*/ 0 h 7772400"/>
              <a:gd name="T8" fmla="*/ 0 w 1742046"/>
              <a:gd name="T9" fmla="*/ 2519626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470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0614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gray">
          <a:xfrm>
            <a:off x="1573213" y="6234113"/>
            <a:ext cx="2957512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450850" y="6234113"/>
            <a:ext cx="504825" cy="2238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87513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TIT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gray">
          <a:xfrm>
            <a:off x="1573213" y="6234113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5" name="Freeform 15"/>
          <p:cNvSpPr>
            <a:spLocks noEditPoints="1"/>
          </p:cNvSpPr>
          <p:nvPr userDrawn="1"/>
        </p:nvSpPr>
        <p:spPr bwMode="auto">
          <a:xfrm>
            <a:off x="450850" y="6234113"/>
            <a:ext cx="504825" cy="2238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40" y="451575"/>
            <a:ext cx="7930569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1340" y="1422400"/>
            <a:ext cx="7930569" cy="460440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186532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2 COLUMN AND COVER LETTER RUN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450850" y="6319838"/>
            <a:ext cx="425450" cy="1730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7" name="Shape 8"/>
          <p:cNvSpPr txBox="1">
            <a:spLocks/>
          </p:cNvSpPr>
          <p:nvPr userDrawn="1"/>
        </p:nvSpPr>
        <p:spPr>
          <a:xfrm>
            <a:off x="8231188" y="6319838"/>
            <a:ext cx="461962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F3644780-8E2C-4A1C-938D-27807761EE5F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2"/>
          </a:xfrm>
        </p:spPr>
        <p:txBody>
          <a:bodyPr/>
          <a:lstStyle>
            <a:lvl1pPr>
              <a:defRPr sz="800" baseline="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9585" y="1177925"/>
            <a:ext cx="4033083" cy="4843462"/>
          </a:xfrm>
          <a:ln w="6350">
            <a:noFill/>
          </a:ln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9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51705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34166942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4300538" y="6319838"/>
            <a:ext cx="392112" cy="1730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301152" y="820754"/>
            <a:ext cx="3452201" cy="754061"/>
          </a:xfrm>
        </p:spPr>
        <p:txBody>
          <a:bodyPr/>
          <a:lstStyle>
            <a:lvl1pPr>
              <a:lnSpc>
                <a:spcPct val="70000"/>
              </a:lnSpc>
              <a:defRPr sz="4400" b="0">
                <a:solidFill>
                  <a:srgbClr val="00338D"/>
                </a:solidFill>
                <a:latin typeface="KPMG Cyrillic Extralight" panose="020B0303030202040204" pitchFamily="34" charset="0"/>
                <a:cs typeface="Kokila" panose="020B060402020202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4301154" y="2070743"/>
            <a:ext cx="3452677" cy="3267075"/>
          </a:xfrm>
        </p:spPr>
        <p:txBody>
          <a:bodyPr/>
          <a:lstStyle>
            <a:lvl1pPr>
              <a:defRPr>
                <a:solidFill>
                  <a:srgbClr val="00338D"/>
                </a:solidFill>
              </a:defRPr>
            </a:lvl1pPr>
            <a:lvl2pPr>
              <a:defRPr>
                <a:solidFill>
                  <a:srgbClr val="00338D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00338D"/>
                </a:solidFill>
              </a:defRPr>
            </a:lvl3pPr>
            <a:lvl4pPr>
              <a:buClr>
                <a:schemeClr val="bg1"/>
              </a:buClr>
              <a:defRPr>
                <a:solidFill>
                  <a:srgbClr val="00338D"/>
                </a:solidFill>
              </a:defRPr>
            </a:lvl4pPr>
            <a:lvl5pPr>
              <a:buClr>
                <a:schemeClr val="bg1"/>
              </a:buClr>
              <a:defRPr>
                <a:solidFill>
                  <a:srgbClr val="00338D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4768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87012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"/>
          <p:cNvSpPr>
            <a:spLocks/>
          </p:cNvSpPr>
          <p:nvPr userDrawn="1"/>
        </p:nvSpPr>
        <p:spPr bwMode="auto">
          <a:xfrm>
            <a:off x="0" y="0"/>
            <a:ext cx="765175" cy="6858000"/>
          </a:xfrm>
          <a:custGeom>
            <a:avLst/>
            <a:gdLst>
              <a:gd name="T0" fmla="*/ 0 w 1742046"/>
              <a:gd name="T1" fmla="*/ 2519626 h 7772400"/>
              <a:gd name="T2" fmla="*/ 1060 w 1742046"/>
              <a:gd name="T3" fmla="*/ 2519626 h 7772400"/>
              <a:gd name="T4" fmla="*/ 1060 w 1742046"/>
              <a:gd name="T5" fmla="*/ 0 h 7772400"/>
              <a:gd name="T6" fmla="*/ 0 w 1742046"/>
              <a:gd name="T7" fmla="*/ 0 h 7772400"/>
              <a:gd name="T8" fmla="*/ 0 w 1742046"/>
              <a:gd name="T9" fmla="*/ 2519626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Freeform 19"/>
          <p:cNvSpPr>
            <a:spLocks noEditPoints="1"/>
          </p:cNvSpPr>
          <p:nvPr userDrawn="1"/>
        </p:nvSpPr>
        <p:spPr bwMode="auto">
          <a:xfrm>
            <a:off x="1584325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7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488" y="3062288"/>
            <a:ext cx="1223962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56"/>
          <a:stretch>
            <a:fillRect/>
          </a:stretch>
        </p:blipFill>
        <p:spPr bwMode="auto">
          <a:xfrm>
            <a:off x="1584325" y="3062288"/>
            <a:ext cx="1144588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9">
            <a:hlinkClick r:id="rId4"/>
          </p:cNvPr>
          <p:cNvSpPr>
            <a:spLocks noChangeArrowheads="1"/>
          </p:cNvSpPr>
          <p:nvPr userDrawn="1"/>
        </p:nvSpPr>
        <p:spPr bwMode="auto">
          <a:xfrm>
            <a:off x="1581150" y="3554413"/>
            <a:ext cx="17526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ru-RU" sz="1100" b="1" smtClean="0">
                <a:solidFill>
                  <a:srgbClr val="00338D"/>
                </a:solidFill>
                <a:latin typeface="Arial" pitchFamily="34" charset="0"/>
                <a:ea typeface="Univers for KPMG"/>
                <a:cs typeface="Univers for KPMG"/>
              </a:rPr>
              <a:t>kpmg.ru</a:t>
            </a:r>
          </a:p>
        </p:txBody>
      </p:sp>
      <p:sp>
        <p:nvSpPr>
          <p:cNvPr id="10" name="Rectangle 20">
            <a:hlinkClick r:id="rId5"/>
          </p:cNvPr>
          <p:cNvSpPr>
            <a:spLocks noChangeArrowheads="1"/>
          </p:cNvSpPr>
          <p:nvPr userDrawn="1"/>
        </p:nvSpPr>
        <p:spPr bwMode="auto">
          <a:xfrm>
            <a:off x="4416425" y="3554413"/>
            <a:ext cx="11430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ru-RU" sz="1100" b="1" smtClean="0">
                <a:solidFill>
                  <a:srgbClr val="00338D"/>
                </a:solidFill>
                <a:latin typeface="Arial" pitchFamily="34" charset="0"/>
                <a:ea typeface="Univers for KPMG"/>
                <a:cs typeface="Univers for KPMG"/>
              </a:rPr>
              <a:t>kpmg.com/app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584007" y="5240354"/>
            <a:ext cx="6808177" cy="554037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584007" y="6029325"/>
            <a:ext cx="6808177" cy="119064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584007" y="4313254"/>
            <a:ext cx="6808177" cy="554037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19892763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9076D7DA-45DD-4D34-A48B-1C3796D20448}" type="datetimeFigureOut">
              <a:rPr lang="ru-RU"/>
              <a:pPr>
                <a:defRPr/>
              </a:pPr>
              <a:t>17.11.2021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442FBAAF-8AD6-4710-BC72-557A2CAE30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06501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9076D7DA-45DD-4D34-A48B-1C3796D20448}" type="datetimeFigureOut">
              <a:rPr lang="ru-RU"/>
              <a:pPr>
                <a:defRPr/>
              </a:pPr>
              <a:t>17.11.2021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1F5CE67E-A476-409F-B016-CC20641598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07669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5 - Singula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3236320 h 7772400"/>
              <a:gd name="T2" fmla="*/ 909157 w 1742046"/>
              <a:gd name="T3" fmla="*/ 3236320 h 7772400"/>
              <a:gd name="T4" fmla="*/ 909157 w 1742046"/>
              <a:gd name="T5" fmla="*/ 0 h 7772400"/>
              <a:gd name="T6" fmla="*/ 0 w 1742046"/>
              <a:gd name="T7" fmla="*/ 0 h 7772400"/>
              <a:gd name="T8" fmla="*/ 0 w 1742046"/>
              <a:gd name="T9" fmla="*/ 3236320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Freeform 19"/>
          <p:cNvSpPr>
            <a:spLocks noEditPoints="1"/>
          </p:cNvSpPr>
          <p:nvPr userDrawn="1"/>
        </p:nvSpPr>
        <p:spPr bwMode="auto">
          <a:xfrm>
            <a:off x="207010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064100" y="5036400"/>
            <a:ext cx="6172700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747724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 - Right dark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757238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29877" y="1339200"/>
            <a:ext cx="5715692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  <a:latin typeface="KPMG Cyrillic Extralight" panose="020B0303030202040204" pitchFamily="34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56462" y="5036400"/>
            <a:ext cx="5689108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634221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6 - No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064100" y="5036400"/>
            <a:ext cx="6172700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4921413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 - Left dark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37528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726379" y="1339200"/>
            <a:ext cx="5021967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752964" y="5036400"/>
            <a:ext cx="4995382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393310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 - Right light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19"/>
          <p:cNvSpPr>
            <a:spLocks noEditPoints="1"/>
          </p:cNvSpPr>
          <p:nvPr userDrawn="1"/>
        </p:nvSpPr>
        <p:spPr bwMode="auto">
          <a:xfrm>
            <a:off x="757238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29877" y="1339200"/>
            <a:ext cx="5715692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56462" y="5036400"/>
            <a:ext cx="5689108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876018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 - Left light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37528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726379" y="1339200"/>
            <a:ext cx="5021967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752964" y="5036400"/>
            <a:ext cx="4995382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702572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0"/>
          <p:cNvSpPr/>
          <p:nvPr userDrawn="1"/>
        </p:nvSpPr>
        <p:spPr>
          <a:xfrm>
            <a:off x="4659313" y="1177925"/>
            <a:ext cx="84137" cy="4843463"/>
          </a:xfrm>
          <a:prstGeom prst="rect">
            <a:avLst/>
          </a:prstGeom>
          <a:solidFill>
            <a:schemeClr val="tx2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1500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</a:b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8" name="Shape 8"/>
          <p:cNvSpPr txBox="1">
            <a:spLocks/>
          </p:cNvSpPr>
          <p:nvPr userDrawn="1"/>
        </p:nvSpPr>
        <p:spPr>
          <a:xfrm>
            <a:off x="8240713" y="6319838"/>
            <a:ext cx="463550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47235744-A68C-424A-996E-4639FE651422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9" name="Freeform 19"/>
          <p:cNvSpPr>
            <a:spLocks noEditPoints="1"/>
          </p:cNvSpPr>
          <p:nvPr userDrawn="1"/>
        </p:nvSpPr>
        <p:spPr bwMode="auto">
          <a:xfrm>
            <a:off x="747713" y="6300788"/>
            <a:ext cx="423862" cy="187325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4"/>
          </p:nvPr>
        </p:nvSpPr>
        <p:spPr>
          <a:xfrm>
            <a:off x="4658458" y="445724"/>
            <a:ext cx="4041930" cy="365356"/>
          </a:xfrm>
        </p:spPr>
        <p:txBody>
          <a:bodyPr lIns="144000"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3"/>
          </a:xfrm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71752" y="1177925"/>
            <a:ext cx="4020909" cy="4843463"/>
          </a:xfrm>
          <a:ln w="6350">
            <a:solidFill>
              <a:schemeClr val="tx2"/>
            </a:solidFill>
          </a:ln>
        </p:spPr>
        <p:txBody>
          <a:bodyPr lIns="144000" tIns="72000"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7846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091746"/>
      </p:ext>
    </p:extLst>
  </p:cSld>
  <p:clrMapOvr>
    <a:masterClrMapping/>
  </p:clrMapOvr>
  <p:hf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continu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0"/>
          <p:cNvSpPr/>
          <p:nvPr userDrawn="1"/>
        </p:nvSpPr>
        <p:spPr>
          <a:xfrm>
            <a:off x="4657725" y="1177925"/>
            <a:ext cx="84138" cy="4843463"/>
          </a:xfrm>
          <a:prstGeom prst="rect">
            <a:avLst/>
          </a:prstGeom>
          <a:solidFill>
            <a:schemeClr val="tx2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1500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</a:b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8" name="Shape 8"/>
          <p:cNvSpPr txBox="1">
            <a:spLocks/>
          </p:cNvSpPr>
          <p:nvPr userDrawn="1"/>
        </p:nvSpPr>
        <p:spPr>
          <a:xfrm>
            <a:off x="8240713" y="6319838"/>
            <a:ext cx="463550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4BE9386B-AD6C-49B0-A727-2562DB38D1C5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9" name="Freeform 19"/>
          <p:cNvSpPr>
            <a:spLocks noEditPoints="1"/>
          </p:cNvSpPr>
          <p:nvPr userDrawn="1"/>
        </p:nvSpPr>
        <p:spPr bwMode="auto">
          <a:xfrm>
            <a:off x="747713" y="6300788"/>
            <a:ext cx="423862" cy="187325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4"/>
          </p:nvPr>
        </p:nvSpPr>
        <p:spPr>
          <a:xfrm>
            <a:off x="4658458" y="445724"/>
            <a:ext cx="4041930" cy="365356"/>
          </a:xfrm>
        </p:spPr>
        <p:txBody>
          <a:bodyPr lIns="144000"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3"/>
          </a:xfrm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71752" y="1177925"/>
            <a:ext cx="4020909" cy="4843463"/>
          </a:xfrm>
          <a:ln w="6350">
            <a:solidFill>
              <a:schemeClr val="tx2"/>
            </a:solidFill>
          </a:ln>
        </p:spPr>
        <p:txBody>
          <a:bodyPr lIns="144000" tIns="72000"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593209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important notice combi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</a:b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6" name="Shape 8"/>
          <p:cNvSpPr txBox="1">
            <a:spLocks/>
          </p:cNvSpPr>
          <p:nvPr userDrawn="1"/>
        </p:nvSpPr>
        <p:spPr>
          <a:xfrm>
            <a:off x="8240713" y="6319838"/>
            <a:ext cx="463550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DE51A0D5-EA42-4359-81CC-8C318946573F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7" name="Freeform 19"/>
          <p:cNvSpPr>
            <a:spLocks noEditPoints="1"/>
          </p:cNvSpPr>
          <p:nvPr userDrawn="1"/>
        </p:nvSpPr>
        <p:spPr bwMode="auto">
          <a:xfrm>
            <a:off x="747713" y="6300788"/>
            <a:ext cx="423862" cy="187325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2"/>
          </a:xfrm>
        </p:spPr>
        <p:txBody>
          <a:bodyPr/>
          <a:lstStyle>
            <a:lvl1pPr>
              <a:defRPr sz="800" baseline="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8458" y="1177925"/>
            <a:ext cx="4034203" cy="4843462"/>
          </a:xfrm>
          <a:ln w="6350">
            <a:noFill/>
          </a:ln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1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71835913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7" y="1422400"/>
            <a:ext cx="1611692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262554" y="1422400"/>
            <a:ext cx="64301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5832526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1613389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258158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53221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9758254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1613389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53221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6656419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764203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422400"/>
            <a:ext cx="8241323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546242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4036754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5908" y="1422400"/>
            <a:ext cx="3726000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7930569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6240420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OR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4036754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4655908" y="1422400"/>
            <a:ext cx="4036754" cy="46044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619815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5974233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CHAR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3830800"/>
            <a:ext cx="8241323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451339" y="1422400"/>
            <a:ext cx="8241323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8133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244259"/>
      </p:ext>
    </p:extLst>
  </p:cSld>
  <p:clrMapOvr>
    <a:masterClrMapping/>
  </p:clrMapOvr>
  <p:hf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HAR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3259385" y="1422400"/>
            <a:ext cx="2625231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6" name="Chart Placeholder 4"/>
          <p:cNvSpPr>
            <a:spLocks noGrp="1"/>
          </p:cNvSpPr>
          <p:nvPr>
            <p:ph type="chart" sz="quarter" idx="12"/>
          </p:nvPr>
        </p:nvSpPr>
        <p:spPr>
          <a:xfrm>
            <a:off x="451338" y="1422400"/>
            <a:ext cx="2625231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7" y="3830800"/>
            <a:ext cx="2625231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13"/>
          </p:nvPr>
        </p:nvSpPr>
        <p:spPr>
          <a:xfrm>
            <a:off x="6067431" y="1422400"/>
            <a:ext cx="2625231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3259384" y="3830800"/>
            <a:ext cx="2625231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6067431" y="3830800"/>
            <a:ext cx="2625231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6492510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51339" y="1422400"/>
            <a:ext cx="8241323" cy="46044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0397290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0268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49066432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FIV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137823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824308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510792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51338" y="1426659"/>
            <a:ext cx="1495385" cy="604800"/>
          </a:xfrm>
          <a:prstGeom prst="homePlate">
            <a:avLst>
              <a:gd name="adj" fmla="val 31970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2137823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3824308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5510792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7197277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7197277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8609199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FOU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555984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60630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765277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51338" y="1426659"/>
            <a:ext cx="1927385" cy="604800"/>
          </a:xfrm>
          <a:prstGeom prst="homePlate">
            <a:avLst>
              <a:gd name="adj" fmla="val 31970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2555984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60630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6765277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3282145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WITH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ight Arrow 2"/>
          <p:cNvSpPr/>
          <p:nvPr userDrawn="1"/>
        </p:nvSpPr>
        <p:spPr>
          <a:xfrm rot="2655894">
            <a:off x="3786188" y="2813050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17" name="Right Arrow 20"/>
          <p:cNvSpPr/>
          <p:nvPr userDrawn="1"/>
        </p:nvSpPr>
        <p:spPr>
          <a:xfrm rot="18944106" flipH="1">
            <a:off x="4976813" y="2813050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21" name="Right Arrow 21"/>
          <p:cNvSpPr/>
          <p:nvPr userDrawn="1"/>
        </p:nvSpPr>
        <p:spPr>
          <a:xfrm rot="18944106" flipV="1">
            <a:off x="3786188" y="4384675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22" name="Right Arrow 22"/>
          <p:cNvSpPr/>
          <p:nvPr userDrawn="1"/>
        </p:nvSpPr>
        <p:spPr>
          <a:xfrm rot="2655894" flipH="1" flipV="1">
            <a:off x="4976813" y="4384675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04400" y="4532800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504400" y="1775459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022032" y="3191932"/>
            <a:ext cx="1099938" cy="1191600"/>
          </a:xfrm>
          <a:prstGeom prst="ellipse">
            <a:avLst/>
          </a:prstGeom>
          <a:solidFill>
            <a:schemeClr val="accent1"/>
          </a:solidFill>
        </p:spPr>
        <p:txBody>
          <a:bodyPr lIns="54000" tIns="54000" rIns="54000" bIns="54000" anchor="ctr"/>
          <a:lstStyle>
            <a:lvl1pPr algn="ctr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5504400" y="1428430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5504400" y="4182242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51338" y="4532800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51338" y="4182242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75459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8430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619815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7864850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81376"/>
            <a:ext cx="4036754" cy="4245425"/>
          </a:xfrm>
          <a:ln w="6350">
            <a:noFill/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6659"/>
            <a:ext cx="4036754" cy="360000"/>
          </a:xfrm>
          <a:solidFill>
            <a:schemeClr val="tx2"/>
          </a:solidFill>
          <a:ln w="6350">
            <a:noFill/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55908" y="1781376"/>
            <a:ext cx="4036754" cy="4245425"/>
          </a:xfrm>
          <a:ln w="6350">
            <a:noFill/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4655908" y="1426659"/>
            <a:ext cx="4036754" cy="360000"/>
          </a:xfrm>
          <a:solidFill>
            <a:schemeClr val="tx2"/>
          </a:solidFill>
          <a:ln w="6350">
            <a:noFill/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9718888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65530" y="4241200"/>
            <a:ext cx="40271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665530" y="1775459"/>
            <a:ext cx="40271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4665530" y="1428430"/>
            <a:ext cx="40271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4665530" y="3890142"/>
            <a:ext cx="40271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51338" y="4241200"/>
            <a:ext cx="40262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51338" y="3890142"/>
            <a:ext cx="40262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75459"/>
            <a:ext cx="40262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8430"/>
            <a:ext cx="40262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382103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- NO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75223" y="3829182"/>
            <a:ext cx="4017438" cy="22032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665531" y="1422401"/>
            <a:ext cx="4017438" cy="2204719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61031" y="3829182"/>
            <a:ext cx="4026231" cy="22032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422401"/>
            <a:ext cx="4026231" cy="2204719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9487607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3236320 h 7772400"/>
              <a:gd name="T2" fmla="*/ 909157 w 1742046"/>
              <a:gd name="T3" fmla="*/ 3236320 h 7772400"/>
              <a:gd name="T4" fmla="*/ 909157 w 1742046"/>
              <a:gd name="T5" fmla="*/ 0 h 7772400"/>
              <a:gd name="T6" fmla="*/ 0 w 1742046"/>
              <a:gd name="T7" fmla="*/ 0 h 7772400"/>
              <a:gd name="T8" fmla="*/ 0 w 1742046"/>
              <a:gd name="T9" fmla="*/ 3236320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248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6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796197"/>
      </p:ext>
    </p:extLst>
  </p:cSld>
  <p:clrMapOvr>
    <a:masterClrMapping/>
  </p:clrMapOvr>
  <p:hf hdr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bg>
      <p:bgPr>
        <a:solidFill>
          <a:srgbClr val="6D20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3236320 h 7772400"/>
              <a:gd name="T2" fmla="*/ 909157 w 1742046"/>
              <a:gd name="T3" fmla="*/ 3236320 h 7772400"/>
              <a:gd name="T4" fmla="*/ 909157 w 1742046"/>
              <a:gd name="T5" fmla="*/ 0 h 7772400"/>
              <a:gd name="T6" fmla="*/ 0 w 1742046"/>
              <a:gd name="T7" fmla="*/ 0 h 7772400"/>
              <a:gd name="T8" fmla="*/ 0 w 1742046"/>
              <a:gd name="T9" fmla="*/ 3236320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A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39302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3236320 h 7772400"/>
              <a:gd name="T2" fmla="*/ 909157 w 1742046"/>
              <a:gd name="T3" fmla="*/ 3236320 h 7772400"/>
              <a:gd name="T4" fmla="*/ 909157 w 1742046"/>
              <a:gd name="T5" fmla="*/ 0 h 7772400"/>
              <a:gd name="T6" fmla="*/ 0 w 1742046"/>
              <a:gd name="T7" fmla="*/ 0 h 7772400"/>
              <a:gd name="T8" fmla="*/ 0 w 1742046"/>
              <a:gd name="T9" fmla="*/ 3236320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64037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4">
    <p:bg>
      <p:bgPr>
        <a:solidFill>
          <a:srgbClr val="00A3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3236320 h 7772400"/>
              <a:gd name="T2" fmla="*/ 909157 w 1742046"/>
              <a:gd name="T3" fmla="*/ 3236320 h 7772400"/>
              <a:gd name="T4" fmla="*/ 909157 w 1742046"/>
              <a:gd name="T5" fmla="*/ 0 h 7772400"/>
              <a:gd name="T6" fmla="*/ 0 w 1742046"/>
              <a:gd name="T7" fmla="*/ 0 h 7772400"/>
              <a:gd name="T8" fmla="*/ 0 w 1742046"/>
              <a:gd name="T9" fmla="*/ 3236320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470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5529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gray">
          <a:xfrm>
            <a:off x="1573213" y="6234113"/>
            <a:ext cx="2957512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450850" y="6234113"/>
            <a:ext cx="504825" cy="2238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39984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TIT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gray">
          <a:xfrm>
            <a:off x="1573213" y="6234113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5" name="Freeform 15"/>
          <p:cNvSpPr>
            <a:spLocks noEditPoints="1"/>
          </p:cNvSpPr>
          <p:nvPr userDrawn="1"/>
        </p:nvSpPr>
        <p:spPr bwMode="auto">
          <a:xfrm>
            <a:off x="450850" y="6234113"/>
            <a:ext cx="504825" cy="2238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7930569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1339" y="1422400"/>
            <a:ext cx="7930569" cy="460440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026316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2 COLUMN AND COVER LETTER RUN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450850" y="6319838"/>
            <a:ext cx="425450" cy="1730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7" name="Shape 8"/>
          <p:cNvSpPr txBox="1">
            <a:spLocks/>
          </p:cNvSpPr>
          <p:nvPr userDrawn="1"/>
        </p:nvSpPr>
        <p:spPr>
          <a:xfrm>
            <a:off x="8231188" y="6319838"/>
            <a:ext cx="461962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B79AB807-098B-47DD-BE16-1B305F05B505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2"/>
          </a:xfrm>
        </p:spPr>
        <p:txBody>
          <a:bodyPr/>
          <a:lstStyle>
            <a:lvl1pPr>
              <a:defRPr sz="800" baseline="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9578" y="1177925"/>
            <a:ext cx="4033083" cy="4843462"/>
          </a:xfrm>
          <a:ln w="6350">
            <a:noFill/>
          </a:ln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9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51705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50371383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4300538" y="6319838"/>
            <a:ext cx="392112" cy="1730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301151" y="820740"/>
            <a:ext cx="3452201" cy="754061"/>
          </a:xfrm>
        </p:spPr>
        <p:txBody>
          <a:bodyPr/>
          <a:lstStyle>
            <a:lvl1pPr>
              <a:lnSpc>
                <a:spcPct val="70000"/>
              </a:lnSpc>
              <a:defRPr sz="4400" b="0">
                <a:solidFill>
                  <a:srgbClr val="00338D"/>
                </a:solidFill>
                <a:latin typeface="KPMG Cyrillic Extralight" panose="020B0303030202040204" pitchFamily="34" charset="0"/>
                <a:cs typeface="Kokila" panose="020B060402020202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4301151" y="2070736"/>
            <a:ext cx="3452677" cy="3267075"/>
          </a:xfrm>
        </p:spPr>
        <p:txBody>
          <a:bodyPr/>
          <a:lstStyle>
            <a:lvl1pPr>
              <a:defRPr>
                <a:solidFill>
                  <a:srgbClr val="00338D"/>
                </a:solidFill>
              </a:defRPr>
            </a:lvl1pPr>
            <a:lvl2pPr>
              <a:defRPr>
                <a:solidFill>
                  <a:srgbClr val="00338D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00338D"/>
                </a:solidFill>
              </a:defRPr>
            </a:lvl3pPr>
            <a:lvl4pPr>
              <a:buClr>
                <a:schemeClr val="bg1"/>
              </a:buClr>
              <a:defRPr>
                <a:solidFill>
                  <a:srgbClr val="00338D"/>
                </a:solidFill>
              </a:defRPr>
            </a:lvl4pPr>
            <a:lvl5pPr>
              <a:buClr>
                <a:schemeClr val="bg1"/>
              </a:buClr>
              <a:defRPr>
                <a:solidFill>
                  <a:srgbClr val="00338D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019136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"/>
          <p:cNvSpPr>
            <a:spLocks/>
          </p:cNvSpPr>
          <p:nvPr userDrawn="1"/>
        </p:nvSpPr>
        <p:spPr bwMode="auto">
          <a:xfrm>
            <a:off x="0" y="0"/>
            <a:ext cx="765175" cy="6858000"/>
          </a:xfrm>
          <a:custGeom>
            <a:avLst/>
            <a:gdLst>
              <a:gd name="T0" fmla="*/ 0 w 1742046"/>
              <a:gd name="T1" fmla="*/ 3236320 h 7772400"/>
              <a:gd name="T2" fmla="*/ 5495 w 1742046"/>
              <a:gd name="T3" fmla="*/ 3236320 h 7772400"/>
              <a:gd name="T4" fmla="*/ 5495 w 1742046"/>
              <a:gd name="T5" fmla="*/ 0 h 7772400"/>
              <a:gd name="T6" fmla="*/ 0 w 1742046"/>
              <a:gd name="T7" fmla="*/ 0 h 7772400"/>
              <a:gd name="T8" fmla="*/ 0 w 1742046"/>
              <a:gd name="T9" fmla="*/ 3236320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Freeform 19"/>
          <p:cNvSpPr>
            <a:spLocks noEditPoints="1"/>
          </p:cNvSpPr>
          <p:nvPr userDrawn="1"/>
        </p:nvSpPr>
        <p:spPr bwMode="auto">
          <a:xfrm>
            <a:off x="1584325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7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488" y="3062288"/>
            <a:ext cx="1223962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56"/>
          <a:stretch>
            <a:fillRect/>
          </a:stretch>
        </p:blipFill>
        <p:spPr bwMode="auto">
          <a:xfrm>
            <a:off x="1584325" y="3062288"/>
            <a:ext cx="1144588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9">
            <a:hlinkClick r:id="rId4"/>
          </p:cNvPr>
          <p:cNvSpPr>
            <a:spLocks noChangeArrowheads="1"/>
          </p:cNvSpPr>
          <p:nvPr userDrawn="1"/>
        </p:nvSpPr>
        <p:spPr bwMode="auto">
          <a:xfrm>
            <a:off x="1581150" y="3554413"/>
            <a:ext cx="17526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ru-RU" sz="1100" b="1" smtClean="0">
                <a:solidFill>
                  <a:srgbClr val="00338D"/>
                </a:solidFill>
                <a:latin typeface="Arial" pitchFamily="34" charset="0"/>
                <a:ea typeface="Univers for KPMG"/>
                <a:cs typeface="Univers for KPMG"/>
              </a:rPr>
              <a:t>kpmg.ru</a:t>
            </a:r>
          </a:p>
        </p:txBody>
      </p:sp>
      <p:sp>
        <p:nvSpPr>
          <p:cNvPr id="10" name="Rectangle 20">
            <a:hlinkClick r:id="rId5"/>
          </p:cNvPr>
          <p:cNvSpPr>
            <a:spLocks noChangeArrowheads="1"/>
          </p:cNvSpPr>
          <p:nvPr userDrawn="1"/>
        </p:nvSpPr>
        <p:spPr bwMode="auto">
          <a:xfrm>
            <a:off x="4416425" y="3554413"/>
            <a:ext cx="11430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ru-RU" sz="1100" b="1" smtClean="0">
                <a:solidFill>
                  <a:srgbClr val="00338D"/>
                </a:solidFill>
                <a:latin typeface="Arial" pitchFamily="34" charset="0"/>
                <a:ea typeface="Univers for KPMG"/>
                <a:cs typeface="Univers for KPMG"/>
              </a:rPr>
              <a:t>kpmg.com/app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584000" y="5240340"/>
            <a:ext cx="6808177" cy="554037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584000" y="6029325"/>
            <a:ext cx="6808177" cy="119064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584000" y="4313240"/>
            <a:ext cx="6808177" cy="554037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2833204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9076D7DA-45DD-4D34-A48B-1C3796D20448}" type="datetimeFigureOut">
              <a:rPr lang="ru-RU"/>
              <a:pPr>
                <a:defRPr/>
              </a:pPr>
              <a:t>17.11.2021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C9D28BB3-8319-4BFC-B707-62AA214489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01194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9076D7DA-45DD-4D34-A48B-1C3796D20448}" type="datetimeFigureOut">
              <a:rPr lang="ru-RU"/>
              <a:pPr>
                <a:defRPr/>
              </a:pPr>
              <a:t>17.11.2021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FF15DE56-3C80-4736-89B7-C629D0E130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150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422457"/>
      </p:ext>
    </p:extLst>
  </p:cSld>
  <p:clrMapOvr>
    <a:masterClrMapping/>
  </p:clrMapOvr>
  <p:hf hdr="0" ft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9085263" y="-1588"/>
            <a:ext cx="57150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invGray">
          <a:xfrm>
            <a:off x="9043988" y="-1588"/>
            <a:ext cx="28575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9024938" y="-1588"/>
            <a:ext cx="9525" cy="312738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8977313" y="-1588"/>
            <a:ext cx="25400" cy="312738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7" name="Group 23"/>
          <p:cNvGrpSpPr>
            <a:grpSpLocks/>
          </p:cNvGrpSpPr>
          <p:nvPr userDrawn="1"/>
        </p:nvGrpSpPr>
        <p:grpSpPr bwMode="auto">
          <a:xfrm>
            <a:off x="8875713" y="0"/>
            <a:ext cx="95250" cy="333375"/>
            <a:chOff x="8875715" y="-787"/>
            <a:chExt cx="95251" cy="295141"/>
          </a:xfrm>
        </p:grpSpPr>
        <p:sp>
          <p:nvSpPr>
            <p:cNvPr id="8" name="Прямоугольник 7"/>
            <p:cNvSpPr/>
            <p:nvPr/>
          </p:nvSpPr>
          <p:spPr bwMode="invGray">
            <a:xfrm>
              <a:off x="8915402" y="-787"/>
              <a:ext cx="55564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Номер слайда 1"/>
          <p:cNvSpPr txBox="1">
            <a:spLocks/>
          </p:cNvSpPr>
          <p:nvPr userDrawn="1"/>
        </p:nvSpPr>
        <p:spPr>
          <a:xfrm>
            <a:off x="8139113" y="0"/>
            <a:ext cx="825500" cy="3397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07B0C1A9-05A4-458C-A77A-EE4B26F08C3F}" type="slidenum">
              <a:rPr lang="ru-RU" smtClean="0">
                <a:solidFill>
                  <a:prstClr val="white"/>
                </a:solidFill>
                <a:latin typeface="Trebuchet MS" panose="020B0603020202020204" pitchFamily="34" charset="0"/>
              </a:rPr>
              <a:pPr algn="r">
                <a:defRPr/>
              </a:pPr>
              <a:t>‹#›</a:t>
            </a:fld>
            <a:endParaRPr lang="ru-RU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476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26" Type="http://schemas.openxmlformats.org/officeDocument/2006/relationships/slideLayout" Target="../slideLayouts/slideLayout41.xml"/><Relationship Id="rId3" Type="http://schemas.openxmlformats.org/officeDocument/2006/relationships/slideLayout" Target="../slideLayouts/slideLayout18.xml"/><Relationship Id="rId21" Type="http://schemas.openxmlformats.org/officeDocument/2006/relationships/slideLayout" Target="../slideLayouts/slideLayout36.xml"/><Relationship Id="rId34" Type="http://schemas.openxmlformats.org/officeDocument/2006/relationships/slideLayout" Target="../slideLayouts/slideLayout49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5" Type="http://schemas.openxmlformats.org/officeDocument/2006/relationships/slideLayout" Target="../slideLayouts/slideLayout40.xml"/><Relationship Id="rId33" Type="http://schemas.openxmlformats.org/officeDocument/2006/relationships/slideLayout" Target="../slideLayouts/slideLayout48.xml"/><Relationship Id="rId38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29" Type="http://schemas.openxmlformats.org/officeDocument/2006/relationships/slideLayout" Target="../slideLayouts/slideLayout44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24" Type="http://schemas.openxmlformats.org/officeDocument/2006/relationships/slideLayout" Target="../slideLayouts/slideLayout39.xml"/><Relationship Id="rId32" Type="http://schemas.openxmlformats.org/officeDocument/2006/relationships/slideLayout" Target="../slideLayouts/slideLayout47.xml"/><Relationship Id="rId37" Type="http://schemas.openxmlformats.org/officeDocument/2006/relationships/slideLayout" Target="../slideLayouts/slideLayout52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openxmlformats.org/officeDocument/2006/relationships/slideLayout" Target="../slideLayouts/slideLayout38.xml"/><Relationship Id="rId28" Type="http://schemas.openxmlformats.org/officeDocument/2006/relationships/slideLayout" Target="../slideLayouts/slideLayout43.xml"/><Relationship Id="rId36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31" Type="http://schemas.openxmlformats.org/officeDocument/2006/relationships/slideLayout" Target="../slideLayouts/slideLayout46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slideLayout" Target="../slideLayouts/slideLayout37.xml"/><Relationship Id="rId27" Type="http://schemas.openxmlformats.org/officeDocument/2006/relationships/slideLayout" Target="../slideLayouts/slideLayout42.xml"/><Relationship Id="rId30" Type="http://schemas.openxmlformats.org/officeDocument/2006/relationships/slideLayout" Target="../slideLayouts/slideLayout45.xml"/><Relationship Id="rId35" Type="http://schemas.openxmlformats.org/officeDocument/2006/relationships/slideLayout" Target="../slideLayouts/slideLayout5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18" Type="http://schemas.openxmlformats.org/officeDocument/2006/relationships/slideLayout" Target="../slideLayouts/slideLayout70.xml"/><Relationship Id="rId26" Type="http://schemas.openxmlformats.org/officeDocument/2006/relationships/slideLayout" Target="../slideLayouts/slideLayout78.xml"/><Relationship Id="rId39" Type="http://schemas.openxmlformats.org/officeDocument/2006/relationships/theme" Target="../theme/theme3.xml"/><Relationship Id="rId3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73.xml"/><Relationship Id="rId34" Type="http://schemas.openxmlformats.org/officeDocument/2006/relationships/slideLayout" Target="../slideLayouts/slideLayout86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9.xml"/><Relationship Id="rId25" Type="http://schemas.openxmlformats.org/officeDocument/2006/relationships/slideLayout" Target="../slideLayouts/slideLayout77.xml"/><Relationship Id="rId33" Type="http://schemas.openxmlformats.org/officeDocument/2006/relationships/slideLayout" Target="../slideLayouts/slideLayout85.xml"/><Relationship Id="rId38" Type="http://schemas.openxmlformats.org/officeDocument/2006/relationships/slideLayout" Target="../slideLayouts/slideLayout90.xml"/><Relationship Id="rId2" Type="http://schemas.openxmlformats.org/officeDocument/2006/relationships/slideLayout" Target="../slideLayouts/slideLayout54.xml"/><Relationship Id="rId16" Type="http://schemas.openxmlformats.org/officeDocument/2006/relationships/slideLayout" Target="../slideLayouts/slideLayout68.xml"/><Relationship Id="rId20" Type="http://schemas.openxmlformats.org/officeDocument/2006/relationships/slideLayout" Target="../slideLayouts/slideLayout72.xml"/><Relationship Id="rId29" Type="http://schemas.openxmlformats.org/officeDocument/2006/relationships/slideLayout" Target="../slideLayouts/slideLayout81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24" Type="http://schemas.openxmlformats.org/officeDocument/2006/relationships/slideLayout" Target="../slideLayouts/slideLayout76.xml"/><Relationship Id="rId32" Type="http://schemas.openxmlformats.org/officeDocument/2006/relationships/slideLayout" Target="../slideLayouts/slideLayout84.xml"/><Relationship Id="rId37" Type="http://schemas.openxmlformats.org/officeDocument/2006/relationships/slideLayout" Target="../slideLayouts/slideLayout89.xml"/><Relationship Id="rId5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67.xml"/><Relationship Id="rId23" Type="http://schemas.openxmlformats.org/officeDocument/2006/relationships/slideLayout" Target="../slideLayouts/slideLayout75.xml"/><Relationship Id="rId28" Type="http://schemas.openxmlformats.org/officeDocument/2006/relationships/slideLayout" Target="../slideLayouts/slideLayout80.xml"/><Relationship Id="rId36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62.xml"/><Relationship Id="rId19" Type="http://schemas.openxmlformats.org/officeDocument/2006/relationships/slideLayout" Target="../slideLayouts/slideLayout71.xml"/><Relationship Id="rId31" Type="http://schemas.openxmlformats.org/officeDocument/2006/relationships/slideLayout" Target="../slideLayouts/slideLayout83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6.xml"/><Relationship Id="rId22" Type="http://schemas.openxmlformats.org/officeDocument/2006/relationships/slideLayout" Target="../slideLayouts/slideLayout74.xml"/><Relationship Id="rId27" Type="http://schemas.openxmlformats.org/officeDocument/2006/relationships/slideLayout" Target="../slideLayouts/slideLayout79.xml"/><Relationship Id="rId30" Type="http://schemas.openxmlformats.org/officeDocument/2006/relationships/slideLayout" Target="../slideLayouts/slideLayout82.xml"/><Relationship Id="rId35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7" cstate="print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/>
        </p:nvSpPr>
        <p:spPr bwMode="auto">
          <a:xfrm>
            <a:off x="309569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983" name="Group 1183"/>
          <p:cNvGrpSpPr>
            <a:grpSpLocks/>
          </p:cNvGrpSpPr>
          <p:nvPr/>
        </p:nvGrpSpPr>
        <p:grpSpPr bwMode="auto">
          <a:xfrm>
            <a:off x="309569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4" name="Group 1384"/>
          <p:cNvGrpSpPr>
            <a:grpSpLocks/>
          </p:cNvGrpSpPr>
          <p:nvPr/>
        </p:nvGrpSpPr>
        <p:grpSpPr bwMode="auto">
          <a:xfrm>
            <a:off x="369888" y="246075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5" name="Group 1585"/>
          <p:cNvGrpSpPr>
            <a:grpSpLocks/>
          </p:cNvGrpSpPr>
          <p:nvPr/>
        </p:nvGrpSpPr>
        <p:grpSpPr bwMode="auto">
          <a:xfrm>
            <a:off x="438157" y="295278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6" name="Group 1786"/>
          <p:cNvGrpSpPr>
            <a:grpSpLocks/>
          </p:cNvGrpSpPr>
          <p:nvPr/>
        </p:nvGrpSpPr>
        <p:grpSpPr bwMode="auto">
          <a:xfrm>
            <a:off x="525463" y="287340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987" name="Freeform 1787"/>
          <p:cNvSpPr>
            <a:spLocks/>
          </p:cNvSpPr>
          <p:nvPr/>
        </p:nvSpPr>
        <p:spPr bwMode="auto">
          <a:xfrm>
            <a:off x="608013" y="333387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8" name="Freeform 1788"/>
          <p:cNvSpPr>
            <a:spLocks/>
          </p:cNvSpPr>
          <p:nvPr/>
        </p:nvSpPr>
        <p:spPr bwMode="auto">
          <a:xfrm>
            <a:off x="596901" y="314337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9" name="Freeform 1789"/>
          <p:cNvSpPr>
            <a:spLocks/>
          </p:cNvSpPr>
          <p:nvPr/>
        </p:nvSpPr>
        <p:spPr bwMode="auto">
          <a:xfrm>
            <a:off x="603251" y="319100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0" name="Freeform 1790"/>
          <p:cNvSpPr>
            <a:spLocks/>
          </p:cNvSpPr>
          <p:nvPr/>
        </p:nvSpPr>
        <p:spPr bwMode="auto">
          <a:xfrm>
            <a:off x="606429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1" name="Freeform 1791"/>
          <p:cNvSpPr>
            <a:spLocks/>
          </p:cNvSpPr>
          <p:nvPr/>
        </p:nvSpPr>
        <p:spPr bwMode="auto">
          <a:xfrm>
            <a:off x="604844" y="320687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2" name="Freeform 1792"/>
          <p:cNvSpPr>
            <a:spLocks/>
          </p:cNvSpPr>
          <p:nvPr/>
        </p:nvSpPr>
        <p:spPr bwMode="auto">
          <a:xfrm>
            <a:off x="603251" y="323862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3" name="Freeform 1793"/>
          <p:cNvSpPr>
            <a:spLocks/>
          </p:cNvSpPr>
          <p:nvPr/>
        </p:nvSpPr>
        <p:spPr bwMode="auto">
          <a:xfrm>
            <a:off x="600081" y="327037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4" name="Freeform 1794"/>
          <p:cNvSpPr>
            <a:spLocks/>
          </p:cNvSpPr>
          <p:nvPr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5" name="Freeform 1795"/>
          <p:cNvSpPr>
            <a:spLocks/>
          </p:cNvSpPr>
          <p:nvPr/>
        </p:nvSpPr>
        <p:spPr bwMode="auto">
          <a:xfrm>
            <a:off x="606429" y="323862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6" name="Freeform 1796"/>
          <p:cNvSpPr>
            <a:spLocks/>
          </p:cNvSpPr>
          <p:nvPr/>
        </p:nvSpPr>
        <p:spPr bwMode="auto">
          <a:xfrm>
            <a:off x="604844" y="327037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7" name="Freeform 1797"/>
          <p:cNvSpPr>
            <a:spLocks/>
          </p:cNvSpPr>
          <p:nvPr/>
        </p:nvSpPr>
        <p:spPr bwMode="auto">
          <a:xfrm>
            <a:off x="603251" y="328625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8" name="Rectangle 1798"/>
          <p:cNvSpPr>
            <a:spLocks noChangeArrowheads="1"/>
          </p:cNvSpPr>
          <p:nvPr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9" name="Freeform 1799"/>
          <p:cNvSpPr>
            <a:spLocks/>
          </p:cNvSpPr>
          <p:nvPr/>
        </p:nvSpPr>
        <p:spPr bwMode="auto">
          <a:xfrm>
            <a:off x="600081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0" name="Freeform 1800"/>
          <p:cNvSpPr>
            <a:spLocks/>
          </p:cNvSpPr>
          <p:nvPr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1" name="Freeform 1801"/>
          <p:cNvSpPr>
            <a:spLocks/>
          </p:cNvSpPr>
          <p:nvPr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2" name="Freeform 1802"/>
          <p:cNvSpPr>
            <a:spLocks/>
          </p:cNvSpPr>
          <p:nvPr/>
        </p:nvSpPr>
        <p:spPr bwMode="auto">
          <a:xfrm>
            <a:off x="609601" y="327037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3" name="Freeform 1803"/>
          <p:cNvSpPr>
            <a:spLocks/>
          </p:cNvSpPr>
          <p:nvPr/>
        </p:nvSpPr>
        <p:spPr bwMode="auto">
          <a:xfrm>
            <a:off x="606429" y="330212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4" name="Freeform 1804"/>
          <p:cNvSpPr>
            <a:spLocks/>
          </p:cNvSpPr>
          <p:nvPr/>
        </p:nvSpPr>
        <p:spPr bwMode="auto">
          <a:xfrm>
            <a:off x="604844" y="331800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5" name="Freeform 1805"/>
          <p:cNvSpPr>
            <a:spLocks/>
          </p:cNvSpPr>
          <p:nvPr/>
        </p:nvSpPr>
        <p:spPr bwMode="auto">
          <a:xfrm>
            <a:off x="603251" y="336562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6" name="Freeform 1806"/>
          <p:cNvSpPr>
            <a:spLocks/>
          </p:cNvSpPr>
          <p:nvPr/>
        </p:nvSpPr>
        <p:spPr bwMode="auto">
          <a:xfrm>
            <a:off x="606429" y="334975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7" name="Freeform 1807"/>
          <p:cNvSpPr>
            <a:spLocks/>
          </p:cNvSpPr>
          <p:nvPr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8" name="Freeform 1808"/>
          <p:cNvSpPr>
            <a:spLocks/>
          </p:cNvSpPr>
          <p:nvPr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9" name="Freeform 1809"/>
          <p:cNvSpPr>
            <a:spLocks/>
          </p:cNvSpPr>
          <p:nvPr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0" name="Freeform 1810"/>
          <p:cNvSpPr>
            <a:spLocks/>
          </p:cNvSpPr>
          <p:nvPr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1" name="Freeform 1811"/>
          <p:cNvSpPr>
            <a:spLocks/>
          </p:cNvSpPr>
          <p:nvPr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2" name="Freeform 1812"/>
          <p:cNvSpPr>
            <a:spLocks/>
          </p:cNvSpPr>
          <p:nvPr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3" name="Freeform 1813"/>
          <p:cNvSpPr>
            <a:spLocks/>
          </p:cNvSpPr>
          <p:nvPr/>
        </p:nvSpPr>
        <p:spPr bwMode="auto">
          <a:xfrm>
            <a:off x="595317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4" name="Freeform 1814"/>
          <p:cNvSpPr>
            <a:spLocks/>
          </p:cNvSpPr>
          <p:nvPr/>
        </p:nvSpPr>
        <p:spPr bwMode="auto">
          <a:xfrm>
            <a:off x="604838" y="319100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5" name="Freeform 1815"/>
          <p:cNvSpPr>
            <a:spLocks/>
          </p:cNvSpPr>
          <p:nvPr/>
        </p:nvSpPr>
        <p:spPr bwMode="auto">
          <a:xfrm>
            <a:off x="606426" y="322275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6" name="Freeform 1816"/>
          <p:cNvSpPr>
            <a:spLocks/>
          </p:cNvSpPr>
          <p:nvPr/>
        </p:nvSpPr>
        <p:spPr bwMode="auto">
          <a:xfrm>
            <a:off x="609601" y="325450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7" name="Freeform 1817"/>
          <p:cNvSpPr>
            <a:spLocks/>
          </p:cNvSpPr>
          <p:nvPr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8" name="Freeform 1818"/>
          <p:cNvSpPr>
            <a:spLocks/>
          </p:cNvSpPr>
          <p:nvPr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9" name="Freeform 1819"/>
          <p:cNvSpPr>
            <a:spLocks/>
          </p:cNvSpPr>
          <p:nvPr/>
        </p:nvSpPr>
        <p:spPr bwMode="auto">
          <a:xfrm>
            <a:off x="603251" y="327037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0" name="Freeform 1820"/>
          <p:cNvSpPr>
            <a:spLocks/>
          </p:cNvSpPr>
          <p:nvPr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1" name="Freeform 1821"/>
          <p:cNvSpPr>
            <a:spLocks/>
          </p:cNvSpPr>
          <p:nvPr/>
        </p:nvSpPr>
        <p:spPr bwMode="auto">
          <a:xfrm>
            <a:off x="603251" y="32227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2" name="Freeform 1822"/>
          <p:cNvSpPr>
            <a:spLocks/>
          </p:cNvSpPr>
          <p:nvPr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3" name="Freeform 1823"/>
          <p:cNvSpPr>
            <a:spLocks/>
          </p:cNvSpPr>
          <p:nvPr/>
        </p:nvSpPr>
        <p:spPr bwMode="auto">
          <a:xfrm>
            <a:off x="609601" y="319100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4" name="Freeform 1824"/>
          <p:cNvSpPr>
            <a:spLocks/>
          </p:cNvSpPr>
          <p:nvPr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5" name="Freeform 1825"/>
          <p:cNvSpPr>
            <a:spLocks/>
          </p:cNvSpPr>
          <p:nvPr/>
        </p:nvSpPr>
        <p:spPr bwMode="auto">
          <a:xfrm>
            <a:off x="608013" y="330212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6" name="Freeform 1826"/>
          <p:cNvSpPr>
            <a:spLocks/>
          </p:cNvSpPr>
          <p:nvPr/>
        </p:nvSpPr>
        <p:spPr bwMode="auto">
          <a:xfrm>
            <a:off x="608013" y="334975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7" name="Freeform 1827"/>
          <p:cNvSpPr>
            <a:spLocks/>
          </p:cNvSpPr>
          <p:nvPr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8" name="Freeform 1828"/>
          <p:cNvSpPr>
            <a:spLocks/>
          </p:cNvSpPr>
          <p:nvPr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9" name="Freeform 1829"/>
          <p:cNvSpPr>
            <a:spLocks/>
          </p:cNvSpPr>
          <p:nvPr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0" name="Freeform 1830"/>
          <p:cNvSpPr>
            <a:spLocks/>
          </p:cNvSpPr>
          <p:nvPr/>
        </p:nvSpPr>
        <p:spPr bwMode="auto">
          <a:xfrm>
            <a:off x="600076" y="331800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1" name="Freeform 1831"/>
          <p:cNvSpPr>
            <a:spLocks/>
          </p:cNvSpPr>
          <p:nvPr/>
        </p:nvSpPr>
        <p:spPr bwMode="auto">
          <a:xfrm>
            <a:off x="595313" y="330212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2" name="Freeform 1832"/>
          <p:cNvSpPr>
            <a:spLocks/>
          </p:cNvSpPr>
          <p:nvPr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3" name="Freeform 1833"/>
          <p:cNvSpPr>
            <a:spLocks/>
          </p:cNvSpPr>
          <p:nvPr/>
        </p:nvSpPr>
        <p:spPr bwMode="auto">
          <a:xfrm>
            <a:off x="600079" y="334975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4" name="Freeform 1834"/>
          <p:cNvSpPr>
            <a:spLocks/>
          </p:cNvSpPr>
          <p:nvPr/>
        </p:nvSpPr>
        <p:spPr bwMode="auto">
          <a:xfrm>
            <a:off x="595317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5" name="Freeform 1835"/>
          <p:cNvSpPr>
            <a:spLocks/>
          </p:cNvSpPr>
          <p:nvPr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6" name="Freeform 1836"/>
          <p:cNvSpPr>
            <a:spLocks/>
          </p:cNvSpPr>
          <p:nvPr/>
        </p:nvSpPr>
        <p:spPr bwMode="auto">
          <a:xfrm>
            <a:off x="593726" y="334975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7" name="Freeform 1837"/>
          <p:cNvSpPr>
            <a:spLocks/>
          </p:cNvSpPr>
          <p:nvPr/>
        </p:nvSpPr>
        <p:spPr bwMode="auto">
          <a:xfrm>
            <a:off x="590551" y="314337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8" name="Freeform 1838"/>
          <p:cNvSpPr>
            <a:spLocks/>
          </p:cNvSpPr>
          <p:nvPr/>
        </p:nvSpPr>
        <p:spPr bwMode="auto">
          <a:xfrm>
            <a:off x="592138" y="330212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9" name="Freeform 1839"/>
          <p:cNvSpPr>
            <a:spLocks/>
          </p:cNvSpPr>
          <p:nvPr/>
        </p:nvSpPr>
        <p:spPr bwMode="auto">
          <a:xfrm>
            <a:off x="588963" y="295287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0" name="Freeform 1840"/>
          <p:cNvSpPr>
            <a:spLocks/>
          </p:cNvSpPr>
          <p:nvPr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1" name="Freeform 1841"/>
          <p:cNvSpPr>
            <a:spLocks/>
          </p:cNvSpPr>
          <p:nvPr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2" name="Freeform 1842"/>
          <p:cNvSpPr>
            <a:spLocks/>
          </p:cNvSpPr>
          <p:nvPr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3" name="Freeform 1843"/>
          <p:cNvSpPr>
            <a:spLocks/>
          </p:cNvSpPr>
          <p:nvPr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4" name="Freeform 1844"/>
          <p:cNvSpPr>
            <a:spLocks/>
          </p:cNvSpPr>
          <p:nvPr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5" name="Freeform 1845"/>
          <p:cNvSpPr>
            <a:spLocks/>
          </p:cNvSpPr>
          <p:nvPr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6" name="Rectangle 1846"/>
          <p:cNvSpPr>
            <a:spLocks noChangeArrowheads="1"/>
          </p:cNvSpPr>
          <p:nvPr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7" name="Freeform 1847"/>
          <p:cNvSpPr>
            <a:spLocks/>
          </p:cNvSpPr>
          <p:nvPr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8" name="Freeform 1848"/>
          <p:cNvSpPr>
            <a:spLocks/>
          </p:cNvSpPr>
          <p:nvPr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9" name="Freeform 1849"/>
          <p:cNvSpPr>
            <a:spLocks/>
          </p:cNvSpPr>
          <p:nvPr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0" name="Freeform 1850"/>
          <p:cNvSpPr>
            <a:spLocks/>
          </p:cNvSpPr>
          <p:nvPr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1" name="Freeform 1851"/>
          <p:cNvSpPr>
            <a:spLocks/>
          </p:cNvSpPr>
          <p:nvPr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2" name="Freeform 1852"/>
          <p:cNvSpPr>
            <a:spLocks/>
          </p:cNvSpPr>
          <p:nvPr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3" name="Freeform 1853"/>
          <p:cNvSpPr>
            <a:spLocks/>
          </p:cNvSpPr>
          <p:nvPr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4" name="Freeform 1854"/>
          <p:cNvSpPr>
            <a:spLocks/>
          </p:cNvSpPr>
          <p:nvPr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5" name="Freeform 1855"/>
          <p:cNvSpPr>
            <a:spLocks/>
          </p:cNvSpPr>
          <p:nvPr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6" name="Freeform 1856"/>
          <p:cNvSpPr>
            <a:spLocks/>
          </p:cNvSpPr>
          <p:nvPr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7" name="Freeform 1857"/>
          <p:cNvSpPr>
            <a:spLocks/>
          </p:cNvSpPr>
          <p:nvPr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8" name="Freeform 1858"/>
          <p:cNvSpPr>
            <a:spLocks/>
          </p:cNvSpPr>
          <p:nvPr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9" name="Freeform 1859"/>
          <p:cNvSpPr>
            <a:spLocks/>
          </p:cNvSpPr>
          <p:nvPr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0" name="Freeform 1860"/>
          <p:cNvSpPr>
            <a:spLocks/>
          </p:cNvSpPr>
          <p:nvPr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1" name="Freeform 1861"/>
          <p:cNvSpPr>
            <a:spLocks/>
          </p:cNvSpPr>
          <p:nvPr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2" name="Rectangle 1862"/>
          <p:cNvSpPr>
            <a:spLocks noChangeArrowheads="1"/>
          </p:cNvSpPr>
          <p:nvPr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3" name="Freeform 1863"/>
          <p:cNvSpPr>
            <a:spLocks/>
          </p:cNvSpPr>
          <p:nvPr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4" name="Freeform 1864"/>
          <p:cNvSpPr>
            <a:spLocks/>
          </p:cNvSpPr>
          <p:nvPr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5" name="Freeform 1865"/>
          <p:cNvSpPr>
            <a:spLocks/>
          </p:cNvSpPr>
          <p:nvPr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6" name="Freeform 1866"/>
          <p:cNvSpPr>
            <a:spLocks/>
          </p:cNvSpPr>
          <p:nvPr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7" name="Freeform 1867"/>
          <p:cNvSpPr>
            <a:spLocks/>
          </p:cNvSpPr>
          <p:nvPr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8" name="Freeform 1868"/>
          <p:cNvSpPr>
            <a:spLocks/>
          </p:cNvSpPr>
          <p:nvPr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9" name="Freeform 1869"/>
          <p:cNvSpPr>
            <a:spLocks/>
          </p:cNvSpPr>
          <p:nvPr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0" name="Freeform 1870"/>
          <p:cNvSpPr>
            <a:spLocks/>
          </p:cNvSpPr>
          <p:nvPr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1" name="Freeform 1871"/>
          <p:cNvSpPr>
            <a:spLocks/>
          </p:cNvSpPr>
          <p:nvPr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2" name="Freeform 1872"/>
          <p:cNvSpPr>
            <a:spLocks/>
          </p:cNvSpPr>
          <p:nvPr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3" name="Freeform 1873"/>
          <p:cNvSpPr>
            <a:spLocks/>
          </p:cNvSpPr>
          <p:nvPr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4" name="Freeform 1874"/>
          <p:cNvSpPr>
            <a:spLocks/>
          </p:cNvSpPr>
          <p:nvPr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5" name="Freeform 1875"/>
          <p:cNvSpPr>
            <a:spLocks/>
          </p:cNvSpPr>
          <p:nvPr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6" name="Freeform 1876"/>
          <p:cNvSpPr>
            <a:spLocks noEditPoints="1"/>
          </p:cNvSpPr>
          <p:nvPr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7" name="Freeform 1877"/>
          <p:cNvSpPr>
            <a:spLocks noEditPoints="1"/>
          </p:cNvSpPr>
          <p:nvPr/>
        </p:nvSpPr>
        <p:spPr bwMode="auto">
          <a:xfrm>
            <a:off x="315913" y="490550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8" name="Freeform 1878"/>
          <p:cNvSpPr>
            <a:spLocks/>
          </p:cNvSpPr>
          <p:nvPr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9" name="Freeform 1879"/>
          <p:cNvSpPr>
            <a:spLocks/>
          </p:cNvSpPr>
          <p:nvPr/>
        </p:nvSpPr>
        <p:spPr bwMode="auto">
          <a:xfrm>
            <a:off x="407988" y="674700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0" name="Freeform 1880"/>
          <p:cNvSpPr>
            <a:spLocks/>
          </p:cNvSpPr>
          <p:nvPr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1" name="Freeform 1881"/>
          <p:cNvSpPr>
            <a:spLocks/>
          </p:cNvSpPr>
          <p:nvPr/>
        </p:nvSpPr>
        <p:spPr bwMode="auto">
          <a:xfrm>
            <a:off x="401638" y="652475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2" name="Freeform 1882"/>
          <p:cNvSpPr>
            <a:spLocks/>
          </p:cNvSpPr>
          <p:nvPr/>
        </p:nvSpPr>
        <p:spPr bwMode="auto">
          <a:xfrm>
            <a:off x="384176" y="650887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3" name="Freeform 1883"/>
          <p:cNvSpPr>
            <a:spLocks/>
          </p:cNvSpPr>
          <p:nvPr/>
        </p:nvSpPr>
        <p:spPr bwMode="auto">
          <a:xfrm>
            <a:off x="398469" y="642950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4" name="Freeform 1884"/>
          <p:cNvSpPr>
            <a:spLocks/>
          </p:cNvSpPr>
          <p:nvPr/>
        </p:nvSpPr>
        <p:spPr bwMode="auto">
          <a:xfrm>
            <a:off x="400051" y="641362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5" name="Freeform 1885"/>
          <p:cNvSpPr>
            <a:spLocks/>
          </p:cNvSpPr>
          <p:nvPr/>
        </p:nvSpPr>
        <p:spPr bwMode="auto">
          <a:xfrm>
            <a:off x="377826" y="638187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6" name="Freeform 1886"/>
          <p:cNvSpPr>
            <a:spLocks/>
          </p:cNvSpPr>
          <p:nvPr/>
        </p:nvSpPr>
        <p:spPr bwMode="auto">
          <a:xfrm>
            <a:off x="396876" y="625487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7" name="Freeform 1887"/>
          <p:cNvSpPr>
            <a:spLocks/>
          </p:cNvSpPr>
          <p:nvPr/>
        </p:nvSpPr>
        <p:spPr bwMode="auto">
          <a:xfrm>
            <a:off x="384182" y="623900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8" name="Freeform 1888"/>
          <p:cNvSpPr>
            <a:spLocks/>
          </p:cNvSpPr>
          <p:nvPr/>
        </p:nvSpPr>
        <p:spPr bwMode="auto">
          <a:xfrm>
            <a:off x="393707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9" name="Freeform 1889"/>
          <p:cNvSpPr>
            <a:spLocks/>
          </p:cNvSpPr>
          <p:nvPr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0" name="Freeform 1890"/>
          <p:cNvSpPr>
            <a:spLocks/>
          </p:cNvSpPr>
          <p:nvPr/>
        </p:nvSpPr>
        <p:spPr bwMode="auto">
          <a:xfrm>
            <a:off x="377832" y="604850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1" name="Freeform 1891"/>
          <p:cNvSpPr>
            <a:spLocks/>
          </p:cNvSpPr>
          <p:nvPr/>
        </p:nvSpPr>
        <p:spPr bwMode="auto">
          <a:xfrm>
            <a:off x="377829" y="604850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2" name="Freeform 1892"/>
          <p:cNvSpPr>
            <a:spLocks/>
          </p:cNvSpPr>
          <p:nvPr/>
        </p:nvSpPr>
        <p:spPr bwMode="auto">
          <a:xfrm>
            <a:off x="347663" y="535000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3" name="Freeform 1893"/>
          <p:cNvSpPr>
            <a:spLocks/>
          </p:cNvSpPr>
          <p:nvPr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4" name="Freeform 1894"/>
          <p:cNvSpPr>
            <a:spLocks/>
          </p:cNvSpPr>
          <p:nvPr/>
        </p:nvSpPr>
        <p:spPr bwMode="auto">
          <a:xfrm>
            <a:off x="373069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5" name="Freeform 1895"/>
          <p:cNvSpPr>
            <a:spLocks/>
          </p:cNvSpPr>
          <p:nvPr/>
        </p:nvSpPr>
        <p:spPr bwMode="auto">
          <a:xfrm>
            <a:off x="406401" y="657237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6" name="Freeform 1896"/>
          <p:cNvSpPr>
            <a:spLocks/>
          </p:cNvSpPr>
          <p:nvPr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7" name="Freeform 1897"/>
          <p:cNvSpPr>
            <a:spLocks/>
          </p:cNvSpPr>
          <p:nvPr/>
        </p:nvSpPr>
        <p:spPr bwMode="auto">
          <a:xfrm>
            <a:off x="403226" y="666762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8" name="Freeform 1898"/>
          <p:cNvSpPr>
            <a:spLocks/>
          </p:cNvSpPr>
          <p:nvPr/>
        </p:nvSpPr>
        <p:spPr bwMode="auto">
          <a:xfrm>
            <a:off x="461963" y="633425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9" name="Freeform 1899"/>
          <p:cNvSpPr>
            <a:spLocks/>
          </p:cNvSpPr>
          <p:nvPr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0" name="Freeform 1900"/>
          <p:cNvSpPr>
            <a:spLocks/>
          </p:cNvSpPr>
          <p:nvPr/>
        </p:nvSpPr>
        <p:spPr bwMode="auto">
          <a:xfrm>
            <a:off x="455613" y="633425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1" name="Freeform 1901"/>
          <p:cNvSpPr>
            <a:spLocks/>
          </p:cNvSpPr>
          <p:nvPr/>
        </p:nvSpPr>
        <p:spPr bwMode="auto">
          <a:xfrm>
            <a:off x="468319" y="630250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2" name="Freeform 1902"/>
          <p:cNvSpPr>
            <a:spLocks/>
          </p:cNvSpPr>
          <p:nvPr/>
        </p:nvSpPr>
        <p:spPr bwMode="auto">
          <a:xfrm>
            <a:off x="384177" y="614375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3" name="Freeform 1903"/>
          <p:cNvSpPr>
            <a:spLocks/>
          </p:cNvSpPr>
          <p:nvPr/>
        </p:nvSpPr>
        <p:spPr bwMode="auto">
          <a:xfrm>
            <a:off x="409581" y="671525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4" name="Freeform 1904"/>
          <p:cNvSpPr>
            <a:spLocks/>
          </p:cNvSpPr>
          <p:nvPr/>
        </p:nvSpPr>
        <p:spPr bwMode="auto">
          <a:xfrm>
            <a:off x="342901" y="528650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5" name="Freeform 1905"/>
          <p:cNvSpPr>
            <a:spLocks/>
          </p:cNvSpPr>
          <p:nvPr/>
        </p:nvSpPr>
        <p:spPr bwMode="auto">
          <a:xfrm>
            <a:off x="341313" y="492126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6" name="Freeform 1906"/>
          <p:cNvSpPr>
            <a:spLocks/>
          </p:cNvSpPr>
          <p:nvPr/>
        </p:nvSpPr>
        <p:spPr bwMode="auto">
          <a:xfrm>
            <a:off x="327031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7" name="Freeform 1907"/>
          <p:cNvSpPr>
            <a:spLocks/>
          </p:cNvSpPr>
          <p:nvPr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8" name="Freeform 1908"/>
          <p:cNvSpPr>
            <a:spLocks/>
          </p:cNvSpPr>
          <p:nvPr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9" name="Freeform 1909"/>
          <p:cNvSpPr>
            <a:spLocks/>
          </p:cNvSpPr>
          <p:nvPr/>
        </p:nvSpPr>
        <p:spPr bwMode="auto">
          <a:xfrm>
            <a:off x="344491" y="512766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0" name="Freeform 1910"/>
          <p:cNvSpPr>
            <a:spLocks/>
          </p:cNvSpPr>
          <p:nvPr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1" name="Freeform 1911"/>
          <p:cNvSpPr>
            <a:spLocks/>
          </p:cNvSpPr>
          <p:nvPr/>
        </p:nvSpPr>
        <p:spPr bwMode="auto">
          <a:xfrm>
            <a:off x="325438" y="496892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2" name="Freeform 1912"/>
          <p:cNvSpPr>
            <a:spLocks/>
          </p:cNvSpPr>
          <p:nvPr/>
        </p:nvSpPr>
        <p:spPr bwMode="auto">
          <a:xfrm>
            <a:off x="331794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3" name="Freeform 1913"/>
          <p:cNvSpPr>
            <a:spLocks/>
          </p:cNvSpPr>
          <p:nvPr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4" name="Freeform 1914"/>
          <p:cNvSpPr>
            <a:spLocks/>
          </p:cNvSpPr>
          <p:nvPr/>
        </p:nvSpPr>
        <p:spPr bwMode="auto">
          <a:xfrm>
            <a:off x="333380" y="493715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5" name="Freeform 1915"/>
          <p:cNvSpPr>
            <a:spLocks noEditPoints="1"/>
          </p:cNvSpPr>
          <p:nvPr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6" name="Freeform 1916"/>
          <p:cNvSpPr>
            <a:spLocks noEditPoints="1"/>
          </p:cNvSpPr>
          <p:nvPr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7" name="Freeform 1917"/>
          <p:cNvSpPr>
            <a:spLocks noEditPoints="1"/>
          </p:cNvSpPr>
          <p:nvPr/>
        </p:nvSpPr>
        <p:spPr bwMode="auto">
          <a:xfrm>
            <a:off x="485781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8" name="Freeform 1918"/>
          <p:cNvSpPr>
            <a:spLocks noEditPoints="1"/>
          </p:cNvSpPr>
          <p:nvPr/>
        </p:nvSpPr>
        <p:spPr bwMode="auto">
          <a:xfrm>
            <a:off x="485781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9" name="Freeform 1919"/>
          <p:cNvSpPr>
            <a:spLocks/>
          </p:cNvSpPr>
          <p:nvPr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0" name="Freeform 1920"/>
          <p:cNvSpPr>
            <a:spLocks/>
          </p:cNvSpPr>
          <p:nvPr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1" name="Freeform 1921"/>
          <p:cNvSpPr>
            <a:spLocks/>
          </p:cNvSpPr>
          <p:nvPr/>
        </p:nvSpPr>
        <p:spPr bwMode="auto">
          <a:xfrm>
            <a:off x="1100143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2" name="Freeform 1922"/>
          <p:cNvSpPr>
            <a:spLocks/>
          </p:cNvSpPr>
          <p:nvPr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3" name="Freeform 1923"/>
          <p:cNvSpPr>
            <a:spLocks/>
          </p:cNvSpPr>
          <p:nvPr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4" name="Freeform 1924"/>
          <p:cNvSpPr>
            <a:spLocks/>
          </p:cNvSpPr>
          <p:nvPr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5" name="Freeform 1925"/>
          <p:cNvSpPr>
            <a:spLocks/>
          </p:cNvSpPr>
          <p:nvPr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6" name="Freeform 1926"/>
          <p:cNvSpPr>
            <a:spLocks noEditPoints="1"/>
          </p:cNvSpPr>
          <p:nvPr/>
        </p:nvSpPr>
        <p:spPr bwMode="auto">
          <a:xfrm>
            <a:off x="1593851" y="282587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7" name="Freeform 1927"/>
          <p:cNvSpPr>
            <a:spLocks/>
          </p:cNvSpPr>
          <p:nvPr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8" name="Freeform 1928"/>
          <p:cNvSpPr>
            <a:spLocks/>
          </p:cNvSpPr>
          <p:nvPr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9" name="Freeform 1929"/>
          <p:cNvSpPr>
            <a:spLocks noEditPoints="1"/>
          </p:cNvSpPr>
          <p:nvPr/>
        </p:nvSpPr>
        <p:spPr bwMode="auto">
          <a:xfrm>
            <a:off x="1865319" y="282587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0" name="Freeform 1930"/>
          <p:cNvSpPr>
            <a:spLocks noEditPoints="1"/>
          </p:cNvSpPr>
          <p:nvPr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1" name="Freeform 1931"/>
          <p:cNvSpPr>
            <a:spLocks noEditPoints="1"/>
          </p:cNvSpPr>
          <p:nvPr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2" name="Freeform 1932"/>
          <p:cNvSpPr>
            <a:spLocks/>
          </p:cNvSpPr>
          <p:nvPr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3" name="Freeform 1933"/>
          <p:cNvSpPr>
            <a:spLocks/>
          </p:cNvSpPr>
          <p:nvPr/>
        </p:nvSpPr>
        <p:spPr bwMode="auto">
          <a:xfrm>
            <a:off x="1096967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4" name="Freeform 1934"/>
          <p:cNvSpPr>
            <a:spLocks noEditPoints="1"/>
          </p:cNvSpPr>
          <p:nvPr/>
        </p:nvSpPr>
        <p:spPr bwMode="auto">
          <a:xfrm>
            <a:off x="1195388" y="436568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5" name="Freeform 1935"/>
          <p:cNvSpPr>
            <a:spLocks/>
          </p:cNvSpPr>
          <p:nvPr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6" name="Freeform 1936"/>
          <p:cNvSpPr>
            <a:spLocks/>
          </p:cNvSpPr>
          <p:nvPr/>
        </p:nvSpPr>
        <p:spPr bwMode="auto">
          <a:xfrm>
            <a:off x="1409701" y="436565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7" name="Freeform 1937"/>
          <p:cNvSpPr>
            <a:spLocks noEditPoints="1"/>
          </p:cNvSpPr>
          <p:nvPr/>
        </p:nvSpPr>
        <p:spPr bwMode="auto">
          <a:xfrm>
            <a:off x="1500188" y="436565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8" name="Freeform 1938"/>
          <p:cNvSpPr>
            <a:spLocks noEditPoints="1"/>
          </p:cNvSpPr>
          <p:nvPr/>
        </p:nvSpPr>
        <p:spPr bwMode="auto">
          <a:xfrm>
            <a:off x="1617663" y="436565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9" name="Freeform 1939"/>
          <p:cNvSpPr>
            <a:spLocks noEditPoints="1"/>
          </p:cNvSpPr>
          <p:nvPr/>
        </p:nvSpPr>
        <p:spPr bwMode="auto">
          <a:xfrm>
            <a:off x="852488" y="623900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0" name="Freeform 1940"/>
          <p:cNvSpPr>
            <a:spLocks noEditPoints="1"/>
          </p:cNvSpPr>
          <p:nvPr/>
        </p:nvSpPr>
        <p:spPr bwMode="auto">
          <a:xfrm>
            <a:off x="906469" y="623900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1" name="Freeform 1941"/>
          <p:cNvSpPr>
            <a:spLocks/>
          </p:cNvSpPr>
          <p:nvPr/>
        </p:nvSpPr>
        <p:spPr bwMode="auto">
          <a:xfrm>
            <a:off x="977901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2" name="Freeform 1942"/>
          <p:cNvSpPr>
            <a:spLocks/>
          </p:cNvSpPr>
          <p:nvPr/>
        </p:nvSpPr>
        <p:spPr bwMode="auto">
          <a:xfrm>
            <a:off x="1035054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3" name="Freeform 1943"/>
          <p:cNvSpPr>
            <a:spLocks/>
          </p:cNvSpPr>
          <p:nvPr/>
        </p:nvSpPr>
        <p:spPr bwMode="auto">
          <a:xfrm>
            <a:off x="1098551" y="625487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4" name="Freeform 1944"/>
          <p:cNvSpPr>
            <a:spLocks noEditPoints="1"/>
          </p:cNvSpPr>
          <p:nvPr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5" name="Freeform 1945"/>
          <p:cNvSpPr>
            <a:spLocks/>
          </p:cNvSpPr>
          <p:nvPr/>
        </p:nvSpPr>
        <p:spPr bwMode="auto">
          <a:xfrm>
            <a:off x="1238251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6" name="Freeform 1946"/>
          <p:cNvSpPr>
            <a:spLocks/>
          </p:cNvSpPr>
          <p:nvPr/>
        </p:nvSpPr>
        <p:spPr bwMode="auto">
          <a:xfrm>
            <a:off x="1301754" y="625487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7" name="Freeform 1947"/>
          <p:cNvSpPr>
            <a:spLocks noEditPoints="1"/>
          </p:cNvSpPr>
          <p:nvPr/>
        </p:nvSpPr>
        <p:spPr bwMode="auto">
          <a:xfrm>
            <a:off x="1360489" y="623900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8" name="Freeform 1948"/>
          <p:cNvSpPr>
            <a:spLocks noEditPoints="1"/>
          </p:cNvSpPr>
          <p:nvPr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9" name="Freeform 1949"/>
          <p:cNvSpPr>
            <a:spLocks noEditPoints="1"/>
          </p:cNvSpPr>
          <p:nvPr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0" name="Freeform 1950"/>
          <p:cNvSpPr>
            <a:spLocks/>
          </p:cNvSpPr>
          <p:nvPr/>
        </p:nvSpPr>
        <p:spPr bwMode="auto">
          <a:xfrm>
            <a:off x="1616076" y="625487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1" name="Freeform 1951"/>
          <p:cNvSpPr>
            <a:spLocks noEditPoints="1"/>
          </p:cNvSpPr>
          <p:nvPr/>
        </p:nvSpPr>
        <p:spPr bwMode="auto">
          <a:xfrm>
            <a:off x="1665288" y="625487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2" name="Freeform 1952"/>
          <p:cNvSpPr>
            <a:spLocks/>
          </p:cNvSpPr>
          <p:nvPr/>
        </p:nvSpPr>
        <p:spPr bwMode="auto">
          <a:xfrm>
            <a:off x="1743082" y="625487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3" name="Freeform 1953"/>
          <p:cNvSpPr>
            <a:spLocks noEditPoints="1"/>
          </p:cNvSpPr>
          <p:nvPr/>
        </p:nvSpPr>
        <p:spPr bwMode="auto">
          <a:xfrm>
            <a:off x="1798638" y="623900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4" name="Freeform 1954"/>
          <p:cNvSpPr>
            <a:spLocks noEditPoints="1"/>
          </p:cNvSpPr>
          <p:nvPr/>
        </p:nvSpPr>
        <p:spPr bwMode="auto">
          <a:xfrm>
            <a:off x="1844679" y="623900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5" name="Freeform 1955"/>
          <p:cNvSpPr>
            <a:spLocks/>
          </p:cNvSpPr>
          <p:nvPr/>
        </p:nvSpPr>
        <p:spPr bwMode="auto">
          <a:xfrm>
            <a:off x="1912938" y="625487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6" name="Freeform 1956"/>
          <p:cNvSpPr>
            <a:spLocks/>
          </p:cNvSpPr>
          <p:nvPr/>
        </p:nvSpPr>
        <p:spPr bwMode="auto">
          <a:xfrm>
            <a:off x="1984376" y="625487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7" name="Freeform 1957"/>
          <p:cNvSpPr>
            <a:spLocks/>
          </p:cNvSpPr>
          <p:nvPr/>
        </p:nvSpPr>
        <p:spPr bwMode="auto">
          <a:xfrm>
            <a:off x="2055813" y="625487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335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916" r:id="rId13"/>
    <p:sldLayoutId id="2147483917" r:id="rId14"/>
    <p:sldLayoutId id="2147483918" r:id="rId15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0850" y="450850"/>
            <a:ext cx="823277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0850" y="1422400"/>
            <a:ext cx="8232775" cy="460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29" name="Shape 8"/>
          <p:cNvSpPr txBox="1">
            <a:spLocks/>
          </p:cNvSpPr>
          <p:nvPr userDrawn="1"/>
        </p:nvSpPr>
        <p:spPr>
          <a:xfrm>
            <a:off x="8332788" y="6319838"/>
            <a:ext cx="360362" cy="149225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4D4CFF2E-5770-46D6-9708-4F1417888483}" type="slidenum">
              <a:rPr lang="en-US" sz="900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093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  <p:sldLayoutId id="2147483842" r:id="rId12"/>
    <p:sldLayoutId id="2147483843" r:id="rId13"/>
    <p:sldLayoutId id="2147483844" r:id="rId14"/>
    <p:sldLayoutId id="2147483845" r:id="rId15"/>
    <p:sldLayoutId id="2147483846" r:id="rId16"/>
    <p:sldLayoutId id="2147483847" r:id="rId17"/>
    <p:sldLayoutId id="2147483848" r:id="rId18"/>
    <p:sldLayoutId id="2147483849" r:id="rId19"/>
    <p:sldLayoutId id="2147483850" r:id="rId20"/>
    <p:sldLayoutId id="2147483851" r:id="rId21"/>
    <p:sldLayoutId id="2147483852" r:id="rId22"/>
    <p:sldLayoutId id="2147483853" r:id="rId23"/>
    <p:sldLayoutId id="2147483854" r:id="rId24"/>
    <p:sldLayoutId id="2147483855" r:id="rId25"/>
    <p:sldLayoutId id="2147483856" r:id="rId26"/>
    <p:sldLayoutId id="2147483857" r:id="rId27"/>
    <p:sldLayoutId id="2147483858" r:id="rId28"/>
    <p:sldLayoutId id="2147483859" r:id="rId29"/>
    <p:sldLayoutId id="2147483860" r:id="rId30"/>
    <p:sldLayoutId id="2147483861" r:id="rId31"/>
    <p:sldLayoutId id="2147483862" r:id="rId32"/>
    <p:sldLayoutId id="2147483863" r:id="rId33"/>
    <p:sldLayoutId id="2147483864" r:id="rId34"/>
    <p:sldLayoutId id="2147483865" r:id="rId35"/>
    <p:sldLayoutId id="2147483866" r:id="rId36"/>
    <p:sldLayoutId id="2147483867" r:id="rId37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 kern="1200">
          <a:solidFill>
            <a:schemeClr val="tx2"/>
          </a:solidFill>
          <a:latin typeface="KPMG Cyrillic Extralight" panose="020B0303030202040204" pitchFamily="34" charset="-52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5pPr>
      <a:lvl6pPr marL="4572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6pPr>
      <a:lvl7pPr marL="9144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7pPr>
      <a:lvl8pPr marL="13716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8pPr>
      <a:lvl9pPr marL="18288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9pPr>
    </p:titleStyle>
    <p:bodyStyle>
      <a:lvl1pPr algn="l" rtl="0" eaLnBrk="0" fontAlgn="base" hangingPunct="0">
        <a:spcBef>
          <a:spcPct val="0"/>
        </a:spcBef>
        <a:spcAft>
          <a:spcPts val="600"/>
        </a:spcAft>
        <a:defRPr sz="900" b="1" kern="1200">
          <a:solidFill>
            <a:schemeClr val="tx2"/>
          </a:solidFill>
          <a:latin typeface="+mn-lt"/>
          <a:ea typeface="+mn-ea"/>
          <a:cs typeface="+mn-cs"/>
        </a:defRPr>
      </a:lvl1pPr>
      <a:lvl2pPr algn="l" rtl="0" eaLnBrk="0" fontAlgn="base" hangingPunct="0">
        <a:spcBef>
          <a:spcPct val="0"/>
        </a:spcBef>
        <a:spcAft>
          <a:spcPts val="600"/>
        </a:spcAft>
        <a:defRPr sz="900" kern="1200">
          <a:solidFill>
            <a:schemeClr val="tx2"/>
          </a:solidFill>
          <a:latin typeface="+mn-lt"/>
          <a:ea typeface="+mn-ea"/>
          <a:cs typeface="+mn-cs"/>
        </a:defRPr>
      </a:lvl2pPr>
      <a:lvl3pPr marL="215900" indent="-215900" algn="l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—"/>
        <a:defRPr sz="900" kern="1200">
          <a:solidFill>
            <a:schemeClr val="tx2"/>
          </a:solidFill>
          <a:latin typeface="+mn-lt"/>
          <a:ea typeface="+mn-ea"/>
          <a:cs typeface="+mn-cs"/>
        </a:defRPr>
      </a:lvl3pPr>
      <a:lvl4pPr marL="358775" indent="-142875" algn="l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4pPr>
      <a:lvl5pPr marL="574675" indent="-215900" algn="l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—"/>
        <a:defRPr sz="900" kern="1200">
          <a:solidFill>
            <a:schemeClr val="tx2"/>
          </a:solidFill>
          <a:latin typeface="+mn-lt"/>
          <a:ea typeface="+mn-ea"/>
          <a:cs typeface="+mn-cs"/>
        </a:defRPr>
      </a:lvl5pPr>
      <a:lvl6pPr marL="10980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6pPr>
      <a:lvl7pPr marL="1371600" indent="-2844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—"/>
        <a:defRPr sz="900" kern="1200">
          <a:solidFill>
            <a:schemeClr val="tx2"/>
          </a:solidFill>
          <a:latin typeface="+mn-lt"/>
          <a:ea typeface="+mn-ea"/>
          <a:cs typeface="+mn-cs"/>
        </a:defRPr>
      </a:lvl7pPr>
      <a:lvl8pPr marL="1645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450850" y="450850"/>
            <a:ext cx="823277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0850" y="1422400"/>
            <a:ext cx="8232775" cy="460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29" name="Shape 8"/>
          <p:cNvSpPr txBox="1">
            <a:spLocks/>
          </p:cNvSpPr>
          <p:nvPr userDrawn="1"/>
        </p:nvSpPr>
        <p:spPr>
          <a:xfrm>
            <a:off x="8332788" y="6319838"/>
            <a:ext cx="360362" cy="149225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72C7C2BC-6111-4E7A-B68C-3C333C5C2CE4}" type="slidenum">
              <a:rPr lang="en-US" sz="900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11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  <p:sldLayoutId id="2147483889" r:id="rId15"/>
    <p:sldLayoutId id="2147483890" r:id="rId16"/>
    <p:sldLayoutId id="2147483891" r:id="rId17"/>
    <p:sldLayoutId id="2147483892" r:id="rId18"/>
    <p:sldLayoutId id="2147483893" r:id="rId19"/>
    <p:sldLayoutId id="2147483894" r:id="rId20"/>
    <p:sldLayoutId id="2147483895" r:id="rId21"/>
    <p:sldLayoutId id="2147483896" r:id="rId22"/>
    <p:sldLayoutId id="2147483897" r:id="rId23"/>
    <p:sldLayoutId id="2147483898" r:id="rId24"/>
    <p:sldLayoutId id="2147483899" r:id="rId25"/>
    <p:sldLayoutId id="2147483900" r:id="rId26"/>
    <p:sldLayoutId id="2147483901" r:id="rId27"/>
    <p:sldLayoutId id="2147483902" r:id="rId28"/>
    <p:sldLayoutId id="2147483903" r:id="rId29"/>
    <p:sldLayoutId id="2147483904" r:id="rId30"/>
    <p:sldLayoutId id="2147483905" r:id="rId31"/>
    <p:sldLayoutId id="2147483906" r:id="rId32"/>
    <p:sldLayoutId id="2147483907" r:id="rId33"/>
    <p:sldLayoutId id="2147483908" r:id="rId34"/>
    <p:sldLayoutId id="2147483909" r:id="rId35"/>
    <p:sldLayoutId id="2147483910" r:id="rId36"/>
    <p:sldLayoutId id="2147483911" r:id="rId37"/>
    <p:sldLayoutId id="2147483912" r:id="rId38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 kern="1200">
          <a:solidFill>
            <a:schemeClr val="tx2"/>
          </a:solidFill>
          <a:latin typeface="KPMG Cyrillic Extralight" panose="020B0303030202040204" pitchFamily="34" charset="-52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5pPr>
      <a:lvl6pPr marL="4572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6pPr>
      <a:lvl7pPr marL="9144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7pPr>
      <a:lvl8pPr marL="13716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8pPr>
      <a:lvl9pPr marL="18288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9pPr>
    </p:titleStyle>
    <p:bodyStyle>
      <a:lvl1pPr algn="l" rtl="0" eaLnBrk="0" fontAlgn="base" hangingPunct="0">
        <a:spcBef>
          <a:spcPct val="0"/>
        </a:spcBef>
        <a:spcAft>
          <a:spcPts val="600"/>
        </a:spcAft>
        <a:defRPr sz="900" b="1" kern="1200">
          <a:solidFill>
            <a:schemeClr val="tx2"/>
          </a:solidFill>
          <a:latin typeface="+mn-lt"/>
          <a:ea typeface="+mn-ea"/>
          <a:cs typeface="+mn-cs"/>
        </a:defRPr>
      </a:lvl1pPr>
      <a:lvl2pPr algn="l" rtl="0" eaLnBrk="0" fontAlgn="base" hangingPunct="0">
        <a:spcBef>
          <a:spcPct val="0"/>
        </a:spcBef>
        <a:spcAft>
          <a:spcPts val="600"/>
        </a:spcAft>
        <a:defRPr sz="900" kern="1200">
          <a:solidFill>
            <a:schemeClr val="tx2"/>
          </a:solidFill>
          <a:latin typeface="+mn-lt"/>
          <a:ea typeface="+mn-ea"/>
          <a:cs typeface="+mn-cs"/>
        </a:defRPr>
      </a:lvl2pPr>
      <a:lvl3pPr marL="215900" indent="-215900" algn="l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—"/>
        <a:defRPr sz="900" kern="1200">
          <a:solidFill>
            <a:schemeClr val="tx2"/>
          </a:solidFill>
          <a:latin typeface="+mn-lt"/>
          <a:ea typeface="+mn-ea"/>
          <a:cs typeface="+mn-cs"/>
        </a:defRPr>
      </a:lvl3pPr>
      <a:lvl4pPr marL="358775" indent="-142875" algn="l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4pPr>
      <a:lvl5pPr marL="574675" indent="-215900" algn="l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—"/>
        <a:defRPr sz="900" kern="1200">
          <a:solidFill>
            <a:schemeClr val="tx2"/>
          </a:solidFill>
          <a:latin typeface="+mn-lt"/>
          <a:ea typeface="+mn-ea"/>
          <a:cs typeface="+mn-cs"/>
        </a:defRPr>
      </a:lvl5pPr>
      <a:lvl6pPr marL="10980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6pPr>
      <a:lvl7pPr marL="1371600" indent="-2844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—"/>
        <a:defRPr sz="900" kern="1200">
          <a:solidFill>
            <a:schemeClr val="tx2"/>
          </a:solidFill>
          <a:latin typeface="+mn-lt"/>
          <a:ea typeface="+mn-ea"/>
          <a:cs typeface="+mn-cs"/>
        </a:defRPr>
      </a:lvl7pPr>
      <a:lvl8pPr marL="1645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1052736"/>
            <a:ext cx="7920880" cy="3456384"/>
          </a:xfrm>
        </p:spPr>
        <p:txBody>
          <a:bodyPr anchor="ctr"/>
          <a:lstStyle/>
          <a:p>
            <a:pPr lvl="0"/>
            <a:r>
              <a:rPr lang="ru-RU" sz="3400" dirty="0" smtClean="0">
                <a:solidFill>
                  <a:srgbClr val="00602B"/>
                </a:solidFill>
                <a:latin typeface="+mn-lt"/>
                <a:cs typeface="Arial" charset="0"/>
              </a:rPr>
              <a:t>Актуальные вопросы применения и новшества в бюджетной </a:t>
            </a:r>
            <a:r>
              <a:rPr lang="ru-RU" sz="3400" dirty="0">
                <a:solidFill>
                  <a:srgbClr val="00602B"/>
                </a:solidFill>
                <a:latin typeface="+mn-lt"/>
                <a:cs typeface="Arial" charset="0"/>
              </a:rPr>
              <a:t>классификации </a:t>
            </a:r>
            <a:r>
              <a:rPr lang="ru-RU" sz="3400" dirty="0" smtClean="0">
                <a:solidFill>
                  <a:srgbClr val="00602B"/>
                </a:solidFill>
                <a:latin typeface="+mn-lt"/>
                <a:cs typeface="Arial" charset="0"/>
              </a:rPr>
              <a:t>Российской Федерации и классификации операций сектора государственного управления </a:t>
            </a:r>
            <a:br>
              <a:rPr lang="ru-RU" sz="3400" dirty="0" smtClean="0">
                <a:solidFill>
                  <a:srgbClr val="00602B"/>
                </a:solidFill>
                <a:latin typeface="+mn-lt"/>
                <a:cs typeface="Arial" charset="0"/>
              </a:rPr>
            </a:br>
            <a:r>
              <a:rPr lang="ru-RU" sz="3400" dirty="0" smtClean="0">
                <a:solidFill>
                  <a:srgbClr val="00602B"/>
                </a:solidFill>
                <a:latin typeface="+mn-lt"/>
                <a:cs typeface="Arial" charset="0"/>
              </a:rPr>
              <a:t>в 2021 и 2022 году</a:t>
            </a:r>
            <a:endParaRPr lang="ru-RU" sz="3400" dirty="0">
              <a:solidFill>
                <a:srgbClr val="00602B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23628" y="4921120"/>
            <a:ext cx="66967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/>
              <a:t>Сафарова Наталья Александровна </a:t>
            </a:r>
            <a:endParaRPr lang="ru-RU" sz="3000" b="1" dirty="0" smtClean="0"/>
          </a:p>
        </p:txBody>
      </p:sp>
      <p:sp>
        <p:nvSpPr>
          <p:cNvPr id="6" name="Rectangle 2"/>
          <p:cNvSpPr/>
          <p:nvPr/>
        </p:nvSpPr>
        <p:spPr>
          <a:xfrm>
            <a:off x="0" y="5799727"/>
            <a:ext cx="9144000" cy="517457"/>
          </a:xfrm>
          <a:prstGeom prst="rect">
            <a:avLst/>
          </a:prstGeom>
          <a:solidFill>
            <a:srgbClr val="066A3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36433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2866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9298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45731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82164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218597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755029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291462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09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74575" y="980728"/>
            <a:ext cx="8435281" cy="623769"/>
          </a:xfrm>
        </p:spPr>
        <p:txBody>
          <a:bodyPr/>
          <a:lstStyle/>
          <a:p>
            <a:pPr algn="ctr"/>
            <a:r>
              <a:rPr lang="ru-RU" sz="3000" b="0" dirty="0" smtClean="0">
                <a:solidFill>
                  <a:srgbClr val="00602B"/>
                </a:solidFill>
              </a:rPr>
              <a:t>Изменения в порядке применения КОГСУ </a:t>
            </a:r>
            <a:br>
              <a:rPr lang="ru-RU" sz="3000" b="0" dirty="0" smtClean="0">
                <a:solidFill>
                  <a:srgbClr val="00602B"/>
                </a:solidFill>
              </a:rPr>
            </a:br>
            <a:r>
              <a:rPr lang="ru-RU" sz="3000" b="0" dirty="0" smtClean="0">
                <a:solidFill>
                  <a:srgbClr val="00602B"/>
                </a:solidFill>
              </a:rPr>
              <a:t>с 2022 г.</a:t>
            </a:r>
            <a:endParaRPr lang="ru-RU" sz="3000" b="0" dirty="0">
              <a:solidFill>
                <a:srgbClr val="FF0000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981582"/>
              </p:ext>
            </p:extLst>
          </p:nvPr>
        </p:nvGraphicFramePr>
        <p:xfrm>
          <a:off x="827584" y="1772816"/>
          <a:ext cx="7848872" cy="439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506630890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477962969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31233465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2021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2022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9473655"/>
                  </a:ext>
                </a:extLst>
              </a:tr>
              <a:tr h="370840">
                <a:tc rowSpan="6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250 "Безвозмездные перечисления бюджетам"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251 "Перечисления другим бюджетам бюджетной системы Российской Федерации"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251 -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Перечисления текущего характера…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760687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254</a:t>
                      </a:r>
                      <a:r>
                        <a:rPr lang="ru-RU" baseline="0" dirty="0" smtClean="0"/>
                        <a:t> -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Перечисления капитального характера …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175155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252 "Перечисления наднациональным организациям и правительствам иностранных государств"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252 -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Перечисления текущего характера…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497425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255</a:t>
                      </a:r>
                      <a:r>
                        <a:rPr lang="ru-RU" baseline="0" dirty="0" smtClean="0"/>
                        <a:t> -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Перечисления капитального характера …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514580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253 "Перечисления международным организациям"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253 -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Перечисления текущего характера…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937257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256</a:t>
                      </a:r>
                      <a:r>
                        <a:rPr lang="ru-RU" baseline="0" dirty="0" smtClean="0"/>
                        <a:t> -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Перечисления капитального характера …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9773422"/>
                  </a:ext>
                </a:extLst>
              </a:tr>
            </a:tbl>
          </a:graphicData>
        </a:graphic>
      </p:graphicFrame>
      <p:sp>
        <p:nvSpPr>
          <p:cNvPr id="4" name="Двойная стрелка влево/вверх 3"/>
          <p:cNvSpPr/>
          <p:nvPr/>
        </p:nvSpPr>
        <p:spPr>
          <a:xfrm rot="8226294">
            <a:off x="5186414" y="2472314"/>
            <a:ext cx="679667" cy="696238"/>
          </a:xfrm>
          <a:prstGeom prst="leftUpArrow">
            <a:avLst/>
          </a:prstGeom>
          <a:solidFill>
            <a:srgbClr val="00602B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войная стрелка влево/вверх 11"/>
          <p:cNvSpPr/>
          <p:nvPr/>
        </p:nvSpPr>
        <p:spPr>
          <a:xfrm rot="8226294">
            <a:off x="5186414" y="5151400"/>
            <a:ext cx="679667" cy="696238"/>
          </a:xfrm>
          <a:prstGeom prst="leftUpArrow">
            <a:avLst/>
          </a:prstGeom>
          <a:solidFill>
            <a:srgbClr val="00602B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войная стрелка влево/вверх 12"/>
          <p:cNvSpPr/>
          <p:nvPr/>
        </p:nvSpPr>
        <p:spPr>
          <a:xfrm rot="8226294">
            <a:off x="5186414" y="3746666"/>
            <a:ext cx="679667" cy="696238"/>
          </a:xfrm>
          <a:prstGeom prst="leftUpArrow">
            <a:avLst/>
          </a:prstGeom>
          <a:solidFill>
            <a:srgbClr val="00602B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4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6999"/>
            <a:ext cx="8229599" cy="623769"/>
          </a:xfrm>
        </p:spPr>
        <p:txBody>
          <a:bodyPr/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Капитальные вложения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467542" y="1772816"/>
            <a:ext cx="8208911" cy="209288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285750" indent="-28575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Arial Narrow" pitchFamily="34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Arial Narrow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9pPr>
          </a:lstStyle>
          <a:p>
            <a:pPr marL="0" lvl="0" indent="0" algn="just" eaLnBrk="1" hangingPunct="1">
              <a:spcBef>
                <a:spcPts val="0"/>
              </a:spcBef>
              <a:buClrTx/>
              <a:buNone/>
            </a:pPr>
            <a:r>
              <a:rPr lang="ru-RU" sz="2600" dirty="0">
                <a:solidFill>
                  <a:prstClr val="black"/>
                </a:solidFill>
                <a:latin typeface="Calibri"/>
              </a:rPr>
              <a:t>Капитальные вложения  формируют (увеличивают) стоимость основных фондов - недвижимого и (или) движимого имущества, признаваемых в целях бухгалтерского учета объектами основных средств, нематериальных активов, непроизведенных активов.</a:t>
            </a:r>
          </a:p>
        </p:txBody>
      </p:sp>
    </p:spTree>
    <p:extLst>
      <p:ext uri="{BB962C8B-B14F-4D97-AF65-F5344CB8AC3E}">
        <p14:creationId xmlns:p14="http://schemas.microsoft.com/office/powerpoint/2010/main" val="66238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1560" y="2852936"/>
            <a:ext cx="8229599" cy="623769"/>
          </a:xfrm>
        </p:spPr>
        <p:txBody>
          <a:bodyPr/>
          <a:lstStyle/>
          <a:p>
            <a:pPr algn="ctr"/>
            <a:r>
              <a:rPr lang="ru-RU" sz="4600" dirty="0" smtClean="0">
                <a:solidFill>
                  <a:srgbClr val="00602B"/>
                </a:solidFill>
              </a:rPr>
              <a:t>КОСГУ 12К </a:t>
            </a:r>
            <a:br>
              <a:rPr lang="ru-RU" sz="4600" dirty="0" smtClean="0">
                <a:solidFill>
                  <a:srgbClr val="00602B"/>
                </a:solidFill>
              </a:rPr>
            </a:br>
            <a:r>
              <a:rPr lang="ru-RU" sz="4600" dirty="0" smtClean="0">
                <a:solidFill>
                  <a:srgbClr val="00602B"/>
                </a:solidFill>
              </a:rPr>
              <a:t>«Доходы от концессионной платы»</a:t>
            </a:r>
            <a:endParaRPr lang="ru-RU" sz="460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683568" y="4365104"/>
            <a:ext cx="8208911" cy="107721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285750" indent="-28575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Arial Narrow" pitchFamily="34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Arial Narrow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9pPr>
          </a:lstStyle>
          <a:p>
            <a:pPr marL="0" lvl="0" indent="0" algn="ctr" eaLnBrk="1" hangingPunct="1">
              <a:spcBef>
                <a:spcPts val="0"/>
              </a:spcBef>
              <a:buClrTx/>
              <a:buNone/>
            </a:pPr>
            <a:r>
              <a:rPr lang="ru-RU" sz="3200" dirty="0" smtClean="0">
                <a:solidFill>
                  <a:prstClr val="black"/>
                </a:solidFill>
                <a:latin typeface="Calibri"/>
              </a:rPr>
              <a:t>С 2022 года применяется для кассовых поступлений и выбытий.</a:t>
            </a:r>
            <a:endParaRPr lang="ru-RU" sz="32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9502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6999"/>
            <a:ext cx="8229599" cy="623769"/>
          </a:xfrm>
        </p:spPr>
        <p:txBody>
          <a:bodyPr/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Методические материалы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468973" y="1700808"/>
            <a:ext cx="8208911" cy="446680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285750" indent="-28575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Arial Narrow" pitchFamily="34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Arial Narrow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9pPr>
          </a:lstStyle>
          <a:p>
            <a:pPr algn="just">
              <a:lnSpc>
                <a:spcPct val="114000"/>
              </a:lnSpc>
              <a:buClrTx/>
              <a:defRPr/>
            </a:pPr>
            <a:r>
              <a:rPr lang="ru-RU" sz="2000" dirty="0">
                <a:latin typeface="+mn-lt"/>
              </a:rPr>
              <a:t>Раздел 7 Методических указаний по распределению бюджетных ассигнований федерального бюджета на </a:t>
            </a:r>
            <a:r>
              <a:rPr lang="ru-RU" sz="2000" dirty="0" smtClean="0">
                <a:latin typeface="+mn-lt"/>
              </a:rPr>
              <a:t>2022 </a:t>
            </a:r>
            <a:r>
              <a:rPr lang="ru-RU" sz="2000" dirty="0">
                <a:latin typeface="+mn-lt"/>
              </a:rPr>
              <a:t>год и на плановый период </a:t>
            </a:r>
            <a:r>
              <a:rPr lang="ru-RU" sz="2000" dirty="0" smtClean="0">
                <a:latin typeface="+mn-lt"/>
              </a:rPr>
              <a:t>2023 </a:t>
            </a:r>
            <a:r>
              <a:rPr lang="ru-RU" sz="2000" dirty="0">
                <a:latin typeface="+mn-lt"/>
              </a:rPr>
              <a:t>и </a:t>
            </a:r>
            <a:r>
              <a:rPr lang="ru-RU" sz="2000" dirty="0" smtClean="0">
                <a:latin typeface="+mn-lt"/>
              </a:rPr>
              <a:t>2024 </a:t>
            </a:r>
            <a:r>
              <a:rPr lang="ru-RU" sz="2000" dirty="0">
                <a:latin typeface="+mn-lt"/>
              </a:rPr>
              <a:t>годов по кодам классификации расходов </a:t>
            </a:r>
            <a:r>
              <a:rPr lang="ru-RU" sz="2000" dirty="0" smtClean="0">
                <a:latin typeface="+mn-lt"/>
              </a:rPr>
              <a:t>бюджетов</a:t>
            </a:r>
          </a:p>
          <a:p>
            <a:pPr marL="0" indent="0" algn="just">
              <a:lnSpc>
                <a:spcPct val="114000"/>
              </a:lnSpc>
              <a:buClrTx/>
              <a:buNone/>
              <a:defRPr/>
            </a:pPr>
            <a:r>
              <a:rPr lang="ru-RU" altLang="ru-RU" sz="1800" dirty="0" smtClean="0">
                <a:solidFill>
                  <a:prstClr val="black"/>
                </a:solidFill>
                <a:latin typeface="+mn-lt"/>
              </a:rPr>
              <a:t>(письмо Минфина </a:t>
            </a:r>
            <a:r>
              <a:rPr lang="ru-RU" altLang="ru-RU" sz="1800" dirty="0" smtClean="0">
                <a:solidFill>
                  <a:schemeClr val="tx1"/>
                </a:solidFill>
                <a:latin typeface="+mn-lt"/>
              </a:rPr>
              <a:t>России </a:t>
            </a:r>
            <a:r>
              <a:rPr lang="ru-RU" sz="1800" dirty="0">
                <a:solidFill>
                  <a:schemeClr val="tx1"/>
                </a:solidFill>
                <a:latin typeface="+mn-lt"/>
              </a:rPr>
              <a:t>от </a:t>
            </a:r>
            <a:r>
              <a:rPr lang="ru-RU" sz="1800" dirty="0" smtClean="0">
                <a:solidFill>
                  <a:schemeClr val="tx1"/>
                </a:solidFill>
                <a:latin typeface="+mn-lt"/>
              </a:rPr>
              <a:t>02.07.2021 </a:t>
            </a:r>
            <a:r>
              <a:rPr lang="ru-RU" sz="1800" dirty="0">
                <a:solidFill>
                  <a:schemeClr val="tx1"/>
                </a:solidFill>
                <a:latin typeface="+mn-lt"/>
              </a:rPr>
              <a:t>г. </a:t>
            </a: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№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16-01-11/52345</a:t>
            </a:r>
            <a:r>
              <a:rPr lang="ru-RU" altLang="ru-RU" sz="1800" dirty="0" smtClean="0">
                <a:solidFill>
                  <a:prstClr val="black"/>
                </a:solidFill>
                <a:latin typeface="+mn-lt"/>
              </a:rPr>
              <a:t>)</a:t>
            </a:r>
          </a:p>
          <a:p>
            <a:pPr algn="just">
              <a:lnSpc>
                <a:spcPct val="114000"/>
              </a:lnSpc>
              <a:buClrTx/>
              <a:defRPr/>
            </a:pPr>
            <a:r>
              <a:rPr lang="ru-RU" sz="2000" dirty="0" smtClean="0">
                <a:latin typeface="+mn-lt"/>
              </a:rPr>
              <a:t>О бюджетной классификации на 2022 г. и плановый период </a:t>
            </a:r>
            <a:r>
              <a:rPr lang="ru-RU" sz="2000" dirty="0" smtClean="0">
                <a:latin typeface="+mn-lt"/>
              </a:rPr>
              <a:t/>
            </a:r>
            <a:br>
              <a:rPr lang="ru-RU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>2023</a:t>
            </a:r>
            <a:r>
              <a:rPr lang="ru-RU" sz="2000" dirty="0" smtClean="0">
                <a:latin typeface="+mn-lt"/>
              </a:rPr>
              <a:t>, 2024 гг. для субъектов Российской Федерации</a:t>
            </a:r>
          </a:p>
          <a:p>
            <a:pPr marL="0" indent="0" algn="just">
              <a:lnSpc>
                <a:spcPct val="114000"/>
              </a:lnSpc>
              <a:buClrTx/>
              <a:buNone/>
              <a:defRPr/>
            </a:pPr>
            <a:r>
              <a:rPr lang="ru-RU" sz="2000" dirty="0" smtClean="0">
                <a:latin typeface="+mn-lt"/>
              </a:rPr>
              <a:t> </a:t>
            </a:r>
            <a:r>
              <a:rPr lang="ru-RU" sz="1800" dirty="0" smtClean="0">
                <a:latin typeface="+mn-lt"/>
              </a:rPr>
              <a:t>(письмо Минфина России от 22.09.2021 № </a:t>
            </a:r>
            <a:r>
              <a:rPr lang="ru-RU" sz="1800" dirty="0" smtClean="0">
                <a:solidFill>
                  <a:srgbClr val="E46C0A"/>
                </a:solidFill>
                <a:latin typeface="+mn-lt"/>
              </a:rPr>
              <a:t>02-05-11</a:t>
            </a:r>
            <a:r>
              <a:rPr lang="en-US" sz="1800" dirty="0" smtClean="0">
                <a:solidFill>
                  <a:srgbClr val="E46C0A"/>
                </a:solidFill>
                <a:latin typeface="+mn-lt"/>
              </a:rPr>
              <a:t>/</a:t>
            </a:r>
            <a:r>
              <a:rPr lang="ru-RU" sz="1800" dirty="0" smtClean="0">
                <a:solidFill>
                  <a:srgbClr val="E46C0A"/>
                </a:solidFill>
                <a:latin typeface="+mn-lt"/>
              </a:rPr>
              <a:t>77361</a:t>
            </a:r>
            <a:r>
              <a:rPr lang="ru-RU" sz="1800" dirty="0" smtClean="0">
                <a:latin typeface="+mn-lt"/>
              </a:rPr>
              <a:t>)</a:t>
            </a:r>
          </a:p>
          <a:p>
            <a:pPr algn="just">
              <a:lnSpc>
                <a:spcPct val="114000"/>
              </a:lnSpc>
              <a:buClrTx/>
              <a:defRPr/>
            </a:pPr>
            <a:r>
              <a:rPr lang="ru-RU" sz="2000" dirty="0" smtClean="0">
                <a:latin typeface="+mn-lt"/>
              </a:rPr>
              <a:t>Руководство </a:t>
            </a:r>
            <a:r>
              <a:rPr lang="ru-RU" sz="2000" dirty="0">
                <a:latin typeface="+mn-lt"/>
              </a:rPr>
              <a:t>по применению </a:t>
            </a:r>
            <a:r>
              <a:rPr lang="ru-RU" sz="2000" dirty="0" smtClean="0">
                <a:latin typeface="+mn-lt"/>
              </a:rPr>
              <a:t>КОСГУ</a:t>
            </a:r>
          </a:p>
          <a:p>
            <a:pPr marL="0" indent="0" algn="just">
              <a:lnSpc>
                <a:spcPct val="114000"/>
              </a:lnSpc>
              <a:buClrTx/>
              <a:buNone/>
              <a:defRPr/>
            </a:pPr>
            <a:r>
              <a:rPr lang="ru-RU" sz="1800" dirty="0" smtClean="0">
                <a:solidFill>
                  <a:prstClr val="black"/>
                </a:solidFill>
                <a:latin typeface="+mn-lt"/>
              </a:rPr>
              <a:t>(письмо </a:t>
            </a:r>
            <a:r>
              <a:rPr lang="ru-RU" sz="1800" dirty="0">
                <a:solidFill>
                  <a:prstClr val="black"/>
                </a:solidFill>
                <a:latin typeface="+mn-lt"/>
              </a:rPr>
              <a:t>Минфина России от </a:t>
            </a:r>
            <a:r>
              <a:rPr lang="ru-RU" sz="1800" dirty="0" smtClean="0">
                <a:solidFill>
                  <a:prstClr val="black"/>
                </a:solidFill>
                <a:latin typeface="+mn-lt"/>
              </a:rPr>
              <a:t>11.12.2020 </a:t>
            </a:r>
            <a:r>
              <a:rPr lang="ru-RU" sz="1800" dirty="0">
                <a:solidFill>
                  <a:prstClr val="black"/>
                </a:solidFill>
                <a:latin typeface="+mn-lt"/>
              </a:rPr>
              <a:t>№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02-08-10/109210</a:t>
            </a:r>
            <a:r>
              <a:rPr lang="ru-RU" sz="1800" dirty="0" smtClean="0">
                <a:solidFill>
                  <a:prstClr val="black"/>
                </a:solidFill>
                <a:latin typeface="+mn-lt"/>
              </a:rPr>
              <a:t>)</a:t>
            </a:r>
          </a:p>
          <a:p>
            <a:pPr algn="just">
              <a:lnSpc>
                <a:spcPct val="114000"/>
              </a:lnSpc>
              <a:buClrTx/>
              <a:defRPr/>
            </a:pPr>
            <a:r>
              <a:rPr lang="ru-RU" sz="2000" dirty="0" smtClean="0">
                <a:latin typeface="+mn-lt"/>
              </a:rPr>
              <a:t>Разъяснения </a:t>
            </a:r>
            <a:r>
              <a:rPr lang="ru-RU" sz="2000" dirty="0">
                <a:latin typeface="+mn-lt"/>
              </a:rPr>
              <a:t>в части социального </a:t>
            </a:r>
            <a:r>
              <a:rPr lang="ru-RU" sz="2000" dirty="0" smtClean="0">
                <a:latin typeface="+mn-lt"/>
              </a:rPr>
              <a:t>обеспечения</a:t>
            </a:r>
          </a:p>
          <a:p>
            <a:pPr marL="0" indent="0" algn="just">
              <a:lnSpc>
                <a:spcPct val="114000"/>
              </a:lnSpc>
              <a:buClrTx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+mn-lt"/>
              </a:rPr>
              <a:t>(письмо </a:t>
            </a:r>
            <a:r>
              <a:rPr lang="ru-RU" sz="1800" dirty="0">
                <a:solidFill>
                  <a:schemeClr val="tx1"/>
                </a:solidFill>
                <a:latin typeface="+mn-lt"/>
              </a:rPr>
              <a:t>Минфина России от 16.10.2020 №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02-08-10/91015</a:t>
            </a:r>
            <a:r>
              <a:rPr lang="ru-RU" sz="1800" dirty="0" smtClean="0">
                <a:latin typeface="+mn-lt"/>
              </a:rPr>
              <a:t>)</a:t>
            </a:r>
            <a:endParaRPr lang="ru-RU" altLang="ru-RU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3805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5637" y="690898"/>
            <a:ext cx="8072725" cy="1081918"/>
          </a:xfrm>
        </p:spPr>
        <p:txBody>
          <a:bodyPr/>
          <a:lstStyle/>
          <a:p>
            <a:r>
              <a:rPr lang="ru-RU" sz="2800" dirty="0" smtClean="0">
                <a:solidFill>
                  <a:srgbClr val="00602B"/>
                </a:solidFill>
              </a:rPr>
              <a:t>Порядок применения бюджетной классификации Российской Федерации в 2021 и 2022 годах</a:t>
            </a:r>
            <a:endParaRPr lang="ru-RU" sz="2800" dirty="0">
              <a:solidFill>
                <a:srgbClr val="00602B"/>
              </a:solidFill>
            </a:endParaRPr>
          </a:p>
        </p:txBody>
      </p:sp>
      <p:sp>
        <p:nvSpPr>
          <p:cNvPr id="14" name="Номер слайда 2"/>
          <p:cNvSpPr txBox="1">
            <a:spLocks/>
          </p:cNvSpPr>
          <p:nvPr/>
        </p:nvSpPr>
        <p:spPr>
          <a:xfrm>
            <a:off x="6876256" y="135186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457200">
              <a:defRPr/>
            </a:pPr>
            <a:fld id="{5F91366C-C707-45FC-9663-1DE7BB98C4B2}" type="slidenum">
              <a:rPr lang="ru-RU" sz="2200" smtClean="0">
                <a:solidFill>
                  <a:srgbClr val="DEAA46"/>
                </a:solidFill>
                <a:latin typeface="DINPro-Light"/>
              </a:rPr>
              <a:pPr algn="r" defTabSz="457200">
                <a:defRPr/>
              </a:pPr>
              <a:t>2</a:t>
            </a:fld>
            <a:endParaRPr lang="ru-RU" sz="2200" dirty="0">
              <a:solidFill>
                <a:srgbClr val="DEAA46"/>
              </a:solidFill>
              <a:latin typeface="DINPro-Light"/>
            </a:endParaRPr>
          </a:p>
        </p:txBody>
      </p:sp>
      <p:sp>
        <p:nvSpPr>
          <p:cNvPr id="15" name="Текст 3"/>
          <p:cNvSpPr>
            <a:spLocks noGrp="1"/>
          </p:cNvSpPr>
          <p:nvPr>
            <p:ph type="body" idx="1"/>
          </p:nvPr>
        </p:nvSpPr>
        <p:spPr>
          <a:xfrm>
            <a:off x="540552" y="1872061"/>
            <a:ext cx="4040188" cy="404811"/>
          </a:xfrm>
        </p:spPr>
        <p:txBody>
          <a:bodyPr/>
          <a:lstStyle/>
          <a:p>
            <a:pPr algn="ctr"/>
            <a:r>
              <a:rPr lang="ru-RU" dirty="0" smtClean="0"/>
              <a:t>2021</a:t>
            </a:r>
            <a:endParaRPr lang="ru-RU" dirty="0"/>
          </a:p>
        </p:txBody>
      </p:sp>
      <p:sp>
        <p:nvSpPr>
          <p:cNvPr id="17" name="Текст 5"/>
          <p:cNvSpPr>
            <a:spLocks noGrp="1"/>
          </p:cNvSpPr>
          <p:nvPr>
            <p:ph type="body" sz="quarter" idx="3"/>
          </p:nvPr>
        </p:nvSpPr>
        <p:spPr>
          <a:xfrm>
            <a:off x="4566587" y="1872061"/>
            <a:ext cx="4041775" cy="404811"/>
          </a:xfrm>
        </p:spPr>
        <p:txBody>
          <a:bodyPr/>
          <a:lstStyle/>
          <a:p>
            <a:pPr algn="ctr"/>
            <a:r>
              <a:rPr lang="ru-RU" dirty="0" smtClean="0"/>
              <a:t>2022</a:t>
            </a:r>
            <a:endParaRPr lang="ru-RU" dirty="0"/>
          </a:p>
        </p:txBody>
      </p:sp>
      <p:sp>
        <p:nvSpPr>
          <p:cNvPr id="18" name="Объект 6"/>
          <p:cNvSpPr>
            <a:spLocks noGrp="1"/>
          </p:cNvSpPr>
          <p:nvPr>
            <p:ph sz="quarter" idx="4"/>
          </p:nvPr>
        </p:nvSpPr>
        <p:spPr>
          <a:xfrm>
            <a:off x="431540" y="2402012"/>
            <a:ext cx="8280920" cy="924988"/>
          </a:xfrm>
          <a:ln w="31750">
            <a:solidFill>
              <a:srgbClr val="00602B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ru-RU" sz="1700" dirty="0" smtClean="0"/>
              <a:t>Общие положения для всех бюджетов бюджетной системы Российской Федерации, </a:t>
            </a:r>
            <a:br>
              <a:rPr lang="ru-RU" sz="1700" dirty="0" smtClean="0"/>
            </a:br>
            <a:r>
              <a:rPr lang="ru-RU" sz="1700" dirty="0" smtClean="0"/>
              <a:t>АУ и БУ на 2021, 2022 гг. - Приказ </a:t>
            </a:r>
            <a:r>
              <a:rPr lang="ru-RU" sz="1700" dirty="0"/>
              <a:t>Минфина России от 06.06.2019 </a:t>
            </a:r>
            <a:r>
              <a:rPr lang="ru-RU" sz="1700" dirty="0" smtClean="0"/>
              <a:t>№ 85н </a:t>
            </a:r>
          </a:p>
          <a:p>
            <a:pPr marL="0" indent="0" algn="ctr">
              <a:buNone/>
            </a:pPr>
            <a:r>
              <a:rPr lang="ru-RU" sz="1500" b="1" i="1" dirty="0" smtClean="0">
                <a:solidFill>
                  <a:srgbClr val="00602B"/>
                </a:solidFill>
              </a:rPr>
              <a:t>(для 2022 года в ред. </a:t>
            </a:r>
            <a:r>
              <a:rPr lang="ru-RU" sz="1500" b="1" i="1" dirty="0">
                <a:solidFill>
                  <a:srgbClr val="00602B"/>
                </a:solidFill>
              </a:rPr>
              <a:t>п</a:t>
            </a:r>
            <a:r>
              <a:rPr lang="ru-RU" sz="1500" b="1" i="1" dirty="0" smtClean="0">
                <a:solidFill>
                  <a:srgbClr val="00602B"/>
                </a:solidFill>
              </a:rPr>
              <a:t>риказа от 11.06.2021 № </a:t>
            </a:r>
            <a:r>
              <a:rPr lang="ru-RU" sz="1500" b="1" i="1" dirty="0" smtClean="0">
                <a:solidFill>
                  <a:srgbClr val="FF0000"/>
                </a:solidFill>
              </a:rPr>
              <a:t>78н</a:t>
            </a:r>
            <a:r>
              <a:rPr lang="ru-RU" sz="1500" b="1" i="1" dirty="0" smtClean="0">
                <a:solidFill>
                  <a:srgbClr val="00602B"/>
                </a:solidFill>
              </a:rPr>
              <a:t>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31540" y="5602014"/>
            <a:ext cx="8280920" cy="923330"/>
          </a:xfrm>
          <a:prstGeom prst="rect">
            <a:avLst/>
          </a:prstGeom>
          <a:noFill/>
          <a:ln w="25400">
            <a:solidFill>
              <a:srgbClr val="00602B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Приказ Минфина России от 29.11.2017 </a:t>
            </a:r>
            <a:r>
              <a:rPr lang="ru-RU" dirty="0" smtClean="0">
                <a:solidFill>
                  <a:prstClr val="black"/>
                </a:solidFill>
              </a:rPr>
              <a:t>№ 209н  "</a:t>
            </a:r>
            <a:r>
              <a:rPr lang="ru-RU" dirty="0">
                <a:solidFill>
                  <a:prstClr val="black"/>
                </a:solidFill>
              </a:rPr>
              <a:t>Об утверждении Порядка применения классификации операций сектора государственного </a:t>
            </a:r>
            <a:r>
              <a:rPr lang="ru-RU" dirty="0" smtClean="0">
                <a:solidFill>
                  <a:prstClr val="black"/>
                </a:solidFill>
              </a:rPr>
              <a:t>управления"</a:t>
            </a:r>
          </a:p>
          <a:p>
            <a:pPr algn="ctr"/>
            <a:r>
              <a:rPr lang="ru-RU" dirty="0" smtClean="0">
                <a:solidFill>
                  <a:prstClr val="black"/>
                </a:solidFill>
              </a:rPr>
              <a:t>(в редакции приказа Минфина России от 24.09.2021 № </a:t>
            </a:r>
            <a:r>
              <a:rPr lang="ru-RU" b="1" dirty="0" smtClean="0">
                <a:solidFill>
                  <a:srgbClr val="FF0000"/>
                </a:solidFill>
              </a:rPr>
              <a:t>133н</a:t>
            </a:r>
            <a:r>
              <a:rPr lang="ru-RU" dirty="0" smtClean="0">
                <a:solidFill>
                  <a:prstClr val="black"/>
                </a:solidFill>
              </a:rPr>
              <a:t>)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4545538" y="3771402"/>
            <a:ext cx="63269" cy="1326133"/>
          </a:xfrm>
          <a:prstGeom prst="rect">
            <a:avLst/>
          </a:prstGeom>
          <a:solidFill>
            <a:srgbClr val="00602B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Объект 6"/>
          <p:cNvSpPr txBox="1">
            <a:spLocks/>
          </p:cNvSpPr>
          <p:nvPr/>
        </p:nvSpPr>
        <p:spPr>
          <a:xfrm>
            <a:off x="4855922" y="3531787"/>
            <a:ext cx="3853496" cy="1812226"/>
          </a:xfrm>
          <a:prstGeom prst="rect">
            <a:avLst/>
          </a:prstGeom>
          <a:ln w="28575">
            <a:solidFill>
              <a:srgbClr val="00602B"/>
            </a:solidFill>
          </a:ln>
        </p:spPr>
        <p:txBody>
          <a:bodyPr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700" dirty="0" smtClean="0">
                <a:solidFill>
                  <a:prstClr val="black"/>
                </a:solidFill>
              </a:rPr>
              <a:t>Коды бюджетной классификации РФ </a:t>
            </a:r>
            <a:br>
              <a:rPr lang="ru-RU" sz="1700" dirty="0" smtClean="0">
                <a:solidFill>
                  <a:prstClr val="black"/>
                </a:solidFill>
              </a:rPr>
            </a:br>
            <a:r>
              <a:rPr lang="ru-RU" sz="1700" b="1" i="1" dirty="0" smtClean="0">
                <a:solidFill>
                  <a:srgbClr val="00602B"/>
                </a:solidFill>
              </a:rPr>
              <a:t>на 2022 год и на плановый период 2023 и 2024 гг.</a:t>
            </a:r>
            <a:r>
              <a:rPr lang="ru-RU" sz="1700" dirty="0" smtClean="0">
                <a:solidFill>
                  <a:prstClr val="black"/>
                </a:solidFill>
              </a:rPr>
              <a:t> - Приказ Минфина России </a:t>
            </a:r>
            <a:r>
              <a:rPr lang="ru-RU" sz="1700" dirty="0" smtClean="0">
                <a:solidFill>
                  <a:prstClr val="black"/>
                </a:solidFill>
                <a:sym typeface="Wingdings" panose="05000000000000000000" pitchFamily="2" charset="2"/>
              </a:rPr>
              <a:t>от 08.06.2021 № </a:t>
            </a:r>
            <a:r>
              <a:rPr lang="ru-RU" sz="17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75н </a:t>
            </a:r>
            <a:endParaRPr lang="ru-RU" sz="1300" dirty="0">
              <a:solidFill>
                <a:prstClr val="black"/>
              </a:solidFill>
            </a:endParaRPr>
          </a:p>
        </p:txBody>
      </p:sp>
      <p:sp>
        <p:nvSpPr>
          <p:cNvPr id="22" name="Объект 6"/>
          <p:cNvSpPr txBox="1">
            <a:spLocks/>
          </p:cNvSpPr>
          <p:nvPr/>
        </p:nvSpPr>
        <p:spPr>
          <a:xfrm>
            <a:off x="431540" y="3528356"/>
            <a:ext cx="3853496" cy="1812226"/>
          </a:xfrm>
          <a:prstGeom prst="rect">
            <a:avLst/>
          </a:prstGeom>
          <a:ln w="28575">
            <a:solidFill>
              <a:srgbClr val="00602B"/>
            </a:solidFill>
          </a:ln>
        </p:spPr>
        <p:txBody>
          <a:bodyPr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700" dirty="0" smtClean="0">
                <a:solidFill>
                  <a:prstClr val="black"/>
                </a:solidFill>
              </a:rPr>
              <a:t>Коды бюджетной классификации РФ </a:t>
            </a:r>
            <a:br>
              <a:rPr lang="ru-RU" sz="1700" dirty="0" smtClean="0">
                <a:solidFill>
                  <a:prstClr val="black"/>
                </a:solidFill>
              </a:rPr>
            </a:br>
            <a:r>
              <a:rPr lang="ru-RU" sz="1700" b="1" i="1" dirty="0" smtClean="0">
                <a:solidFill>
                  <a:srgbClr val="00602B"/>
                </a:solidFill>
              </a:rPr>
              <a:t>на 2021 год и на плановый период </a:t>
            </a:r>
            <a:br>
              <a:rPr lang="ru-RU" sz="1700" b="1" i="1" dirty="0" smtClean="0">
                <a:solidFill>
                  <a:srgbClr val="00602B"/>
                </a:solidFill>
              </a:rPr>
            </a:br>
            <a:r>
              <a:rPr lang="ru-RU" sz="1700" b="1" i="1" dirty="0" smtClean="0">
                <a:solidFill>
                  <a:srgbClr val="00602B"/>
                </a:solidFill>
              </a:rPr>
              <a:t>2022 и 2023 гг. </a:t>
            </a:r>
            <a:r>
              <a:rPr lang="ru-RU" sz="1700" dirty="0" smtClean="0">
                <a:solidFill>
                  <a:prstClr val="black"/>
                </a:solidFill>
              </a:rPr>
              <a:t>- Приказ Минфина России </a:t>
            </a:r>
            <a:r>
              <a:rPr lang="ru-RU" sz="1700" dirty="0" smtClean="0">
                <a:solidFill>
                  <a:prstClr val="black"/>
                </a:solidFill>
                <a:sym typeface="Wingdings" panose="05000000000000000000" pitchFamily="2" charset="2"/>
              </a:rPr>
              <a:t>от 08.06.2020 № </a:t>
            </a:r>
            <a:r>
              <a:rPr lang="ru-RU" sz="17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99н</a:t>
            </a:r>
            <a:endParaRPr lang="ru-RU" sz="17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53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179512" y="1052736"/>
          <a:ext cx="8677016" cy="25463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72508">
                  <a:extLst>
                    <a:ext uri="{9D8B030D-6E8A-4147-A177-3AD203B41FA5}">
                      <a16:colId xmlns:a16="http://schemas.microsoft.com/office/drawing/2014/main" val="2688868249"/>
                    </a:ext>
                  </a:extLst>
                </a:gridCol>
                <a:gridCol w="972508">
                  <a:extLst>
                    <a:ext uri="{9D8B030D-6E8A-4147-A177-3AD203B41FA5}">
                      <a16:colId xmlns:a16="http://schemas.microsoft.com/office/drawing/2014/main" val="1238844970"/>
                    </a:ext>
                  </a:extLst>
                </a:gridCol>
                <a:gridCol w="1764000">
                  <a:extLst>
                    <a:ext uri="{9D8B030D-6E8A-4147-A177-3AD203B41FA5}">
                      <a16:colId xmlns:a16="http://schemas.microsoft.com/office/drawing/2014/main" val="225612010"/>
                    </a:ext>
                  </a:extLst>
                </a:gridCol>
                <a:gridCol w="1764000">
                  <a:extLst>
                    <a:ext uri="{9D8B030D-6E8A-4147-A177-3AD203B41FA5}">
                      <a16:colId xmlns:a16="http://schemas.microsoft.com/office/drawing/2014/main" val="813510029"/>
                    </a:ext>
                  </a:extLst>
                </a:gridCol>
                <a:gridCol w="1764000">
                  <a:extLst>
                    <a:ext uri="{9D8B030D-6E8A-4147-A177-3AD203B41FA5}">
                      <a16:colId xmlns:a16="http://schemas.microsoft.com/office/drawing/2014/main" val="2417739355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2583796912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35437098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83096566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3509945845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2619094089"/>
                    </a:ext>
                  </a:extLst>
                </a:gridCol>
              </a:tblGrid>
              <a:tr h="479273">
                <a:tc gridSpan="10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Целевая </a:t>
                      </a:r>
                      <a:r>
                        <a:rPr lang="ru-RU" sz="140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статья</a:t>
                      </a:r>
                      <a:r>
                        <a:rPr lang="en-US" sz="140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(</a:t>
                      </a:r>
                      <a:r>
                        <a:rPr lang="ru-RU" sz="140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Федеральный</a:t>
                      </a:r>
                      <a:r>
                        <a:rPr lang="ru-RU" sz="1400" baseline="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бюджет </a:t>
                      </a:r>
                      <a:r>
                        <a:rPr lang="ru-RU" sz="1400" b="1" baseline="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на</a:t>
                      </a:r>
                      <a:r>
                        <a:rPr lang="ru-RU" sz="1400" baseline="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400" b="1" baseline="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2021 год </a:t>
                      </a:r>
                      <a:r>
                        <a:rPr lang="ru-RU" sz="1400" baseline="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и на плановый период 2022 и 2023 годов)</a:t>
                      </a:r>
                      <a:endParaRPr lang="ru-RU" sz="1400" b="1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5732426"/>
                  </a:ext>
                </a:extLst>
              </a:tr>
              <a:tr h="479273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Программная (непрограммная) статья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Направление расходов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5094838"/>
                  </a:ext>
                </a:extLst>
              </a:tr>
              <a:tr h="1108561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Программное (непрограммное) направление расходов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Подпрограмма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Основное мероприятие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3165641"/>
                  </a:ext>
                </a:extLst>
              </a:tr>
              <a:tr h="4792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8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9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10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11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12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13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14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15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16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17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4187354144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179512" y="4266996"/>
          <a:ext cx="8677016" cy="25463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72508">
                  <a:extLst>
                    <a:ext uri="{9D8B030D-6E8A-4147-A177-3AD203B41FA5}">
                      <a16:colId xmlns:a16="http://schemas.microsoft.com/office/drawing/2014/main" val="2688868249"/>
                    </a:ext>
                  </a:extLst>
                </a:gridCol>
                <a:gridCol w="972508">
                  <a:extLst>
                    <a:ext uri="{9D8B030D-6E8A-4147-A177-3AD203B41FA5}">
                      <a16:colId xmlns:a16="http://schemas.microsoft.com/office/drawing/2014/main" val="1238844970"/>
                    </a:ext>
                  </a:extLst>
                </a:gridCol>
                <a:gridCol w="1764000">
                  <a:extLst>
                    <a:ext uri="{9D8B030D-6E8A-4147-A177-3AD203B41FA5}">
                      <a16:colId xmlns:a16="http://schemas.microsoft.com/office/drawing/2014/main" val="225612010"/>
                    </a:ext>
                  </a:extLst>
                </a:gridCol>
                <a:gridCol w="1764000">
                  <a:extLst>
                    <a:ext uri="{9D8B030D-6E8A-4147-A177-3AD203B41FA5}">
                      <a16:colId xmlns:a16="http://schemas.microsoft.com/office/drawing/2014/main" val="813510029"/>
                    </a:ext>
                  </a:extLst>
                </a:gridCol>
                <a:gridCol w="1764000">
                  <a:extLst>
                    <a:ext uri="{9D8B030D-6E8A-4147-A177-3AD203B41FA5}">
                      <a16:colId xmlns:a16="http://schemas.microsoft.com/office/drawing/2014/main" val="2417739355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2583796912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35437098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83096566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3509945845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2619094089"/>
                    </a:ext>
                  </a:extLst>
                </a:gridCol>
              </a:tblGrid>
              <a:tr h="479273">
                <a:tc gridSpan="10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Целевая </a:t>
                      </a:r>
                      <a:r>
                        <a:rPr lang="ru-RU" sz="140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статья</a:t>
                      </a:r>
                      <a:r>
                        <a:rPr lang="en-US" sz="140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(</a:t>
                      </a:r>
                      <a:r>
                        <a:rPr lang="ru-RU" sz="140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Федеральный</a:t>
                      </a:r>
                      <a:r>
                        <a:rPr lang="ru-RU" sz="1400" baseline="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бюджет </a:t>
                      </a:r>
                      <a:r>
                        <a:rPr lang="ru-RU" sz="1400" b="1" baseline="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на</a:t>
                      </a:r>
                      <a:r>
                        <a:rPr lang="ru-RU" sz="1400" baseline="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400" b="1" baseline="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2022 год </a:t>
                      </a:r>
                      <a:r>
                        <a:rPr lang="ru-RU" sz="1400" baseline="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и на плановый период 2023 и 2024 годов)</a:t>
                      </a:r>
                      <a:endParaRPr lang="ru-RU" sz="1400" b="1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5732426"/>
                  </a:ext>
                </a:extLst>
              </a:tr>
              <a:tr h="479273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Программная (непрограммная) статья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Направление расходов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5094838"/>
                  </a:ext>
                </a:extLst>
              </a:tr>
              <a:tr h="1108561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Программное (непрограммное) направление расходов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n>
                            <a:solidFill>
                              <a:srgbClr val="006131"/>
                            </a:solidFill>
                          </a:ln>
                          <a:solidFill>
                            <a:srgbClr val="00613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Тип структурного элемента</a:t>
                      </a:r>
                      <a:endParaRPr lang="ru-RU" sz="1400" b="1" dirty="0">
                        <a:ln>
                          <a:solidFill>
                            <a:srgbClr val="006131"/>
                          </a:solidFill>
                        </a:ln>
                        <a:solidFill>
                          <a:srgbClr val="006131"/>
                        </a:solidFill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n>
                            <a:solidFill>
                              <a:srgbClr val="006131"/>
                            </a:solidFill>
                          </a:ln>
                          <a:solidFill>
                            <a:srgbClr val="00613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Федеральный (ведомственный) проект, комплекс процессных мероприятий, федеральная целевая программа</a:t>
                      </a:r>
                      <a:endParaRPr lang="ru-RU" sz="1400" b="1" dirty="0">
                        <a:ln>
                          <a:solidFill>
                            <a:srgbClr val="006131"/>
                          </a:solidFill>
                        </a:ln>
                        <a:solidFill>
                          <a:srgbClr val="006131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3165641"/>
                  </a:ext>
                </a:extLst>
              </a:tr>
              <a:tr h="4792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8</a:t>
                      </a:r>
                      <a:endParaRPr lang="ru-RU" sz="140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9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10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11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12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13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14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15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16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17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4187354144"/>
                  </a:ext>
                </a:extLst>
              </a:tr>
            </a:tbl>
          </a:graphicData>
        </a:graphic>
      </p:graphicFrame>
      <p:sp>
        <p:nvSpPr>
          <p:cNvPr id="8" name="Стрелка вниз 7"/>
          <p:cNvSpPr/>
          <p:nvPr/>
        </p:nvSpPr>
        <p:spPr>
          <a:xfrm>
            <a:off x="2339752" y="3717032"/>
            <a:ext cx="1368152" cy="432048"/>
          </a:xfrm>
          <a:prstGeom prst="downArrow">
            <a:avLst/>
          </a:prstGeom>
          <a:solidFill>
            <a:srgbClr val="006131"/>
          </a:solidFill>
          <a:ln w="3175">
            <a:solidFill>
              <a:srgbClr val="00613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932040" y="3717032"/>
            <a:ext cx="1368152" cy="432048"/>
          </a:xfrm>
          <a:prstGeom prst="downArrow">
            <a:avLst/>
          </a:prstGeom>
          <a:solidFill>
            <a:srgbClr val="006131"/>
          </a:solidFill>
          <a:ln w="3175">
            <a:solidFill>
              <a:srgbClr val="00613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40678" y="374223"/>
            <a:ext cx="8858250" cy="54642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 defTabSz="844083" eaLnBrk="1" hangingPunct="1">
              <a:lnSpc>
                <a:spcPct val="85000"/>
              </a:lnSpc>
            </a:pPr>
            <a:r>
              <a:rPr lang="ru-RU" sz="2031" b="1" dirty="0" smtClean="0">
                <a:solidFill>
                  <a:srgbClr val="00602B"/>
                </a:solidFill>
                <a:latin typeface="Trebuchet MS" panose="020B0603020202020204" pitchFamily="34" charset="0"/>
                <a:cs typeface="Times New Roman" pitchFamily="18" charset="0"/>
              </a:rPr>
              <a:t>Изменение кода целевой статьи расходов в связи с изменением структуры ГП</a:t>
            </a:r>
            <a:endParaRPr lang="ru-RU" sz="2031" b="1" i="1" dirty="0">
              <a:solidFill>
                <a:srgbClr val="004821"/>
              </a:solidFill>
              <a:latin typeface="Trebuchet MS" panose="020B060302020202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67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40678" y="374223"/>
            <a:ext cx="8858250" cy="54642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 defTabSz="844083" eaLnBrk="1" hangingPunct="1">
              <a:lnSpc>
                <a:spcPct val="85000"/>
              </a:lnSpc>
            </a:pPr>
            <a:r>
              <a:rPr lang="ru-RU" sz="2031" b="1" dirty="0">
                <a:solidFill>
                  <a:srgbClr val="00602B"/>
                </a:solidFill>
                <a:latin typeface="Trebuchet MS" panose="020B0603020202020204" pitchFamily="34" charset="0"/>
                <a:cs typeface="Times New Roman" pitchFamily="18" charset="0"/>
              </a:rPr>
              <a:t>Код типа структурного элемента государственной программы</a:t>
            </a:r>
            <a:endParaRPr lang="ru-RU" sz="2031" b="1" i="1" dirty="0">
              <a:solidFill>
                <a:srgbClr val="004821"/>
              </a:solidFill>
              <a:latin typeface="Trebuchet MS" panose="020B0603020202020204" pitchFamily="34" charset="0"/>
              <a:cs typeface="Times New Roman" pitchFamily="18" charset="0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2303240" y="3527108"/>
            <a:ext cx="0" cy="2088232"/>
          </a:xfrm>
          <a:prstGeom prst="line">
            <a:avLst/>
          </a:prstGeom>
          <a:ln w="38100">
            <a:solidFill>
              <a:srgbClr val="0061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Таблица 32"/>
          <p:cNvGraphicFramePr>
            <a:graphicFrameLocks noGrp="1"/>
          </p:cNvGraphicFramePr>
          <p:nvPr>
            <p:extLst/>
          </p:nvPr>
        </p:nvGraphicFramePr>
        <p:xfrm>
          <a:off x="179512" y="1052736"/>
          <a:ext cx="8677016" cy="25463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72508">
                  <a:extLst>
                    <a:ext uri="{9D8B030D-6E8A-4147-A177-3AD203B41FA5}">
                      <a16:colId xmlns:a16="http://schemas.microsoft.com/office/drawing/2014/main" val="2688868249"/>
                    </a:ext>
                  </a:extLst>
                </a:gridCol>
                <a:gridCol w="972508">
                  <a:extLst>
                    <a:ext uri="{9D8B030D-6E8A-4147-A177-3AD203B41FA5}">
                      <a16:colId xmlns:a16="http://schemas.microsoft.com/office/drawing/2014/main" val="1238844970"/>
                    </a:ext>
                  </a:extLst>
                </a:gridCol>
                <a:gridCol w="1764000">
                  <a:extLst>
                    <a:ext uri="{9D8B030D-6E8A-4147-A177-3AD203B41FA5}">
                      <a16:colId xmlns:a16="http://schemas.microsoft.com/office/drawing/2014/main" val="225612010"/>
                    </a:ext>
                  </a:extLst>
                </a:gridCol>
                <a:gridCol w="1764000">
                  <a:extLst>
                    <a:ext uri="{9D8B030D-6E8A-4147-A177-3AD203B41FA5}">
                      <a16:colId xmlns:a16="http://schemas.microsoft.com/office/drawing/2014/main" val="813510029"/>
                    </a:ext>
                  </a:extLst>
                </a:gridCol>
                <a:gridCol w="1764000">
                  <a:extLst>
                    <a:ext uri="{9D8B030D-6E8A-4147-A177-3AD203B41FA5}">
                      <a16:colId xmlns:a16="http://schemas.microsoft.com/office/drawing/2014/main" val="2417739355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2583796912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135437098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83096566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3509945845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2619094089"/>
                    </a:ext>
                  </a:extLst>
                </a:gridCol>
              </a:tblGrid>
              <a:tr h="479273">
                <a:tc gridSpan="10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Целевая </a:t>
                      </a:r>
                      <a:r>
                        <a:rPr lang="ru-RU" sz="140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статья</a:t>
                      </a:r>
                      <a:r>
                        <a:rPr lang="en-US" sz="140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(</a:t>
                      </a:r>
                      <a:r>
                        <a:rPr lang="ru-RU" sz="140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Федеральный</a:t>
                      </a:r>
                      <a:r>
                        <a:rPr lang="ru-RU" sz="1400" baseline="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бюджет </a:t>
                      </a:r>
                      <a:r>
                        <a:rPr lang="ru-RU" sz="1400" b="1" baseline="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на</a:t>
                      </a:r>
                      <a:r>
                        <a:rPr lang="ru-RU" sz="1400" baseline="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400" b="1" baseline="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2022 год </a:t>
                      </a:r>
                      <a:r>
                        <a:rPr lang="ru-RU" sz="1400" baseline="0" dirty="0" smtClean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и на плановый период 2023 и 2024 годов)</a:t>
                      </a:r>
                      <a:endParaRPr lang="ru-RU" sz="1400" b="1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5732426"/>
                  </a:ext>
                </a:extLst>
              </a:tr>
              <a:tr h="479273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Программная (непрограммная) статья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Направление расходов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5094838"/>
                  </a:ext>
                </a:extLst>
              </a:tr>
              <a:tr h="1108561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Программное (непрограммное) направление расходов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n>
                            <a:solidFill>
                              <a:srgbClr val="006131"/>
                            </a:solidFill>
                          </a:ln>
                          <a:solidFill>
                            <a:srgbClr val="00613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Тип структурного элемента</a:t>
                      </a:r>
                      <a:endParaRPr lang="ru-RU" sz="1400" b="1" dirty="0">
                        <a:ln>
                          <a:solidFill>
                            <a:srgbClr val="006131"/>
                          </a:solidFill>
                        </a:ln>
                        <a:solidFill>
                          <a:srgbClr val="006131"/>
                        </a:solidFill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Федеральный (ведомственный) проект, комплекс процессных мероприятий, федеральная целевая программа</a:t>
                      </a:r>
                      <a:endParaRPr lang="ru-RU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3165641"/>
                  </a:ext>
                </a:extLst>
              </a:tr>
              <a:tr h="4792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8</a:t>
                      </a:r>
                      <a:endParaRPr lang="ru-RU" sz="140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9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10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11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12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13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14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15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16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17</a:t>
                      </a:r>
                      <a:endParaRPr lang="ru-RU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39370" marR="39370" marT="64770" marB="64770" anchor="ctr">
                    <a:pattFill prst="ltDnDiag">
                      <a:fgClr>
                        <a:srgbClr val="00613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4187354144"/>
                  </a:ext>
                </a:extLst>
              </a:tr>
            </a:tbl>
          </a:graphicData>
        </a:graphic>
      </p:graphicFrame>
      <p:cxnSp>
        <p:nvCxnSpPr>
          <p:cNvPr id="34" name="Прямая соединительная линия 33"/>
          <p:cNvCxnSpPr/>
          <p:nvPr/>
        </p:nvCxnSpPr>
        <p:spPr>
          <a:xfrm>
            <a:off x="2303240" y="4175180"/>
            <a:ext cx="317561" cy="0"/>
          </a:xfrm>
          <a:prstGeom prst="line">
            <a:avLst/>
          </a:prstGeom>
          <a:ln w="38100">
            <a:solidFill>
              <a:srgbClr val="0061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2303240" y="4535220"/>
            <a:ext cx="317561" cy="0"/>
          </a:xfrm>
          <a:prstGeom prst="line">
            <a:avLst/>
          </a:prstGeom>
          <a:ln w="38100">
            <a:solidFill>
              <a:srgbClr val="0061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2303240" y="4535220"/>
            <a:ext cx="317561" cy="0"/>
          </a:xfrm>
          <a:prstGeom prst="line">
            <a:avLst/>
          </a:prstGeom>
          <a:ln w="38100">
            <a:solidFill>
              <a:srgbClr val="0061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2303240" y="4895260"/>
            <a:ext cx="317561" cy="0"/>
          </a:xfrm>
          <a:prstGeom prst="line">
            <a:avLst/>
          </a:prstGeom>
          <a:ln w="38100">
            <a:solidFill>
              <a:srgbClr val="0061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2303240" y="4895260"/>
            <a:ext cx="317561" cy="0"/>
          </a:xfrm>
          <a:prstGeom prst="line">
            <a:avLst/>
          </a:prstGeom>
          <a:ln w="38100">
            <a:solidFill>
              <a:srgbClr val="0061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303240" y="5255300"/>
            <a:ext cx="317561" cy="0"/>
          </a:xfrm>
          <a:prstGeom prst="line">
            <a:avLst/>
          </a:prstGeom>
          <a:ln w="38100">
            <a:solidFill>
              <a:srgbClr val="0061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303240" y="5255300"/>
            <a:ext cx="317561" cy="0"/>
          </a:xfrm>
          <a:prstGeom prst="line">
            <a:avLst/>
          </a:prstGeom>
          <a:ln w="38100">
            <a:solidFill>
              <a:srgbClr val="0061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2303240" y="5615340"/>
            <a:ext cx="317561" cy="0"/>
          </a:xfrm>
          <a:prstGeom prst="line">
            <a:avLst/>
          </a:prstGeom>
          <a:ln w="38100">
            <a:solidFill>
              <a:srgbClr val="0061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2591272" y="3887148"/>
            <a:ext cx="65527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/>
              <a:t>"1" - федеральные проекты, входящие в национальные </a:t>
            </a:r>
            <a:r>
              <a:rPr lang="ru-RU" sz="1600" dirty="0" smtClean="0"/>
              <a:t>проекты</a:t>
            </a:r>
            <a:endParaRPr lang="ru-RU" sz="1600" dirty="0"/>
          </a:p>
          <a:p>
            <a:pPr>
              <a:lnSpc>
                <a:spcPct val="150000"/>
              </a:lnSpc>
            </a:pPr>
            <a:r>
              <a:rPr lang="ru-RU" sz="1600" dirty="0"/>
              <a:t>"2" - федеральные проекты, не входящие в национальные </a:t>
            </a:r>
            <a:r>
              <a:rPr lang="ru-RU" sz="1600" dirty="0" smtClean="0"/>
              <a:t>проекты</a:t>
            </a:r>
            <a:endParaRPr lang="ru-RU" sz="1600" dirty="0"/>
          </a:p>
          <a:p>
            <a:pPr>
              <a:lnSpc>
                <a:spcPct val="150000"/>
              </a:lnSpc>
            </a:pPr>
            <a:r>
              <a:rPr lang="ru-RU" sz="1600" dirty="0"/>
              <a:t>"3" - ведомственные </a:t>
            </a:r>
            <a:r>
              <a:rPr lang="ru-RU" sz="1600" dirty="0" smtClean="0"/>
              <a:t>проекты</a:t>
            </a:r>
            <a:endParaRPr lang="ru-RU" sz="1600" dirty="0"/>
          </a:p>
          <a:p>
            <a:pPr>
              <a:lnSpc>
                <a:spcPct val="150000"/>
              </a:lnSpc>
            </a:pPr>
            <a:r>
              <a:rPr lang="ru-RU" sz="1600" dirty="0"/>
              <a:t>"4" - комплексы процессных </a:t>
            </a:r>
            <a:r>
              <a:rPr lang="ru-RU" sz="1600" dirty="0" smtClean="0"/>
              <a:t>мероприятий</a:t>
            </a:r>
            <a:endParaRPr lang="ru-RU" sz="1600" dirty="0"/>
          </a:p>
          <a:p>
            <a:pPr>
              <a:lnSpc>
                <a:spcPct val="150000"/>
              </a:lnSpc>
            </a:pPr>
            <a:r>
              <a:rPr lang="ru-RU" sz="1600" dirty="0"/>
              <a:t>"5" - федеральные целевые </a:t>
            </a:r>
            <a:r>
              <a:rPr lang="ru-RU" sz="1600" dirty="0" smtClean="0"/>
              <a:t>программы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84896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5344" y="907413"/>
            <a:ext cx="8513313" cy="1512168"/>
          </a:xfrm>
        </p:spPr>
        <p:txBody>
          <a:bodyPr/>
          <a:lstStyle/>
          <a:p>
            <a:r>
              <a:rPr lang="ru-RU" sz="3200" i="1" dirty="0" smtClean="0">
                <a:solidFill>
                  <a:srgbClr val="00602B"/>
                </a:solidFill>
              </a:rPr>
              <a:t>Стабильные составляющие бюджетной классификации Российской Федерации </a:t>
            </a:r>
            <a:endParaRPr lang="ru-RU" sz="3200" i="1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20" name="Прямоугольник с двумя скругленными соседними углами 19"/>
          <p:cNvSpPr/>
          <p:nvPr/>
        </p:nvSpPr>
        <p:spPr>
          <a:xfrm>
            <a:off x="1646164" y="2419581"/>
            <a:ext cx="5851671" cy="3827882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dk1"/>
                </a:solidFill>
              </a:rPr>
              <a:t>1. Классификация расходов бюджетов:</a:t>
            </a:r>
          </a:p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dk1"/>
                </a:solidFill>
              </a:rPr>
              <a:t>Разделы и подразделы</a:t>
            </a:r>
          </a:p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dk1"/>
                </a:solidFill>
              </a:rPr>
              <a:t>Виды расходов</a:t>
            </a:r>
          </a:p>
          <a:p>
            <a:pPr marL="342900" indent="-342900" algn="ctr">
              <a:buFont typeface="Wingdings" panose="05000000000000000000" pitchFamily="2" charset="2"/>
              <a:buChar char="v"/>
            </a:pPr>
            <a:endParaRPr lang="ru-RU" sz="2000" dirty="0">
              <a:solidFill>
                <a:schemeClr val="dk1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dk1"/>
                </a:solidFill>
              </a:rPr>
              <a:t>2. Классификация доходов бюджетов</a:t>
            </a:r>
          </a:p>
          <a:p>
            <a:pPr algn="ctr"/>
            <a:endParaRPr lang="ru-RU" sz="2000" b="1" dirty="0" smtClean="0">
              <a:solidFill>
                <a:schemeClr val="dk1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dk1"/>
                </a:solidFill>
              </a:rPr>
              <a:t>3. Классификация источников финансирования бюджетов</a:t>
            </a:r>
          </a:p>
          <a:p>
            <a:pPr algn="ctr"/>
            <a:endParaRPr lang="ru-RU" sz="2000" b="1" dirty="0">
              <a:solidFill>
                <a:schemeClr val="dk1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dk1"/>
                </a:solidFill>
              </a:rPr>
              <a:t>4. КОСГУ</a:t>
            </a:r>
            <a:endParaRPr lang="ru-RU" sz="2000" b="1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93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40678" y="374223"/>
            <a:ext cx="8858250" cy="54642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 defTabSz="844083" eaLnBrk="1" hangingPunct="1">
              <a:lnSpc>
                <a:spcPct val="85000"/>
              </a:lnSpc>
            </a:pPr>
            <a:r>
              <a:rPr lang="ru-RU" sz="2031" b="1" dirty="0" smtClean="0">
                <a:solidFill>
                  <a:srgbClr val="00602B"/>
                </a:solidFill>
                <a:latin typeface="Trebuchet MS" panose="020B0603020202020204" pitchFamily="34" charset="0"/>
                <a:cs typeface="Times New Roman" pitchFamily="18" charset="0"/>
              </a:rPr>
              <a:t>Обособление отдельных расходов по поручениям </a:t>
            </a:r>
            <a:br>
              <a:rPr lang="ru-RU" sz="2031" b="1" dirty="0" smtClean="0">
                <a:solidFill>
                  <a:srgbClr val="00602B"/>
                </a:solidFill>
                <a:latin typeface="Trebuchet MS" panose="020B0603020202020204" pitchFamily="34" charset="0"/>
                <a:cs typeface="Times New Roman" pitchFamily="18" charset="0"/>
              </a:rPr>
            </a:br>
            <a:r>
              <a:rPr lang="ru-RU" sz="2031" b="1" dirty="0" smtClean="0">
                <a:solidFill>
                  <a:srgbClr val="00602B"/>
                </a:solidFill>
                <a:latin typeface="Trebuchet MS" panose="020B0603020202020204" pitchFamily="34" charset="0"/>
                <a:cs typeface="Times New Roman" pitchFamily="18" charset="0"/>
              </a:rPr>
              <a:t>Правительства Российской Федерации</a:t>
            </a:r>
            <a:endParaRPr lang="ru-RU" sz="2031" b="1" dirty="0">
              <a:solidFill>
                <a:srgbClr val="00602B"/>
              </a:solidFill>
              <a:latin typeface="Trebuchet MS" panose="020B0603020202020204" pitchFamily="34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683568" y="1484784"/>
            <a:ext cx="1512168" cy="360040"/>
          </a:xfrm>
          <a:prstGeom prst="roundRect">
            <a:avLst>
              <a:gd name="adj" fmla="val 0"/>
            </a:avLst>
          </a:prstGeom>
          <a:solidFill>
            <a:srgbClr val="004821"/>
          </a:solidFill>
          <a:ln>
            <a:solidFill>
              <a:srgbClr val="0048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202</a:t>
            </a:r>
            <a:r>
              <a:rPr lang="ru-RU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1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ru-RU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год</a:t>
            </a:r>
            <a:endParaRPr lang="ru-R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131840" y="1376772"/>
            <a:ext cx="5328592" cy="57606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0048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602B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КВР </a:t>
            </a:r>
            <a:r>
              <a:rPr lang="ru-RU" b="1" dirty="0" smtClean="0">
                <a:solidFill>
                  <a:srgbClr val="00602B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247* </a:t>
            </a:r>
            <a:r>
              <a:rPr lang="ru-RU" b="1" dirty="0">
                <a:solidFill>
                  <a:srgbClr val="00602B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"Закупка энергетических ресурсов</a:t>
            </a:r>
            <a:r>
              <a:rPr lang="ru-RU" b="1" dirty="0" smtClean="0">
                <a:solidFill>
                  <a:srgbClr val="00602B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</a:t>
            </a:r>
            <a:endParaRPr lang="ru-RU" b="1" dirty="0">
              <a:solidFill>
                <a:srgbClr val="00602B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8" name="Блок-схема: ручное управление 7"/>
          <p:cNvSpPr/>
          <p:nvPr/>
        </p:nvSpPr>
        <p:spPr>
          <a:xfrm rot="5400000">
            <a:off x="2375756" y="1196752"/>
            <a:ext cx="576064" cy="936104"/>
          </a:xfrm>
          <a:prstGeom prst="flowChartManualOperation">
            <a:avLst/>
          </a:prstGeom>
          <a:noFill/>
          <a:ln>
            <a:solidFill>
              <a:srgbClr val="0048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2147348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*Поручение </a:t>
            </a:r>
            <a:r>
              <a:rPr lang="ru-RU" sz="1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Заместителя Председателя Правительства Российской Федерации </a:t>
            </a:r>
            <a:r>
              <a:rPr lang="ru-RU" sz="1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ru-RU" sz="1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Ю.И</a:t>
            </a:r>
            <a:r>
              <a:rPr lang="ru-RU" sz="1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. Борисова от 15 июня 2020 г</a:t>
            </a:r>
            <a:r>
              <a:rPr lang="ru-RU" sz="1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endParaRPr lang="ru-RU" sz="1400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050" name="Picture 2" descr="https://static.tildacdn.com/tild3334-3132-4162-b963-353730373531/kisspng-amnesty-inte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37" y="2810812"/>
            <a:ext cx="820887" cy="82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611124" y="2865080"/>
            <a:ext cx="68493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Системные письма Министерства финансов Российской Федерации:</a:t>
            </a:r>
          </a:p>
          <a:p>
            <a:pPr algn="just"/>
            <a:r>
              <a:rPr lang="ru-RU" sz="1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от 17 февраля 2021 г. № 02-05-10/10752</a:t>
            </a:r>
          </a:p>
          <a:p>
            <a:pPr algn="just"/>
            <a:r>
              <a:rPr lang="ru-RU" sz="1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от </a:t>
            </a:r>
            <a:r>
              <a:rPr lang="ru-RU" sz="1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26 апреля 2021 г. № 02-05-10/31757</a:t>
            </a:r>
            <a:endParaRPr lang="ru-RU" sz="1400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83568" y="4617132"/>
            <a:ext cx="1512168" cy="360040"/>
          </a:xfrm>
          <a:prstGeom prst="roundRect">
            <a:avLst>
              <a:gd name="adj" fmla="val 0"/>
            </a:avLst>
          </a:prstGeom>
          <a:solidFill>
            <a:srgbClr val="004821"/>
          </a:solidFill>
          <a:ln>
            <a:solidFill>
              <a:srgbClr val="0048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202</a:t>
            </a:r>
            <a:r>
              <a:rPr lang="ru-RU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2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ru-RU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год</a:t>
            </a:r>
            <a:endParaRPr lang="ru-R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131840" y="4005064"/>
            <a:ext cx="5328592" cy="158417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0048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602B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Обособление на коде направления расходов </a:t>
            </a:r>
            <a:r>
              <a:rPr lang="ru-RU" sz="1600" dirty="0" smtClean="0">
                <a:solidFill>
                  <a:srgbClr val="00602B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закупки коммунальных услуг и иных услуг (товаров, работ) на содержание жилых и нежилых помещений, оплаты взносов на капитальный ремонт общего имущества в многоквартирных домах**</a:t>
            </a:r>
          </a:p>
          <a:p>
            <a:pPr algn="ctr"/>
            <a:r>
              <a:rPr lang="ru-RU" sz="1600" b="1" dirty="0" smtClean="0">
                <a:solidFill>
                  <a:srgbClr val="00602B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+ отдельный ОБАС для федерального бюджета</a:t>
            </a:r>
            <a:endParaRPr lang="ru-RU" sz="1600" b="1" dirty="0">
              <a:solidFill>
                <a:srgbClr val="00602B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9" name="Трапеция 18"/>
          <p:cNvSpPr/>
          <p:nvPr/>
        </p:nvSpPr>
        <p:spPr>
          <a:xfrm rot="16200000">
            <a:off x="1871700" y="4329100"/>
            <a:ext cx="1584178" cy="936106"/>
          </a:xfrm>
          <a:prstGeom prst="trapezoid">
            <a:avLst>
              <a:gd name="adj" fmla="val 64757"/>
            </a:avLst>
          </a:prstGeom>
          <a:noFill/>
          <a:ln>
            <a:solidFill>
              <a:srgbClr val="0048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3568" y="5784588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**Пункт 3 поручения Заместителя Председателя Правительства </a:t>
            </a:r>
            <a:r>
              <a:rPr lang="ru-RU" sz="1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Российской Федерации</a:t>
            </a:r>
            <a:br>
              <a:rPr lang="ru-RU" sz="1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ru-RU" sz="1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М.Ш</a:t>
            </a:r>
            <a:r>
              <a:rPr lang="ru-RU" sz="1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ru-RU" sz="14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Хуснуллина</a:t>
            </a:r>
            <a:r>
              <a:rPr lang="ru-RU" sz="1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ru-RU" sz="1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от </a:t>
            </a:r>
            <a:r>
              <a:rPr lang="ru-RU" sz="1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13 ноября 2020 года № МХ-П16-14735</a:t>
            </a:r>
          </a:p>
        </p:txBody>
      </p:sp>
    </p:spTree>
    <p:extLst>
      <p:ext uri="{BB962C8B-B14F-4D97-AF65-F5344CB8AC3E}">
        <p14:creationId xmlns:p14="http://schemas.microsoft.com/office/powerpoint/2010/main" val="104023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831586"/>
          </a:xfrm>
        </p:spPr>
        <p:txBody>
          <a:bodyPr/>
          <a:lstStyle/>
          <a:p>
            <a:r>
              <a:rPr lang="ru-RU" sz="3000" dirty="0" smtClean="0">
                <a:solidFill>
                  <a:srgbClr val="00602B"/>
                </a:solidFill>
              </a:rPr>
              <a:t>Вид расходов (изменения </a:t>
            </a:r>
            <a:r>
              <a:rPr lang="ru-RU" sz="3000" dirty="0">
                <a:solidFill>
                  <a:srgbClr val="00602B"/>
                </a:solidFill>
              </a:rPr>
              <a:t>с 2022 </a:t>
            </a:r>
            <a:r>
              <a:rPr lang="ru-RU" sz="3000" dirty="0" smtClean="0">
                <a:solidFill>
                  <a:srgbClr val="00602B"/>
                </a:solidFill>
              </a:rPr>
              <a:t>года)</a:t>
            </a:r>
            <a:br>
              <a:rPr lang="ru-RU" sz="3000" dirty="0" smtClean="0">
                <a:solidFill>
                  <a:srgbClr val="00602B"/>
                </a:solidFill>
              </a:rPr>
            </a:br>
            <a:r>
              <a:rPr lang="ru-RU" sz="3000" b="1" dirty="0" smtClean="0">
                <a:solidFill>
                  <a:srgbClr val="00602B"/>
                </a:solidFill>
              </a:rPr>
              <a:t>Спортсмены</a:t>
            </a:r>
            <a:r>
              <a:rPr lang="ru-RU" sz="3000" dirty="0" smtClean="0">
                <a:solidFill>
                  <a:srgbClr val="00602B"/>
                </a:solidFill>
              </a:rPr>
              <a:t/>
            </a:r>
            <a:br>
              <a:rPr lang="ru-RU" sz="3000" dirty="0" smtClean="0">
                <a:solidFill>
                  <a:srgbClr val="00602B"/>
                </a:solidFill>
              </a:rPr>
            </a:br>
            <a:endParaRPr lang="ru-RU" sz="200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6" name="Прямоугольник с двумя скругленными соседними углами 5"/>
          <p:cNvSpPr/>
          <p:nvPr/>
        </p:nvSpPr>
        <p:spPr>
          <a:xfrm>
            <a:off x="899592" y="1884322"/>
            <a:ext cx="7560840" cy="4169476"/>
          </a:xfrm>
          <a:prstGeom prst="round2SameRect">
            <a:avLst>
              <a:gd name="adj1" fmla="val 16667"/>
              <a:gd name="adj2" fmla="val 20418"/>
            </a:avLst>
          </a:prstGeom>
          <a:solidFill>
            <a:schemeClr val="bg1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Расходы на обеспечение участия спортсменов в спортивных соревнованиях, тренировочных и других мероприятиях по подготовке 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к спортивным соревнованиям (проезд к месту проведения мероприятия и обратно, проживание, питание, организационные взносы, иные расходы, связанные с участием в мероприятиях), осуществляемые через командируемых подотчетных лиц, отражаются по виду расходов 244 "Прочая закупка товаров, работ и услуг".</a:t>
            </a:r>
          </a:p>
        </p:txBody>
      </p:sp>
    </p:spTree>
    <p:extLst>
      <p:ext uri="{BB962C8B-B14F-4D97-AF65-F5344CB8AC3E}">
        <p14:creationId xmlns:p14="http://schemas.microsoft.com/office/powerpoint/2010/main" val="222010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39716"/>
            <a:ext cx="8229600" cy="831586"/>
          </a:xfrm>
        </p:spPr>
        <p:txBody>
          <a:bodyPr/>
          <a:lstStyle/>
          <a:p>
            <a:r>
              <a:rPr lang="ru-RU" sz="3000" dirty="0" smtClean="0">
                <a:solidFill>
                  <a:srgbClr val="00602B"/>
                </a:solidFill>
              </a:rPr>
              <a:t>Виды расходов. </a:t>
            </a:r>
            <a:br>
              <a:rPr lang="ru-RU" sz="3000" dirty="0" smtClean="0">
                <a:solidFill>
                  <a:srgbClr val="00602B"/>
                </a:solidFill>
              </a:rPr>
            </a:br>
            <a:r>
              <a:rPr lang="ru-RU" sz="3000" dirty="0" smtClean="0">
                <a:solidFill>
                  <a:srgbClr val="00602B"/>
                </a:solidFill>
              </a:rPr>
              <a:t>Изменения с 2022 года</a:t>
            </a:r>
            <a:br>
              <a:rPr lang="ru-RU" sz="3000" dirty="0" smtClean="0">
                <a:solidFill>
                  <a:srgbClr val="00602B"/>
                </a:solidFill>
              </a:rPr>
            </a:br>
            <a:endParaRPr lang="ru-RU" sz="200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618301"/>
              </p:ext>
            </p:extLst>
          </p:nvPr>
        </p:nvGraphicFramePr>
        <p:xfrm>
          <a:off x="1187624" y="1844824"/>
          <a:ext cx="6658744" cy="3845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2572097529"/>
                    </a:ext>
                  </a:extLst>
                </a:gridCol>
                <a:gridCol w="2482280">
                  <a:extLst>
                    <a:ext uri="{9D8B030D-6E8A-4147-A177-3AD203B41FA5}">
                      <a16:colId xmlns:a16="http://schemas.microsoft.com/office/drawing/2014/main" val="30988251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2022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2726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113 "Иные выплаты, за исключением фонда оплаты труда учреждений, лицам, привлекаемым согласно законодательству для выполнения отдельных полномочий"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kern="1200" baseline="0" dirty="0" smtClean="0"/>
                        <a:t>113 "Иные выплаты учреждений привлекаемым лицам"</a:t>
                      </a:r>
                      <a:endParaRPr lang="ru-RU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04213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dirty="0" smtClean="0"/>
                        <a:t>123 "Иные выплаты, за исключением фонда оплаты труда государственных (муниципальных) органов, лицам, привлекаемым согласно законодательству для выполнения отдельных полномочий"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kern="1200" baseline="0" dirty="0" smtClean="0"/>
                        <a:t>123 "Иные выплаты государственных (муниципальных) органов привлекаемым лицам"</a:t>
                      </a:r>
                      <a:endParaRPr lang="ru-RU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27395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454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061244" y="2375505"/>
            <a:ext cx="0" cy="1984375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19050">
            <a:solidFill>
              <a:srgbClr val="096234"/>
            </a:solidFill>
          </a:ln>
        </p:spPr>
        <p:txBody>
          <a:bodyPr lIns="0" tIns="0" rIns="0" bIns="0"/>
          <a:lstStyle/>
          <a:p>
            <a:pPr defTabSz="806867">
              <a:defRPr/>
            </a:pPr>
            <a:endParaRPr sz="1588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083599" y="2373918"/>
            <a:ext cx="0" cy="198596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19050">
            <a:solidFill>
              <a:srgbClr val="096234"/>
            </a:solidFill>
          </a:ln>
        </p:spPr>
        <p:txBody>
          <a:bodyPr lIns="0" tIns="0" rIns="0" bIns="0"/>
          <a:lstStyle/>
          <a:p>
            <a:pPr defTabSz="806867">
              <a:defRPr/>
            </a:pPr>
            <a:endParaRPr sz="1588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526" name="object 6"/>
          <p:cNvSpPr>
            <a:spLocks noGrp="1"/>
          </p:cNvSpPr>
          <p:nvPr>
            <p:ph type="title"/>
          </p:nvPr>
        </p:nvSpPr>
        <p:spPr>
          <a:xfrm>
            <a:off x="1061244" y="2426112"/>
            <a:ext cx="7021512" cy="1938992"/>
          </a:xfrm>
        </p:spPr>
        <p:txBody>
          <a:bodyPr lIns="0" tIns="0" rIns="0" bIns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altLang="ru-RU" sz="2800" b="1" dirty="0" smtClean="0">
                <a:solidFill>
                  <a:srgbClr val="00602B"/>
                </a:solidFill>
                <a:latin typeface="+mn-lt"/>
              </a:rPr>
              <a:t>ПОРЯДОК ПРИМЕНЕНИЯ КОСГУ </a:t>
            </a:r>
            <a:br>
              <a:rPr lang="ru-RU" altLang="ru-RU" sz="2800" b="1" dirty="0" smtClean="0">
                <a:solidFill>
                  <a:srgbClr val="00602B"/>
                </a:solidFill>
                <a:latin typeface="+mn-lt"/>
              </a:rPr>
            </a:br>
            <a:r>
              <a:rPr lang="ru-RU" altLang="ru-RU" sz="2800" b="1" dirty="0" smtClean="0">
                <a:solidFill>
                  <a:srgbClr val="00602B"/>
                </a:solidFill>
                <a:latin typeface="+mn-lt"/>
              </a:rPr>
              <a:t>в 2021 и 2022 году</a:t>
            </a:r>
            <a:br>
              <a:rPr lang="ru-RU" altLang="ru-RU" sz="2800" b="1" dirty="0" smtClean="0">
                <a:solidFill>
                  <a:srgbClr val="00602B"/>
                </a:solidFill>
                <a:latin typeface="+mn-lt"/>
              </a:rPr>
            </a:br>
            <a:r>
              <a:rPr lang="ru-RU" altLang="ru-RU" sz="2800" b="1" dirty="0" smtClean="0">
                <a:solidFill>
                  <a:srgbClr val="00602B"/>
                </a:solidFill>
                <a:latin typeface="+mn-lt"/>
              </a:rPr>
              <a:t>Приказ МФ РФ </a:t>
            </a:r>
            <a:r>
              <a:rPr lang="ru-RU" altLang="ru-RU" sz="2800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от 29.11.2017 № 209Н</a:t>
            </a:r>
            <a:endParaRPr lang="ru-RU" altLang="ru-RU" sz="2800" b="1" dirty="0" smtClean="0">
              <a:solidFill>
                <a:srgbClr val="00602B"/>
              </a:solidFill>
              <a:latin typeface="+mn-lt"/>
            </a:endParaRPr>
          </a:p>
        </p:txBody>
      </p:sp>
      <p:sp>
        <p:nvSpPr>
          <p:cNvPr id="7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96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KPMG_Report_4x3_050216_2016">
  <a:themeElements>
    <a:clrScheme name="New KPMG Colours">
      <a:dk1>
        <a:srgbClr val="000000"/>
      </a:dk1>
      <a:lt1>
        <a:sysClr val="window" lastClr="FFFFFF"/>
      </a:lt1>
      <a:dk2>
        <a:srgbClr val="00338D"/>
      </a:dk2>
      <a:lt2>
        <a:srgbClr val="F0F0F0"/>
      </a:lt2>
      <a:accent1>
        <a:srgbClr val="0091DA"/>
      </a:accent1>
      <a:accent2>
        <a:srgbClr val="6D2077"/>
      </a:accent2>
      <a:accent3>
        <a:srgbClr val="005EB8"/>
      </a:accent3>
      <a:accent4>
        <a:srgbClr val="00A3A1"/>
      </a:accent4>
      <a:accent5>
        <a:srgbClr val="EAAA00"/>
      </a:accent5>
      <a:accent6>
        <a:srgbClr val="43B02A"/>
      </a:accent6>
      <a:hlink>
        <a:srgbClr val="0091DA"/>
      </a:hlink>
      <a:folHlink>
        <a:srgbClr val="0091DA"/>
      </a:folHlink>
    </a:clrScheme>
    <a:fontScheme name="KPMG">
      <a:majorFont>
        <a:latin typeface="KPMG Extralight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54000" tIns="54000" rIns="54000" bIns="54000" rtlCol="0" anchor="ctr"/>
      <a:lstStyle>
        <a:defPPr algn="ctr">
          <a:defRPr sz="9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54610" tIns="54610" rIns="54610" bIns="54610" rtlCol="0">
        <a:noAutofit/>
      </a:bodyPr>
      <a:lstStyle>
        <a:defPPr>
          <a:spcAft>
            <a:spcPts val="600"/>
          </a:spcAft>
          <a:defRPr sz="900" dirty="0" err="1" smtClean="0">
            <a:solidFill>
              <a:schemeClr val="tx2"/>
            </a:solidFill>
          </a:defRPr>
        </a:defPPr>
      </a:lstStyle>
    </a:txDef>
  </a:objectDefaults>
  <a:extraClrSchemeLst/>
  <a:custClrLst>
    <a:custClr name="KPMG Blue">
      <a:srgbClr val="00338D"/>
    </a:custClr>
    <a:custClr name="Medium Blue">
      <a:srgbClr val="005EB8"/>
    </a:custClr>
    <a:custClr name="Light Blue">
      <a:srgbClr val="0091DA"/>
    </a:custClr>
    <a:custClr name="Violet">
      <a:srgbClr val="483698"/>
    </a:custClr>
    <a:custClr name="Purple">
      <a:srgbClr val="470A68"/>
    </a:custClr>
    <a:custClr name="Light Purple">
      <a:srgbClr val="6D2077"/>
    </a:custClr>
    <a:custClr name="Green">
      <a:srgbClr val="00A3A1"/>
    </a:custClr>
    <a:custClr name="Dark Green">
      <a:srgbClr val="009A44"/>
    </a:custClr>
    <a:custClr name="Light Green">
      <a:srgbClr val="43B02A"/>
    </a:custClr>
    <a:custClr name="Yellow">
      <a:srgbClr val="EAAA00"/>
    </a:custClr>
    <a:custClr name="Orange">
      <a:srgbClr val="F68D2E"/>
    </a:custClr>
    <a:custClr name="Red ">
      <a:srgbClr val="BC204B"/>
    </a:custClr>
    <a:custClr name="Pink">
      <a:srgbClr val="C6007E"/>
    </a:custClr>
    <a:custClr name="Dark Brown">
      <a:srgbClr val="753F19"/>
    </a:custClr>
    <a:custClr name="Light Brown">
      <a:srgbClr val="9B642E"/>
    </a:custClr>
    <a:custClr name="Olive">
      <a:srgbClr val="9D9375"/>
    </a:custClr>
    <a:custClr name="Beige">
      <a:srgbClr val="E3BC9F"/>
    </a:custClr>
    <a:custClr name="Light Pink">
      <a:srgbClr val="E36877"/>
    </a:custClr>
  </a:custClrLst>
  <a:extLst>
    <a:ext uri="{05A4C25C-085E-4340-85A3-A5531E510DB2}">
      <thm15:themeFamily xmlns:thm15="http://schemas.microsoft.com/office/thememl/2012/main" name="Report Standard JSC_r.potx" id="{4E546F04-5CDB-4C52-903D-719AEF69D484}" vid="{A2009518-AD80-4CD9-8A4A-E03A2BECDDEB}"/>
    </a:ext>
  </a:extLst>
</a:theme>
</file>

<file path=ppt/theme/theme3.xml><?xml version="1.0" encoding="utf-8"?>
<a:theme xmlns:a="http://schemas.openxmlformats.org/drawingml/2006/main" name="3_KPMG_Report_4x3_050216_2016">
  <a:themeElements>
    <a:clrScheme name="New KPMG Colours">
      <a:dk1>
        <a:srgbClr val="000000"/>
      </a:dk1>
      <a:lt1>
        <a:sysClr val="window" lastClr="FFFFFF"/>
      </a:lt1>
      <a:dk2>
        <a:srgbClr val="00338D"/>
      </a:dk2>
      <a:lt2>
        <a:srgbClr val="F0F0F0"/>
      </a:lt2>
      <a:accent1>
        <a:srgbClr val="0091DA"/>
      </a:accent1>
      <a:accent2>
        <a:srgbClr val="6D2077"/>
      </a:accent2>
      <a:accent3>
        <a:srgbClr val="005EB8"/>
      </a:accent3>
      <a:accent4>
        <a:srgbClr val="00A3A1"/>
      </a:accent4>
      <a:accent5>
        <a:srgbClr val="EAAA00"/>
      </a:accent5>
      <a:accent6>
        <a:srgbClr val="43B02A"/>
      </a:accent6>
      <a:hlink>
        <a:srgbClr val="0091DA"/>
      </a:hlink>
      <a:folHlink>
        <a:srgbClr val="0091DA"/>
      </a:folHlink>
    </a:clrScheme>
    <a:fontScheme name="KPMG">
      <a:majorFont>
        <a:latin typeface="KPMG Extralight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54000" tIns="54000" rIns="54000" bIns="54000" rtlCol="0" anchor="ctr"/>
      <a:lstStyle>
        <a:defPPr algn="ctr">
          <a:defRPr sz="9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54610" tIns="54610" rIns="54610" bIns="54610" rtlCol="0">
        <a:noAutofit/>
      </a:bodyPr>
      <a:lstStyle>
        <a:defPPr>
          <a:spcAft>
            <a:spcPts val="600"/>
          </a:spcAft>
          <a:defRPr sz="900" dirty="0" err="1" smtClean="0">
            <a:solidFill>
              <a:schemeClr val="tx2"/>
            </a:solidFill>
          </a:defRPr>
        </a:defPPr>
      </a:lstStyle>
    </a:txDef>
  </a:objectDefaults>
  <a:extraClrSchemeLst/>
  <a:custClrLst>
    <a:custClr name="KPMG Blue">
      <a:srgbClr val="00338D"/>
    </a:custClr>
    <a:custClr name="Medium Blue">
      <a:srgbClr val="005EB8"/>
    </a:custClr>
    <a:custClr name="Light Blue">
      <a:srgbClr val="0091DA"/>
    </a:custClr>
    <a:custClr name="Violet">
      <a:srgbClr val="483698"/>
    </a:custClr>
    <a:custClr name="Purple">
      <a:srgbClr val="470A68"/>
    </a:custClr>
    <a:custClr name="Light Purple">
      <a:srgbClr val="6D2077"/>
    </a:custClr>
    <a:custClr name="Green">
      <a:srgbClr val="00A3A1"/>
    </a:custClr>
    <a:custClr name="Dark Green">
      <a:srgbClr val="009A44"/>
    </a:custClr>
    <a:custClr name="Light Green">
      <a:srgbClr val="43B02A"/>
    </a:custClr>
    <a:custClr name="Yellow">
      <a:srgbClr val="EAAA00"/>
    </a:custClr>
    <a:custClr name="Orange">
      <a:srgbClr val="F68D2E"/>
    </a:custClr>
    <a:custClr name="Red ">
      <a:srgbClr val="BC204B"/>
    </a:custClr>
    <a:custClr name="Pink">
      <a:srgbClr val="C6007E"/>
    </a:custClr>
    <a:custClr name="Dark Brown">
      <a:srgbClr val="753F19"/>
    </a:custClr>
    <a:custClr name="Light Brown">
      <a:srgbClr val="9B642E"/>
    </a:custClr>
    <a:custClr name="Olive">
      <a:srgbClr val="9D9375"/>
    </a:custClr>
    <a:custClr name="Beige">
      <a:srgbClr val="E3BC9F"/>
    </a:custClr>
    <a:custClr name="Light Pink">
      <a:srgbClr val="E36877"/>
    </a:custClr>
  </a:custClrLst>
  <a:extLst>
    <a:ext uri="{05A4C25C-085E-4340-85A3-A5531E510DB2}">
      <thm15:themeFamily xmlns:thm15="http://schemas.microsoft.com/office/thememl/2012/main" name="Report Standard JSC_r.potx" id="{4E546F04-5CDB-4C52-903D-719AEF69D484}" vid="{A2009518-AD80-4CD9-8A4A-E03A2BECDDEB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29492</TotalTime>
  <Words>711</Words>
  <Application>Microsoft Office PowerPoint</Application>
  <PresentationFormat>Экран (4:3)</PresentationFormat>
  <Paragraphs>141</Paragraphs>
  <Slides>13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13</vt:i4>
      </vt:variant>
    </vt:vector>
  </HeadingPairs>
  <TitlesOfParts>
    <vt:vector size="28" baseType="lpstr">
      <vt:lpstr>Arial</vt:lpstr>
      <vt:lpstr>Arial Narrow</vt:lpstr>
      <vt:lpstr>Calibri</vt:lpstr>
      <vt:lpstr>Calibri Light</vt:lpstr>
      <vt:lpstr>DINPro-Light</vt:lpstr>
      <vt:lpstr>Georgia</vt:lpstr>
      <vt:lpstr>Kokila</vt:lpstr>
      <vt:lpstr>KPMG Cyrillic Extralight</vt:lpstr>
      <vt:lpstr>Times New Roman</vt:lpstr>
      <vt:lpstr>Trebuchet MS</vt:lpstr>
      <vt:lpstr>Univers for KPMG</vt:lpstr>
      <vt:lpstr>Wingdings</vt:lpstr>
      <vt:lpstr>2_Office Theme</vt:lpstr>
      <vt:lpstr>KPMG_Report_4x3_050216_2016</vt:lpstr>
      <vt:lpstr>3_KPMG_Report_4x3_050216_2016</vt:lpstr>
      <vt:lpstr>Актуальные вопросы применения и новшества в бюджетной классификации Российской Федерации и классификации операций сектора государственного управления  в 2021 и 2022 году</vt:lpstr>
      <vt:lpstr>Порядок применения бюджетной классификации Российской Федерации в 2021 и 2022 годах</vt:lpstr>
      <vt:lpstr>Презентация PowerPoint</vt:lpstr>
      <vt:lpstr>Презентация PowerPoint</vt:lpstr>
      <vt:lpstr>Стабильные составляющие бюджетной классификации Российской Федерации </vt:lpstr>
      <vt:lpstr>Презентация PowerPoint</vt:lpstr>
      <vt:lpstr>Вид расходов (изменения с 2022 года) Спортсмены </vt:lpstr>
      <vt:lpstr>Виды расходов.  Изменения с 2022 года </vt:lpstr>
      <vt:lpstr>ПОРЯДОК ПРИМЕНЕНИЯ КОСГУ  в 2021 и 2022 году Приказ МФ РФ от 29.11.2017 № 209Н</vt:lpstr>
      <vt:lpstr>Изменения в порядке применения КОГСУ  с 2022 г.</vt:lpstr>
      <vt:lpstr>Капитальные вложения</vt:lpstr>
      <vt:lpstr>КОСГУ 12К  «Доходы от концессионной платы»</vt:lpstr>
      <vt:lpstr>Методические материалы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Шамьюнов Марат Маратович</dc:creator>
  <cp:lastModifiedBy>САФАРОВА НАТАЛЬЯ АЛЕКСАНДРОВНА</cp:lastModifiedBy>
  <cp:revision>2489</cp:revision>
  <cp:lastPrinted>2020-11-24T13:38:53Z</cp:lastPrinted>
  <dcterms:created xsi:type="dcterms:W3CDTF">2016-03-17T09:44:54Z</dcterms:created>
  <dcterms:modified xsi:type="dcterms:W3CDTF">2021-11-17T15:31:54Z</dcterms:modified>
</cp:coreProperties>
</file>