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61" r:id="rId2"/>
  </p:sldMasterIdLst>
  <p:notesMasterIdLst>
    <p:notesMasterId r:id="rId12"/>
  </p:notesMasterIdLst>
  <p:sldIdLst>
    <p:sldId id="274" r:id="rId3"/>
    <p:sldId id="420" r:id="rId4"/>
    <p:sldId id="427" r:id="rId5"/>
    <p:sldId id="431" r:id="rId6"/>
    <p:sldId id="429" r:id="rId7"/>
    <p:sldId id="423" r:id="rId8"/>
    <p:sldId id="424" r:id="rId9"/>
    <p:sldId id="430" r:id="rId10"/>
    <p:sldId id="426" r:id="rId11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5050"/>
    <a:srgbClr val="FF99FF"/>
    <a:srgbClr val="00CC66"/>
    <a:srgbClr val="990000"/>
    <a:srgbClr val="0066FF"/>
    <a:srgbClr val="6600FF"/>
    <a:srgbClr val="6666FF"/>
    <a:srgbClr val="ADEA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CC99FF">
                <a:alpha val="95000"/>
              </a:srgb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-4.5745473239054581E-17"/>
                  <c:y val="8.65126602402599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5F1-4D48-BE91-1122892D5632}"/>
                </c:ext>
              </c:extLst>
            </c:dLbl>
            <c:dLbl>
              <c:idx val="1"/>
              <c:layout>
                <c:manualLayout>
                  <c:x val="2.4952364560725479E-3"/>
                  <c:y val="6.7428985187261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7371384313961266E-2"/>
                      <c:h val="7.01898570217004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29983.3</c:v>
                </c:pt>
                <c:pt idx="1">
                  <c:v>6614.5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CC99">
                <a:alpha val="80000"/>
              </a:srgb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0"/>
                  <c:y val="8.905715024732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F1-4D48-BE91-1122892D5632}"/>
                </c:ext>
              </c:extLst>
            </c:dLbl>
            <c:dLbl>
              <c:idx val="1"/>
              <c:layout>
                <c:manualLayout>
                  <c:x val="3.742854684108959E-3"/>
                  <c:y val="8.905715024732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67212.100000000006</c:v>
                </c:pt>
                <c:pt idx="1">
                  <c:v>15030.3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279657823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erAx>
        <c:axId val="279657823"/>
        <c:scaling>
          <c:orientation val="minMax"/>
        </c:scaling>
        <c:delete val="1"/>
        <c:axPos val="b"/>
        <c:majorTickMark val="none"/>
        <c:minorTickMark val="none"/>
        <c:tickLblPos val="nextTo"/>
        <c:crossAx val="512137391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591018170429749"/>
          <c:y val="0.11205693566868095"/>
          <c:w val="0.2240898182957024"/>
          <c:h val="0.27462139691699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5"/>
      <c:rotY val="1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8095791739711E-2"/>
          <c:y val="0.13192554277707136"/>
          <c:w val="0.86030810314915573"/>
          <c:h val="0.833134988271564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solidFill>
                <a:srgbClr val="0070C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rgbClr val="FFC0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rgbClr val="92D050">
                  <a:alpha val="85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1.8457122614516819E-2"/>
                  <c:y val="-4.633005564065385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0.10612845503347171"/>
                  <c:y val="-4.6330055640653872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6.9214209804438062E-3"/>
                  <c:y val="4.375616366061745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1.1893671713914604E-2"/>
                  <c:y val="-8.2364543361162446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1.3842841960887612E-2"/>
                  <c:y val="-6.6921191480944484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1.6458176269154259E-2"/>
                  <c:y val="-2.5738919800363264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364555421325606"/>
                      <c:h val="0.131654574778858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0.26100000000000001</c:v>
                </c:pt>
                <c:pt idx="1">
                  <c:v>0.17899999999999999</c:v>
                </c:pt>
                <c:pt idx="2">
                  <c:v>0.17899999999999999</c:v>
                </c:pt>
                <c:pt idx="3">
                  <c:v>6.4000000000000001E-2</c:v>
                </c:pt>
                <c:pt idx="4">
                  <c:v>5.6000000000000001E-2</c:v>
                </c:pt>
                <c:pt idx="5">
                  <c:v>0.17799999999999999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0.79900000000000004</c:v>
                </c:pt>
                <c:pt idx="1">
                  <c:v>0.625</c:v>
                </c:pt>
                <c:pt idx="2">
                  <c:v>0.93500000000000005</c:v>
                </c:pt>
                <c:pt idx="3">
                  <c:v>0.88500000000000001</c:v>
                </c:pt>
                <c:pt idx="4">
                  <c:v>0.97299999999999998</c:v>
                </c:pt>
                <c:pt idx="5">
                  <c:v>0.96699999999999997</c:v>
                </c:pt>
                <c:pt idx="6">
                  <c:v>0.98699999999999999</c:v>
                </c:pt>
                <c:pt idx="7">
                  <c:v>0.80800000000000005</c:v>
                </c:pt>
                <c:pt idx="8">
                  <c:v>0.95</c:v>
                </c:pt>
                <c:pt idx="9">
                  <c:v>0.91900000000000004</c:v>
                </c:pt>
                <c:pt idx="10">
                  <c:v>0.996</c:v>
                </c:pt>
                <c:pt idx="11">
                  <c:v>1</c:v>
                </c:pt>
                <c:pt idx="12">
                  <c:v>0.96499999999999997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9.6323154060657723E-2"/>
                  <c:y val="-1.9766084259865806E-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1.961069277792412E-2"/>
                  <c:y val="9.3890776601164808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4.1528525882662842E-2"/>
                  <c:y val="-9.8448515200403874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6.575349931421616E-2"/>
                  <c:y val="5.7135194584473768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5.9072511422161265E-2"/>
                  <c:y val="-1.8634504168763399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3756.9</c:v>
                </c:pt>
                <c:pt idx="1">
                  <c:v>187.9</c:v>
                </c:pt>
                <c:pt idx="2">
                  <c:v>1164</c:v>
                </c:pt>
                <c:pt idx="3">
                  <c:v>3723.4</c:v>
                </c:pt>
                <c:pt idx="4">
                  <c:v>339.3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984327912258629E-2"/>
          <c:y val="4.2902377212473128E-2"/>
          <c:w val="0.91288022225978482"/>
          <c:h val="0.442696154131899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776F5"/>
            </a:solidFill>
            <a:ln>
              <a:noFill/>
            </a:ln>
            <a:effectLst>
              <a:innerShdw blurRad="114300">
                <a:schemeClr val="accent1"/>
              </a:inn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c:spPr>
          <c:invertIfNegative val="0"/>
          <c:dLbls>
            <c:dLbl>
              <c:idx val="0"/>
              <c:layout>
                <c:manualLayout>
                  <c:x val="-4.5417012211454453E-3"/>
                  <c:y val="-1.64062489907573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4.5417012211454453E-3"/>
                  <c:y val="-2.812499826986969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>
                <c:manualLayout>
                  <c:x val="-1.1354253052864029E-3"/>
                  <c:y val="-2.39503596374525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D5-4CD3-85F5-151E387DB261}"/>
                </c:ext>
              </c:extLst>
            </c:dLbl>
            <c:dLbl>
              <c:idx val="3"/>
              <c:layout>
                <c:manualLayout>
                  <c:x val="-1.1354253052864029E-3"/>
                  <c:y val="-2.1093748702402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D5-4CD3-85F5-151E387DB261}"/>
                </c:ext>
              </c:extLst>
            </c:dLbl>
            <c:dLbl>
              <c:idx val="4"/>
              <c:layout>
                <c:manualLayout>
                  <c:x val="-1.0218827747577253E-2"/>
                  <c:y val="-3.0468748125692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D5-4CD3-85F5-151E387DB261}"/>
                </c:ext>
              </c:extLst>
            </c:dLbl>
            <c:dLbl>
              <c:idx val="5"/>
              <c:layout>
                <c:manualLayout>
                  <c:x val="-1.0218827747577337E-2"/>
                  <c:y val="-3.28124979815146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D5-4CD3-85F5-151E387DB261}"/>
                </c:ext>
              </c:extLst>
            </c:dLbl>
            <c:dLbl>
              <c:idx val="6"/>
              <c:layout>
                <c:manualLayout>
                  <c:x val="-4.5417012211455285E-3"/>
                  <c:y val="-2.5781248414047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>
                <c:manualLayout>
                  <c:x val="0"/>
                  <c:y val="-1.661149325733820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D5-4CD3-85F5-151E387DB261}"/>
                </c:ext>
              </c:extLst>
            </c:dLbl>
            <c:dLbl>
              <c:idx val="8"/>
              <c:layout>
                <c:manualLayout>
                  <c:x val="0"/>
                  <c:y val="-1.171874927911237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D5-4CD3-85F5-151E387DB261}"/>
                </c:ext>
              </c:extLst>
            </c:dLbl>
            <c:dLbl>
              <c:idx val="9"/>
              <c:layout>
                <c:manualLayout>
                  <c:x val="2.2708506105727226E-3"/>
                  <c:y val="-3.342804489190229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D5-4CD3-85F5-151E387DB2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#\ ##0.0</c:formatCode>
                <c:ptCount val="10"/>
                <c:pt idx="0">
                  <c:v>131.9</c:v>
                </c:pt>
                <c:pt idx="1">
                  <c:v>37.4</c:v>
                </c:pt>
                <c:pt idx="2">
                  <c:v>1116.5999999999999</c:v>
                </c:pt>
                <c:pt idx="3">
                  <c:v>1540.6</c:v>
                </c:pt>
                <c:pt idx="4">
                  <c:v>874.79600000000005</c:v>
                </c:pt>
                <c:pt idx="5">
                  <c:v>224.15100000000001</c:v>
                </c:pt>
                <c:pt idx="6">
                  <c:v>13.519</c:v>
                </c:pt>
                <c:pt idx="7">
                  <c:v>1908.05</c:v>
                </c:pt>
                <c:pt idx="8">
                  <c:v>2355.0529999999999</c:v>
                </c:pt>
                <c:pt idx="9">
                  <c:v>1610.6110000000001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 за I квартал</c:v>
                </c:pt>
              </c:strCache>
            </c:strRef>
          </c:tx>
          <c:spPr>
            <a:solidFill>
              <a:srgbClr val="58DA71"/>
            </a:solidFill>
            <a:ln>
              <a:noFill/>
            </a:ln>
            <a:effectLst>
              <a:innerShdw blurRad="114300">
                <a:schemeClr val="accent2"/>
              </a:inn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c:spPr>
          <c:invertIfNegative val="0"/>
          <c:dLbls>
            <c:dLbl>
              <c:idx val="0"/>
              <c:layout>
                <c:manualLayout>
                  <c:x val="3.4062759158590842E-3"/>
                  <c:y val="-1.64062489907574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044-45AD-9232-54D394755800}"/>
                </c:ext>
              </c:extLst>
            </c:dLbl>
            <c:dLbl>
              <c:idx val="1"/>
              <c:layout>
                <c:manualLayout>
                  <c:x val="3.4062759158590425E-3"/>
                  <c:y val="-2.812499826986969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044-45AD-9232-54D394755800}"/>
                </c:ext>
              </c:extLst>
            </c:dLbl>
            <c:dLbl>
              <c:idx val="2"/>
              <c:layout>
                <c:manualLayout>
                  <c:x val="1.0218827747577253E-2"/>
                  <c:y val="-3.28124979815146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044-45AD-9232-54D394755800}"/>
                </c:ext>
              </c:extLst>
            </c:dLbl>
            <c:dLbl>
              <c:idx val="3"/>
              <c:layout>
                <c:manualLayout>
                  <c:x val="1.0218827747577253E-2"/>
                  <c:y val="-3.51562478373371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044-45AD-9232-54D394755800}"/>
                </c:ext>
              </c:extLst>
            </c:dLbl>
            <c:dLbl>
              <c:idx val="4"/>
              <c:layout>
                <c:manualLayout>
                  <c:x val="4.541701221145362E-3"/>
                  <c:y val="-3.0468748125692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044-45AD-9232-54D394755800}"/>
                </c:ext>
              </c:extLst>
            </c:dLbl>
            <c:dLbl>
              <c:idx val="5"/>
              <c:layout>
                <c:manualLayout>
                  <c:x val="9.0834024422908072E-3"/>
                  <c:y val="-3.0468748125692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044-45AD-9232-54D394755800}"/>
                </c:ext>
              </c:extLst>
            </c:dLbl>
            <c:dLbl>
              <c:idx val="6"/>
              <c:layout>
                <c:manualLayout>
                  <c:x val="9.0834024422908072E-3"/>
                  <c:y val="-2.34374985582247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3932229950266582E-2"/>
                      <c:h val="4.12734349610337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1.1354253052863614E-2"/>
                  <c:y val="-1.40624991349348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044-45AD-9232-54D394755800}"/>
                </c:ext>
              </c:extLst>
            </c:dLbl>
            <c:dLbl>
              <c:idx val="8"/>
              <c:layout>
                <c:manualLayout>
                  <c:x val="6.8125518317181683E-3"/>
                  <c:y val="-7.03124956746742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044-45AD-9232-54D394755800}"/>
                </c:ext>
              </c:extLst>
            </c:dLbl>
            <c:dLbl>
              <c:idx val="9"/>
              <c:layout>
                <c:manualLayout>
                  <c:x val="5.6771265264318072E-3"/>
                  <c:y val="-4.68749971164494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#\ ##0.0</c:formatCode>
                <c:ptCount val="10"/>
                <c:pt idx="0">
                  <c:v>0.67</c:v>
                </c:pt>
                <c:pt idx="1">
                  <c:v>0</c:v>
                </c:pt>
                <c:pt idx="2">
                  <c:v>292.39999999999998</c:v>
                </c:pt>
                <c:pt idx="3">
                  <c:v>13.96</c:v>
                </c:pt>
                <c:pt idx="4">
                  <c:v>70.025000000000006</c:v>
                </c:pt>
                <c:pt idx="5">
                  <c:v>122.776</c:v>
                </c:pt>
                <c:pt idx="6">
                  <c:v>12.016999999999999</c:v>
                </c:pt>
                <c:pt idx="7">
                  <c:v>86.209000000000003</c:v>
                </c:pt>
                <c:pt idx="8">
                  <c:v>371.63200000000001</c:v>
                </c:pt>
                <c:pt idx="9">
                  <c:v>128.19999999999999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22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198184463877201E-2"/>
          <c:y val="0.85146149976026542"/>
          <c:w val="0.3445853087051538"/>
          <c:h val="6.41464035343009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77079232283466"/>
          <c:y val="0.21015611404059342"/>
          <c:w val="0.46770853838582682"/>
          <c:h val="0.7015627644215820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explosion val="2"/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Pt>
            <c:idx val="2"/>
            <c:bubble3D val="0"/>
            <c:spPr>
              <a:solidFill>
                <a:srgbClr val="FF5050"/>
              </a:solidFill>
              <a:ln w="19050"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4C-4074-8831-339256027272}"/>
              </c:ext>
            </c:extLst>
          </c:dPt>
          <c:dLbls>
            <c:dLbl>
              <c:idx val="0"/>
              <c:layout>
                <c:manualLayout>
                  <c:x val="0.18995517204417378"/>
                  <c:y val="3.39843729094258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dLbl>
              <c:idx val="2"/>
              <c:layout>
                <c:manualLayout>
                  <c:x val="-0.20357075332939203"/>
                  <c:y val="-8.67187446654315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50136945613022"/>
                      <c:h val="0.234140610596665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4C-4074-8831-3392560272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содействия реформированию ЖКХ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306.2</c:v>
                </c:pt>
                <c:pt idx="1">
                  <c:v>201.1</c:v>
                </c:pt>
                <c:pt idx="2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17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03805490134946E-2"/>
          <c:y val="9.1488367895646669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CC66"/>
            </a:solidFill>
            <a:ln w="15875">
              <a:solidFill>
                <a:schemeClr val="accent6">
                  <a:lumMod val="5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 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3501.9</c:v>
                </c:pt>
                <c:pt idx="1">
                  <c:v>6247.6</c:v>
                </c:pt>
                <c:pt idx="2">
                  <c:v>13421.7</c:v>
                </c:pt>
                <c:pt idx="3">
                  <c:v>1149.2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 за I квартал</c:v>
                </c:pt>
              </c:strCache>
            </c:strRef>
          </c:tx>
          <c:spPr>
            <a:solidFill>
              <a:srgbClr val="FFCC00"/>
            </a:solidFill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 </c:v>
                </c:pt>
                <c:pt idx="3">
                  <c:v>Иные МБТ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755.7</c:v>
                </c:pt>
                <c:pt idx="1">
                  <c:v>659.9</c:v>
                </c:pt>
                <c:pt idx="2">
                  <c:v>2898.7</c:v>
                </c:pt>
                <c:pt idx="3">
                  <c:v>212.5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sng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6.590587713807658E-2"/>
          <c:y val="0.12647852322351605"/>
          <c:w val="0.27711917699121508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11.05.2022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361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417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586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12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088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728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735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761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668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33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I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 КВАРТАЛ  2022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983201" y="1474290"/>
            <a:ext cx="2655974" cy="4095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19105" y="1481767"/>
            <a:ext cx="2252749" cy="39921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086365" y="1542256"/>
            <a:ext cx="2510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Palatino Linotype" panose="02040502050505030304" pitchFamily="18" charset="0"/>
              </a:rPr>
              <a:t>Плановый объем</a:t>
            </a:r>
            <a:endParaRPr lang="ru-RU" sz="1400" dirty="0"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8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1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59164280"/>
              </p:ext>
            </p:extLst>
          </p:nvPr>
        </p:nvGraphicFramePr>
        <p:xfrm>
          <a:off x="1090742" y="1984376"/>
          <a:ext cx="10179396" cy="4991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257664" y="1388468"/>
            <a:ext cx="1237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5459" y="1936130"/>
            <a:ext cx="16722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97 195,4</a:t>
            </a:r>
            <a:endParaRPr lang="ru-RU" sz="3200" b="1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7089" y="1932098"/>
            <a:ext cx="16722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21 644,8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2540" y="1932879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  <a:endParaRPr lang="ru-RU" sz="2800" b="1" u="sng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0440" y="1542256"/>
            <a:ext cx="2263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Palatino Linotype" panose="02040502050505030304" pitchFamily="18" charset="0"/>
              </a:rPr>
              <a:t>Исполнение за </a:t>
            </a:r>
            <a:r>
              <a:rPr lang="en-US" sz="1400" dirty="0" smtClean="0">
                <a:latin typeface="Palatino Linotype" panose="02040502050505030304" pitchFamily="18" charset="0"/>
              </a:rPr>
              <a:t>I </a:t>
            </a:r>
            <a:r>
              <a:rPr lang="ru-RU" sz="1400" dirty="0" smtClean="0">
                <a:latin typeface="Palatino Linotype" panose="02040502050505030304" pitchFamily="18" charset="0"/>
              </a:rPr>
              <a:t>квартал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4633" y="2437030"/>
            <a:ext cx="2473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Palatino Linotype" panose="02040502050505030304" pitchFamily="18" charset="0"/>
              </a:rPr>
              <a:t>(22,3% от плановых значений)</a:t>
            </a:r>
            <a:endParaRPr lang="ru-RU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 </a:t>
            </a:r>
            <a:r>
              <a:rPr lang="ru-RU" sz="2800" i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(исполнение за </a:t>
            </a:r>
            <a:r>
              <a:rPr lang="en-US" sz="2800" i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800" i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lang="ru-RU" sz="2800" i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квартал)</a:t>
            </a:r>
            <a:endParaRPr lang="ru-RU" sz="28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07908" y="1193229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% </a:t>
            </a:r>
            <a:r>
              <a:rPr lang="ru-RU" dirty="0" smtClean="0">
                <a:latin typeface="Palatino Linotype" panose="02040502050505030304" pitchFamily="18" charset="0"/>
              </a:rPr>
              <a:t>в общем объеме расходов</a:t>
            </a:r>
            <a:endParaRPr lang="ru-RU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88059397"/>
              </p:ext>
            </p:extLst>
          </p:nvPr>
        </p:nvGraphicFramePr>
        <p:xfrm>
          <a:off x="599663" y="1562561"/>
          <a:ext cx="11009300" cy="493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450182" y="1243143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(по долям)</a:t>
            </a:r>
            <a:endParaRPr lang="ru-RU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73197798"/>
              </p:ext>
            </p:extLst>
          </p:nvPr>
        </p:nvGraphicFramePr>
        <p:xfrm>
          <a:off x="275028" y="1242197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23125" y="192056"/>
            <a:ext cx="10515600" cy="1050141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 квартал 2022 года по разделам классификации</a:t>
            </a:r>
            <a:b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 расходов бюджетов </a:t>
            </a:r>
            <a:endParaRPr lang="ru-RU" sz="28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3" y="153763"/>
            <a:ext cx="1154723" cy="219200"/>
          </a:xfrm>
        </p:spPr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37425" y="513152"/>
            <a:ext cx="10515600" cy="863340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</a:t>
            </a:r>
            <a:r>
              <a:rPr lang="en-US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 квартал 2022 года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36464412"/>
              </p:ext>
            </p:extLst>
          </p:nvPr>
        </p:nvGraphicFramePr>
        <p:xfrm>
          <a:off x="-132550" y="1186588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108751" y="1734667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791450" y="5286374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9 171,5</a:t>
            </a:r>
            <a:endParaRPr lang="ru-RU" sz="2000" b="1" i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24616" y="5970031"/>
            <a:ext cx="1121638" cy="80865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46253" y="5970031"/>
            <a:ext cx="2854322" cy="8086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1514473"/>
              </p:ext>
            </p:extLst>
          </p:nvPr>
        </p:nvGraphicFramePr>
        <p:xfrm>
          <a:off x="224248" y="1191321"/>
          <a:ext cx="11185236" cy="5666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977" y="352236"/>
            <a:ext cx="11283885" cy="96642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бюджета, направленных на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региональных 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проектов в Камчатском крае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(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от утвержденных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ассигнований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)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0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2108" y="106232"/>
            <a:ext cx="814754" cy="365125"/>
          </a:xfrm>
        </p:spPr>
        <p:txBody>
          <a:bodyPr/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B8A8607D-F5B0-4142-884D-549E7E24DEF1}"/>
              </a:ext>
            </a:extLst>
          </p:cNvPr>
          <p:cNvSpPr txBox="1"/>
          <p:nvPr/>
        </p:nvSpPr>
        <p:spPr>
          <a:xfrm>
            <a:off x="10785596" y="1138386"/>
            <a:ext cx="1247775" cy="26042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  <a:endParaRPr lang="ru-RU" sz="1600" b="1" dirty="0">
              <a:latin typeface="Palatino Linotype" panose="020405020505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94567" y="3505848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Palatino Linotype" panose="02040502050505030304" pitchFamily="18" charset="0"/>
              </a:rPr>
              <a:t>12,0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6511" y="63341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Palatino Linotype" panose="02040502050505030304" pitchFamily="18" charset="0"/>
              </a:rPr>
              <a:t>9</a:t>
            </a:r>
            <a:r>
              <a:rPr lang="ru-RU" b="1" dirty="0" smtClean="0">
                <a:latin typeface="Palatino Linotype" panose="02040502050505030304" pitchFamily="18" charset="0"/>
              </a:rPr>
              <a:t> 812,7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30738" y="63339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Palatino Linotype" panose="02040502050505030304" pitchFamily="18" charset="0"/>
              </a:rPr>
              <a:t>1</a:t>
            </a:r>
            <a:r>
              <a:rPr lang="ru-RU" b="1" dirty="0" smtClean="0">
                <a:latin typeface="Palatino Linotype" panose="02040502050505030304" pitchFamily="18" charset="0"/>
              </a:rPr>
              <a:t> 097,9</a:t>
            </a:r>
            <a:endParaRPr lang="ru-RU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4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241632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en-US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 квартал 2022 года</a:t>
            </a:r>
            <a:endParaRPr lang="ru-RU" sz="24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49038" y="59069"/>
            <a:ext cx="726831" cy="365125"/>
          </a:xfrm>
        </p:spPr>
        <p:txBody>
          <a:bodyPr/>
          <a:lstStyle/>
          <a:p>
            <a:r>
              <a:rPr lang="ru-RU" dirty="0" smtClean="0"/>
              <a:t>Слайд 6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35767203"/>
              </p:ext>
            </p:extLst>
          </p:nvPr>
        </p:nvGraphicFramePr>
        <p:xfrm>
          <a:off x="879678" y="1292027"/>
          <a:ext cx="983639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144301" y="3109313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306,2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64845" y="4832677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201,1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32281" y="189645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8,3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97153" y="2048492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44022" y="4096611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Palatino Linotype" panose="02040502050505030304" pitchFamily="18" charset="0"/>
              </a:rPr>
              <a:t>515,6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0100" y="1211952"/>
            <a:ext cx="10731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latin typeface="Palatino Linotype" panose="02040502050505030304" pitchFamily="18" charset="0"/>
              </a:rPr>
              <a:t>% </a:t>
            </a:r>
            <a:r>
              <a:rPr lang="ru-RU" u="sng" dirty="0" smtClean="0">
                <a:latin typeface="Palatino Linotype" panose="02040502050505030304" pitchFamily="18" charset="0"/>
              </a:rPr>
              <a:t>в общем объеме расходов краевого бюджета на реализацию инвестиционных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в общем объеме расходов краевого бюджета </a:t>
            </a: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в </a:t>
            </a: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2022 году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60582" y="1773672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17472" y="1905000"/>
            <a:ext cx="1695450" cy="3838575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37852" y="2628900"/>
            <a:ext cx="1409700" cy="311467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accent1">
                <a:shade val="50000"/>
                <a:alpha val="78000"/>
              </a:schemeClr>
            </a:solidFill>
          </a:ln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14963" y="4520629"/>
            <a:ext cx="1695450" cy="122294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48313" y="5000742"/>
            <a:ext cx="1409700" cy="72390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609302" y="2168792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100 655,9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86438" y="4631410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20 942,1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09302" y="3175516"/>
            <a:ext cx="115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98 295,0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6438" y="5204820"/>
            <a:ext cx="115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</a:rPr>
              <a:t>20 441,3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76182" y="2554903"/>
            <a:ext cx="294475" cy="2286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176182" y="3212185"/>
            <a:ext cx="261938" cy="22634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8598178" y="2484537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Годовой объем ассигнований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98179" y="3083183"/>
            <a:ext cx="3342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Годовой объем ассигнований в рамках государственных программ Камчатского края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09302" y="5924403"/>
            <a:ext cx="851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Palatino Linotype" panose="02040502050505030304" pitchFamily="18" charset="0"/>
              </a:rPr>
              <a:t>План</a:t>
            </a:r>
            <a:endParaRPr lang="ru-RU" sz="2000" b="1" dirty="0">
              <a:latin typeface="Palatino Linotype" panose="0204050205050503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1056" y="5924403"/>
            <a:ext cx="2033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Palatino Linotype" panose="02040502050505030304" pitchFamily="18" charset="0"/>
              </a:rPr>
              <a:t>Исполнение за </a:t>
            </a:r>
            <a:r>
              <a:rPr lang="en-US" sz="2000" b="1" dirty="0" smtClean="0">
                <a:latin typeface="Palatino Linotype" panose="02040502050505030304" pitchFamily="18" charset="0"/>
              </a:rPr>
              <a:t>I </a:t>
            </a:r>
            <a:r>
              <a:rPr lang="ru-RU" sz="2000" b="1" dirty="0" smtClean="0">
                <a:latin typeface="Palatino Linotype" panose="02040502050505030304" pitchFamily="18" charset="0"/>
              </a:rPr>
              <a:t>квартал</a:t>
            </a:r>
            <a:endParaRPr lang="ru-RU" sz="2000" b="1" dirty="0">
              <a:latin typeface="Palatino Linotype" panose="020405020505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89711" y="3438525"/>
            <a:ext cx="225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Palatino Linotype" panose="02040502050505030304" pitchFamily="18" charset="0"/>
              </a:rPr>
              <a:t>20,8% (от плановых значений)</a:t>
            </a:r>
            <a:endParaRPr lang="ru-RU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9" y="346941"/>
            <a:ext cx="11283885" cy="85697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2022 году </a:t>
            </a:r>
            <a:endParaRPr lang="ru-RU" sz="2000" i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8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622516" y="152273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Palatino Linotype" panose="02040502050505030304" pitchFamily="18" charset="0"/>
              </a:rPr>
              <a:t>млн рублей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57595814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25587</TotalTime>
  <Words>286</Words>
  <Application>Microsoft Office PowerPoint</Application>
  <PresentationFormat>Широкоэкранный</PresentationFormat>
  <Paragraphs>73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Century</vt:lpstr>
      <vt:lpstr>Franklin Gothic Book</vt:lpstr>
      <vt:lpstr>Palatino Linotype</vt:lpstr>
      <vt:lpstr>Crop</vt:lpstr>
      <vt:lpstr>Тема Office</vt:lpstr>
      <vt:lpstr>Министерство финансов Камчатского края</vt:lpstr>
      <vt:lpstr>Структура доходов краевого бюджета в 2022 году</vt:lpstr>
      <vt:lpstr>Структура расходов краевого бюджета в 2022 году (исполнение за I квартал)</vt:lpstr>
      <vt:lpstr>Исполнение кассового плана по расходам краевого бюджета за  I квартал 2022 года по разделам классификации  расходов бюджетов </vt:lpstr>
      <vt:lpstr>Исполнение социально-значимых расходов  краевого бюджета за I квартал 2022 года</vt:lpstr>
      <vt:lpstr>Исполнение расходов краевого бюджета, направленных на реализацию региональных проектов в Камчатском крае (от утвержденных ассигнований)  в 2022 году</vt:lpstr>
      <vt:lpstr>Исполнение расходов краевого бюджета на реализацию краевых инвестиционных мероприятий за I квартал 2022 года</vt:lpstr>
      <vt:lpstr>Расходы на реализацию государственных программ Камчатского края в общем объеме расходов краевого бюджета в 2022 году</vt:lpstr>
      <vt:lpstr>Межбюджетные трансферты, предоставленные бюджетам муниципальных районов (муниципальных, городских округов) из краевого бюджета в 2022 году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Позанок Анна Сергеевна</cp:lastModifiedBy>
  <cp:revision>2023</cp:revision>
  <cp:lastPrinted>2022-04-13T22:45:27Z</cp:lastPrinted>
  <dcterms:created xsi:type="dcterms:W3CDTF">2016-10-20T03:59:01Z</dcterms:created>
  <dcterms:modified xsi:type="dcterms:W3CDTF">2022-05-11T03:58:04Z</dcterms:modified>
</cp:coreProperties>
</file>