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75" r:id="rId2"/>
    <p:sldId id="439" r:id="rId3"/>
    <p:sldId id="389" r:id="rId4"/>
    <p:sldId id="438" r:id="rId5"/>
    <p:sldId id="406" r:id="rId6"/>
    <p:sldId id="464" r:id="rId7"/>
    <p:sldId id="422" r:id="rId8"/>
    <p:sldId id="421" r:id="rId9"/>
    <p:sldId id="440" r:id="rId10"/>
    <p:sldId id="407" r:id="rId11"/>
    <p:sldId id="444" r:id="rId12"/>
    <p:sldId id="423" r:id="rId13"/>
    <p:sldId id="424" r:id="rId14"/>
    <p:sldId id="410" r:id="rId15"/>
    <p:sldId id="409" r:id="rId16"/>
    <p:sldId id="441" r:id="rId17"/>
    <p:sldId id="411" r:id="rId18"/>
    <p:sldId id="412" r:id="rId19"/>
    <p:sldId id="425" r:id="rId20"/>
    <p:sldId id="426" r:id="rId21"/>
    <p:sldId id="443" r:id="rId22"/>
    <p:sldId id="442" r:id="rId23"/>
    <p:sldId id="427" r:id="rId24"/>
    <p:sldId id="445" r:id="rId25"/>
    <p:sldId id="428" r:id="rId26"/>
    <p:sldId id="413" r:id="rId27"/>
    <p:sldId id="414" r:id="rId28"/>
    <p:sldId id="430" r:id="rId29"/>
    <p:sldId id="446" r:id="rId30"/>
    <p:sldId id="447" r:id="rId31"/>
    <p:sldId id="431" r:id="rId32"/>
    <p:sldId id="448" r:id="rId33"/>
    <p:sldId id="449" r:id="rId34"/>
    <p:sldId id="450" r:id="rId35"/>
    <p:sldId id="454" r:id="rId36"/>
    <p:sldId id="465" r:id="rId37"/>
    <p:sldId id="451" r:id="rId38"/>
    <p:sldId id="432" r:id="rId39"/>
    <p:sldId id="452" r:id="rId40"/>
    <p:sldId id="453" r:id="rId41"/>
    <p:sldId id="436" r:id="rId42"/>
    <p:sldId id="456" r:id="rId43"/>
    <p:sldId id="455" r:id="rId44"/>
    <p:sldId id="459" r:id="rId45"/>
    <p:sldId id="433" r:id="rId46"/>
    <p:sldId id="458" r:id="rId47"/>
    <p:sldId id="457" r:id="rId48"/>
    <p:sldId id="461" r:id="rId49"/>
    <p:sldId id="460" r:id="rId50"/>
    <p:sldId id="462" r:id="rId51"/>
    <p:sldId id="463" r:id="rId5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  <p15:guide id="5" orient="horz" pos="309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DEAA4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471" autoAdjust="0"/>
  </p:normalViewPr>
  <p:slideViewPr>
    <p:cSldViewPr snapToGrid="0" snapToObjects="1" showGuides="1">
      <p:cViewPr varScale="1">
        <p:scale>
          <a:sx n="88" d="100"/>
          <a:sy n="88" d="100"/>
        </p:scale>
        <p:origin x="749" y="67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10"/>
        <p:guide pos="2160"/>
        <p:guide orient="horz" pos="3127"/>
        <p:guide pos="2141"/>
        <p:guide orient="horz" pos="309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64BBC4-A937-4DCF-9B6F-E7761A6F5533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3D95B18-C5EA-4C91-B315-2574C1EB3022}" type="pres">
      <dgm:prSet presAssocID="{D064BBC4-A937-4DCF-9B6F-E7761A6F55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6F7256E-8FBF-4D2E-898D-435846E03BF3}" type="presOf" srcId="{D064BBC4-A937-4DCF-9B6F-E7761A6F5533}" destId="{E3D95B18-C5EA-4C91-B315-2574C1EB3022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1/26/2018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3688" y="49213"/>
            <a:ext cx="4256087" cy="3190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8" y="3279925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370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973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05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454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95611A-EF4A-476E-8512-7F09D5A629E9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A053BB-2A47-48F9-B44B-EAAE42E89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16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32B3AA61C7AAFF3F0F85D896B77D580493CED84375FE56ACCF20D4B2A59425DE8634E670BA32EE1i0Z1T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440EC7AD27D1287F2C7AD1B3B64659426859210139897EA494257038254B0EA52BE58ACD689C40EZDk3S" TargetMode="External"/><Relationship Id="rId2" Type="http://schemas.openxmlformats.org/officeDocument/2006/relationships/hyperlink" Target="consultantplus://offline/ref=95D11E0B38A1C6D341D651890CEC39FB20788E8DD5275C8FAE775529FEB6B1B966D124FBF4B6y6pDS" TargetMode="Externa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440EC7AD27D1287F2C7AD1B3B64659426859210139897EA494257038254B0EA52BE58ACD689C40EZDk3S" TargetMode="Externa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0" y="3924294"/>
            <a:ext cx="8203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отчетности в 2017-2018 годах с учетом перехода на применение федеральных стандартов бухгалтерского учета и детализации КОСГУ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8"/>
          <p:cNvSpPr txBox="1">
            <a:spLocks/>
          </p:cNvSpPr>
          <p:nvPr/>
        </p:nvSpPr>
        <p:spPr>
          <a:xfrm>
            <a:off x="2450890" y="5330334"/>
            <a:ext cx="4708045" cy="11270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/>
              <a:t>Начальник отдела Департамента бюджетной методологии и финансовой отчетности в государственном секторе</a:t>
            </a:r>
          </a:p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/>
              <a:t>Ю.М. Морозова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Январь 2018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67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Справка (ф.0503110)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45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44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ПБС, АИФДБ, АД формируют Справку (ф. 0503110) к Балансу (ф. 0503130) на основании данных по кодам счетов: 121002000 , 030404000, 030406000, 130405000, по номерам счетов: 040110000, 040120000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  <a:p>
            <a:pPr marL="0" indent="0" algn="just">
              <a:buNone/>
            </a:pPr>
            <a:r>
              <a:rPr lang="ru-RU" sz="47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Кредитовые показатели по коду счета 121002000 «Расчеты с финансовым органом по поступлениям в бюджет», сформированные по состоянию на 1 января года, следующего за отчетным, отражаются в графе 2 Справки (ф. 0503110) со знаком «минус»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280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35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Справка (ф.0503110) для </a:t>
            </a:r>
            <a:r>
              <a:rPr lang="ru-RU" sz="3500" b="1" dirty="0" err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финоргана</a:t>
            </a:r>
            <a:endParaRPr lang="ru-RU" sz="3500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>
                <a:solidFill>
                  <a:srgbClr val="077A3E"/>
                </a:solidFill>
              </a:rPr>
              <a:t>Дебетовые показатели по коду счета 140210000 "Результат по кассовому исполнению бюджета по поступлениям в бюджет, сформированные по состоянию на 1 января года, следующего за отчетным, отражаются в графе 2 Справки (ф. 0503110).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165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053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ru-RU" sz="37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об исполнении бюджета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(ф.0503127)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38200"/>
            <a:ext cx="7886700" cy="85248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7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43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6668"/>
            <a:ext cx="9144000" cy="45240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9333" y="5500216"/>
            <a:ext cx="7035800" cy="115458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77A3E"/>
                </a:solidFill>
              </a:rPr>
              <a:t>Графа 4 - годовые объемы утвержденных </a:t>
            </a:r>
            <a:r>
              <a:rPr lang="ru-RU" b="1" dirty="0">
                <a:solidFill>
                  <a:srgbClr val="C79023"/>
                </a:solidFill>
              </a:rPr>
              <a:t>законом (решением) о бюджете на текущий (отчетный) финансовый год</a:t>
            </a:r>
            <a:r>
              <a:rPr lang="ru-RU" b="1" dirty="0">
                <a:solidFill>
                  <a:srgbClr val="077A3E"/>
                </a:solidFill>
              </a:rPr>
              <a:t> бюджетных назначений </a:t>
            </a:r>
            <a:r>
              <a:rPr lang="ru-RU" b="1" dirty="0">
                <a:solidFill>
                  <a:srgbClr val="C79023"/>
                </a:solidFill>
              </a:rPr>
              <a:t>по расходам</a:t>
            </a:r>
            <a:r>
              <a:rPr lang="ru-RU" b="1" dirty="0">
                <a:solidFill>
                  <a:srgbClr val="077A3E"/>
                </a:solidFill>
              </a:rPr>
              <a:t>, плановых (прогнозных) показателей по доходам </a:t>
            </a:r>
            <a:r>
              <a:rPr lang="ru-RU" b="1" dirty="0">
                <a:solidFill>
                  <a:srgbClr val="C79023"/>
                </a:solidFill>
              </a:rPr>
              <a:t>(источникам финансирования дефицита бюджета)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762164" y="4077073"/>
            <a:ext cx="0" cy="1423143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8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16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994" y="1031392"/>
            <a:ext cx="8640960" cy="36450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8231" y="4862145"/>
            <a:ext cx="6566438" cy="186396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ln w="0"/>
              <a:solidFill>
                <a:srgbClr val="077A3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ln w="0"/>
                <a:solidFill>
                  <a:srgbClr val="077A3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графе 4 раздела «Расходы бюджета»</a:t>
            </a:r>
          </a:p>
          <a:p>
            <a:pPr algn="ctr"/>
            <a:r>
              <a:rPr lang="ru-RU" sz="2000" b="1" dirty="0">
                <a:ln w="0"/>
                <a:solidFill>
                  <a:srgbClr val="077A3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ПБС, РБС как ПБС, ГРБС как ПБС  -</a:t>
            </a:r>
          </a:p>
          <a:p>
            <a:pPr algn="ctr"/>
            <a:r>
              <a:rPr lang="ru-RU" sz="2400" b="1" dirty="0">
                <a:ln w="0"/>
                <a:solidFill>
                  <a:srgbClr val="C79023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бюджетные ассигнования (КВР 310, 330)</a:t>
            </a:r>
          </a:p>
          <a:p>
            <a:pPr algn="ctr"/>
            <a:r>
              <a:rPr lang="ru-RU" dirty="0"/>
              <a:t>310 "Публичные нормативные социальные выплаты гражданам" 330 "Публичные нормативные выплаты гражданам несоциального характера".</a:t>
            </a:r>
          </a:p>
          <a:p>
            <a:pPr algn="ctr"/>
            <a:endParaRPr lang="ru-RU" sz="2400" b="1" dirty="0">
              <a:ln w="0"/>
              <a:solidFill>
                <a:srgbClr val="C79023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542928" y="2573868"/>
            <a:ext cx="0" cy="2288278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9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851033" y="1661746"/>
            <a:ext cx="914400" cy="940777"/>
          </a:xfrm>
          <a:prstGeom prst="ellipse">
            <a:avLst/>
          </a:prstGeom>
          <a:noFill/>
          <a:ln w="22225"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44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732"/>
            <a:ext cx="9144000" cy="4327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933" y="5157192"/>
            <a:ext cx="4661107" cy="17008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algn="just">
              <a:spcBef>
                <a:spcPct val="20000"/>
              </a:spcBef>
            </a:pPr>
            <a:r>
              <a:rPr lang="ru-RU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строкам, не содержащим данных в графе 4 и (или) при исполнении сверхплановых показателей (в случае превышения показателя графы 8 над показателем графы 4), графа 9 не заполняется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63888" y="4221088"/>
            <a:ext cx="216024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63888" y="4221088"/>
            <a:ext cx="4032448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63888" y="4653136"/>
            <a:ext cx="4968552" cy="504056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652120" y="5301208"/>
            <a:ext cx="3491880" cy="134644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77A3E"/>
                </a:solidFill>
              </a:rPr>
              <a:t>Если в графе 4 показатели со знаком </a:t>
            </a:r>
            <a:r>
              <a:rPr lang="ru-RU" b="1" dirty="0">
                <a:solidFill>
                  <a:srgbClr val="FF0000"/>
                </a:solidFill>
              </a:rPr>
              <a:t>«минус» </a:t>
            </a:r>
            <a:r>
              <a:rPr lang="ru-RU" b="1" dirty="0">
                <a:solidFill>
                  <a:srgbClr val="077A3E"/>
                </a:solidFill>
              </a:rPr>
              <a:t>(в части возвратов доходов из бюджета), то в графе 9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-  «минус»</a:t>
            </a:r>
          </a:p>
        </p:txBody>
      </p: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3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732"/>
            <a:ext cx="9144000" cy="4327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933" y="5157192"/>
            <a:ext cx="8261507" cy="15865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Причины отклонения суммы неисполненных назначений, отраженных в графе 9 по соответствующим строкам раздела "Доходы", формирующих итоговый показатель по доходам, от разницы показателей граф 4 и 8 по строке 010 "Доходы бюджета - всего" раскрываются по необходимости в текстовой части раздела 3 "Анализ отчета об исполнении бюджета субъектом бюджетной отчетности" Пояснительной записки (ф. 0503160);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63888" y="4221088"/>
            <a:ext cx="216024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63888" y="4221088"/>
            <a:ext cx="4032448" cy="93610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63888" y="4653136"/>
            <a:ext cx="4968552" cy="504056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749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836713"/>
            <a:ext cx="8229600" cy="3384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82133" y="4402667"/>
            <a:ext cx="7982355" cy="23029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algn="just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algn="just"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algn="just">
              <a:spcBef>
                <a:spcPct val="20000"/>
              </a:spcBef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графа 9 </a:t>
            </a:r>
            <a:r>
              <a:rPr lang="ru-RU" sz="22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не заполняется</a:t>
            </a: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если: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строкам графы 4 содержатся показатели утвержденных (доведенных) БА на финансовый год по </a:t>
            </a:r>
            <a:r>
              <a:rPr lang="ru-RU" sz="2200" b="1" dirty="0" err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группировочным</a:t>
            </a: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кодам КИФ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графе 4 нет данных</a:t>
            </a:r>
          </a:p>
          <a:p>
            <a:pPr marL="628650" indent="-28575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графы 8 больше показателей графы 4</a:t>
            </a:r>
          </a:p>
          <a:p>
            <a:pPr marL="342900" algn="just">
              <a:spcBef>
                <a:spcPct val="20000"/>
              </a:spcBef>
            </a:pPr>
            <a:endParaRPr lang="ru-RU" sz="28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317067" y="1930401"/>
            <a:ext cx="2751666" cy="2709332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020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в целях формирования сводного отчета об исполнении бюджета (ф.0503127) составляется Отчет о бюджетных назначениях (ф.0503127):</a:t>
            </a:r>
          </a:p>
          <a:p>
            <a:pPr marL="800100" indent="-457200" algn="just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доходов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распорядителями (распорядителями) бюджетных средств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источников финансирования дефицита бюджета</a:t>
            </a: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12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48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графе 4 раздела «Доходы бюджета»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отражаются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суммы плановых (прогнозных) показателей по закрепленным доходам бюджета на основании данных счетов 150400000 «Сметные (плановые, прогнозные) назначения»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графе 4, 5 раздела «Расходы бюджета»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отражаются суммы нераспределенных бюджетных назначений (БА, ЛБО) (разница между показателями)</a:t>
            </a:r>
          </a:p>
          <a:p>
            <a:pPr indent="0" algn="just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Графы 5 - 9 разделов 1 и 3, графы 6 - 11 раздела 2, а также строка 450 Отчета (ф. 0503127 о бюджетных назначениях) 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заполняются.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85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478363" y="2686280"/>
            <a:ext cx="8229600" cy="19367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7"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 algn="ctr">
              <a:buNone/>
            </a:pPr>
            <a:r>
              <a:rPr lang="ru-RU" sz="4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Отчетность за 2017 год</a:t>
            </a:r>
          </a:p>
        </p:txBody>
      </p:sp>
      <p:cxnSp>
        <p:nvCxnSpPr>
          <p:cNvPr id="8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397933" cy="365125"/>
          </a:xfrm>
        </p:spPr>
        <p:txBody>
          <a:bodyPr/>
          <a:lstStyle/>
          <a:p>
            <a:r>
              <a:rPr lang="ru-RU" dirty="0">
                <a:solidFill>
                  <a:srgbClr val="C79023"/>
                </a:solidFill>
              </a:rPr>
              <a:t>2</a:t>
            </a:r>
            <a:endParaRPr lang="en-US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2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обязательствах (ф.0503128)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Уточнено заполнение графы 4 «Утверждено БА» и</a:t>
            </a:r>
            <a:b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графы 5 «Доведено ЛБО»</a:t>
            </a:r>
          </a:p>
          <a:p>
            <a:pPr indent="0" algn="just">
              <a:buNone/>
            </a:pPr>
            <a:endParaRPr lang="ru-RU" sz="26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графе 11 «Не исполнено принятых БО» отражается показатель со знаком "</a:t>
            </a:r>
            <a:r>
              <a:rPr lang="ru-RU" sz="26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минус</a:t>
            </a: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", в случае принятия денежного обязательства, расходы по которому возмещаются Федеральным фондом социального страхования в объеме произведенных платежей учреждением как страхователем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46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60" y="2013436"/>
            <a:ext cx="8796867" cy="312053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ru-RU" sz="3000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1" y="1652950"/>
            <a:ext cx="8751450" cy="3120537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0064" y="4851636"/>
            <a:ext cx="8796867" cy="1601917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endParaRPr lang="ru-RU" sz="15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ctr">
              <a:buFont typeface="Arial"/>
              <a:buNone/>
            </a:pP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Отложенные обязательства:</a:t>
            </a:r>
          </a:p>
          <a:p>
            <a:pPr marL="0" indent="0" algn="ctr">
              <a:buFont typeface="Arial"/>
              <a:buNone/>
            </a:pPr>
            <a:r>
              <a:rPr lang="ru-RU" sz="3000" dirty="0">
                <a:solidFill>
                  <a:schemeClr val="tx1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911 графы 3 – 6 и 8 – 10, 12 не заполняются</a:t>
            </a:r>
            <a:endParaRPr lang="ru-RU" sz="2000" dirty="0">
              <a:solidFill>
                <a:schemeClr val="tx1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4924697" y="2913022"/>
            <a:ext cx="287383" cy="269965"/>
          </a:xfrm>
          <a:prstGeom prst="mathPlus">
            <a:avLst/>
          </a:prstGeom>
          <a:gradFill>
            <a:gsLst>
              <a:gs pos="100000">
                <a:srgbClr val="077A3E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7772400" y="2943253"/>
            <a:ext cx="287383" cy="269965"/>
          </a:xfrm>
          <a:prstGeom prst="mathPlus">
            <a:avLst/>
          </a:prstGeom>
          <a:gradFill>
            <a:gsLst>
              <a:gs pos="100000">
                <a:srgbClr val="077A3E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274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42533"/>
            <a:ext cx="8796867" cy="4885267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6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в целях формирования сводного отчета о бюджетных обязательствах (ф.0503128) составляется Отчет о бюджетных назначениях (ф.0503128):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распорядителями бюджетных средств</a:t>
            </a:r>
          </a:p>
          <a:p>
            <a:pPr marL="800100" indent="-457200"/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распорядителями бюджетных средств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856193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74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бюджетных назначениях (ф.050312</a:t>
            </a:r>
            <a:r>
              <a:rPr lang="ru-RU" b="1" u="sng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Заполняются графы 4 и 5 -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показателями доведенных и распределенных бюджетных ассигнований, доведенных и распределенных лимитов бюджетных обязательств (соответственно)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Графы 6 - 12 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Отчета о бюджетных назначениях (ф.0503128) </a:t>
            </a:r>
            <a:r>
              <a:rPr lang="ru-RU" sz="2600" b="1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заполняются.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205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077A3E"/>
                </a:solidFill>
              </a:rPr>
              <a:t>Строка 291 - сумма показателей по коду</a:t>
            </a:r>
            <a:br>
              <a:rPr lang="ru-RU" dirty="0">
                <a:solidFill>
                  <a:srgbClr val="077A3E"/>
                </a:solidFill>
              </a:rPr>
            </a:br>
            <a:r>
              <a:rPr lang="ru-RU" dirty="0">
                <a:solidFill>
                  <a:srgbClr val="077A3E"/>
                </a:solidFill>
              </a:rPr>
              <a:t>КОСГУ 273 «Чрезвычайные расходы по операциям с активами»</a:t>
            </a:r>
          </a:p>
          <a:p>
            <a:pPr marL="0" indent="0">
              <a:buNone/>
            </a:pPr>
            <a:r>
              <a:rPr lang="ru-RU" dirty="0">
                <a:solidFill>
                  <a:srgbClr val="077A3E"/>
                </a:solidFill>
              </a:rPr>
              <a:t>(в части выбытий по недостачам денежных средств)</a:t>
            </a:r>
          </a:p>
          <a:p>
            <a:endParaRPr lang="ru-RU" dirty="0"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59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61558"/>
            <a:ext cx="8796867" cy="531485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6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27" y="2363780"/>
            <a:ext cx="8779839" cy="235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09406" y="3187478"/>
            <a:ext cx="3667894" cy="1296144"/>
          </a:xfrm>
          <a:prstGeom prst="rect">
            <a:avLst/>
          </a:prstGeom>
          <a:ln>
            <a:solidFill>
              <a:srgbClr val="C7902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b="1" dirty="0">
                <a:solidFill>
                  <a:srgbClr val="077A3E"/>
                </a:solidFill>
              </a:rPr>
              <a:t>суммы возвратов остатков субсидий прошлых лет на выполнение ГЗ, в </a:t>
            </a:r>
            <a:r>
              <a:rPr lang="ru-RU" sz="1600" b="1" dirty="0" err="1">
                <a:solidFill>
                  <a:srgbClr val="077A3E"/>
                </a:solidFill>
              </a:rPr>
              <a:t>т.ч</a:t>
            </a:r>
            <a:r>
              <a:rPr lang="ru-RU" sz="1600" b="1" dirty="0">
                <a:solidFill>
                  <a:srgbClr val="077A3E"/>
                </a:solidFill>
              </a:rPr>
              <a:t>. образовавшиеся в связи с не достижением  показателей его объема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428066" y="3943561"/>
            <a:ext cx="781340" cy="0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16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383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202034"/>
          </a:xfrm>
        </p:spPr>
        <p:txBody>
          <a:bodyPr>
            <a:noAutofit/>
          </a:bodyPr>
          <a:lstStyle/>
          <a:p>
            <a:pPr algn="r"/>
            <a:r>
              <a:rPr lang="ru-RU" sz="1600" dirty="0"/>
              <a:t>Ф. 0503123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6774"/>
            <a:ext cx="89820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60231" y="5343526"/>
            <a:ext cx="2326213" cy="13978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5 стр.980 (строка 421 раздела 3) детализируется: по КОСГУ,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КВР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43400" y="5343526"/>
            <a:ext cx="2008012" cy="13978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4 стр. 900 -  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ПРз</a:t>
            </a:r>
            <a:r>
              <a:rPr lang="ru-RU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КВР 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652120" y="3386488"/>
            <a:ext cx="0" cy="1957038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0"/>
          </p:cNvCxnSpPr>
          <p:nvPr/>
        </p:nvCxnSpPr>
        <p:spPr>
          <a:xfrm flipV="1">
            <a:off x="7823338" y="4133850"/>
            <a:ext cx="0" cy="1209676"/>
          </a:xfrm>
          <a:prstGeom prst="straightConnector1">
            <a:avLst/>
          </a:prstGeom>
          <a:ln>
            <a:solidFill>
              <a:srgbClr val="C7902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2"/>
          <p:cNvSpPr txBox="1">
            <a:spLocks/>
          </p:cNvSpPr>
          <p:nvPr/>
        </p:nvSpPr>
        <p:spPr>
          <a:xfrm>
            <a:off x="628650" y="988982"/>
            <a:ext cx="7886700" cy="58303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  <a:r>
              <a:rPr lang="ru-RU" b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17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16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435237"/>
              </p:ext>
            </p:extLst>
          </p:nvPr>
        </p:nvGraphicFramePr>
        <p:xfrm>
          <a:off x="628650" y="1364085"/>
          <a:ext cx="8071676" cy="5329152"/>
        </p:xfrm>
        <a:graphic>
          <a:graphicData uri="http://schemas.openxmlformats.org/drawingml/2006/table">
            <a:tbl>
              <a:tblPr/>
              <a:tblGrid>
                <a:gridCol w="13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317042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406006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17857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564447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8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49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0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1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2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3"/>
                    </a:ext>
                  </a:extLst>
                </a:gridCol>
                <a:gridCol w="49513">
                  <a:extLst>
                    <a:ext uri="{9D8B030D-6E8A-4147-A177-3AD203B41FA5}">
                      <a16:colId xmlns:a16="http://schemas.microsoft.com/office/drawing/2014/main" val="20054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5"/>
                    </a:ext>
                  </a:extLst>
                </a:gridCol>
                <a:gridCol w="227759">
                  <a:extLst>
                    <a:ext uri="{9D8B030D-6E8A-4147-A177-3AD203B41FA5}">
                      <a16:colId xmlns:a16="http://schemas.microsoft.com/office/drawing/2014/main" val="20056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7"/>
                    </a:ext>
                  </a:extLst>
                </a:gridCol>
                <a:gridCol w="99026">
                  <a:extLst>
                    <a:ext uri="{9D8B030D-6E8A-4147-A177-3AD203B41FA5}">
                      <a16:colId xmlns:a16="http://schemas.microsoft.com/office/drawing/2014/main" val="20058"/>
                    </a:ext>
                  </a:extLst>
                </a:gridCol>
              </a:tblGrid>
              <a:tr h="222987">
                <a:tc gridSpan="59"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3.1. АНАЛИТИЧЕСКАЯ ИНФОРМАЦИЯ  ПО УПРАВЛЕНИЮ ОСТАТКАМИ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486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Код по БК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по КОСГУ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Изменение остатков средств при управлении остатками,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поступление денежных средств при управлении остатками,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6444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выбытие денежных средств при управлении остатками,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77A3E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987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4011">
                <a:tc gridSpan="26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25152" y="5791431"/>
            <a:ext cx="3760484" cy="101035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коды источников финансирования дефицита бюджета по  бюджетной классификации РФ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471675" y="2528587"/>
            <a:ext cx="3418068" cy="3262844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46781" y="4254251"/>
            <a:ext cx="2557043" cy="235849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поступлений, выбытий источников финансирования дефицита бюджета по операциям с денежными средствами при управлении остатками за отчетный период по соответствующим кодам бюджетной классификации </a:t>
            </a:r>
            <a:endParaRPr lang="ru-RU" sz="1400" b="1" dirty="0">
              <a:solidFill>
                <a:prstClr val="white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7838755" y="2494304"/>
            <a:ext cx="0" cy="1759947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200702" y="3991246"/>
            <a:ext cx="1728192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463 раздела 3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18525" y="5964672"/>
            <a:ext cx="1404577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464 раздела 3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928894" y="3985719"/>
            <a:ext cx="735594" cy="320495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5019675" y="5457825"/>
            <a:ext cx="301139" cy="435292"/>
          </a:xfrm>
          <a:prstGeom prst="straightConnector1">
            <a:avLst/>
          </a:prstGeom>
          <a:ln>
            <a:solidFill>
              <a:srgbClr val="C79023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781051"/>
            <a:ext cx="7886700" cy="583034"/>
          </a:xfrm>
        </p:spPr>
        <p:txBody>
          <a:bodyPr/>
          <a:lstStyle/>
          <a:p>
            <a:r>
              <a:rPr lang="ru-RU" sz="26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Отчет о движении денежных средств (ф.0503123)</a:t>
            </a: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13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18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26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Сведения о мерах по повышению эффективности расходования бюджетных средств (Таблица №2) - </a:t>
            </a:r>
            <a:r>
              <a:rPr lang="ru-RU" dirty="0">
                <a:solidFill>
                  <a:srgbClr val="FF0000"/>
                </a:solidFill>
              </a:rPr>
              <a:t>исключена</a:t>
            </a:r>
          </a:p>
          <a:p>
            <a:pPr marL="361950" indent="0">
              <a:buNone/>
              <a:tabLst>
                <a:tab pos="266700" algn="l"/>
              </a:tabLst>
            </a:pPr>
            <a:endParaRPr lang="ru-RU" sz="2400" dirty="0">
              <a:solidFill>
                <a:srgbClr val="077A3E"/>
              </a:solidFill>
            </a:endParaRPr>
          </a:p>
          <a:p>
            <a:pPr marL="361950" indent="0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Сведения о результатах деятельности (ф.0503162) – </a:t>
            </a:r>
            <a:r>
              <a:rPr lang="ru-RU" dirty="0">
                <a:solidFill>
                  <a:srgbClr val="FF0000"/>
                </a:solidFill>
              </a:rPr>
              <a:t>добавлена</a:t>
            </a:r>
            <a:r>
              <a:rPr lang="ru-RU" dirty="0">
                <a:solidFill>
                  <a:srgbClr val="077A3E"/>
                </a:solidFill>
              </a:rPr>
              <a:t> информация о мерах по повышению эффективности расходования бюджетных средств</a:t>
            </a: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18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just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Таблица №6 </a:t>
            </a:r>
            <a:r>
              <a:rPr lang="ru-RU" b="1" dirty="0">
                <a:solidFill>
                  <a:srgbClr val="C79023"/>
                </a:solidFill>
              </a:rPr>
              <a:t>не заполняется </a:t>
            </a:r>
            <a:r>
              <a:rPr lang="ru-RU" dirty="0">
                <a:solidFill>
                  <a:srgbClr val="077A3E"/>
                </a:solidFill>
              </a:rPr>
              <a:t>при отсутствии расхождений по результатам инвентаризации, проведенной </a:t>
            </a:r>
            <a:r>
              <a:rPr lang="ru-RU" b="1" u="sng" dirty="0">
                <a:solidFill>
                  <a:srgbClr val="C79023"/>
                </a:solidFill>
              </a:rPr>
              <a:t>в целях</a:t>
            </a:r>
            <a:r>
              <a:rPr lang="ru-RU" b="1" dirty="0">
                <a:solidFill>
                  <a:srgbClr val="C79023"/>
                </a:solidFill>
              </a:rPr>
              <a:t> </a:t>
            </a:r>
            <a:r>
              <a:rPr lang="ru-RU" dirty="0">
                <a:solidFill>
                  <a:srgbClr val="077A3E"/>
                </a:solidFill>
              </a:rPr>
              <a:t>подтверждения показателей годовой бюджетной отчетности</a:t>
            </a:r>
            <a:r>
              <a:rPr lang="ru-RU" dirty="0"/>
              <a:t>. </a:t>
            </a:r>
          </a:p>
          <a:p>
            <a:pPr marL="361950" indent="0" algn="just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Факт проведения годовой инвентаризации отражается в текстовой части раздела 5 Пояснительной записки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42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359130" y="1717926"/>
            <a:ext cx="8229600" cy="19367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7"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28.12. 2010 № 191н 					02.11.2017 № 176н</a:t>
            </a:r>
          </a:p>
          <a:p>
            <a:pPr marL="0" indent="0" algn="ctr">
              <a:buFont typeface="Arial"/>
              <a:buNone/>
            </a:pPr>
            <a:endParaRPr lang="ru-RU" sz="2600" b="1" dirty="0">
              <a:solidFill>
                <a:srgbClr val="077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25.03.2011 № 33н 					14.11.2017 № 189н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022" y="827865"/>
            <a:ext cx="8232775" cy="94244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77A3E"/>
                </a:solidFill>
              </a:rPr>
              <a:t>Внесение изменений в приказы</a:t>
            </a:r>
            <a:br>
              <a:rPr lang="ru-RU" sz="2400" b="1" dirty="0">
                <a:solidFill>
                  <a:srgbClr val="077A3E"/>
                </a:solidFill>
              </a:rPr>
            </a:br>
            <a:r>
              <a:rPr lang="ru-RU" sz="2400" b="1" dirty="0">
                <a:solidFill>
                  <a:srgbClr val="077A3E"/>
                </a:solidFill>
              </a:rPr>
              <a:t>Министерства финансов Российской Федерации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21" y="3929676"/>
            <a:ext cx="8229600" cy="286677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C79023"/>
                </a:solidFill>
                <a:latin typeface="+mj-lt"/>
                <a:ea typeface="+mj-ea"/>
                <a:cs typeface="+mj-cs"/>
              </a:rPr>
              <a:t>по дополнительным формам отчетности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C79023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01.03.2016 № 15н     	              23.11.2017 № 200н</a:t>
            </a:r>
          </a:p>
          <a:p>
            <a:pPr marL="0" indent="0" algn="ctr">
              <a:buNone/>
            </a:pPr>
            <a:endParaRPr lang="ru-RU" sz="2600" b="1" dirty="0">
              <a:solidFill>
                <a:srgbClr val="077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12.05.2016 № 60н                      21.12.2017 № 247н</a:t>
            </a:r>
          </a:p>
          <a:p>
            <a:pPr marL="0" indent="0" algn="r">
              <a:buNone/>
            </a:pPr>
            <a:r>
              <a:rPr lang="ru-RU" sz="2000" b="1" dirty="0">
                <a:solidFill>
                  <a:srgbClr val="077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регистрации в Минюсте) </a:t>
            </a:r>
          </a:p>
        </p:txBody>
      </p:sp>
      <p:cxnSp>
        <p:nvCxnSpPr>
          <p:cNvPr id="8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397933" cy="365125"/>
          </a:xfrm>
        </p:spPr>
        <p:txBody>
          <a:bodyPr/>
          <a:lstStyle/>
          <a:p>
            <a:r>
              <a:rPr lang="ru-RU" dirty="0">
                <a:solidFill>
                  <a:srgbClr val="C79023"/>
                </a:solidFill>
              </a:rPr>
              <a:t>2</a:t>
            </a:r>
            <a:endParaRPr lang="en-US" dirty="0">
              <a:solidFill>
                <a:srgbClr val="C79023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4013458" y="2336753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013458" y="3252570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916977" y="5046200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013458" y="6022146"/>
            <a:ext cx="1113905" cy="8313"/>
          </a:xfrm>
          <a:prstGeom prst="straightConnector1">
            <a:avLst/>
          </a:prstGeom>
          <a:ln>
            <a:solidFill>
              <a:srgbClr val="C79023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374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619250"/>
            <a:ext cx="8796867" cy="5014292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Пояснительная записка (ф.0503160)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0">
              <a:buNone/>
            </a:pPr>
            <a:r>
              <a:rPr lang="ru-RU" sz="4000" dirty="0">
                <a:solidFill>
                  <a:srgbClr val="077A3E"/>
                </a:solidFill>
              </a:rPr>
              <a:t>Сведения о результатах деятельности (ф. 0503162) составляется казенными учреждениями, в отношении которых сформировано государственное (муниципальное) задание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19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47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1950" indent="0" algn="ctr">
              <a:buNone/>
              <a:tabLst>
                <a:tab pos="266700" algn="l"/>
              </a:tabLst>
            </a:pPr>
            <a:r>
              <a:rPr lang="ru-RU" b="1" dirty="0">
                <a:solidFill>
                  <a:srgbClr val="C79023"/>
                </a:solidFill>
              </a:rPr>
              <a:t>Сведения о вложениях в объекты недвижимого имущества, объектах незавершенного строительства (ф.0503190)</a:t>
            </a:r>
          </a:p>
          <a:p>
            <a:pPr marL="361950" indent="0" algn="ctr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(ранее приказ 15н)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sz="1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180975" indent="0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информация об имеющихся на отчетную дату объектах незавершенного строительства, а также о сформированных на отчетную дату вложениях в объекты недвижимого имущества, источником финансового обеспечения которых являлись средства соответствующих бюджетов бюджетной системы Российской Федерации.</a:t>
            </a:r>
          </a:p>
          <a:p>
            <a:pPr marL="180975" indent="0">
              <a:buNone/>
            </a:pP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Периодичность представления - </a:t>
            </a: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годовая</a:t>
            </a: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76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99" y="1489073"/>
            <a:ext cx="8729132" cy="50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871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395" y="1409509"/>
            <a:ext cx="7394390" cy="530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99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sz="2600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35" y="1489073"/>
            <a:ext cx="8095798" cy="519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62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600" dirty="0">
                <a:solidFill>
                  <a:srgbClr val="077A3E"/>
                </a:solidFill>
              </a:rPr>
              <a:t>Показатель </a:t>
            </a:r>
            <a:r>
              <a:rPr lang="ru-RU" sz="2600" b="1" dirty="0">
                <a:solidFill>
                  <a:srgbClr val="C79023"/>
                </a:solidFill>
              </a:rPr>
              <a:t>строки 600 графы 17 </a:t>
            </a:r>
            <a:r>
              <a:rPr lang="ru-RU" sz="2600" dirty="0">
                <a:solidFill>
                  <a:srgbClr val="077A3E"/>
                </a:solidFill>
              </a:rPr>
              <a:t>Сведений </a:t>
            </a:r>
            <a:r>
              <a:rPr lang="ru-RU" sz="2600" b="1" dirty="0">
                <a:solidFill>
                  <a:srgbClr val="C79023"/>
                </a:solidFill>
              </a:rPr>
              <a:t>(ф. 0503190) </a:t>
            </a:r>
            <a:r>
              <a:rPr lang="ru-RU" sz="2600" dirty="0">
                <a:solidFill>
                  <a:srgbClr val="077A3E"/>
                </a:solidFill>
              </a:rPr>
              <a:t>должен соответствовать показателю </a:t>
            </a:r>
            <a:r>
              <a:rPr lang="ru-RU" sz="2600" b="1" dirty="0">
                <a:solidFill>
                  <a:srgbClr val="C79023"/>
                </a:solidFill>
              </a:rPr>
              <a:t>строки 091 графы 5 </a:t>
            </a:r>
            <a:r>
              <a:rPr lang="ru-RU" sz="2600" dirty="0">
                <a:solidFill>
                  <a:srgbClr val="077A3E"/>
                </a:solidFill>
              </a:rPr>
              <a:t>Баланса </a:t>
            </a:r>
            <a:r>
              <a:rPr lang="ru-RU" sz="2600" b="1" dirty="0">
                <a:solidFill>
                  <a:srgbClr val="C79023"/>
                </a:solidFill>
              </a:rPr>
              <a:t>(ф. 0503130)</a:t>
            </a:r>
            <a:r>
              <a:rPr lang="ru-RU" sz="2600" dirty="0">
                <a:solidFill>
                  <a:srgbClr val="077A3E"/>
                </a:solidFill>
              </a:rPr>
              <a:t>, уменьшенному на показатель строки 170 графы 4 раздела 1 «Нефинансовые активы» Сведений о движении нефинансовых активов (ф. 0503168) за отчетный период </a:t>
            </a:r>
          </a:p>
          <a:p>
            <a:r>
              <a:rPr lang="ru-RU" sz="2600" dirty="0">
                <a:solidFill>
                  <a:srgbClr val="077A3E"/>
                </a:solidFill>
              </a:rPr>
              <a:t>•Показатель </a:t>
            </a:r>
            <a:r>
              <a:rPr lang="ru-RU" sz="2600" b="1" dirty="0">
                <a:solidFill>
                  <a:srgbClr val="C79023"/>
                </a:solidFill>
              </a:rPr>
              <a:t>строки 600 графы 20 </a:t>
            </a:r>
            <a:r>
              <a:rPr lang="ru-RU" sz="2600" dirty="0">
                <a:solidFill>
                  <a:srgbClr val="077A3E"/>
                </a:solidFill>
              </a:rPr>
              <a:t>Сведений </a:t>
            </a:r>
            <a:r>
              <a:rPr lang="ru-RU" sz="2600" b="1" dirty="0">
                <a:solidFill>
                  <a:srgbClr val="C79023"/>
                </a:solidFill>
              </a:rPr>
              <a:t>(ф. 0503190) </a:t>
            </a:r>
            <a:r>
              <a:rPr lang="ru-RU" sz="2600" dirty="0">
                <a:solidFill>
                  <a:srgbClr val="077A3E"/>
                </a:solidFill>
              </a:rPr>
              <a:t>должен соответствовать показателю </a:t>
            </a:r>
            <a:r>
              <a:rPr lang="ru-RU" sz="2600" b="1" dirty="0">
                <a:solidFill>
                  <a:srgbClr val="C79023"/>
                </a:solidFill>
              </a:rPr>
              <a:t>строки 091 графы 8 </a:t>
            </a:r>
            <a:r>
              <a:rPr lang="ru-RU" sz="2600" dirty="0">
                <a:solidFill>
                  <a:srgbClr val="077A3E"/>
                </a:solidFill>
              </a:rPr>
              <a:t>Баланса </a:t>
            </a:r>
            <a:r>
              <a:rPr lang="ru-RU" sz="2600" b="1" dirty="0">
                <a:solidFill>
                  <a:srgbClr val="C79023"/>
                </a:solidFill>
              </a:rPr>
              <a:t>(ф. 0503130)</a:t>
            </a:r>
            <a:r>
              <a:rPr lang="ru-RU" sz="2600" dirty="0">
                <a:solidFill>
                  <a:srgbClr val="077A3E"/>
                </a:solidFill>
              </a:rPr>
              <a:t>, уменьшенному на показатель строки 170 графы 11 раздела 1 «Нефинансовые активы» Сведений о движении нефинансовых активов (ф. 0503168) за отчетный период 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711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36892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600" dirty="0">
                <a:solidFill>
                  <a:srgbClr val="077A3E"/>
                </a:solidFill>
              </a:rPr>
              <a:t>Здание (помещения) до государственной регистрации права оперативного управления – счет 01 «Имущество, полученное в пользование»</a:t>
            </a:r>
          </a:p>
          <a:p>
            <a:pPr algn="just"/>
            <a:r>
              <a:rPr lang="ru-RU" sz="2600" dirty="0">
                <a:solidFill>
                  <a:srgbClr val="077A3E"/>
                </a:solidFill>
              </a:rPr>
              <a:t>Отражение в отчетности 2017 года как событие после отчетной даты - государственная регистрация права оперативного управления после 01.01.2018, но до даты представления отчетности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6306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4"/>
            <a:ext cx="8796867" cy="519832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1950" indent="0" algn="ctr">
              <a:buNone/>
              <a:tabLst>
                <a:tab pos="266700" algn="l"/>
              </a:tabLst>
            </a:pPr>
            <a:r>
              <a:rPr lang="ru-RU" b="1" dirty="0">
                <a:solidFill>
                  <a:srgbClr val="C79023"/>
                </a:solidFill>
              </a:rPr>
              <a:t>Изменены сроки (п.288)</a:t>
            </a:r>
          </a:p>
          <a:p>
            <a:pPr marL="361950" indent="0" algn="ctr">
              <a:buNone/>
              <a:tabLst>
                <a:tab pos="266700" algn="l"/>
              </a:tabLst>
            </a:pPr>
            <a:r>
              <a:rPr lang="ru-RU" dirty="0">
                <a:solidFill>
                  <a:srgbClr val="077A3E"/>
                </a:solidFill>
              </a:rPr>
              <a:t>ПБС осуществляют представление отчетности, средствами подсистемы "Учет и отчетность" ГИИС "Электронный бюджет» в целях проведения камеральной проверки </a:t>
            </a:r>
            <a:br>
              <a:rPr lang="ru-RU" dirty="0">
                <a:solidFill>
                  <a:srgbClr val="077A3E"/>
                </a:solidFill>
              </a:rPr>
            </a:br>
            <a:r>
              <a:rPr lang="ru-RU" dirty="0">
                <a:solidFill>
                  <a:srgbClr val="C79023"/>
                </a:solidFill>
              </a:rPr>
              <a:t>не позднее 10 </a:t>
            </a:r>
            <a:r>
              <a:rPr lang="ru-RU" dirty="0">
                <a:solidFill>
                  <a:srgbClr val="077A3E"/>
                </a:solidFill>
              </a:rPr>
              <a:t>(было – 15) </a:t>
            </a:r>
            <a:r>
              <a:rPr lang="ru-RU" dirty="0">
                <a:solidFill>
                  <a:srgbClr val="C79023"/>
                </a:solidFill>
              </a:rPr>
              <a:t>рабочих дней</a:t>
            </a:r>
            <a:r>
              <a:rPr lang="ru-RU" dirty="0">
                <a:solidFill>
                  <a:srgbClr val="077A3E"/>
                </a:solidFill>
              </a:rPr>
              <a:t>, предшествующих сроку представления годовой бюджетной отчетности соответствующим главным распорядителем средств федерального бюджета в ФК</a:t>
            </a:r>
          </a:p>
          <a:p>
            <a:pPr marL="361950" indent="0" algn="ctr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 algn="ctr">
              <a:buNone/>
              <a:tabLst>
                <a:tab pos="266700" algn="l"/>
              </a:tabLst>
            </a:pPr>
            <a:endParaRPr lang="ru-RU" b="1" dirty="0">
              <a:solidFill>
                <a:srgbClr val="C79023"/>
              </a:solidFill>
              <a:hlinkClick r:id="rId2"/>
            </a:endParaRPr>
          </a:p>
          <a:p>
            <a:pPr marL="361950" indent="0">
              <a:buNone/>
              <a:tabLst>
                <a:tab pos="266700" algn="l"/>
              </a:tabLst>
            </a:pPr>
            <a:endParaRPr lang="ru-RU" dirty="0">
              <a:solidFill>
                <a:srgbClr val="077A3E"/>
              </a:solidFill>
              <a:hlinkClick r:id="rId3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20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52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(ф.0503721)</a:t>
            </a:r>
          </a:p>
          <a:p>
            <a:pPr marL="180975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 0503790)</a:t>
            </a:r>
            <a:endParaRPr lang="ru-RU" dirty="0">
              <a:solidFill>
                <a:srgbClr val="077A3E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</a:t>
            </a:r>
            <a:r>
              <a:rPr lang="en-US" sz="3800" b="1" dirty="0">
                <a:solidFill>
                  <a:srgbClr val="077A3E"/>
                </a:solidFill>
              </a:rPr>
              <a:t>33</a:t>
            </a:r>
            <a:r>
              <a:rPr lang="ru-RU" sz="3800" b="1" dirty="0">
                <a:solidFill>
                  <a:srgbClr val="077A3E"/>
                </a:solidFill>
              </a:rPr>
              <a:t>н (1</a:t>
            </a:r>
            <a:r>
              <a:rPr lang="en-US" sz="3800" b="1" dirty="0">
                <a:solidFill>
                  <a:srgbClr val="077A3E"/>
                </a:solidFill>
              </a:rPr>
              <a:t>89</a:t>
            </a:r>
            <a:r>
              <a:rPr lang="ru-RU" sz="3800" b="1" dirty="0">
                <a:solidFill>
                  <a:srgbClr val="077A3E"/>
                </a:solidFill>
              </a:rPr>
              <a:t>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789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(ф.0503721)</a:t>
            </a:r>
          </a:p>
          <a:p>
            <a:pPr marL="180975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 0503790) </a:t>
            </a:r>
            <a:r>
              <a:rPr lang="ru-RU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(ранее - приказ 60н)</a:t>
            </a:r>
            <a:endParaRPr lang="ru-RU" dirty="0">
              <a:solidFill>
                <a:srgbClr val="C79023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</a:t>
            </a:r>
            <a:r>
              <a:rPr lang="en-US" sz="3800" b="1" dirty="0">
                <a:solidFill>
                  <a:srgbClr val="077A3E"/>
                </a:solidFill>
              </a:rPr>
              <a:t>33</a:t>
            </a:r>
            <a:r>
              <a:rPr lang="ru-RU" sz="3800" b="1" dirty="0">
                <a:solidFill>
                  <a:srgbClr val="077A3E"/>
                </a:solidFill>
              </a:rPr>
              <a:t>н (1</a:t>
            </a:r>
            <a:r>
              <a:rPr lang="en-US" sz="3800" b="1" dirty="0">
                <a:solidFill>
                  <a:srgbClr val="077A3E"/>
                </a:solidFill>
              </a:rPr>
              <a:t>89</a:t>
            </a:r>
            <a:r>
              <a:rPr lang="ru-RU" sz="3800" b="1" dirty="0">
                <a:solidFill>
                  <a:srgbClr val="077A3E"/>
                </a:solidFill>
              </a:rPr>
              <a:t>н)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44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endParaRPr lang="ru-RU" sz="3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0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 Уточнены отдельные положения составления отчетности</a:t>
            </a:r>
          </a:p>
          <a:p>
            <a:pPr marL="0" indent="0" algn="just">
              <a:buNone/>
            </a:pPr>
            <a:endParaRPr lang="ru-RU" sz="3000" b="1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3000" b="1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 Уточнен порядок заполнения отдельных форм отчетности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367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99" y="1489075"/>
            <a:ext cx="8796867" cy="5092700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0">
              <a:buNone/>
            </a:pPr>
            <a:endParaRPr lang="ru-RU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0">
              <a:buNone/>
            </a:pPr>
            <a:r>
              <a:rPr lang="ru-RU" sz="3600" dirty="0"/>
              <a:t>Расшифровка дебиторской задолженности по предоставленным субсидиям (грантам) </a:t>
            </a:r>
            <a:r>
              <a:rPr lang="ru-RU" sz="3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(ф.0503793)</a:t>
            </a:r>
            <a:r>
              <a:rPr lang="ru-RU" sz="3600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(ранее - приказ 60н)</a:t>
            </a:r>
            <a:endParaRPr lang="ru-RU" sz="3600" dirty="0">
              <a:solidFill>
                <a:srgbClr val="C79023"/>
              </a:solidFill>
              <a:hlinkClick r:id="rId2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84716" y="770468"/>
            <a:ext cx="7886700" cy="71860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247н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21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449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73" y="844853"/>
            <a:ext cx="8554509" cy="90297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77A3E"/>
                </a:solidFill>
                <a:latin typeface="+mn-lt"/>
              </a:rPr>
              <a:t>Камеральная проверка отчетности</a:t>
            </a:r>
            <a:endParaRPr lang="en-GB" sz="3200" b="1" dirty="0">
              <a:solidFill>
                <a:srgbClr val="077A3E"/>
              </a:solidFill>
              <a:latin typeface="+mn-lt"/>
            </a:endParaRPr>
          </a:p>
        </p:txBody>
      </p:sp>
      <p:cxnSp>
        <p:nvCxnSpPr>
          <p:cNvPr id="21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8009" y="179386"/>
            <a:ext cx="478922" cy="365125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41</a:t>
            </a:fld>
            <a:endParaRPr lang="en-US" dirty="0">
              <a:solidFill>
                <a:srgbClr val="DEAA46"/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/>
          </p:nvPr>
        </p:nvGraphicFramePr>
        <p:xfrm>
          <a:off x="287873" y="1490133"/>
          <a:ext cx="8227477" cy="5239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40444" y="2478053"/>
            <a:ext cx="187036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Субъект отчетности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44590" y="2535017"/>
            <a:ext cx="219456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Субъект консолидированной отчетности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094501" y="1874101"/>
            <a:ext cx="4156" cy="6068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073719" y="1860881"/>
            <a:ext cx="4568151" cy="56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641870" y="1874101"/>
            <a:ext cx="0" cy="6533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608263" y="1614117"/>
            <a:ext cx="1557867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Отчетность</a:t>
            </a:r>
          </a:p>
          <a:p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646333" y="3458347"/>
            <a:ext cx="0" cy="4715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2098657" y="3954797"/>
            <a:ext cx="457230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2090345" y="3109838"/>
            <a:ext cx="4156" cy="844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08263" y="3703887"/>
            <a:ext cx="1557867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</a:t>
            </a:r>
          </a:p>
          <a:p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94944" y="4493381"/>
            <a:ext cx="3260589" cy="923330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 о несоответствии отчетности требованиям по составлению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23230" y="4502016"/>
            <a:ext cx="2345266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Уведомление о принятии отчетности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23230" y="5556532"/>
            <a:ext cx="2345266" cy="954107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Не позднее одного рабочего дня, следующего за днем завершения проверки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4044218" y="4820112"/>
            <a:ext cx="7676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4428067" y="4350219"/>
            <a:ext cx="0" cy="452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7873" y="5559874"/>
            <a:ext cx="4140194" cy="116955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Внесение исправлений – по согласованию и в сроки, установленные субъектом консолидированной отчетности.</a:t>
            </a:r>
          </a:p>
          <a:p>
            <a:pPr algn="ctr"/>
            <a:r>
              <a:rPr lang="ru-RU" sz="1400" dirty="0"/>
              <a:t>Представление отчетности – с сопроводительным письмом</a:t>
            </a:r>
          </a:p>
        </p:txBody>
      </p:sp>
    </p:spTree>
    <p:extLst>
      <p:ext uri="{BB962C8B-B14F-4D97-AF65-F5344CB8AC3E}">
        <p14:creationId xmlns:p14="http://schemas.microsoft.com/office/powerpoint/2010/main" val="23608007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44056"/>
            <a:ext cx="7886700" cy="105060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Особенности формирования и предоставления отчетности в 2018 году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5760" y="1922808"/>
            <a:ext cx="8541171" cy="4710111"/>
          </a:xfrm>
        </p:spPr>
        <p:txBody>
          <a:bodyPr/>
          <a:lstStyle/>
          <a:p>
            <a:r>
              <a:rPr lang="ru-RU" dirty="0">
                <a:solidFill>
                  <a:srgbClr val="077A3E"/>
                </a:solidFill>
              </a:rPr>
              <a:t>Формирование отчетности за 2017 год – по «старым» правилам</a:t>
            </a:r>
          </a:p>
          <a:p>
            <a:r>
              <a:rPr lang="ru-RU" dirty="0">
                <a:solidFill>
                  <a:srgbClr val="077A3E"/>
                </a:solidFill>
              </a:rPr>
              <a:t>Реформирование счетов учета – в </a:t>
            </a:r>
            <a:r>
              <a:rPr lang="ru-RU" dirty="0" err="1">
                <a:solidFill>
                  <a:srgbClr val="077A3E"/>
                </a:solidFill>
              </a:rPr>
              <a:t>межотчетный</a:t>
            </a:r>
            <a:r>
              <a:rPr lang="ru-RU" dirty="0">
                <a:solidFill>
                  <a:srgbClr val="077A3E"/>
                </a:solidFill>
              </a:rPr>
              <a:t> период</a:t>
            </a:r>
          </a:p>
          <a:p>
            <a:r>
              <a:rPr lang="ru-RU" dirty="0">
                <a:solidFill>
                  <a:srgbClr val="077A3E"/>
                </a:solidFill>
              </a:rPr>
              <a:t>«Кассовые» формы отчетности за 2018 год – детализация КОСГУ </a:t>
            </a:r>
          </a:p>
          <a:p>
            <a:pPr algn="just"/>
            <a:r>
              <a:rPr lang="ru-RU" dirty="0">
                <a:solidFill>
                  <a:srgbClr val="077A3E"/>
                </a:solidFill>
              </a:rPr>
              <a:t>Исправление ошибок в отчетности (в зависимости от этапа формирования и представления отчетности)</a:t>
            </a:r>
          </a:p>
          <a:p>
            <a:endParaRPr lang="ru-RU" dirty="0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3467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F234C4C-E816-419C-B6DB-7441B8B7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33" y="1629802"/>
            <a:ext cx="8175991" cy="335986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 ПО СНС 2014</a:t>
            </a: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2239507"/>
            <a:ext cx="8712200" cy="45113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ДОХОДЫ ОТ СОБСТВЕННОСТИ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 Доходы от операционной аренды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 Доходы от финансовой аренды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 Платежи при пользовании природными ресурсами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 Проценты по депозитам, остаткам денежных средств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 Проценты по предоставленным заимствованиям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Проценты по иным финансовым инструментам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 Дивиденды от объектов инвестирования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 Доходы от предоставления неисключительных прав на РИД и средства индивидуализации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129 Иные доходы от 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41501270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F234C4C-E816-419C-B6DB-7441B8B7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83" y="2088107"/>
            <a:ext cx="8175991" cy="4271750"/>
          </a:xfrm>
        </p:spPr>
        <p:txBody>
          <a:bodyPr/>
          <a:lstStyle/>
          <a:p>
            <a:r>
              <a:rPr lang="ru-RU" sz="28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КОСГУ:</a:t>
            </a: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 Доходы от оказания платных услуг (работ), 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компенсаций затрат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 Штрафы, пени, неустойки, возмещения ущерба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 Прочие доходы</a:t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228 Услуги, работы для целей капитальных вложений</a:t>
            </a:r>
          </a:p>
        </p:txBody>
      </p:sp>
    </p:spTree>
    <p:extLst>
      <p:ext uri="{BB962C8B-B14F-4D97-AF65-F5344CB8AC3E}">
        <p14:creationId xmlns:p14="http://schemas.microsoft.com/office/powerpoint/2010/main" val="17970750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pic>
        <p:nvPicPr>
          <p:cNvPr id="7" name="Picture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92" y="1378424"/>
            <a:ext cx="5773003" cy="5363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83302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6"/>
            <a:ext cx="7886700" cy="97917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</a:rPr>
              <a:t>Отчет о движении денежных средств (ф.0503123) (2018)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8650" y="2238233"/>
            <a:ext cx="7886700" cy="314716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srgbClr val="C79023"/>
                </a:solidFill>
              </a:rPr>
              <a:t>Операции:</a:t>
            </a:r>
          </a:p>
          <a:p>
            <a:r>
              <a:rPr lang="ru-RU" sz="4000" dirty="0">
                <a:solidFill>
                  <a:srgbClr val="077A3E"/>
                </a:solidFill>
              </a:rPr>
              <a:t>текущие</a:t>
            </a:r>
          </a:p>
          <a:p>
            <a:r>
              <a:rPr lang="ru-RU" sz="4000" dirty="0">
                <a:solidFill>
                  <a:srgbClr val="077A3E"/>
                </a:solidFill>
              </a:rPr>
              <a:t>инвестиционные</a:t>
            </a:r>
          </a:p>
          <a:p>
            <a:r>
              <a:rPr lang="ru-RU" sz="4000" dirty="0">
                <a:solidFill>
                  <a:srgbClr val="077A3E"/>
                </a:solidFill>
              </a:rPr>
              <a:t>финансовые</a:t>
            </a:r>
          </a:p>
        </p:txBody>
      </p:sp>
    </p:spTree>
    <p:extLst>
      <p:ext uri="{BB962C8B-B14F-4D97-AF65-F5344CB8AC3E}">
        <p14:creationId xmlns:p14="http://schemas.microsoft.com/office/powerpoint/2010/main" val="1474685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8490" y="1484430"/>
            <a:ext cx="8538441" cy="5271211"/>
          </a:xfrm>
        </p:spPr>
        <p:txBody>
          <a:bodyPr/>
          <a:lstStyle/>
          <a:p>
            <a:r>
              <a:rPr lang="ru-RU" sz="3000" dirty="0"/>
              <a:t>Раздел 1 </a:t>
            </a:r>
            <a:r>
              <a:rPr lang="ru-RU" sz="3000" dirty="0">
                <a:solidFill>
                  <a:srgbClr val="077A3E"/>
                </a:solidFill>
              </a:rPr>
              <a:t>«Поступления»</a:t>
            </a:r>
          </a:p>
          <a:p>
            <a:r>
              <a:rPr lang="ru-RU" sz="3000" dirty="0"/>
              <a:t>Раздел 2 </a:t>
            </a:r>
            <a:r>
              <a:rPr lang="ru-RU" sz="3000" dirty="0">
                <a:solidFill>
                  <a:srgbClr val="077A3E"/>
                </a:solidFill>
              </a:rPr>
              <a:t>«Выбытия»</a:t>
            </a:r>
          </a:p>
          <a:p>
            <a:r>
              <a:rPr lang="ru-RU" sz="3000" dirty="0"/>
              <a:t>Раздел 3 </a:t>
            </a:r>
            <a:r>
              <a:rPr lang="ru-RU" sz="3000" dirty="0">
                <a:solidFill>
                  <a:srgbClr val="077A3E"/>
                </a:solidFill>
              </a:rPr>
              <a:t>«Изменение остатков средств»</a:t>
            </a:r>
            <a:r>
              <a:rPr lang="ru-RU" sz="3000" dirty="0"/>
              <a:t>: возврат дебиторской задолженности и остатков субсидий прошлых лет; приобретение эквивалентов денежных средств и погашение эквивалентов денежных средств денежные обеспечения, временное распоряжение; расчеты с филиалами; курсовые разницы</a:t>
            </a:r>
          </a:p>
          <a:p>
            <a:r>
              <a:rPr lang="ru-RU" sz="3000" dirty="0"/>
              <a:t>Раздел 4 </a:t>
            </a:r>
            <a:r>
              <a:rPr lang="ru-RU" sz="3000" dirty="0">
                <a:solidFill>
                  <a:srgbClr val="077A3E"/>
                </a:solidFill>
              </a:rPr>
              <a:t>«Аналитическая информация </a:t>
            </a:r>
            <a:r>
              <a:rPr lang="ru-RU" sz="2700" dirty="0">
                <a:solidFill>
                  <a:srgbClr val="077A3E"/>
                </a:solidFill>
              </a:rPr>
              <a:t>по выбытиям»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0319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822327"/>
            <a:ext cx="7886700" cy="55609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rgbClr val="077A3E"/>
                </a:solidFill>
              </a:rPr>
              <a:t>Отчет о движении денежных средств (ф.0503123)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25</a:t>
            </a:r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8490" y="1484430"/>
            <a:ext cx="8538441" cy="5271211"/>
          </a:xfrm>
        </p:spPr>
        <p:txBody>
          <a:bodyPr/>
          <a:lstStyle/>
          <a:p>
            <a:r>
              <a:rPr lang="ru-RU" dirty="0">
                <a:solidFill>
                  <a:srgbClr val="077A3E"/>
                </a:solidFill>
              </a:rPr>
              <a:t>сверка итоговых показателей Отчета о движении денежных средств с показателями Отчета об исполнении бюджета;</a:t>
            </a:r>
          </a:p>
          <a:p>
            <a:r>
              <a:rPr lang="ru-RU" dirty="0">
                <a:solidFill>
                  <a:srgbClr val="077A3E"/>
                </a:solidFill>
              </a:rPr>
              <a:t>сверка суммы денежных потоков от текущих операций, представленной в Отчете о движении денежных средств, и чистого операционного результата, отраженного в Отчете о финансовых результатах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5995667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бюджетную классификацию 65н</a:t>
            </a:r>
          </a:p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255н от 27.12.2017)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130 Доходы от оказания платных услуг (работ), </a:t>
            </a:r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компенсаций затрат: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 Доходы от оказания платных услуг (работ) –</a:t>
            </a:r>
            <a:b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31 000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 Доходы от оказания услуг (работ) по программе ОМС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32 000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133 Плата за предоставление информации из государственных источников (реестров)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0 205 33 000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 Доходы от компенсации затрат –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0 209 34 000</a:t>
            </a:r>
          </a:p>
          <a:p>
            <a:pPr algn="l"/>
            <a:r>
              <a:rPr lang="ru-RU" sz="2400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 Доходы по условным арендным платежам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0 205 35 000</a:t>
            </a:r>
          </a:p>
        </p:txBody>
      </p:sp>
    </p:spTree>
    <p:extLst>
      <p:ext uri="{BB962C8B-B14F-4D97-AF65-F5344CB8AC3E}">
        <p14:creationId xmlns:p14="http://schemas.microsoft.com/office/powerpoint/2010/main" val="111561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71508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Бюджетная отчетность составляется:</a:t>
            </a:r>
          </a:p>
          <a:p>
            <a:pPr marL="0" indent="0" algn="just">
              <a:buNone/>
            </a:pPr>
            <a:endParaRPr lang="ru-RU" sz="13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данных Главной книги и (или) других регистров бюджетного учета</a:t>
            </a:r>
          </a:p>
          <a:p>
            <a:pPr algn="just"/>
            <a:r>
              <a:rPr lang="ru-RU" sz="2800" dirty="0">
                <a:solidFill>
                  <a:srgbClr val="C790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плановых (прогнозных) и (или) аналитических (управленческих) данных, сформированных в ходе осуществления субъектом учета своей деятельности</a:t>
            </a:r>
          </a:p>
          <a:p>
            <a:pPr marL="0" indent="0" algn="just">
              <a:buNone/>
            </a:pPr>
            <a:endParaRPr lang="ru-RU" sz="19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829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(ф.0503169)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69" r="-1"/>
          <a:stretch/>
        </p:blipFill>
        <p:spPr>
          <a:xfrm>
            <a:off x="232012" y="1924335"/>
            <a:ext cx="8697525" cy="395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864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440983" y="775766"/>
            <a:ext cx="8175991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(ф.0503121)</a:t>
            </a:r>
          </a:p>
        </p:txBody>
      </p:sp>
      <p:sp>
        <p:nvSpPr>
          <p:cNvPr id="5" name="Номер слайда 14">
            <a:extLst>
              <a:ext uri="{FF2B5EF4-FFF2-40B4-BE49-F238E27FC236}">
                <a16:creationId xmlns:a16="http://schemas.microsoft.com/office/drawing/2014/main" id="{692480DF-AD0F-45DC-A3C1-98D3DAC4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8154824F-12A3-4D11-9C6A-30447E80CB38}"/>
              </a:ext>
            </a:extLst>
          </p:cNvPr>
          <p:cNvSpPr txBox="1">
            <a:spLocks/>
          </p:cNvSpPr>
          <p:nvPr/>
        </p:nvSpPr>
        <p:spPr>
          <a:xfrm>
            <a:off x="268533" y="1651379"/>
            <a:ext cx="8712200" cy="5099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altLang="ru-RU" sz="22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333006" y="1651379"/>
            <a:ext cx="8647727" cy="42875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03" y="1610051"/>
            <a:ext cx="7740503" cy="517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15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71508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активов и обязательств проводится </a:t>
            </a:r>
            <a:r>
              <a:rPr lang="ru-RU" b="1" u="sng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составления </a:t>
            </a:r>
            <a:r>
              <a:rPr lang="ru-RU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годовой бюджетной отчетности</a:t>
            </a:r>
            <a:endParaRPr lang="ru-RU" b="1" dirty="0">
              <a:solidFill>
                <a:srgbClr val="C79023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rgbClr val="077A3E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Результатами инвентаризации подтверждаются как показатели на балансовых счетах, так и на забалансовых счетах</a:t>
            </a:r>
          </a:p>
          <a:p>
            <a:pPr algn="just"/>
            <a:r>
              <a:rPr lang="ru-RU" sz="2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Протоколы, акты по инвентаризации, подписанные после отчетной даты – событие после отчетной даты и отражение в годовой отчетности</a:t>
            </a:r>
          </a:p>
          <a:p>
            <a:pPr algn="just"/>
            <a:r>
              <a:rPr lang="ru-RU" sz="280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ф.0503169, 0503191, 0503192, 0503193</a:t>
            </a:r>
            <a:endParaRPr lang="ru-RU" sz="2800" dirty="0">
              <a:solidFill>
                <a:srgbClr val="077A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9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3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34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 осуществлении формирования и (или) представления бюджетной отчетности средствами </a:t>
            </a:r>
            <a:r>
              <a:rPr lang="ru-RU" sz="3000" dirty="0">
                <a:solidFill>
                  <a:srgbClr val="FF0000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программных комплексов автоматизации </a:t>
            </a:r>
            <a:r>
              <a:rPr lang="ru-RU" sz="30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</a:t>
            </a:r>
            <a:r>
              <a:rPr lang="ru-RU" sz="3000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«показатели отсутствуют»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4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02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52975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выполнения субъектом бюджетной отчетности нескольких бюджетных полномочий </a:t>
            </a:r>
            <a:r>
              <a:rPr lang="ru-RU" sz="2800" dirty="0">
                <a:solidFill>
                  <a:srgbClr val="077A3E"/>
                </a:solidFill>
                <a:latin typeface="Times New Roman CYR"/>
                <a:ea typeface="Times New Roman"/>
                <a:cs typeface="Arial"/>
              </a:rPr>
              <a:t>при исполнении </a:t>
            </a:r>
            <a:r>
              <a:rPr lang="ru-RU" sz="2800" u="sng" dirty="0">
                <a:solidFill>
                  <a:srgbClr val="FF0000"/>
                </a:solidFill>
                <a:latin typeface="Times New Roman CYR"/>
                <a:ea typeface="Times New Roman"/>
                <a:cs typeface="Arial"/>
              </a:rPr>
              <a:t>бюджета</a:t>
            </a:r>
            <a:r>
              <a:rPr lang="ru-RU" sz="2800" dirty="0">
                <a:solidFill>
                  <a:srgbClr val="FF0000"/>
                </a:solidFill>
                <a:latin typeface="Times New Roman CYR"/>
                <a:ea typeface="Times New Roman"/>
                <a:cs typeface="Arial"/>
              </a:rPr>
              <a:t> бюджетной системы Российской Федерации</a:t>
            </a:r>
            <a:endParaRPr lang="ru-RU" sz="2800" dirty="0">
              <a:latin typeface="Times New Roman CYR"/>
              <a:ea typeface="Times New Roman"/>
              <a:cs typeface="Arial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(получателя бюджетных средств, администратора доходов бюджета, администратора источников финансирования дефицитов бюджетов)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субъектом бюджетной отчетности формируется </a:t>
            </a:r>
            <a:r>
              <a:rPr lang="ru-RU" sz="2800" b="1" dirty="0">
                <a:solidFill>
                  <a:srgbClr val="C79023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единый комплект бюджетной отчетности </a:t>
            </a:r>
            <a:r>
              <a:rPr lang="ru-RU" sz="2800" dirty="0">
                <a:solidFill>
                  <a:srgbClr val="077A3E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совокупности выполняемых им полномочий</a:t>
            </a:r>
            <a:endParaRPr lang="ru-RU" sz="2800" dirty="0">
              <a:solidFill>
                <a:srgbClr val="077A3E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71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935" y="1690689"/>
            <a:ext cx="8154450" cy="5044219"/>
          </a:xfrm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u="sng" dirty="0">
                <a:solidFill>
                  <a:srgbClr val="077A3E"/>
                </a:solidFill>
              </a:rPr>
              <a:t>Код субъекта бюджетной отчетности: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ПБС</a:t>
            </a:r>
            <a:r>
              <a:rPr lang="ru-RU" dirty="0">
                <a:solidFill>
                  <a:srgbClr val="077A3E"/>
                </a:solidFill>
              </a:rPr>
              <a:t> - получатель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РБС</a:t>
            </a:r>
            <a:r>
              <a:rPr lang="ru-RU" dirty="0">
                <a:solidFill>
                  <a:srgbClr val="077A3E"/>
                </a:solidFill>
              </a:rPr>
              <a:t> - распорядитель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ГРБС</a:t>
            </a:r>
            <a:r>
              <a:rPr lang="ru-RU" dirty="0">
                <a:solidFill>
                  <a:srgbClr val="077A3E"/>
                </a:solidFill>
              </a:rPr>
              <a:t> - главный распорядитель бюджетных средств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79023"/>
                </a:solidFill>
              </a:rPr>
              <a:t>если не исполняют полномочия ПБС: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АД</a:t>
            </a:r>
            <a:r>
              <a:rPr lang="ru-RU" dirty="0">
                <a:solidFill>
                  <a:srgbClr val="077A3E"/>
                </a:solidFill>
              </a:rPr>
              <a:t> - администратор доходов бюджета</a:t>
            </a:r>
          </a:p>
          <a:p>
            <a:pPr marL="0" indent="0">
              <a:buNone/>
            </a:pPr>
            <a:r>
              <a:rPr lang="ru-RU" b="1" dirty="0" err="1">
                <a:solidFill>
                  <a:schemeClr val="tx1"/>
                </a:solidFill>
              </a:rPr>
              <a:t>ГлАД</a:t>
            </a:r>
            <a:r>
              <a:rPr lang="ru-RU" dirty="0">
                <a:solidFill>
                  <a:srgbClr val="077A3E"/>
                </a:solidFill>
              </a:rPr>
              <a:t> - главный администратор доходов бюджетов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778933"/>
            <a:ext cx="7886700" cy="91175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rgbClr val="077A3E"/>
                </a:solidFill>
              </a:rPr>
              <a:t>Приказ 191н (176н)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6635" y="179386"/>
            <a:ext cx="470296" cy="365125"/>
          </a:xfrm>
        </p:spPr>
        <p:txBody>
          <a:bodyPr/>
          <a:lstStyle/>
          <a:p>
            <a:r>
              <a:rPr lang="ru-RU" dirty="0">
                <a:solidFill>
                  <a:srgbClr val="DEAA46"/>
                </a:solidFill>
              </a:rPr>
              <a:t>5</a:t>
            </a:r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56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23113</TotalTime>
  <Words>2057</Words>
  <Application>Microsoft Office PowerPoint</Application>
  <PresentationFormat>Экран (4:3)</PresentationFormat>
  <Paragraphs>363</Paragraphs>
  <Slides>51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9" baseType="lpstr">
      <vt:lpstr>Arial</vt:lpstr>
      <vt:lpstr>Calibri</vt:lpstr>
      <vt:lpstr>DINPro-Light</vt:lpstr>
      <vt:lpstr>Georgia</vt:lpstr>
      <vt:lpstr>Times New Roman</vt:lpstr>
      <vt:lpstr>Times New Roman CYR</vt:lpstr>
      <vt:lpstr>Wingdings</vt:lpstr>
      <vt:lpstr>Office Theme</vt:lpstr>
      <vt:lpstr>Презентация PowerPoint</vt:lpstr>
      <vt:lpstr>Презентация PowerPoint</vt:lpstr>
      <vt:lpstr>Внесение изменений в приказы Министерства финансов Российской Федерации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Ф. 0503123</vt:lpstr>
      <vt:lpstr>Отчет о движении денежных средств (ф.0503123) 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 (176н)</vt:lpstr>
      <vt:lpstr>Приказ 191н</vt:lpstr>
      <vt:lpstr>Приказ 191н (176н)</vt:lpstr>
      <vt:lpstr>Приказ 33н (189н)</vt:lpstr>
      <vt:lpstr>Приказ 33н (189н)</vt:lpstr>
      <vt:lpstr>Приказ 247н</vt:lpstr>
      <vt:lpstr>Камеральная проверка отчетности</vt:lpstr>
      <vt:lpstr>Особенности формирования и предоставления отчетности в 2018 году</vt:lpstr>
      <vt:lpstr>ДЕТАЛИЗАЦИЯ КОСГУ ПО СНС 2014</vt:lpstr>
      <vt:lpstr>ДЕТАЛИЗАЦИЯ КОСГУ:  130 Доходы от оказания платных услуг (работ),  компенсаций затрат  140 Штрафы, пени, неустойки, возмещения ущерба  180 Прочие доходы  228 Услуги, работы для целей капитальных вложений</vt:lpstr>
      <vt:lpstr>Отчет о движении денежных средств (ф.0503123)</vt:lpstr>
      <vt:lpstr>Отчет о движении денежных средств (ф.0503123) (2018)</vt:lpstr>
      <vt:lpstr>Отчет о движении денежных средств (ф.0503123)</vt:lpstr>
      <vt:lpstr>Отчет о движении денежных средств (ф.0503123)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Зеленкова Галина Владимировна</cp:lastModifiedBy>
  <cp:revision>915</cp:revision>
  <cp:lastPrinted>2017-12-12T13:52:16Z</cp:lastPrinted>
  <dcterms:created xsi:type="dcterms:W3CDTF">2014-05-13T07:16:38Z</dcterms:created>
  <dcterms:modified xsi:type="dcterms:W3CDTF">2018-01-25T21:46:57Z</dcterms:modified>
</cp:coreProperties>
</file>