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95407" autoAdjust="0"/>
  </p:normalViewPr>
  <p:slideViewPr>
    <p:cSldViewPr snapToGrid="0" snapToObjects="1" showGuides="1">
      <p:cViewPr varScale="1">
        <p:scale>
          <a:sx n="156" d="100"/>
          <a:sy n="156" d="100"/>
        </p:scale>
        <p:origin x="-360" y="-90"/>
      </p:cViewPr>
      <p:guideLst>
        <p:guide orient="horz" pos="166"/>
        <p:guide pos="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6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6"/>
            <a:ext cx="6350680" cy="887085"/>
          </a:xfrm>
        </p:spPr>
        <p:txBody>
          <a:bodyPr>
            <a:noAutofit/>
          </a:bodyPr>
          <a:lstStyle/>
          <a:p>
            <a:r>
              <a:rPr lang="ru-RU" sz="1200" dirty="0" smtClean="0"/>
              <a:t>Специальный проект ФНС</a:t>
            </a:r>
            <a:endParaRPr lang="ru-RU" sz="1200" dirty="0"/>
          </a:p>
          <a:p>
            <a:r>
              <a:rPr lang="ru-RU" sz="1200" dirty="0" smtClean="0"/>
              <a:t>Камчатский край</a:t>
            </a:r>
            <a:endParaRPr lang="ru-RU" sz="1200" dirty="0"/>
          </a:p>
          <a:p>
            <a:r>
              <a:rPr lang="ru-RU" sz="1200" dirty="0" smtClean="0"/>
              <a:t>УФНС России по Камчатскому краю, Григорьев Анатолий Владимирович, начальник отдела оказания государственных услуг (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+7 (4152) 219308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a.grigorev.r4100@tax.gov.ru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налоговой грамотности</a:t>
            </a:r>
            <a:endParaRPr lang="ru-RU" dirty="0"/>
          </a:p>
        </p:txBody>
      </p:sp>
      <p:pic>
        <p:nvPicPr>
          <p:cNvPr id="7" name="Graphic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1190B5BC-289C-480A-9F4B-8A49BF1CA8AF}"/>
              </a:ext>
            </a:extLst>
          </p:cNvPr>
          <p:cNvPicPr/>
          <p:nvPr/>
        </p:nvPicPr>
        <p:blipFill rotWithShape="1">
          <a:blip r:embed="rId3">
            <a:extLst>
              <a:ext uri="{96DAC541-7B7A-43D3-8B79-37D633B846F1}">
                <asvg:svgBlip xmlns:lc="http://schemas.openxmlformats.org/drawingml/2006/lockedCanvas" xmlns="" xmlns:asvg="http://schemas.microsoft.com/office/drawing/2016/SVG/main" r:embed="rId8"/>
              </a:ext>
            </a:extLst>
          </a:blip>
          <a:srcRect r="68843" b="-6"/>
          <a:stretch/>
        </p:blipFill>
        <p:spPr bwMode="auto">
          <a:xfrm>
            <a:off x="254637" y="175644"/>
            <a:ext cx="933450" cy="954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Урок налоговой грамотности для студентов учебных заведений</a:t>
            </a:r>
            <a:endParaRPr lang="ru-RU" u="sng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89" y="1158240"/>
            <a:ext cx="4054328" cy="333222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В ходе </a:t>
            </a:r>
            <a:r>
              <a:rPr lang="ru-RU" sz="1600" b="1" dirty="0" smtClean="0"/>
              <a:t>уроков </a:t>
            </a:r>
            <a:r>
              <a:rPr lang="ru-RU" sz="1600" b="1" dirty="0"/>
              <a:t>затрагиваются </a:t>
            </a:r>
            <a:r>
              <a:rPr lang="ru-RU" sz="1600" b="1" dirty="0" smtClean="0"/>
              <a:t>следующие темы: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/>
              <a:t>история налогов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/>
              <a:t>модернизация системы </a:t>
            </a:r>
            <a:r>
              <a:rPr lang="ru-RU" sz="1600" dirty="0"/>
              <a:t>налогообложения в современном </a:t>
            </a:r>
            <a:r>
              <a:rPr lang="ru-RU" sz="1600" dirty="0" smtClean="0"/>
              <a:t>мире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/>
              <a:t>система </a:t>
            </a:r>
            <a:r>
              <a:rPr lang="ru-RU" sz="1600" dirty="0"/>
              <a:t>и </a:t>
            </a:r>
            <a:r>
              <a:rPr lang="ru-RU" sz="1600" dirty="0" smtClean="0"/>
              <a:t>функции </a:t>
            </a:r>
            <a:r>
              <a:rPr lang="ru-RU" sz="1600" dirty="0"/>
              <a:t>налоговой </a:t>
            </a:r>
            <a:r>
              <a:rPr lang="ru-RU" sz="1600" dirty="0" smtClean="0"/>
              <a:t>службы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/>
              <a:t>быстроразвивающиеся </a:t>
            </a:r>
            <a:r>
              <a:rPr lang="ru-RU" sz="1600" dirty="0" smtClean="0"/>
              <a:t>электронные </a:t>
            </a:r>
            <a:r>
              <a:rPr lang="ru-RU" sz="1600" dirty="0" smtClean="0"/>
              <a:t>сервисы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Для удобства восприятия информации на уроках демонстрируются видеоролики, дающие объемное представление о возможностях электронных </a:t>
            </a:r>
            <a:r>
              <a:rPr lang="ru-RU" sz="1600" b="1" dirty="0" smtClean="0"/>
              <a:t>сервисов ФНС России, а также о </a:t>
            </a:r>
            <a:r>
              <a:rPr lang="ru-RU" sz="1600" b="1" dirty="0"/>
              <a:t>налогах, уплачиваемых физическими лицами.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4" name="Picture 10" descr="C:\Users\4100-00-143\Desktop\Юля\IMG_3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17" y="1158240"/>
            <a:ext cx="1592489" cy="10621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4100-00-143\Desktop\Юля\IMG_39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24" y="4145117"/>
            <a:ext cx="1482725" cy="98896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4100-00-143\Desktop\Юля\original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7" y="4150096"/>
            <a:ext cx="1530883" cy="9839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4100-00-143\Desktop\Юля\original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17" y="2310953"/>
            <a:ext cx="3075214" cy="17180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4100-00-143\Desktop\Юля\original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26" y="1148369"/>
            <a:ext cx="1415705" cy="106216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4100-00-143\Desktop\Юля\original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17" y="4145117"/>
            <a:ext cx="1388901" cy="97814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 descr="C:\Users\4100-00-143\Desktop\Новая папка\DSC_073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7" y="1158240"/>
            <a:ext cx="1582310" cy="10522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C:\Users\4100-00-143\Desktop\Новая папка\IMG-20190926-WA00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7" y="2576588"/>
            <a:ext cx="1582310" cy="11867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758094"/>
            <a:ext cx="5410549" cy="1143346"/>
          </a:xfrm>
        </p:spPr>
        <p:txBody>
          <a:bodyPr/>
          <a:lstStyle/>
          <a:p>
            <a:r>
              <a:rPr lang="ru-RU" dirty="0" smtClean="0"/>
              <a:t>Уроки проводятся как в учебных заведениях, так и на базе учебного класса УФНС России по Камчатскому краю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4011168"/>
            <a:ext cx="5410549" cy="656082"/>
          </a:xfrm>
        </p:spPr>
        <p:txBody>
          <a:bodyPr/>
          <a:lstStyle/>
          <a:p>
            <a:endParaRPr lang="ru-RU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Охват аудитории – от 100 до 1000 чел./год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698643"/>
            <a:ext cx="6888265" cy="682727"/>
          </a:xfrm>
        </p:spPr>
        <p:txBody>
          <a:bodyPr/>
          <a:lstStyle/>
          <a:p>
            <a:pPr algn="ctr"/>
            <a:r>
              <a:rPr lang="ru-RU" sz="2400" u="sng" dirty="0"/>
              <a:t>Достигнутые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59" y="1363980"/>
            <a:ext cx="7955850" cy="2945892"/>
          </a:xfrm>
        </p:spPr>
        <p:txBody>
          <a:bodyPr/>
          <a:lstStyle/>
          <a:p>
            <a:pPr lvl="0"/>
            <a:r>
              <a:rPr lang="ru-RU" sz="1800" dirty="0"/>
              <a:t>информирование о системе налоговых органов, возможностях организации бизнеса и существующих системах налогообложения;</a:t>
            </a:r>
          </a:p>
          <a:p>
            <a:pPr lvl="0"/>
            <a:r>
              <a:rPr lang="ru-RU" sz="1800" dirty="0"/>
              <a:t>формирование положительного отношения к функциям и целям налоговой службы;</a:t>
            </a:r>
          </a:p>
          <a:p>
            <a:pPr lvl="0"/>
            <a:r>
              <a:rPr lang="ru-RU" sz="1800" dirty="0"/>
              <a:t>формирование благоприятной среды для использования электронными сервисами </a:t>
            </a:r>
            <a:r>
              <a:rPr lang="ru-RU" sz="1800" dirty="0" smtClean="0"/>
              <a:t>ФНС России;</a:t>
            </a:r>
            <a:endParaRPr lang="ru-RU" sz="1800" dirty="0"/>
          </a:p>
          <a:p>
            <a:pPr lvl="0"/>
            <a:r>
              <a:rPr lang="ru-RU" sz="1800" dirty="0"/>
              <a:t>информирование о высоком качестве предоставляемых услуг;</a:t>
            </a:r>
          </a:p>
          <a:p>
            <a:pPr lvl="0"/>
            <a:r>
              <a:rPr lang="ru-RU" sz="1800" dirty="0"/>
              <a:t>формирование отрицательного отношения к незаконному уклонению от уплаты налогов; </a:t>
            </a:r>
          </a:p>
          <a:p>
            <a:r>
              <a:rPr lang="ru-RU" sz="1800" dirty="0"/>
              <a:t>повышение </a:t>
            </a:r>
            <a:r>
              <a:rPr lang="ru-RU" sz="1800" dirty="0" err="1"/>
              <a:t>имиджевой</a:t>
            </a:r>
            <a:r>
              <a:rPr lang="ru-RU" sz="1800" dirty="0"/>
              <a:t> составляющей налоговой </a:t>
            </a:r>
            <a:r>
              <a:rPr lang="ru-RU" sz="1800" dirty="0" smtClean="0"/>
              <a:t>службы.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572126"/>
            <a:ext cx="6888265" cy="682727"/>
          </a:xfrm>
        </p:spPr>
        <p:txBody>
          <a:bodyPr/>
          <a:lstStyle/>
          <a:p>
            <a:pPr algn="ctr"/>
            <a:r>
              <a:rPr lang="ru-RU" sz="2400" u="sng" dirty="0"/>
              <a:t>Возможности и инструменты для тиражирования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33414" y="1652016"/>
            <a:ext cx="7955850" cy="165201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В рамках достижения охвата большей аудитории возможна профессиональная </a:t>
            </a:r>
            <a:r>
              <a:rPr lang="ru-RU" sz="1800" dirty="0"/>
              <a:t>запись </a:t>
            </a:r>
            <a:r>
              <a:rPr lang="ru-RU" sz="1800" dirty="0" err="1"/>
              <a:t>видеоуроков</a:t>
            </a:r>
            <a:r>
              <a:rPr lang="ru-RU" sz="1800" dirty="0"/>
              <a:t> налоговой </a:t>
            </a:r>
            <a:r>
              <a:rPr lang="ru-RU" sz="1800" dirty="0" smtClean="0"/>
              <a:t>грамотности и её последующая рассылка (тиражирование) в адрес учебных учреждений (школы</a:t>
            </a:r>
            <a:r>
              <a:rPr lang="ru-RU" sz="1800" dirty="0"/>
              <a:t>, техникумы, университеты и </a:t>
            </a:r>
            <a:r>
              <a:rPr lang="ru-RU" sz="1800" dirty="0" smtClean="0"/>
              <a:t>другие образовательные учреждения).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При этом </a:t>
            </a:r>
            <a:r>
              <a:rPr lang="ru-RU" sz="1800" dirty="0" err="1" smtClean="0"/>
              <a:t>видеоуроки</a:t>
            </a:r>
            <a:r>
              <a:rPr lang="ru-RU" sz="1800" dirty="0" smtClean="0"/>
              <a:t> могут быть ориентированы на различные возрастные категории учащихся, начиная с младших классов и до студентов высших учебных заведений.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240</Words>
  <Application>Microsoft Office PowerPoint</Application>
  <PresentationFormat>Экран (16:9)</PresentationFormat>
  <Paragraphs>25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Урок налоговой грамотности</vt:lpstr>
      <vt:lpstr>Урок налоговой грамотности для студентов учебных заведений</vt:lpstr>
      <vt:lpstr>Уроки проводятся как в учебных заведениях, так и на базе учебного класса УФНС России по Камчатскому краю</vt:lpstr>
      <vt:lpstr>Достигнутые результаты</vt:lpstr>
      <vt:lpstr>Возможности и инструменты для тиражирования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 Анна Викторовна</dc:creator>
  <cp:lastModifiedBy>Косыгина Юлия Константиновна</cp:lastModifiedBy>
  <cp:revision>90</cp:revision>
  <dcterms:modified xsi:type="dcterms:W3CDTF">2022-07-04T23:07:56Z</dcterms:modified>
</cp:coreProperties>
</file>