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390" r:id="rId1"/>
    <p:sldMasterId id="2147484583" r:id="rId2"/>
    <p:sldMasterId id="2147484593" r:id="rId3"/>
    <p:sldMasterId id="2147484601" r:id="rId4"/>
  </p:sldMasterIdLst>
  <p:notesMasterIdLst>
    <p:notesMasterId r:id="rId27"/>
  </p:notesMasterIdLst>
  <p:handoutMasterIdLst>
    <p:handoutMasterId r:id="rId28"/>
  </p:handoutMasterIdLst>
  <p:sldIdLst>
    <p:sldId id="1442" r:id="rId5"/>
    <p:sldId id="1435" r:id="rId6"/>
    <p:sldId id="1443" r:id="rId7"/>
    <p:sldId id="1450" r:id="rId8"/>
    <p:sldId id="1449" r:id="rId9"/>
    <p:sldId id="1457" r:id="rId10"/>
    <p:sldId id="1458" r:id="rId11"/>
    <p:sldId id="1460" r:id="rId12"/>
    <p:sldId id="1444" r:id="rId13"/>
    <p:sldId id="1445" r:id="rId14"/>
    <p:sldId id="1448" r:id="rId15"/>
    <p:sldId id="1446" r:id="rId16"/>
    <p:sldId id="1451" r:id="rId17"/>
    <p:sldId id="1452" r:id="rId18"/>
    <p:sldId id="1453" r:id="rId19"/>
    <p:sldId id="1454" r:id="rId20"/>
    <p:sldId id="1455" r:id="rId21"/>
    <p:sldId id="1456" r:id="rId22"/>
    <p:sldId id="1463" r:id="rId23"/>
    <p:sldId id="1465" r:id="rId24"/>
    <p:sldId id="1464" r:id="rId25"/>
    <p:sldId id="1462" r:id="rId26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08D621"/>
    <a:srgbClr val="00B01D"/>
    <a:srgbClr val="FF0066"/>
    <a:srgbClr val="639BF7"/>
    <a:srgbClr val="948CF8"/>
    <a:srgbClr val="8586B5"/>
    <a:srgbClr val="6699FF"/>
    <a:srgbClr val="2E826C"/>
    <a:srgbClr val="8A8B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83" autoAdjust="0"/>
    <p:restoredTop sz="99847" autoAdjust="0"/>
  </p:normalViewPr>
  <p:slideViewPr>
    <p:cSldViewPr snapToGrid="0">
      <p:cViewPr varScale="1">
        <p:scale>
          <a:sx n="88" d="100"/>
          <a:sy n="88" d="100"/>
        </p:scale>
        <p:origin x="1603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1866" y="-102"/>
      </p:cViewPr>
      <p:guideLst>
        <p:guide orient="horz" pos="3127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3" y="1"/>
            <a:ext cx="2946730" cy="49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318" tIns="44660" rIns="89318" bIns="44660" numCol="1" anchor="t" anchorCtr="0" compatLnSpc="1">
            <a:prstTxWarp prst="textNoShape">
              <a:avLst/>
            </a:prstTxWarp>
          </a:bodyPr>
          <a:lstStyle>
            <a:lvl1pPr defTabSz="890588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Слайд 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3849415" y="1"/>
            <a:ext cx="2946730" cy="49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318" tIns="44660" rIns="89318" bIns="44660" numCol="1" anchor="t" anchorCtr="0" compatLnSpc="1">
            <a:prstTxWarp prst="textNoShape">
              <a:avLst/>
            </a:prstTxWarp>
          </a:bodyPr>
          <a:lstStyle>
            <a:lvl1pPr algn="r" defTabSz="890588">
              <a:defRPr sz="1200">
                <a:latin typeface="Arial" charset="0"/>
              </a:defRPr>
            </a:lvl1pPr>
          </a:lstStyle>
          <a:p>
            <a:pPr>
              <a:defRPr/>
            </a:pPr>
            <a:fld id="{D8C61892-2B14-40AF-BC75-1E1A03EE8E06}" type="datetime1">
              <a:rPr lang="ru-RU"/>
              <a:pPr>
                <a:defRPr/>
              </a:pPr>
              <a:t>30.01.2017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3" y="9429625"/>
            <a:ext cx="2946730" cy="49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318" tIns="44660" rIns="89318" bIns="44660" numCol="1" anchor="b" anchorCtr="0" compatLnSpc="1">
            <a:prstTxWarp prst="textNoShape">
              <a:avLst/>
            </a:prstTxWarp>
          </a:bodyPr>
          <a:lstStyle>
            <a:lvl1pPr defTabSz="89058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3849415" y="9429625"/>
            <a:ext cx="2946730" cy="49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318" tIns="44660" rIns="89318" bIns="44660" numCol="1" anchor="b" anchorCtr="0" compatLnSpc="1">
            <a:prstTxWarp prst="textNoShape">
              <a:avLst/>
            </a:prstTxWarp>
          </a:bodyPr>
          <a:lstStyle>
            <a:lvl1pPr algn="r" defTabSz="890588">
              <a:defRPr sz="1200">
                <a:latin typeface="Arial" charset="0"/>
              </a:defRPr>
            </a:lvl1pPr>
          </a:lstStyle>
          <a:p>
            <a:pPr>
              <a:defRPr/>
            </a:pPr>
            <a:fld id="{90C08EFF-A4A4-419C-BF38-53E376FF1A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75526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3" y="1"/>
            <a:ext cx="2946730" cy="49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52" tIns="44727" rIns="89452" bIns="44727" numCol="1" anchor="t" anchorCtr="0" compatLnSpc="1">
            <a:prstTxWarp prst="textNoShape">
              <a:avLst/>
            </a:prstTxWarp>
          </a:bodyPr>
          <a:lstStyle>
            <a:lvl1pPr defTabSz="89058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Слайд 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849415" y="1"/>
            <a:ext cx="2946730" cy="49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52" tIns="44727" rIns="89452" bIns="44727" numCol="1" anchor="t" anchorCtr="0" compatLnSpc="1">
            <a:prstTxWarp prst="textNoShape">
              <a:avLst/>
            </a:prstTxWarp>
          </a:bodyPr>
          <a:lstStyle>
            <a:lvl1pPr algn="r" defTabSz="89058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EE31E11-DF99-42BD-B3BA-9546C357095D}" type="datetime1">
              <a:rPr lang="ru-RU"/>
              <a:pPr>
                <a:defRPr/>
              </a:pPr>
              <a:t>30.01.2017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846" tIns="49924" rIns="99846" bIns="49924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80839" y="4714816"/>
            <a:ext cx="5435997" cy="446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52" tIns="44727" rIns="89452" bIns="447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3" y="9429625"/>
            <a:ext cx="2946730" cy="49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52" tIns="44727" rIns="89452" bIns="44727" numCol="1" anchor="b" anchorCtr="0" compatLnSpc="1">
            <a:prstTxWarp prst="textNoShape">
              <a:avLst/>
            </a:prstTxWarp>
          </a:bodyPr>
          <a:lstStyle>
            <a:lvl1pPr defTabSz="89058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849415" y="9429625"/>
            <a:ext cx="2946730" cy="49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52" tIns="44727" rIns="89452" bIns="44727" numCol="1" anchor="b" anchorCtr="0" compatLnSpc="1">
            <a:prstTxWarp prst="textNoShape">
              <a:avLst/>
            </a:prstTxWarp>
          </a:bodyPr>
          <a:lstStyle>
            <a:lvl1pPr algn="r" defTabSz="89058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342A71F3-84B0-4915-9628-AB10C4428D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24435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05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/>
              </a:defRPr>
            </a:lvl1pPr>
            <a:lvl2pPr marL="742950" indent="-285750" defTabSz="8905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/>
              </a:defRPr>
            </a:lvl2pPr>
            <a:lvl3pPr marL="1143000" indent="-228600" defTabSz="8905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/>
              </a:defRPr>
            </a:lvl3pPr>
            <a:lvl4pPr marL="1600200" indent="-228600" defTabSz="8905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/>
              </a:defRPr>
            </a:lvl4pPr>
            <a:lvl5pPr marL="2057400" indent="-228600" defTabSz="8905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/>
              </a:defRPr>
            </a:lvl5pPr>
            <a:lvl6pPr marL="2514600" indent="-228600" defTabSz="8905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/>
              </a:defRPr>
            </a:lvl6pPr>
            <a:lvl7pPr marL="2971800" indent="-228600" defTabSz="8905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/>
              </a:defRPr>
            </a:lvl7pPr>
            <a:lvl8pPr marL="3429000" indent="-228600" defTabSz="8905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/>
              </a:defRPr>
            </a:lvl8pPr>
            <a:lvl9pPr marL="3886200" indent="-228600" defTabSz="8905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/>
              </a:defRPr>
            </a:lvl9pPr>
          </a:lstStyle>
          <a:p>
            <a:pPr eaLnBrk="1" hangingPunct="1">
              <a:spcBef>
                <a:spcPct val="0"/>
              </a:spcBef>
            </a:pPr>
            <a:fld id="{CE438324-4B6A-4F00-88BA-380DF0A97489}" type="slidenum">
              <a:rPr lang="ru-RU" altLang="ru-RU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23925" y="747713"/>
            <a:ext cx="4960938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5745" y="4716498"/>
            <a:ext cx="4986186" cy="44655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30188" indent="-230188" eaLnBrk="1" hangingPunct="1">
              <a:lnSpc>
                <a:spcPct val="90000"/>
              </a:lnSpc>
            </a:pPr>
            <a:r>
              <a:rPr lang="ru-RU" altLang="ru-RU" smtClean="0"/>
              <a:t>Титул</a:t>
            </a:r>
          </a:p>
          <a:p>
            <a:pPr marL="230188" indent="-230188" eaLnBrk="1" hangingPunct="1">
              <a:lnSpc>
                <a:spcPct val="90000"/>
              </a:lnSpc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05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/>
              </a:defRPr>
            </a:lvl1pPr>
            <a:lvl2pPr marL="742950" indent="-285750" defTabSz="8905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/>
              </a:defRPr>
            </a:lvl2pPr>
            <a:lvl3pPr marL="1143000" indent="-228600" defTabSz="8905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/>
              </a:defRPr>
            </a:lvl3pPr>
            <a:lvl4pPr marL="1600200" indent="-228600" defTabSz="8905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/>
              </a:defRPr>
            </a:lvl4pPr>
            <a:lvl5pPr marL="2057400" indent="-228600" defTabSz="8905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/>
              </a:defRPr>
            </a:lvl5pPr>
            <a:lvl6pPr marL="2514600" indent="-228600" defTabSz="8905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/>
              </a:defRPr>
            </a:lvl6pPr>
            <a:lvl7pPr marL="2971800" indent="-228600" defTabSz="8905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/>
              </a:defRPr>
            </a:lvl7pPr>
            <a:lvl8pPr marL="3429000" indent="-228600" defTabSz="8905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/>
              </a:defRPr>
            </a:lvl8pPr>
            <a:lvl9pPr marL="3886200" indent="-228600" defTabSz="8905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/>
              </a:defRPr>
            </a:lvl9pPr>
          </a:lstStyle>
          <a:p>
            <a:pPr eaLnBrk="1" hangingPunct="1">
              <a:spcBef>
                <a:spcPct val="0"/>
              </a:spcBef>
            </a:pPr>
            <a:fld id="{79497592-FA40-4633-BBAA-439210A2FDA1}" type="slidenum">
              <a:rPr lang="ru-RU" altLang="ru-RU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05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/>
              </a:defRPr>
            </a:lvl1pPr>
            <a:lvl2pPr marL="742950" indent="-285750" defTabSz="8905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/>
              </a:defRPr>
            </a:lvl2pPr>
            <a:lvl3pPr marL="1143000" indent="-228600" defTabSz="8905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/>
              </a:defRPr>
            </a:lvl3pPr>
            <a:lvl4pPr marL="1600200" indent="-228600" defTabSz="8905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/>
              </a:defRPr>
            </a:lvl4pPr>
            <a:lvl5pPr marL="2057400" indent="-228600" defTabSz="8905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/>
              </a:defRPr>
            </a:lvl5pPr>
            <a:lvl6pPr marL="2514600" indent="-228600" defTabSz="8905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/>
              </a:defRPr>
            </a:lvl6pPr>
            <a:lvl7pPr marL="2971800" indent="-228600" defTabSz="8905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/>
              </a:defRPr>
            </a:lvl7pPr>
            <a:lvl8pPr marL="3429000" indent="-228600" defTabSz="8905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/>
              </a:defRPr>
            </a:lvl8pPr>
            <a:lvl9pPr marL="3886200" indent="-228600" defTabSz="8905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/>
              </a:defRPr>
            </a:lvl9pPr>
          </a:lstStyle>
          <a:p>
            <a:pPr eaLnBrk="1" hangingPunct="1">
              <a:spcBef>
                <a:spcPct val="0"/>
              </a:spcBef>
            </a:pPr>
            <a:fld id="{79497592-FA40-4633-BBAA-439210A2FDA1}" type="slidenum">
              <a:rPr lang="ru-RU" altLang="ru-RU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22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jpeg"/><Relationship Id="rId5" Type="http://schemas.openxmlformats.org/officeDocument/2006/relationships/image" Target="../media/image7.wmf"/><Relationship Id="rId4" Type="http://schemas.openxmlformats.org/officeDocument/2006/relationships/oleObject" Target="../embeddings/oleObject2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Relationship Id="rId4" Type="http://schemas.openxmlformats.org/officeDocument/2006/relationships/image" Target="../media/image4.tif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 userDrawn="1"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 userDrawn="1"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 userDrawn="1"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оугольник 7"/>
          <p:cNvSpPr/>
          <p:nvPr userDrawn="1"/>
        </p:nvSpPr>
        <p:spPr bwMode="invGray">
          <a:xfrm>
            <a:off x="8977313" y="-1588"/>
            <a:ext cx="25400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9"/>
          <p:cNvSpPr/>
          <p:nvPr userDrawn="1"/>
        </p:nvSpPr>
        <p:spPr bwMode="invGray">
          <a:xfrm>
            <a:off x="8875713" y="0"/>
            <a:ext cx="6350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0"/>
            <a:ext cx="3873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 userDrawn="1"/>
        </p:nvSpPr>
        <p:spPr>
          <a:xfrm>
            <a:off x="541338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>
                <a:solidFill>
                  <a:srgbClr val="53548A">
                    <a:lumMod val="20000"/>
                    <a:lumOff val="80000"/>
                  </a:srgbClr>
                </a:solidFill>
                <a:cs typeface="Times New Roman" pitchFamily="18" charset="0"/>
              </a:rPr>
              <a:t>М</a:t>
            </a:r>
            <a:endParaRPr lang="ru-RU">
              <a:latin typeface="Arial" charset="0"/>
            </a:endParaRPr>
          </a:p>
        </p:txBody>
      </p:sp>
      <p:sp>
        <p:nvSpPr>
          <p:cNvPr id="13" name="Прямоугольник 14"/>
          <p:cNvSpPr>
            <a:spLocks noChangeArrowheads="1"/>
          </p:cNvSpPr>
          <p:nvPr userDrawn="1"/>
        </p:nvSpPr>
        <p:spPr bwMode="auto">
          <a:xfrm>
            <a:off x="963613" y="-20638"/>
            <a:ext cx="252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>
                <a:solidFill>
                  <a:srgbClr val="DBDBE9"/>
                </a:solidFill>
                <a:cs typeface="Times New Roman" pitchFamily="18" charset="0"/>
              </a:rPr>
              <a:t>]</a:t>
            </a:r>
            <a:endParaRPr lang="ru-RU">
              <a:solidFill>
                <a:srgbClr val="DBDBE9"/>
              </a:solidFill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auto">
          <a:xfrm>
            <a:off x="774700" y="-61913"/>
            <a:ext cx="3841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smtClean="0">
                <a:solidFill>
                  <a:schemeClr val="bg1"/>
                </a:solidFill>
                <a:cs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79413"/>
            <a:ext cx="8229600" cy="498412"/>
          </a:xfrm>
        </p:spPr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65861"/>
            <a:ext cx="8229600" cy="5407978"/>
          </a:xfrm>
        </p:spPr>
        <p:txBody>
          <a:bodyPr/>
          <a:lstStyle>
            <a:lvl1pPr>
              <a:defRPr sz="1400">
                <a:latin typeface="+mj-lt"/>
              </a:defRPr>
            </a:lvl1pPr>
            <a:lvl2pPr>
              <a:defRPr sz="1400">
                <a:latin typeface="+mj-lt"/>
              </a:defRPr>
            </a:lvl2pPr>
            <a:lvl3pPr>
              <a:defRPr sz="1400">
                <a:latin typeface="+mj-lt"/>
              </a:defRPr>
            </a:lvl3pPr>
            <a:lvl4pPr>
              <a:defRPr sz="1400">
                <a:latin typeface="+mj-lt"/>
              </a:defRPr>
            </a:lvl4pPr>
            <a:lvl5pPr>
              <a:defRPr sz="1400"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28"/>
          <p:cNvSpPr>
            <a:spLocks noGrp="1"/>
          </p:cNvSpPr>
          <p:nvPr>
            <p:ph type="sldNum" sz="quarter" idx="4"/>
          </p:nvPr>
        </p:nvSpPr>
        <p:spPr>
          <a:xfrm>
            <a:off x="8216805" y="1587"/>
            <a:ext cx="726376" cy="303212"/>
          </a:xfrm>
          <a:prstGeom prst="rect">
            <a:avLst/>
          </a:prstGeom>
        </p:spPr>
        <p:txBody>
          <a:bodyPr vert="horz" anchor="b"/>
          <a:lstStyle>
            <a:lvl1pPr algn="r">
              <a:defRPr sz="180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3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00003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solidFill>
                <a:prstClr val="black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ClrTx/>
              <a:buSzTx/>
              <a:buFontTx/>
              <a:buNone/>
              <a:defRPr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r>
              <a:rPr lang="ru-RU">
                <a:solidFill>
                  <a:prstClr val="white"/>
                </a:solidFill>
              </a:rPr>
              <a:t>16.09.09</a:t>
            </a: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ftr" idx="11"/>
          </p:nvPr>
        </p:nvSpPr>
        <p:spPr>
          <a:xfrm>
            <a:off x="3124200" y="6248400"/>
            <a:ext cx="2871788" cy="433388"/>
          </a:xfrm>
          <a:prstGeom prst="rect">
            <a:avLst/>
          </a:prstGeom>
        </p:spPr>
        <p:txBody>
          <a:bodyPr/>
          <a:lstStyle>
            <a:lvl1pPr defTabSz="914400">
              <a:buClrTx/>
              <a:buSzTx/>
              <a:buFontTx/>
              <a:buNone/>
              <a:defRPr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r>
              <a:rPr lang="en-GB">
                <a:solidFill>
                  <a:prstClr val="black"/>
                </a:solidFill>
              </a:rPr>
              <a:t>№</a:t>
            </a: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>
              <a:buClrTx/>
              <a:buSzTx/>
              <a:buFontTx/>
              <a:buNone/>
              <a:defRPr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r>
              <a:rPr lang="en-GB">
                <a:solidFill>
                  <a:prstClr val="white"/>
                </a:solidFill>
              </a:rPr>
              <a:t>СЛАЙД</a:t>
            </a:r>
            <a:r>
              <a:rPr lang="en-GB" sz="1400">
                <a:solidFill>
                  <a:prstClr val="white"/>
                </a:solidFill>
              </a:rPr>
              <a:t> </a:t>
            </a:r>
            <a:fld id="{C960F75C-95B3-40F9-95F1-E160D8EB65EA}" type="slidenum">
              <a:rPr lang="en-GB" sz="140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GB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371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 bwMode="invGray">
          <a:xfrm>
            <a:off x="8977313" y="-1588"/>
            <a:ext cx="25400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 userDrawn="1"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 bwMode="invGray">
          <a:xfrm>
            <a:off x="8875713" y="0"/>
            <a:ext cx="6350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1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0"/>
            <a:ext cx="3873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 userDrawn="1"/>
        </p:nvSpPr>
        <p:spPr>
          <a:xfrm>
            <a:off x="541338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 userDrawn="1"/>
        </p:nvSpPr>
        <p:spPr bwMode="auto">
          <a:xfrm>
            <a:off x="963613" y="-20638"/>
            <a:ext cx="252412" cy="33813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ru-RU" altLang="ru-RU" sz="1600" smtClean="0">
                <a:solidFill>
                  <a:srgbClr val="DBDBE9"/>
                </a:solidFill>
                <a:cs typeface="Times New Roman" pitchFamily="18" charset="0"/>
              </a:rPr>
              <a:t>]</a:t>
            </a:r>
            <a:endParaRPr lang="ru-RU" altLang="ru-RU" smtClean="0">
              <a:solidFill>
                <a:srgbClr val="DBDBE9"/>
              </a:solidFill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auto">
          <a:xfrm>
            <a:off x="774700" y="-61913"/>
            <a:ext cx="384175" cy="4302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smtClean="0">
                <a:solidFill>
                  <a:prstClr val="white"/>
                </a:solidFill>
                <a:cs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cs typeface="Times New Roman" pitchFamily="18" charset="0"/>
            </a:endParaRPr>
          </a:p>
        </p:txBody>
      </p:sp>
      <p:sp>
        <p:nvSpPr>
          <p:cNvPr id="15" name="Номер слайда 11"/>
          <p:cNvSpPr txBox="1">
            <a:spLocks noGrp="1"/>
          </p:cNvSpPr>
          <p:nvPr userDrawn="1"/>
        </p:nvSpPr>
        <p:spPr bwMode="auto">
          <a:xfrm>
            <a:off x="7424738" y="0"/>
            <a:ext cx="1484312" cy="307975"/>
          </a:xfrm>
          <a:prstGeom prst="rect">
            <a:avLst/>
          </a:prstGeom>
          <a:noFill/>
          <a:ln>
            <a:noFill/>
          </a:ln>
          <a:extLst/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defRPr/>
            </a:pPr>
            <a:fld id="{F49B2EFF-E5CF-4050-A281-C307594D358E}" type="slidenum">
              <a:rPr lang="ru-RU" smtClean="0">
                <a:solidFill>
                  <a:srgbClr val="FFFFFF"/>
                </a:solidFill>
              </a:rPr>
              <a:pPr algn="r" eaLnBrk="1" hangingPunct="1">
                <a:defRPr/>
              </a:pPr>
              <a:t>‹#›</a:t>
            </a:fld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520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7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5013" y="5151438"/>
            <a:ext cx="654050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Line 4"/>
          <p:cNvSpPr>
            <a:spLocks noChangeShapeType="1"/>
          </p:cNvSpPr>
          <p:nvPr userDrawn="1"/>
        </p:nvSpPr>
        <p:spPr bwMode="auto">
          <a:xfrm>
            <a:off x="6615113" y="5075238"/>
            <a:ext cx="1552575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19" name="Line 5"/>
          <p:cNvSpPr>
            <a:spLocks noChangeShapeType="1"/>
          </p:cNvSpPr>
          <p:nvPr userDrawn="1"/>
        </p:nvSpPr>
        <p:spPr bwMode="auto">
          <a:xfrm>
            <a:off x="6615113" y="6034088"/>
            <a:ext cx="1552575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20" name="Rectangle 6"/>
          <p:cNvSpPr>
            <a:spLocks noChangeArrowheads="1"/>
          </p:cNvSpPr>
          <p:nvPr userDrawn="1"/>
        </p:nvSpPr>
        <p:spPr bwMode="auto">
          <a:xfrm>
            <a:off x="7024688" y="6042025"/>
            <a:ext cx="731837" cy="63500"/>
          </a:xfrm>
          <a:prstGeom prst="rect">
            <a:avLst/>
          </a:prstGeom>
          <a:solidFill>
            <a:srgbClr val="C0C0C0"/>
          </a:soli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 userDrawn="1"/>
        </p:nvSpPr>
        <p:spPr bwMode="auto">
          <a:xfrm>
            <a:off x="7024688" y="5008563"/>
            <a:ext cx="731837" cy="63500"/>
          </a:xfrm>
          <a:prstGeom prst="rect">
            <a:avLst/>
          </a:prstGeom>
          <a:solidFill>
            <a:srgbClr val="C0C0C0"/>
          </a:soli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22" name="Rectangle 23"/>
          <p:cNvSpPr>
            <a:spLocks noChangeArrowheads="1"/>
          </p:cNvSpPr>
          <p:nvPr userDrawn="1"/>
        </p:nvSpPr>
        <p:spPr bwMode="auto">
          <a:xfrm>
            <a:off x="6400800" y="4532313"/>
            <a:ext cx="1931988" cy="36671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300"/>
              </a:spcBef>
              <a:buClr>
                <a:srgbClr val="A04DA3"/>
              </a:buClr>
              <a:buFont typeface="Georgia" pitchFamily="18" charset="0"/>
              <a:buNone/>
              <a:defRPr/>
            </a:pPr>
            <a:r>
              <a:rPr lang="ru-RU" altLang="ru-RU" smtClean="0">
                <a:solidFill>
                  <a:prstClr val="black"/>
                </a:solidFill>
                <a:latin typeface="Georgia" pitchFamily="18" charset="0"/>
              </a:rPr>
              <a:t>Минфин России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90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3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FD695-B695-4996-B4A7-1C03398E5395}" type="datetime1">
              <a:rPr lang="ru-RU">
                <a:solidFill>
                  <a:prstClr val="white"/>
                </a:solidFill>
              </a:rPr>
              <a:pPr>
                <a:defRPr/>
              </a:pPr>
              <a:t>30.01.2017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504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00003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solidFill>
                <a:prstClr val="black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ClrTx/>
              <a:buSzTx/>
              <a:buFontTx/>
              <a:buNone/>
              <a:defRPr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r>
              <a:rPr lang="ru-RU">
                <a:solidFill>
                  <a:prstClr val="white"/>
                </a:solidFill>
              </a:rPr>
              <a:t>16.09.09</a:t>
            </a: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ftr" idx="11"/>
          </p:nvPr>
        </p:nvSpPr>
        <p:spPr>
          <a:xfrm>
            <a:off x="3124200" y="6248400"/>
            <a:ext cx="2871788" cy="433388"/>
          </a:xfrm>
          <a:prstGeom prst="rect">
            <a:avLst/>
          </a:prstGeom>
        </p:spPr>
        <p:txBody>
          <a:bodyPr/>
          <a:lstStyle>
            <a:lvl1pPr defTabSz="914400">
              <a:buClrTx/>
              <a:buSzTx/>
              <a:buFontTx/>
              <a:buNone/>
              <a:defRPr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r>
              <a:rPr lang="en-GB">
                <a:solidFill>
                  <a:prstClr val="black"/>
                </a:solidFill>
              </a:rPr>
              <a:t>№</a:t>
            </a: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>
              <a:buClrTx/>
              <a:buSzTx/>
              <a:buFontTx/>
              <a:buNone/>
              <a:defRPr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r>
              <a:rPr lang="en-GB">
                <a:solidFill>
                  <a:prstClr val="white"/>
                </a:solidFill>
              </a:rPr>
              <a:t>СЛАЙД</a:t>
            </a:r>
            <a:r>
              <a:rPr lang="en-GB" sz="1400">
                <a:solidFill>
                  <a:prstClr val="white"/>
                </a:solidFill>
              </a:rPr>
              <a:t> </a:t>
            </a:r>
            <a:fld id="{C960F75C-95B3-40F9-95F1-E160D8EB65EA}" type="slidenum">
              <a:rPr lang="en-GB" sz="140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GB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59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0" y="0"/>
            <a:ext cx="9144000" cy="31115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50800" cap="rnd" cmpd="thickThin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 anchor="ctr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FFFFFF"/>
              </a:solidFill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50800" cap="rnd" cmpd="thickThin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 anchor="ctr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FFFFFF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50800" cap="rnd" cmpd="thickThin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 anchor="ctr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FFFFFF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50800" cap="rnd" cmpd="thickThin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 anchor="ctr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FFFFFF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invGray">
          <a:xfrm>
            <a:off x="8977313" y="-1588"/>
            <a:ext cx="25400" cy="6207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50800" cap="rnd" cmpd="thickThin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 anchor="ctr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50800" cap="rnd" cmpd="thickThin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 anchor="ctr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invGray">
          <a:xfrm>
            <a:off x="8875713" y="0"/>
            <a:ext cx="6350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50800" cap="rnd" cmpd="thickThin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 anchor="ctr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FFFFFF"/>
              </a:solidFill>
            </a:endParaRPr>
          </a:p>
        </p:txBody>
      </p:sp>
      <p:pic>
        <p:nvPicPr>
          <p:cNvPr id="9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0"/>
            <a:ext cx="3873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>
            <a:spLocks noChangeArrowheads="1"/>
          </p:cNvSpPr>
          <p:nvPr userDrawn="1"/>
        </p:nvSpPr>
        <p:spPr bwMode="auto">
          <a:xfrm>
            <a:off x="541338" y="0"/>
            <a:ext cx="463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l" eaLnBrk="1" hangingPunct="1">
              <a:defRPr/>
            </a:pPr>
            <a:r>
              <a:rPr lang="ru-RU" altLang="ru-RU" sz="2000" smtClean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altLang="ru-RU" smtClean="0">
              <a:latin typeface="Arial" charset="0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 userDrawn="1"/>
        </p:nvSpPr>
        <p:spPr bwMode="auto">
          <a:xfrm>
            <a:off x="963613" y="-20638"/>
            <a:ext cx="252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l" eaLnBrk="1" hangingPunct="1">
              <a:defRPr/>
            </a:pPr>
            <a:r>
              <a:rPr lang="ru-RU" altLang="ru-RU" sz="1600" smtClean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altLang="ru-RU" smtClean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 userDrawn="1"/>
        </p:nvSpPr>
        <p:spPr bwMode="auto">
          <a:xfrm>
            <a:off x="774700" y="-61913"/>
            <a:ext cx="3841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l" eaLnBrk="1" hangingPunct="1">
              <a:defRPr/>
            </a:pPr>
            <a:r>
              <a:rPr lang="ru-RU" altLang="ru-RU" sz="22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altLang="ru-RU" sz="2200" smtClean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Номер слайда 28"/>
          <p:cNvSpPr>
            <a:spLocks noGrp="1"/>
          </p:cNvSpPr>
          <p:nvPr>
            <p:ph type="sldNum" sz="quarter" idx="4"/>
          </p:nvPr>
        </p:nvSpPr>
        <p:spPr>
          <a:xfrm>
            <a:off x="8216805" y="1587"/>
            <a:ext cx="726376" cy="303212"/>
          </a:xfrm>
          <a:prstGeom prst="rect">
            <a:avLst/>
          </a:prstGeom>
        </p:spPr>
        <p:txBody>
          <a:bodyPr vert="horz" anchor="b"/>
          <a:lstStyle>
            <a:lvl1pPr algn="r">
              <a:defRPr sz="180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3771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30616" y="2465776"/>
            <a:ext cx="5070764" cy="446276"/>
          </a:xfrm>
          <a:ln algn="ctr"/>
        </p:spPr>
        <p:txBody>
          <a:bodyPr wrap="square" tIns="0" bIns="0" anchor="b">
            <a:spAutoFit/>
          </a:bodyPr>
          <a:lstStyle>
            <a:lvl1pPr>
              <a:lnSpc>
                <a:spcPct val="100000"/>
              </a:lnSpc>
              <a:defRPr sz="2900">
                <a:solidFill>
                  <a:schemeClr val="accent1"/>
                </a:solidFill>
                <a:latin typeface="Trebuchet MS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34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30617" y="2960237"/>
            <a:ext cx="5070764" cy="276999"/>
          </a:xfrm>
        </p:spPr>
        <p:txBody>
          <a:bodyPr wrap="square" lIns="16412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808"/>
              </a:spcBef>
              <a:buClr>
                <a:schemeClr val="tx2"/>
              </a:buClr>
              <a:buSzTx/>
              <a:buFont typeface="Wingdings" pitchFamily="2" charset="2"/>
              <a:buNone/>
              <a:defRPr sz="1800">
                <a:solidFill>
                  <a:srgbClr val="0A6D39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1130616" y="4248374"/>
            <a:ext cx="3312102" cy="458096"/>
          </a:xfrm>
        </p:spPr>
        <p:txBody>
          <a:bodyPr lIns="16412" tIns="0" rIns="0" bIns="0"/>
          <a:lstStyle>
            <a:lvl1pPr>
              <a:lnSpc>
                <a:spcPct val="110000"/>
              </a:lnSpc>
              <a:spcBef>
                <a:spcPts val="63"/>
              </a:spcBef>
              <a:buNone/>
              <a:defRPr baseline="0"/>
            </a:lvl1pPr>
          </a:lstStyle>
          <a:p>
            <a:pPr lvl="0"/>
            <a:r>
              <a:rPr lang="en-US" dirty="0" smtClean="0"/>
              <a:t>Date</a:t>
            </a:r>
          </a:p>
          <a:p>
            <a:pPr lvl="0"/>
            <a:r>
              <a:rPr lang="en-US" dirty="0" smtClean="0"/>
              <a:t>Speaker Name</a:t>
            </a:r>
          </a:p>
        </p:txBody>
      </p:sp>
      <p:pic>
        <p:nvPicPr>
          <p:cNvPr id="9" name="Picture 164" descr="Bar_Bevel_2C_V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2836" y="839097"/>
            <a:ext cx="2078182" cy="359989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 bwMode="auto">
          <a:xfrm>
            <a:off x="277091" y="672353"/>
            <a:ext cx="3186545" cy="672353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16412" bIns="16412" numCol="1" rtlCol="0" anchor="ctr" anchorCtr="0" compatLnSpc="1">
            <a:prstTxWarp prst="textNoShape">
              <a:avLst/>
            </a:prstTxWarp>
          </a:bodyPr>
          <a:lstStyle/>
          <a:p>
            <a:pPr defTabSz="820583"/>
            <a:endParaRPr lang="en-GB" sz="1300" smtClean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11" name="Straight Connector 11"/>
          <p:cNvCxnSpPr>
            <a:cxnSpLocks noChangeShapeType="1"/>
          </p:cNvCxnSpPr>
          <p:nvPr userDrawn="1"/>
        </p:nvCxnSpPr>
        <p:spPr bwMode="auto">
          <a:xfrm rot="16200000" flipH="1">
            <a:off x="-118265" y="2990268"/>
            <a:ext cx="1984842" cy="0"/>
          </a:xfrm>
          <a:prstGeom prst="line">
            <a:avLst/>
          </a:prstGeom>
          <a:noFill/>
          <a:ln w="76200" cap="rnd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13" name="Straight Connector 11"/>
          <p:cNvCxnSpPr>
            <a:cxnSpLocks noChangeShapeType="1"/>
          </p:cNvCxnSpPr>
          <p:nvPr userDrawn="1"/>
        </p:nvCxnSpPr>
        <p:spPr bwMode="auto">
          <a:xfrm rot="16200000" flipH="1">
            <a:off x="5380670" y="3009480"/>
            <a:ext cx="1984842" cy="0"/>
          </a:xfrm>
          <a:prstGeom prst="line">
            <a:avLst/>
          </a:prstGeom>
          <a:noFill/>
          <a:ln w="76200" cap="rnd" algn="ctr">
            <a:solidFill>
              <a:schemeClr val="tx2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2547010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1"/>
          <p:cNvGrpSpPr>
            <a:grpSpLocks/>
          </p:cNvGrpSpPr>
          <p:nvPr userDrawn="1"/>
        </p:nvGrpSpPr>
        <p:grpSpPr bwMode="auto">
          <a:xfrm>
            <a:off x="771895" y="1411941"/>
            <a:ext cx="5651500" cy="1984842"/>
            <a:chOff x="1288" y="1521"/>
            <a:chExt cx="3916" cy="1417"/>
          </a:xfrm>
        </p:grpSpPr>
        <p:cxnSp>
          <p:nvCxnSpPr>
            <p:cNvPr id="6" name="Straight Connector 11"/>
            <p:cNvCxnSpPr>
              <a:cxnSpLocks noChangeShapeType="1"/>
            </p:cNvCxnSpPr>
            <p:nvPr/>
          </p:nvCxnSpPr>
          <p:spPr bwMode="auto">
            <a:xfrm rot="16200000" flipH="1">
              <a:off x="579" y="2230"/>
              <a:ext cx="1417" cy="0"/>
            </a:xfrm>
            <a:prstGeom prst="line">
              <a:avLst/>
            </a:prstGeom>
            <a:noFill/>
            <a:ln w="76200" cap="rnd" algn="ctr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7" name="Straight Connector 12"/>
            <p:cNvCxnSpPr>
              <a:cxnSpLocks noChangeShapeType="1"/>
            </p:cNvCxnSpPr>
            <p:nvPr/>
          </p:nvCxnSpPr>
          <p:spPr bwMode="auto">
            <a:xfrm rot="16200000" flipH="1">
              <a:off x="4495" y="2230"/>
              <a:ext cx="1417" cy="0"/>
            </a:xfrm>
            <a:prstGeom prst="line">
              <a:avLst/>
            </a:prstGeom>
            <a:noFill/>
            <a:ln w="76200" cap="rnd" algn="ctr">
              <a:solidFill>
                <a:schemeClr val="tx2"/>
              </a:solidFill>
              <a:round/>
              <a:headEnd/>
              <a:tailEnd/>
            </a:ln>
          </p:spPr>
        </p:cxnSp>
      </p:grpSp>
      <p:sp>
        <p:nvSpPr>
          <p:cNvPr id="634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39626" y="1989526"/>
            <a:ext cx="5166270" cy="446276"/>
          </a:xfrm>
          <a:ln algn="ctr"/>
        </p:spPr>
        <p:txBody>
          <a:bodyPr wrap="square" tIns="0" bIns="0" anchor="b">
            <a:spAutoFit/>
          </a:bodyPr>
          <a:lstStyle>
            <a:lvl1pPr>
              <a:lnSpc>
                <a:spcPct val="100000"/>
              </a:lnSpc>
              <a:defRPr sz="29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34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39626" y="2483987"/>
            <a:ext cx="5156382" cy="276999"/>
          </a:xfrm>
        </p:spPr>
        <p:txBody>
          <a:bodyPr wrap="square" lIns="16412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808"/>
              </a:spcBef>
              <a:buClr>
                <a:schemeClr val="tx2"/>
              </a:buClr>
              <a:buSzTx/>
              <a:buFont typeface="Wingdings" pitchFamily="2" charset="2"/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939625" y="3772124"/>
            <a:ext cx="3312102" cy="463699"/>
          </a:xfrm>
        </p:spPr>
        <p:txBody>
          <a:bodyPr lIns="16412" tIns="0" rIns="0" bIns="0"/>
          <a:lstStyle>
            <a:lvl1pPr>
              <a:lnSpc>
                <a:spcPct val="110000"/>
              </a:lnSpc>
              <a:spcBef>
                <a:spcPts val="63"/>
              </a:spcBef>
              <a:buNone/>
              <a:defRPr baseline="0"/>
            </a:lvl1pPr>
          </a:lstStyle>
          <a:p>
            <a:pPr lvl="0"/>
            <a:r>
              <a:rPr lang="en-US" dirty="0" smtClean="0"/>
              <a:t>Date</a:t>
            </a:r>
          </a:p>
          <a:p>
            <a:pPr lvl="0"/>
            <a:r>
              <a:rPr lang="en-US" dirty="0" smtClean="0"/>
              <a:t>Speaker Name</a:t>
            </a:r>
          </a:p>
        </p:txBody>
      </p:sp>
      <p:pic>
        <p:nvPicPr>
          <p:cNvPr id="9" name="Picture 164" descr="Bar_Bevel_2C_V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1012" y="2271685"/>
            <a:ext cx="1537855" cy="2663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63338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41606" y="3766495"/>
            <a:ext cx="5166270" cy="446276"/>
          </a:xfrm>
          <a:ln algn="ctr"/>
        </p:spPr>
        <p:txBody>
          <a:bodyPr wrap="square" tIns="0" bIns="0" anchor="b">
            <a:spAutoFit/>
          </a:bodyPr>
          <a:lstStyle>
            <a:lvl1pPr>
              <a:lnSpc>
                <a:spcPct val="100000"/>
              </a:lnSpc>
              <a:defRPr sz="29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34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41606" y="4260956"/>
            <a:ext cx="5156382" cy="276999"/>
          </a:xfrm>
        </p:spPr>
        <p:txBody>
          <a:bodyPr wrap="square" lIns="16412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808"/>
              </a:spcBef>
              <a:buClr>
                <a:schemeClr val="tx2"/>
              </a:buClr>
              <a:buSzTx/>
              <a:buFont typeface="Wingdings" pitchFamily="2" charset="2"/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941605" y="4631190"/>
            <a:ext cx="3312102" cy="411457"/>
          </a:xfrm>
        </p:spPr>
        <p:txBody>
          <a:bodyPr lIns="16412" tIns="0" rIns="0" bIns="0"/>
          <a:lstStyle>
            <a:lvl1pPr>
              <a:lnSpc>
                <a:spcPct val="110000"/>
              </a:lnSpc>
              <a:spcBef>
                <a:spcPts val="63"/>
              </a:spcBef>
              <a:buNone/>
              <a:defRPr baseline="0"/>
            </a:lvl1pPr>
          </a:lstStyle>
          <a:p>
            <a:pPr lvl="0"/>
            <a:r>
              <a:rPr lang="en-US" dirty="0" smtClean="0"/>
              <a:t>Date</a:t>
            </a:r>
          </a:p>
          <a:p>
            <a:pPr lvl="0"/>
            <a:r>
              <a:rPr lang="en-US" dirty="0" smtClean="0"/>
              <a:t>Speaker Name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562526"/>
            <a:ext cx="5678885" cy="1679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64" descr="Bar_Bevel_2C_V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1012" y="2271685"/>
            <a:ext cx="1537855" cy="266392"/>
          </a:xfrm>
          <a:prstGeom prst="rect">
            <a:avLst/>
          </a:prstGeom>
          <a:noFill/>
        </p:spPr>
      </p:pic>
      <p:grpSp>
        <p:nvGrpSpPr>
          <p:cNvPr id="2" name="Group 201"/>
          <p:cNvGrpSpPr>
            <a:grpSpLocks/>
          </p:cNvGrpSpPr>
          <p:nvPr userDrawn="1"/>
        </p:nvGrpSpPr>
        <p:grpSpPr bwMode="auto">
          <a:xfrm>
            <a:off x="773875" y="1410020"/>
            <a:ext cx="5651500" cy="1984842"/>
            <a:chOff x="1288" y="1521"/>
            <a:chExt cx="3916" cy="1417"/>
          </a:xfrm>
        </p:grpSpPr>
        <p:cxnSp>
          <p:nvCxnSpPr>
            <p:cNvPr id="6" name="Straight Connector 11"/>
            <p:cNvCxnSpPr>
              <a:cxnSpLocks noChangeShapeType="1"/>
            </p:cNvCxnSpPr>
            <p:nvPr/>
          </p:nvCxnSpPr>
          <p:spPr bwMode="auto">
            <a:xfrm rot="16200000" flipH="1">
              <a:off x="579" y="2230"/>
              <a:ext cx="1417" cy="0"/>
            </a:xfrm>
            <a:prstGeom prst="line">
              <a:avLst/>
            </a:prstGeom>
            <a:noFill/>
            <a:ln w="76200" cap="rnd" algn="ctr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7" name="Straight Connector 12"/>
            <p:cNvCxnSpPr>
              <a:cxnSpLocks noChangeShapeType="1"/>
            </p:cNvCxnSpPr>
            <p:nvPr/>
          </p:nvCxnSpPr>
          <p:spPr bwMode="auto">
            <a:xfrm rot="16200000" flipH="1">
              <a:off x="4495" y="2230"/>
              <a:ext cx="1417" cy="0"/>
            </a:xfrm>
            <a:prstGeom prst="line">
              <a:avLst/>
            </a:prstGeom>
            <a:noFill/>
            <a:ln w="76200" cap="rnd" algn="ctr">
              <a:solidFill>
                <a:schemeClr val="tx2"/>
              </a:solidFill>
              <a:round/>
              <a:headEnd/>
              <a:tailEnd/>
            </a:ln>
          </p:spPr>
        </p:cxnSp>
      </p:grpSp>
    </p:spTree>
    <p:extLst>
      <p:ext uri="{BB962C8B-B14F-4D97-AF65-F5344CB8AC3E}">
        <p14:creationId xmlns:p14="http://schemas.microsoft.com/office/powerpoint/2010/main" val="1490292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b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23455" y="2692372"/>
            <a:ext cx="7897091" cy="470647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>
            <a:lvl1pPr algn="l" defTabSz="914608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lang="en-US" sz="1800" b="1" kern="1200" dirty="0" smtClean="0">
                <a:solidFill>
                  <a:schemeClr val="tx2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ounded Rectangle 3"/>
          <p:cNvSpPr/>
          <p:nvPr userDrawn="1"/>
        </p:nvSpPr>
        <p:spPr bwMode="auto">
          <a:xfrm>
            <a:off x="623455" y="3227294"/>
            <a:ext cx="7897091" cy="57176"/>
          </a:xfrm>
          <a:prstGeom prst="roundRect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25400" dir="5400000" algn="ctr" rotWithShape="0">
              <a:schemeClr val="tx2">
                <a:alpha val="33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none" lIns="0" tIns="0" rIns="16412" bIns="16412" numCol="1" rtlCol="0" anchor="ctr" anchorCtr="0" compatLnSpc="1">
            <a:prstTxWarp prst="textNoShape">
              <a:avLst/>
            </a:prstTxWarp>
          </a:bodyPr>
          <a:lstStyle/>
          <a:p>
            <a:pPr defTabSz="820583"/>
            <a:endParaRPr lang="en-GB" sz="1300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89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429" tIns="45714" rIns="91429" bIns="45714"/>
          <a:lstStyle/>
          <a:p>
            <a:pPr algn="ctr"/>
            <a:endParaRPr lang="ru-RU" sz="13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429" tIns="45714" rIns="91429" bIns="45714"/>
          <a:lstStyle/>
          <a:p>
            <a:pPr algn="ctr"/>
            <a:endParaRPr lang="ru-RU" sz="13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>
                <a:solidFill>
                  <a:srgbClr val="262624"/>
                </a:solidFill>
              </a:rPr>
              <a:pPr/>
              <a:t>‹#›</a:t>
            </a:fld>
            <a:endParaRPr lang="ru-RU">
              <a:solidFill>
                <a:srgbClr val="2626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531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 bwMode="invGray">
          <a:xfrm>
            <a:off x="8977313" y="-1588"/>
            <a:ext cx="25400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 userDrawn="1"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 bwMode="invGray">
          <a:xfrm>
            <a:off x="8875713" y="0"/>
            <a:ext cx="6350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1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0"/>
            <a:ext cx="3873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 userDrawn="1"/>
        </p:nvSpPr>
        <p:spPr>
          <a:xfrm>
            <a:off x="541338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 userDrawn="1"/>
        </p:nvSpPr>
        <p:spPr bwMode="auto">
          <a:xfrm>
            <a:off x="963613" y="-20638"/>
            <a:ext cx="252412" cy="33813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ru-RU" altLang="ru-RU" sz="1600" smtClean="0">
                <a:solidFill>
                  <a:srgbClr val="DBDBE9"/>
                </a:solidFill>
                <a:cs typeface="Times New Roman" pitchFamily="18" charset="0"/>
              </a:rPr>
              <a:t>]</a:t>
            </a:r>
            <a:endParaRPr lang="ru-RU" altLang="ru-RU" smtClean="0">
              <a:solidFill>
                <a:srgbClr val="DBDBE9"/>
              </a:solidFill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auto">
          <a:xfrm>
            <a:off x="774700" y="-61913"/>
            <a:ext cx="384175" cy="4302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smtClean="0">
                <a:solidFill>
                  <a:prstClr val="white"/>
                </a:solidFill>
                <a:cs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cs typeface="Times New Roman" pitchFamily="18" charset="0"/>
            </a:endParaRPr>
          </a:p>
        </p:txBody>
      </p:sp>
      <p:sp>
        <p:nvSpPr>
          <p:cNvPr id="15" name="Номер слайда 11"/>
          <p:cNvSpPr txBox="1">
            <a:spLocks noGrp="1"/>
          </p:cNvSpPr>
          <p:nvPr userDrawn="1"/>
        </p:nvSpPr>
        <p:spPr bwMode="auto">
          <a:xfrm>
            <a:off x="7424738" y="0"/>
            <a:ext cx="1484312" cy="307975"/>
          </a:xfrm>
          <a:prstGeom prst="rect">
            <a:avLst/>
          </a:prstGeom>
          <a:noFill/>
          <a:ln>
            <a:noFill/>
          </a:ln>
          <a:extLst/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defRPr/>
            </a:pPr>
            <a:fld id="{F49B2EFF-E5CF-4050-A281-C307594D358E}" type="slidenum">
              <a:rPr lang="ru-RU" smtClean="0">
                <a:solidFill>
                  <a:srgbClr val="FFFFFF"/>
                </a:solidFill>
              </a:rPr>
              <a:pPr algn="r" eaLnBrk="1" hangingPunct="1">
                <a:defRPr/>
              </a:pPr>
              <a:t>‹#›</a:t>
            </a:fld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77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7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5013" y="5151438"/>
            <a:ext cx="654050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Line 4"/>
          <p:cNvSpPr>
            <a:spLocks noChangeShapeType="1"/>
          </p:cNvSpPr>
          <p:nvPr userDrawn="1"/>
        </p:nvSpPr>
        <p:spPr bwMode="auto">
          <a:xfrm>
            <a:off x="6615113" y="5075238"/>
            <a:ext cx="1552575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19" name="Line 5"/>
          <p:cNvSpPr>
            <a:spLocks noChangeShapeType="1"/>
          </p:cNvSpPr>
          <p:nvPr userDrawn="1"/>
        </p:nvSpPr>
        <p:spPr bwMode="auto">
          <a:xfrm>
            <a:off x="6615113" y="6034088"/>
            <a:ext cx="1552575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20" name="Rectangle 6"/>
          <p:cNvSpPr>
            <a:spLocks noChangeArrowheads="1"/>
          </p:cNvSpPr>
          <p:nvPr userDrawn="1"/>
        </p:nvSpPr>
        <p:spPr bwMode="auto">
          <a:xfrm>
            <a:off x="7024688" y="6042025"/>
            <a:ext cx="731837" cy="63500"/>
          </a:xfrm>
          <a:prstGeom prst="rect">
            <a:avLst/>
          </a:prstGeom>
          <a:solidFill>
            <a:srgbClr val="C0C0C0"/>
          </a:soli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 userDrawn="1"/>
        </p:nvSpPr>
        <p:spPr bwMode="auto">
          <a:xfrm>
            <a:off x="7024688" y="5008563"/>
            <a:ext cx="731837" cy="63500"/>
          </a:xfrm>
          <a:prstGeom prst="rect">
            <a:avLst/>
          </a:prstGeom>
          <a:solidFill>
            <a:srgbClr val="C0C0C0"/>
          </a:soli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22" name="Rectangle 23"/>
          <p:cNvSpPr>
            <a:spLocks noChangeArrowheads="1"/>
          </p:cNvSpPr>
          <p:nvPr userDrawn="1"/>
        </p:nvSpPr>
        <p:spPr bwMode="auto">
          <a:xfrm>
            <a:off x="6400800" y="4532313"/>
            <a:ext cx="1931988" cy="36671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300"/>
              </a:spcBef>
              <a:buClr>
                <a:srgbClr val="A04DA3"/>
              </a:buClr>
              <a:buFont typeface="Georgia" pitchFamily="18" charset="0"/>
              <a:buNone/>
              <a:defRPr/>
            </a:pPr>
            <a:r>
              <a:rPr lang="ru-RU" altLang="ru-RU" smtClean="0">
                <a:solidFill>
                  <a:prstClr val="black"/>
                </a:solidFill>
                <a:latin typeface="Georgia" pitchFamily="18" charset="0"/>
              </a:rPr>
              <a:t>Минфин России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90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3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FD695-B695-4996-B4A7-1C03398E5395}" type="datetime1">
              <a:rPr lang="ru-RU">
                <a:solidFill>
                  <a:prstClr val="white"/>
                </a:solidFill>
              </a:rPr>
              <a:pPr>
                <a:defRPr/>
              </a:pPr>
              <a:t>30.01.2017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532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401638"/>
            <a:ext cx="822960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016125"/>
            <a:ext cx="8229600" cy="455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1" name="Номер слайда 28"/>
          <p:cNvSpPr>
            <a:spLocks noGrp="1"/>
          </p:cNvSpPr>
          <p:nvPr>
            <p:ph type="sldNum" sz="quarter" idx="4"/>
          </p:nvPr>
        </p:nvSpPr>
        <p:spPr>
          <a:xfrm>
            <a:off x="8320088" y="1588"/>
            <a:ext cx="747712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80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7" r:id="rId1"/>
    <p:sldLayoutId id="2147484591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Times New Roman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Times New Roman" pitchFamily="18" charset="0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Times New Roman" pitchFamily="18" charset="0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Times New Roman" pitchFamily="18" charset="0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Times New Roman" pitchFamily="18" charset="0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3455" y="1479177"/>
            <a:ext cx="7897091" cy="44375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41029" rIns="16412" bIns="4102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white">
          <a:xfrm flipV="1">
            <a:off x="0" y="6177243"/>
            <a:ext cx="9144000" cy="684960"/>
          </a:xfrm>
          <a:prstGeom prst="rect">
            <a:avLst/>
          </a:prstGeom>
          <a:solidFill>
            <a:srgbClr val="FFFFFF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82058" tIns="41029" rIns="82058" bIns="41029" anchor="ctr"/>
          <a:lstStyle/>
          <a:p>
            <a:pPr algn="ctr">
              <a:defRPr/>
            </a:pPr>
            <a:endParaRPr lang="en-US" sz="13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648363" y="6399960"/>
            <a:ext cx="1870364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16412" bIns="16412" numCol="1" anchor="t" anchorCtr="0" compatLnSpc="1">
            <a:prstTxWarp prst="textNoShape">
              <a:avLst/>
            </a:prstTxWarp>
          </a:bodyPr>
          <a:lstStyle>
            <a:lvl1pPr algn="ctr">
              <a:defRPr sz="11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8586A89-3CE5-487F-94CB-5CB68CF8CC4D}" type="slidenum">
              <a:rPr lang="en-US">
                <a:solidFill>
                  <a:srgbClr val="262624"/>
                </a:solidFill>
                <a:latin typeface="Arial" charset="0"/>
              </a:rPr>
              <a:pPr>
                <a:defRPr/>
              </a:pPr>
              <a:t>‹#›</a:t>
            </a:fld>
            <a:endParaRPr lang="en-US" dirty="0">
              <a:solidFill>
                <a:srgbClr val="262624"/>
              </a:solidFill>
              <a:latin typeface="Arial" charset="0"/>
            </a:endParaRPr>
          </a:p>
        </p:txBody>
      </p:sp>
      <p:sp>
        <p:nvSpPr>
          <p:cNvPr id="4103" name="Rectangle 145"/>
          <p:cNvSpPr>
            <a:spLocks noGrp="1" noChangeArrowheads="1"/>
          </p:cNvSpPr>
          <p:nvPr>
            <p:ph type="title"/>
          </p:nvPr>
        </p:nvSpPr>
        <p:spPr bwMode="auto">
          <a:xfrm>
            <a:off x="623455" y="470647"/>
            <a:ext cx="7897091" cy="47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14" rIns="0" bIns="45714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-1246909" y="1680882"/>
            <a:ext cx="969818" cy="403412"/>
          </a:xfrm>
          <a:prstGeom prst="rect">
            <a:avLst/>
          </a:prstGeom>
          <a:solidFill>
            <a:srgbClr val="09633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16412" bIns="16412" numCol="1" rtlCol="0" anchor="ctr" anchorCtr="0" compatLnSpc="1">
            <a:prstTxWarp prst="textNoShape">
              <a:avLst/>
            </a:prstTxWarp>
          </a:bodyPr>
          <a:lstStyle/>
          <a:p>
            <a:pPr algn="ctr" defTabSz="820583"/>
            <a:r>
              <a:rPr lang="en-GB" sz="900" dirty="0" smtClean="0">
                <a:solidFill>
                  <a:srgbClr val="FFFFFF"/>
                </a:solidFill>
                <a:latin typeface="Arial" pitchFamily="34" charset="0"/>
              </a:rPr>
              <a:t>9/99/52</a:t>
            </a:r>
          </a:p>
        </p:txBody>
      </p:sp>
      <p:sp>
        <p:nvSpPr>
          <p:cNvPr id="12" name="Rectangle 11"/>
          <p:cNvSpPr/>
          <p:nvPr userDrawn="1"/>
        </p:nvSpPr>
        <p:spPr bwMode="auto">
          <a:xfrm>
            <a:off x="-1246909" y="2189950"/>
            <a:ext cx="969818" cy="403412"/>
          </a:xfrm>
          <a:prstGeom prst="rect">
            <a:avLst/>
          </a:prstGeom>
          <a:solidFill>
            <a:srgbClr val="9EA09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16412" bIns="16412" numCol="1" rtlCol="0" anchor="ctr" anchorCtr="0" compatLnSpc="1">
            <a:prstTxWarp prst="textNoShape">
              <a:avLst/>
            </a:prstTxWarp>
          </a:bodyPr>
          <a:lstStyle/>
          <a:p>
            <a:pPr algn="ctr" defTabSz="820583"/>
            <a:r>
              <a:rPr lang="en-GB" sz="900" dirty="0" smtClean="0">
                <a:solidFill>
                  <a:srgbClr val="262624"/>
                </a:solidFill>
                <a:latin typeface="Arial" pitchFamily="34" charset="0"/>
              </a:rPr>
              <a:t>158/160/154</a:t>
            </a:r>
          </a:p>
        </p:txBody>
      </p:sp>
      <p:sp>
        <p:nvSpPr>
          <p:cNvPr id="13" name="Rectangle 12"/>
          <p:cNvSpPr/>
          <p:nvPr userDrawn="1"/>
        </p:nvSpPr>
        <p:spPr bwMode="auto">
          <a:xfrm>
            <a:off x="-1246909" y="2699017"/>
            <a:ext cx="969818" cy="403412"/>
          </a:xfrm>
          <a:prstGeom prst="rect">
            <a:avLst/>
          </a:prstGeom>
          <a:solidFill>
            <a:srgbClr val="877E5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16412" bIns="16412" numCol="1" rtlCol="0" anchor="ctr" anchorCtr="0" compatLnSpc="1">
            <a:prstTxWarp prst="textNoShape">
              <a:avLst/>
            </a:prstTxWarp>
          </a:bodyPr>
          <a:lstStyle/>
          <a:p>
            <a:pPr algn="ctr" defTabSz="820583"/>
            <a:r>
              <a:rPr lang="en-GB" sz="900" dirty="0" smtClean="0">
                <a:solidFill>
                  <a:srgbClr val="FFFFFF"/>
                </a:solidFill>
                <a:latin typeface="Arial" pitchFamily="34" charset="0"/>
              </a:rPr>
              <a:t>135/126/83</a:t>
            </a:r>
          </a:p>
        </p:txBody>
      </p:sp>
      <p:sp>
        <p:nvSpPr>
          <p:cNvPr id="14" name="Rectangle 13"/>
          <p:cNvSpPr/>
          <p:nvPr userDrawn="1"/>
        </p:nvSpPr>
        <p:spPr bwMode="auto">
          <a:xfrm>
            <a:off x="-1246909" y="3208084"/>
            <a:ext cx="969818" cy="403412"/>
          </a:xfrm>
          <a:prstGeom prst="rect">
            <a:avLst/>
          </a:prstGeom>
          <a:solidFill>
            <a:srgbClr val="AB724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16412" bIns="16412" numCol="1" rtlCol="0" anchor="ctr" anchorCtr="0" compatLnSpc="1">
            <a:prstTxWarp prst="textNoShape">
              <a:avLst/>
            </a:prstTxWarp>
          </a:bodyPr>
          <a:lstStyle/>
          <a:p>
            <a:pPr algn="ctr" defTabSz="820583"/>
            <a:r>
              <a:rPr lang="en-GB" sz="900" dirty="0" smtClean="0">
                <a:solidFill>
                  <a:srgbClr val="FFFFFF"/>
                </a:solidFill>
                <a:latin typeface="Arial" pitchFamily="34" charset="0"/>
              </a:rPr>
              <a:t>171/114/67</a:t>
            </a:r>
          </a:p>
        </p:txBody>
      </p:sp>
      <p:sp>
        <p:nvSpPr>
          <p:cNvPr id="15" name="Rectangle 14"/>
          <p:cNvSpPr/>
          <p:nvPr userDrawn="1"/>
        </p:nvSpPr>
        <p:spPr bwMode="auto">
          <a:xfrm>
            <a:off x="-1246909" y="3717152"/>
            <a:ext cx="969818" cy="403412"/>
          </a:xfrm>
          <a:prstGeom prst="rect">
            <a:avLst/>
          </a:prstGeom>
          <a:solidFill>
            <a:srgbClr val="09633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16412" bIns="16412" numCol="1" rtlCol="0" anchor="ctr" anchorCtr="0" compatLnSpc="1">
            <a:prstTxWarp prst="textNoShape">
              <a:avLst/>
            </a:prstTxWarp>
          </a:bodyPr>
          <a:lstStyle/>
          <a:p>
            <a:pPr algn="ctr" defTabSz="820583"/>
            <a:r>
              <a:rPr lang="en-GB" sz="900" dirty="0" smtClean="0">
                <a:solidFill>
                  <a:srgbClr val="FFFFFF"/>
                </a:solidFill>
                <a:latin typeface="Arial" pitchFamily="34" charset="0"/>
              </a:rPr>
              <a:t>9/99/52</a:t>
            </a:r>
          </a:p>
        </p:txBody>
      </p:sp>
      <p:sp>
        <p:nvSpPr>
          <p:cNvPr id="16" name="Rectangle 15"/>
          <p:cNvSpPr/>
          <p:nvPr userDrawn="1"/>
        </p:nvSpPr>
        <p:spPr bwMode="auto">
          <a:xfrm>
            <a:off x="-1246909" y="5244353"/>
            <a:ext cx="969818" cy="403412"/>
          </a:xfrm>
          <a:prstGeom prst="rect">
            <a:avLst/>
          </a:prstGeom>
          <a:solidFill>
            <a:srgbClr val="9A240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16412" bIns="16412" numCol="1" rtlCol="0" anchor="ctr" anchorCtr="0" compatLnSpc="1">
            <a:prstTxWarp prst="textNoShape">
              <a:avLst/>
            </a:prstTxWarp>
          </a:bodyPr>
          <a:lstStyle/>
          <a:p>
            <a:pPr algn="ctr" defTabSz="820583"/>
            <a:r>
              <a:rPr lang="en-GB" sz="900" dirty="0" smtClean="0">
                <a:solidFill>
                  <a:srgbClr val="FFFFFF"/>
                </a:solidFill>
                <a:latin typeface="Arial" pitchFamily="34" charset="0"/>
              </a:rPr>
              <a:t>154/36/8</a:t>
            </a: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-1246909" y="4735286"/>
            <a:ext cx="969818" cy="403412"/>
          </a:xfrm>
          <a:prstGeom prst="rect">
            <a:avLst/>
          </a:prstGeom>
          <a:solidFill>
            <a:srgbClr val="4D4D4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16412" bIns="16412" numCol="1" rtlCol="0" anchor="ctr" anchorCtr="0" compatLnSpc="1">
            <a:prstTxWarp prst="textNoShape">
              <a:avLst/>
            </a:prstTxWarp>
          </a:bodyPr>
          <a:lstStyle/>
          <a:p>
            <a:pPr algn="ctr" defTabSz="820583"/>
            <a:r>
              <a:rPr lang="en-GB" sz="900" dirty="0" smtClean="0">
                <a:solidFill>
                  <a:srgbClr val="FFFFFF"/>
                </a:solidFill>
                <a:latin typeface="Arial" pitchFamily="34" charset="0"/>
              </a:rPr>
              <a:t>77/77/72</a:t>
            </a:r>
          </a:p>
        </p:txBody>
      </p:sp>
      <p:sp>
        <p:nvSpPr>
          <p:cNvPr id="18" name="Rectangle 17"/>
          <p:cNvSpPr/>
          <p:nvPr userDrawn="1"/>
        </p:nvSpPr>
        <p:spPr bwMode="auto">
          <a:xfrm>
            <a:off x="-1246909" y="4226219"/>
            <a:ext cx="969818" cy="403412"/>
          </a:xfrm>
          <a:prstGeom prst="rect">
            <a:avLst/>
          </a:prstGeom>
          <a:solidFill>
            <a:srgbClr val="6F6F6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16412" bIns="16412" numCol="1" rtlCol="0" anchor="ctr" anchorCtr="0" compatLnSpc="1">
            <a:prstTxWarp prst="textNoShape">
              <a:avLst/>
            </a:prstTxWarp>
          </a:bodyPr>
          <a:lstStyle/>
          <a:p>
            <a:pPr algn="ctr" defTabSz="820583"/>
            <a:r>
              <a:rPr lang="en-GB" sz="900" dirty="0" smtClean="0">
                <a:solidFill>
                  <a:srgbClr val="FFFFFF"/>
                </a:solidFill>
                <a:latin typeface="Arial" pitchFamily="34" charset="0"/>
              </a:rPr>
              <a:t>111/111/107</a:t>
            </a:r>
          </a:p>
        </p:txBody>
      </p:sp>
      <p:sp>
        <p:nvSpPr>
          <p:cNvPr id="20" name="Rounded Rectangle 19"/>
          <p:cNvSpPr/>
          <p:nvPr userDrawn="1"/>
        </p:nvSpPr>
        <p:spPr bwMode="auto">
          <a:xfrm>
            <a:off x="623455" y="6157059"/>
            <a:ext cx="7897091" cy="57176"/>
          </a:xfrm>
          <a:prstGeom prst="round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25400" dir="5400000" algn="ctr" rotWithShape="0">
              <a:schemeClr val="tx1">
                <a:alpha val="33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none" lIns="0" tIns="0" rIns="16412" bIns="16412" numCol="1" rtlCol="0" anchor="ctr" anchorCtr="0" compatLnSpc="1">
            <a:prstTxWarp prst="textNoShape">
              <a:avLst/>
            </a:prstTxWarp>
          </a:bodyPr>
          <a:lstStyle/>
          <a:p>
            <a:pPr defTabSz="820583"/>
            <a:endParaRPr lang="en-GB" sz="13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1" name="Rounded Rectangle 20"/>
          <p:cNvSpPr/>
          <p:nvPr userDrawn="1"/>
        </p:nvSpPr>
        <p:spPr bwMode="auto">
          <a:xfrm>
            <a:off x="623455" y="941294"/>
            <a:ext cx="7897091" cy="57176"/>
          </a:xfrm>
          <a:prstGeom prst="round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25400" dir="5400000" algn="ctr" rotWithShape="0">
              <a:schemeClr val="tx1">
                <a:alpha val="33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none" lIns="0" tIns="0" rIns="16412" bIns="16412" numCol="1" rtlCol="0" anchor="ctr" anchorCtr="0" compatLnSpc="1">
            <a:prstTxWarp prst="textNoShape">
              <a:avLst/>
            </a:prstTxWarp>
          </a:bodyPr>
          <a:lstStyle/>
          <a:p>
            <a:pPr defTabSz="820583"/>
            <a:endParaRPr lang="en-GB" sz="1300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4" name="Picture 5" descr="ЛОГОТИП_emblema-3"/>
          <p:cNvPicPr preferRelativeResize="0">
            <a:picLocks noChangeArrowheads="1"/>
          </p:cNvPicPr>
          <p:nvPr userDrawn="1"/>
        </p:nvPicPr>
        <p:blipFill>
          <a:blip r:embed="rId7" cstate="print">
            <a:clrChange>
              <a:clrFrom>
                <a:srgbClr val="E6E8DB"/>
              </a:clrFrom>
              <a:clrTo>
                <a:srgbClr val="E6E8D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74182" y="6233141"/>
            <a:ext cx="346364" cy="40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153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4" r:id="rId1"/>
    <p:sldLayoutId id="2147484585" r:id="rId2"/>
    <p:sldLayoutId id="2147484586" r:id="rId3"/>
    <p:sldLayoutId id="2147484587" r:id="rId4"/>
    <p:sldLayoutId id="2147484588" r:id="rId5"/>
  </p:sldLayoutIdLst>
  <p:hf hdr="0" ftr="0" dt="0"/>
  <p:txStyles>
    <p:titleStyle>
      <a:lvl1pPr algn="l" defTabSz="914608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j-lt"/>
          <a:ea typeface="+mj-ea"/>
          <a:cs typeface="+mj-cs"/>
        </a:defRPr>
      </a:lvl1pPr>
      <a:lvl2pPr algn="l" defTabSz="914608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defTabSz="914608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defTabSz="914608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defTabSz="914608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10291" algn="l" defTabSz="914608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820583" algn="l" defTabSz="914608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230874" algn="l" defTabSz="914608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641165" algn="l" defTabSz="914608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205146" indent="-205146" algn="l" defTabSz="914608" rtl="0" eaLnBrk="1" fontAlgn="base" hangingPunct="1">
        <a:lnSpc>
          <a:spcPct val="110000"/>
        </a:lnSpc>
        <a:spcBef>
          <a:spcPts val="905"/>
        </a:spcBef>
        <a:spcAft>
          <a:spcPct val="0"/>
        </a:spcAft>
        <a:buClr>
          <a:schemeClr val="tx2"/>
        </a:buClr>
        <a:buSzPct val="100000"/>
        <a:buFont typeface="Wingdings 2" pitchFamily="18" charset="2"/>
        <a:buChar char=""/>
        <a:defRPr lang="en-US" sz="13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410291" indent="-203721" algn="l" defTabSz="914608" rtl="0" eaLnBrk="1" fontAlgn="base" hangingPunct="1">
        <a:lnSpc>
          <a:spcPct val="110000"/>
        </a:lnSpc>
        <a:spcBef>
          <a:spcPts val="302"/>
        </a:spcBef>
        <a:spcAft>
          <a:spcPct val="0"/>
        </a:spcAft>
        <a:buClr>
          <a:schemeClr val="tx2"/>
        </a:buClr>
        <a:buSzPct val="85000"/>
        <a:buFont typeface="Wingdings 2" pitchFamily="18" charset="2"/>
        <a:buChar char=""/>
        <a:defRPr lang="en-US" sz="13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615437" indent="-203721" algn="l" defTabSz="914608" rtl="0" eaLnBrk="1" fontAlgn="base" hangingPunct="1">
        <a:lnSpc>
          <a:spcPct val="110000"/>
        </a:lnSpc>
        <a:spcBef>
          <a:spcPts val="302"/>
        </a:spcBef>
        <a:spcAft>
          <a:spcPct val="0"/>
        </a:spcAft>
        <a:buClr>
          <a:schemeClr val="tx2"/>
        </a:buClr>
        <a:buSzPct val="100000"/>
        <a:buFont typeface="Wingdings" pitchFamily="2" charset="2"/>
        <a:buChar char=""/>
        <a:defRPr lang="en-US" sz="13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819158" indent="-202296" algn="l" defTabSz="914608" rtl="0" eaLnBrk="1" fontAlgn="base" hangingPunct="1">
        <a:lnSpc>
          <a:spcPct val="110000"/>
        </a:lnSpc>
        <a:spcBef>
          <a:spcPts val="302"/>
        </a:spcBef>
        <a:spcAft>
          <a:spcPct val="0"/>
        </a:spcAft>
        <a:buClr>
          <a:schemeClr val="tx2"/>
        </a:buClr>
        <a:buSzPct val="80000"/>
        <a:buFont typeface="Wingdings 3" pitchFamily="18" charset="2"/>
        <a:buChar char=""/>
        <a:defRPr lang="en-US" sz="13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025728" indent="-205146" algn="l" defTabSz="914608" rtl="0" eaLnBrk="1" fontAlgn="base" hangingPunct="1">
        <a:lnSpc>
          <a:spcPct val="110000"/>
        </a:lnSpc>
        <a:spcBef>
          <a:spcPts val="302"/>
        </a:spcBef>
        <a:spcAft>
          <a:spcPct val="0"/>
        </a:spcAft>
        <a:buClr>
          <a:schemeClr val="tx2"/>
        </a:buClr>
        <a:buSzPct val="100000"/>
        <a:buFont typeface="Wingdings 2" pitchFamily="18" charset="2"/>
        <a:buChar char=""/>
        <a:defRPr lang="en-US" sz="13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1233723" indent="-205146" algn="l" defTabSz="914608" rtl="0" eaLnBrk="1" fontAlgn="base" hangingPunct="1">
        <a:lnSpc>
          <a:spcPct val="110000"/>
        </a:lnSpc>
        <a:spcBef>
          <a:spcPts val="302"/>
        </a:spcBef>
        <a:spcAft>
          <a:spcPct val="0"/>
        </a:spcAft>
        <a:buClr>
          <a:schemeClr val="tx2"/>
        </a:buClr>
        <a:buSzPct val="85000"/>
        <a:buFont typeface="Wingdings 2" pitchFamily="18" charset="2"/>
        <a:buChar char="¡"/>
        <a:defRPr lang="en-US" sz="1300" baseline="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1433170" indent="-199447" algn="l" defTabSz="914608" rtl="0" eaLnBrk="1" fontAlgn="base" hangingPunct="1">
        <a:lnSpc>
          <a:spcPct val="110000"/>
        </a:lnSpc>
        <a:spcBef>
          <a:spcPts val="302"/>
        </a:spcBef>
        <a:spcAft>
          <a:spcPct val="0"/>
        </a:spcAft>
        <a:buClr>
          <a:schemeClr val="tx2"/>
        </a:buClr>
        <a:buSzPct val="100000"/>
        <a:buFont typeface="Wingdings" pitchFamily="2" charset="2"/>
        <a:buChar char="w"/>
        <a:defRPr lang="en-US" sz="1300" baseline="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1641165" indent="-207995" algn="l" defTabSz="914608" rtl="0" eaLnBrk="1" fontAlgn="base" hangingPunct="1">
        <a:lnSpc>
          <a:spcPct val="110000"/>
        </a:lnSpc>
        <a:spcBef>
          <a:spcPts val="302"/>
        </a:spcBef>
        <a:spcAft>
          <a:spcPct val="0"/>
        </a:spcAft>
        <a:buClr>
          <a:schemeClr val="tx2"/>
        </a:buClr>
        <a:buSzPct val="80000"/>
        <a:buFont typeface="Wingdings 3" pitchFamily="18" charset="2"/>
        <a:buChar char=""/>
        <a:defRPr lang="en-US" sz="1300" baseline="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1846311" indent="-205146" algn="l" defTabSz="914608" rtl="0" eaLnBrk="1" fontAlgn="base" hangingPunct="1">
        <a:lnSpc>
          <a:spcPct val="110000"/>
        </a:lnSpc>
        <a:spcBef>
          <a:spcPts val="302"/>
        </a:spcBef>
        <a:spcAft>
          <a:spcPct val="0"/>
        </a:spcAft>
        <a:buClr>
          <a:schemeClr val="tx2"/>
        </a:buClr>
        <a:buSzPct val="100000"/>
        <a:buFont typeface="Wingdings 2" pitchFamily="18" charset="2"/>
        <a:buChar char=""/>
        <a:defRPr lang="en-US" sz="1300" dirty="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0291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0583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0874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1165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1456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1748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2039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82330" algn="l" defTabSz="82058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401638"/>
            <a:ext cx="822960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016125"/>
            <a:ext cx="8229600" cy="455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7" name="Дата 27"/>
          <p:cNvSpPr>
            <a:spLocks noGrp="1"/>
          </p:cNvSpPr>
          <p:nvPr>
            <p:ph type="dt" sz="half" idx="2"/>
          </p:nvPr>
        </p:nvSpPr>
        <p:spPr>
          <a:xfrm>
            <a:off x="1782763" y="6080125"/>
            <a:ext cx="960437" cy="457200"/>
          </a:xfrm>
          <a:prstGeom prst="rect">
            <a:avLst/>
          </a:prstGeom>
        </p:spPr>
        <p:txBody>
          <a:bodyPr vert="horz"/>
          <a:lstStyle>
            <a:lvl1pPr algn="ct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DE75F89A-C1A2-4EBD-9730-6D3CF0EDFFD4}" type="datetime1">
              <a:rPr lang="ru-RU">
                <a:solidFill>
                  <a:prstClr val="white"/>
                </a:solidFill>
              </a:rPr>
              <a:pPr>
                <a:defRPr/>
              </a:pPr>
              <a:t>30.01.2017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Номер слайда 28"/>
          <p:cNvSpPr>
            <a:spLocks noGrp="1"/>
          </p:cNvSpPr>
          <p:nvPr>
            <p:ph type="sldNum" sz="quarter" idx="4"/>
          </p:nvPr>
        </p:nvSpPr>
        <p:spPr>
          <a:xfrm>
            <a:off x="8320088" y="1588"/>
            <a:ext cx="747712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A8413314-4543-4426-BC89-DC6B2BC5AAD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87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94" r:id="rId1"/>
    <p:sldLayoutId id="2147484595" r:id="rId2"/>
    <p:sldLayoutId id="2147484596" r:id="rId3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Times New Roman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Times New Roman" pitchFamily="18" charset="0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Times New Roman" pitchFamily="18" charset="0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Times New Roman" pitchFamily="18" charset="0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Times New Roman" pitchFamily="18" charset="0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401638"/>
            <a:ext cx="822960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016125"/>
            <a:ext cx="8229600" cy="455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7" name="Дата 27"/>
          <p:cNvSpPr>
            <a:spLocks noGrp="1"/>
          </p:cNvSpPr>
          <p:nvPr>
            <p:ph type="dt" sz="half" idx="2"/>
          </p:nvPr>
        </p:nvSpPr>
        <p:spPr>
          <a:xfrm>
            <a:off x="1782763" y="6080125"/>
            <a:ext cx="960437" cy="457200"/>
          </a:xfrm>
          <a:prstGeom prst="rect">
            <a:avLst/>
          </a:prstGeom>
        </p:spPr>
        <p:txBody>
          <a:bodyPr vert="horz"/>
          <a:lstStyle>
            <a:lvl1pPr algn="ct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DE75F89A-C1A2-4EBD-9730-6D3CF0EDFFD4}" type="datetime1">
              <a:rPr lang="ru-RU">
                <a:solidFill>
                  <a:prstClr val="white"/>
                </a:solidFill>
              </a:rPr>
              <a:pPr>
                <a:defRPr/>
              </a:pPr>
              <a:t>30.01.2017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Номер слайда 28"/>
          <p:cNvSpPr>
            <a:spLocks noGrp="1"/>
          </p:cNvSpPr>
          <p:nvPr>
            <p:ph type="sldNum" sz="quarter" idx="4"/>
          </p:nvPr>
        </p:nvSpPr>
        <p:spPr>
          <a:xfrm>
            <a:off x="8320088" y="1588"/>
            <a:ext cx="747712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A8413314-4543-4426-BC89-DC6B2BC5AAD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198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02" r:id="rId1"/>
    <p:sldLayoutId id="2147484603" r:id="rId2"/>
    <p:sldLayoutId id="2147484604" r:id="rId3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Times New Roman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Times New Roman" pitchFamily="18" charset="0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Times New Roman" pitchFamily="18" charset="0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Times New Roman" pitchFamily="18" charset="0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Times New Roman" pitchFamily="18" charset="0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garantF1://70049760.1000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/>
          </p:cNvSpPr>
          <p:nvPr>
            <p:ph type="ctrTitle" idx="4294967295"/>
          </p:nvPr>
        </p:nvSpPr>
        <p:spPr>
          <a:xfrm>
            <a:off x="1130300" y="490538"/>
            <a:ext cx="7134225" cy="3041650"/>
          </a:xfrm>
        </p:spPr>
        <p:txBody>
          <a:bodyPr/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Новации 2017 года порядка применения бюджетной классификации Российской Федерации, в том числе расходов на реализацию приоритетных проектов (программ) </a:t>
            </a:r>
            <a:endParaRPr lang="ru-RU" sz="3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8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900113"/>
            <a:ext cx="8229600" cy="498412"/>
          </a:xfrm>
        </p:spPr>
        <p:txBody>
          <a:bodyPr/>
          <a:lstStyle/>
          <a:p>
            <a:r>
              <a:rPr lang="ru-RU" sz="3000" b="1" dirty="0" smtClean="0"/>
              <a:t>Особенности применения разделов и подразделов классификации расходов бюджетов</a:t>
            </a:r>
            <a:endParaRPr lang="ru-RU" sz="3000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851661"/>
            <a:ext cx="8229600" cy="4765039"/>
          </a:xfrm>
        </p:spPr>
        <p:txBody>
          <a:bodyPr/>
          <a:lstStyle/>
          <a:p>
            <a:pPr marL="109537" indent="0">
              <a:buNone/>
            </a:pPr>
            <a:endParaRPr lang="ru-RU" sz="2000" dirty="0" smtClean="0"/>
          </a:p>
          <a:p>
            <a:pPr marL="109537" indent="0">
              <a:buNone/>
            </a:pPr>
            <a:r>
              <a:rPr lang="ru-RU" sz="2400" dirty="0" smtClean="0"/>
              <a:t>Принцип отражения по разделам и подразделам классификации расходов бюджетов расходов на финансовое обеспечение выполнения функций (услуг) государственными учреждениями, в том числе в форме субсидий.</a:t>
            </a:r>
            <a:endParaRPr lang="ru-RU" sz="2400" dirty="0"/>
          </a:p>
          <a:p>
            <a:pPr marL="109537" indent="0">
              <a:buNone/>
            </a:pPr>
            <a:endParaRPr lang="ru-RU" sz="2000" dirty="0" smtClean="0"/>
          </a:p>
          <a:p>
            <a:pPr marL="109537" indent="0">
              <a:buNone/>
            </a:pPr>
            <a:endParaRPr lang="ru-RU" sz="2000" dirty="0"/>
          </a:p>
          <a:p>
            <a:pPr marL="109537" indent="0">
              <a:buNone/>
            </a:pPr>
            <a:endParaRPr lang="ru-RU" sz="2000" dirty="0"/>
          </a:p>
          <a:p>
            <a:pPr marL="109537" indent="0">
              <a:buNone/>
            </a:pPr>
            <a:endParaRPr lang="ru-RU" sz="2000" dirty="0" smtClean="0"/>
          </a:p>
          <a:p>
            <a:pPr marL="109537" indent="0">
              <a:buNone/>
            </a:pPr>
            <a:r>
              <a:rPr lang="ru-RU" sz="2000" b="1" dirty="0" smtClean="0"/>
              <a:t>Письмо Минфина России от 05.09.2016 № 02-05-10/51964</a:t>
            </a:r>
            <a:endParaRPr lang="ru-RU" sz="20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8945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Направления расходов для отражения остатков субсидий юр. лицам прошлых лет</a:t>
            </a:r>
          </a:p>
        </p:txBody>
      </p:sp>
      <p:sp>
        <p:nvSpPr>
          <p:cNvPr id="307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537" indent="0">
              <a:buNone/>
              <a:defRPr/>
            </a:pPr>
            <a:endParaRPr lang="ru-RU" sz="2400" dirty="0" smtClean="0"/>
          </a:p>
          <a:p>
            <a:pPr marL="109537" indent="0" algn="ctr">
              <a:buNone/>
              <a:defRPr/>
            </a:pPr>
            <a:r>
              <a:rPr lang="ru-RU" sz="2400" dirty="0" smtClean="0"/>
              <a:t>Отдельные направления расходов - пункт 4(1).2.7</a:t>
            </a:r>
            <a:r>
              <a:rPr lang="ru-RU" sz="2400" dirty="0"/>
              <a:t>. </a:t>
            </a:r>
            <a:r>
              <a:rPr lang="ru-RU" sz="2400" dirty="0" smtClean="0"/>
              <a:t>«Направления </a:t>
            </a:r>
            <a:r>
              <a:rPr lang="ru-RU" sz="2400" dirty="0"/>
              <a:t>расходов, предназначенные для отражения в бюджетном учете расчетов с юридическими лицами, индивидуальными предпринимателями, физическими лицами за счет остатков субсидий прошлых лет, предоставленных из федерального </a:t>
            </a:r>
            <a:r>
              <a:rPr lang="ru-RU" sz="2400" dirty="0" smtClean="0"/>
              <a:t>бюджета» </a:t>
            </a:r>
          </a:p>
          <a:p>
            <a:pPr marL="109537" indent="0" algn="ctr">
              <a:buNone/>
              <a:defRPr/>
            </a:pPr>
            <a:r>
              <a:rPr lang="ru-RU" sz="2400" dirty="0" smtClean="0"/>
              <a:t>Указаний № 65н</a:t>
            </a:r>
            <a:endParaRPr lang="ru-RU" sz="2400" dirty="0"/>
          </a:p>
          <a:p>
            <a:pPr>
              <a:spcBef>
                <a:spcPts val="0"/>
              </a:spcBef>
              <a:defRPr/>
            </a:pPr>
            <a:endParaRPr lang="ru-RU" sz="2400" dirty="0" smtClean="0"/>
          </a:p>
          <a:p>
            <a:pPr>
              <a:spcBef>
                <a:spcPts val="0"/>
              </a:spcBef>
              <a:defRPr/>
            </a:pPr>
            <a:endParaRPr lang="ru-RU" sz="2400" dirty="0"/>
          </a:p>
          <a:p>
            <a:pPr marL="0" indent="0">
              <a:spcBef>
                <a:spcPts val="0"/>
              </a:spcBef>
              <a:buFont typeface="Symbol" pitchFamily="18" charset="2"/>
              <a:buNone/>
              <a:defRPr/>
            </a:pPr>
            <a:endParaRPr lang="ru-RU" sz="2400" dirty="0"/>
          </a:p>
          <a:p>
            <a:pPr>
              <a:spcBef>
                <a:spcPts val="0"/>
              </a:spcBef>
              <a:defRPr/>
            </a:pPr>
            <a:endParaRPr lang="ru-RU" sz="2400" dirty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534150"/>
            <a:ext cx="2566988" cy="323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ru-RU" sz="12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СЛАЙД</a:t>
            </a:r>
            <a:r>
              <a:rPr lang="en-GB" altLang="ru-RU" sz="1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fld id="{81CD345D-1A7A-4A1A-A2BF-35AA003BCB44}" type="slidenum">
              <a:rPr lang="en-GB" altLang="ru-RU" sz="1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GB" altLang="ru-RU" sz="1400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748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гнутая вверх стрелка 3"/>
          <p:cNvSpPr/>
          <p:nvPr/>
        </p:nvSpPr>
        <p:spPr>
          <a:xfrm>
            <a:off x="2959100" y="1498600"/>
            <a:ext cx="3848100" cy="647700"/>
          </a:xfrm>
          <a:prstGeom prst="curved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Особенности порядка применения кодов классификации доходов бюджетов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0923023"/>
              </p:ext>
            </p:extLst>
          </p:nvPr>
        </p:nvGraphicFramePr>
        <p:xfrm>
          <a:off x="442646" y="2183797"/>
          <a:ext cx="3885745" cy="3173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1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5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19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94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4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074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0805" marR="18415" marT="190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8415" marR="18415" marT="190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04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8415" marR="18415" marT="190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03 3 07 </a:t>
                      </a: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5082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8415" marR="18415" marT="190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500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8415" marR="18415" marT="190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5047" y="1669534"/>
            <a:ext cx="3885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КБК расходов </a:t>
            </a:r>
            <a:r>
              <a:rPr lang="ru-RU" dirty="0"/>
              <a:t>федерального бюджета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49547" y="1669534"/>
            <a:ext cx="3666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КБК доходов бюджета субъекта РФ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248227"/>
              </p:ext>
            </p:extLst>
          </p:nvPr>
        </p:nvGraphicFramePr>
        <p:xfrm>
          <a:off x="5164547" y="2159000"/>
          <a:ext cx="3036965" cy="317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2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7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7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</a:t>
                      </a:r>
                      <a:r>
                        <a:rPr lang="ru-RU" sz="1600" b="1" u="none" strike="noStrike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5082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02 0000 151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531264"/>
              </p:ext>
            </p:extLst>
          </p:nvPr>
        </p:nvGraphicFramePr>
        <p:xfrm>
          <a:off x="5321590" y="2649823"/>
          <a:ext cx="2971510" cy="17175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3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7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8080"/>
                          </a:solidFill>
                          <a:effectLst/>
                        </a:rPr>
                        <a:t>1</a:t>
                      </a:r>
                      <a:endParaRPr lang="ru-RU" sz="1400" dirty="0">
                        <a:solidFill>
                          <a:srgbClr val="00808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Дотации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8080"/>
                          </a:solidFill>
                          <a:effectLst/>
                        </a:rPr>
                        <a:t>2</a:t>
                      </a:r>
                      <a:endParaRPr lang="ru-RU" sz="1400" dirty="0">
                        <a:solidFill>
                          <a:srgbClr val="00808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Субсидии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8080"/>
                          </a:solidFill>
                          <a:effectLst/>
                        </a:rPr>
                        <a:t>3</a:t>
                      </a:r>
                      <a:endParaRPr lang="ru-RU" sz="1400" dirty="0">
                        <a:solidFill>
                          <a:srgbClr val="00808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Субвенции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8080"/>
                          </a:solidFill>
                          <a:effectLst/>
                        </a:rPr>
                        <a:t>4</a:t>
                      </a:r>
                      <a:endParaRPr lang="ru-RU" sz="1400" dirty="0">
                        <a:solidFill>
                          <a:srgbClr val="00808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Иные межбюджетные трансферты </a:t>
                      </a:r>
                      <a:r>
                        <a:rPr lang="ru-RU" sz="1400" dirty="0" smtClean="0">
                          <a:effectLst/>
                        </a:rPr>
                        <a:t>бюджетам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8080"/>
                          </a:solidFill>
                          <a:effectLst/>
                        </a:rPr>
                        <a:t>5</a:t>
                      </a:r>
                      <a:endParaRPr lang="ru-RU" sz="1400" dirty="0">
                        <a:solidFill>
                          <a:srgbClr val="00808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Межбюджетные трансферты бюджетам ГВФ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04547" y="4458732"/>
            <a:ext cx="40762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Доходы ФБ от возврата неиспользованных остатков МБТ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644908" y="4483795"/>
            <a:ext cx="40762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Возврат неиспользованных остатков МБТ</a:t>
            </a:r>
            <a:endParaRPr lang="ru-RU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886779"/>
              </p:ext>
            </p:extLst>
          </p:nvPr>
        </p:nvGraphicFramePr>
        <p:xfrm>
          <a:off x="5027347" y="5130126"/>
          <a:ext cx="3693805" cy="5086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4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86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2 19 </a:t>
                      </a:r>
                      <a:r>
                        <a:rPr lang="ru-RU" sz="1600" b="1" u="none" strike="noStrike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5082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02 0000 151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720709"/>
              </p:ext>
            </p:extLst>
          </p:nvPr>
        </p:nvGraphicFramePr>
        <p:xfrm>
          <a:off x="404547" y="5130126"/>
          <a:ext cx="4076244" cy="5083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12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50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83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2 18 </a:t>
                      </a:r>
                      <a:r>
                        <a:rPr lang="ru-RU" sz="1800" b="1" u="none" strike="noStrike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8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5082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01 0000 151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Выгнутая вправо стрелка 7"/>
          <p:cNvSpPr/>
          <p:nvPr/>
        </p:nvSpPr>
        <p:spPr>
          <a:xfrm>
            <a:off x="6946900" y="2386926"/>
            <a:ext cx="762000" cy="2997874"/>
          </a:xfrm>
          <a:prstGeom prst="curvedLef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верх стрелка 15"/>
          <p:cNvSpPr/>
          <p:nvPr/>
        </p:nvSpPr>
        <p:spPr>
          <a:xfrm rot="10800000">
            <a:off x="2537919" y="5651500"/>
            <a:ext cx="4559528" cy="838200"/>
          </a:xfrm>
          <a:prstGeom prst="curved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375729"/>
              </p:ext>
            </p:extLst>
          </p:nvPr>
        </p:nvGraphicFramePr>
        <p:xfrm>
          <a:off x="404547" y="2603818"/>
          <a:ext cx="3619127" cy="18719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02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88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13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8080"/>
                          </a:solidFill>
                          <a:effectLst/>
                        </a:rPr>
                        <a:t>510</a:t>
                      </a:r>
                      <a:endParaRPr lang="ru-RU" sz="1400" dirty="0">
                        <a:solidFill>
                          <a:srgbClr val="00808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Дотации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13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808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520</a:t>
                      </a:r>
                      <a:endParaRPr lang="ru-RU" sz="1400" dirty="0">
                        <a:solidFill>
                          <a:srgbClr val="00808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Субсидии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3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808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530</a:t>
                      </a:r>
                      <a:endParaRPr lang="ru-RU" sz="1400" dirty="0">
                        <a:solidFill>
                          <a:srgbClr val="00808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Субвенции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808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540</a:t>
                      </a:r>
                      <a:endParaRPr lang="ru-RU" sz="1400" dirty="0">
                        <a:solidFill>
                          <a:srgbClr val="00808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Иные </a:t>
                      </a:r>
                      <a:r>
                        <a:rPr lang="ru-RU" sz="1400" dirty="0" smtClean="0">
                          <a:effectLst/>
                        </a:rPr>
                        <a:t>МБТ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31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808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550,</a:t>
                      </a:r>
                      <a:r>
                        <a:rPr lang="ru-RU" sz="1400" baseline="0" dirty="0" smtClean="0">
                          <a:solidFill>
                            <a:srgbClr val="00808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560, 570, 580</a:t>
                      </a:r>
                      <a:endParaRPr lang="ru-RU" sz="1400" dirty="0">
                        <a:solidFill>
                          <a:srgbClr val="00808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Межбюджетные трансферты бюджетам ГВФ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77738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2400" y="2711966"/>
            <a:ext cx="2844800" cy="2311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054 0801 11403</a:t>
            </a:r>
            <a:r>
              <a:rPr lang="ru-RU" sz="1600" b="1" dirty="0" smtClean="0">
                <a:solidFill>
                  <a:srgbClr val="FF0000"/>
                </a:solidFill>
              </a:rPr>
              <a:t>55190</a:t>
            </a:r>
            <a:r>
              <a:rPr lang="ru-RU" sz="1600" dirty="0" smtClean="0">
                <a:solidFill>
                  <a:schemeClr val="tx1"/>
                </a:solidFill>
              </a:rPr>
              <a:t> 523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36900" y="2743716"/>
            <a:ext cx="2857500" cy="2311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 smtClean="0">
              <a:solidFill>
                <a:schemeClr val="tx1"/>
              </a:solidFill>
            </a:endParaRPr>
          </a:p>
          <a:p>
            <a:pPr algn="ctr"/>
            <a:r>
              <a:rPr lang="ru-RU" sz="1500" dirty="0" smtClean="0">
                <a:solidFill>
                  <a:schemeClr val="tx1"/>
                </a:solidFill>
              </a:rPr>
              <a:t>ХХХ </a:t>
            </a:r>
            <a:r>
              <a:rPr lang="ru-RU" sz="1500" dirty="0">
                <a:solidFill>
                  <a:schemeClr val="tx1"/>
                </a:solidFill>
              </a:rPr>
              <a:t>0801 </a:t>
            </a:r>
            <a:r>
              <a:rPr lang="ru-RU" sz="1500" dirty="0" smtClean="0">
                <a:solidFill>
                  <a:schemeClr val="tx1"/>
                </a:solidFill>
              </a:rPr>
              <a:t>ХХХХХ</a:t>
            </a:r>
            <a:r>
              <a:rPr lang="en-US" sz="1500" b="1" dirty="0" smtClean="0">
                <a:solidFill>
                  <a:srgbClr val="FF0000"/>
                </a:solidFill>
              </a:rPr>
              <a:t>R</a:t>
            </a:r>
            <a:r>
              <a:rPr lang="ru-RU" sz="1500" b="1" dirty="0" smtClean="0">
                <a:solidFill>
                  <a:srgbClr val="FF0000"/>
                </a:solidFill>
              </a:rPr>
              <a:t>5190</a:t>
            </a:r>
            <a:r>
              <a:rPr lang="ru-RU" sz="1500" dirty="0" smtClean="0">
                <a:solidFill>
                  <a:schemeClr val="tx1"/>
                </a:solidFill>
              </a:rPr>
              <a:t> </a:t>
            </a:r>
            <a:r>
              <a:rPr lang="en-US" sz="1500" dirty="0" smtClean="0">
                <a:solidFill>
                  <a:schemeClr val="tx1"/>
                </a:solidFill>
              </a:rPr>
              <a:t>XXX</a:t>
            </a:r>
            <a:endParaRPr lang="ru-RU" sz="15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050" y="2711966"/>
            <a:ext cx="2921000" cy="2311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 smtClean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YYY YYYY YYYYY</a:t>
            </a:r>
            <a:r>
              <a:rPr lang="en-US" sz="1600" b="1" dirty="0" smtClean="0">
                <a:solidFill>
                  <a:srgbClr val="FF0000"/>
                </a:solidFill>
              </a:rPr>
              <a:t>L5190</a:t>
            </a:r>
            <a:r>
              <a:rPr lang="en-US" sz="1600" dirty="0" smtClean="0">
                <a:solidFill>
                  <a:schemeClr val="tx1"/>
                </a:solidFill>
              </a:rPr>
              <a:t> YYY</a:t>
            </a:r>
          </a:p>
          <a:p>
            <a:pPr algn="ctr"/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44500" y="2381766"/>
            <a:ext cx="946150" cy="698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ФБ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556000" y="2394466"/>
            <a:ext cx="1854200" cy="698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Бюджет субъекта РФ</a:t>
            </a:r>
            <a:endParaRPr lang="ru-RU" sz="1600" dirty="0"/>
          </a:p>
        </p:txBody>
      </p:sp>
      <p:sp>
        <p:nvSpPr>
          <p:cNvPr id="8" name="Овал 7"/>
          <p:cNvSpPr/>
          <p:nvPr/>
        </p:nvSpPr>
        <p:spPr>
          <a:xfrm>
            <a:off x="6235700" y="2381766"/>
            <a:ext cx="2800350" cy="6662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Муниципальный бюджет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482850" y="3981966"/>
            <a:ext cx="1282700" cy="50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chemeClr val="bg1"/>
                </a:solidFill>
              </a:rPr>
              <a:t>Субсидия</a:t>
            </a:r>
            <a:endParaRPr lang="ru-RU" sz="1500" dirty="0">
              <a:solidFill>
                <a:schemeClr val="bg1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5384800" y="3981966"/>
            <a:ext cx="1460500" cy="50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Субсидия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70000" y="673100"/>
            <a:ext cx="673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Коды направлений расходов при предоставлении субсидий из федерального бюджета</a:t>
            </a:r>
          </a:p>
          <a:p>
            <a:pPr algn="ctr"/>
            <a:r>
              <a:rPr lang="ru-RU" sz="2000" b="1" dirty="0" smtClean="0"/>
              <a:t>(новый принцип </a:t>
            </a:r>
            <a:r>
              <a:rPr lang="ru-RU" sz="2000" b="1" dirty="0" err="1" smtClean="0"/>
              <a:t>софинансированя</a:t>
            </a:r>
            <a:r>
              <a:rPr lang="ru-RU" sz="2000" b="1" dirty="0" smtClean="0"/>
              <a:t> расходов в 2017 году, в </a:t>
            </a:r>
            <a:r>
              <a:rPr lang="ru-RU" sz="2000" b="1" dirty="0" err="1" smtClean="0"/>
              <a:t>т.ч</a:t>
            </a:r>
            <a:r>
              <a:rPr lang="ru-RU" sz="2000" b="1" dirty="0" smtClean="0"/>
              <a:t>. расходов муниципального бюджета)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413630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2400" y="2711966"/>
            <a:ext cx="2844800" cy="2311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054 0801 11403</a:t>
            </a:r>
            <a:r>
              <a:rPr lang="ru-RU" sz="1600" b="1" dirty="0" smtClean="0">
                <a:solidFill>
                  <a:srgbClr val="FF0000"/>
                </a:solidFill>
              </a:rPr>
              <a:t>55190</a:t>
            </a:r>
            <a:r>
              <a:rPr lang="ru-RU" sz="1600" dirty="0" smtClean="0">
                <a:solidFill>
                  <a:schemeClr val="tx1"/>
                </a:solidFill>
              </a:rPr>
              <a:t> 523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36900" y="2743716"/>
            <a:ext cx="2857500" cy="2311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sz="1500" dirty="0" smtClean="0">
              <a:solidFill>
                <a:schemeClr val="tx1"/>
              </a:solidFill>
            </a:endParaRPr>
          </a:p>
          <a:p>
            <a:pPr algn="ctr"/>
            <a:r>
              <a:rPr lang="ru-RU" sz="1500" dirty="0" smtClean="0">
                <a:solidFill>
                  <a:schemeClr val="tx1"/>
                </a:solidFill>
              </a:rPr>
              <a:t>ХХХ </a:t>
            </a:r>
            <a:r>
              <a:rPr lang="ru-RU" sz="1500" dirty="0">
                <a:solidFill>
                  <a:schemeClr val="tx1"/>
                </a:solidFill>
              </a:rPr>
              <a:t>0801 </a:t>
            </a:r>
            <a:r>
              <a:rPr lang="ru-RU" sz="1500" dirty="0" smtClean="0">
                <a:solidFill>
                  <a:schemeClr val="tx1"/>
                </a:solidFill>
              </a:rPr>
              <a:t>ХХХХХ</a:t>
            </a:r>
            <a:r>
              <a:rPr lang="en-US" sz="1500" b="1" dirty="0" smtClean="0">
                <a:solidFill>
                  <a:srgbClr val="FF0000"/>
                </a:solidFill>
              </a:rPr>
              <a:t>R</a:t>
            </a:r>
            <a:r>
              <a:rPr lang="ru-RU" sz="1500" b="1" dirty="0" smtClean="0">
                <a:solidFill>
                  <a:srgbClr val="FF0000"/>
                </a:solidFill>
              </a:rPr>
              <a:t>5190</a:t>
            </a:r>
            <a:r>
              <a:rPr lang="ru-RU" sz="1500" dirty="0" smtClean="0">
                <a:solidFill>
                  <a:schemeClr val="tx1"/>
                </a:solidFill>
              </a:rPr>
              <a:t> </a:t>
            </a:r>
            <a:r>
              <a:rPr lang="en-US" sz="1500" dirty="0" smtClean="0">
                <a:solidFill>
                  <a:schemeClr val="tx1"/>
                </a:solidFill>
              </a:rPr>
              <a:t>XXX</a:t>
            </a:r>
            <a:endParaRPr lang="ru-RU" sz="15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050" y="2711966"/>
            <a:ext cx="2921000" cy="2311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YYY YYYY YYYYY</a:t>
            </a:r>
            <a:r>
              <a:rPr lang="en-US" sz="1600" b="1" dirty="0" smtClean="0">
                <a:solidFill>
                  <a:srgbClr val="FF0000"/>
                </a:solidFill>
              </a:rPr>
              <a:t>R5190</a:t>
            </a:r>
            <a:r>
              <a:rPr lang="en-US" sz="1600" dirty="0" smtClean="0">
                <a:solidFill>
                  <a:schemeClr val="tx1"/>
                </a:solidFill>
              </a:rPr>
              <a:t> YYY</a:t>
            </a:r>
          </a:p>
          <a:p>
            <a:pPr algn="ctr"/>
            <a:endParaRPr lang="en-US" sz="1600" dirty="0" smtClean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YYY YYYY </a:t>
            </a:r>
            <a:r>
              <a:rPr lang="en-US" sz="1600" dirty="0" smtClean="0">
                <a:solidFill>
                  <a:schemeClr val="tx1"/>
                </a:solidFill>
              </a:rPr>
              <a:t>YYY</a:t>
            </a:r>
            <a:r>
              <a:rPr lang="en-US" sz="1600" dirty="0">
                <a:solidFill>
                  <a:schemeClr val="tx1"/>
                </a:solidFill>
              </a:rPr>
              <a:t>Y</a:t>
            </a:r>
            <a:r>
              <a:rPr lang="en-US" sz="1600" dirty="0" smtClean="0">
                <a:solidFill>
                  <a:schemeClr val="tx1"/>
                </a:solidFill>
              </a:rPr>
              <a:t>Y</a:t>
            </a:r>
            <a:r>
              <a:rPr lang="en-US" sz="1600" b="1" dirty="0" smtClean="0">
                <a:solidFill>
                  <a:srgbClr val="FF0000"/>
                </a:solidFill>
              </a:rPr>
              <a:t>L5190</a:t>
            </a:r>
            <a:r>
              <a:rPr lang="en-US" sz="1600" dirty="0" smtClean="0">
                <a:solidFill>
                  <a:schemeClr val="tx1"/>
                </a:solidFill>
              </a:rPr>
              <a:t> YYY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44500" y="2381766"/>
            <a:ext cx="946150" cy="698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ФБ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556000" y="2394466"/>
            <a:ext cx="1854200" cy="698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Бюджет субъекта РФ</a:t>
            </a:r>
            <a:endParaRPr lang="ru-RU" sz="1600" dirty="0"/>
          </a:p>
        </p:txBody>
      </p:sp>
      <p:sp>
        <p:nvSpPr>
          <p:cNvPr id="8" name="Овал 7"/>
          <p:cNvSpPr/>
          <p:nvPr/>
        </p:nvSpPr>
        <p:spPr>
          <a:xfrm>
            <a:off x="6115050" y="2381766"/>
            <a:ext cx="2921000" cy="6662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Муниципальный бюджет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482850" y="3981966"/>
            <a:ext cx="1282700" cy="50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chemeClr val="bg1"/>
                </a:solidFill>
              </a:rPr>
              <a:t>Субсидия</a:t>
            </a:r>
            <a:endParaRPr lang="ru-RU" sz="1500" dirty="0">
              <a:solidFill>
                <a:schemeClr val="bg1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5264150" y="3899416"/>
            <a:ext cx="1460500" cy="50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Субсидия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70000" y="673100"/>
            <a:ext cx="673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Коды направлений расходов при предоставлении субсидий из федерального бюджета</a:t>
            </a:r>
          </a:p>
          <a:p>
            <a:pPr algn="ctr"/>
            <a:r>
              <a:rPr lang="ru-RU" sz="2000" b="1" dirty="0" smtClean="0"/>
              <a:t>(принцип </a:t>
            </a:r>
            <a:r>
              <a:rPr lang="ru-RU" sz="2000" b="1" dirty="0" err="1" smtClean="0"/>
              <a:t>софинансирования</a:t>
            </a:r>
            <a:r>
              <a:rPr lang="ru-RU" sz="2000" b="1" dirty="0" smtClean="0"/>
              <a:t> расходов муниципального бюджета 2016 года)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4291917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2400" y="2711966"/>
            <a:ext cx="2844800" cy="2311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054 0801 11403</a:t>
            </a:r>
            <a:r>
              <a:rPr lang="ru-RU" sz="1600" b="1" dirty="0" smtClean="0">
                <a:solidFill>
                  <a:srgbClr val="FF0000"/>
                </a:solidFill>
              </a:rPr>
              <a:t>55190</a:t>
            </a:r>
            <a:r>
              <a:rPr lang="ru-RU" sz="1600" dirty="0" smtClean="0">
                <a:solidFill>
                  <a:schemeClr val="tx1"/>
                </a:solidFill>
              </a:rPr>
              <a:t> 523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36900" y="2743716"/>
            <a:ext cx="2857500" cy="2311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sz="1500" dirty="0" smtClean="0">
              <a:solidFill>
                <a:schemeClr val="tx1"/>
              </a:solidFill>
            </a:endParaRPr>
          </a:p>
          <a:p>
            <a:pPr algn="ctr"/>
            <a:r>
              <a:rPr lang="ru-RU" sz="1500" dirty="0" smtClean="0">
                <a:solidFill>
                  <a:schemeClr val="tx1"/>
                </a:solidFill>
              </a:rPr>
              <a:t>ХХХ </a:t>
            </a:r>
            <a:r>
              <a:rPr lang="ru-RU" sz="1500" dirty="0">
                <a:solidFill>
                  <a:schemeClr val="tx1"/>
                </a:solidFill>
              </a:rPr>
              <a:t>0801 </a:t>
            </a:r>
            <a:r>
              <a:rPr lang="ru-RU" sz="1500" dirty="0" smtClean="0">
                <a:solidFill>
                  <a:schemeClr val="tx1"/>
                </a:solidFill>
              </a:rPr>
              <a:t>ХХХХХ</a:t>
            </a:r>
            <a:r>
              <a:rPr lang="en-US" sz="1500" b="1" dirty="0" smtClean="0">
                <a:solidFill>
                  <a:srgbClr val="FF0000"/>
                </a:solidFill>
              </a:rPr>
              <a:t>R</a:t>
            </a:r>
            <a:r>
              <a:rPr lang="ru-RU" sz="1500" b="1" dirty="0" smtClean="0">
                <a:solidFill>
                  <a:srgbClr val="FF0000"/>
                </a:solidFill>
              </a:rPr>
              <a:t>5190</a:t>
            </a:r>
            <a:r>
              <a:rPr lang="ru-RU" sz="1500" dirty="0" smtClean="0">
                <a:solidFill>
                  <a:schemeClr val="tx1"/>
                </a:solidFill>
              </a:rPr>
              <a:t> </a:t>
            </a:r>
            <a:r>
              <a:rPr lang="en-US" sz="1500" dirty="0" smtClean="0">
                <a:solidFill>
                  <a:schemeClr val="tx1"/>
                </a:solidFill>
              </a:rPr>
              <a:t>XXX</a:t>
            </a:r>
            <a:endParaRPr lang="ru-RU" sz="15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050" y="2711966"/>
            <a:ext cx="2921000" cy="2311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YYY </a:t>
            </a:r>
            <a:r>
              <a:rPr lang="en-US" sz="1600" dirty="0">
                <a:solidFill>
                  <a:schemeClr val="tx1"/>
                </a:solidFill>
              </a:rPr>
              <a:t>YYYY </a:t>
            </a:r>
            <a:r>
              <a:rPr lang="en-US" sz="1600" dirty="0" smtClean="0">
                <a:solidFill>
                  <a:schemeClr val="tx1"/>
                </a:solidFill>
              </a:rPr>
              <a:t>YYYYY</a:t>
            </a:r>
            <a:r>
              <a:rPr lang="en-US" sz="1600" b="1" dirty="0" smtClean="0">
                <a:solidFill>
                  <a:srgbClr val="FF0000"/>
                </a:solidFill>
              </a:rPr>
              <a:t>R5190</a:t>
            </a:r>
            <a:r>
              <a:rPr lang="en-US" sz="1600" dirty="0" smtClean="0">
                <a:solidFill>
                  <a:schemeClr val="tx1"/>
                </a:solidFill>
              </a:rPr>
              <a:t> YYY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44500" y="2381766"/>
            <a:ext cx="946150" cy="698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ФБ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556000" y="2394466"/>
            <a:ext cx="1854200" cy="698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Бюджет субъекта РФ</a:t>
            </a:r>
            <a:endParaRPr lang="ru-RU" sz="1600" dirty="0"/>
          </a:p>
        </p:txBody>
      </p:sp>
      <p:sp>
        <p:nvSpPr>
          <p:cNvPr id="8" name="Овал 7"/>
          <p:cNvSpPr/>
          <p:nvPr/>
        </p:nvSpPr>
        <p:spPr>
          <a:xfrm>
            <a:off x="6223000" y="2349500"/>
            <a:ext cx="2813050" cy="698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Муниципальный бюджет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482850" y="3981966"/>
            <a:ext cx="1282700" cy="50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chemeClr val="bg1"/>
                </a:solidFill>
              </a:rPr>
              <a:t>Субсидия</a:t>
            </a:r>
            <a:endParaRPr lang="ru-RU" sz="1500" dirty="0">
              <a:solidFill>
                <a:schemeClr val="bg1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5264150" y="4070866"/>
            <a:ext cx="1460500" cy="50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Субвенция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1270000" y="673100"/>
            <a:ext cx="6731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Коды направлений расходов при предоставлении субсидий из федерального бюджета </a:t>
            </a:r>
          </a:p>
          <a:p>
            <a:pPr algn="ctr"/>
            <a:r>
              <a:rPr lang="ru-RU" sz="2000" b="1" dirty="0" smtClean="0"/>
              <a:t>(субсидия       субвенция)</a:t>
            </a:r>
          </a:p>
        </p:txBody>
      </p:sp>
    </p:spTree>
    <p:extLst>
      <p:ext uri="{BB962C8B-B14F-4D97-AF65-F5344CB8AC3E}">
        <p14:creationId xmlns:p14="http://schemas.microsoft.com/office/powerpoint/2010/main" val="25263657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4500" y="2134116"/>
            <a:ext cx="2857500" cy="2311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sz="1500" dirty="0" smtClean="0">
              <a:solidFill>
                <a:schemeClr val="tx1"/>
              </a:solidFill>
            </a:endParaRPr>
          </a:p>
          <a:p>
            <a:pPr algn="ctr"/>
            <a:r>
              <a:rPr lang="ru-RU" sz="1500" dirty="0" smtClean="0">
                <a:solidFill>
                  <a:schemeClr val="tx1"/>
                </a:solidFill>
              </a:rPr>
              <a:t>ХХХ </a:t>
            </a:r>
            <a:r>
              <a:rPr lang="en-US" sz="1500" dirty="0" smtClean="0">
                <a:solidFill>
                  <a:schemeClr val="tx1"/>
                </a:solidFill>
              </a:rPr>
              <a:t>XXXX</a:t>
            </a:r>
            <a:r>
              <a:rPr lang="ru-RU" sz="1500" dirty="0" smtClean="0">
                <a:solidFill>
                  <a:schemeClr val="tx1"/>
                </a:solidFill>
              </a:rPr>
              <a:t> ХХХХХ</a:t>
            </a:r>
            <a:r>
              <a:rPr lang="en-US" sz="1500" b="1" dirty="0" smtClean="0">
                <a:solidFill>
                  <a:srgbClr val="FF0000"/>
                </a:solidFill>
              </a:rPr>
              <a:t>62000</a:t>
            </a:r>
            <a:r>
              <a:rPr lang="ru-RU" sz="1500" dirty="0" smtClean="0">
                <a:solidFill>
                  <a:schemeClr val="tx1"/>
                </a:solidFill>
              </a:rPr>
              <a:t> </a:t>
            </a:r>
            <a:r>
              <a:rPr lang="en-US" sz="1500" dirty="0" smtClean="0">
                <a:solidFill>
                  <a:schemeClr val="tx1"/>
                </a:solidFill>
              </a:rPr>
              <a:t>XXX</a:t>
            </a:r>
            <a:endParaRPr lang="ru-RU" sz="15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94350" y="2013466"/>
            <a:ext cx="2921000" cy="2311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YYY </a:t>
            </a:r>
            <a:r>
              <a:rPr lang="en-US" sz="1600" dirty="0">
                <a:solidFill>
                  <a:schemeClr val="tx1"/>
                </a:solidFill>
              </a:rPr>
              <a:t>YYYY </a:t>
            </a:r>
            <a:r>
              <a:rPr lang="en-US" sz="1600" dirty="0" smtClean="0">
                <a:solidFill>
                  <a:schemeClr val="tx1"/>
                </a:solidFill>
              </a:rPr>
              <a:t>YYYYY</a:t>
            </a:r>
            <a:r>
              <a:rPr lang="en-US" sz="1600" b="1" dirty="0" smtClean="0">
                <a:solidFill>
                  <a:srgbClr val="FF0000"/>
                </a:solidFill>
              </a:rPr>
              <a:t>S200</a:t>
            </a:r>
            <a:r>
              <a:rPr lang="ru-RU" sz="1600" b="1" dirty="0" smtClean="0">
                <a:solidFill>
                  <a:srgbClr val="FF0000"/>
                </a:solidFill>
              </a:rPr>
              <a:t>0</a:t>
            </a:r>
            <a:r>
              <a:rPr lang="en-US" sz="1600" dirty="0" smtClean="0">
                <a:solidFill>
                  <a:schemeClr val="tx1"/>
                </a:solidFill>
              </a:rPr>
              <a:t> YYY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946150" y="1784866"/>
            <a:ext cx="1854200" cy="698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Бюджет субъекта РФ</a:t>
            </a:r>
            <a:endParaRPr lang="ru-RU" sz="1600" dirty="0"/>
          </a:p>
        </p:txBody>
      </p:sp>
      <p:sp>
        <p:nvSpPr>
          <p:cNvPr id="8" name="Овал 7"/>
          <p:cNvSpPr/>
          <p:nvPr/>
        </p:nvSpPr>
        <p:spPr>
          <a:xfrm>
            <a:off x="5594350" y="1784866"/>
            <a:ext cx="3206750" cy="6023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Муниципальный бюджет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3759200" y="2781816"/>
            <a:ext cx="1460500" cy="50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Субсидия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1270000" y="358637"/>
            <a:ext cx="673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Коды направлений расходов при предоставлении субсидий из бюджета субъекта Российской Федерации без </a:t>
            </a:r>
            <a:r>
              <a:rPr lang="ru-RU" sz="2000" b="1" dirty="0" err="1" smtClean="0"/>
              <a:t>софинансиования</a:t>
            </a:r>
            <a:r>
              <a:rPr lang="ru-RU" sz="2000" b="1" dirty="0" smtClean="0"/>
              <a:t> из федерального бюджета (новый принцип </a:t>
            </a:r>
            <a:r>
              <a:rPr lang="ru-RU" sz="2000" b="1" dirty="0" err="1" smtClean="0"/>
              <a:t>софинансирования</a:t>
            </a:r>
            <a:r>
              <a:rPr lang="ru-RU" sz="2000" b="1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79979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4500" y="2134116"/>
            <a:ext cx="2857500" cy="2311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sz="1500" dirty="0" smtClean="0">
              <a:solidFill>
                <a:schemeClr val="tx1"/>
              </a:solidFill>
            </a:endParaRPr>
          </a:p>
          <a:p>
            <a:pPr algn="ctr"/>
            <a:r>
              <a:rPr lang="ru-RU" sz="1500" dirty="0" smtClean="0">
                <a:solidFill>
                  <a:schemeClr val="tx1"/>
                </a:solidFill>
              </a:rPr>
              <a:t>ХХХ </a:t>
            </a:r>
            <a:r>
              <a:rPr lang="en-US" sz="1500" dirty="0" smtClean="0">
                <a:solidFill>
                  <a:schemeClr val="tx1"/>
                </a:solidFill>
              </a:rPr>
              <a:t>XXXX</a:t>
            </a:r>
            <a:r>
              <a:rPr lang="ru-RU" sz="1500" dirty="0" smtClean="0">
                <a:solidFill>
                  <a:schemeClr val="tx1"/>
                </a:solidFill>
              </a:rPr>
              <a:t> ХХХХХ</a:t>
            </a:r>
            <a:r>
              <a:rPr lang="en-US" sz="1500" b="1" dirty="0" smtClean="0">
                <a:solidFill>
                  <a:srgbClr val="FF0000"/>
                </a:solidFill>
              </a:rPr>
              <a:t>62000</a:t>
            </a:r>
            <a:r>
              <a:rPr lang="ru-RU" sz="1500" dirty="0" smtClean="0">
                <a:solidFill>
                  <a:schemeClr val="tx1"/>
                </a:solidFill>
              </a:rPr>
              <a:t> </a:t>
            </a:r>
            <a:r>
              <a:rPr lang="en-US" sz="1500" dirty="0" smtClean="0">
                <a:solidFill>
                  <a:schemeClr val="tx1"/>
                </a:solidFill>
              </a:rPr>
              <a:t>XXX</a:t>
            </a:r>
            <a:endParaRPr lang="ru-RU" sz="15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94350" y="2013466"/>
            <a:ext cx="2921000" cy="2311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YYY YYYY </a:t>
            </a:r>
            <a:r>
              <a:rPr lang="en-US" sz="1600" dirty="0" smtClean="0">
                <a:solidFill>
                  <a:schemeClr val="tx1"/>
                </a:solidFill>
              </a:rPr>
              <a:t>YYYYY</a:t>
            </a:r>
            <a:r>
              <a:rPr lang="ru-RU" sz="1600" b="1" dirty="0" smtClean="0">
                <a:solidFill>
                  <a:srgbClr val="FF0000"/>
                </a:solidFill>
              </a:rPr>
              <a:t>6</a:t>
            </a:r>
            <a:r>
              <a:rPr lang="en-US" sz="1600" b="1" dirty="0" smtClean="0">
                <a:solidFill>
                  <a:srgbClr val="FF0000"/>
                </a:solidFill>
              </a:rPr>
              <a:t>200</a:t>
            </a:r>
            <a:r>
              <a:rPr lang="ru-RU" sz="1600" b="1" dirty="0" smtClean="0">
                <a:solidFill>
                  <a:srgbClr val="FF0000"/>
                </a:solidFill>
              </a:rPr>
              <a:t>0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YYY</a:t>
            </a:r>
            <a:endParaRPr lang="ru-RU" sz="1600" dirty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YYY </a:t>
            </a:r>
            <a:r>
              <a:rPr lang="en-US" sz="1600" dirty="0">
                <a:solidFill>
                  <a:schemeClr val="tx1"/>
                </a:solidFill>
              </a:rPr>
              <a:t>YYYY </a:t>
            </a:r>
            <a:r>
              <a:rPr lang="en-US" sz="1600" dirty="0" smtClean="0">
                <a:solidFill>
                  <a:schemeClr val="tx1"/>
                </a:solidFill>
              </a:rPr>
              <a:t>YYYYY</a:t>
            </a:r>
            <a:r>
              <a:rPr lang="en-US" sz="1600" b="1" dirty="0" smtClean="0">
                <a:solidFill>
                  <a:srgbClr val="FF0000"/>
                </a:solidFill>
              </a:rPr>
              <a:t>S200</a:t>
            </a:r>
            <a:r>
              <a:rPr lang="ru-RU" sz="1600" b="1" dirty="0" smtClean="0">
                <a:solidFill>
                  <a:srgbClr val="FF0000"/>
                </a:solidFill>
              </a:rPr>
              <a:t>0</a:t>
            </a:r>
            <a:r>
              <a:rPr lang="en-US" sz="1600" dirty="0" smtClean="0">
                <a:solidFill>
                  <a:schemeClr val="tx1"/>
                </a:solidFill>
              </a:rPr>
              <a:t> YYY</a:t>
            </a: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946150" y="1784866"/>
            <a:ext cx="1854200" cy="698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Бюджет субъекта РФ</a:t>
            </a:r>
            <a:endParaRPr lang="ru-RU" sz="1600" dirty="0"/>
          </a:p>
        </p:txBody>
      </p:sp>
      <p:sp>
        <p:nvSpPr>
          <p:cNvPr id="8" name="Овал 7"/>
          <p:cNvSpPr/>
          <p:nvPr/>
        </p:nvSpPr>
        <p:spPr>
          <a:xfrm>
            <a:off x="5594350" y="1682076"/>
            <a:ext cx="2921000" cy="705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Муниципальный бюджет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3759200" y="2781816"/>
            <a:ext cx="1460500" cy="50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Субсидия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1270000" y="358637"/>
            <a:ext cx="673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Коды направлений расходов при предоставлении субсидий из бюджета субъекта Российской Федерации без </a:t>
            </a:r>
            <a:r>
              <a:rPr lang="ru-RU" sz="2000" b="1" dirty="0" err="1" smtClean="0"/>
              <a:t>софинансиования</a:t>
            </a:r>
            <a:r>
              <a:rPr lang="ru-RU" sz="2000" b="1" dirty="0" smtClean="0"/>
              <a:t> из федерального бюджета (старый принцип </a:t>
            </a:r>
            <a:r>
              <a:rPr lang="ru-RU" sz="2000" b="1" dirty="0" err="1" smtClean="0"/>
              <a:t>софинансирования</a:t>
            </a:r>
            <a:r>
              <a:rPr lang="ru-RU" sz="2000" b="1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02559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Выгнутая вверх стрелка 16"/>
          <p:cNvSpPr/>
          <p:nvPr/>
        </p:nvSpPr>
        <p:spPr>
          <a:xfrm rot="317749">
            <a:off x="2575196" y="2833683"/>
            <a:ext cx="4116618" cy="838200"/>
          </a:xfrm>
          <a:prstGeom prst="curved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79412"/>
            <a:ext cx="8229600" cy="1893888"/>
          </a:xfrm>
        </p:spPr>
        <p:txBody>
          <a:bodyPr/>
          <a:lstStyle/>
          <a:p>
            <a:r>
              <a:rPr lang="ru-RU" dirty="0" smtClean="0"/>
              <a:t>Особенности порядка применения кодов классификации доходов бюджетов в части возврата остатков межбюджетных трансфертов, предоставленных из бюджетов субъектов РФ без участия федерального бюджета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3942398"/>
              </p:ext>
            </p:extLst>
          </p:nvPr>
        </p:nvGraphicFramePr>
        <p:xfrm>
          <a:off x="467190" y="3727176"/>
          <a:ext cx="3885745" cy="3173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1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5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19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94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4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ХХХ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0805" marR="18415" marT="190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ХХ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8415" marR="18415" marT="190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ХХ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8415" marR="18415" marT="190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ХХХХХ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62000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8415" marR="18415" marT="190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500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8415" marR="18415" marT="190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3725" y="3079234"/>
            <a:ext cx="37578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КБК расходов бюджета субъекта РФ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(субсидии)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49547" y="3073400"/>
            <a:ext cx="4089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КБК доходов муниципального бюджета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091819"/>
              </p:ext>
            </p:extLst>
          </p:nvPr>
        </p:nvGraphicFramePr>
        <p:xfrm>
          <a:off x="5164547" y="3727113"/>
          <a:ext cx="3036965" cy="317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2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7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7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 </a:t>
                      </a:r>
                      <a:r>
                        <a:rPr lang="ru-RU" sz="1600" b="1" u="none" strike="noStrike" dirty="0" smtClean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9999</a:t>
                      </a:r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0000 151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04547" y="4458732"/>
            <a:ext cx="40762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Доходы субъекта РФ от возврата остатков МБТ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644908" y="4483795"/>
            <a:ext cx="40762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Возврат неиспользованных остатков МБТ</a:t>
            </a:r>
            <a:endParaRPr lang="ru-RU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293376"/>
              </p:ext>
            </p:extLst>
          </p:nvPr>
        </p:nvGraphicFramePr>
        <p:xfrm>
          <a:off x="5027347" y="5130126"/>
          <a:ext cx="3693805" cy="5086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4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86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2 19 </a:t>
                      </a:r>
                      <a:r>
                        <a:rPr lang="ru-RU" sz="1600" b="1" u="none" strike="noStrike" dirty="0" smtClean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60010</a:t>
                      </a:r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0000 151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349931"/>
              </p:ext>
            </p:extLst>
          </p:nvPr>
        </p:nvGraphicFramePr>
        <p:xfrm>
          <a:off x="404547" y="5130126"/>
          <a:ext cx="4076244" cy="5083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12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50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83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2 18 </a:t>
                      </a:r>
                      <a:r>
                        <a:rPr lang="ru-RU" sz="1800" b="1" u="none" strike="noStrike" dirty="0" smtClean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60010</a:t>
                      </a:r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0000 151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Выгнутая вверх стрелка 15"/>
          <p:cNvSpPr/>
          <p:nvPr/>
        </p:nvSpPr>
        <p:spPr>
          <a:xfrm rot="10800000">
            <a:off x="2537919" y="5651500"/>
            <a:ext cx="4559528" cy="838200"/>
          </a:xfrm>
          <a:prstGeom prst="curved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305342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000	2 18 90000 01 0000 151	Доходы федерального бюджета от возврата прочих остатков субсидий, субвенций и иных межбюджетных трансфертов, имеющих целевое назначение, прошлых лет из бюджетов субъектов Российской Федерации	5	</a:t>
            </a:r>
          </a:p>
          <a:p>
            <a:pPr algn="ctr"/>
            <a:r>
              <a:rPr lang="ru-RU" dirty="0"/>
              <a:t>000	2 18 00000 02 0000 151	Доходы бюджетов субъектов Российской Федерации от возврата бюджетами бюджетной системы Российской Федерации остатков субсидий, субвенций и иных межбюджетных трансфертов, имеющих целевое назначение, прошлых лет	4	</a:t>
            </a:r>
          </a:p>
        </p:txBody>
      </p:sp>
    </p:spTree>
    <p:extLst>
      <p:ext uri="{BB962C8B-B14F-4D97-AF65-F5344CB8AC3E}">
        <p14:creationId xmlns:p14="http://schemas.microsoft.com/office/powerpoint/2010/main" val="4374918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1465591"/>
              </p:ext>
            </p:extLst>
          </p:nvPr>
        </p:nvGraphicFramePr>
        <p:xfrm>
          <a:off x="715962" y="1524000"/>
          <a:ext cx="7615238" cy="5530499"/>
        </p:xfrm>
        <a:graphic>
          <a:graphicData uri="http://schemas.openxmlformats.org/drawingml/2006/table">
            <a:tbl>
              <a:tblPr/>
              <a:tblGrid>
                <a:gridCol w="6259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2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68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02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993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000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2 18 90000 01 0000 151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Доходы федерального бюджета от возврата прочих остатков субсидий, субвенций и иных межбюджетных трансфертов, имеющих целевое назначение, прошлых лет из бюджетов субъектов Российской Федерации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5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21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000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2 18 00000 02 0000 151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Доходы бюджетов субъектов Российской Федерации от возврата бюджетами бюджетной системы Российской Федерации остатков субсидий, субвенций и иных межбюджетных трансфертов, имеющих целевое назначение, прошлых лет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4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42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000</a:t>
                      </a:r>
                      <a:endParaRPr lang="ru-RU" sz="16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baseline="0" dirty="0" smtClean="0"/>
                        <a:t>2 18 25014 02 0000 151		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baseline="0" dirty="0" smtClean="0"/>
                        <a:t>Доходы бюджетов субъектов Российской Федерации от…..</a:t>
                      </a:r>
                      <a:endParaRPr lang="ru-RU" sz="16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6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15963" y="468586"/>
            <a:ext cx="7983537" cy="1245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68241" rIns="91440" bIns="68241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106BBE"/>
                </a:solidFill>
                <a:effectLst/>
                <a:latin typeface="+mj-lt"/>
                <a:cs typeface="Arial" pitchFamily="34" charset="0"/>
              </a:rPr>
              <a:t>Приложение 1.1. Перечень кодов видов доходов бюджетов 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rgbClr val="26282F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106BBE"/>
                </a:solidFill>
                <a:effectLst/>
                <a:latin typeface="+mj-lt"/>
                <a:cs typeface="Arial" pitchFamily="34" charset="0"/>
              </a:rPr>
              <a:t>и соответствующих им кодов аналитической группы подвидов доходов бюджетов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rgbClr val="26282F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104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06500" y="1137335"/>
            <a:ext cx="6858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/>
              <a:t>Указания о порядке применения бюджетной классификации Российской Федерации (приказ от 01.07.2013 № 65н в редакции приказа Минфина России от 07.12.2016 № 230н)</a:t>
            </a:r>
            <a:endParaRPr lang="ru-RU" sz="22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4" name="Плюс 3"/>
          <p:cNvSpPr/>
          <p:nvPr/>
        </p:nvSpPr>
        <p:spPr>
          <a:xfrm>
            <a:off x="4203700" y="2812484"/>
            <a:ext cx="863600" cy="78550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74700" y="3895485"/>
            <a:ext cx="797560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100" dirty="0" smtClean="0"/>
              <a:t>Методические </a:t>
            </a:r>
            <a:r>
              <a:rPr lang="ru-RU" altLang="ru-RU" sz="2100" dirty="0"/>
              <a:t>указания по распределению бюджетных ассигнований федерального бюджета по кодам классификации расходов бюджетов на 2017 год и на плановый период 2018 и 2019 </a:t>
            </a:r>
            <a:r>
              <a:rPr lang="ru-RU" altLang="ru-RU" sz="2100" dirty="0" smtClean="0"/>
              <a:t>годов (</a:t>
            </a:r>
            <a:r>
              <a:rPr lang="ru-RU" altLang="ru-RU" sz="2100" dirty="0"/>
              <a:t>Письмо Минфина России от 21.07.2016 </a:t>
            </a:r>
            <a:r>
              <a:rPr lang="ru-RU" altLang="ru-RU" sz="2100" dirty="0" smtClean="0"/>
              <a:t/>
            </a:r>
            <a:br>
              <a:rPr lang="ru-RU" altLang="ru-RU" sz="2100" dirty="0" smtClean="0"/>
            </a:br>
            <a:r>
              <a:rPr lang="ru-RU" altLang="ru-RU" sz="2100" dirty="0" smtClean="0"/>
              <a:t>№ </a:t>
            </a:r>
            <a:r>
              <a:rPr lang="ru-RU" altLang="ru-RU" sz="2100" dirty="0"/>
              <a:t>16-01-08/42065 </a:t>
            </a:r>
            <a:r>
              <a:rPr lang="ru-RU" altLang="ru-RU" sz="2100" dirty="0" smtClean="0"/>
              <a:t>)</a:t>
            </a:r>
            <a:endParaRPr lang="ru-RU" altLang="ru-RU" sz="2100" dirty="0"/>
          </a:p>
        </p:txBody>
      </p:sp>
    </p:spTree>
    <p:extLst>
      <p:ext uri="{BB962C8B-B14F-4D97-AF65-F5344CB8AC3E}">
        <p14:creationId xmlns:p14="http://schemas.microsoft.com/office/powerpoint/2010/main" val="6719274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>
                <a:solidFill>
                  <a:prstClr val="white">
                    <a:lumMod val="95000"/>
                  </a:prstClr>
                </a:solidFill>
              </a:rPr>
              <a:pPr>
                <a:defRPr/>
              </a:pPr>
              <a:t>20</a:t>
            </a:fld>
            <a:endParaRPr lang="ru-RU" dirty="0">
              <a:solidFill>
                <a:prstClr val="white">
                  <a:lumMod val="95000"/>
                </a:prst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307708"/>
              </p:ext>
            </p:extLst>
          </p:nvPr>
        </p:nvGraphicFramePr>
        <p:xfrm>
          <a:off x="715963" y="1524000"/>
          <a:ext cx="7514352" cy="5362956"/>
        </p:xfrm>
        <a:graphic>
          <a:graphicData uri="http://schemas.openxmlformats.org/drawingml/2006/table">
            <a:tbl>
              <a:tblPr/>
              <a:tblGrid>
                <a:gridCol w="617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6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998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006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000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2 18 00000 02 0000 151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Доходы бюджетов субъектов Российской Федерации от возврата бюджетами бюджетной системы Российской Федерации остатков субсидий, субвенций и иных межбюджетных трансфертов, имеющих целевое назначение, прошлых лет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4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06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000</a:t>
                      </a:r>
                      <a:endParaRPr lang="ru-RU" sz="16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baseline="0" dirty="0" smtClean="0"/>
                        <a:t>2 18 25014 02 0000 151		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baseline="0" dirty="0" smtClean="0"/>
                        <a:t>Доходы бюджетов субъектов Российской Федерации от возврата остатков субсидий на реализацию мероприятий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федеральной целевой программы "Культура России (2012 - 2018 годы)" из бюджетов муниципальных образований	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6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15963" y="468586"/>
            <a:ext cx="7983537" cy="1245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68241" rIns="91440" bIns="68241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altLang="ru-RU" b="1" dirty="0" smtClean="0">
                <a:solidFill>
                  <a:srgbClr val="106BBE"/>
                </a:solidFill>
                <a:latin typeface="Arial"/>
                <a:cs typeface="Arial" pitchFamily="34" charset="0"/>
              </a:rPr>
              <a:t>Приложение 1.1. Перечень кодов видов доходов бюджетов </a:t>
            </a:r>
            <a:endParaRPr lang="ru-RU" altLang="ru-RU" b="1" dirty="0" smtClean="0">
              <a:solidFill>
                <a:srgbClr val="26282F"/>
              </a:solidFill>
              <a:latin typeface="Arial"/>
              <a:cs typeface="Arial" pitchFamily="34" charset="0"/>
            </a:endParaRPr>
          </a:p>
          <a:p>
            <a:pPr algn="ctr" eaLnBrk="0" hangingPunct="0"/>
            <a:r>
              <a:rPr lang="ru-RU" altLang="ru-RU" b="1" dirty="0" smtClean="0">
                <a:solidFill>
                  <a:srgbClr val="106BBE"/>
                </a:solidFill>
                <a:latin typeface="Arial"/>
                <a:cs typeface="Arial" pitchFamily="34" charset="0"/>
              </a:rPr>
              <a:t>и соответствующих им кодов аналитической группы подвидов доходов бюджетов</a:t>
            </a:r>
            <a:endParaRPr lang="ru-RU" altLang="ru-RU" b="1" dirty="0" smtClean="0">
              <a:solidFill>
                <a:srgbClr val="26282F"/>
              </a:solidFill>
              <a:latin typeface="Arial"/>
              <a:cs typeface="Arial" pitchFamily="34" charset="0"/>
            </a:endParaRPr>
          </a:p>
          <a:p>
            <a:pPr algn="ctr" eaLnBrk="0" hangingPunct="0"/>
            <a:endParaRPr lang="ru-RU" altLang="ru-RU" b="1" dirty="0" smtClean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5901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>
                <a:solidFill>
                  <a:prstClr val="white">
                    <a:lumMod val="95000"/>
                  </a:prstClr>
                </a:solidFill>
              </a:rPr>
              <a:pPr>
                <a:defRPr/>
              </a:pPr>
              <a:t>21</a:t>
            </a:fld>
            <a:endParaRPr lang="ru-RU" dirty="0">
              <a:solidFill>
                <a:prstClr val="white">
                  <a:lumMod val="95000"/>
                </a:prst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304605"/>
              </p:ext>
            </p:extLst>
          </p:nvPr>
        </p:nvGraphicFramePr>
        <p:xfrm>
          <a:off x="622300" y="1460499"/>
          <a:ext cx="7608015" cy="2930145"/>
        </p:xfrm>
        <a:graphic>
          <a:graphicData uri="http://schemas.openxmlformats.org/drawingml/2006/table">
            <a:tbl>
              <a:tblPr/>
              <a:tblGrid>
                <a:gridCol w="522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958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3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6401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/>
                          <a:ea typeface="Times New Roman"/>
                        </a:rPr>
                        <a:t>ВОЗВРАТ в субъект из ФБ</a:t>
                      </a:r>
                      <a:endParaRPr lang="ru-RU" sz="16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64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000</a:t>
                      </a:r>
                      <a:endParaRPr lang="ru-RU" sz="16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2 18 29999 02 0000 151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Доходы бюджетов субъектов Российской Федерации от возврата остатков прочих субсидий из федерального бюджета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5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64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000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/>
                          <a:ea typeface="Times New Roman"/>
                        </a:rPr>
                        <a:t>2 18 39999 02 0000 151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Доходы бюджетов субъектов Российской Федерации 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r>
                        <a:rPr lang="ru-RU" sz="1600" dirty="0" smtClean="0">
                          <a:effectLst/>
                          <a:latin typeface="Arial"/>
                          <a:ea typeface="Times New Roman"/>
                        </a:rPr>
                        <a:t>т </a:t>
                      </a: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возврата остатков прочих субвенций из федерального бюджета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/>
                          <a:ea typeface="Times New Roman"/>
                        </a:rPr>
                        <a:t>5</a:t>
                      </a:r>
                    </a:p>
                  </a:txBody>
                  <a:tcPr marL="67555" marR="675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15963" y="468586"/>
            <a:ext cx="7983537" cy="1245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68241" rIns="91440" bIns="68241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altLang="ru-RU" b="1" dirty="0" smtClean="0">
                <a:solidFill>
                  <a:srgbClr val="106BBE"/>
                </a:solidFill>
                <a:latin typeface="Arial"/>
                <a:cs typeface="Arial" pitchFamily="34" charset="0"/>
              </a:rPr>
              <a:t>Приложение 1.1. Перечень кодов видов доходов бюджетов </a:t>
            </a:r>
            <a:endParaRPr lang="ru-RU" altLang="ru-RU" b="1" dirty="0" smtClean="0">
              <a:solidFill>
                <a:srgbClr val="26282F"/>
              </a:solidFill>
              <a:latin typeface="Arial"/>
              <a:cs typeface="Arial" pitchFamily="34" charset="0"/>
            </a:endParaRPr>
          </a:p>
          <a:p>
            <a:pPr algn="ctr" eaLnBrk="0" hangingPunct="0"/>
            <a:r>
              <a:rPr lang="ru-RU" altLang="ru-RU" b="1" dirty="0" smtClean="0">
                <a:solidFill>
                  <a:srgbClr val="106BBE"/>
                </a:solidFill>
                <a:latin typeface="Arial"/>
                <a:cs typeface="Arial" pitchFamily="34" charset="0"/>
              </a:rPr>
              <a:t>и соответствующих им кодов аналитической группы подвидов доходов бюджетов</a:t>
            </a:r>
            <a:endParaRPr lang="ru-RU" altLang="ru-RU" b="1" dirty="0" smtClean="0">
              <a:solidFill>
                <a:srgbClr val="26282F"/>
              </a:solidFill>
              <a:latin typeface="Arial"/>
              <a:cs typeface="Arial" pitchFamily="34" charset="0"/>
            </a:endParaRPr>
          </a:p>
          <a:p>
            <a:pPr algn="ctr" eaLnBrk="0" hangingPunct="0"/>
            <a:endParaRPr lang="ru-RU" altLang="ru-RU" b="1" dirty="0" smtClean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8579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537" indent="0">
              <a:buNone/>
              <a:defRPr/>
            </a:pPr>
            <a:endParaRPr lang="ru-RU" sz="2400" dirty="0" smtClean="0"/>
          </a:p>
          <a:p>
            <a:pPr marL="109537" indent="0" algn="ctr">
              <a:buNone/>
              <a:defRPr/>
            </a:pPr>
            <a:r>
              <a:rPr lang="ru-RU" sz="2400" b="1" dirty="0" smtClean="0"/>
              <a:t>СПАСИБО ЗА ВНИМАНИЕ</a:t>
            </a:r>
            <a:endParaRPr lang="ru-RU" sz="2400" b="1" dirty="0"/>
          </a:p>
          <a:p>
            <a:pPr>
              <a:spcBef>
                <a:spcPts val="0"/>
              </a:spcBef>
              <a:defRPr/>
            </a:pPr>
            <a:endParaRPr lang="ru-RU" sz="2400" dirty="0" smtClean="0"/>
          </a:p>
          <a:p>
            <a:pPr>
              <a:spcBef>
                <a:spcPts val="0"/>
              </a:spcBef>
              <a:defRPr/>
            </a:pPr>
            <a:endParaRPr lang="ru-RU" sz="2400" dirty="0"/>
          </a:p>
          <a:p>
            <a:pPr marL="0" indent="0">
              <a:spcBef>
                <a:spcPts val="0"/>
              </a:spcBef>
              <a:buFont typeface="Symbol" pitchFamily="18" charset="2"/>
              <a:buNone/>
              <a:defRPr/>
            </a:pPr>
            <a:endParaRPr lang="ru-RU" sz="2400" dirty="0"/>
          </a:p>
          <a:p>
            <a:pPr>
              <a:spcBef>
                <a:spcPts val="0"/>
              </a:spcBef>
              <a:defRPr/>
            </a:pPr>
            <a:endParaRPr lang="ru-RU" sz="2400" dirty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534150"/>
            <a:ext cx="2566988" cy="323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ru-RU" sz="12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СЛАЙД</a:t>
            </a:r>
            <a:r>
              <a:rPr lang="en-GB" altLang="ru-RU" sz="1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fld id="{81CD345D-1A7A-4A1A-A2BF-35AA003BCB44}" type="slidenum">
              <a:rPr lang="en-GB" altLang="ru-RU" sz="1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en-GB" altLang="ru-RU" sz="1400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3458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Расходы </a:t>
            </a:r>
            <a:r>
              <a:rPr lang="ru-RU" b="1" dirty="0"/>
              <a:t>на реализацию приоритетных проектов (программ) 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0300225"/>
              </p:ext>
            </p:extLst>
          </p:nvPr>
        </p:nvGraphicFramePr>
        <p:xfrm>
          <a:off x="317500" y="1047373"/>
          <a:ext cx="8699500" cy="61158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3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6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3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Приоритетный проект (программа)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целевой статьи расходов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396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Здравоохра-нение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Приоритетный проект "Совершенствование процессов организации медицинской помощи на основе внедрения информационных технологий"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Г 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П1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00000 Основное мероприятие "Приоритетный проект "Совершенствование процессов организации медицинской помощи на основе внедрения информационных 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технологий«</a:t>
                      </a:r>
                    </a:p>
                    <a:p>
                      <a:pPr algn="l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40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Приоритетный проект "Совершенствование организации медицинской помощи новорожденным и женщинам в период беременности и после родов, предусматривающее, в том числе развитие сети перинатальных центров в Российской Федерации"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01 4 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П2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00000 Основное мероприятие "Приоритетный проект "Совершенствование организации медицинской помощи новорожденным и женщинам в период беременности и после родов, предусматривающее, в том числе развитие сети перинатальных центров в Российской 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Федерации«</a:t>
                      </a:r>
                    </a:p>
                    <a:p>
                      <a:pPr algn="l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189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Приоритетный проект "Обеспечение своевременности оказания экстренной медицинской помощи гражданам, проживающим в труднодоступных районах Российской Федерации"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 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П3 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 Основное мероприятие "Приоритетный проект "Обеспечение своевременности оказания экстренной медицинской помощи гражданам, проживающим в труднодоступных районах Российской Федерации"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15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6210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Расходы </a:t>
            </a:r>
            <a:r>
              <a:rPr lang="ru-RU" b="1" dirty="0"/>
              <a:t>на реализацию приоритетных проектов (программ) 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361129"/>
              </p:ext>
            </p:extLst>
          </p:nvPr>
        </p:nvGraphicFramePr>
        <p:xfrm>
          <a:off x="482600" y="1277938"/>
          <a:ext cx="8356600" cy="47559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3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7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45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16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Приоритетный проект (программа)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целевой статьи расходов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75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Экология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Приоритетный проект "Чистая страна"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00 00000 Подпрограмма "Приоритетный проект "Чистая 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страна"</a:t>
                      </a:r>
                    </a:p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00000 Основное мероприятие "Поддержка региональных проектов в области обращения с отходами и ликвидации накопленного вреда окружающей 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среде"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60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00000 Основное мероприятие "Ликвидация накопленного вреда окружающей среде на особо охраняемых природных территориях федерального 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значения"</a:t>
                      </a:r>
                    </a:p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00000 Основное мероприятие "Научно-методическое и аналитическое сопровождение, мониторинг и оценка реализации проектов по ликвидации накопленного вреда окружающей 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среде"</a:t>
                      </a:r>
                    </a:p>
                    <a:p>
                      <a:pPr algn="l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8730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Расходы </a:t>
            </a:r>
            <a:r>
              <a:rPr lang="ru-RU" b="1" dirty="0"/>
              <a:t>на реализацию приоритетных проектов (программ) 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729662"/>
              </p:ext>
            </p:extLst>
          </p:nvPr>
        </p:nvGraphicFramePr>
        <p:xfrm>
          <a:off x="673100" y="1508125"/>
          <a:ext cx="7912099" cy="40729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417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25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33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Приоритетный проект (программа)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целевой статьи расходов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97" marR="8997" marT="8997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33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42" marR="7942" marT="7942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Приоритетный проект "Современная цифровая образовательная среда в Российской Федерации"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42" marR="7942" marT="794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02 1 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П1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00000 Основное мероприятие "Реализация отдельных мероприятий приоритетного проекта "Современная цифровая образовательная среда в Российской Федерации" в сфере профессионального 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образования"</a:t>
                      </a:r>
                    </a:p>
                    <a:p>
                      <a:pPr algn="l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42" marR="7942" marT="7942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33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02 2 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П1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00000 Основное мероприятие "Реализация отдельных мероприятий приоритетного проекта "Современная цифровая образовательная среда в Российской Федерации" в сфере дошкольного и общего 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образования"</a:t>
                      </a:r>
                    </a:p>
                    <a:p>
                      <a:pPr algn="l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42" marR="7942" marT="7942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13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649187"/>
              </p:ext>
            </p:extLst>
          </p:nvPr>
        </p:nvGraphicFramePr>
        <p:xfrm>
          <a:off x="292100" y="703716"/>
          <a:ext cx="8369301" cy="5646284"/>
        </p:xfrm>
        <a:graphic>
          <a:graphicData uri="http://schemas.openxmlformats.org/drawingml/2006/table">
            <a:tbl>
              <a:tblPr/>
              <a:tblGrid>
                <a:gridCol w="2932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0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1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74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45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45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22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61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62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Виды расходов, применяемые при исполнении бюджетов в 2016 году (в редакции приказа Минфина России от 20 июня 2016 года № 89н  "О внесении изменений в Указания о порядке применения   бюджетной классификации Российской Федерации, утвержденные приказом Министерства финансов Российской     Федерации от 1 июля 2013 г. № 65н"*)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Изменения в видах расходов, применяемых при  составлении и исполнении бюджетов бюджетной системы Российской Федерации, начиная с 2017 года 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Характер изменений 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5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Изменение наименования</a:t>
                      </a:r>
                    </a:p>
                  </a:txBody>
                  <a:tcPr marL="7365" marR="7365" marT="7365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Изменение кода ВР</a:t>
                      </a:r>
                    </a:p>
                  </a:txBody>
                  <a:tcPr marL="7365" marR="7365" marT="7365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Новый элемент ВР</a:t>
                      </a:r>
                    </a:p>
                  </a:txBody>
                  <a:tcPr marL="7365" marR="7365" marT="7365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Изменение содержания</a:t>
                      </a:r>
                    </a:p>
                  </a:txBody>
                  <a:tcPr marL="7365" marR="7365" marT="7365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Применение учреждениями</a:t>
                      </a:r>
                    </a:p>
                  </a:txBody>
                  <a:tcPr marL="7365" marR="7365" marT="736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70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222 "Обеспечение специальным топливом и горюче-смазочными материалами вне рамок государственного оборонного заказа"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Исключено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244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378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226 "Вещевое обеспечение вне рамок государственного оборонного заказа"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Исключено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244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8790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>
                <a:solidFill>
                  <a:prstClr val="white">
                    <a:lumMod val="95000"/>
                  </a:prstClr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white">
                  <a:lumMod val="95000"/>
                </a:prst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034162"/>
              </p:ext>
            </p:extLst>
          </p:nvPr>
        </p:nvGraphicFramePr>
        <p:xfrm>
          <a:off x="292100" y="703716"/>
          <a:ext cx="8496301" cy="5963783"/>
        </p:xfrm>
        <a:graphic>
          <a:graphicData uri="http://schemas.openxmlformats.org/drawingml/2006/table">
            <a:tbl>
              <a:tblPr/>
              <a:tblGrid>
                <a:gridCol w="2976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7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3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3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08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08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90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411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2870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Виды расходов, применяемые при исполнении бюджетов в 2016 году (в редакции приказа Минфина России от 20 июня 2016 года № 89н  "О внесении изменений в Указания о порядке применения   бюджетной классификации Российской Федерации, утвержденные приказом Министерства финансов Российской     Федерации от 1 июля 2013 г. № 65н"*)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Изменения в видах расходов, применяемых при  составлении и исполнении бюджетов бюджетной системы Российской Федерации, начиная с 2017 года 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Характер изменений 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6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Изменение наименования</a:t>
                      </a:r>
                    </a:p>
                  </a:txBody>
                  <a:tcPr marL="7365" marR="7365" marT="7365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Изменение кода ВР</a:t>
                      </a:r>
                    </a:p>
                  </a:txBody>
                  <a:tcPr marL="7365" marR="7365" marT="7365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Новый элемент ВР</a:t>
                      </a:r>
                    </a:p>
                  </a:txBody>
                  <a:tcPr marL="7365" marR="7365" marT="7365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Изменение содержания</a:t>
                      </a:r>
                    </a:p>
                  </a:txBody>
                  <a:tcPr marL="7365" marR="7365" marT="7365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Применение учреждениями</a:t>
                      </a:r>
                    </a:p>
                  </a:txBody>
                  <a:tcPr marL="7365" marR="7365" marT="736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88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416 "</a:t>
                      </a:r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Капитальные вложения на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приобретение объектов недвижимого имущества государственными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(муниципальными) учреждениями"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406 "Приобретение объектов недвижимого имущества государственными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(муниципальными) учреждениями"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400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417 "</a:t>
                      </a:r>
                      <a:r>
                        <a:rPr lang="ru-RU" sz="14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Капитальные вложения на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строительство</a:t>
                      </a:r>
                      <a:b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объектов недвижимого имущества государственными</a:t>
                      </a:r>
                      <a:b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(муниципальными) учреждениями"</a:t>
                      </a:r>
                      <a:b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407 "Строительство (реконструкция) объектов недвижимого имущества государственными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(муниципальными) учреждениями"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129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>
                <a:solidFill>
                  <a:prstClr val="white">
                    <a:lumMod val="95000"/>
                  </a:prstClr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white">
                  <a:lumMod val="95000"/>
                </a:prst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301452"/>
              </p:ext>
            </p:extLst>
          </p:nvPr>
        </p:nvGraphicFramePr>
        <p:xfrm>
          <a:off x="292100" y="703716"/>
          <a:ext cx="8496301" cy="5963783"/>
        </p:xfrm>
        <a:graphic>
          <a:graphicData uri="http://schemas.openxmlformats.org/drawingml/2006/table">
            <a:tbl>
              <a:tblPr/>
              <a:tblGrid>
                <a:gridCol w="2976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7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3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3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08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08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90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411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2870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Виды расходов, применяемые при исполнении бюджетов в 2016 году (в редакции приказа Минфина России от 20 июня 2016 года № 89н  "О внесении изменений в Указания о порядке применения   бюджетной классификации Российской Федерации, утвержденные приказом Министерства финансов Российской     Федерации от 1 июля 2013 г. № 65н"*)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Изменения в видах расходов, применяемых при  составлении и исполнении бюджетов бюджетной системы Российской Федерации, начиная с 2017 года 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Характер изменений 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6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365" marR="7365" marT="7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Изменение наименования</a:t>
                      </a:r>
                    </a:p>
                  </a:txBody>
                  <a:tcPr marL="7365" marR="7365" marT="7365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Изменение кода ВР</a:t>
                      </a:r>
                    </a:p>
                  </a:txBody>
                  <a:tcPr marL="7365" marR="7365" marT="7365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Новый элемент ВР</a:t>
                      </a:r>
                    </a:p>
                  </a:txBody>
                  <a:tcPr marL="7365" marR="7365" marT="7365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Изменение содержания</a:t>
                      </a:r>
                    </a:p>
                  </a:txBody>
                  <a:tcPr marL="7365" marR="7365" marT="7365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Применение учреждениями</a:t>
                      </a:r>
                    </a:p>
                  </a:txBody>
                  <a:tcPr marL="7365" marR="7365" marT="736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88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852 "Уплата прочих налогов, сборов"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853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"Уплата прочих налогов, сборов"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853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Отделные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расходы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400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853 "Уплата иных платежей"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852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"Уплата иных платежей"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852 Отдельные расходы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6543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Детализация видов расходов 630, 810</a:t>
            </a:r>
            <a:endParaRPr lang="ru-RU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grpSp>
        <p:nvGrpSpPr>
          <p:cNvPr id="28" name="Группа 27"/>
          <p:cNvGrpSpPr/>
          <p:nvPr/>
        </p:nvGrpSpPr>
        <p:grpSpPr>
          <a:xfrm>
            <a:off x="342900" y="1327150"/>
            <a:ext cx="4203699" cy="4959350"/>
            <a:chOff x="342900" y="1327150"/>
            <a:chExt cx="4203699" cy="4959350"/>
          </a:xfrm>
        </p:grpSpPr>
        <p:sp>
          <p:nvSpPr>
            <p:cNvPr id="5" name="Овал 4"/>
            <p:cNvSpPr/>
            <p:nvPr/>
          </p:nvSpPr>
          <p:spPr>
            <a:xfrm>
              <a:off x="1752600" y="1327150"/>
              <a:ext cx="1371600" cy="102235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ВР 630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Прямая со стрелкой 6"/>
            <p:cNvCxnSpPr>
              <a:stCxn id="5" idx="3"/>
            </p:cNvCxnSpPr>
            <p:nvPr/>
          </p:nvCxnSpPr>
          <p:spPr>
            <a:xfrm flipH="1">
              <a:off x="1143000" y="2199780"/>
              <a:ext cx="810466" cy="632320"/>
            </a:xfrm>
            <a:prstGeom prst="straightConnector1">
              <a:avLst/>
            </a:prstGeom>
            <a:ln w="2222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/>
            <p:cNvCxnSpPr/>
            <p:nvPr/>
          </p:nvCxnSpPr>
          <p:spPr>
            <a:xfrm>
              <a:off x="2438400" y="2349500"/>
              <a:ext cx="0" cy="86360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>
              <a:stCxn id="5" idx="5"/>
            </p:cNvCxnSpPr>
            <p:nvPr/>
          </p:nvCxnSpPr>
          <p:spPr>
            <a:xfrm>
              <a:off x="2923334" y="2199780"/>
              <a:ext cx="772366" cy="67042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Овал 15"/>
            <p:cNvSpPr/>
            <p:nvPr/>
          </p:nvSpPr>
          <p:spPr>
            <a:xfrm>
              <a:off x="342900" y="2832100"/>
              <a:ext cx="1397000" cy="1066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631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1755191" y="3213100"/>
              <a:ext cx="1356051" cy="11049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632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>
              <a:off x="3233316" y="2870200"/>
              <a:ext cx="1313283" cy="10287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633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cxnSp>
          <p:nvCxnSpPr>
            <p:cNvPr id="22" name="Прямая со стрелкой 21"/>
            <p:cNvCxnSpPr/>
            <p:nvPr/>
          </p:nvCxnSpPr>
          <p:spPr>
            <a:xfrm flipH="1">
              <a:off x="1231900" y="2349500"/>
              <a:ext cx="889000" cy="2755900"/>
            </a:xfrm>
            <a:prstGeom prst="straightConnector1">
              <a:avLst/>
            </a:prstGeom>
            <a:ln w="25400"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Овал 23"/>
            <p:cNvSpPr/>
            <p:nvPr/>
          </p:nvSpPr>
          <p:spPr>
            <a:xfrm>
              <a:off x="342900" y="5105400"/>
              <a:ext cx="1521666" cy="11811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634*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2832100" y="5904131"/>
            <a:ext cx="41298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*Применяется </a:t>
            </a:r>
            <a:r>
              <a:rPr lang="ru-RU" sz="1600" dirty="0"/>
              <a:t>только на уровне субъектов Российской Федерации (муниципальных образований)</a:t>
            </a:r>
          </a:p>
        </p:txBody>
      </p:sp>
      <p:sp>
        <p:nvSpPr>
          <p:cNvPr id="30" name="Овал 29"/>
          <p:cNvSpPr/>
          <p:nvPr/>
        </p:nvSpPr>
        <p:spPr>
          <a:xfrm>
            <a:off x="6172198" y="1419225"/>
            <a:ext cx="1371600" cy="10223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ВР 810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31" name="Прямая со стрелкой 30"/>
          <p:cNvCxnSpPr>
            <a:stCxn id="30" idx="3"/>
          </p:cNvCxnSpPr>
          <p:nvPr/>
        </p:nvCxnSpPr>
        <p:spPr>
          <a:xfrm flipH="1">
            <a:off x="5562598" y="2291855"/>
            <a:ext cx="810466" cy="63232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6857998" y="2441575"/>
            <a:ext cx="0" cy="8636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30" idx="5"/>
          </p:cNvCxnSpPr>
          <p:nvPr/>
        </p:nvCxnSpPr>
        <p:spPr>
          <a:xfrm>
            <a:off x="7342932" y="2291855"/>
            <a:ext cx="772366" cy="67042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Овал 33"/>
          <p:cNvSpPr/>
          <p:nvPr/>
        </p:nvSpPr>
        <p:spPr>
          <a:xfrm>
            <a:off x="4762498" y="2924175"/>
            <a:ext cx="1397000" cy="1066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811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6174789" y="3305175"/>
            <a:ext cx="1356051" cy="11049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812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7652914" y="2962275"/>
            <a:ext cx="1313283" cy="10287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813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7178088" y="2441575"/>
            <a:ext cx="784812" cy="2663825"/>
          </a:xfrm>
          <a:prstGeom prst="straightConnector1">
            <a:avLst/>
          </a:prstGeom>
          <a:ln w="25400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Овал 37"/>
          <p:cNvSpPr/>
          <p:nvPr/>
        </p:nvSpPr>
        <p:spPr>
          <a:xfrm>
            <a:off x="7342932" y="5105400"/>
            <a:ext cx="1521666" cy="11811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814*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4539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AME" val="LBLOGO_TITLE_PRINT"/>
  <p:tag name="PBLBAFFILIATE" val="BARCLAYS"/>
  <p:tag name="VERSION" val="3"/>
  <p:tag name="TAGDATE" val="02/21/20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AME" val="LBLOGO_TITLE_PRINT"/>
  <p:tag name="PBLBAFFILIATE" val="BARCLAYS"/>
  <p:tag name="VERSION" val="3"/>
  <p:tag name="TAGDATE" val="02/21/201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AME" val="LBLOGO_TITLE_PRINT"/>
  <p:tag name="PBLBAFFILIATE" val="BARCLAYS"/>
  <p:tag name="VERSION" val="3"/>
  <p:tag name="TAGDATE" val="02/21/201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1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11_Городск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arclays PresBuilder">
  <a:themeElements>
    <a:clrScheme name="Custom 2">
      <a:dk1>
        <a:srgbClr val="262624"/>
      </a:dk1>
      <a:lt1>
        <a:srgbClr val="FFFFFF"/>
      </a:lt1>
      <a:dk2>
        <a:srgbClr val="096334"/>
      </a:dk2>
      <a:lt2>
        <a:srgbClr val="9EA09A"/>
      </a:lt2>
      <a:accent1>
        <a:srgbClr val="938A5B"/>
      </a:accent1>
      <a:accent2>
        <a:srgbClr val="C38F65"/>
      </a:accent2>
      <a:accent3>
        <a:srgbClr val="096334"/>
      </a:accent3>
      <a:accent4>
        <a:srgbClr val="898984"/>
      </a:accent4>
      <a:accent5>
        <a:srgbClr val="4D4D48"/>
      </a:accent5>
      <a:accent6>
        <a:srgbClr val="9A2408"/>
      </a:accent6>
      <a:hlink>
        <a:srgbClr val="FFFFFF"/>
      </a:hlink>
      <a:folHlink>
        <a:srgbClr val="E88C30"/>
      </a:folHlink>
    </a:clrScheme>
    <a:fontScheme name="MOF Russian Federation">
      <a:majorFont>
        <a:latin typeface="Trebuchet MS"/>
        <a:ea typeface=""/>
        <a:cs typeface="Arial"/>
      </a:majorFont>
      <a:minorFont>
        <a:latin typeface="Trebuchet MS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18288" bIns="18288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18288" bIns="18288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/>
  <a:custClrLst>
    <a:custClr name="Stable Black (Dark 1)">
      <a:srgbClr val="000000"/>
    </a:custClr>
    <a:custClr name="Stable White (Light 1)">
      <a:srgbClr val="FFFFFF"/>
    </a:custClr>
    <a:custClr name="Stable Dark Blue (Dark 2)">
      <a:srgbClr val="00395C"/>
    </a:custClr>
    <a:custClr name="Stable White (Light 2)">
      <a:srgbClr val="FFFFFF"/>
    </a:custClr>
    <a:custClr name="Title Bar Fill (Teal)">
      <a:srgbClr val="006991"/>
    </a:custClr>
    <a:custClr name="Stable Barclays Cyan">
      <a:srgbClr val="00AEEF"/>
    </a:custClr>
    <a:custClr name="Stable Map Fill 1">
      <a:srgbClr val="FFF2CF"/>
    </a:custClr>
    <a:custClr name="Stable Map Fill 2">
      <a:srgbClr val="DDDEDE"/>
    </a:custClr>
    <a:custClr name="Stable Map Border">
      <a:srgbClr val="ACACAD"/>
    </a:custClr>
    <a:custClr name=" ">
      <a:srgbClr val="FFFFFF"/>
    </a:custClr>
    <a:custClr name="Barclays Cyan">
      <a:srgbClr val="00AEEF"/>
    </a:custClr>
    <a:custClr name="Yellow">
      <a:srgbClr val="FEBE10"/>
    </a:custClr>
    <a:custClr name="Teal">
      <a:srgbClr val="006991"/>
    </a:custClr>
    <a:custClr name="Lime Green">
      <a:srgbClr val="99B221"/>
    </a:custClr>
    <a:custClr name="Dark Gray">
      <a:srgbClr val="58595B"/>
    </a:custClr>
    <a:custClr name="Barclays 50%">
      <a:srgbClr val="80CDED"/>
    </a:custClr>
    <a:custClr name="Orange">
      <a:srgbClr val="E5801D"/>
    </a:custClr>
    <a:custClr name="Royal Blue">
      <a:srgbClr val="3250AA"/>
    </a:custClr>
    <a:custClr name="Green">
      <a:srgbClr val="519136"/>
    </a:custClr>
    <a:custClr name="Red">
      <a:srgbClr val="9D063B"/>
    </a:custClr>
    <a:custClr name="Barclays Cyan 70%">
      <a:srgbClr val="4DC6F4"/>
    </a:custClr>
    <a:custClr name="Yellow 50%">
      <a:srgbClr val="FEDF87"/>
    </a:custClr>
    <a:custClr name="Teal 50%">
      <a:srgbClr val="80B4C8"/>
    </a:custClr>
    <a:custClr name="Lime Green 50%">
      <a:srgbClr val="CCD890"/>
    </a:custClr>
    <a:custClr name="Dark Gray 50%">
      <a:srgbClr val="ACACAD"/>
    </a:custClr>
    <a:custClr name="Barclays 25%">
      <a:srgbClr val="C0E6F6"/>
    </a:custClr>
    <a:custClr name="Orange 50%">
      <a:srgbClr val="F2C08E"/>
    </a:custClr>
    <a:custClr name="Royal Blue 50%">
      <a:srgbClr val="99A8D4"/>
    </a:custClr>
    <a:custClr name="Green 50%">
      <a:srgbClr val="A8C89A"/>
    </a:custClr>
    <a:custClr name="Red 50%">
      <a:srgbClr val="CE829D"/>
    </a:custClr>
  </a:custClrLst>
</a:theme>
</file>

<file path=ppt/theme/theme3.xml><?xml version="1.0" encoding="utf-8"?>
<a:theme xmlns:a="http://schemas.openxmlformats.org/drawingml/2006/main" name="12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11_Городск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4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11_Городск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53705</TotalTime>
  <Words>1506</Words>
  <Application>Microsoft Office PowerPoint</Application>
  <PresentationFormat>Экран (4:3)</PresentationFormat>
  <Paragraphs>320</Paragraphs>
  <Slides>22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22</vt:i4>
      </vt:variant>
    </vt:vector>
  </HeadingPairs>
  <TitlesOfParts>
    <vt:vector size="36" baseType="lpstr">
      <vt:lpstr>Arial</vt:lpstr>
      <vt:lpstr>Arial Unicode MS</vt:lpstr>
      <vt:lpstr>Calibri</vt:lpstr>
      <vt:lpstr>Georgia</vt:lpstr>
      <vt:lpstr>Symbol</vt:lpstr>
      <vt:lpstr>Times New Roman</vt:lpstr>
      <vt:lpstr>Trebuchet MS</vt:lpstr>
      <vt:lpstr>Wingdings</vt:lpstr>
      <vt:lpstr>Wingdings 2</vt:lpstr>
      <vt:lpstr>Wingdings 3</vt:lpstr>
      <vt:lpstr>11_Городская</vt:lpstr>
      <vt:lpstr>Barclays PresBuilder</vt:lpstr>
      <vt:lpstr>12_Городская</vt:lpstr>
      <vt:lpstr>14_Городская</vt:lpstr>
      <vt:lpstr>Новации 2017 года порядка применения бюджетной классификации Российской Федерации, в том числе расходов на реализацию приоритетных проектов (программ) </vt:lpstr>
      <vt:lpstr>Презентация PowerPoint</vt:lpstr>
      <vt:lpstr>Расходы на реализацию приоритетных проектов (программ) </vt:lpstr>
      <vt:lpstr>Расходы на реализацию приоритетных проектов (программ) </vt:lpstr>
      <vt:lpstr>Расходы на реализацию приоритетных проектов (программ) </vt:lpstr>
      <vt:lpstr>Презентация PowerPoint</vt:lpstr>
      <vt:lpstr>Презентация PowerPoint</vt:lpstr>
      <vt:lpstr>Презентация PowerPoint</vt:lpstr>
      <vt:lpstr>Детализация видов расходов 630, 810</vt:lpstr>
      <vt:lpstr>Особенности применения разделов и подразделов классификации расходов бюджетов</vt:lpstr>
      <vt:lpstr>Направления расходов для отражения остатков субсидий юр. лицам прошлых лет</vt:lpstr>
      <vt:lpstr>Особенности порядка применения кодов классификации доходов бюджетов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Особенности порядка применения кодов классификации доходов бюджетов в части возврата остатков межбюджетных трансфертов, предоставленных из бюджетов субъектов РФ без участия федерального бюджета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новации новой редакции  Бюджетного кодекса Российской Федерации</dc:title>
  <dc:creator>Шамьюнов ММ</dc:creator>
  <cp:lastModifiedBy>Зеленкова Галина Владимировна</cp:lastModifiedBy>
  <cp:revision>3353</cp:revision>
  <cp:lastPrinted>2017-01-25T19:56:38Z</cp:lastPrinted>
  <dcterms:modified xsi:type="dcterms:W3CDTF">2017-01-29T20:52:34Z</dcterms:modified>
</cp:coreProperties>
</file>