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4" r:id="rId1"/>
    <p:sldMasterId id="2147484455" r:id="rId2"/>
  </p:sldMasterIdLst>
  <p:notesMasterIdLst>
    <p:notesMasterId r:id="rId12"/>
  </p:notesMasterIdLst>
  <p:sldIdLst>
    <p:sldId id="274" r:id="rId3"/>
    <p:sldId id="420" r:id="rId4"/>
    <p:sldId id="427" r:id="rId5"/>
    <p:sldId id="431" r:id="rId6"/>
    <p:sldId id="429" r:id="rId7"/>
    <p:sldId id="424" r:id="rId8"/>
    <p:sldId id="430" r:id="rId9"/>
    <p:sldId id="426" r:id="rId10"/>
    <p:sldId id="435" r:id="rId11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 Мартемьянов" initials="АМ" lastIdx="2" clrIdx="0">
    <p:extLst>
      <p:ext uri="{19B8F6BF-5375-455C-9EA6-DF929625EA0E}">
        <p15:presenceInfo xmlns:p15="http://schemas.microsoft.com/office/powerpoint/2012/main" userId="eb3e84298ea0b3a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23232"/>
    <a:srgbClr val="084035"/>
    <a:srgbClr val="339966"/>
    <a:srgbClr val="C5C5C5"/>
    <a:srgbClr val="1D4871"/>
    <a:srgbClr val="B4B4B4"/>
    <a:srgbClr val="969696"/>
    <a:srgbClr val="B2B2B2"/>
    <a:srgbClr val="D1D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84,8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DDB-4571-B028-8B5B78BA0A8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57,5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84.8</c:v>
                </c:pt>
                <c:pt idx="1">
                  <c:v>57.5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6230950341631677E-3"/>
                  <c:y val="-5.4839759352474232E-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40,5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DDB-4571-B028-8B5B78BA0A88}"/>
                </c:ext>
              </c:extLst>
            </c:dLbl>
            <c:dLbl>
              <c:idx val="1"/>
              <c:layout>
                <c:manualLayout>
                  <c:x val="1.2076983447210324E-2"/>
                  <c:y val="-2.890249652939272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40.5</c:v>
                </c:pt>
                <c:pt idx="1">
                  <c:v>27.4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0"/>
      </c:bar3DChart>
      <c:catAx>
        <c:axId val="5121348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21348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098357305208486"/>
          <c:y val="0.21201040978272384"/>
          <c:w val="0.77713409578386772"/>
          <c:h val="0.753050164710155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2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2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3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4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4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5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6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6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4.9844721608345931E-2"/>
                  <c:y val="3.5086027828499275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/>
                  </a:p>
                  <a:p>
                    <a:r>
                      <a:rPr lang="ru-RU" baseline="0" dirty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7.1313983555074234E-2"/>
                  <c:y val="-1.923565219503266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8.8353447400230184E-2"/>
                  <c:y val="-1.2266383656662939E-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2.7425832671245674E-2"/>
                  <c:y val="-0.15930750947007519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3.4600552936018682E-3"/>
                  <c:y val="1.6306930433167713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0.249</c:v>
                </c:pt>
                <c:pt idx="1">
                  <c:v>0.184</c:v>
                </c:pt>
                <c:pt idx="2">
                  <c:v>0.18099999999999999</c:v>
                </c:pt>
                <c:pt idx="3">
                  <c:v>6.5000000000000002E-2</c:v>
                </c:pt>
                <c:pt idx="4">
                  <c:v>8.5000000000000006E-2</c:v>
                </c:pt>
                <c:pt idx="5">
                  <c:v>0.14099999999999999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7000"/>
                    <a:satMod val="100000"/>
                    <a:lumMod val="102000"/>
                  </a:schemeClr>
                </a:gs>
                <a:gs pos="50000">
                  <a:schemeClr val="accent1">
                    <a:shade val="100000"/>
                    <a:satMod val="103000"/>
                    <a:lumMod val="100000"/>
                  </a:schemeClr>
                </a:gs>
                <a:gs pos="100000">
                  <a:schemeClr val="accent1">
                    <a:shade val="93000"/>
                    <a:satMod val="110000"/>
                    <a:lumMod val="99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55880" dist="15240" dir="5400000" algn="ctr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l"/>
            </a:scene3d>
            <a:sp3d prstMaterial="dkEdge">
              <a:bevelT w="0" h="0"/>
            </a:sp3d>
          </c:spPr>
          <c:invertIfNegative val="0"/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1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solidFill>
                  <a:schemeClr val="accent1">
                    <a:lumMod val="75000"/>
                  </a:schemeClr>
                </a:solidFill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0-8A9B-47EC-B5A0-9F0D9A508B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(муниципального)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0.97299999999999998</c:v>
                </c:pt>
                <c:pt idx="1">
                  <c:v>0.90400000000000003</c:v>
                </c:pt>
                <c:pt idx="2">
                  <c:v>0.999</c:v>
                </c:pt>
                <c:pt idx="3">
                  <c:v>0.99399999999999999</c:v>
                </c:pt>
                <c:pt idx="4">
                  <c:v>1</c:v>
                </c:pt>
                <c:pt idx="5">
                  <c:v>0.999</c:v>
                </c:pt>
                <c:pt idx="6">
                  <c:v>0.997</c:v>
                </c:pt>
                <c:pt idx="7">
                  <c:v>0.99399999999999999</c:v>
                </c:pt>
                <c:pt idx="8">
                  <c:v>0.98</c:v>
                </c:pt>
                <c:pt idx="9">
                  <c:v>0.98899999999999999</c:v>
                </c:pt>
                <c:pt idx="10">
                  <c:v>0.998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49070960"/>
        <c:axId val="149068464"/>
      </c:barChart>
      <c:catAx>
        <c:axId val="14907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068464"/>
        <c:crosses val="autoZero"/>
        <c:auto val="1"/>
        <c:lblAlgn val="ctr"/>
        <c:lblOffset val="100"/>
        <c:noMultiLvlLbl val="0"/>
      </c:catAx>
      <c:valAx>
        <c:axId val="14906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0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pct5">
      <a:fgClr>
        <a:schemeClr val="bg1">
          <a:lumMod val="95000"/>
        </a:schemeClr>
      </a:fgClr>
      <a:bgClr>
        <a:schemeClr val="bg1"/>
      </a:bgClr>
    </a:patt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3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5"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1">
                      <a:lumMod val="60000"/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1">
                      <a:lumMod val="60000"/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3">
                      <a:lumMod val="60000"/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3">
                      <a:lumMod val="60000"/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97000"/>
                      <a:satMod val="100000"/>
                      <a:lumMod val="102000"/>
                    </a:schemeClr>
                  </a:gs>
                  <a:gs pos="50000">
                    <a:schemeClr val="accent5">
                      <a:lumMod val="60000"/>
                      <a:shade val="100000"/>
                      <a:satMod val="103000"/>
                      <a:lumMod val="100000"/>
                    </a:schemeClr>
                  </a:gs>
                  <a:gs pos="100000">
                    <a:schemeClr val="accent5">
                      <a:lumMod val="60000"/>
                      <a:shade val="93000"/>
                      <a:satMod val="110000"/>
                      <a:lumMod val="99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5880" dist="15240" dir="5400000" algn="ctr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l"/>
              </a:scene3d>
              <a:sp3d prstMaterial="dk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21283360431635073"/>
                  <c:y val="-0.16818692958215156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/>
                  </a:p>
                  <a:p>
                    <a:r>
                      <a:rPr lang="ru-RU" baseline="0" dirty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0.1003606042164352"/>
                  <c:y val="2.3529474006058145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0.10382131470665715"/>
                  <c:y val="-6.27400343117259E-3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6.3446358987401474E-2"/>
                  <c:y val="-7.6756615150429405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0.12713315106319203"/>
                  <c:y val="-0.23517305821682646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16.8</c:v>
                </c:pt>
                <c:pt idx="1">
                  <c:v>0.9</c:v>
                </c:pt>
                <c:pt idx="2">
                  <c:v>7.7</c:v>
                </c:pt>
                <c:pt idx="3">
                  <c:v>12.8</c:v>
                </c:pt>
                <c:pt idx="4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961535704900016"/>
          <c:y val="0.12343736937516185"/>
          <c:w val="0.47298171738731515"/>
          <c:h val="0.858594004761687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CA-4A9F-A3BF-E0D37AAA9A4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CA-4A9F-A3BF-E0D37AAA9A4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CA-4A9F-A3BF-E0D37AAA9A45}"/>
              </c:ext>
            </c:extLst>
          </c:dPt>
          <c:dLbls>
            <c:dLbl>
              <c:idx val="0"/>
              <c:layout>
                <c:manualLayout>
                  <c:x val="0.1801592664913855"/>
                  <c:y val="-0.5871093388835299"/>
                </c:manualLayout>
              </c:layout>
              <c:tx>
                <c:rich>
                  <a:bodyPr/>
                  <a:lstStyle/>
                  <a:p>
                    <a:fld id="{A94FB697-D856-471C-AF7E-69127BBC12E5}" type="CATEGORYNAME">
                      <a:rPr lang="ru-RU" smtClean="0"/>
                      <a:pPr/>
                      <a:t>[ИМЯ КАТЕГОРИИ]</a:t>
                    </a:fld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0CA-4A9F-A3BF-E0D37AAA9A45}"/>
                </c:ext>
              </c:extLst>
            </c:dLbl>
            <c:dLbl>
              <c:idx val="1"/>
              <c:layout>
                <c:manualLayout>
                  <c:x val="-0.29686123739114884"/>
                  <c:y val="0.1987948327513020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BF21135-2CB4-4B44-9DC5-F0D1643B16FC}" type="CATEGORYNAME">
                      <a:rPr lang="ru-RU" sz="1400" smtClean="0"/>
                      <a:pPr>
                        <a:defRPr sz="1400"/>
                      </a:pPr>
                      <a:t>[ИМЯ КАТЕГОРИИ]</a:t>
                    </a:fld>
                    <a:r>
                      <a:rPr lang="ru-RU" sz="1400" dirty="0"/>
                      <a:t> </a:t>
                    </a:r>
                    <a:r>
                      <a:rPr lang="ru-RU" sz="1400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49326502233"/>
                      <c:h val="9.335155675740915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0CA-4A9F-A3BF-E0D37AAA9A45}"/>
                </c:ext>
              </c:extLst>
            </c:dLbl>
            <c:dLbl>
              <c:idx val="2"/>
              <c:layout>
                <c:manualLayout>
                  <c:x val="-0.18383935503089766"/>
                  <c:y val="-7.7343745242141659E-2"/>
                </c:manualLayout>
              </c:layout>
              <c:tx>
                <c:rich>
                  <a:bodyPr/>
                  <a:lstStyle/>
                  <a:p>
                    <a:fld id="{9952A404-8B94-4DA2-B5A5-C4DECB743BE2}" type="CATEGORYNAME">
                      <a:rPr lang="ru-RU" smtClean="0"/>
                      <a:pPr/>
                      <a:t>[ИМЯ КАТЕГОРИИ]</a:t>
                    </a:fld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0CA-4A9F-A3BF-E0D37AAA9A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 Расходы за счет средств Фонда развития территорий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6.4</c:v>
                </c:pt>
                <c:pt idx="1">
                  <c:v>1.4</c:v>
                </c:pt>
                <c:pt idx="2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CA-4A9F-A3BF-E0D37AAA9A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583084556136974E-2"/>
          <c:y val="0.17757469322923075"/>
          <c:w val="0.96883383088772601"/>
          <c:h val="0.7937638723987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0.19533216255215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C1-42BB-A8C8-20BBCBA923F1}"/>
                </c:ext>
              </c:extLst>
            </c:dLbl>
            <c:dLbl>
              <c:idx val="1"/>
              <c:layout>
                <c:manualLayout>
                  <c:x val="8.4998643033473362E-3"/>
                  <c:y val="9.5002985631188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C1-42BB-A8C8-20BBCBA92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Исполнение на 01.10.2024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128.30000000000001</c:v>
                </c:pt>
                <c:pt idx="1">
                  <c:v>88.1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1-42BB-A8C8-20BBCBA923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1745454719"/>
        <c:axId val="1745468031"/>
        <c:axId val="0"/>
      </c:bar3DChart>
      <c:catAx>
        <c:axId val="174545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5468031"/>
        <c:crosses val="autoZero"/>
        <c:auto val="1"/>
        <c:lblAlgn val="ctr"/>
        <c:lblOffset val="100"/>
        <c:noMultiLvlLbl val="0"/>
      </c:catAx>
      <c:valAx>
        <c:axId val="1745468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545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452769300837091E-2"/>
          <c:y val="3.7582121211729741E-2"/>
          <c:w val="0.8766672430715724"/>
          <c:h val="0.753424227766718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                              (82,4 % от годовых ассигнований)</c:v>
                </c:pt>
                <c:pt idx="1">
                  <c:v>Субсидии                                                           (61,2% от годовых ассигнований)</c:v>
                </c:pt>
                <c:pt idx="2">
                  <c:v>Субвенции                                                           (75,1 % от годовых ассигнований)</c:v>
                </c:pt>
                <c:pt idx="3">
                  <c:v>Иные МБТ                                                       (46,6 % от годовых ассигнований)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4.2</c:v>
                </c:pt>
                <c:pt idx="1">
                  <c:v>9.8000000000000007</c:v>
                </c:pt>
                <c:pt idx="2">
                  <c:v>15.7</c:v>
                </c:pt>
                <c:pt idx="3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                              (82,4 % от годовых ассигнований)</c:v>
                </c:pt>
                <c:pt idx="1">
                  <c:v>Субсидии                                                           (61,2% от годовых ассигнований)</c:v>
                </c:pt>
                <c:pt idx="2">
                  <c:v>Субвенции                                                           (75,1 % от годовых ассигнований)</c:v>
                </c:pt>
                <c:pt idx="3">
                  <c:v>Иные МБТ                                                       (46,6 % от годовых ассигнований)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3.4</c:v>
                </c:pt>
                <c:pt idx="1">
                  <c:v>6</c:v>
                </c:pt>
                <c:pt idx="2">
                  <c:v>11.8</c:v>
                </c:pt>
                <c:pt idx="3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2005208832"/>
        <c:axId val="2005209248"/>
      </c:barChart>
      <c:catAx>
        <c:axId val="2005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209248"/>
        <c:crosses val="autoZero"/>
        <c:auto val="1"/>
        <c:lblAlgn val="ctr"/>
        <c:lblOffset val="100"/>
        <c:noMultiLvlLbl val="0"/>
      </c:catAx>
      <c:valAx>
        <c:axId val="2005209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520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.2023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10,8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2.5708147064002568E-2"/>
          <c:y val="1.03287077349821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8039985779144213E-2"/>
          <c:y val="0.10876129244936222"/>
          <c:w val="0.40328217887078105"/>
          <c:h val="0.816448561951101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01.10.2023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9F2-419C-90BE-DED14894AEC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F9F2-419C-90BE-DED14894AEC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9F2-419C-90BE-DED14894AEC8}"/>
              </c:ext>
            </c:extLst>
          </c:dPt>
          <c:dLbls>
            <c:dLbl>
              <c:idx val="1"/>
              <c:layout>
                <c:manualLayout>
                  <c:x val="-0.10402934651895104"/>
                  <c:y val="-0.150206004824672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F9F2-419C-90BE-DED14894AE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Государственные ценные бумаги субъекта Российской Федерации</c:v>
                </c:pt>
                <c:pt idx="1">
                  <c:v>Бюджетные кредиты, привлеченные в бюджет субъекта Российской Федерации из других бюджетов бюджетной системы Российской Федерации</c:v>
                </c:pt>
                <c:pt idx="2">
                  <c:v>Кредиты, привлеченные субъектом Российской Федерации от кредитных организаций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0.7</c:v>
                </c:pt>
                <c:pt idx="1">
                  <c:v>7.1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F2-419C-90BE-DED14894A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46546775836061111"/>
          <c:y val="0.14711387169847331"/>
          <c:w val="0.47210924616743249"/>
          <c:h val="0.794356784469961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01.10.2024</a:t>
            </a:r>
          </a:p>
          <a:p>
            <a:pPr>
              <a:defRPr/>
            </a:pPr>
            <a:r>
              <a:rPr lang="ru-RU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13,9</a:t>
            </a:r>
          </a:p>
        </c:rich>
      </c:tx>
      <c:layout>
        <c:manualLayout>
          <c:xMode val="edge"/>
          <c:yMode val="edge"/>
          <c:x val="0.75124318318780836"/>
          <c:y val="0.125497497721359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2423218504694975"/>
          <c:y val="0.12356562679186946"/>
          <c:w val="0.50936204268039575"/>
          <c:h val="0.837641968069130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CC-4C48-859A-ECCD9D7293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CC-4C48-859A-ECCD9D7293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CC-4C48-859A-ECCD9D7293F7}"/>
              </c:ext>
            </c:extLst>
          </c:dPt>
          <c:dLbls>
            <c:dLbl>
              <c:idx val="0"/>
              <c:layout>
                <c:manualLayout>
                  <c:x val="-8.8683589697285854E-3"/>
                  <c:y val="7.4394583792203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ACC-4C48-859A-ECCD9D7293F7}"/>
                </c:ext>
              </c:extLst>
            </c:dLbl>
            <c:dLbl>
              <c:idx val="1"/>
              <c:layout>
                <c:manualLayout>
                  <c:x val="-0.13137458022257514"/>
                  <c:y val="-1.89166804273572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ACC-4C48-859A-ECCD9D7293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val>
            <c:numRef>
              <c:f>Лист1!$B$2:$B$4</c:f>
              <c:numCache>
                <c:formatCode>General</c:formatCode>
                <c:ptCount val="3"/>
                <c:pt idx="0">
                  <c:v>0.4</c:v>
                </c:pt>
                <c:pt idx="1">
                  <c:v>7.8</c:v>
                </c:pt>
                <c:pt idx="2">
                  <c:v>5.7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Лист1!$A$2:$A$4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B9DF-4F0A-86AA-76A7CA9DF5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0.44098</cdr:x>
      <cdr:y>0.75472</cdr:y>
    </cdr:from>
    <cdr:to>
      <cdr:x>0.51838</cdr:x>
      <cdr:y>0.92347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209262" y="4089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0.01855</cdr:x>
      <cdr:y>0.62346</cdr:y>
    </cdr:from>
    <cdr:to>
      <cdr:x>0.1919</cdr:x>
      <cdr:y>0.86465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9076" y="3378331"/>
          <a:ext cx="2047874" cy="13069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Palatino Linotype" panose="02040502050505030304" pitchFamily="18" charset="0"/>
            </a:rPr>
            <a:t>1,4</a:t>
          </a:r>
          <a:endParaRPr lang="ru-RU" sz="2400" b="1" dirty="0">
            <a:latin typeface="Palatino Linotype" panose="02040502050505030304" pitchFamily="18" charset="0"/>
          </a:endParaRPr>
        </a:p>
        <a:p xmlns:a="http://schemas.openxmlformats.org/drawingml/2006/main">
          <a:pPr algn="ctr"/>
          <a:r>
            <a:rPr lang="ru-RU" sz="1400" i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26,0 </a:t>
          </a:r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%</a:t>
          </a:r>
        </a:p>
        <a:p xmlns:a="http://schemas.openxmlformats.org/drawingml/2006/main">
          <a:pPr algn="ctr"/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от годовых</a:t>
          </a:r>
        </a:p>
        <a:p xmlns:a="http://schemas.openxmlformats.org/drawingml/2006/main">
          <a:pPr algn="ctr"/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ассигнований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0.56434</cdr:x>
      <cdr:y>0.17461</cdr:y>
    </cdr:from>
    <cdr:to>
      <cdr:x>0.64175</cdr:x>
      <cdr:y>0.35922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666587" y="946176"/>
          <a:ext cx="914400" cy="10002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0.76438</cdr:x>
      <cdr:y>0.35625</cdr:y>
    </cdr:from>
    <cdr:to>
      <cdr:x>0.91839</cdr:x>
      <cdr:y>0.5637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029700" y="1930427"/>
          <a:ext cx="1819275" cy="112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Palatino Linotype" panose="02040502050505030304" pitchFamily="18" charset="0"/>
            </a:rPr>
            <a:t>6,4</a:t>
          </a:r>
          <a:endParaRPr lang="ru-RU" sz="2400" b="1" dirty="0">
            <a:latin typeface="Palatino Linotype" panose="02040502050505030304" pitchFamily="18" charset="0"/>
          </a:endParaRPr>
        </a:p>
        <a:p xmlns:a="http://schemas.openxmlformats.org/drawingml/2006/main">
          <a:pPr algn="ctr"/>
          <a:r>
            <a:rPr lang="ru-RU" sz="2400" b="1" dirty="0">
              <a:latin typeface="Palatino Linotype" panose="02040502050505030304" pitchFamily="18" charset="0"/>
            </a:rPr>
            <a:t> </a:t>
          </a:r>
          <a:r>
            <a:rPr lang="ru-RU" sz="1400" dirty="0" smtClean="0">
              <a:latin typeface="Palatino Linotype" panose="02040502050505030304" pitchFamily="18" charset="0"/>
            </a:rPr>
            <a:t>40,0 </a:t>
          </a:r>
          <a:r>
            <a:rPr lang="ru-RU" sz="1400" dirty="0">
              <a:latin typeface="Palatino Linotype" panose="02040502050505030304" pitchFamily="18" charset="0"/>
            </a:rPr>
            <a:t>% от </a:t>
          </a:r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годовых</a:t>
          </a:r>
          <a:r>
            <a:rPr lang="ru-RU" sz="1400" dirty="0">
              <a:latin typeface="Palatino Linotype" panose="02040502050505030304" pitchFamily="18" charset="0"/>
            </a:rPr>
            <a:t> 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ассигнований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0.24368</cdr:x>
      <cdr:y>0.14706</cdr:y>
    </cdr:from>
    <cdr:to>
      <cdr:x>0.37995</cdr:x>
      <cdr:y>0.33694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78599" y="796886"/>
          <a:ext cx="1609762" cy="10288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Palatino Linotype" panose="02040502050505030304" pitchFamily="18" charset="0"/>
            </a:rPr>
            <a:t>0,7</a:t>
          </a:r>
          <a:endParaRPr lang="ru-RU" sz="2400" b="1" dirty="0">
            <a:latin typeface="Palatino Linotype" panose="02040502050505030304" pitchFamily="18" charset="0"/>
          </a:endParaRPr>
        </a:p>
        <a:p xmlns:a="http://schemas.openxmlformats.org/drawingml/2006/main">
          <a:pPr algn="ctr"/>
          <a:r>
            <a:rPr lang="ru-RU" sz="1400" i="1" dirty="0" smtClean="0">
              <a:latin typeface="Palatino Linotype" panose="02040502050505030304" pitchFamily="18" charset="0"/>
            </a:rPr>
            <a:t>51,5 </a:t>
          </a:r>
          <a:r>
            <a:rPr lang="ru-RU" sz="1400" i="1" dirty="0">
              <a:latin typeface="Palatino Linotype" panose="02040502050505030304" pitchFamily="18" charset="0"/>
            </a:rPr>
            <a:t>% от годовых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 ассигнований</a:t>
          </a:r>
        </a:p>
      </cdr:txBody>
    </cdr:sp>
  </cdr:relSizeAnchor>
  <cdr:relSizeAnchor xmlns:cdr="http://schemas.openxmlformats.org/drawingml/2006/chartDrawing">
    <cdr:from>
      <cdr:x>0.46678</cdr:x>
      <cdr:y>0.39789</cdr:y>
    </cdr:from>
    <cdr:to>
      <cdr:x>0.60385</cdr:x>
      <cdr:y>0.68617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514062" y="2156023"/>
          <a:ext cx="1619250" cy="15620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0.43372</cdr:x>
      <cdr:y>0.4348</cdr:y>
    </cdr:from>
    <cdr:to>
      <cdr:x>0.62562</cdr:x>
      <cdr:y>0.70199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123537" y="2356048"/>
          <a:ext cx="2266950" cy="1447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Palatino Linotype" panose="02040502050505030304" pitchFamily="18" charset="0"/>
            </a:rPr>
            <a:t>8,5</a:t>
          </a:r>
          <a:endParaRPr lang="ru-RU" sz="2400" b="1" dirty="0">
            <a:latin typeface="Palatino Linotype" panose="02040502050505030304" pitchFamily="18" charset="0"/>
          </a:endParaRPr>
        </a:p>
        <a:p xmlns:a="http://schemas.openxmlformats.org/drawingml/2006/main">
          <a:pPr algn="ctr"/>
          <a:r>
            <a:rPr lang="ru-RU" sz="1400" i="1" dirty="0" smtClean="0">
              <a:latin typeface="Palatino Linotype" panose="02040502050505030304" pitchFamily="18" charset="0"/>
            </a:rPr>
            <a:t>37,3% </a:t>
          </a:r>
          <a:r>
            <a:rPr lang="ru-RU" sz="1400" i="1" dirty="0">
              <a:latin typeface="Palatino Linotype" panose="02040502050505030304" pitchFamily="18" charset="0"/>
            </a:rPr>
            <a:t>от годовых 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ассигнований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12.11.2024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603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744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67160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30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182037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02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71499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9755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968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80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376696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14070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152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811102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04385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1950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17071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5831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0545696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20482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99764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28811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81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5" r:id="rId1"/>
    <p:sldLayoutId id="2147484356" r:id="rId2"/>
    <p:sldLayoutId id="2147484357" r:id="rId3"/>
    <p:sldLayoutId id="2147484358" r:id="rId4"/>
    <p:sldLayoutId id="2147484359" r:id="rId5"/>
    <p:sldLayoutId id="2147484360" r:id="rId6"/>
    <p:sldLayoutId id="2147484361" r:id="rId7"/>
    <p:sldLayoutId id="2147484362" r:id="rId8"/>
    <p:sldLayoutId id="2147484363" r:id="rId9"/>
    <p:sldLayoutId id="2147484364" r:id="rId10"/>
    <p:sldLayoutId id="2147484365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32B1227-133A-4D2A-9B06-9DDD9865B4B5}" type="datetime1">
              <a:rPr lang="ru-RU" smtClean="0"/>
              <a:t>12.11.2024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72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6" r:id="rId1"/>
    <p:sldLayoutId id="2147484457" r:id="rId2"/>
    <p:sldLayoutId id="2147484458" r:id="rId3"/>
    <p:sldLayoutId id="2147484459" r:id="rId4"/>
    <p:sldLayoutId id="2147484460" r:id="rId5"/>
    <p:sldLayoutId id="2147484461" r:id="rId6"/>
    <p:sldLayoutId id="2147484462" r:id="rId7"/>
    <p:sldLayoutId id="2147484463" r:id="rId8"/>
    <p:sldLayoutId id="2147484464" r:id="rId9"/>
    <p:sldLayoutId id="2147484465" r:id="rId10"/>
    <p:sldLayoutId id="2147484466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9 месяцев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2024 ГОДА</a:t>
            </a: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59116" y="1512007"/>
            <a:ext cx="2441582" cy="13419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42412" y="1652096"/>
            <a:ext cx="2274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sz="1600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ассигнований</a:t>
            </a: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 </a:t>
            </a:r>
            <a:r>
              <a:rPr lang="ru-RU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месяцев</a:t>
            </a: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86717967"/>
              </p:ext>
            </p:extLst>
          </p:nvPr>
        </p:nvGraphicFramePr>
        <p:xfrm>
          <a:off x="1676129" y="2612346"/>
          <a:ext cx="10515871" cy="4245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87721" y="2120527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(млрд рублей)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62398" y="2269219"/>
            <a:ext cx="1140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125,3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91128" y="1530703"/>
            <a:ext cx="2596071" cy="1323291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968842" y="2319958"/>
            <a:ext cx="14093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67,8 </a:t>
            </a:r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1730" y="1573303"/>
            <a:ext cx="2994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ассигнований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25122" y="1518560"/>
            <a:ext cx="2441582" cy="133543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>
            <a:spLocks noChangeAspect="1"/>
          </p:cNvSpPr>
          <p:nvPr/>
        </p:nvSpPr>
        <p:spPr>
          <a:xfrm>
            <a:off x="5955006" y="1735183"/>
            <a:ext cx="303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Исполнение </a:t>
            </a:r>
          </a:p>
          <a:p>
            <a:r>
              <a:rPr lang="ru-RU" dirty="0"/>
              <a:t>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010016" y="2241600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84,9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F25622-F733-45E3-82A9-049C1813BD1A}"/>
              </a:ext>
            </a:extLst>
          </p:cNvPr>
          <p:cNvSpPr txBox="1"/>
          <p:nvPr/>
        </p:nvSpPr>
        <p:spPr>
          <a:xfrm>
            <a:off x="11406165" y="-11685"/>
            <a:ext cx="11073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1</a:t>
            </a: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 </a:t>
            </a:r>
            <a:r>
              <a:rPr lang="ru-RU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месяцев</a:t>
            </a: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603962265"/>
              </p:ext>
            </p:extLst>
          </p:nvPr>
        </p:nvGraphicFramePr>
        <p:xfrm>
          <a:off x="139012" y="2860746"/>
          <a:ext cx="11176700" cy="3934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077" y="2507751"/>
            <a:ext cx="10176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2000" u="sng" dirty="0">
                <a:solidFill>
                  <a:srgbClr val="000000"/>
                </a:solidFill>
              </a:rPr>
              <a:t>Основная доля в общем объеме расходов по исполнению краевого бюджета по разделам классификации расходов бюджета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170" y="1366341"/>
            <a:ext cx="2933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</a:t>
            </a:r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 расходов: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1096" y="1351019"/>
            <a:ext cx="2818779" cy="100977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09541" y="1502966"/>
            <a:ext cx="3401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расходов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59506" y="1330210"/>
            <a:ext cx="2670050" cy="101340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59842" y="1366341"/>
            <a:ext cx="2718223" cy="100694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220787" y="1860102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(млрд рублей)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55873" y="1896857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132,7</a:t>
            </a:r>
            <a:endParaRPr lang="ru-RU" sz="24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881376" y="1514526"/>
            <a:ext cx="3037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Исполнение  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958128" y="1870767"/>
            <a:ext cx="7489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91,1</a:t>
            </a:r>
            <a:endParaRPr lang="ru-RU" sz="24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18401" y="1328994"/>
            <a:ext cx="2994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 Процент исполнения от планового объема расходов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991014" y="1845897"/>
            <a:ext cx="1112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68,7 </a:t>
            </a:r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F1948D-1750-48CE-BD00-E9C856F4E1F9}"/>
              </a:ext>
            </a:extLst>
          </p:cNvPr>
          <p:cNvSpPr txBox="1"/>
          <p:nvPr/>
        </p:nvSpPr>
        <p:spPr>
          <a:xfrm>
            <a:off x="11416714" y="-24332"/>
            <a:ext cx="993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2</a:t>
            </a: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26563062"/>
              </p:ext>
            </p:extLst>
          </p:nvPr>
        </p:nvGraphicFramePr>
        <p:xfrm>
          <a:off x="284756" y="1535185"/>
          <a:ext cx="11531616" cy="5163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520891" y="308332"/>
            <a:ext cx="11059346" cy="1159741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 месяцев </a:t>
            </a:r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 по разделам классификации </a:t>
            </a: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расходов </a:t>
            </a:r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бюджетов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2F225D-E48C-4B57-8CA1-6804822995B1}"/>
              </a:ext>
            </a:extLst>
          </p:cNvPr>
          <p:cNvSpPr txBox="1"/>
          <p:nvPr/>
        </p:nvSpPr>
        <p:spPr>
          <a:xfrm>
            <a:off x="11296254" y="4954"/>
            <a:ext cx="1040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3</a:t>
            </a:r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192947"/>
            <a:ext cx="10515600" cy="1613765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9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lang="ru-RU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месяцев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683685892"/>
              </p:ext>
            </p:extLst>
          </p:nvPr>
        </p:nvGraphicFramePr>
        <p:xfrm>
          <a:off x="309476" y="1376492"/>
          <a:ext cx="11009300" cy="548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420966" y="1780088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</a:t>
            </a:r>
            <a:r>
              <a:rPr lang="ru-RU" dirty="0">
                <a:solidFill>
                  <a:schemeClr val="tx1"/>
                </a:solidFill>
              </a:rPr>
              <a:t>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691524" y="5023168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</a:t>
            </a:r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39,8 (69,0 </a:t>
            </a:r>
            <a:r>
              <a:rPr lang="ru-RU" sz="2000" b="1" i="1" dirty="0">
                <a:solidFill>
                  <a:srgbClr val="021020"/>
                </a:solidFill>
                <a:latin typeface="Palatino Linotype" panose="02040502050505030304" pitchFamily="18" charset="0"/>
              </a:rPr>
              <a:t>% от годовых ассигнований)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8070" y="2402797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55,5 </a:t>
            </a:r>
            <a:r>
              <a:rPr lang="ru-RU" sz="1600" i="1" dirty="0"/>
              <a:t>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0672" y="3987404"/>
            <a:ext cx="2222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49,6 </a:t>
            </a:r>
            <a:r>
              <a:rPr lang="ru-RU" sz="1600" i="1" dirty="0"/>
              <a:t>% </a:t>
            </a:r>
            <a:r>
              <a:rPr lang="ru-RU" sz="1600" b="0" i="1" dirty="0"/>
              <a:t>от годовых ассигнований)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99233" y="5900441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(75,8</a:t>
            </a:r>
            <a:r>
              <a:rPr lang="ru-RU" sz="1600" i="1" dirty="0" smtClean="0"/>
              <a:t> </a:t>
            </a:r>
            <a:r>
              <a:rPr lang="ru-RU" sz="1600" i="1" dirty="0"/>
              <a:t>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48300" y="283016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72,0 </a:t>
            </a:r>
            <a:r>
              <a:rPr lang="ru-RU" sz="1600" i="1" dirty="0"/>
              <a:t>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977024" y="4438393"/>
            <a:ext cx="204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78,2 </a:t>
            </a:r>
            <a:r>
              <a:rPr lang="ru-RU" sz="1600" i="1" dirty="0"/>
              <a:t>% </a:t>
            </a:r>
            <a:r>
              <a:rPr lang="ru-RU" sz="1600" b="0" i="1" dirty="0"/>
              <a:t>от годовых ассигнований)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ECC105-9674-4B65-8335-FF34A580DF90}"/>
              </a:ext>
            </a:extLst>
          </p:cNvPr>
          <p:cNvSpPr txBox="1"/>
          <p:nvPr/>
        </p:nvSpPr>
        <p:spPr>
          <a:xfrm>
            <a:off x="11429600" y="0"/>
            <a:ext cx="805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4</a:t>
            </a:r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732" y="424194"/>
            <a:ext cx="10440477" cy="114454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краевого бюджета на реализацию краевых инвестиционных мероприятий за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9 месяцев </a:t>
            </a: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45792" y="1899649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070061336"/>
              </p:ext>
            </p:extLst>
          </p:nvPr>
        </p:nvGraphicFramePr>
        <p:xfrm>
          <a:off x="0" y="1439333"/>
          <a:ext cx="118130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F0AC029-0989-4F0D-B6A3-B5A05FECF013}"/>
              </a:ext>
            </a:extLst>
          </p:cNvPr>
          <p:cNvSpPr txBox="1"/>
          <p:nvPr/>
        </p:nvSpPr>
        <p:spPr>
          <a:xfrm>
            <a:off x="11369879" y="0"/>
            <a:ext cx="8221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5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583734185"/>
              </p:ext>
            </p:extLst>
          </p:nvPr>
        </p:nvGraphicFramePr>
        <p:xfrm>
          <a:off x="798678" y="2147581"/>
          <a:ext cx="8964849" cy="4473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191727"/>
            <a:ext cx="10515600" cy="1628683"/>
          </a:xfrm>
        </p:spPr>
        <p:txBody>
          <a:bodyPr spcCol="720000">
            <a:noAutofit/>
          </a:bodyPr>
          <a:lstStyle/>
          <a:p>
            <a:pPr>
              <a:spcBef>
                <a:spcPts val="1000"/>
              </a:spcBef>
            </a:pP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</a:rPr>
              <a:t>за </a:t>
            </a:r>
            <a:b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9 </a:t>
            </a:r>
            <a:r>
              <a:rPr lang="ru-RU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месяцев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 </a:t>
            </a:r>
            <a:r>
              <a:rPr lang="ru-RU" sz="28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27503" y="2888963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301061" y="1966251"/>
            <a:ext cx="2423770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ассигнований</a:t>
            </a: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 flipH="1">
            <a:off x="5061174" y="1984097"/>
            <a:ext cx="2417649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Исполнение  </a:t>
            </a: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8747651" y="1984097"/>
            <a:ext cx="2889115" cy="922711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Процент исполнения от планового объема ассигнований –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68,6 </a:t>
            </a:r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8550D-67B3-4109-AE30-6849E6A6768F}"/>
              </a:ext>
            </a:extLst>
          </p:cNvPr>
          <p:cNvSpPr txBox="1"/>
          <p:nvPr/>
        </p:nvSpPr>
        <p:spPr>
          <a:xfrm>
            <a:off x="11448250" y="-44005"/>
            <a:ext cx="850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6</a:t>
            </a: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509249061"/>
              </p:ext>
            </p:extLst>
          </p:nvPr>
        </p:nvGraphicFramePr>
        <p:xfrm>
          <a:off x="1054253" y="1581101"/>
          <a:ext cx="10264775" cy="5219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7" y="243281"/>
            <a:ext cx="11283885" cy="142612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                       </a:t>
            </a:r>
            <a:r>
              <a:rPr lang="ru-RU" sz="22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 месяцев </a:t>
            </a:r>
            <a:r>
              <a:rPr lang="ru-RU" sz="22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  <a:endParaRPr lang="ru-RU" sz="22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24073" y="158110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млрд рублей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F39C9F-2BEA-4673-87D0-4DB81815FF8B}"/>
              </a:ext>
            </a:extLst>
          </p:cNvPr>
          <p:cNvSpPr txBox="1"/>
          <p:nvPr/>
        </p:nvSpPr>
        <p:spPr>
          <a:xfrm>
            <a:off x="11492918" y="-64496"/>
            <a:ext cx="889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7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7000"/>
                <a:shade val="100000"/>
                <a:satMod val="185000"/>
                <a:lumMod val="120000"/>
              </a:schemeClr>
            </a:gs>
            <a:gs pos="100000">
              <a:schemeClr val="bg1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875934" y="36975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млрд рублей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53965" y="0"/>
            <a:ext cx="10763828" cy="8910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Информация  о долговых обязательствах</a:t>
            </a:r>
            <a:b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Камчатского края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A5827-44DD-4DD7-91F9-E1599A4B7269}"/>
              </a:ext>
            </a:extLst>
          </p:cNvPr>
          <p:cNvSpPr txBox="1"/>
          <p:nvPr/>
        </p:nvSpPr>
        <p:spPr>
          <a:xfrm>
            <a:off x="11378268" y="21033"/>
            <a:ext cx="81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8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6BBFB09D-4744-4DCC-9B0F-802225348C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4847604"/>
              </p:ext>
            </p:extLst>
          </p:nvPr>
        </p:nvGraphicFramePr>
        <p:xfrm>
          <a:off x="76199" y="1519254"/>
          <a:ext cx="7629525" cy="4005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4AECD9A4-A6FC-43C8-8ECE-9FA17512A8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3796437"/>
              </p:ext>
            </p:extLst>
          </p:nvPr>
        </p:nvGraphicFramePr>
        <p:xfrm>
          <a:off x="5868113" y="1519253"/>
          <a:ext cx="6323887" cy="3845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759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Ретро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39042</TotalTime>
  <Words>350</Words>
  <Application>Microsoft Office PowerPoint</Application>
  <PresentationFormat>Широкоэкранный</PresentationFormat>
  <Paragraphs>106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Calibri</vt:lpstr>
      <vt:lpstr>Calibri Light</vt:lpstr>
      <vt:lpstr>Century</vt:lpstr>
      <vt:lpstr>Corbel</vt:lpstr>
      <vt:lpstr>Gill Sans MT</vt:lpstr>
      <vt:lpstr>Palatino Linotype</vt:lpstr>
      <vt:lpstr>Times New Roman</vt:lpstr>
      <vt:lpstr>Посылка</vt:lpstr>
      <vt:lpstr>Ретро</vt:lpstr>
      <vt:lpstr>Министерство финансов Камчатского края</vt:lpstr>
      <vt:lpstr>Структура доходов краевого бюджета ЗА 9 месяцев 2024 года</vt:lpstr>
      <vt:lpstr>Структура расходов краевого бюджета за 9 месяцев 2024 года</vt:lpstr>
      <vt:lpstr>Исполнение кассового плана по расходам краевого бюджета за  9 месяцев 2024 года по разделам классификации  расходов бюджетов </vt:lpstr>
      <vt:lpstr>Исполнение социально-значимых расходов  краевого бюджета  за 9 месяцев 2024 года</vt:lpstr>
      <vt:lpstr>Исполнение расходов краевого бюджета на реализацию краевых инвестиционных мероприятий за 9 месяцев 2024 года</vt:lpstr>
      <vt:lpstr>Расходы на реализацию государственных программ Камчатского края за  9 месяцев 2024 года</vt:lpstr>
      <vt:lpstr>Межбюджетные трансферты, предоставленные бюджетам муниципальных районов (муниципальных, городских округов) из краевого бюджета в                        9 месяцев 2024 года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2246</cp:revision>
  <cp:lastPrinted>2022-11-09T01:57:33Z</cp:lastPrinted>
  <dcterms:created xsi:type="dcterms:W3CDTF">2016-10-20T03:59:01Z</dcterms:created>
  <dcterms:modified xsi:type="dcterms:W3CDTF">2024-11-12T02:02:24Z</dcterms:modified>
</cp:coreProperties>
</file>