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  <p:sldMasterId id="2147483830" r:id="rId2"/>
    <p:sldMasterId id="2147483874" r:id="rId3"/>
  </p:sldMasterIdLst>
  <p:notesMasterIdLst>
    <p:notesMasterId r:id="rId33"/>
  </p:notesMasterIdLst>
  <p:handoutMasterIdLst>
    <p:handoutMasterId r:id="rId34"/>
  </p:handoutMasterIdLst>
  <p:sldIdLst>
    <p:sldId id="1975" r:id="rId4"/>
    <p:sldId id="2198" r:id="rId5"/>
    <p:sldId id="2167" r:id="rId6"/>
    <p:sldId id="2199" r:id="rId7"/>
    <p:sldId id="2228" r:id="rId8"/>
    <p:sldId id="2203" r:id="rId9"/>
    <p:sldId id="2204" r:id="rId10"/>
    <p:sldId id="2175" r:id="rId11"/>
    <p:sldId id="2176" r:id="rId12"/>
    <p:sldId id="2205" r:id="rId13"/>
    <p:sldId id="2207" r:id="rId14"/>
    <p:sldId id="2208" r:id="rId15"/>
    <p:sldId id="2210" r:id="rId16"/>
    <p:sldId id="2213" r:id="rId17"/>
    <p:sldId id="2214" r:id="rId18"/>
    <p:sldId id="2215" r:id="rId19"/>
    <p:sldId id="2216" r:id="rId20"/>
    <p:sldId id="2217" r:id="rId21"/>
    <p:sldId id="2212" r:id="rId22"/>
    <p:sldId id="2219" r:id="rId23"/>
    <p:sldId id="2220" r:id="rId24"/>
    <p:sldId id="2221" r:id="rId25"/>
    <p:sldId id="2223" r:id="rId26"/>
    <p:sldId id="2222" r:id="rId27"/>
    <p:sldId id="2224" r:id="rId28"/>
    <p:sldId id="2225" r:id="rId29"/>
    <p:sldId id="2227" r:id="rId30"/>
    <p:sldId id="2226" r:id="rId31"/>
    <p:sldId id="2211" r:id="rId32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2B"/>
    <a:srgbClr val="F66F6F"/>
    <a:srgbClr val="E46C0A"/>
    <a:srgbClr val="F0EC34"/>
    <a:srgbClr val="004821"/>
    <a:srgbClr val="FFFF99"/>
    <a:srgbClr val="003618"/>
    <a:srgbClr val="C6D34D"/>
    <a:srgbClr val="9BDA4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1" autoAdjust="0"/>
    <p:restoredTop sz="96395" autoAdjust="0"/>
  </p:normalViewPr>
  <p:slideViewPr>
    <p:cSldViewPr>
      <p:cViewPr varScale="1">
        <p:scale>
          <a:sx n="108" d="100"/>
          <a:sy n="108" d="100"/>
        </p:scale>
        <p:origin x="1728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9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8" y="0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r">
              <a:defRPr sz="1200"/>
            </a:lvl1pPr>
          </a:lstStyle>
          <a:p>
            <a:fld id="{1C2782DD-ED2F-194E-A5A5-818CA6972099}" type="datetimeFigureOut">
              <a:rPr lang="ru-RU" smtClean="0"/>
              <a:pPr/>
              <a:t>20.12.2020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6456701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8" y="6456701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r">
              <a:defRPr sz="1200"/>
            </a:lvl1pPr>
          </a:lstStyle>
          <a:p>
            <a:fld id="{F8E24DF1-D5B4-344E-ADF4-30023BAE2F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99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7" y="2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r">
              <a:defRPr sz="1200"/>
            </a:lvl1pPr>
          </a:lstStyle>
          <a:p>
            <a:fld id="{0685EFD8-5627-4145-8736-D0B6DADA8466}" type="datetimeFigureOut">
              <a:rPr lang="ru-RU" smtClean="0"/>
              <a:pPr/>
              <a:t>20.12.2020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79" tIns="45289" rIns="90579" bIns="4528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8" y="3228899"/>
            <a:ext cx="7941309" cy="3058953"/>
          </a:xfrm>
          <a:prstGeom prst="rect">
            <a:avLst/>
          </a:prstGeom>
        </p:spPr>
        <p:txBody>
          <a:bodyPr vert="horz" lIns="90579" tIns="45289" rIns="90579" bIns="4528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6456614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7" y="6456614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r">
              <a:defRPr sz="1200"/>
            </a:lvl1pPr>
          </a:lstStyle>
          <a:p>
            <a:fld id="{4988981F-6AAF-46F8-B4B3-8B7354F9398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8107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9777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4573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518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6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296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19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9253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590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092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80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458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hyperlink" Target="http://kpmg.com/app" TargetMode="External"/><Relationship Id="rId4" Type="http://schemas.openxmlformats.org/officeDocument/2006/relationships/hyperlink" Target="http://kpmg.ru/" TargetMode="Externa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5" Type="http://schemas.openxmlformats.org/officeDocument/2006/relationships/hyperlink" Target="http://kpmg.com/app" TargetMode="External"/><Relationship Id="rId4" Type="http://schemas.openxmlformats.org/officeDocument/2006/relationships/hyperlink" Target="http://kpmg.ru/" TargetMode="Externa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45872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2700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25530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8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2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569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26"/>
          <p:cNvSpPr>
            <a:spLocks noGrp="1"/>
          </p:cNvSpPr>
          <p:nvPr userDrawn="1">
            <p:ph type="sldNum" sz="quarter" idx="10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37BC8CD-063B-428F-958C-C63E20DCCF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Дата 2"/>
          <p:cNvSpPr>
            <a:spLocks noGrp="1"/>
          </p:cNvSpPr>
          <p:nvPr>
            <p:ph type="dt" sz="half" idx="11"/>
          </p:nvPr>
        </p:nvSpPr>
        <p:spPr>
          <a:xfrm>
            <a:off x="7451725" y="6356350"/>
            <a:ext cx="1423988" cy="2349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b="1">
                <a:solidFill>
                  <a:prstClr val="black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4CC4B337-42DF-4720-9BAA-FD2655FB0798}" type="datetime8">
              <a:rPr lang="ru-RU"/>
              <a:pPr>
                <a:defRPr/>
              </a:pPr>
              <a:t>20.12.2020 16:12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126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139113" y="0"/>
            <a:ext cx="825500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2C7A41C-92AC-4697-A591-793246EAD8E3}" type="slidenum">
              <a:rPr lang="ru-RU" smtClean="0">
                <a:solidFill>
                  <a:srgbClr val="EDEDE3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srgbClr val="EDEDE3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989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88"/>
            <a:ext cx="8229600" cy="4324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5C3AF-5068-46FC-A8D9-0F1E335DA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8941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207010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0401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3167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34575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2395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0797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87731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16063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9313" y="1177925"/>
            <a:ext cx="84137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8C658B5B-8363-4448-9D74-1470544B874D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6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9" y="1177926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9718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7725" y="1177925"/>
            <a:ext cx="84138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EACD50B2-BD16-49D0-A6C4-656221481393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6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9" y="1177926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54465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6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54B6C54B-92CD-4EE4-8802-0379BFAF340F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7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8465" y="1177925"/>
            <a:ext cx="403420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811936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1422400"/>
            <a:ext cx="1611692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62554" y="1422400"/>
            <a:ext cx="64301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25103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58158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987051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289783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85436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8241323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9760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09441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5908" y="1422400"/>
            <a:ext cx="37260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40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02300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55908" y="1422400"/>
            <a:ext cx="4036754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1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198768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3830800"/>
            <a:ext cx="8241323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1339" y="1422400"/>
            <a:ext cx="8241323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14454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259385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51338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067433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259385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067433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776721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1339" y="1422400"/>
            <a:ext cx="8241323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08715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0268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595512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13782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82430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10792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495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13782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82430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5510792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197280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197280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520567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55984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0636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765280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927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555984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60636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6765280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38760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2"/>
          <p:cNvSpPr/>
          <p:nvPr userDrawn="1"/>
        </p:nvSpPr>
        <p:spPr>
          <a:xfrm rot="2655894">
            <a:off x="3786188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17" name="Right Arrow 20"/>
          <p:cNvSpPr/>
          <p:nvPr userDrawn="1"/>
        </p:nvSpPr>
        <p:spPr>
          <a:xfrm rot="18944106" flipH="1">
            <a:off x="4976813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1" name="Right Arrow 21"/>
          <p:cNvSpPr/>
          <p:nvPr userDrawn="1"/>
        </p:nvSpPr>
        <p:spPr>
          <a:xfrm rot="18944106" flipV="1">
            <a:off x="3786188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2" name="Right Arrow 22"/>
          <p:cNvSpPr/>
          <p:nvPr userDrawn="1"/>
        </p:nvSpPr>
        <p:spPr>
          <a:xfrm rot="2655894" flipH="1" flipV="1">
            <a:off x="4976813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04403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04403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022032" y="3191932"/>
            <a:ext cx="1099938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504403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504403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1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783292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81377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55908" y="1781377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465590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57754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222527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5537" y="4241200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7" y="1775459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665537" y="1428430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665537" y="3890142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241200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3890142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635174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75227" y="3829182"/>
            <a:ext cx="4017438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1" y="1422415"/>
            <a:ext cx="4017438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61033" y="3829182"/>
            <a:ext cx="4026231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422415"/>
            <a:ext cx="4026231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872562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7709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rgbClr val="6D20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0536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752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Pr>
        <a:solidFill>
          <a:srgbClr val="00A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061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575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7513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5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40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1340" y="1422400"/>
            <a:ext cx="7930569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8653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319838"/>
            <a:ext cx="425450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7" name="Shape 8"/>
          <p:cNvSpPr txBox="1">
            <a:spLocks/>
          </p:cNvSpPr>
          <p:nvPr userDrawn="1"/>
        </p:nvSpPr>
        <p:spPr>
          <a:xfrm>
            <a:off x="8231188" y="6319838"/>
            <a:ext cx="461962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3644780-8E2C-4A1C-938D-27807761EE5F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9585" y="1177925"/>
            <a:ext cx="403308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51705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416694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300538" y="6319838"/>
            <a:ext cx="392112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301152" y="820754"/>
            <a:ext cx="3452201" cy="754061"/>
          </a:xfrm>
        </p:spPr>
        <p:txBody>
          <a:bodyPr/>
          <a:lstStyle>
            <a:lvl1pPr>
              <a:lnSpc>
                <a:spcPct val="70000"/>
              </a:lnSpc>
              <a:defRPr sz="4400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301154" y="2070743"/>
            <a:ext cx="3452677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476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87012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765175" cy="6858000"/>
          </a:xfrm>
          <a:custGeom>
            <a:avLst/>
            <a:gdLst>
              <a:gd name="T0" fmla="*/ 0 w 1742046"/>
              <a:gd name="T1" fmla="*/ 2519626 h 7772400"/>
              <a:gd name="T2" fmla="*/ 1060 w 1742046"/>
              <a:gd name="T3" fmla="*/ 2519626 h 7772400"/>
              <a:gd name="T4" fmla="*/ 106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1584325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7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8" y="3062288"/>
            <a:ext cx="12239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>
            <a:fillRect/>
          </a:stretch>
        </p:blipFill>
        <p:spPr bwMode="auto">
          <a:xfrm>
            <a:off x="1584325" y="3062288"/>
            <a:ext cx="114458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9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1581150" y="3554413"/>
            <a:ext cx="1752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kpmg.ru</a:t>
            </a:r>
          </a:p>
        </p:txBody>
      </p:sp>
      <p:sp>
        <p:nvSpPr>
          <p:cNvPr id="10" name="Rectangle 2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4416425" y="3554413"/>
            <a:ext cx="1143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kpmg.com/app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84007" y="5240354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84007" y="6029325"/>
            <a:ext cx="6808177" cy="119064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84007" y="4313254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989276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442FBAAF-8AD6-4710-BC72-557A2CAE3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0650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1F5CE67E-A476-409F-B016-CC2064159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0766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207010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74772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63422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92141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39331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87601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70257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9313" y="1177925"/>
            <a:ext cx="84137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7235744-A68C-424A-996E-4639FE651422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846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91746"/>
      </p:ext>
    </p:extLst>
  </p:cSld>
  <p:clrMapOvr>
    <a:masterClrMapping/>
  </p:clrMapOvr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7725" y="1177925"/>
            <a:ext cx="84138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BE9386B-AD6C-49B0-A727-2562DB38D1C5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59320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6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DE51A0D5-EA42-4359-81CC-8C318946573F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7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8458" y="1177925"/>
            <a:ext cx="403420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183591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1422400"/>
            <a:ext cx="1611692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62554" y="1422400"/>
            <a:ext cx="64301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583252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58158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975825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665641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76420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8241323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4624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5908" y="1422400"/>
            <a:ext cx="37260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624042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55908" y="1422400"/>
            <a:ext cx="4036754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597423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3830800"/>
            <a:ext cx="8241323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1339" y="1422400"/>
            <a:ext cx="8241323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8133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44259"/>
      </p:ext>
    </p:extLst>
  </p:cSld>
  <p:clrMapOvr>
    <a:masterClrMapping/>
  </p:clrMapOvr>
  <p:hf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259385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51338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067431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259384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067431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649251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1339" y="1422400"/>
            <a:ext cx="8241323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0397290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0268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906643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137823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82430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10792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495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137823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82430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5510792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197277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197277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8609199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55984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0630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765277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927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555984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60630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6765277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3282145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2"/>
          <p:cNvSpPr/>
          <p:nvPr userDrawn="1"/>
        </p:nvSpPr>
        <p:spPr>
          <a:xfrm rot="2655894">
            <a:off x="3786188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17" name="Right Arrow 20"/>
          <p:cNvSpPr/>
          <p:nvPr userDrawn="1"/>
        </p:nvSpPr>
        <p:spPr>
          <a:xfrm rot="18944106" flipH="1">
            <a:off x="4976813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1" name="Right Arrow 21"/>
          <p:cNvSpPr/>
          <p:nvPr userDrawn="1"/>
        </p:nvSpPr>
        <p:spPr>
          <a:xfrm rot="18944106" flipV="1">
            <a:off x="3786188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2" name="Right Arrow 22"/>
          <p:cNvSpPr/>
          <p:nvPr userDrawn="1"/>
        </p:nvSpPr>
        <p:spPr>
          <a:xfrm rot="2655894" flipH="1" flipV="1">
            <a:off x="4976813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04400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04400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022032" y="3191932"/>
            <a:ext cx="1099938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504400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504400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7864850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5590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465590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971888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5530" y="4241200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0" y="1775459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665530" y="1428430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665530" y="3890142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241200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3890142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38210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75223" y="3829182"/>
            <a:ext cx="4017438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1" y="1422401"/>
            <a:ext cx="4017438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61031" y="3829182"/>
            <a:ext cx="4026231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422401"/>
            <a:ext cx="4026231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48760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248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796197"/>
      </p:ext>
    </p:extLst>
  </p:cSld>
  <p:clrMapOvr>
    <a:masterClrMapping/>
  </p:clrMapOvr>
  <p:hf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rgbClr val="6D20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39302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403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Pr>
        <a:solidFill>
          <a:srgbClr val="00A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5529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575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39984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5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7930569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02631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319838"/>
            <a:ext cx="425450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7" name="Shape 8"/>
          <p:cNvSpPr txBox="1">
            <a:spLocks/>
          </p:cNvSpPr>
          <p:nvPr userDrawn="1"/>
        </p:nvSpPr>
        <p:spPr>
          <a:xfrm>
            <a:off x="8231188" y="6319838"/>
            <a:ext cx="461962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B79AB807-098B-47DD-BE16-1B305F05B505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9578" y="1177925"/>
            <a:ext cx="403308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51705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0371383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300538" y="6319838"/>
            <a:ext cx="392112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301151" y="820740"/>
            <a:ext cx="3452201" cy="754061"/>
          </a:xfrm>
        </p:spPr>
        <p:txBody>
          <a:bodyPr/>
          <a:lstStyle>
            <a:lvl1pPr>
              <a:lnSpc>
                <a:spcPct val="70000"/>
              </a:lnSpc>
              <a:defRPr sz="4400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301151" y="2070736"/>
            <a:ext cx="3452677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19136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765175" cy="6858000"/>
          </a:xfrm>
          <a:custGeom>
            <a:avLst/>
            <a:gdLst>
              <a:gd name="T0" fmla="*/ 0 w 1742046"/>
              <a:gd name="T1" fmla="*/ 3236320 h 7772400"/>
              <a:gd name="T2" fmla="*/ 5495 w 1742046"/>
              <a:gd name="T3" fmla="*/ 3236320 h 7772400"/>
              <a:gd name="T4" fmla="*/ 5495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1584325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7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8" y="3062288"/>
            <a:ext cx="12239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>
            <a:fillRect/>
          </a:stretch>
        </p:blipFill>
        <p:spPr bwMode="auto">
          <a:xfrm>
            <a:off x="1584325" y="3062288"/>
            <a:ext cx="114458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9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1581150" y="3554413"/>
            <a:ext cx="1752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kpmg.ru</a:t>
            </a:r>
          </a:p>
        </p:txBody>
      </p:sp>
      <p:sp>
        <p:nvSpPr>
          <p:cNvPr id="10" name="Rectangle 2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4416425" y="3554413"/>
            <a:ext cx="1143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kpmg.com/app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84000" y="5240340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84000" y="6029325"/>
            <a:ext cx="6808177" cy="119064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84000" y="4313240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833204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C9D28BB3-8319-4BFC-B707-62AA21448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01194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FF15DE56-3C80-4736-89B7-C629D0E13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150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422457"/>
      </p:ext>
    </p:extLst>
  </p:cSld>
  <p:clrMapOvr>
    <a:masterClrMapping/>
  </p:clrMapOvr>
  <p:hf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139113" y="0"/>
            <a:ext cx="825500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07B0C1A9-05A4-458C-A77A-EE4B26F08C3F}" type="slidenum">
              <a:rPr lang="ru-RU" smtClean="0">
                <a:solidFill>
                  <a:prstClr val="white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47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36.xml"/><Relationship Id="rId34" Type="http://schemas.openxmlformats.org/officeDocument/2006/relationships/slideLayout" Target="../slideLayouts/slideLayout49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33" Type="http://schemas.openxmlformats.org/officeDocument/2006/relationships/slideLayout" Target="../slideLayouts/slideLayout48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32" Type="http://schemas.openxmlformats.org/officeDocument/2006/relationships/slideLayout" Target="../slideLayouts/slideLayout47.xml"/><Relationship Id="rId37" Type="http://schemas.openxmlformats.org/officeDocument/2006/relationships/slideLayout" Target="../slideLayouts/slideLayout52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36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46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5.xml"/><Relationship Id="rId35" Type="http://schemas.openxmlformats.org/officeDocument/2006/relationships/slideLayout" Target="../slideLayouts/slideLayout50.xml"/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9" Type="http://schemas.openxmlformats.org/officeDocument/2006/relationships/theme" Target="../theme/theme3.xml"/><Relationship Id="rId21" Type="http://schemas.openxmlformats.org/officeDocument/2006/relationships/slideLayout" Target="../slideLayouts/slideLayout73.xml"/><Relationship Id="rId34" Type="http://schemas.openxmlformats.org/officeDocument/2006/relationships/slideLayout" Target="../slideLayouts/slideLayout86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33" Type="http://schemas.openxmlformats.org/officeDocument/2006/relationships/slideLayout" Target="../slideLayouts/slideLayout85.xml"/><Relationship Id="rId38" Type="http://schemas.openxmlformats.org/officeDocument/2006/relationships/slideLayout" Target="../slideLayouts/slideLayout90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72.xml"/><Relationship Id="rId29" Type="http://schemas.openxmlformats.org/officeDocument/2006/relationships/slideLayout" Target="../slideLayouts/slideLayout81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32" Type="http://schemas.openxmlformats.org/officeDocument/2006/relationships/slideLayout" Target="../slideLayouts/slideLayout84.xml"/><Relationship Id="rId37" Type="http://schemas.openxmlformats.org/officeDocument/2006/relationships/slideLayout" Target="../slideLayouts/slideLayout89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80.xml"/><Relationship Id="rId36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31" Type="http://schemas.openxmlformats.org/officeDocument/2006/relationships/slideLayout" Target="../slideLayouts/slideLayout83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Relationship Id="rId30" Type="http://schemas.openxmlformats.org/officeDocument/2006/relationships/slideLayout" Target="../slideLayouts/slideLayout82.xml"/><Relationship Id="rId35" Type="http://schemas.openxmlformats.org/officeDocument/2006/relationships/slideLayout" Target="../slideLayouts/slideLayout87.xml"/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9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9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75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7" y="295278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40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87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37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100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9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44" y="320687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62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81" y="327037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9" y="323862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44" y="327037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25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81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37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9" y="330212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44" y="331800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62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9" y="334975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7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75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50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37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7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12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75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800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12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9" y="334975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7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75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37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12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87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50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700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75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87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9" y="642950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62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87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87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82" y="623900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7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32" y="604850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9" y="604850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5000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9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37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62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25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25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9" y="630250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7" y="614375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81" y="671525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50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6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31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91" y="512766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92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94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80" y="493715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43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87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9" y="282587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7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8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5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5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5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900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4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4" y="625487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87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82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900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9" y="623900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87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87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3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916" r:id="rId13"/>
    <p:sldLayoutId id="2147483917" r:id="rId14"/>
    <p:sldLayoutId id="2147483918" r:id="rId15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0850" y="450850"/>
            <a:ext cx="82327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0850" y="1422400"/>
            <a:ext cx="8232775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8332788" y="6319838"/>
            <a:ext cx="360362" cy="149225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D4CFF2E-5770-46D6-9708-4F1417888483}" type="slidenum">
              <a:rPr lang="en-US" sz="900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093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  <p:sldLayoutId id="2147483844" r:id="rId14"/>
    <p:sldLayoutId id="2147483845" r:id="rId15"/>
    <p:sldLayoutId id="2147483846" r:id="rId16"/>
    <p:sldLayoutId id="2147483847" r:id="rId17"/>
    <p:sldLayoutId id="2147483848" r:id="rId18"/>
    <p:sldLayoutId id="2147483849" r:id="rId19"/>
    <p:sldLayoutId id="2147483850" r:id="rId20"/>
    <p:sldLayoutId id="2147483851" r:id="rId21"/>
    <p:sldLayoutId id="2147483852" r:id="rId22"/>
    <p:sldLayoutId id="2147483853" r:id="rId23"/>
    <p:sldLayoutId id="2147483854" r:id="rId24"/>
    <p:sldLayoutId id="2147483855" r:id="rId25"/>
    <p:sldLayoutId id="2147483856" r:id="rId26"/>
    <p:sldLayoutId id="2147483857" r:id="rId27"/>
    <p:sldLayoutId id="2147483858" r:id="rId28"/>
    <p:sldLayoutId id="2147483859" r:id="rId29"/>
    <p:sldLayoutId id="2147483860" r:id="rId30"/>
    <p:sldLayoutId id="2147483861" r:id="rId31"/>
    <p:sldLayoutId id="2147483862" r:id="rId32"/>
    <p:sldLayoutId id="2147483863" r:id="rId33"/>
    <p:sldLayoutId id="2147483864" r:id="rId34"/>
    <p:sldLayoutId id="2147483865" r:id="rId35"/>
    <p:sldLayoutId id="2147483866" r:id="rId36"/>
    <p:sldLayoutId id="2147483867" r:id="rId3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9pPr>
    </p:titleStyle>
    <p:bodyStyle>
      <a:lvl1pPr algn="l" rtl="0" eaLnBrk="0" fontAlgn="base" hangingPunct="0">
        <a:spcBef>
          <a:spcPct val="0"/>
        </a:spcBef>
        <a:spcAft>
          <a:spcPts val="600"/>
        </a:spcAft>
        <a:defRPr sz="900" b="1" kern="1200">
          <a:solidFill>
            <a:schemeClr val="tx2"/>
          </a:solidFill>
          <a:latin typeface="+mn-lt"/>
          <a:ea typeface="+mn-ea"/>
          <a:cs typeface="+mn-cs"/>
        </a:defRPr>
      </a:lvl1pPr>
      <a:lvl2pPr algn="l" rtl="0" eaLnBrk="0" fontAlgn="base" hangingPunct="0">
        <a:spcBef>
          <a:spcPct val="0"/>
        </a:spcBef>
        <a:spcAft>
          <a:spcPts val="600"/>
        </a:spcAft>
        <a:defRPr sz="900" kern="1200">
          <a:solidFill>
            <a:schemeClr val="tx2"/>
          </a:solidFill>
          <a:latin typeface="+mn-lt"/>
          <a:ea typeface="+mn-ea"/>
          <a:cs typeface="+mn-cs"/>
        </a:defRPr>
      </a:lvl2pPr>
      <a:lvl3pPr marL="215900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3pPr>
      <a:lvl4pPr marL="358775" indent="-142875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574675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0980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284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645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0850" y="450850"/>
            <a:ext cx="82327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0850" y="1422400"/>
            <a:ext cx="8232775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8332788" y="6319838"/>
            <a:ext cx="360362" cy="149225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2C7C2BC-6111-4E7A-B68C-3C333C5C2CE4}" type="slidenum">
              <a:rPr lang="en-US" sz="900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1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  <p:sldLayoutId id="2147483891" r:id="rId17"/>
    <p:sldLayoutId id="2147483892" r:id="rId18"/>
    <p:sldLayoutId id="2147483893" r:id="rId19"/>
    <p:sldLayoutId id="2147483894" r:id="rId20"/>
    <p:sldLayoutId id="2147483895" r:id="rId21"/>
    <p:sldLayoutId id="2147483896" r:id="rId22"/>
    <p:sldLayoutId id="2147483897" r:id="rId23"/>
    <p:sldLayoutId id="2147483898" r:id="rId24"/>
    <p:sldLayoutId id="2147483899" r:id="rId25"/>
    <p:sldLayoutId id="2147483900" r:id="rId26"/>
    <p:sldLayoutId id="2147483901" r:id="rId27"/>
    <p:sldLayoutId id="2147483902" r:id="rId28"/>
    <p:sldLayoutId id="2147483903" r:id="rId29"/>
    <p:sldLayoutId id="2147483904" r:id="rId30"/>
    <p:sldLayoutId id="2147483905" r:id="rId31"/>
    <p:sldLayoutId id="2147483906" r:id="rId32"/>
    <p:sldLayoutId id="2147483907" r:id="rId33"/>
    <p:sldLayoutId id="2147483908" r:id="rId34"/>
    <p:sldLayoutId id="2147483909" r:id="rId35"/>
    <p:sldLayoutId id="2147483910" r:id="rId36"/>
    <p:sldLayoutId id="2147483911" r:id="rId37"/>
    <p:sldLayoutId id="2147483912" r:id="rId38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9pPr>
    </p:titleStyle>
    <p:bodyStyle>
      <a:lvl1pPr algn="l" rtl="0" eaLnBrk="0" fontAlgn="base" hangingPunct="0">
        <a:spcBef>
          <a:spcPct val="0"/>
        </a:spcBef>
        <a:spcAft>
          <a:spcPts val="600"/>
        </a:spcAft>
        <a:defRPr sz="900" b="1" kern="1200">
          <a:solidFill>
            <a:schemeClr val="tx2"/>
          </a:solidFill>
          <a:latin typeface="+mn-lt"/>
          <a:ea typeface="+mn-ea"/>
          <a:cs typeface="+mn-cs"/>
        </a:defRPr>
      </a:lvl1pPr>
      <a:lvl2pPr algn="l" rtl="0" eaLnBrk="0" fontAlgn="base" hangingPunct="0">
        <a:spcBef>
          <a:spcPct val="0"/>
        </a:spcBef>
        <a:spcAft>
          <a:spcPts val="600"/>
        </a:spcAft>
        <a:defRPr sz="900" kern="1200">
          <a:solidFill>
            <a:schemeClr val="tx2"/>
          </a:solidFill>
          <a:latin typeface="+mn-lt"/>
          <a:ea typeface="+mn-ea"/>
          <a:cs typeface="+mn-cs"/>
        </a:defRPr>
      </a:lvl2pPr>
      <a:lvl3pPr marL="215900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3pPr>
      <a:lvl4pPr marL="358775" indent="-142875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574675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0980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284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645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920880" cy="3456384"/>
          </a:xfrm>
        </p:spPr>
        <p:txBody>
          <a:bodyPr anchor="ctr"/>
          <a:lstStyle/>
          <a:p>
            <a:pPr lvl="0"/>
            <a: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  <a:t>Актуальные вопросы применения </a:t>
            </a:r>
            <a:r>
              <a:rPr lang="ru-RU" sz="3400" dirty="0">
                <a:solidFill>
                  <a:srgbClr val="00602B"/>
                </a:solidFill>
                <a:latin typeface="+mn-lt"/>
                <a:cs typeface="Arial" charset="0"/>
              </a:rPr>
              <a:t>бюджетной классификации </a:t>
            </a:r>
            <a: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  <a:t>Российской Федерации и классификации операций сектора государственного управления </a:t>
            </a:r>
            <a:b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</a:br>
            <a: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  <a:t>в 2020 и 2021 годах</a:t>
            </a:r>
            <a:endParaRPr lang="ru-RU" sz="3400" dirty="0">
              <a:solidFill>
                <a:srgbClr val="00602B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3628" y="4921120"/>
            <a:ext cx="66967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/>
              <a:t>Сафарова Наталья Александровна </a:t>
            </a:r>
            <a:endParaRPr lang="ru-RU" sz="3000" b="1" dirty="0" smtClean="0"/>
          </a:p>
        </p:txBody>
      </p:sp>
      <p:sp>
        <p:nvSpPr>
          <p:cNvPr id="6" name="Rectangle 2"/>
          <p:cNvSpPr/>
          <p:nvPr/>
        </p:nvSpPr>
        <p:spPr>
          <a:xfrm>
            <a:off x="0" y="5799727"/>
            <a:ext cx="9144000" cy="517457"/>
          </a:xfrm>
          <a:prstGeom prst="rect">
            <a:avLst/>
          </a:prstGeom>
          <a:solidFill>
            <a:srgbClr val="066A3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36433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2866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9298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45731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82164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18597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755029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291462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9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988893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Расчеты с Центральным банком </a:t>
            </a:r>
            <a:br>
              <a:rPr lang="ru-RU" sz="3000" b="0" dirty="0">
                <a:solidFill>
                  <a:srgbClr val="00602B"/>
                </a:solidFill>
              </a:rPr>
            </a:br>
            <a:r>
              <a:rPr lang="ru-RU" sz="3000" b="0" dirty="0">
                <a:solidFill>
                  <a:srgbClr val="00602B"/>
                </a:solidFill>
              </a:rPr>
              <a:t>Российской Федерации 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83528" y="2279412"/>
            <a:ext cx="6176939" cy="2448274"/>
            <a:chOff x="1627546" y="2492895"/>
            <a:chExt cx="6176939" cy="2448274"/>
          </a:xfrm>
        </p:grpSpPr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16200000">
              <a:off x="1947644" y="2172797"/>
              <a:ext cx="2448274" cy="3088469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lvl="0" algn="ctr">
                <a:defRPr/>
              </a:pPr>
              <a:r>
                <a:rPr lang="ru-RU" dirty="0">
                  <a:solidFill>
                    <a:schemeClr val="dk1"/>
                  </a:solidFill>
                </a:rPr>
                <a:t>По тем же кодам, где отражаются расчеты с организациями государственного </a:t>
              </a:r>
              <a:r>
                <a:rPr lang="ru-RU" dirty="0" smtClean="0">
                  <a:solidFill>
                    <a:schemeClr val="dk1"/>
                  </a:solidFill>
                </a:rPr>
                <a:t>сектора</a:t>
              </a:r>
            </a:p>
          </p:txBody>
        </p:sp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 rot="5400000">
              <a:off x="5036114" y="2172798"/>
              <a:ext cx="2448273" cy="3088469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dirty="0" smtClean="0">
                  <a:solidFill>
                    <a:schemeClr val="dk1"/>
                  </a:solidFill>
                </a:rPr>
                <a:t>КОСГУ</a:t>
              </a:r>
              <a:r>
                <a:rPr lang="ru-RU" dirty="0">
                  <a:solidFill>
                    <a:schemeClr val="dk1"/>
                  </a:solidFill>
                </a:rPr>
                <a:t>: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185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191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195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563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663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733</a:t>
              </a:r>
            </a:p>
            <a:p>
              <a:pPr algn="ctr"/>
              <a:r>
                <a:rPr lang="ru-RU" dirty="0" smtClean="0">
                  <a:solidFill>
                    <a:schemeClr val="dk1"/>
                  </a:solidFill>
                </a:rPr>
                <a:t>833</a:t>
              </a:r>
              <a:endParaRPr lang="ru-RU" dirty="0">
                <a:solidFill>
                  <a:schemeClr val="dk1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 rot="467193">
            <a:off x="6860884" y="1770581"/>
            <a:ext cx="974286" cy="284248"/>
          </a:xfrm>
          <a:prstGeom prst="rect">
            <a:avLst/>
          </a:prstGeom>
          <a:solidFill>
            <a:schemeClr val="bg1"/>
          </a:solidFill>
          <a:ln w="25400" cmpd="tri">
            <a:solidFill>
              <a:srgbClr val="F66F6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 2021 года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0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Оплата труда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57198" y="1988840"/>
            <a:ext cx="8229600" cy="2952551"/>
            <a:chOff x="457200" y="2437376"/>
            <a:chExt cx="8229600" cy="3138496"/>
          </a:xfrm>
        </p:grpSpPr>
        <p:sp>
          <p:nvSpPr>
            <p:cNvPr id="10" name="Трапеция 9"/>
            <p:cNvSpPr/>
            <p:nvPr/>
          </p:nvSpPr>
          <p:spPr>
            <a:xfrm>
              <a:off x="457200" y="3202805"/>
              <a:ext cx="8229599" cy="2373067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600" dirty="0">
                  <a:solidFill>
                    <a:prstClr val="black"/>
                  </a:solidFill>
                </a:rPr>
                <a:t>выплаты при совмещении профессий (должностей), расширении зон обслуживания, увеличении объема работы или исполнении обязанностей временно отсутствующего работника без освобождения от работы, определенной трудовым договором;</a:t>
              </a:r>
            </a:p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600" dirty="0">
                  <a:solidFill>
                    <a:prstClr val="black"/>
                  </a:solidFill>
                </a:rPr>
                <a:t>единовременных выплат при предоставлении ежегодного оплачиваемого отпуска государственным (муниципальным) служащим;</a:t>
              </a:r>
            </a:p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600" dirty="0">
                  <a:solidFill>
                    <a:prstClr val="black"/>
                  </a:solidFill>
                </a:rPr>
                <a:t>выплат при увольнении компенсации за неиспользованный отпуск.</a:t>
              </a:r>
            </a:p>
          </p:txBody>
        </p:sp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>
              <a:off x="457201" y="2437376"/>
              <a:ext cx="8229599" cy="765429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ru-RU" sz="2800" dirty="0">
                  <a:solidFill>
                    <a:schemeClr val="dk1"/>
                  </a:solidFill>
                </a:rPr>
                <a:t>КОСГУ 211 «Заработная плата</a:t>
              </a:r>
              <a:r>
                <a:rPr lang="ru-RU" sz="2800" dirty="0" smtClean="0">
                  <a:solidFill>
                    <a:schemeClr val="dk1"/>
                  </a:solidFill>
                </a:rPr>
                <a:t>»</a:t>
              </a:r>
              <a:endParaRPr lang="ru-RU" sz="2800" dirty="0">
                <a:solidFill>
                  <a:schemeClr val="dk1"/>
                </a:solidFill>
              </a:endParaRPr>
            </a:p>
          </p:txBody>
        </p:sp>
      </p:grpSp>
      <p:sp>
        <p:nvSpPr>
          <p:cNvPr id="15" name="Прямоугольник с двумя скругленными соседними углами 14"/>
          <p:cNvSpPr/>
          <p:nvPr/>
        </p:nvSpPr>
        <p:spPr>
          <a:xfrm flipV="1">
            <a:off x="457198" y="4941391"/>
            <a:ext cx="8229599" cy="720080"/>
          </a:xfrm>
          <a:prstGeom prst="round2Same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sz="2000" dirty="0">
              <a:solidFill>
                <a:schemeClr val="dk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57" y="4941391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b="1" dirty="0">
                <a:solidFill>
                  <a:schemeClr val="dk1"/>
                </a:solidFill>
              </a:rPr>
              <a:t>Руководство по применению КОСГУ </a:t>
            </a:r>
            <a:endParaRPr lang="ru-RU" b="1" dirty="0" smtClean="0">
              <a:solidFill>
                <a:schemeClr val="dk1"/>
              </a:solidFill>
            </a:endParaRPr>
          </a:p>
          <a:p>
            <a:pPr lvl="0" algn="ctr">
              <a:defRPr/>
            </a:pPr>
            <a:r>
              <a:rPr lang="ru-RU" b="1" dirty="0" smtClean="0">
                <a:solidFill>
                  <a:schemeClr val="dk1"/>
                </a:solidFill>
              </a:rPr>
              <a:t>(</a:t>
            </a:r>
            <a:r>
              <a:rPr lang="ru-RU" b="1" dirty="0">
                <a:solidFill>
                  <a:schemeClr val="dk1"/>
                </a:solidFill>
              </a:rPr>
              <a:t>письмо Минфина России от </a:t>
            </a:r>
            <a:r>
              <a:rPr lang="ru-RU" b="1" dirty="0" smtClean="0">
                <a:solidFill>
                  <a:schemeClr val="dk1"/>
                </a:solidFill>
              </a:rPr>
              <a:t>11.12.2020 </a:t>
            </a:r>
            <a:r>
              <a:rPr lang="ru-RU" b="1" dirty="0">
                <a:solidFill>
                  <a:schemeClr val="dk1"/>
                </a:solidFill>
              </a:rPr>
              <a:t>№ </a:t>
            </a:r>
            <a:r>
              <a:rPr lang="ru-RU" b="1" dirty="0">
                <a:solidFill>
                  <a:srgbClr val="E46C0A"/>
                </a:solidFill>
              </a:rPr>
              <a:t>02-08-10/109210</a:t>
            </a:r>
            <a:r>
              <a:rPr lang="ru-RU" b="1" dirty="0">
                <a:solidFill>
                  <a:schemeClr val="dk1"/>
                </a:solidFill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13904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Общие требования по разграничению выплат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83528" y="2060848"/>
            <a:ext cx="6176938" cy="2949788"/>
            <a:chOff x="1627546" y="2492895"/>
            <a:chExt cx="6176938" cy="2448274"/>
          </a:xfrm>
        </p:grpSpPr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 rot="5400000">
              <a:off x="4892098" y="2028783"/>
              <a:ext cx="2448273" cy="3376499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dk1"/>
                  </a:solidFill>
                </a:rPr>
                <a:t>расходы, связанные с привлечением и  сохранением кадрового потенциала;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dk1"/>
                  </a:solidFill>
                </a:rPr>
                <a:t>расходы, направленных на стимулирование занятости в соответствующей сфере деятельности</a:t>
              </a:r>
            </a:p>
          </p:txBody>
        </p:sp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16200000">
              <a:off x="1947644" y="2172797"/>
              <a:ext cx="2448274" cy="3088469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lvl="0" algn="ctr">
                <a:defRPr/>
              </a:pPr>
              <a:r>
                <a:rPr lang="ru-RU" dirty="0">
                  <a:solidFill>
                    <a:schemeClr val="dk1"/>
                  </a:solidFill>
                </a:rPr>
                <a:t>Несоциальные выплаты персоналу (КОСГУ 212 и 214)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219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двумя скругленными соседними углами 11"/>
          <p:cNvSpPr/>
          <p:nvPr/>
        </p:nvSpPr>
        <p:spPr>
          <a:xfrm>
            <a:off x="255456" y="1700808"/>
            <a:ext cx="8633082" cy="1176429"/>
          </a:xfrm>
          <a:prstGeom prst="round2SameRect">
            <a:avLst/>
          </a:prstGeom>
          <a:solidFill>
            <a:schemeClr val="accent3">
              <a:lumMod val="20000"/>
              <a:lumOff val="80000"/>
              <a:alpha val="90000"/>
            </a:schemeClr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Приобретение работ, услуг, а также возмещение (компенсация) персоналу </a:t>
            </a:r>
            <a:r>
              <a:rPr lang="ru-RU" dirty="0" smtClean="0">
                <a:solidFill>
                  <a:prstClr val="black"/>
                </a:solidFill>
              </a:rPr>
              <a:t>расходов</a:t>
            </a:r>
          </a:p>
          <a:p>
            <a:pPr lvl="0" algn="ctr"/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dirty="0" smtClean="0">
              <a:solidFill>
                <a:prstClr val="black"/>
              </a:solidFill>
            </a:endParaRPr>
          </a:p>
          <a:p>
            <a:pPr lvl="0"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Общие требования по разграничению выплат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55457" y="2205754"/>
            <a:ext cx="8633082" cy="3672410"/>
            <a:chOff x="1627547" y="2492893"/>
            <a:chExt cx="6176938" cy="2448276"/>
          </a:xfrm>
        </p:grpSpPr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 rot="5400000">
              <a:off x="4392096" y="1528781"/>
              <a:ext cx="2448273" cy="4376504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dk1"/>
                  </a:solidFill>
                </a:rPr>
                <a:t>в целях осуществления выполнения функций государственным (муниципальным) органом, учреждением, органом управления государственным внебюджетным фондом (осуществления служебных, трудовых обязанностей</a:t>
              </a:r>
              <a:r>
                <a:rPr lang="ru-RU" sz="1600" dirty="0" smtClean="0">
                  <a:solidFill>
                    <a:schemeClr val="dk1"/>
                  </a:solidFill>
                </a:rPr>
                <a:t>)</a:t>
              </a:r>
              <a:endParaRPr lang="ru-RU" sz="1600" dirty="0">
                <a:solidFill>
                  <a:schemeClr val="dk1"/>
                </a:solidFill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ru-RU" sz="1600" dirty="0" smtClean="0">
                <a:solidFill>
                  <a:schemeClr val="dk1"/>
                </a:solidFill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ru-RU" sz="1600" dirty="0" smtClean="0">
                <a:solidFill>
                  <a:schemeClr val="dk1"/>
                </a:solidFill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sz="1600" dirty="0" smtClean="0">
                  <a:solidFill>
                    <a:schemeClr val="dk1"/>
                  </a:solidFill>
                </a:rPr>
                <a:t>в </a:t>
              </a:r>
              <a:r>
                <a:rPr lang="ru-RU" sz="1600" dirty="0">
                  <a:solidFill>
                    <a:schemeClr val="dk1"/>
                  </a:solidFill>
                </a:rPr>
                <a:t>целях личного потребления непосредственно персоналом, не связанного с выполнением функций государственным (муниципальным) органом, учреждением, органом управления государственным внебюджетным </a:t>
              </a:r>
              <a:r>
                <a:rPr lang="ru-RU" sz="1600" dirty="0" smtClean="0">
                  <a:solidFill>
                    <a:schemeClr val="dk1"/>
                  </a:solidFill>
                </a:rPr>
                <a:t>фондом</a:t>
              </a:r>
              <a:endParaRPr lang="ru-RU" sz="1600" dirty="0">
                <a:solidFill>
                  <a:schemeClr val="dk1"/>
                </a:solidFill>
              </a:endParaRPr>
            </a:p>
          </p:txBody>
        </p:sp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16200000">
              <a:off x="1432431" y="2688009"/>
              <a:ext cx="2448274" cy="205804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t"/>
            <a:lstStyle/>
            <a:p>
              <a:pPr lvl="0" algn="ctr">
                <a:defRPr/>
              </a:pPr>
              <a:endParaRPr lang="ru-RU" sz="1200" b="1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b="1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b="1" dirty="0" smtClean="0">
                  <a:solidFill>
                    <a:schemeClr val="dk1"/>
                  </a:solidFill>
                </a:rPr>
                <a:t>КОСГУ </a:t>
              </a:r>
              <a:r>
                <a:rPr lang="ru-RU" b="1" dirty="0">
                  <a:solidFill>
                    <a:schemeClr val="dk1"/>
                  </a:solidFill>
                </a:rPr>
                <a:t>220 "Оплата работ, услуг"</a:t>
              </a: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400" b="1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b="1" dirty="0" smtClean="0">
                  <a:solidFill>
                    <a:schemeClr val="dk1"/>
                  </a:solidFill>
                </a:rPr>
                <a:t>КОСГУ </a:t>
              </a:r>
              <a:r>
                <a:rPr lang="ru-RU" b="1" dirty="0">
                  <a:solidFill>
                    <a:schemeClr val="dk1"/>
                  </a:solidFill>
                </a:rPr>
                <a:t>214 "Прочие несоциальные выплаты персоналу в натуральной форме</a:t>
              </a:r>
              <a:r>
                <a:rPr lang="ru-RU" b="1" dirty="0" smtClean="0">
                  <a:solidFill>
                    <a:schemeClr val="dk1"/>
                  </a:solidFill>
                </a:rPr>
                <a:t>"</a:t>
              </a:r>
              <a:endParaRPr lang="ru-RU" b="1" dirty="0">
                <a:solidFill>
                  <a:schemeClr val="dk1"/>
                </a:solidFill>
              </a:endParaRPr>
            </a:p>
          </p:txBody>
        </p:sp>
      </p:grpSp>
      <p:cxnSp>
        <p:nvCxnSpPr>
          <p:cNvPr id="3" name="Прямая соединительная линия 2"/>
          <p:cNvCxnSpPr>
            <a:stCxn id="11" idx="3"/>
            <a:endCxn id="13" idx="3"/>
          </p:cNvCxnSpPr>
          <p:nvPr/>
        </p:nvCxnSpPr>
        <p:spPr>
          <a:xfrm>
            <a:off x="255457" y="4041957"/>
            <a:ext cx="8633081" cy="4"/>
          </a:xfrm>
          <a:prstGeom prst="line">
            <a:avLst/>
          </a:prstGeom>
          <a:ln w="6350">
            <a:solidFill>
              <a:srgbClr val="00602B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046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767784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Начисления на выплаты по оплате труда </a:t>
            </a:r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1600" b="0" i="1" dirty="0" smtClean="0"/>
              <a:t>(</a:t>
            </a:r>
            <a:r>
              <a:rPr lang="ru-RU" sz="1600" b="0" i="1" dirty="0"/>
              <a:t>письмо Минфина России № 02-08-10/91015 от 16.10.2020)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57198" y="1916830"/>
            <a:ext cx="8229601" cy="1202153"/>
            <a:chOff x="457199" y="2437376"/>
            <a:chExt cx="8229601" cy="1124519"/>
          </a:xfrm>
        </p:grpSpPr>
        <p:sp>
          <p:nvSpPr>
            <p:cNvPr id="10" name="Трапеция 9"/>
            <p:cNvSpPr/>
            <p:nvPr/>
          </p:nvSpPr>
          <p:spPr>
            <a:xfrm>
              <a:off x="457199" y="2976238"/>
              <a:ext cx="8229599" cy="585657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500" dirty="0">
                  <a:solidFill>
                    <a:prstClr val="black"/>
                  </a:solidFill>
                </a:rPr>
                <a:t>с 2021 года только расходы по уплате страховых взносов в бюджеты государственных внебюджетных фондов Российской Федерации.</a:t>
              </a:r>
            </a:p>
          </p:txBody>
        </p:sp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>
              <a:off x="457201" y="2437376"/>
              <a:ext cx="8229599" cy="53886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ru-RU" sz="1500" dirty="0">
                  <a:solidFill>
                    <a:schemeClr val="dk1"/>
                  </a:solidFill>
                </a:rPr>
                <a:t>КОСГУ 213 "Начисления на выплаты по оплате труда" 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57196" y="3326891"/>
            <a:ext cx="8229601" cy="1470261"/>
            <a:chOff x="457199" y="2437375"/>
            <a:chExt cx="8229601" cy="1375312"/>
          </a:xfrm>
        </p:grpSpPr>
        <p:sp>
          <p:nvSpPr>
            <p:cNvPr id="12" name="Трапеция 11"/>
            <p:cNvSpPr/>
            <p:nvPr/>
          </p:nvSpPr>
          <p:spPr>
            <a:xfrm>
              <a:off x="457199" y="2976238"/>
              <a:ext cx="8229599" cy="836449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500" dirty="0">
                  <a:solidFill>
                    <a:prstClr val="black"/>
                  </a:solidFill>
                </a:rPr>
                <a:t>возмещение расходов супруга, близких родственников, иных родственников или иного лица, взявшего на себя обязанность осуществить погребение бывшего работника, связанных с погребением бывшего работника.</a:t>
              </a:r>
            </a:p>
          </p:txBody>
        </p:sp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>
              <a:off x="457201" y="2437375"/>
              <a:ext cx="8229599" cy="53886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 defTabSz="457200">
                <a:spcBef>
                  <a:spcPct val="20000"/>
                </a:spcBef>
              </a:pPr>
              <a:r>
                <a:rPr lang="ru-RU" sz="1500" dirty="0">
                  <a:solidFill>
                    <a:prstClr val="black"/>
                  </a:solidFill>
                </a:rPr>
                <a:t>КОСГУ 265 "Пособия по социальной помощи, выплачиваемые работодателями, нанимателями бывшим работникам в натуральной форме"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57196" y="5043181"/>
            <a:ext cx="8229601" cy="1202153"/>
            <a:chOff x="457199" y="2437375"/>
            <a:chExt cx="8229601" cy="1124518"/>
          </a:xfrm>
        </p:grpSpPr>
        <p:sp>
          <p:nvSpPr>
            <p:cNvPr id="16" name="Трапеция 15"/>
            <p:cNvSpPr/>
            <p:nvPr/>
          </p:nvSpPr>
          <p:spPr>
            <a:xfrm>
              <a:off x="457199" y="2976238"/>
              <a:ext cx="8229599" cy="585655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500" dirty="0">
                  <a:solidFill>
                    <a:prstClr val="black"/>
                  </a:solidFill>
                </a:rPr>
                <a:t>оплата 4 дополнительных выходных дней одному из родителей (опекуну, попечителю) для ухода за детьми инвалидами.</a:t>
              </a:r>
            </a:p>
          </p:txBody>
        </p:sp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>
              <a:off x="457201" y="2437375"/>
              <a:ext cx="8229599" cy="53886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 defTabSz="457200">
                <a:spcBef>
                  <a:spcPct val="20000"/>
                </a:spcBef>
              </a:pPr>
              <a:r>
                <a:rPr lang="ru-RU" sz="1500" dirty="0">
                  <a:solidFill>
                    <a:prstClr val="black"/>
                  </a:solidFill>
                </a:rPr>
                <a:t>КОСГУ 266 "Социальные пособия и компенсации персоналу в денежной форме" 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 rot="467193">
            <a:off x="7611100" y="1335249"/>
            <a:ext cx="974286" cy="284248"/>
          </a:xfrm>
          <a:prstGeom prst="rect">
            <a:avLst/>
          </a:prstGeom>
          <a:solidFill>
            <a:schemeClr val="bg1"/>
          </a:solidFill>
          <a:ln w="25400" cmpd="tri">
            <a:solidFill>
              <a:srgbClr val="F66F6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 2021 года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Новый код КОСГУ по доходам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55457" y="2132856"/>
            <a:ext cx="8633082" cy="2520280"/>
            <a:chOff x="1627547" y="2492894"/>
            <a:chExt cx="6176938" cy="2448275"/>
          </a:xfrm>
        </p:grpSpPr>
        <p:sp>
          <p:nvSpPr>
            <p:cNvPr id="18" name="Прямоугольник с двумя скругленными соседними углами 17"/>
            <p:cNvSpPr/>
            <p:nvPr/>
          </p:nvSpPr>
          <p:spPr>
            <a:xfrm rot="5400000">
              <a:off x="4392096" y="1528781"/>
              <a:ext cx="2448273" cy="4376504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dk1"/>
                  </a:solidFill>
                </a:rPr>
                <a:t>доходы, поступающие в порядке возмещения расходов страхователей на предупредительные меры по сокращению производственного травматизма и профессиональных заболеваний работников и санаторно-курортное лечение работников, занятых на работах с вредными и (или) опасными производственными факторами</a:t>
              </a:r>
            </a:p>
          </p:txBody>
        </p:sp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6200000">
              <a:off x="1432431" y="2688010"/>
              <a:ext cx="2448274" cy="205804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lvl="0" algn="ctr">
                <a:defRPr/>
              </a:pPr>
              <a:r>
                <a:rPr lang="ru-RU" sz="1600" dirty="0">
                  <a:solidFill>
                    <a:schemeClr val="dk1"/>
                  </a:solidFill>
                </a:rPr>
                <a:t>139 "Доходы от возмещений Фондом социального страхования Российской Федерации расходов"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 rot="467193">
            <a:off x="6876573" y="1393826"/>
            <a:ext cx="974286" cy="284248"/>
          </a:xfrm>
          <a:prstGeom prst="rect">
            <a:avLst/>
          </a:prstGeom>
          <a:solidFill>
            <a:schemeClr val="bg1"/>
          </a:solidFill>
          <a:ln w="25400" cmpd="tri">
            <a:solidFill>
              <a:srgbClr val="F66F6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 2021 года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07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Оплата работ, услуг</a:t>
            </a: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864431"/>
              </p:ext>
            </p:extLst>
          </p:nvPr>
        </p:nvGraphicFramePr>
        <p:xfrm>
          <a:off x="295669" y="1557807"/>
          <a:ext cx="8552657" cy="48245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02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0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Подстатьи КОСГУ</a:t>
                      </a:r>
                      <a:endParaRPr lang="ru-RU" sz="18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Примеры</a:t>
                      </a:r>
                      <a:endParaRPr lang="ru-RU" sz="18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l"/>
                      <a:r>
                        <a:rPr lang="ru-RU" sz="1600" kern="1200" dirty="0" smtClean="0">
                          <a:effectLst/>
                        </a:rPr>
                        <a:t>221 Услуги связи</a:t>
                      </a:r>
                      <a:endParaRPr lang="ru-RU" sz="1600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457200" rtl="0" eaLnBrk="1" latinLnBrk="0" hangingPunct="1"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абонентская плата за пользование радиоточками;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4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222 Транспортные услуги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оплата проезда к месту производства процессуальных действий и обратно к месту жительства, работы или месту временного пребывания потерпевшему, свидетелю, их законным представителям, эксперту, специалисту, переводчику, понятым, адвокату, участвующему в уголовном деле по назначению дознавателя, следователя или суда, возмещение указанных расходов, а также возмещение транспортных расходов на проезд к месту нахождения суда и обратно присяжным заседателям;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оплата сборов за оформление авиабилетов и железнодорожных билетов, а также удержание неустойки в случае прекращения действия договора перевозки в связи с отказом пассажира от перевозки, удержание стоимости (части стоимости) плацкарты при возврате неиспользованного проездного документа (билета), иных аналогичных удержаний;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645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Оплата работ, услуг</a:t>
            </a: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252086"/>
              </p:ext>
            </p:extLst>
          </p:nvPr>
        </p:nvGraphicFramePr>
        <p:xfrm>
          <a:off x="295669" y="1587913"/>
          <a:ext cx="8552657" cy="39492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02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0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Подстатьи КОСГУ</a:t>
                      </a:r>
                      <a:endParaRPr lang="ru-RU" sz="18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Примеры</a:t>
                      </a:r>
                      <a:endParaRPr lang="ru-RU" sz="18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946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224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Арендная плата за пользование имуществом (за исключением земельных участков и других обособленных природных объектов)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арендодателю (собственнику имущества) в части выполнения обязательств, предусмотренных договором аренды, безвозмездного пользования объектом недвижимого имущества, расходов на уплату налога на имущество организаций и земельного налога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7895">
                <a:tc>
                  <a:txBody>
                    <a:bodyPr/>
                    <a:lstStyle/>
                    <a:p>
                      <a:pPr algn="l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225 Работы, услуги по содержанию имущества</a:t>
                      </a:r>
                      <a:endParaRPr lang="ru-RU" sz="1800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457200" rtl="0" eaLnBrk="1" latinLnBrk="0" hangingPunct="1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технического осмотра транспортных средств</a:t>
                      </a:r>
                    </a:p>
                    <a:p>
                      <a:pPr marL="285750" indent="-285750" algn="l" defTabSz="457200" rtl="0" eaLnBrk="1" latinLnBrk="0" hangingPunct="1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работы по консервации объекта незавершенного строительства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42258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39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Оплата работ, услуг</a:t>
            </a: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492809"/>
              </p:ext>
            </p:extLst>
          </p:nvPr>
        </p:nvGraphicFramePr>
        <p:xfrm>
          <a:off x="323528" y="1591724"/>
          <a:ext cx="8443913" cy="4281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57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6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051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Подстатьи КОСГУ</a:t>
                      </a:r>
                      <a:endParaRPr lang="ru-RU" sz="1800" b="1" dirty="0"/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Операции</a:t>
                      </a:r>
                      <a:endParaRPr lang="ru-RU" sz="1800" b="1" dirty="0"/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5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226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Прочие работы, услуги</a:t>
                      </a:r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работы </a:t>
                      </a:r>
                      <a:r>
                        <a:rPr lang="ru-RU" sz="18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для целей капитальных вложений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объекты капитального строительства (реконструкции, в том числе с элементами реставрации, технического перевооружения) и не включаемые в объемы кап. вложений,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формирующих стоимость объектов нефинансовых активов (за исключением материальных запасов)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20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228 "Услуги, работы для целей капитальных вложений"</a:t>
                      </a:r>
                      <a:endParaRPr lang="ru-RU" sz="2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расходы на приобретение услуг, работ </a:t>
                      </a:r>
                      <a:r>
                        <a:rPr lang="ru-RU" sz="1800" b="1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целей капитальных вложений в нефинансовые активы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формирующие стоимость основных фондов (за исключением материальных запасов)</a:t>
                      </a:r>
                      <a:endParaRPr lang="ru-RU" sz="2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44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Капитальные вложения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67542" y="1772816"/>
            <a:ext cx="8208911" cy="2092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9pPr>
          </a:lstStyle>
          <a:p>
            <a:pPr marL="0" lvl="0" indent="0" algn="just" eaLnBrk="1" hangingPunct="1">
              <a:spcBef>
                <a:spcPts val="0"/>
              </a:spcBef>
              <a:buClrTx/>
              <a:buNone/>
            </a:pPr>
            <a:r>
              <a:rPr lang="ru-RU" sz="2600" dirty="0">
                <a:solidFill>
                  <a:prstClr val="black"/>
                </a:solidFill>
                <a:latin typeface="Calibri"/>
              </a:rPr>
              <a:t>Капитальные вложения  формируют (увеличивают) стоимость основных фондов - недвижимого и (или) движимого имущества, признаваемых в целях бухгалтерского учета объектами основных средств, нематериальных активов, непроизведенных активов.</a:t>
            </a:r>
          </a:p>
        </p:txBody>
      </p:sp>
    </p:spTree>
    <p:extLst>
      <p:ext uri="{BB962C8B-B14F-4D97-AF65-F5344CB8AC3E}">
        <p14:creationId xmlns:p14="http://schemas.microsoft.com/office/powerpoint/2010/main" val="66238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5637" y="798010"/>
            <a:ext cx="8072725" cy="1081918"/>
          </a:xfrm>
        </p:spPr>
        <p:txBody>
          <a:bodyPr/>
          <a:lstStyle/>
          <a:p>
            <a:r>
              <a:rPr lang="ru-RU" sz="2800" dirty="0" smtClean="0">
                <a:solidFill>
                  <a:srgbClr val="00602B"/>
                </a:solidFill>
              </a:rPr>
              <a:t>Порядок применения бюджетной классификации Российской Федерации в 2020 и 2021 годах</a:t>
            </a:r>
            <a:endParaRPr lang="ru-RU" sz="2800" dirty="0">
              <a:solidFill>
                <a:srgbClr val="00602B"/>
              </a:solidFill>
            </a:endParaRPr>
          </a:p>
        </p:txBody>
      </p:sp>
      <p:sp>
        <p:nvSpPr>
          <p:cNvPr id="14" name="Номер слайда 2"/>
          <p:cNvSpPr txBox="1">
            <a:spLocks/>
          </p:cNvSpPr>
          <p:nvPr/>
        </p:nvSpPr>
        <p:spPr>
          <a:xfrm>
            <a:off x="6876256" y="13518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>
              <a:defRPr/>
            </a:pPr>
            <a:fld id="{5F91366C-C707-45FC-9663-1DE7BB98C4B2}" type="slidenum">
              <a:rPr lang="ru-RU" sz="2200" smtClean="0">
                <a:solidFill>
                  <a:srgbClr val="DEAA46"/>
                </a:solidFill>
                <a:latin typeface="DINPro-Light"/>
              </a:rPr>
              <a:pPr algn="r" defTabSz="457200">
                <a:defRPr/>
              </a:pPr>
              <a:t>2</a:t>
            </a:fld>
            <a:endParaRPr lang="ru-RU" sz="2200" dirty="0">
              <a:solidFill>
                <a:srgbClr val="DEAA46"/>
              </a:solidFill>
              <a:latin typeface="DINPro-Light"/>
            </a:endParaRPr>
          </a:p>
        </p:txBody>
      </p:sp>
      <p:sp>
        <p:nvSpPr>
          <p:cNvPr id="15" name="Текст 3"/>
          <p:cNvSpPr>
            <a:spLocks noGrp="1"/>
          </p:cNvSpPr>
          <p:nvPr>
            <p:ph type="body" idx="1"/>
          </p:nvPr>
        </p:nvSpPr>
        <p:spPr>
          <a:xfrm>
            <a:off x="540552" y="1872061"/>
            <a:ext cx="4040188" cy="404811"/>
          </a:xfrm>
        </p:spPr>
        <p:txBody>
          <a:bodyPr/>
          <a:lstStyle/>
          <a:p>
            <a:pPr algn="ctr"/>
            <a:r>
              <a:rPr lang="ru-RU" dirty="0" smtClean="0"/>
              <a:t>2020</a:t>
            </a:r>
            <a:endParaRPr lang="ru-RU" dirty="0"/>
          </a:p>
        </p:txBody>
      </p:sp>
      <p:sp>
        <p:nvSpPr>
          <p:cNvPr id="17" name="Текст 5"/>
          <p:cNvSpPr>
            <a:spLocks noGrp="1"/>
          </p:cNvSpPr>
          <p:nvPr>
            <p:ph type="body" sz="quarter" idx="3"/>
          </p:nvPr>
        </p:nvSpPr>
        <p:spPr>
          <a:xfrm>
            <a:off x="4566587" y="1872061"/>
            <a:ext cx="4041775" cy="404811"/>
          </a:xfrm>
        </p:spPr>
        <p:txBody>
          <a:bodyPr/>
          <a:lstStyle/>
          <a:p>
            <a:pPr algn="ctr"/>
            <a:r>
              <a:rPr lang="ru-RU" dirty="0" smtClean="0"/>
              <a:t>2021</a:t>
            </a:r>
            <a:endParaRPr lang="ru-RU" dirty="0"/>
          </a:p>
        </p:txBody>
      </p:sp>
      <p:sp>
        <p:nvSpPr>
          <p:cNvPr id="18" name="Объект 6"/>
          <p:cNvSpPr>
            <a:spLocks noGrp="1"/>
          </p:cNvSpPr>
          <p:nvPr>
            <p:ph sz="quarter" idx="4"/>
          </p:nvPr>
        </p:nvSpPr>
        <p:spPr>
          <a:xfrm>
            <a:off x="431540" y="2402012"/>
            <a:ext cx="8280920" cy="924988"/>
          </a:xfrm>
          <a:ln w="31750">
            <a:solidFill>
              <a:srgbClr val="00602B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1700" dirty="0" smtClean="0"/>
              <a:t>Общие положения для всех бюджетов бюджетной системы Российской Федерации на 2020 и 2021 гг. - Приказ </a:t>
            </a:r>
            <a:r>
              <a:rPr lang="ru-RU" sz="1700" dirty="0"/>
              <a:t>Минфина России от 06.06.2019 </a:t>
            </a:r>
            <a:r>
              <a:rPr lang="ru-RU" sz="1700" dirty="0" smtClean="0"/>
              <a:t>№ 85н </a:t>
            </a:r>
          </a:p>
          <a:p>
            <a:pPr marL="0" indent="0" algn="ctr">
              <a:buNone/>
            </a:pPr>
            <a:r>
              <a:rPr lang="ru-RU" sz="1500" b="1" i="1" dirty="0" smtClean="0">
                <a:solidFill>
                  <a:srgbClr val="00602B"/>
                </a:solidFill>
              </a:rPr>
              <a:t>(для 2021 года в ред. от 08.06.2020 № 98н, от 16.11.2020 № 267н*)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1540" y="5602014"/>
            <a:ext cx="8280920" cy="923330"/>
          </a:xfrm>
          <a:prstGeom prst="rect">
            <a:avLst/>
          </a:prstGeom>
          <a:noFill/>
          <a:ln w="25400">
            <a:solidFill>
              <a:srgbClr val="00602B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Приказ Минфина России от 29.11.2017 </a:t>
            </a:r>
            <a:r>
              <a:rPr lang="ru-RU" dirty="0" smtClean="0">
                <a:solidFill>
                  <a:prstClr val="black"/>
                </a:solidFill>
              </a:rPr>
              <a:t>№ 209н  "</a:t>
            </a:r>
            <a:r>
              <a:rPr lang="ru-RU" dirty="0">
                <a:solidFill>
                  <a:prstClr val="black"/>
                </a:solidFill>
              </a:rPr>
              <a:t>Об утверждении Порядка применения классификации операций сектора государственного </a:t>
            </a:r>
            <a:r>
              <a:rPr lang="ru-RU" dirty="0" smtClean="0">
                <a:solidFill>
                  <a:prstClr val="black"/>
                </a:solidFill>
              </a:rPr>
              <a:t>управления"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</a:rPr>
              <a:t>(в редакции приказа Минфина России от 29.09.2020 № </a:t>
            </a:r>
            <a:r>
              <a:rPr lang="ru-RU" b="1" dirty="0" smtClean="0">
                <a:solidFill>
                  <a:srgbClr val="FF0000"/>
                </a:solidFill>
              </a:rPr>
              <a:t>222н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4545538" y="3771402"/>
            <a:ext cx="63269" cy="1326133"/>
          </a:xfrm>
          <a:prstGeom prst="rect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Объект 6"/>
          <p:cNvSpPr txBox="1">
            <a:spLocks/>
          </p:cNvSpPr>
          <p:nvPr/>
        </p:nvSpPr>
        <p:spPr>
          <a:xfrm>
            <a:off x="4855922" y="3531787"/>
            <a:ext cx="3853496" cy="1812226"/>
          </a:xfrm>
          <a:prstGeom prst="rect">
            <a:avLst/>
          </a:prstGeom>
          <a:ln w="28575">
            <a:solidFill>
              <a:srgbClr val="00602B"/>
            </a:solidFill>
          </a:ln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700" dirty="0" smtClean="0">
                <a:solidFill>
                  <a:prstClr val="black"/>
                </a:solidFill>
              </a:rPr>
              <a:t>Коды бюджетной классификации для бюджетов бюджетной системы </a:t>
            </a:r>
            <a:r>
              <a:rPr lang="ru-RU" sz="1700" b="1" i="1" dirty="0" smtClean="0">
                <a:solidFill>
                  <a:srgbClr val="00602B"/>
                </a:solidFill>
              </a:rPr>
              <a:t>на 2021 год и на плановый период 2022 и 2023 гг.</a:t>
            </a:r>
            <a:r>
              <a:rPr lang="ru-RU" sz="1700" dirty="0" smtClean="0">
                <a:solidFill>
                  <a:prstClr val="black"/>
                </a:solidFill>
              </a:rPr>
              <a:t> - Приказ Минфина России </a:t>
            </a:r>
            <a:r>
              <a:rPr lang="ru-RU" sz="1700" dirty="0" smtClean="0">
                <a:solidFill>
                  <a:prstClr val="black"/>
                </a:solidFill>
                <a:sym typeface="Wingdings" panose="05000000000000000000" pitchFamily="2" charset="2"/>
              </a:rPr>
              <a:t>от 08.06.2020 № </a:t>
            </a:r>
            <a:r>
              <a:rPr lang="ru-RU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99н </a:t>
            </a:r>
            <a:r>
              <a:rPr lang="en-US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/>
            </a:r>
            <a:br>
              <a:rPr lang="en-US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</a:br>
            <a:r>
              <a:rPr lang="ru-RU" sz="1300" dirty="0" smtClean="0">
                <a:solidFill>
                  <a:prstClr val="black"/>
                </a:solidFill>
                <a:sym typeface="Wingdings" panose="05000000000000000000" pitchFamily="2" charset="2"/>
              </a:rPr>
              <a:t>(</a:t>
            </a:r>
            <a:r>
              <a:rPr lang="ru-RU" sz="1300" dirty="0">
                <a:solidFill>
                  <a:prstClr val="black"/>
                </a:solidFill>
                <a:sym typeface="Wingdings" panose="05000000000000000000" pitchFamily="2" charset="2"/>
              </a:rPr>
              <a:t>в редакции приказа Минфина России от 12.10.2020 № 236н, </a:t>
            </a:r>
            <a:r>
              <a:rPr lang="ru-RU" sz="1300" dirty="0">
                <a:solidFill>
                  <a:prstClr val="black"/>
                </a:solidFill>
              </a:rPr>
              <a:t>от 07.12.2020 № 297н*</a:t>
            </a:r>
            <a:r>
              <a:rPr lang="ru-RU" sz="1300" dirty="0">
                <a:solidFill>
                  <a:prstClr val="black"/>
                </a:solidFill>
                <a:sym typeface="Wingdings" panose="05000000000000000000" pitchFamily="2" charset="2"/>
              </a:rPr>
              <a:t>)</a:t>
            </a: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22" name="Объект 6"/>
          <p:cNvSpPr txBox="1">
            <a:spLocks/>
          </p:cNvSpPr>
          <p:nvPr/>
        </p:nvSpPr>
        <p:spPr>
          <a:xfrm>
            <a:off x="431540" y="3528356"/>
            <a:ext cx="3853496" cy="1812226"/>
          </a:xfrm>
          <a:prstGeom prst="rect">
            <a:avLst/>
          </a:prstGeom>
          <a:ln w="28575">
            <a:solidFill>
              <a:srgbClr val="00602B"/>
            </a:solidFill>
          </a:ln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700" dirty="0" smtClean="0">
                <a:solidFill>
                  <a:prstClr val="black"/>
                </a:solidFill>
              </a:rPr>
              <a:t>Коды для федерального бюджета и бюджетов ГВФ РФ </a:t>
            </a:r>
            <a:r>
              <a:rPr lang="ru-RU" sz="1700" b="1" i="1" dirty="0" smtClean="0">
                <a:solidFill>
                  <a:srgbClr val="00602B"/>
                </a:solidFill>
              </a:rPr>
              <a:t>на 2020 год и плановый период 2021 и 2022 гг. </a:t>
            </a:r>
            <a:r>
              <a:rPr lang="ru-RU" sz="1700" dirty="0" smtClean="0">
                <a:solidFill>
                  <a:prstClr val="black"/>
                </a:solidFill>
              </a:rPr>
              <a:t>- Приказ Минфина России </a:t>
            </a:r>
            <a:r>
              <a:rPr lang="ru-RU" sz="1700" dirty="0" smtClean="0">
                <a:solidFill>
                  <a:prstClr val="black"/>
                </a:solidFill>
                <a:sym typeface="Wingdings" panose="05000000000000000000" pitchFamily="2" charset="2"/>
              </a:rPr>
              <a:t>от 29.11.2019 № </a:t>
            </a:r>
            <a:r>
              <a:rPr lang="ru-RU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207н</a:t>
            </a:r>
            <a:endParaRPr lang="ru-RU" sz="1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5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>
                <a:solidFill>
                  <a:srgbClr val="00602B"/>
                </a:solidFill>
              </a:rPr>
              <a:t/>
            </a:r>
            <a:br>
              <a:rPr lang="ru-RU" sz="3000" b="0" dirty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>Неисключительные </a:t>
            </a:r>
            <a:r>
              <a:rPr lang="ru-RU" sz="3000" b="0" dirty="0">
                <a:solidFill>
                  <a:srgbClr val="00602B"/>
                </a:solidFill>
              </a:rPr>
              <a:t>права пользования на результаты интеллектуальной деятельности 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064362"/>
              </p:ext>
            </p:extLst>
          </p:nvPr>
        </p:nvGraphicFramePr>
        <p:xfrm>
          <a:off x="295669" y="1733570"/>
          <a:ext cx="8552657" cy="50077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72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0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6622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Подстатьи КОСГУ</a:t>
                      </a:r>
                      <a:endParaRPr lang="ru-RU" sz="15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Примеры</a:t>
                      </a:r>
                      <a:endParaRPr lang="ru-RU" sz="15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1791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2021 года 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226 "Прочие работы, услуги"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приобретение неисключительных прав пользования на результаты интеллектуальной деятельности (прав пользования на результаты интеллектуальной деятельности в соответствии с лицензионными договорами либо иными документами, подтверждающими существование права пользования на результаты интеллектуальной деятельности)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2428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352 "Увеличение стоимости неисключительных прав на результаты интеллектуальной деятельности с </a:t>
                      </a:r>
                      <a:r>
                        <a:rPr lang="ru-RU" sz="15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определенным сроком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полезного использования"</a:t>
                      </a:r>
                    </a:p>
                    <a:p>
                      <a:pPr algn="ctr"/>
                      <a:r>
                        <a:rPr lang="ru-RU" sz="15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 для кассовых поступлений и выбытий)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операции по принятию к учету неисключительных прав на результаты интеллектуальной деятельности с определенным сроком полезного использования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3878010"/>
                  </a:ext>
                </a:extLst>
              </a:tr>
              <a:tr h="1242428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353 "Увеличение стоимости неисключительных прав на результаты интеллектуальной деятельности с </a:t>
                      </a:r>
                      <a:r>
                        <a:rPr lang="ru-RU" sz="1500" b="1" u="sng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</a:t>
                      </a:r>
                      <a:r>
                        <a:rPr lang="ru-RU" sz="15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определенным сроком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полезного использования"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 для кассовых поступлений и выбытий)</a:t>
                      </a:r>
                      <a:endParaRPr lang="ru-RU" sz="15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операции по принятию к учету неисключительных прав на результаты интеллектуальной деятельности с неопределенным сроком полезного использования.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3836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68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>
                <a:solidFill>
                  <a:srgbClr val="00602B"/>
                </a:solidFill>
              </a:rPr>
              <a:t/>
            </a:r>
            <a:br>
              <a:rPr lang="ru-RU" sz="3000" b="0" dirty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>Неисключительные </a:t>
            </a:r>
            <a:r>
              <a:rPr lang="ru-RU" sz="3000" b="0" dirty="0">
                <a:solidFill>
                  <a:srgbClr val="00602B"/>
                </a:solidFill>
              </a:rPr>
              <a:t>права пользования на результаты интеллектуальной деятельности 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072944"/>
              </p:ext>
            </p:extLst>
          </p:nvPr>
        </p:nvGraphicFramePr>
        <p:xfrm>
          <a:off x="295669" y="1936051"/>
          <a:ext cx="8552657" cy="40132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38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3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767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Подстатьи КОСГУ</a:t>
                      </a:r>
                      <a:endParaRPr lang="ru-RU" sz="15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Примеры</a:t>
                      </a:r>
                      <a:endParaRPr lang="ru-RU" sz="15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2779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452 "Уменьшение стоимости неисключительных прав на результаты интеллектуальной деятельности </a:t>
                      </a:r>
                    </a:p>
                    <a:p>
                      <a:pPr algn="ctr"/>
                      <a:r>
                        <a:rPr lang="ru-RU" sz="1500" b="1" u="sng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определенным сроком полезного использования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</a:t>
                      </a:r>
                    </a:p>
                    <a:p>
                      <a:pPr algn="ctr"/>
                      <a:r>
                        <a:rPr lang="ru-RU" sz="15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 для кассовых поступлений и выбытий)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операции, связанные с начислением амортизации на объекты неисключительных прав на результаты интеллектуальной деятельности с определенным сроком полезного использования, и суммы снижения стоимости неисключительных прав на результаты интеллектуальной деятельности с определенным сроком полезного использования в связи с их обесценением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3878010"/>
                  </a:ext>
                </a:extLst>
              </a:tr>
              <a:tr h="1812779">
                <a:tc>
                  <a:txBody>
                    <a:bodyPr/>
                    <a:lstStyle/>
                    <a:p>
                      <a:pPr algn="ctr"/>
                      <a:r>
                        <a:rPr lang="ru-RU" sz="1500" b="1" u="sng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453 "Уменьшение стоимости неисключительных прав на результаты интеллектуальной деятельности </a:t>
                      </a:r>
                    </a:p>
                    <a:p>
                      <a:pPr algn="ctr"/>
                      <a:r>
                        <a:rPr lang="ru-RU" sz="1500" b="1" u="sng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неопределенным сроком полезного использования" </a:t>
                      </a:r>
                    </a:p>
                    <a:p>
                      <a:pPr algn="ctr"/>
                      <a:r>
                        <a:rPr lang="ru-RU" sz="15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 для кассовых поступлений и выбытий)</a:t>
                      </a:r>
                      <a:endParaRPr lang="ru-RU" sz="15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суммы снижения стоимости неисключительных прав на результаты интеллектуальной деятельности с неопределенным сроком полезного использования в связи с их обесценением.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3836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427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Оплата работ, услуг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23264"/>
              </p:ext>
            </p:extLst>
          </p:nvPr>
        </p:nvGraphicFramePr>
        <p:xfrm>
          <a:off x="295669" y="1340768"/>
          <a:ext cx="8552657" cy="51363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94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Подстатьи КОСГУ</a:t>
                      </a:r>
                      <a:endParaRPr lang="ru-RU" sz="14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226 "Прочие работы, услуги" </a:t>
                      </a:r>
                    </a:p>
                    <a:p>
                      <a:pPr algn="ctr"/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материальное стимулирование деятельности народных дружинников;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компенсационные выплаты, связанные с оплатой стоимости питания спортивным судьям, добровольцам (волонтерам), контролерам-распорядителям, не являющимся штатными сотрудниками учреждения и привлекаемым к участию в спортивных мероприятиях;</a:t>
                      </a:r>
                    </a:p>
                    <a:p>
                      <a:pPr marL="0" indent="-285750" algn="l" defTabSz="457200" rtl="0" eaLnBrk="1" latinLnBrk="0" hangingPunct="1">
                        <a:buFontTx/>
                        <a:buChar char="-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расходов за наем жилого помещения потерпевшему, свидетелю, их законным представителям, эксперту, специалисту, переводчику, понятым, а также адвокату, участвующему в уголовном деле по назначению дознавателя, следователя или суда;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вознаграждения переводчику за исполнение им своих обязанностей в ходе уголовного судопроизводства, участвующему в рассмотрении гражданского дела или административного дела, экспертам (экспертным учреждениям), специалистам за исполнение своих обязанностей по уголовным делам, адвокату, участвующему в уголовном деле по назначению дознавателя, следователя или суда, в гражданском судопроизводстве по назначению суда или административном судопроизводстве по назначению суда;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оплата труда адвокатов, оказывающих гражданам бесплатную юридическую помощь в соответствии с Федеральным законом от 21 ноября 2011 г. № 324-ФЗ "О бесплатной юридической помощи в Российской Федерации";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вознаграждения конкурсному управляющему, а также возмещение расходов конкурсного управляющего на проведение процедуры банкротства отсутствующего должника;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031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Общие требования по разграничению выплат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55457" y="2132856"/>
            <a:ext cx="8633082" cy="2520280"/>
            <a:chOff x="1627547" y="2492894"/>
            <a:chExt cx="6176938" cy="2448275"/>
          </a:xfrm>
        </p:grpSpPr>
        <p:sp>
          <p:nvSpPr>
            <p:cNvPr id="18" name="Прямоугольник с двумя скругленными соседними углами 17"/>
            <p:cNvSpPr/>
            <p:nvPr/>
          </p:nvSpPr>
          <p:spPr>
            <a:xfrm rot="5400000">
              <a:off x="4392096" y="1528781"/>
              <a:ext cx="2448273" cy="4376504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dk1"/>
                  </a:solidFill>
                </a:rPr>
                <a:t>приобретение товаров, работ, услуг в пользу граждан, либо выплат гражданам на приобретение товаров, работ, услуг, а также компенсации (возмещения) расходов граждан на приобретение товаров, работ и услуг </a:t>
              </a:r>
              <a:r>
                <a:rPr lang="ru-RU" sz="1600" b="1" u="sng" dirty="0">
                  <a:solidFill>
                    <a:srgbClr val="00602B"/>
                  </a:solidFill>
                </a:rPr>
                <a:t>в объеме денежного эквивалента стоимости (полной или частичной) товара, услуги или работы на момент ее предоставления получателям</a:t>
              </a:r>
            </a:p>
          </p:txBody>
        </p:sp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6200000">
              <a:off x="1432431" y="2688010"/>
              <a:ext cx="2448274" cy="205804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lvl="0" algn="ctr">
                <a:defRPr/>
              </a:pPr>
              <a:r>
                <a:rPr lang="ru-RU" sz="1600" dirty="0">
                  <a:solidFill>
                    <a:schemeClr val="dk1"/>
                  </a:solidFill>
                </a:rPr>
                <a:t>Социальные пособия в натуральной </a:t>
              </a:r>
              <a:r>
                <a:rPr lang="ru-RU" sz="1600" dirty="0" smtClean="0">
                  <a:solidFill>
                    <a:schemeClr val="dk1"/>
                  </a:solidFill>
                </a:rPr>
                <a:t>форме</a:t>
              </a:r>
              <a:endParaRPr lang="ru-RU" sz="1600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sz="1600" dirty="0">
                  <a:solidFill>
                    <a:schemeClr val="dk1"/>
                  </a:solidFill>
                </a:rPr>
                <a:t>(КОСГУ 263, 265, 267)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659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Социальное </a:t>
            </a:r>
            <a:r>
              <a:rPr lang="ru-RU" sz="3000" b="0" dirty="0" smtClean="0">
                <a:solidFill>
                  <a:srgbClr val="00602B"/>
                </a:solidFill>
              </a:rPr>
              <a:t>обеспечение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577099"/>
              </p:ext>
            </p:extLst>
          </p:nvPr>
        </p:nvGraphicFramePr>
        <p:xfrm>
          <a:off x="295669" y="1556792"/>
          <a:ext cx="8552657" cy="40666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94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262 "Пособия по социальной помощи населению в денежной форме" 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материальной поддержки безработным гражданам, несовершеннолетним гражданам в возрасте от 14 до 18 лет в период участия в общественных работах, временного трудоустройства;</a:t>
                      </a:r>
                    </a:p>
                    <a:p>
                      <a:pPr marL="0" indent="0" algn="l" defTabSz="457200" rtl="0" eaLnBrk="1" latinLnBrk="0" hangingPunct="1">
                        <a:buFontTx/>
                        <a:buNone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единовременной финансовой помощи на оказание содействия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самозанятости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безработных граждан;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единовременного денежного пособия выпускникам образовательных организаций, - детям-сиротам и детям, оставшимся без попечения родителей, лицам из числа детей-сирот и детей, оставшихся без попечения родителей, лицам, потерявшим в период обучения обоих родителей или единственного родителя;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пособия по беременности и родам женщинам, обучающимся по очной форме обучения в профессиональных образовательных организациях, образовательных организациях высшего образования, образовательных организациях дополнительного профессионального образования и научных организациях;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органами государственной власти (муниципальными органами) физическим лицам, в том числе работникам данных органов, социальных выплат, являющихся публичными нормативными обязательствами.</a:t>
                      </a:r>
                      <a:endParaRPr lang="ru-RU" sz="14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754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Социальное </a:t>
            </a:r>
            <a:r>
              <a:rPr lang="ru-RU" sz="3000" b="0" dirty="0" smtClean="0">
                <a:solidFill>
                  <a:srgbClr val="00602B"/>
                </a:solidFill>
              </a:rPr>
              <a:t>обеспечение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62442"/>
              </p:ext>
            </p:extLst>
          </p:nvPr>
        </p:nvGraphicFramePr>
        <p:xfrm>
          <a:off x="228834" y="1239500"/>
          <a:ext cx="8686328" cy="5407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4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130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263 "Пособия по социальной помощи населению в натуральной форме" 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buFontTx/>
                        <a:buNone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обеспечение лекарственными препаратами, медицинскими изделиями отдельных категорий граждан (приобретение в целях последующей выдачи лекарственных препаратов для медицинского применения по рецептам на лекарственные препараты, медицинских изделий по рецептам на медицинские изделия, включая расходы по транспортировке, хранению и льготному отпуску через аптечные организации гражданам (бесплатно или со скидкой) лекарственных препаратов и медицинских изделий);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закупку товаров, работ, услуг для обеспечения бесплатным питанием, бесплатным комплектом одежды, обуви и мягким инвентарем детей, находящихся в организациях для детей-сирот и детей, оставшихся без попечения родителей, образовательных организациях, а также денежная компенсация для приобретения одежды, обуви, мягкого инвентаря и оборудования выпускникам образовательных организаций, - детям-сиротам и детям, оставшимся без попечения родителей, лицам из числа детей-сирот и детей, оставшихся без попечения родителей, лицам, потерявшим в период обучения обоих родителей или единственного родителя;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оплату стоимости проезда детей, находящихся в трудной жизненной ситуации, к месту отдыха и оздоровления и обратно;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оплата стоимости проезда к месту прохождения профессионального обучения или получения дополнительного профессионального образования в другую местность и обратно, найма жилого помещения на время обучения безработным гражданам, женщинам в период отпуска по уходу за ребенком до достижения им возраста трех лет и незанятым гражданам, которым назначена страховая пенсия по старости и которые стремятся возобновить трудовую деятельность, при направлении органами службы занятости;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оплата стоимости проезда и провоза имущества безработного гражданина и членов его семьи к новому месту жительства, найма жилого помещения безработным гражданам при переезде в другую местность для трудоустройства по направлению органов службы занятости.</a:t>
                      </a:r>
                      <a:endParaRPr lang="ru-RU" sz="13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818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Социальное </a:t>
            </a:r>
            <a:r>
              <a:rPr lang="ru-RU" sz="3000" b="0" dirty="0" smtClean="0">
                <a:solidFill>
                  <a:srgbClr val="00602B"/>
                </a:solidFill>
              </a:rPr>
              <a:t>обеспечение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895626"/>
              </p:ext>
            </p:extLst>
          </p:nvPr>
        </p:nvGraphicFramePr>
        <p:xfrm>
          <a:off x="228834" y="1700808"/>
          <a:ext cx="8686328" cy="34511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8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264 "Пенсии, пособия, выплачиваемые работодателями, нанимателями бывшим работникам в денежной форме" 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единовременная выплата (в том числе в виде материальной помощи) членам семьи умершего работника, бывшего работника, вышедшего на пенсию, или работнику, бывшему работнику, вышедшему на пенсию, в связи со смертью члена (членов) его семьи;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оплата больничных листов за первые три дня нетрудоспособности бывшим работникам.</a:t>
                      </a:r>
                    </a:p>
                    <a:p>
                      <a:pPr marL="0" indent="0" algn="l" defTabSz="457200" rtl="0" eaLnBrk="1" latinLnBrk="0" hangingPunct="1">
                        <a:buFontTx/>
                        <a:buNone/>
                      </a:pPr>
                      <a:endParaRPr lang="ru-RU" sz="12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266 "Социальные пособия и компенсации персоналу в денежной форме" 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buFontTx/>
                        <a:buNone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выплата единовременных денежных поощрений (пособий) при увольнении работника в связи с выходом на пенсию за выслугу лет.</a:t>
                      </a:r>
                      <a:endParaRPr lang="ru-RU" sz="12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8591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151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Иные расходы</a:t>
            </a:r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410648"/>
              </p:ext>
            </p:extLst>
          </p:nvPr>
        </p:nvGraphicFramePr>
        <p:xfrm>
          <a:off x="228834" y="1936051"/>
          <a:ext cx="8686328" cy="38562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8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296 "Иные выплаты текущего характера физическим лицам"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выплаты компенсаций за задержку выплат в пользу физических лиц, в том числе выплат работникам компенсации, предусмотренной статьей 236 Трудового кодекса Российской Федерации;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выплаты бывшим работникам государственных (муниципальных) учреждений к памятным датам, профессиональным праздникам, материальной помощи в связи с юбилейными датами, ко дню пожилых людей и тому подобное;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выплаты физическим лицам (за исключением физических лиц - производителей товаров, работ, услуг) государственных премий, грантов;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выплаты физическим лицам премий, денежного поощрения, иных выплат по результатам проводимых смотров-конкурсов;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ежемесячные денежные выплаты гражданам, удостоенным звания "Почетный гражданин";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стипендии гражданам, обучающимся по образовательным программам среднего профессионального или высшего образования, заключившим договор о целевом обучении с федеральным государственным органом, органом государственной власти субъекта Российской Федерации, органом местного самоуправления;</a:t>
                      </a:r>
                      <a:endParaRPr lang="ru-RU" sz="14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13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Иные </a:t>
            </a:r>
            <a:r>
              <a:rPr lang="ru-RU" sz="3000" b="0" dirty="0" smtClean="0">
                <a:solidFill>
                  <a:srgbClr val="00602B"/>
                </a:solidFill>
              </a:rPr>
              <a:t>расходы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204581"/>
              </p:ext>
            </p:extLst>
          </p:nvPr>
        </p:nvGraphicFramePr>
        <p:xfrm>
          <a:off x="228834" y="2060848"/>
          <a:ext cx="8686328" cy="26370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8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297 "Иные выплаты текущего характера организациям"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юридическим лицам премий, денежного поощрения, иных выплат по результатам проводимых смотров-конкурсов;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возврат неосновательного обогащения истцу - индивидуальному предпринимателю, физическому лицу - производителю товаров, работ, услуг, осуществляемый на основании судебного решения;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внесение казенным учреждением, являющимся участником закупки товаров, работ, услуг для обеспечения государственных (муниципальных) нужд, денежных средств в качестве обеспечения заявки на участие в конкурсе или аукционе.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275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Методические материалы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68973" y="1700808"/>
            <a:ext cx="8208911" cy="47825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9pPr>
          </a:lstStyle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>
                <a:latin typeface="+mn-lt"/>
              </a:rPr>
              <a:t>Раздел 7 Методических указаний по распределению бюджетных ассигнований федерального бюджета на 2021 год и на плановый период 2022 и 2023 годов по кодам классификации расходов </a:t>
            </a:r>
            <a:r>
              <a:rPr lang="ru-RU" sz="2000" dirty="0" smtClean="0">
                <a:latin typeface="+mn-lt"/>
              </a:rPr>
              <a:t>бюджетов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altLang="ru-RU" sz="1800" dirty="0" smtClean="0">
                <a:solidFill>
                  <a:prstClr val="black"/>
                </a:solidFill>
                <a:latin typeface="+mn-lt"/>
              </a:rPr>
              <a:t>(письмо Минфина </a:t>
            </a:r>
            <a:r>
              <a:rPr lang="ru-RU" altLang="ru-RU" sz="1800" dirty="0" smtClean="0">
                <a:solidFill>
                  <a:schemeClr val="tx1"/>
                </a:solidFill>
                <a:latin typeface="+mn-lt"/>
              </a:rPr>
              <a:t>России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от </a:t>
            </a: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21.07.2020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г.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№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16-01-14/63456</a:t>
            </a:r>
            <a:r>
              <a:rPr lang="ru-RU" altLang="ru-RU" sz="1800" dirty="0" smtClean="0">
                <a:solidFill>
                  <a:prstClr val="black"/>
                </a:solidFill>
                <a:latin typeface="+mn-lt"/>
              </a:rPr>
              <a:t>)</a:t>
            </a:r>
          </a:p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 smtClean="0">
                <a:latin typeface="+mn-lt"/>
              </a:rPr>
              <a:t>Системное </a:t>
            </a:r>
            <a:r>
              <a:rPr lang="ru-RU" sz="2000" dirty="0">
                <a:latin typeface="+mn-lt"/>
              </a:rPr>
              <a:t>письмо финансовым органам субъектов Российской Федерации о кодах бюджетной классификации для 2021 года и планового периода 2022 и 2023 </a:t>
            </a:r>
            <a:r>
              <a:rPr lang="ru-RU" sz="2000" dirty="0" smtClean="0">
                <a:latin typeface="+mn-lt"/>
              </a:rPr>
              <a:t>годов</a:t>
            </a:r>
            <a:endParaRPr lang="ru-RU" sz="900" dirty="0">
              <a:latin typeface="+mn-lt"/>
            </a:endParaRP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lang="ru-RU" altLang="ru-RU" sz="1800" dirty="0" smtClean="0">
                <a:solidFill>
                  <a:schemeClr val="tx1"/>
                </a:solidFill>
                <a:latin typeface="+mn-lt"/>
              </a:rPr>
              <a:t>письмо </a:t>
            </a:r>
            <a:r>
              <a:rPr lang="ru-RU" altLang="ru-RU" sz="1800" dirty="0">
                <a:solidFill>
                  <a:prstClr val="black"/>
                </a:solidFill>
                <a:latin typeface="+mn-lt"/>
              </a:rPr>
              <a:t>Минфина России от </a:t>
            </a:r>
            <a:r>
              <a:rPr lang="ru-RU" altLang="ru-RU" sz="1800" dirty="0" smtClean="0">
                <a:solidFill>
                  <a:prstClr val="black"/>
                </a:solidFill>
                <a:latin typeface="+mn-lt"/>
              </a:rPr>
              <a:t>10.09.2020 </a:t>
            </a:r>
            <a:r>
              <a:rPr lang="ru-RU" altLang="ru-RU" sz="1800" dirty="0">
                <a:solidFill>
                  <a:prstClr val="black"/>
                </a:solidFill>
                <a:latin typeface="+mn-lt"/>
              </a:rPr>
              <a:t>№ </a:t>
            </a:r>
            <a:r>
              <a:rPr lang="ru-RU" alt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02-05-11/79909</a:t>
            </a:r>
            <a:r>
              <a:rPr lang="ru-RU" sz="1800" dirty="0" smtClean="0">
                <a:latin typeface="+mn-lt"/>
              </a:rPr>
              <a:t>)</a:t>
            </a:r>
          </a:p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 smtClean="0">
                <a:latin typeface="+mn-lt"/>
              </a:rPr>
              <a:t>Руководство </a:t>
            </a:r>
            <a:r>
              <a:rPr lang="ru-RU" sz="2000" dirty="0">
                <a:latin typeface="+mn-lt"/>
              </a:rPr>
              <a:t>по применению </a:t>
            </a:r>
            <a:r>
              <a:rPr lang="ru-RU" sz="2000" dirty="0" smtClean="0">
                <a:latin typeface="+mn-lt"/>
              </a:rPr>
              <a:t>КОСГУ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sz="1800" dirty="0" smtClean="0">
                <a:solidFill>
                  <a:prstClr val="black"/>
                </a:solidFill>
                <a:latin typeface="+mn-lt"/>
              </a:rPr>
              <a:t>(письмо </a:t>
            </a:r>
            <a:r>
              <a:rPr lang="ru-RU" sz="1800" dirty="0">
                <a:solidFill>
                  <a:prstClr val="black"/>
                </a:solidFill>
                <a:latin typeface="+mn-lt"/>
              </a:rPr>
              <a:t>Минфина России от </a:t>
            </a:r>
            <a:r>
              <a:rPr lang="ru-RU" sz="1800" dirty="0" smtClean="0">
                <a:solidFill>
                  <a:prstClr val="black"/>
                </a:solidFill>
                <a:latin typeface="+mn-lt"/>
              </a:rPr>
              <a:t>11.12.2020 </a:t>
            </a:r>
            <a:r>
              <a:rPr lang="ru-RU" sz="1800" dirty="0">
                <a:solidFill>
                  <a:prstClr val="black"/>
                </a:solidFill>
                <a:latin typeface="+mn-lt"/>
              </a:rPr>
              <a:t>№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02-08-10/109210</a:t>
            </a:r>
            <a:r>
              <a:rPr lang="ru-RU" sz="1800" dirty="0" smtClean="0">
                <a:solidFill>
                  <a:prstClr val="black"/>
                </a:solidFill>
                <a:latin typeface="+mn-lt"/>
              </a:rPr>
              <a:t>)</a:t>
            </a:r>
          </a:p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 smtClean="0">
                <a:latin typeface="+mn-lt"/>
              </a:rPr>
              <a:t>Разъяснения </a:t>
            </a:r>
            <a:r>
              <a:rPr lang="ru-RU" sz="2000" dirty="0">
                <a:latin typeface="+mn-lt"/>
              </a:rPr>
              <a:t>в части социального </a:t>
            </a:r>
            <a:r>
              <a:rPr lang="ru-RU" sz="2000" dirty="0" smtClean="0">
                <a:latin typeface="+mn-lt"/>
              </a:rPr>
              <a:t>обеспечения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(письмо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Минфина России от 16.10.2020 №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02-08-10/91015</a:t>
            </a:r>
            <a:r>
              <a:rPr lang="ru-RU" sz="1800" dirty="0" smtClean="0">
                <a:latin typeface="+mn-lt"/>
              </a:rPr>
              <a:t>)</a:t>
            </a:r>
            <a:endParaRPr lang="ru-RU" alt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344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619" y="692696"/>
            <a:ext cx="8203063" cy="831586"/>
          </a:xfrm>
        </p:spPr>
        <p:txBody>
          <a:bodyPr/>
          <a:lstStyle/>
          <a:p>
            <a:r>
              <a:rPr lang="ru-RU" sz="3000" dirty="0" smtClean="0">
                <a:solidFill>
                  <a:srgbClr val="00602B"/>
                </a:solidFill>
              </a:rPr>
              <a:t>Изменения в порядке применения подразделов классификации расходов бюджетов</a:t>
            </a:r>
            <a:br>
              <a:rPr lang="ru-RU" sz="3000" dirty="0" smtClean="0">
                <a:solidFill>
                  <a:srgbClr val="00602B"/>
                </a:solidFill>
              </a:rPr>
            </a:br>
            <a:r>
              <a:rPr lang="ru-RU" sz="1600" i="1" dirty="0" smtClean="0"/>
              <a:t>Федеральный </a:t>
            </a:r>
            <a:r>
              <a:rPr lang="ru-RU" sz="1600" i="1" dirty="0"/>
              <a:t>закон от 31.07.2020 N 263-ФЗ</a:t>
            </a:r>
            <a:br>
              <a:rPr lang="ru-RU" sz="1600" i="1" dirty="0"/>
            </a:br>
            <a:r>
              <a:rPr lang="ru-RU" sz="1600" i="1" dirty="0"/>
              <a:t>"О внесении изменений в Бюджетный кодекс Российской Федерации и отдельные законодательные акты Российской Федерации"</a:t>
            </a:r>
            <a:br>
              <a:rPr lang="ru-RU" sz="1600" i="1" dirty="0"/>
            </a:br>
            <a:r>
              <a:rPr lang="en-US" sz="1600" i="1" dirty="0" smtClean="0">
                <a:solidFill>
                  <a:srgbClr val="00602B"/>
                </a:solidFill>
              </a:rPr>
              <a:t/>
            </a:r>
            <a:br>
              <a:rPr lang="en-US" sz="1600" i="1" dirty="0" smtClean="0">
                <a:solidFill>
                  <a:srgbClr val="00602B"/>
                </a:solidFill>
              </a:rPr>
            </a:br>
            <a:endParaRPr lang="ru-RU" sz="1600" i="1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84304" y="2924944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470469" y="3645025"/>
            <a:ext cx="3521273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Подраздел 0309 "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Защита населения и территории от чрезвычайных ситуаций природного и техногенного характера,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гражданская оборона"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60974" y="2924944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5144560" y="3645025"/>
            <a:ext cx="3528972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Подраздел 0309 "Гражданская оборона"</a:t>
            </a:r>
          </a:p>
        </p:txBody>
      </p:sp>
      <p:cxnSp>
        <p:nvCxnSpPr>
          <p:cNvPr id="12" name="Прямая со стрелкой 11"/>
          <p:cNvCxnSpPr>
            <a:stCxn id="6" idx="0"/>
            <a:endCxn id="10" idx="2"/>
          </p:cNvCxnSpPr>
          <p:nvPr/>
        </p:nvCxnSpPr>
        <p:spPr>
          <a:xfrm>
            <a:off x="3991742" y="4118806"/>
            <a:ext cx="1152818" cy="0"/>
          </a:xfrm>
          <a:prstGeom prst="straightConnector1">
            <a:avLst/>
          </a:prstGeom>
          <a:ln w="38100"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с двумя скругленными соседними углами 18"/>
          <p:cNvSpPr/>
          <p:nvPr/>
        </p:nvSpPr>
        <p:spPr>
          <a:xfrm>
            <a:off x="470469" y="4880620"/>
            <a:ext cx="3521273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Подраздел 0310 "Обеспечение пожарной безопасности"</a:t>
            </a: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>
          <a:xfrm>
            <a:off x="5144560" y="4880620"/>
            <a:ext cx="3528972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Подраздел 0310 "</a:t>
            </a:r>
            <a:r>
              <a:rPr kumimoji="0" lang="ru-RU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Защита населения и территории от чрезвычайных ситуаций природного и техногенного характера,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пожарная безопасность"</a:t>
            </a:r>
          </a:p>
        </p:txBody>
      </p:sp>
      <p:cxnSp>
        <p:nvCxnSpPr>
          <p:cNvPr id="21" name="Прямая со стрелкой 20"/>
          <p:cNvCxnSpPr>
            <a:stCxn id="19" idx="0"/>
            <a:endCxn id="20" idx="2"/>
          </p:cNvCxnSpPr>
          <p:nvPr/>
        </p:nvCxnSpPr>
        <p:spPr>
          <a:xfrm>
            <a:off x="3991742" y="5354401"/>
            <a:ext cx="1152818" cy="0"/>
          </a:xfrm>
          <a:prstGeom prst="straightConnector1">
            <a:avLst/>
          </a:prstGeom>
          <a:ln w="38100">
            <a:solidFill>
              <a:srgbClr val="00602B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6" idx="0"/>
            <a:endCxn id="20" idx="2"/>
          </p:cNvCxnSpPr>
          <p:nvPr/>
        </p:nvCxnSpPr>
        <p:spPr>
          <a:xfrm>
            <a:off x="3991742" y="4118806"/>
            <a:ext cx="1152818" cy="1235595"/>
          </a:xfrm>
          <a:prstGeom prst="straightConnector1">
            <a:avLst/>
          </a:prstGeom>
          <a:ln w="38100"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рапеция 3"/>
          <p:cNvSpPr/>
          <p:nvPr/>
        </p:nvSpPr>
        <p:spPr>
          <a:xfrm>
            <a:off x="5580111" y="3728435"/>
            <a:ext cx="3063737" cy="2076829"/>
          </a:xfrm>
          <a:prstGeom prst="trapezoid">
            <a:avLst>
              <a:gd name="adj" fmla="val 0"/>
            </a:avLst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100000">
                <a:schemeClr val="bg1"/>
              </a:gs>
            </a:gsLst>
          </a:gradFill>
          <a:ln>
            <a:solidFill>
              <a:srgbClr val="00602B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(расходы на оплату договоров на выполнение научно-исследовательских, опытно-конструкторских и </a:t>
            </a:r>
            <a:r>
              <a:rPr lang="ru-RU" sz="1200" b="1" u="sng" dirty="0">
                <a:solidFill>
                  <a:srgbClr val="00602B"/>
                </a:solidFill>
              </a:rPr>
              <a:t>технологических </a:t>
            </a:r>
            <a:r>
              <a:rPr lang="ru-RU" sz="1200" b="1" dirty="0">
                <a:solidFill>
                  <a:srgbClr val="00602B"/>
                </a:solidFill>
              </a:rPr>
              <a:t>работ, </a:t>
            </a:r>
            <a:r>
              <a:rPr lang="ru-RU" sz="1200" b="1" u="sng" dirty="0">
                <a:solidFill>
                  <a:srgbClr val="00602B"/>
                </a:solidFill>
              </a:rPr>
              <a:t>результатами которых являются отчеты, макетные образцы, опытные образцы, патенты на изобретение, полезную модель, промышленный образец, селекционное достижение и тому подобное</a:t>
            </a:r>
            <a:r>
              <a:rPr lang="ru-RU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64775" y="2094240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480979" y="2814320"/>
            <a:ext cx="3063736" cy="1058131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300" dirty="0">
                <a:solidFill>
                  <a:prstClr val="black"/>
                </a:solidFill>
              </a:rPr>
              <a:t>241 </a:t>
            </a:r>
            <a:r>
              <a:rPr lang="ru-RU" sz="1300" dirty="0" smtClean="0">
                <a:solidFill>
                  <a:prstClr val="black"/>
                </a:solidFill>
              </a:rPr>
              <a:t>«Научно-исследовательские </a:t>
            </a:r>
            <a:r>
              <a:rPr lang="ru-RU" sz="1300" dirty="0">
                <a:solidFill>
                  <a:prstClr val="black"/>
                </a:solidFill>
              </a:rPr>
              <a:t>и опытно-конструкторские </a:t>
            </a:r>
            <a:r>
              <a:rPr lang="ru-RU" sz="1300" dirty="0" smtClean="0">
                <a:solidFill>
                  <a:prstClr val="black"/>
                </a:solidFill>
              </a:rPr>
              <a:t>работы»</a:t>
            </a: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63907" y="2094240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5580112" y="2814321"/>
            <a:ext cx="3063737" cy="1058130"/>
          </a:xfrm>
          <a:prstGeom prst="round2Same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300" dirty="0">
                <a:solidFill>
                  <a:schemeClr val="dk1"/>
                </a:solidFill>
              </a:rPr>
              <a:t>241 </a:t>
            </a:r>
            <a:r>
              <a:rPr lang="ru-RU" sz="1300" dirty="0" smtClean="0">
                <a:solidFill>
                  <a:schemeClr val="dk1"/>
                </a:solidFill>
              </a:rPr>
              <a:t>«Научно-исследовательские</a:t>
            </a:r>
            <a:r>
              <a:rPr lang="ru-RU" sz="1300" dirty="0">
                <a:solidFill>
                  <a:schemeClr val="dk1"/>
                </a:solidFill>
              </a:rPr>
              <a:t>, опытно-конструкторские и </a:t>
            </a:r>
            <a:r>
              <a:rPr lang="ru-RU" sz="1300" b="1" u="sng" dirty="0">
                <a:solidFill>
                  <a:srgbClr val="00602B"/>
                </a:solidFill>
              </a:rPr>
              <a:t>технологические</a:t>
            </a:r>
            <a:r>
              <a:rPr lang="ru-RU" sz="1300" dirty="0">
                <a:solidFill>
                  <a:schemeClr val="dk1"/>
                </a:solidFill>
              </a:rPr>
              <a:t> </a:t>
            </a:r>
            <a:r>
              <a:rPr lang="ru-RU" sz="1300" dirty="0" smtClean="0">
                <a:solidFill>
                  <a:schemeClr val="dk1"/>
                </a:solidFill>
              </a:rPr>
              <a:t>работы»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cxnSp>
        <p:nvCxnSpPr>
          <p:cNvPr id="18" name="Прямая со стрелкой 17"/>
          <p:cNvCxnSpPr>
            <a:stCxn id="6" idx="0"/>
            <a:endCxn id="11" idx="2"/>
          </p:cNvCxnSpPr>
          <p:nvPr/>
        </p:nvCxnSpPr>
        <p:spPr>
          <a:xfrm>
            <a:off x="3544715" y="3343386"/>
            <a:ext cx="2035397" cy="0"/>
          </a:xfrm>
          <a:prstGeom prst="straightConnector1">
            <a:avLst/>
          </a:prstGeom>
          <a:ln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1"/>
          <p:cNvSpPr>
            <a:spLocks noGrp="1"/>
          </p:cNvSpPr>
          <p:nvPr>
            <p:ph type="title"/>
          </p:nvPr>
        </p:nvSpPr>
        <p:spPr>
          <a:xfrm>
            <a:off x="462386" y="717344"/>
            <a:ext cx="8229600" cy="831586"/>
          </a:xfrm>
        </p:spPr>
        <p:txBody>
          <a:bodyPr/>
          <a:lstStyle/>
          <a:p>
            <a:r>
              <a:rPr lang="ru-RU" sz="3000" dirty="0">
                <a:solidFill>
                  <a:srgbClr val="00602B"/>
                </a:solidFill>
              </a:rPr>
              <a:t>Изменения порядка применения видов расходов классификации расходов бюджетов</a:t>
            </a:r>
            <a:r>
              <a:rPr lang="en-US" sz="2000" dirty="0" smtClean="0">
                <a:solidFill>
                  <a:srgbClr val="00602B"/>
                </a:solidFill>
              </a:rPr>
              <a:t/>
            </a:r>
            <a:br>
              <a:rPr lang="en-US" sz="2000" dirty="0" smtClean="0">
                <a:solidFill>
                  <a:srgbClr val="00602B"/>
                </a:solidFill>
              </a:rPr>
            </a:br>
            <a:endParaRPr lang="ru-RU" sz="2000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99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249" y="764704"/>
            <a:ext cx="8229600" cy="831586"/>
          </a:xfrm>
        </p:spPr>
        <p:txBody>
          <a:bodyPr/>
          <a:lstStyle/>
          <a:p>
            <a:r>
              <a:rPr lang="ru-RU" sz="3000" dirty="0" smtClean="0">
                <a:solidFill>
                  <a:srgbClr val="00602B"/>
                </a:solidFill>
              </a:rPr>
              <a:t>Изменения в перечне видов расходов классификации расходов бюджетов</a:t>
            </a:r>
            <a:r>
              <a:rPr lang="en-US" sz="2000" dirty="0" smtClean="0">
                <a:solidFill>
                  <a:srgbClr val="00602B"/>
                </a:solidFill>
              </a:rPr>
              <a:t/>
            </a:r>
            <a:br>
              <a:rPr lang="en-US" sz="2000" dirty="0" smtClean="0">
                <a:solidFill>
                  <a:srgbClr val="00602B"/>
                </a:solidFill>
              </a:rPr>
            </a:br>
            <a:endParaRPr lang="ru-RU" sz="200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64775" y="1916832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250940" y="2636913"/>
            <a:ext cx="3521273" cy="1706202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242 «Закупка товаров, работ, услуг в сфере информационно-коммуникационных технологий»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72802" y="1916832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5361547" y="2636913"/>
            <a:ext cx="3528972" cy="645270"/>
          </a:xfrm>
          <a:prstGeom prst="round2SameRect">
            <a:avLst/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242 «Закупка товаров, работ, услуг в сфере информационно-коммуникационных технологий»</a:t>
            </a:r>
          </a:p>
        </p:txBody>
      </p:sp>
      <p:sp>
        <p:nvSpPr>
          <p:cNvPr id="13" name="Прямоугольник с двумя скругленными соседними углами 12"/>
          <p:cNvSpPr/>
          <p:nvPr/>
        </p:nvSpPr>
        <p:spPr>
          <a:xfrm>
            <a:off x="5356388" y="3395553"/>
            <a:ext cx="3528972" cy="947562"/>
          </a:xfrm>
          <a:prstGeom prst="round2SameRect">
            <a:avLst>
              <a:gd name="adj1" fmla="val 0"/>
              <a:gd name="adj2" fmla="val 15121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246 «Закупка товаров, работ, услуг в целях создания, развития, эксплуатации и вывода из эксплуатации государственных информационных систем» (новый)</a:t>
            </a:r>
          </a:p>
        </p:txBody>
      </p:sp>
      <p:cxnSp>
        <p:nvCxnSpPr>
          <p:cNvPr id="18" name="Прямая со стрелкой 17"/>
          <p:cNvCxnSpPr>
            <a:stCxn id="6" idx="0"/>
            <a:endCxn id="11" idx="2"/>
          </p:cNvCxnSpPr>
          <p:nvPr/>
        </p:nvCxnSpPr>
        <p:spPr>
          <a:xfrm flipV="1">
            <a:off x="3772213" y="2959548"/>
            <a:ext cx="1589334" cy="530466"/>
          </a:xfrm>
          <a:prstGeom prst="straightConnector1">
            <a:avLst/>
          </a:prstGeom>
          <a:ln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6" idx="0"/>
            <a:endCxn id="13" idx="2"/>
          </p:cNvCxnSpPr>
          <p:nvPr/>
        </p:nvCxnSpPr>
        <p:spPr>
          <a:xfrm>
            <a:off x="3772213" y="3490014"/>
            <a:ext cx="1584175" cy="379320"/>
          </a:xfrm>
          <a:prstGeom prst="straightConnector1">
            <a:avLst/>
          </a:prstGeom>
          <a:ln w="38100"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с двумя скругленными соседними углами 36"/>
          <p:cNvSpPr/>
          <p:nvPr/>
        </p:nvSpPr>
        <p:spPr>
          <a:xfrm>
            <a:off x="250940" y="4942260"/>
            <a:ext cx="3521273" cy="1277121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244 «Прочая закупка товаров, работ и услуг»</a:t>
            </a:r>
          </a:p>
        </p:txBody>
      </p:sp>
      <p:sp>
        <p:nvSpPr>
          <p:cNvPr id="38" name="Прямоугольник с двумя скругленными соседними углами 37"/>
          <p:cNvSpPr/>
          <p:nvPr/>
        </p:nvSpPr>
        <p:spPr>
          <a:xfrm>
            <a:off x="5356388" y="4942260"/>
            <a:ext cx="3528972" cy="471174"/>
          </a:xfrm>
          <a:prstGeom prst="round2SameRect">
            <a:avLst/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244 «Прочая закупка товаров, работ и услуг»</a:t>
            </a:r>
          </a:p>
        </p:txBody>
      </p:sp>
      <p:sp>
        <p:nvSpPr>
          <p:cNvPr id="39" name="Прямоугольник с двумя скругленными соседними углами 38"/>
          <p:cNvSpPr/>
          <p:nvPr/>
        </p:nvSpPr>
        <p:spPr>
          <a:xfrm>
            <a:off x="5356388" y="5527473"/>
            <a:ext cx="3528972" cy="691907"/>
          </a:xfrm>
          <a:prstGeom prst="round2SameRect">
            <a:avLst>
              <a:gd name="adj1" fmla="val 0"/>
              <a:gd name="adj2" fmla="val 15121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247 «Закупка энергетических ресурсов» (новый)</a:t>
            </a:r>
          </a:p>
        </p:txBody>
      </p:sp>
      <p:cxnSp>
        <p:nvCxnSpPr>
          <p:cNvPr id="41" name="Прямая со стрелкой 40"/>
          <p:cNvCxnSpPr>
            <a:stCxn id="37" idx="0"/>
            <a:endCxn id="38" idx="2"/>
          </p:cNvCxnSpPr>
          <p:nvPr/>
        </p:nvCxnSpPr>
        <p:spPr>
          <a:xfrm flipV="1">
            <a:off x="3772213" y="5177847"/>
            <a:ext cx="1584175" cy="402974"/>
          </a:xfrm>
          <a:prstGeom prst="straightConnector1">
            <a:avLst/>
          </a:prstGeom>
          <a:ln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37" idx="0"/>
            <a:endCxn id="39" idx="2"/>
          </p:cNvCxnSpPr>
          <p:nvPr/>
        </p:nvCxnSpPr>
        <p:spPr>
          <a:xfrm>
            <a:off x="3772213" y="5580821"/>
            <a:ext cx="1584175" cy="292606"/>
          </a:xfrm>
          <a:prstGeom prst="straightConnector1">
            <a:avLst/>
          </a:prstGeom>
          <a:ln w="38100"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9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344" y="692696"/>
            <a:ext cx="8513313" cy="831586"/>
          </a:xfrm>
        </p:spPr>
        <p:txBody>
          <a:bodyPr/>
          <a:lstStyle/>
          <a:p>
            <a:r>
              <a:rPr lang="ru-RU" sz="3000" dirty="0">
                <a:solidFill>
                  <a:srgbClr val="00602B"/>
                </a:solidFill>
              </a:rPr>
              <a:t>Государственный (муниципальный) социальный заказ на оказание государственных (муниципальных) услуг в социальной сфере</a:t>
            </a:r>
            <a:r>
              <a:rPr lang="ru-RU" sz="3000" dirty="0" smtClean="0">
                <a:solidFill>
                  <a:srgbClr val="00602B"/>
                </a:solidFill>
              </a:rPr>
              <a:t/>
            </a:r>
            <a:br>
              <a:rPr lang="ru-RU" sz="3000" dirty="0" smtClean="0">
                <a:solidFill>
                  <a:srgbClr val="00602B"/>
                </a:solidFill>
              </a:rPr>
            </a:br>
            <a:r>
              <a:rPr lang="ru-RU" sz="1600" i="1" dirty="0"/>
              <a:t>Статья 78.4. введена Федеральным законом от 13.07.2020 № 192-ФЗ</a:t>
            </a:r>
            <a:br>
              <a:rPr lang="ru-RU" sz="1600" i="1" dirty="0"/>
            </a:br>
            <a:r>
              <a:rPr lang="ru-RU" sz="1600" i="1" dirty="0"/>
              <a:t>Федеральный закон от 13.07.2020 № 189-ФЗ "О государственном (муниципальном) социальном заказе на оказание государственных (муниципальных) услуг в социальной сфере</a:t>
            </a:r>
            <a:r>
              <a:rPr lang="ru-RU" sz="1600" i="1" dirty="0" smtClean="0"/>
              <a:t>"</a:t>
            </a:r>
            <a:r>
              <a:rPr lang="en-US" sz="1600" i="1" dirty="0" smtClean="0">
                <a:solidFill>
                  <a:srgbClr val="00602B"/>
                </a:solidFill>
              </a:rPr>
              <a:t/>
            </a:r>
            <a:br>
              <a:rPr lang="en-US" sz="1600" i="1" dirty="0" smtClean="0">
                <a:solidFill>
                  <a:srgbClr val="00602B"/>
                </a:solidFill>
              </a:rPr>
            </a:br>
            <a:endParaRPr lang="ru-RU" sz="1600" i="1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2996290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99624" y="2996290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2821861" y="3566839"/>
            <a:ext cx="5851671" cy="11805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dk1"/>
                </a:solidFill>
              </a:rPr>
              <a:t>614 и 624 </a:t>
            </a:r>
            <a:r>
              <a:rPr lang="ru-RU" sz="1300" dirty="0" smtClean="0">
                <a:solidFill>
                  <a:schemeClr val="dk1"/>
                </a:solidFill>
              </a:rPr>
              <a:t/>
            </a:r>
            <a:br>
              <a:rPr lang="ru-RU" sz="1300" dirty="0" smtClean="0">
                <a:solidFill>
                  <a:schemeClr val="dk1"/>
                </a:solidFill>
              </a:rPr>
            </a:br>
            <a:r>
              <a:rPr lang="ru-RU" sz="1300" dirty="0" smtClean="0">
                <a:solidFill>
                  <a:schemeClr val="dk1"/>
                </a:solidFill>
              </a:rPr>
              <a:t>Субсидии </a:t>
            </a:r>
            <a:r>
              <a:rPr lang="ru-RU" sz="1300" dirty="0">
                <a:solidFill>
                  <a:schemeClr val="dk1"/>
                </a:solidFill>
              </a:rPr>
              <a:t>бюджетным и автономным учреждениям на финансовое обеспечение государственного (муниципального) задания в рамках исполнения государственного (муниципального) социального заказа на оказание государственных (муниципальных) услуг в социальной </a:t>
            </a:r>
            <a:r>
              <a:rPr lang="ru-RU" sz="1300" dirty="0" smtClean="0">
                <a:solidFill>
                  <a:schemeClr val="dk1"/>
                </a:solidFill>
              </a:rPr>
              <a:t>сфере</a:t>
            </a: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>
          <a:xfrm>
            <a:off x="2821861" y="5229200"/>
            <a:ext cx="5851671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dk1"/>
                </a:solidFill>
              </a:rPr>
              <a:t>635 и 816</a:t>
            </a:r>
          </a:p>
          <a:p>
            <a:pPr algn="ctr"/>
            <a:r>
              <a:rPr lang="ru-RU" sz="1300" dirty="0" smtClean="0">
                <a:solidFill>
                  <a:schemeClr val="dk1"/>
                </a:solidFill>
              </a:rPr>
              <a:t>Субсидии </a:t>
            </a:r>
            <a:r>
              <a:rPr lang="ru-RU" sz="1300" dirty="0">
                <a:solidFill>
                  <a:schemeClr val="dk1"/>
                </a:solidFill>
              </a:rPr>
              <a:t>в целях финансового обеспечения (возмещения) исполнения государственного (муниципального) социального заказа на оказание государственных (муниципальных) услуг в социальной сфере</a:t>
            </a:r>
          </a:p>
        </p:txBody>
      </p:sp>
      <p:sp>
        <p:nvSpPr>
          <p:cNvPr id="8" name="Умножение 7"/>
          <p:cNvSpPr/>
          <p:nvPr/>
        </p:nvSpPr>
        <p:spPr>
          <a:xfrm>
            <a:off x="971600" y="3797049"/>
            <a:ext cx="720080" cy="720080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множение 17"/>
          <p:cNvSpPr/>
          <p:nvPr/>
        </p:nvSpPr>
        <p:spPr>
          <a:xfrm>
            <a:off x="971600" y="5332395"/>
            <a:ext cx="720080" cy="720080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83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248" y="692696"/>
            <a:ext cx="8229600" cy="831586"/>
          </a:xfrm>
        </p:spPr>
        <p:txBody>
          <a:bodyPr/>
          <a:lstStyle/>
          <a:p>
            <a:r>
              <a:rPr lang="ru-RU" sz="3000" dirty="0">
                <a:solidFill>
                  <a:srgbClr val="00602B"/>
                </a:solidFill>
              </a:rPr>
              <a:t>Изменения порядка применения видов расходов классификации расходов бюджетов</a:t>
            </a:r>
            <a:r>
              <a:rPr lang="ru-RU" sz="1600" i="1" dirty="0" smtClean="0">
                <a:solidFill>
                  <a:prstClr val="black"/>
                </a:solidFill>
              </a:rPr>
              <a:t> </a:t>
            </a:r>
            <a:br>
              <a:rPr lang="ru-RU" sz="1600" i="1" dirty="0" smtClean="0">
                <a:solidFill>
                  <a:prstClr val="black"/>
                </a:solidFill>
              </a:rPr>
            </a:br>
            <a:r>
              <a:rPr lang="ru-RU" sz="1600" i="1" dirty="0" smtClean="0">
                <a:solidFill>
                  <a:prstClr val="black"/>
                </a:solidFill>
              </a:rPr>
              <a:t/>
            </a:r>
            <a:br>
              <a:rPr lang="ru-RU" sz="1600" i="1" dirty="0" smtClean="0">
                <a:solidFill>
                  <a:prstClr val="black"/>
                </a:solidFill>
              </a:rPr>
            </a:br>
            <a:r>
              <a:rPr lang="ru-RU" sz="1600" i="1" dirty="0" smtClean="0">
                <a:solidFill>
                  <a:prstClr val="black"/>
                </a:solidFill>
              </a:rPr>
              <a:t>Федеральный </a:t>
            </a:r>
            <a:r>
              <a:rPr lang="ru-RU" sz="1600" i="1" dirty="0">
                <a:solidFill>
                  <a:prstClr val="black"/>
                </a:solidFill>
              </a:rPr>
              <a:t>закон от 31.07.2020 N 263-ФЗ</a:t>
            </a:r>
            <a:br>
              <a:rPr lang="ru-RU" sz="1600" i="1" dirty="0">
                <a:solidFill>
                  <a:prstClr val="black"/>
                </a:solidFill>
              </a:rPr>
            </a:br>
            <a:r>
              <a:rPr lang="ru-RU" sz="1600" i="1" dirty="0">
                <a:solidFill>
                  <a:prstClr val="black"/>
                </a:solidFill>
              </a:rPr>
              <a:t>"О внесении изменений в Бюджетный кодекс Российской Федерации и отдельные законодательные акты Российской Федерации"</a:t>
            </a:r>
            <a:r>
              <a:rPr lang="en-US" sz="2000" dirty="0" smtClean="0">
                <a:solidFill>
                  <a:srgbClr val="00602B"/>
                </a:solidFill>
              </a:rPr>
              <a:t/>
            </a:r>
            <a:br>
              <a:rPr lang="en-US" sz="2000" dirty="0" smtClean="0">
                <a:solidFill>
                  <a:srgbClr val="00602B"/>
                </a:solidFill>
              </a:rPr>
            </a:br>
            <a:endParaRPr lang="ru-RU" sz="200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64775" y="3162957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480979" y="3883037"/>
            <a:ext cx="3063736" cy="1058131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300" dirty="0">
                <a:solidFill>
                  <a:prstClr val="black"/>
                </a:solidFill>
              </a:rPr>
              <a:t>580 «Межбюджетные трансферты бюджетам территориальных фондов обязательного медицинского страхования»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63907" y="3162957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8" name="Прямая со стрелкой 17"/>
          <p:cNvCxnSpPr>
            <a:stCxn id="6" idx="0"/>
            <a:endCxn id="12" idx="2"/>
          </p:cNvCxnSpPr>
          <p:nvPr/>
        </p:nvCxnSpPr>
        <p:spPr>
          <a:xfrm>
            <a:off x="3544715" y="4412103"/>
            <a:ext cx="2035397" cy="0"/>
          </a:xfrm>
          <a:prstGeom prst="straightConnector1">
            <a:avLst/>
          </a:prstGeom>
          <a:ln>
            <a:solidFill>
              <a:srgbClr val="00602B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с двумя скругленными соседними углами 11"/>
          <p:cNvSpPr/>
          <p:nvPr/>
        </p:nvSpPr>
        <p:spPr>
          <a:xfrm>
            <a:off x="5580112" y="3883037"/>
            <a:ext cx="3063736" cy="1058131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300" dirty="0">
                <a:solidFill>
                  <a:prstClr val="black"/>
                </a:solidFill>
              </a:rPr>
              <a:t>540 «Иные межбюджетные трансферты»</a:t>
            </a:r>
          </a:p>
        </p:txBody>
      </p:sp>
    </p:spTree>
    <p:extLst>
      <p:ext uri="{BB962C8B-B14F-4D97-AF65-F5344CB8AC3E}">
        <p14:creationId xmlns:p14="http://schemas.microsoft.com/office/powerpoint/2010/main" val="40481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061244" y="2375505"/>
            <a:ext cx="0" cy="1984375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19050">
            <a:solidFill>
              <a:srgbClr val="096234"/>
            </a:solidFill>
          </a:ln>
        </p:spPr>
        <p:txBody>
          <a:bodyPr lIns="0" tIns="0" rIns="0" bIns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083599" y="2373918"/>
            <a:ext cx="0" cy="198596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19050">
            <a:solidFill>
              <a:srgbClr val="096234"/>
            </a:solidFill>
          </a:ln>
        </p:spPr>
        <p:txBody>
          <a:bodyPr lIns="0" tIns="0" rIns="0" bIns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526" name="object 6"/>
          <p:cNvSpPr>
            <a:spLocks noGrp="1"/>
          </p:cNvSpPr>
          <p:nvPr>
            <p:ph type="title"/>
          </p:nvPr>
        </p:nvSpPr>
        <p:spPr>
          <a:xfrm>
            <a:off x="1061244" y="2426112"/>
            <a:ext cx="7021512" cy="1938992"/>
          </a:xfrm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altLang="ru-RU" sz="2800" b="1" dirty="0" smtClean="0">
                <a:solidFill>
                  <a:srgbClr val="00602B"/>
                </a:solidFill>
                <a:latin typeface="+mn-lt"/>
              </a:rPr>
              <a:t>ПОРЯДОК ПРИМЕНЕНИЯ КОСГУ </a:t>
            </a:r>
            <a:br>
              <a:rPr lang="ru-RU" altLang="ru-RU" sz="2800" b="1" dirty="0" smtClean="0">
                <a:solidFill>
                  <a:srgbClr val="00602B"/>
                </a:solidFill>
                <a:latin typeface="+mn-lt"/>
              </a:rPr>
            </a:br>
            <a:r>
              <a:rPr lang="ru-RU" altLang="ru-RU" sz="2800" b="1" dirty="0" smtClean="0">
                <a:solidFill>
                  <a:srgbClr val="00602B"/>
                </a:solidFill>
                <a:latin typeface="+mn-lt"/>
              </a:rPr>
              <a:t>в 2020, 2021 году</a:t>
            </a:r>
            <a:br>
              <a:rPr lang="ru-RU" altLang="ru-RU" sz="2800" b="1" dirty="0" smtClean="0">
                <a:solidFill>
                  <a:srgbClr val="00602B"/>
                </a:solidFill>
                <a:latin typeface="+mn-lt"/>
              </a:rPr>
            </a:br>
            <a:r>
              <a:rPr lang="ru-RU" altLang="ru-RU" sz="2800" b="1" dirty="0" smtClean="0">
                <a:solidFill>
                  <a:srgbClr val="00602B"/>
                </a:solidFill>
                <a:latin typeface="+mn-lt"/>
              </a:rPr>
              <a:t>Приказ МФ РФ </a:t>
            </a:r>
            <a:r>
              <a:rPr lang="ru-RU" altLang="ru-RU" sz="28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от 29.11.2017 № 209Н</a:t>
            </a:r>
            <a:endParaRPr lang="ru-RU" altLang="ru-RU" sz="2800" b="1" dirty="0" smtClean="0">
              <a:solidFill>
                <a:srgbClr val="00602B"/>
              </a:solidFill>
              <a:latin typeface="+mn-lt"/>
            </a:endParaRPr>
          </a:p>
        </p:txBody>
      </p:sp>
      <p:sp>
        <p:nvSpPr>
          <p:cNvPr id="7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96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Реорганизация юридического лица</a:t>
            </a: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57199" y="1916832"/>
            <a:ext cx="8229600" cy="3168352"/>
            <a:chOff x="457200" y="2437376"/>
            <a:chExt cx="8229600" cy="2963741"/>
          </a:xfrm>
        </p:grpSpPr>
        <p:sp>
          <p:nvSpPr>
            <p:cNvPr id="10" name="Трапеция 9"/>
            <p:cNvSpPr/>
            <p:nvPr/>
          </p:nvSpPr>
          <p:spPr>
            <a:xfrm>
              <a:off x="457200" y="3872451"/>
              <a:ext cx="8229599" cy="1528666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500" dirty="0">
                  <a:solidFill>
                    <a:schemeClr val="dk1"/>
                  </a:solidFill>
                </a:rPr>
                <a:t>В случае, если в течение финансового года юридическое лицо реорганизовано, в связи с чем на конец финансового года (на конец осуществления расчетов с ним) оно относится к иной группе лиц, отличной от той, к которой оно относилось на начало финансового года (на начало осуществления расчетов с ним), операции по расчетам с данным юридическим лицом в течение финансового года подлежат отражению по тем подстатьям КОСГУ, по которым они отражались на начало финансового года (на начало осуществления расчетов с ним</a:t>
              </a:r>
              <a:r>
                <a:rPr lang="ru-RU" sz="1500" dirty="0" smtClean="0">
                  <a:solidFill>
                    <a:schemeClr val="dk1"/>
                  </a:solidFill>
                </a:rPr>
                <a:t>)</a:t>
              </a:r>
              <a:endParaRPr lang="ru-RU" sz="1500" dirty="0">
                <a:solidFill>
                  <a:schemeClr val="dk1"/>
                </a:solidFill>
              </a:endParaRPr>
            </a:p>
          </p:txBody>
        </p:sp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>
              <a:off x="457201" y="2437376"/>
              <a:ext cx="8229599" cy="1435075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ru-RU" sz="2000" dirty="0">
                  <a:solidFill>
                    <a:schemeClr val="dk1"/>
                  </a:solidFill>
                </a:rPr>
                <a:t>Детализация </a:t>
              </a:r>
              <a:r>
                <a:rPr lang="ru-RU" sz="2000" dirty="0" smtClean="0">
                  <a:solidFill>
                    <a:schemeClr val="dk1"/>
                  </a:solidFill>
                </a:rPr>
                <a:t>КОСГУ</a:t>
              </a:r>
            </a:p>
            <a:p>
              <a:pPr lvl="0" algn="ctr">
                <a:defRPr/>
              </a:pPr>
              <a:endParaRPr lang="ru-RU" sz="900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sz="1500" dirty="0" smtClean="0">
                  <a:solidFill>
                    <a:schemeClr val="dk1"/>
                  </a:solidFill>
                </a:rPr>
                <a:t>540 </a:t>
              </a:r>
              <a:r>
                <a:rPr lang="ru-RU" sz="1500" dirty="0">
                  <a:solidFill>
                    <a:schemeClr val="dk1"/>
                  </a:solidFill>
                </a:rPr>
                <a:t>(</a:t>
              </a:r>
              <a:r>
                <a:rPr lang="ru-RU" sz="1500" dirty="0" smtClean="0">
                  <a:solidFill>
                    <a:schemeClr val="dk1"/>
                  </a:solidFill>
                </a:rPr>
                <a:t>640) Увеличение </a:t>
              </a:r>
              <a:r>
                <a:rPr lang="ru-RU" sz="1500" dirty="0">
                  <a:solidFill>
                    <a:schemeClr val="dk1"/>
                  </a:solidFill>
                </a:rPr>
                <a:t>(уменьшение) задолженности по предоставленным </a:t>
              </a:r>
              <a:r>
                <a:rPr lang="ru-RU" sz="1500" dirty="0" smtClean="0">
                  <a:solidFill>
                    <a:schemeClr val="dk1"/>
                  </a:solidFill>
                </a:rPr>
                <a:t>заимствованиям</a:t>
              </a:r>
              <a:endParaRPr lang="ru-RU" sz="1500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sz="1500" dirty="0">
                  <a:solidFill>
                    <a:schemeClr val="dk1"/>
                  </a:solidFill>
                </a:rPr>
                <a:t>550 (</a:t>
              </a:r>
              <a:r>
                <a:rPr lang="ru-RU" sz="1500" dirty="0" smtClean="0">
                  <a:solidFill>
                    <a:schemeClr val="dk1"/>
                  </a:solidFill>
                </a:rPr>
                <a:t>650) Увеличение </a:t>
              </a:r>
              <a:r>
                <a:rPr lang="ru-RU" sz="1500" dirty="0">
                  <a:solidFill>
                    <a:schemeClr val="dk1"/>
                  </a:solidFill>
                </a:rPr>
                <a:t>(уменьшение) стоимости иных финансовых активов	</a:t>
              </a:r>
            </a:p>
            <a:p>
              <a:pPr lvl="0" algn="ctr">
                <a:defRPr/>
              </a:pPr>
              <a:r>
                <a:rPr lang="ru-RU" sz="1500" dirty="0" smtClean="0">
                  <a:solidFill>
                    <a:schemeClr val="dk1"/>
                  </a:solidFill>
                </a:rPr>
                <a:t>560 (</a:t>
              </a:r>
              <a:r>
                <a:rPr lang="ru-RU" sz="1500" dirty="0">
                  <a:solidFill>
                    <a:schemeClr val="dk1"/>
                  </a:solidFill>
                </a:rPr>
                <a:t>660) Увеличение (уменьшение) прочей дебиторской задолженности	</a:t>
              </a:r>
            </a:p>
            <a:p>
              <a:pPr lvl="0" algn="ctr">
                <a:defRPr/>
              </a:pPr>
              <a:r>
                <a:rPr lang="ru-RU" sz="1500" dirty="0" smtClean="0">
                  <a:solidFill>
                    <a:schemeClr val="dk1"/>
                  </a:solidFill>
                </a:rPr>
                <a:t>730 (</a:t>
              </a:r>
              <a:r>
                <a:rPr lang="ru-RU" sz="1500" dirty="0">
                  <a:solidFill>
                    <a:schemeClr val="dk1"/>
                  </a:solidFill>
                </a:rPr>
                <a:t>830) Увеличение (уменьшение) прочей кредиторской </a:t>
              </a:r>
              <a:r>
                <a:rPr lang="ru-RU" sz="1500" dirty="0" smtClean="0">
                  <a:solidFill>
                    <a:schemeClr val="dk1"/>
                  </a:solidFill>
                </a:rPr>
                <a:t>задолженности</a:t>
              </a:r>
              <a:endParaRPr lang="ru-RU" sz="1500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55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3.xml><?xml version="1.0" encoding="utf-8"?>
<a:theme xmlns:a="http://schemas.openxmlformats.org/drawingml/2006/main" name="3_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27397</TotalTime>
  <Words>2973</Words>
  <Application>Microsoft Office PowerPoint</Application>
  <PresentationFormat>Экран (4:3)</PresentationFormat>
  <Paragraphs>257</Paragraphs>
  <Slides>29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29</vt:i4>
      </vt:variant>
    </vt:vector>
  </HeadingPairs>
  <TitlesOfParts>
    <vt:vector size="43" baseType="lpstr">
      <vt:lpstr>Arial</vt:lpstr>
      <vt:lpstr>Arial Narrow</vt:lpstr>
      <vt:lpstr>Calibri</vt:lpstr>
      <vt:lpstr>DINPro-Light</vt:lpstr>
      <vt:lpstr>Georgia</vt:lpstr>
      <vt:lpstr>Kokila</vt:lpstr>
      <vt:lpstr>KPMG Cyrillic Extralight</vt:lpstr>
      <vt:lpstr>Times New Roman</vt:lpstr>
      <vt:lpstr>Trebuchet MS</vt:lpstr>
      <vt:lpstr>Univers for KPMG</vt:lpstr>
      <vt:lpstr>Wingdings</vt:lpstr>
      <vt:lpstr>2_Office Theme</vt:lpstr>
      <vt:lpstr>KPMG_Report_4x3_050216_2016</vt:lpstr>
      <vt:lpstr>3_KPMG_Report_4x3_050216_2016</vt:lpstr>
      <vt:lpstr>Актуальные вопросы применения бюджетной классификации Российской Федерации и классификации операций сектора государственного управления  в 2020 и 2021 годах</vt:lpstr>
      <vt:lpstr>Порядок применения бюджетной классификации Российской Федерации в 2020 и 2021 годах</vt:lpstr>
      <vt:lpstr>Изменения в порядке применения подразделов классификации расходов бюджетов Федеральный закон от 31.07.2020 N 263-ФЗ "О внесении изменений в Бюджетный кодекс Российской Федерации и отдельные законодательные акты Российской Федерации"  </vt:lpstr>
      <vt:lpstr>Изменения порядка применения видов расходов классификации расходов бюджетов </vt:lpstr>
      <vt:lpstr>Изменения в перечне видов расходов классификации расходов бюджетов </vt:lpstr>
      <vt:lpstr>Государственный (муниципальный) социальный заказ на оказание государственных (муниципальных) услуг в социальной сфере Статья 78.4. введена Федеральным законом от 13.07.2020 № 192-ФЗ Федеральный закон от 13.07.2020 № 189-ФЗ "О государственном (муниципальном) социальном заказе на оказание государственных (муниципальных) услуг в социальной сфере" </vt:lpstr>
      <vt:lpstr>Изменения порядка применения видов расходов классификации расходов бюджетов   Федеральный закон от 31.07.2020 N 263-ФЗ "О внесении изменений в Бюджетный кодекс Российской Федерации и отдельные законодательные акты Российской Федерации" </vt:lpstr>
      <vt:lpstr>ПОРЯДОК ПРИМЕНЕНИЯ КОСГУ  в 2020, 2021 году Приказ МФ РФ от 29.11.2017 № 209Н</vt:lpstr>
      <vt:lpstr>Реорганизация юридического лица</vt:lpstr>
      <vt:lpstr>Расчеты с Центральным банком  Российской Федерации </vt:lpstr>
      <vt:lpstr>Оплата труда</vt:lpstr>
      <vt:lpstr>Общие требования по разграничению выплат</vt:lpstr>
      <vt:lpstr>Общие требования по разграничению выплат</vt:lpstr>
      <vt:lpstr>Начисления на выплаты по оплате труда  (письмо Минфина России № 02-08-10/91015 от 16.10.2020)</vt:lpstr>
      <vt:lpstr>Новый код КОСГУ по доходам</vt:lpstr>
      <vt:lpstr>Оплата работ, услуг</vt:lpstr>
      <vt:lpstr>Оплата работ, услуг</vt:lpstr>
      <vt:lpstr>Оплата работ, услуг</vt:lpstr>
      <vt:lpstr>Капитальные вложения</vt:lpstr>
      <vt:lpstr>   Неисключительные права пользования на результаты интеллектуальной деятельности </vt:lpstr>
      <vt:lpstr>   Неисключительные права пользования на результаты интеллектуальной деятельности </vt:lpstr>
      <vt:lpstr>Оплата работ, услуг </vt:lpstr>
      <vt:lpstr>Общие требования по разграничению выплат</vt:lpstr>
      <vt:lpstr>Социальное обеспечение </vt:lpstr>
      <vt:lpstr>Социальное обеспечение </vt:lpstr>
      <vt:lpstr>Социальное обеспечение </vt:lpstr>
      <vt:lpstr>Иные расходы </vt:lpstr>
      <vt:lpstr>Иные расходы </vt:lpstr>
      <vt:lpstr>Методические материалы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Шамьюнов Марат Маратович</dc:creator>
  <cp:lastModifiedBy>Колпакова Ольга Сергеевна</cp:lastModifiedBy>
  <cp:revision>2433</cp:revision>
  <cp:lastPrinted>2020-11-24T13:38:53Z</cp:lastPrinted>
  <dcterms:created xsi:type="dcterms:W3CDTF">2016-03-17T09:44:54Z</dcterms:created>
  <dcterms:modified xsi:type="dcterms:W3CDTF">2020-12-20T04:12:30Z</dcterms:modified>
</cp:coreProperties>
</file>