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354" r:id="rId1"/>
    <p:sldMasterId id="2147484455" r:id="rId2"/>
  </p:sldMasterIdLst>
  <p:notesMasterIdLst>
    <p:notesMasterId r:id="rId12"/>
  </p:notesMasterIdLst>
  <p:sldIdLst>
    <p:sldId id="274" r:id="rId3"/>
    <p:sldId id="420" r:id="rId4"/>
    <p:sldId id="427" r:id="rId5"/>
    <p:sldId id="431" r:id="rId6"/>
    <p:sldId id="429" r:id="rId7"/>
    <p:sldId id="424" r:id="rId8"/>
    <p:sldId id="430" r:id="rId9"/>
    <p:sldId id="426" r:id="rId10"/>
    <p:sldId id="435" r:id="rId11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лександр Мартемьянов" initials="АМ" lastIdx="2" clrIdx="0">
    <p:extLst>
      <p:ext uri="{19B8F6BF-5375-455C-9EA6-DF929625EA0E}">
        <p15:presenceInfo xmlns:p15="http://schemas.microsoft.com/office/powerpoint/2012/main" userId="eb3e84298ea0b3a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23232"/>
    <a:srgbClr val="084035"/>
    <a:srgbClr val="339966"/>
    <a:srgbClr val="C5C5C5"/>
    <a:srgbClr val="1D4871"/>
    <a:srgbClr val="B4B4B4"/>
    <a:srgbClr val="969696"/>
    <a:srgbClr val="B2B2B2"/>
    <a:srgbClr val="D1DB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185181124695388E-3"/>
          <c:y val="3.3269307019166021E-2"/>
          <c:w val="0.76446991550382748"/>
          <c:h val="0.829158533147592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83,6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DDB-4571-B028-8B5B78BA0A8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39,0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DDB-4571-B028-8B5B78BA0A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83.6</c:v>
                </c:pt>
                <c:pt idx="1">
                  <c:v>18.100000000000001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F1-4D48-BE91-1122892D563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6230950341631677E-3"/>
                  <c:y val="-5.4839759352474232E-1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40,5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DDB-4571-B028-8B5B78BA0A88}"/>
                </c:ext>
              </c:extLst>
            </c:dLbl>
            <c:dLbl>
              <c:idx val="1"/>
              <c:layout>
                <c:manualLayout>
                  <c:x val="1.3284681791931452E-2"/>
                  <c:y val="-4.775976212880678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17,3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DDB-4571-B028-8B5B78BA0A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Лист1!$C$2:$C$3</c:f>
              <c:numCache>
                <c:formatCode>#\ ##0.0</c:formatCode>
                <c:ptCount val="2"/>
                <c:pt idx="0">
                  <c:v>40.5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F1-4D48-BE91-1122892D563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12134895"/>
        <c:axId val="512137391"/>
        <c:axId val="0"/>
      </c:bar3DChart>
      <c:catAx>
        <c:axId val="5121348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2137391"/>
        <c:crosses val="autoZero"/>
        <c:auto val="1"/>
        <c:lblAlgn val="ctr"/>
        <c:lblOffset val="100"/>
        <c:noMultiLvlLbl val="0"/>
      </c:catAx>
      <c:valAx>
        <c:axId val="5121373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21348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5"/>
      <c:rotY val="356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7098357305208486"/>
          <c:y val="0.21201040978272384"/>
          <c:w val="0.77713409578386772"/>
          <c:h val="0.753050164710155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plastic">
              <a:bevelT w="165100" prst="coolSlant"/>
              <a:bevelB/>
            </a:sp3d>
          </c:spPr>
          <c:explosion val="8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1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1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2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2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3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3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4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4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5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5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6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6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4.9844721608345931E-2"/>
                  <c:y val="3.5086027828499275E-2"/>
                </c:manualLayout>
              </c:layout>
              <c:tx>
                <c:rich>
                  <a:bodyPr/>
                  <a:lstStyle/>
                  <a:p>
                    <a:fld id="{ECE1096E-B68E-466B-ADF8-E9BD6C1B50E1}" type="CATEGORYNAME">
                      <a:rPr lang="ru-RU" smtClean="0"/>
                      <a:pPr/>
                      <a:t>[ИМЯ КАТЕГОРИИ]</a:t>
                    </a:fld>
                    <a:endParaRPr lang="ru-RU" dirty="0"/>
                  </a:p>
                  <a:p>
                    <a:r>
                      <a:rPr lang="ru-RU" baseline="0" dirty="0"/>
                      <a:t> </a:t>
                    </a:r>
                    <a:fld id="{C7449773-6CC7-4735-ADF0-7CF4302D3113}" type="VALUE">
                      <a:rPr lang="ru-RU" baseline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7.1313983555074234E-2"/>
                  <c:y val="-1.9235652195032669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1EDEC973-08DD-43BB-B4DD-2E98C6ECBF21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8.8353447400230184E-2"/>
                  <c:y val="-1.2266383656662939E-7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33E76E23-5DED-41CA-8152-B0D9457B7E96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-2.7425832671245674E-2"/>
                  <c:y val="-0.15930750947007519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D579DAFE-1748-466F-BCA4-2F8E353853E4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-4.7296376699699355E-2"/>
                  <c:y val="-0.14671184286207059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CD1900ED-BA3D-4A0E-A071-5C2C65A597F7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3.4600552936018682E-3"/>
                  <c:y val="1.6306930433167713E-3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F1D5ABD3-6206-44EE-83EB-F0A72EB5A2E9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50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Национальная экономика</c:v>
                </c:pt>
                <c:pt idx="1">
                  <c:v>Образование</c:v>
                </c:pt>
                <c:pt idx="2">
                  <c:v>Жилищно-коммунальное хозяйство</c:v>
                </c:pt>
                <c:pt idx="3">
                  <c:v>Межбюджетные трансферты общего характера бюджетам бюджетной системы РФ</c:v>
                </c:pt>
                <c:pt idx="4">
                  <c:v>Здравоохранение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0.24</c:v>
                </c:pt>
                <c:pt idx="1">
                  <c:v>0.192</c:v>
                </c:pt>
                <c:pt idx="2">
                  <c:v>0.183</c:v>
                </c:pt>
                <c:pt idx="3">
                  <c:v>6.8000000000000005E-2</c:v>
                </c:pt>
                <c:pt idx="4">
                  <c:v>0.09</c:v>
                </c:pt>
                <c:pt idx="5">
                  <c:v>0.13900000000000001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239484908273047E-2"/>
          <c:y val="1.7121184970399547E-2"/>
          <c:w val="0.91564599445559058"/>
          <c:h val="0.499317821154169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7000"/>
                    <a:satMod val="100000"/>
                    <a:lumMod val="102000"/>
                  </a:schemeClr>
                </a:gs>
                <a:gs pos="50000">
                  <a:schemeClr val="accent1">
                    <a:shade val="100000"/>
                    <a:satMod val="103000"/>
                    <a:lumMod val="100000"/>
                  </a:schemeClr>
                </a:gs>
                <a:gs pos="100000">
                  <a:schemeClr val="accent1">
                    <a:shade val="93000"/>
                    <a:satMod val="110000"/>
                    <a:lumMod val="99000"/>
                  </a:schemeClr>
                </a:gs>
              </a:gsLst>
              <a:lin ang="5400000" scaled="0"/>
            </a:gradFill>
            <a:ln>
              <a:solidFill>
                <a:schemeClr val="accent1">
                  <a:lumMod val="50000"/>
                </a:schemeClr>
              </a:solidFill>
            </a:ln>
            <a:effectLst>
              <a:outerShdw blurRad="55880" dist="15240" dir="5400000" algn="ctr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l"/>
            </a:scene3d>
            <a:sp3d prstMaterial="dkEdge">
              <a:bevelT w="0" h="0"/>
            </a:sp3d>
          </c:spPr>
          <c:invertIfNegative val="0"/>
          <c:dPt>
            <c:idx val="10"/>
            <c:invertIfNegative val="0"/>
            <c:bubble3D val="0"/>
            <c:spPr>
              <a:gradFill rotWithShape="1">
                <a:gsLst>
                  <a:gs pos="0">
                    <a:schemeClr val="accent1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1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1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solidFill>
                  <a:schemeClr val="accent1">
                    <a:lumMod val="75000"/>
                  </a:schemeClr>
                </a:solidFill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l"/>
              </a:scene3d>
              <a:sp3d prstMaterial="dk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0-8A9B-47EC-B5A0-9F0D9A508B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 общего характера бюджетам бюджетной системы РФ</c:v>
                </c:pt>
              </c:strCache>
            </c:strRef>
          </c:cat>
          <c:val>
            <c:numRef>
              <c:f>Лист1!$B$2:$B$14</c:f>
              <c:numCache>
                <c:formatCode>0.0%</c:formatCode>
                <c:ptCount val="13"/>
                <c:pt idx="0">
                  <c:v>0.97299999999999998</c:v>
                </c:pt>
                <c:pt idx="1">
                  <c:v>0.85399999999999998</c:v>
                </c:pt>
                <c:pt idx="2">
                  <c:v>0.999</c:v>
                </c:pt>
                <c:pt idx="3">
                  <c:v>0.995</c:v>
                </c:pt>
                <c:pt idx="4">
                  <c:v>0.999</c:v>
                </c:pt>
                <c:pt idx="5">
                  <c:v>0.997</c:v>
                </c:pt>
                <c:pt idx="6">
                  <c:v>0.99199999999999999</c:v>
                </c:pt>
                <c:pt idx="7">
                  <c:v>0.99399999999999999</c:v>
                </c:pt>
                <c:pt idx="8">
                  <c:v>0.98299999999999998</c:v>
                </c:pt>
                <c:pt idx="9">
                  <c:v>0.99399999999999999</c:v>
                </c:pt>
                <c:pt idx="10">
                  <c:v>0.996</c:v>
                </c:pt>
                <c:pt idx="11">
                  <c:v>1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66-4725-88F0-7815BA41824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49070960"/>
        <c:axId val="149068464"/>
      </c:barChart>
      <c:catAx>
        <c:axId val="149070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068464"/>
        <c:crosses val="autoZero"/>
        <c:auto val="1"/>
        <c:lblAlgn val="ctr"/>
        <c:lblOffset val="100"/>
        <c:noMultiLvlLbl val="0"/>
      </c:catAx>
      <c:valAx>
        <c:axId val="149068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070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pattFill prst="pct5">
      <a:fgClr>
        <a:schemeClr val="bg1">
          <a:lumMod val="95000"/>
        </a:schemeClr>
      </a:fgClr>
      <a:bgClr>
        <a:schemeClr val="bg1"/>
      </a:bgClr>
    </a:patt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198432234565322"/>
          <c:y val="0.14300917220456691"/>
          <c:w val="0.36203582425767306"/>
          <c:h val="0.695697639286198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1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1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l"/>
              </a:scene3d>
              <a:sp3d prstMaterial="dk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3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3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l"/>
              </a:scene3d>
              <a:sp3d prstMaterial="dk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5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5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5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l"/>
              </a:scene3d>
              <a:sp3d prstMaterial="dk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1">
                      <a:lumMod val="60000"/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1">
                      <a:lumMod val="60000"/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l"/>
              </a:scene3d>
              <a:sp3d prstMaterial="dk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3">
                      <a:lumMod val="60000"/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3">
                      <a:lumMod val="60000"/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l"/>
              </a:scene3d>
              <a:sp3d prstMaterial="dk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5">
                      <a:lumMod val="60000"/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5">
                      <a:lumMod val="60000"/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l"/>
              </a:scene3d>
              <a:sp3d prstMaterial="dk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-0.21283360431635073"/>
                  <c:y val="-0.16818692958215156"/>
                </c:manualLayout>
              </c:layout>
              <c:tx>
                <c:rich>
                  <a:bodyPr/>
                  <a:lstStyle/>
                  <a:p>
                    <a:fld id="{EB21CE13-2C5C-4BE0-B6EF-B0E1353A76B4}" type="CATEGORYNAME">
                      <a:rPr lang="ru-RU" smtClean="0"/>
                      <a:pPr/>
                      <a:t>[ИМЯ КАТЕГОРИИ]</a:t>
                    </a:fld>
                    <a:endParaRPr lang="ru-RU" dirty="0"/>
                  </a:p>
                  <a:p>
                    <a:r>
                      <a:rPr lang="ru-RU" baseline="0" dirty="0"/>
                      <a:t> </a:t>
                    </a:r>
                    <a:fld id="{6B371899-7276-4BFB-A331-EB14ADAD47B2}" type="VALUE">
                      <a:rPr lang="ru-RU" b="1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-0.1003606042164352"/>
                  <c:y val="2.3529474006058145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1EDEC973-08DD-43BB-B4DD-2E98C6ECBF21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0.10382131470665715"/>
                  <c:y val="-6.27400343117259E-3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33E76E23-5DED-41CA-8152-B0D9457B7E96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6.3446358987401474E-2"/>
                  <c:y val="-7.6756615150429405E-2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D579DAFE-1748-466F-BCA4-2F8E353853E4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0.12713315106319203"/>
                  <c:y val="-0.23517305821682646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CD1900ED-BA3D-4A0E-A071-5C2C65A597F7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-4.0374955719255957E-3"/>
                  <c:y val="-1.2869459900181634E-2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F1D5ABD3-6206-44EE-83EB-F0A72EB5A2E9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Здравоохранение</c:v>
                </c:pt>
                <c:pt idx="3">
                  <c:v>Социальная политика</c:v>
                </c:pt>
                <c:pt idx="4">
                  <c:v>Физическая культура и спорт</c:v>
                </c:pt>
              </c:strCache>
            </c:strRef>
          </c:cat>
          <c:val>
            <c:numRef>
              <c:f>Лист1!$B$2:$B$6</c:f>
              <c:numCache>
                <c:formatCode>#\ ##0.0</c:formatCode>
                <c:ptCount val="5"/>
                <c:pt idx="0">
                  <c:v>12.1</c:v>
                </c:pt>
                <c:pt idx="1">
                  <c:v>0.5</c:v>
                </c:pt>
                <c:pt idx="2">
                  <c:v>5.7</c:v>
                </c:pt>
                <c:pt idx="3">
                  <c:v>8.8000000000000007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27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961535704900016"/>
          <c:y val="0.12343736937516185"/>
          <c:w val="0.47298171738731515"/>
          <c:h val="0.8585940047616876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0CA-4A9F-A3BF-E0D37AAA9A4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0CA-4A9F-A3BF-E0D37AAA9A4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0CA-4A9F-A3BF-E0D37AAA9A45}"/>
              </c:ext>
            </c:extLst>
          </c:dPt>
          <c:dLbls>
            <c:dLbl>
              <c:idx val="0"/>
              <c:layout>
                <c:manualLayout>
                  <c:x val="0.1801592664913855"/>
                  <c:y val="-0.5871093388835299"/>
                </c:manualLayout>
              </c:layout>
              <c:tx>
                <c:rich>
                  <a:bodyPr/>
                  <a:lstStyle/>
                  <a:p>
                    <a:fld id="{A94FB697-D856-471C-AF7E-69127BBC12E5}" type="CATEGORYNAME">
                      <a:rPr lang="ru-RU" smtClean="0"/>
                      <a:pPr/>
                      <a:t>[ИМЯ КАТЕГОРИИ]</a:t>
                    </a:fld>
                    <a:endParaRPr lang="ru-RU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0CA-4A9F-A3BF-E0D37AAA9A45}"/>
                </c:ext>
              </c:extLst>
            </c:dLbl>
            <c:dLbl>
              <c:idx val="1"/>
              <c:layout>
                <c:manualLayout>
                  <c:x val="-0.29686123739114884"/>
                  <c:y val="0.1987948327513020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1BF21135-2CB4-4B44-9DC5-F0D1643B16FC}" type="CATEGORYNAME">
                      <a:rPr lang="ru-RU" sz="1400" smtClean="0"/>
                      <a:pPr>
                        <a:defRPr sz="1400"/>
                      </a:pPr>
                      <a:t>[ИМЯ КАТЕГОРИИ]</a:t>
                    </a:fld>
                    <a:r>
                      <a:rPr lang="ru-RU" sz="1400" dirty="0"/>
                      <a:t> </a:t>
                    </a:r>
                    <a:r>
                      <a:rPr lang="ru-RU" sz="1400" baseline="0" dirty="0"/>
                      <a:t>
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549326502233"/>
                      <c:h val="9.335155675740915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0CA-4A9F-A3BF-E0D37AAA9A45}"/>
                </c:ext>
              </c:extLst>
            </c:dLbl>
            <c:dLbl>
              <c:idx val="2"/>
              <c:layout>
                <c:manualLayout>
                  <c:x val="-0.18383935503089766"/>
                  <c:y val="-7.7343745242141659E-2"/>
                </c:manualLayout>
              </c:layout>
              <c:tx>
                <c:rich>
                  <a:bodyPr/>
                  <a:lstStyle/>
                  <a:p>
                    <a:fld id="{9952A404-8B94-4DA2-B5A5-C4DECB743BE2}" type="CATEGORYNAME">
                      <a:rPr lang="ru-RU" smtClean="0"/>
                      <a:pPr/>
                      <a:t>[ИМЯ КАТЕГОРИИ]</a:t>
                    </a:fld>
                    <a:endParaRPr lang="ru-RU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0CA-4A9F-A3BF-E0D37AAA9A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Расходы за счет средств федерального бюджета</c:v>
                </c:pt>
                <c:pt idx="1">
                  <c:v>Расходы за счет средств краевого бюджета</c:v>
                </c:pt>
                <c:pt idx="2">
                  <c:v> Расходы за счет средств Фонда развития территорий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4.4000000000000004</c:v>
                </c:pt>
                <c:pt idx="1">
                  <c:v>0.8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0CA-4A9F-A3BF-E0D37AAA9A4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5583084556136974E-2"/>
          <c:y val="0.17757469322923075"/>
          <c:w val="0.96883383088772601"/>
          <c:h val="0.79376387239870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"/>
                  <c:y val="0.195332162552153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8C1-42BB-A8C8-20BBCBA923F1}"/>
                </c:ext>
              </c:extLst>
            </c:dLbl>
            <c:dLbl>
              <c:idx val="1"/>
              <c:layout>
                <c:manualLayout>
                  <c:x val="8.4998643033473362E-3"/>
                  <c:y val="9.50029856311887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8C1-42BB-A8C8-20BBCBA92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Исполнение на 01.07.2024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 formatCode="General">
                  <c:v>127.4</c:v>
                </c:pt>
                <c:pt idx="1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C1-42BB-A8C8-20BBCBA923F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1745454719"/>
        <c:axId val="1745468031"/>
        <c:axId val="0"/>
      </c:bar3DChart>
      <c:catAx>
        <c:axId val="17454547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45468031"/>
        <c:crosses val="autoZero"/>
        <c:auto val="1"/>
        <c:lblAlgn val="ctr"/>
        <c:lblOffset val="100"/>
        <c:noMultiLvlLbl val="0"/>
      </c:catAx>
      <c:valAx>
        <c:axId val="17454680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454547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452769300837091E-2"/>
          <c:y val="3.7582121211729741E-2"/>
          <c:w val="0.8766672430715724"/>
          <c:h val="0.753424227766718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                                                           (62,6 % от годовых ассигнований)</c:v>
                </c:pt>
                <c:pt idx="1">
                  <c:v>Субсидии                                                           (37,8% от годовых ассигнований)</c:v>
                </c:pt>
                <c:pt idx="2">
                  <c:v>Субвенции                                                           (57,0 % от годовых ассигнований)</c:v>
                </c:pt>
                <c:pt idx="3">
                  <c:v>Иные МБТ                                                       (41,9 % от годовых ассигнований)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4.0999999999999996</c:v>
                </c:pt>
                <c:pt idx="1">
                  <c:v>10.1</c:v>
                </c:pt>
                <c:pt idx="2">
                  <c:v>15.4</c:v>
                </c:pt>
                <c:pt idx="3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A6-4612-83F7-A40EAF9ED20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                                                           (62,6 % от годовых ассигнований)</c:v>
                </c:pt>
                <c:pt idx="1">
                  <c:v>Субсидии                                                           (37,8% от годовых ассигнований)</c:v>
                </c:pt>
                <c:pt idx="2">
                  <c:v>Субвенции                                                           (57,0 % от годовых ассигнований)</c:v>
                </c:pt>
                <c:pt idx="3">
                  <c:v>Иные МБТ                                                       (41,9 % от годовых ассигнований)</c:v>
                </c:pt>
              </c:strCache>
            </c:strRef>
          </c:cat>
          <c:val>
            <c:numRef>
              <c:f>Лист1!$C$2:$C$5</c:f>
              <c:numCache>
                <c:formatCode>#\ ##0.0</c:formatCode>
                <c:ptCount val="4"/>
                <c:pt idx="0">
                  <c:v>2.6</c:v>
                </c:pt>
                <c:pt idx="1">
                  <c:v>3.8</c:v>
                </c:pt>
                <c:pt idx="2">
                  <c:v>8.8000000000000007</c:v>
                </c:pt>
                <c:pt idx="3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A6-4612-83F7-A40EAF9ED20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99"/>
        <c:axId val="2005208832"/>
        <c:axId val="2005209248"/>
      </c:barChart>
      <c:catAx>
        <c:axId val="2005208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5209248"/>
        <c:crosses val="autoZero"/>
        <c:auto val="1"/>
        <c:lblAlgn val="ctr"/>
        <c:lblOffset val="100"/>
        <c:noMultiLvlLbl val="0"/>
      </c:catAx>
      <c:valAx>
        <c:axId val="2005209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5208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01.07.2023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10,6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2.5708147064002568E-2"/>
          <c:y val="1.03287077349821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3.8039985779144213E-2"/>
          <c:y val="0.10876129244936222"/>
          <c:w val="0.40328217887078105"/>
          <c:h val="0.8164485619511010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01.07.2023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9F2-419C-90BE-DED14894AEC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F9F2-419C-90BE-DED14894AEC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9F2-419C-90BE-DED14894AEC8}"/>
              </c:ext>
            </c:extLst>
          </c:dPt>
          <c:dLbls>
            <c:dLbl>
              <c:idx val="1"/>
              <c:layout>
                <c:manualLayout>
                  <c:x val="-0.10402934651895104"/>
                  <c:y val="-0.150206004824672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F9F2-419C-90BE-DED14894AE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Государственные ценные бумаги субъекта Российской Федерации</c:v>
                </c:pt>
                <c:pt idx="1">
                  <c:v>Бюджетные кредиты, привлеченные в бюджет субъекта Российской Федерации из других бюджетов бюджетной системы Российской Федерации</c:v>
                </c:pt>
                <c:pt idx="2">
                  <c:v>Кредиты, привлеченные субъектом Российской Федерации от кредитных организаций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0.7</c:v>
                </c:pt>
                <c:pt idx="1">
                  <c:v>6.9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F2-419C-90BE-DED14894AE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46546775836061111"/>
          <c:y val="0.14711387169847331"/>
          <c:w val="0.47210924616743249"/>
          <c:h val="0.794356784469961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01.07.2024</a:t>
            </a:r>
          </a:p>
          <a:p>
            <a:pPr>
              <a:defRPr/>
            </a:pPr>
            <a:r>
              <a:rPr lang="ru-RU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13,8</a:t>
            </a:r>
          </a:p>
        </c:rich>
      </c:tx>
      <c:layout>
        <c:manualLayout>
          <c:xMode val="edge"/>
          <c:yMode val="edge"/>
          <c:x val="0.75124318318780836"/>
          <c:y val="0.125497497721359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2423218504694975"/>
          <c:y val="0.12356562679186946"/>
          <c:w val="0.50936204268039575"/>
          <c:h val="0.8376419680691301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ACC-4C48-859A-ECCD9D7293F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ACC-4C48-859A-ECCD9D7293F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ACC-4C48-859A-ECCD9D7293F7}"/>
              </c:ext>
            </c:extLst>
          </c:dPt>
          <c:dLbls>
            <c:dLbl>
              <c:idx val="0"/>
              <c:layout>
                <c:manualLayout>
                  <c:x val="-8.8683589697285854E-3"/>
                  <c:y val="7.4394583792203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ACC-4C48-859A-ECCD9D7293F7}"/>
                </c:ext>
              </c:extLst>
            </c:dLbl>
            <c:dLbl>
              <c:idx val="1"/>
              <c:layout>
                <c:manualLayout>
                  <c:x val="-0.13137458022257514"/>
                  <c:y val="-1.89166804273572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ACC-4C48-859A-ECCD9D7293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val>
            <c:numRef>
              <c:f>Лист1!$B$2:$B$4</c:f>
              <c:numCache>
                <c:formatCode>General</c:formatCode>
                <c:ptCount val="3"/>
                <c:pt idx="0">
                  <c:v>0.4</c:v>
                </c:pt>
                <c:pt idx="1">
                  <c:v>7.7</c:v>
                </c:pt>
                <c:pt idx="2">
                  <c:v>5.7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Лист1!$A$2:$A$4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B9DF-4F0A-86AA-76A7CA9DF5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0.44098</cdr:x>
      <cdr:y>0.75472</cdr:y>
    </cdr:from>
    <cdr:to>
      <cdr:x>0.51838</cdr:x>
      <cdr:y>0.92347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209262" y="40895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0.04435</cdr:x>
      <cdr:y>0.50745</cdr:y>
    </cdr:from>
    <cdr:to>
      <cdr:x>0.23061</cdr:x>
      <cdr:y>0.72366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23875" y="2749682"/>
          <a:ext cx="2200275" cy="11715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>
              <a:latin typeface="Palatino Linotype" panose="02040502050505030304" pitchFamily="18" charset="0"/>
            </a:rPr>
            <a:t>0,8</a:t>
          </a:r>
        </a:p>
        <a:p xmlns:a="http://schemas.openxmlformats.org/drawingml/2006/main">
          <a:pPr algn="ctr"/>
          <a:r>
            <a:rPr lang="ru-RU" sz="1400" i="1" kern="12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10,6 </a:t>
          </a:r>
          <a:r>
            <a:rPr lang="ru-RU" sz="1400" i="1" kern="12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%</a:t>
          </a:r>
        </a:p>
        <a:p xmlns:a="http://schemas.openxmlformats.org/drawingml/2006/main">
          <a:pPr algn="ctr"/>
          <a:r>
            <a:rPr lang="ru-RU" sz="1400" i="1" kern="12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 от годовых</a:t>
          </a:r>
        </a:p>
        <a:p xmlns:a="http://schemas.openxmlformats.org/drawingml/2006/main">
          <a:pPr algn="ctr"/>
          <a:r>
            <a:rPr lang="ru-RU" sz="1400" i="1" kern="12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 ассигнований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0.56434</cdr:x>
      <cdr:y>0.17461</cdr:y>
    </cdr:from>
    <cdr:to>
      <cdr:x>0.64175</cdr:x>
      <cdr:y>0.35922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666587" y="946176"/>
          <a:ext cx="914400" cy="10002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0.76438</cdr:x>
      <cdr:y>0.35625</cdr:y>
    </cdr:from>
    <cdr:to>
      <cdr:x>0.91839</cdr:x>
      <cdr:y>0.5637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029700" y="1930427"/>
          <a:ext cx="1819275" cy="112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>
              <a:latin typeface="Palatino Linotype" panose="02040502050505030304" pitchFamily="18" charset="0"/>
            </a:rPr>
            <a:t>4,4</a:t>
          </a:r>
        </a:p>
        <a:p xmlns:a="http://schemas.openxmlformats.org/drawingml/2006/main">
          <a:pPr algn="ctr"/>
          <a:r>
            <a:rPr lang="ru-RU" sz="2400" b="1" dirty="0">
              <a:latin typeface="Palatino Linotype" panose="02040502050505030304" pitchFamily="18" charset="0"/>
            </a:rPr>
            <a:t> </a:t>
          </a:r>
          <a:r>
            <a:rPr lang="ru-RU" sz="1400" dirty="0" smtClean="0">
              <a:latin typeface="Palatino Linotype" panose="02040502050505030304" pitchFamily="18" charset="0"/>
            </a:rPr>
            <a:t>26,8 </a:t>
          </a:r>
          <a:r>
            <a:rPr lang="ru-RU" sz="1400" dirty="0">
              <a:latin typeface="Palatino Linotype" panose="02040502050505030304" pitchFamily="18" charset="0"/>
            </a:rPr>
            <a:t>% от </a:t>
          </a:r>
          <a:r>
            <a:rPr lang="ru-RU" sz="1400" i="1" kern="12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годовых</a:t>
          </a:r>
          <a:r>
            <a:rPr lang="ru-RU" sz="1400" dirty="0">
              <a:latin typeface="Palatino Linotype" panose="02040502050505030304" pitchFamily="18" charset="0"/>
            </a:rPr>
            <a:t> </a:t>
          </a:r>
        </a:p>
        <a:p xmlns:a="http://schemas.openxmlformats.org/drawingml/2006/main">
          <a:pPr algn="ctr"/>
          <a:r>
            <a:rPr lang="ru-RU" sz="1400" i="1" dirty="0">
              <a:latin typeface="Palatino Linotype" panose="02040502050505030304" pitchFamily="18" charset="0"/>
            </a:rPr>
            <a:t>ассигнований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0.24368</cdr:x>
      <cdr:y>0.14706</cdr:y>
    </cdr:from>
    <cdr:to>
      <cdr:x>0.37995</cdr:x>
      <cdr:y>0.33694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878599" y="796886"/>
          <a:ext cx="1609762" cy="10288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>
              <a:latin typeface="Palatino Linotype" panose="02040502050505030304" pitchFamily="18" charset="0"/>
            </a:rPr>
            <a:t>0,4</a:t>
          </a:r>
        </a:p>
        <a:p xmlns:a="http://schemas.openxmlformats.org/drawingml/2006/main">
          <a:pPr algn="ctr"/>
          <a:r>
            <a:rPr lang="ru-RU" sz="1400" i="1" dirty="0" smtClean="0">
              <a:latin typeface="Palatino Linotype" panose="02040502050505030304" pitchFamily="18" charset="0"/>
            </a:rPr>
            <a:t>28,1 </a:t>
          </a:r>
          <a:r>
            <a:rPr lang="ru-RU" sz="1400" i="1" dirty="0">
              <a:latin typeface="Palatino Linotype" panose="02040502050505030304" pitchFamily="18" charset="0"/>
            </a:rPr>
            <a:t>% от годовых</a:t>
          </a:r>
        </a:p>
        <a:p xmlns:a="http://schemas.openxmlformats.org/drawingml/2006/main">
          <a:pPr algn="ctr"/>
          <a:r>
            <a:rPr lang="ru-RU" sz="1400" i="1" dirty="0">
              <a:latin typeface="Palatino Linotype" panose="02040502050505030304" pitchFamily="18" charset="0"/>
            </a:rPr>
            <a:t> ассигнований</a:t>
          </a:r>
        </a:p>
      </cdr:txBody>
    </cdr:sp>
  </cdr:relSizeAnchor>
  <cdr:relSizeAnchor xmlns:cdr="http://schemas.openxmlformats.org/drawingml/2006/chartDrawing">
    <cdr:from>
      <cdr:x>0.46678</cdr:x>
      <cdr:y>0.39789</cdr:y>
    </cdr:from>
    <cdr:to>
      <cdr:x>0.60385</cdr:x>
      <cdr:y>0.68617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5514062" y="2156023"/>
          <a:ext cx="1619250" cy="15620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0.43372</cdr:x>
      <cdr:y>0.4348</cdr:y>
    </cdr:from>
    <cdr:to>
      <cdr:x>0.62562</cdr:x>
      <cdr:y>0.70199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5123537" y="2356048"/>
          <a:ext cx="2266950" cy="1447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>
              <a:latin typeface="Palatino Linotype" panose="02040502050505030304" pitchFamily="18" charset="0"/>
            </a:rPr>
            <a:t>5,6</a:t>
          </a:r>
        </a:p>
        <a:p xmlns:a="http://schemas.openxmlformats.org/drawingml/2006/main">
          <a:pPr algn="ctr"/>
          <a:r>
            <a:rPr lang="ru-RU" sz="1400" i="1" dirty="0" smtClean="0">
              <a:latin typeface="Palatino Linotype" panose="02040502050505030304" pitchFamily="18" charset="0"/>
            </a:rPr>
            <a:t>22,2% </a:t>
          </a:r>
          <a:r>
            <a:rPr lang="ru-RU" sz="1400" i="1" dirty="0">
              <a:latin typeface="Palatino Linotype" panose="02040502050505030304" pitchFamily="18" charset="0"/>
            </a:rPr>
            <a:t>от годовых </a:t>
          </a:r>
        </a:p>
        <a:p xmlns:a="http://schemas.openxmlformats.org/drawingml/2006/main">
          <a:pPr algn="ctr"/>
          <a:r>
            <a:rPr lang="ru-RU" sz="1400" i="1" dirty="0">
              <a:latin typeface="Palatino Linotype" panose="02040502050505030304" pitchFamily="18" charset="0"/>
            </a:rPr>
            <a:t>ассигнований 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9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32C06-B825-4C6B-AA59-271F2737DC57}" type="datetimeFigureOut">
              <a:rPr lang="ru-RU" smtClean="0"/>
              <a:t>12.08.2024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9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54C25-816F-47BB-8EE8-CC03D7D462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288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20405-C40C-45C8-9EC5-31C93BD49D6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899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1603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57445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767160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B4992-EBF8-47A8-9EEA-7CC66BEDCCD2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4307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0182037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9706-4505-45B9-B71E-242D7190F42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3020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8714995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797555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7968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8801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3766963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8140707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99DD-DFD1-47AD-BAFF-B6506E889706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31527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8811102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504385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01950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170714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358316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0545696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0204829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5997640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128811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1816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5" r:id="rId1"/>
    <p:sldLayoutId id="2147484356" r:id="rId2"/>
    <p:sldLayoutId id="2147484357" r:id="rId3"/>
    <p:sldLayoutId id="2147484358" r:id="rId4"/>
    <p:sldLayoutId id="2147484359" r:id="rId5"/>
    <p:sldLayoutId id="2147484360" r:id="rId6"/>
    <p:sldLayoutId id="2147484361" r:id="rId7"/>
    <p:sldLayoutId id="2147484362" r:id="rId8"/>
    <p:sldLayoutId id="2147484363" r:id="rId9"/>
    <p:sldLayoutId id="2147484364" r:id="rId10"/>
    <p:sldLayoutId id="2147484365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32B1227-133A-4D2A-9B06-9DDD9865B4B5}" type="datetime1">
              <a:rPr lang="ru-RU" smtClean="0"/>
              <a:t>12.08.2024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723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56" r:id="rId1"/>
    <p:sldLayoutId id="2147484457" r:id="rId2"/>
    <p:sldLayoutId id="2147484458" r:id="rId3"/>
    <p:sldLayoutId id="2147484459" r:id="rId4"/>
    <p:sldLayoutId id="2147484460" r:id="rId5"/>
    <p:sldLayoutId id="2147484461" r:id="rId6"/>
    <p:sldLayoutId id="2147484462" r:id="rId7"/>
    <p:sldLayoutId id="2147484463" r:id="rId8"/>
    <p:sldLayoutId id="2147484464" r:id="rId9"/>
    <p:sldLayoutId id="2147484465" r:id="rId10"/>
    <p:sldLayoutId id="2147484466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6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6535" y="548680"/>
            <a:ext cx="5041094" cy="504056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</a:rPr>
              <a:t>Министерство финансов Камчатского края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1791" y="2644922"/>
            <a:ext cx="9785838" cy="183841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ОТЧЕТ ОБ ИСПОЛНЕНИИ КРАЕВОГО БЮДЖЕТА ЗА 1 полугодие 2024 ГОДА</a:t>
            </a:r>
          </a:p>
        </p:txBody>
      </p:sp>
      <p:pic>
        <p:nvPicPr>
          <p:cNvPr id="1026" name="Picture 2" descr="Герб Камчатского кр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919" y="395895"/>
            <a:ext cx="6477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169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7000"/>
                <a:shade val="100000"/>
                <a:satMod val="185000"/>
                <a:lumMod val="120000"/>
              </a:schemeClr>
            </a:gs>
            <a:gs pos="100000">
              <a:schemeClr val="bg1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159116" y="1512007"/>
            <a:ext cx="2441582" cy="1341987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242412" y="1652096"/>
            <a:ext cx="2274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Плановый объем </a:t>
            </a:r>
          </a:p>
          <a:p>
            <a:pPr algn="ctr"/>
            <a:r>
              <a:rPr lang="ru-RU" sz="1600" dirty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ассигнований</a:t>
            </a:r>
          </a:p>
        </p:txBody>
      </p:sp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702597" y="296092"/>
            <a:ext cx="10893895" cy="1050141"/>
          </a:xfrm>
        </p:spPr>
        <p:txBody>
          <a:bodyPr spcCol="720000">
            <a:normAutofit fontScale="90000"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доходов краевого бюджета</a:t>
            </a:r>
            <a:b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1 </a:t>
            </a:r>
            <a:r>
              <a:rPr lang="ru-RU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полугодие</a:t>
            </a: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 2024 года</a:t>
            </a:r>
            <a:endParaRPr lang="ru-RU" sz="28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924606204"/>
              </p:ext>
            </p:extLst>
          </p:nvPr>
        </p:nvGraphicFramePr>
        <p:xfrm>
          <a:off x="1676129" y="2612346"/>
          <a:ext cx="10515871" cy="4245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487721" y="2120527"/>
            <a:ext cx="1640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(млрд рублей)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62398" y="2269219"/>
            <a:ext cx="114005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124,1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90147" y="1573303"/>
            <a:ext cx="29065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 доходов: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91128" y="1530703"/>
            <a:ext cx="2596071" cy="1323291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968842" y="2319958"/>
            <a:ext cx="140936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45,3 %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91730" y="1573303"/>
            <a:ext cx="29948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 Процент исполнения от планового объема ассигнований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25122" y="1518560"/>
            <a:ext cx="2441582" cy="133543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>
            <a:spLocks noChangeAspect="1"/>
          </p:cNvSpPr>
          <p:nvPr/>
        </p:nvSpPr>
        <p:spPr>
          <a:xfrm>
            <a:off x="5955006" y="1735183"/>
            <a:ext cx="303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Исполнение </a:t>
            </a:r>
          </a:p>
          <a:p>
            <a:r>
              <a:rPr lang="ru-RU" dirty="0"/>
              <a:t> 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010015" y="2241600"/>
            <a:ext cx="9284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56,3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F25622-F733-45E3-82A9-049C1813BD1A}"/>
              </a:ext>
            </a:extLst>
          </p:cNvPr>
          <p:cNvSpPr txBox="1"/>
          <p:nvPr/>
        </p:nvSpPr>
        <p:spPr>
          <a:xfrm>
            <a:off x="11406165" y="-11685"/>
            <a:ext cx="11073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1</a:t>
            </a:r>
          </a:p>
        </p:txBody>
      </p:sp>
    </p:spTree>
    <p:extLst>
      <p:ext uri="{BB962C8B-B14F-4D97-AF65-F5344CB8AC3E}">
        <p14:creationId xmlns:p14="http://schemas.microsoft.com/office/powerpoint/2010/main" val="407897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7000"/>
                <a:shade val="100000"/>
                <a:satMod val="185000"/>
                <a:lumMod val="120000"/>
              </a:schemeClr>
            </a:gs>
            <a:gs pos="100000">
              <a:schemeClr val="bg1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1018375" y="263363"/>
            <a:ext cx="10515600" cy="1050141"/>
          </a:xfrm>
          <a:effectLst/>
        </p:spPr>
        <p:txBody>
          <a:bodyPr vert="horz" lIns="91440" tIns="45720" rIns="91440" bIns="45720" spcCol="720000" rtlCol="0" anchor="ctr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расходов краевого бюджета</a:t>
            </a:r>
            <a:b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1 </a:t>
            </a:r>
            <a:r>
              <a:rPr lang="ru-RU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полугодие</a:t>
            </a: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 2024 года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442033920"/>
              </p:ext>
            </p:extLst>
          </p:nvPr>
        </p:nvGraphicFramePr>
        <p:xfrm>
          <a:off x="139012" y="2860746"/>
          <a:ext cx="11176700" cy="3934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476077" y="2507751"/>
            <a:ext cx="10176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2000" u="sng" dirty="0">
                <a:solidFill>
                  <a:srgbClr val="000000"/>
                </a:solidFill>
              </a:rPr>
              <a:t>Основная доля в общем объеме расходов по исполнению краевого бюджета по разделам классификации расходов бюджета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170" y="1366341"/>
            <a:ext cx="29338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</a:t>
            </a:r>
            <a:r>
              <a:rPr lang="ru-RU" sz="28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 расходов: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01096" y="1351019"/>
            <a:ext cx="2818779" cy="100977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609541" y="1502966"/>
            <a:ext cx="34017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Плановый объем расходов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59506" y="1330210"/>
            <a:ext cx="2670050" cy="1013409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059842" y="1366341"/>
            <a:ext cx="2718223" cy="100694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220787" y="1860102"/>
            <a:ext cx="1640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(млрд рублей)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855873" y="1896857"/>
            <a:ext cx="9092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131,4</a:t>
            </a:r>
          </a:p>
        </p:txBody>
      </p:sp>
      <p:sp>
        <p:nvSpPr>
          <p:cNvPr id="19" name="TextBox 18"/>
          <p:cNvSpPr txBox="1">
            <a:spLocks noChangeAspect="1"/>
          </p:cNvSpPr>
          <p:nvPr/>
        </p:nvSpPr>
        <p:spPr>
          <a:xfrm>
            <a:off x="5881376" y="1514526"/>
            <a:ext cx="3037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sz="1600" dirty="0"/>
              <a:t>Исполнение  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958127" y="1870767"/>
            <a:ext cx="7489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63,1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918401" y="1328994"/>
            <a:ext cx="2994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sz="1600" dirty="0"/>
              <a:t> Процент исполнения от планового объема расходов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991015" y="1845897"/>
            <a:ext cx="111280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48,0 %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F1948D-1750-48CE-BD00-E9C856F4E1F9}"/>
              </a:ext>
            </a:extLst>
          </p:cNvPr>
          <p:cNvSpPr txBox="1"/>
          <p:nvPr/>
        </p:nvSpPr>
        <p:spPr>
          <a:xfrm>
            <a:off x="11416714" y="-24332"/>
            <a:ext cx="993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2</a:t>
            </a:r>
          </a:p>
        </p:txBody>
      </p:sp>
    </p:spTree>
    <p:extLst>
      <p:ext uri="{BB962C8B-B14F-4D97-AF65-F5344CB8AC3E}">
        <p14:creationId xmlns:p14="http://schemas.microsoft.com/office/powerpoint/2010/main" val="323508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897227294"/>
              </p:ext>
            </p:extLst>
          </p:nvPr>
        </p:nvGraphicFramePr>
        <p:xfrm>
          <a:off x="284756" y="1535185"/>
          <a:ext cx="11531616" cy="5163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520891" y="308332"/>
            <a:ext cx="11059346" cy="1159741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0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кассового плана по расходам краевого бюджета за </a:t>
            </a:r>
            <a:br>
              <a:rPr lang="ru-RU" sz="20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1 полугодие 2024 года по разделам классификации расходов бюджетов </a:t>
            </a:r>
            <a:endParaRPr lang="ru-RU" sz="20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2F225D-E48C-4B57-8CA1-6804822995B1}"/>
              </a:ext>
            </a:extLst>
          </p:cNvPr>
          <p:cNvSpPr txBox="1"/>
          <p:nvPr/>
        </p:nvSpPr>
        <p:spPr>
          <a:xfrm>
            <a:off x="11296254" y="4954"/>
            <a:ext cx="10402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3</a:t>
            </a:r>
          </a:p>
        </p:txBody>
      </p:sp>
    </p:spTree>
    <p:extLst>
      <p:ext uri="{BB962C8B-B14F-4D97-AF65-F5344CB8AC3E}">
        <p14:creationId xmlns:p14="http://schemas.microsoft.com/office/powerpoint/2010/main" val="943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7000"/>
                <a:shade val="100000"/>
                <a:satMod val="185000"/>
                <a:lumMod val="120000"/>
              </a:schemeClr>
            </a:gs>
            <a:gs pos="100000">
              <a:schemeClr val="bg1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14000" y="192947"/>
            <a:ext cx="10515600" cy="1613765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социально-значимых расходов </a:t>
            </a:r>
            <a:b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</a:t>
            </a:r>
            <a: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1 </a:t>
            </a:r>
            <a:r>
              <a:rPr lang="ru-RU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полугодие</a:t>
            </a:r>
            <a: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 2024 года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382269236"/>
              </p:ext>
            </p:extLst>
          </p:nvPr>
        </p:nvGraphicFramePr>
        <p:xfrm>
          <a:off x="309476" y="1376492"/>
          <a:ext cx="11009300" cy="5481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420966" y="1780088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</a:t>
            </a:r>
            <a:r>
              <a:rPr lang="ru-RU" dirty="0">
                <a:solidFill>
                  <a:schemeClr val="tx1"/>
                </a:solidFill>
              </a:rPr>
              <a:t>рублей</a:t>
            </a:r>
          </a:p>
        </p:txBody>
      </p:sp>
      <p:sp>
        <p:nvSpPr>
          <p:cNvPr id="2" name="Блок-схема: альтернативный процесс 1"/>
          <p:cNvSpPr/>
          <p:nvPr/>
        </p:nvSpPr>
        <p:spPr>
          <a:xfrm>
            <a:off x="7691524" y="5023168"/>
            <a:ext cx="4191000" cy="1343025"/>
          </a:xfrm>
          <a:prstGeom prst="flowChartAlternateProcess">
            <a:avLst/>
          </a:prstGeom>
          <a:pattFill prst="pct30">
            <a:fgClr>
              <a:schemeClr val="accent4">
                <a:lumMod val="20000"/>
                <a:lumOff val="80000"/>
              </a:schemeClr>
            </a:fgClr>
            <a:bgClr>
              <a:schemeClr val="bg1"/>
            </a:bgClr>
          </a:patt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021020"/>
                </a:solidFill>
                <a:latin typeface="Palatino Linotype" panose="02040502050505030304" pitchFamily="18" charset="0"/>
              </a:rPr>
              <a:t>Объем исполнения социально-значимых расходов краевого бюджета – </a:t>
            </a:r>
            <a:r>
              <a:rPr lang="ru-RU" sz="2000" b="1" i="1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28,1 </a:t>
            </a:r>
            <a:r>
              <a:rPr lang="ru-RU" sz="2000" b="1" i="1" dirty="0">
                <a:solidFill>
                  <a:srgbClr val="021020"/>
                </a:solidFill>
                <a:latin typeface="Palatino Linotype" panose="02040502050505030304" pitchFamily="18" charset="0"/>
              </a:rPr>
              <a:t>(44,5 % от годовых ассигнований)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48070" y="2402797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/>
              <a:t>(</a:t>
            </a:r>
            <a:r>
              <a:rPr lang="ru-RU" sz="1600" i="1" dirty="0"/>
              <a:t>39,0 % </a:t>
            </a:r>
            <a:r>
              <a:rPr lang="ru-RU" sz="1600" b="0" i="1" dirty="0"/>
              <a:t>от годовых ассигнований)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0672" y="3987404"/>
            <a:ext cx="2222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/>
              <a:t>(</a:t>
            </a:r>
            <a:r>
              <a:rPr lang="ru-RU" sz="1600" i="1" dirty="0"/>
              <a:t>30,8 % </a:t>
            </a:r>
            <a:r>
              <a:rPr lang="ru-RU" sz="1600" b="0" i="1" dirty="0"/>
              <a:t>от годовых ассигнований)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99233" y="5900441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/>
              <a:t>(55,1</a:t>
            </a:r>
            <a:r>
              <a:rPr lang="ru-RU" sz="1600" i="1" dirty="0"/>
              <a:t> % </a:t>
            </a:r>
            <a:r>
              <a:rPr lang="ru-RU" sz="1600" b="0" i="1" dirty="0"/>
              <a:t>от годовых ассигнований)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148300" y="2830165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/>
              <a:t>(</a:t>
            </a:r>
            <a:r>
              <a:rPr lang="ru-RU" sz="1600" i="1" dirty="0"/>
              <a:t>50,9 % </a:t>
            </a:r>
            <a:r>
              <a:rPr lang="ru-RU" sz="1600" b="0" i="1" dirty="0"/>
              <a:t>от годовых ассигнований)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977024" y="4438393"/>
            <a:ext cx="2044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/>
              <a:t>(</a:t>
            </a:r>
            <a:r>
              <a:rPr lang="ru-RU" sz="1600" i="1" dirty="0"/>
              <a:t>46,1 % </a:t>
            </a:r>
            <a:r>
              <a:rPr lang="ru-RU" sz="1600" b="0" i="1" dirty="0"/>
              <a:t>от годовых ассигнований)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ECC105-9674-4B65-8335-FF34A580DF90}"/>
              </a:ext>
            </a:extLst>
          </p:cNvPr>
          <p:cNvSpPr txBox="1"/>
          <p:nvPr/>
        </p:nvSpPr>
        <p:spPr>
          <a:xfrm>
            <a:off x="11429600" y="0"/>
            <a:ext cx="805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4</a:t>
            </a:r>
          </a:p>
        </p:txBody>
      </p:sp>
    </p:spTree>
    <p:extLst>
      <p:ext uri="{BB962C8B-B14F-4D97-AF65-F5344CB8AC3E}">
        <p14:creationId xmlns:p14="http://schemas.microsoft.com/office/powerpoint/2010/main" val="1632168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5732" y="424194"/>
            <a:ext cx="10440477" cy="114454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расходов краевого бюджета на реализацию краевых инвестиционных мероприятий за 1 полугодие 2024 года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45792" y="1899649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840954869"/>
              </p:ext>
            </p:extLst>
          </p:nvPr>
        </p:nvGraphicFramePr>
        <p:xfrm>
          <a:off x="0" y="1441318"/>
          <a:ext cx="11813031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F0AC029-0989-4F0D-B6A3-B5A05FECF013}"/>
              </a:ext>
            </a:extLst>
          </p:cNvPr>
          <p:cNvSpPr txBox="1"/>
          <p:nvPr/>
        </p:nvSpPr>
        <p:spPr>
          <a:xfrm>
            <a:off x="11369879" y="0"/>
            <a:ext cx="8221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5</a:t>
            </a:r>
          </a:p>
        </p:txBody>
      </p:sp>
    </p:spTree>
    <p:extLst>
      <p:ext uri="{BB962C8B-B14F-4D97-AF65-F5344CB8AC3E}">
        <p14:creationId xmlns:p14="http://schemas.microsoft.com/office/powerpoint/2010/main" val="2840791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7000"/>
                <a:shade val="100000"/>
                <a:satMod val="185000"/>
                <a:lumMod val="120000"/>
              </a:schemeClr>
            </a:gs>
            <a:gs pos="100000">
              <a:schemeClr val="bg1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781501492"/>
              </p:ext>
            </p:extLst>
          </p:nvPr>
        </p:nvGraphicFramePr>
        <p:xfrm>
          <a:off x="798678" y="2147581"/>
          <a:ext cx="8964849" cy="4473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32650" y="191727"/>
            <a:ext cx="10515600" cy="1628683"/>
          </a:xfrm>
        </p:spPr>
        <p:txBody>
          <a:bodyPr spcCol="720000">
            <a:noAutofit/>
          </a:bodyPr>
          <a:lstStyle/>
          <a:p>
            <a:pPr>
              <a:spcBef>
                <a:spcPts val="1000"/>
              </a:spcBef>
            </a:pPr>
            <a: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Расходы на реализацию государственных программ Камчатского края </a:t>
            </a:r>
            <a: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</a:rPr>
              <a:t>за </a:t>
            </a:r>
            <a:b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</a:rPr>
            </a:br>
            <a: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</a:rPr>
              <a:t>1 </a:t>
            </a:r>
            <a:r>
              <a:rPr lang="ru-RU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полугодие</a:t>
            </a:r>
            <a: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</a:rPr>
              <a:t> </a:t>
            </a:r>
            <a: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2024 года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27503" y="2888963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301061" y="1966251"/>
            <a:ext cx="2423770" cy="922712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Плановый объем 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ассигнований</a:t>
            </a:r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 flipH="1">
            <a:off x="5061174" y="1984097"/>
            <a:ext cx="2417649" cy="922712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Исполнение  </a:t>
            </a:r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8747651" y="1984097"/>
            <a:ext cx="2889115" cy="922711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Процент исполнения от планового объема ассигнований – 47,9 %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68550D-67B3-4109-AE30-6849E6A6768F}"/>
              </a:ext>
            </a:extLst>
          </p:cNvPr>
          <p:cNvSpPr txBox="1"/>
          <p:nvPr/>
        </p:nvSpPr>
        <p:spPr>
          <a:xfrm>
            <a:off x="11448250" y="-44005"/>
            <a:ext cx="8500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6</a:t>
            </a:r>
          </a:p>
        </p:txBody>
      </p:sp>
    </p:spTree>
    <p:extLst>
      <p:ext uri="{BB962C8B-B14F-4D97-AF65-F5344CB8AC3E}">
        <p14:creationId xmlns:p14="http://schemas.microsoft.com/office/powerpoint/2010/main" val="121462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7000"/>
                <a:shade val="100000"/>
                <a:satMod val="185000"/>
                <a:lumMod val="120000"/>
              </a:schemeClr>
            </a:gs>
            <a:gs pos="100000">
              <a:schemeClr val="bg1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029542524"/>
              </p:ext>
            </p:extLst>
          </p:nvPr>
        </p:nvGraphicFramePr>
        <p:xfrm>
          <a:off x="1054253" y="1581101"/>
          <a:ext cx="10264775" cy="52191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697" y="243281"/>
            <a:ext cx="11283885" cy="142612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Межбюджетные трансферты, предоставленные бюджетам муниципальных районов (муниципальных, городских округов) из краевого бюджета в                        1 полугодии 2024 года</a:t>
            </a:r>
            <a:endParaRPr lang="ru-RU" sz="22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24073" y="1581101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млрд рублей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F39C9F-2BEA-4673-87D0-4DB81815FF8B}"/>
              </a:ext>
            </a:extLst>
          </p:cNvPr>
          <p:cNvSpPr txBox="1"/>
          <p:nvPr/>
        </p:nvSpPr>
        <p:spPr>
          <a:xfrm>
            <a:off x="11492918" y="-64496"/>
            <a:ext cx="8892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7</a:t>
            </a:r>
          </a:p>
        </p:txBody>
      </p:sp>
    </p:spTree>
    <p:extLst>
      <p:ext uri="{BB962C8B-B14F-4D97-AF65-F5344CB8AC3E}">
        <p14:creationId xmlns:p14="http://schemas.microsoft.com/office/powerpoint/2010/main" val="190460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7000"/>
                <a:shade val="100000"/>
                <a:satMod val="185000"/>
                <a:lumMod val="120000"/>
              </a:schemeClr>
            </a:gs>
            <a:gs pos="100000">
              <a:schemeClr val="bg1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875934" y="369751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млрд рублей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53965" y="0"/>
            <a:ext cx="10763828" cy="89107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Информация  о долговых обязательствах</a:t>
            </a:r>
            <a:br>
              <a:rPr lang="ru-RU" sz="20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Камчатского края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A5827-44DD-4DD7-91F9-E1599A4B7269}"/>
              </a:ext>
            </a:extLst>
          </p:cNvPr>
          <p:cNvSpPr txBox="1"/>
          <p:nvPr/>
        </p:nvSpPr>
        <p:spPr>
          <a:xfrm>
            <a:off x="11378268" y="21033"/>
            <a:ext cx="8137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8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6BBFB09D-4744-4DCC-9B0F-802225348C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1612671"/>
              </p:ext>
            </p:extLst>
          </p:nvPr>
        </p:nvGraphicFramePr>
        <p:xfrm>
          <a:off x="76199" y="1519254"/>
          <a:ext cx="7629525" cy="4005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4AECD9A4-A6FC-43C8-8ECE-9FA17512A8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8809581"/>
              </p:ext>
            </p:extLst>
          </p:nvPr>
        </p:nvGraphicFramePr>
        <p:xfrm>
          <a:off x="5868113" y="1519253"/>
          <a:ext cx="6323887" cy="3845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2759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осылка">
  <a:themeElements>
    <a:clrScheme name="Посылка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Посылка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осылка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Ретро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02006FA4-1611-4B07-AF7F-85CF6D20EB3E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38917</TotalTime>
  <Words>347</Words>
  <Application>Microsoft Office PowerPoint</Application>
  <PresentationFormat>Широкоэкранный</PresentationFormat>
  <Paragraphs>106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9" baseType="lpstr">
      <vt:lpstr>Arial</vt:lpstr>
      <vt:lpstr>Calibri</vt:lpstr>
      <vt:lpstr>Calibri Light</vt:lpstr>
      <vt:lpstr>Century</vt:lpstr>
      <vt:lpstr>Corbel</vt:lpstr>
      <vt:lpstr>Gill Sans MT</vt:lpstr>
      <vt:lpstr>Palatino Linotype</vt:lpstr>
      <vt:lpstr>Times New Roman</vt:lpstr>
      <vt:lpstr>Посылка</vt:lpstr>
      <vt:lpstr>Ретро</vt:lpstr>
      <vt:lpstr>Министерство финансов Камчатского края</vt:lpstr>
      <vt:lpstr>Структура доходов краевого бюджета ЗА 1 полугодие 2024 года</vt:lpstr>
      <vt:lpstr>Структура расходов краевого бюджета за 1 полугодие 2024 года</vt:lpstr>
      <vt:lpstr>Исполнение кассового плана по расходам краевого бюджета за  1 полугодие 2024 года по разделам классификации расходов бюджетов </vt:lpstr>
      <vt:lpstr>Исполнение социально-значимых расходов  краевого бюджета  за 1 полугодие 2024 года</vt:lpstr>
      <vt:lpstr>Исполнение расходов краевого бюджета на реализацию краевых инвестиционных мероприятий за 1 полугодие 2024 года</vt:lpstr>
      <vt:lpstr>Расходы на реализацию государственных программ Камчатского края за  1 полугодие 2024 года</vt:lpstr>
      <vt:lpstr>Межбюджетные трансферты, предоставленные бюджетам муниципальных районов (муниципальных, городских округов) из краевого бюджета в                        1 полугодии 2024 года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финансов Камчатского края</dc:title>
  <dc:creator>Позанок Анна Сергеевна</dc:creator>
  <cp:lastModifiedBy>Хамлова Наталья Львовна</cp:lastModifiedBy>
  <cp:revision>2232</cp:revision>
  <cp:lastPrinted>2022-11-09T01:57:33Z</cp:lastPrinted>
  <dcterms:created xsi:type="dcterms:W3CDTF">2016-10-20T03:59:01Z</dcterms:created>
  <dcterms:modified xsi:type="dcterms:W3CDTF">2024-08-11T23:27:51Z</dcterms:modified>
</cp:coreProperties>
</file>