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1.xml" ContentType="application/vnd.openxmlformats-officedocument.drawingml.chartshapes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49" r:id="rId1"/>
    <p:sldMasterId id="2147484103" r:id="rId2"/>
    <p:sldMasterId id="2147484121" r:id="rId3"/>
  </p:sldMasterIdLst>
  <p:notesMasterIdLst>
    <p:notesMasterId r:id="rId15"/>
  </p:notesMasterIdLst>
  <p:sldIdLst>
    <p:sldId id="274" r:id="rId4"/>
    <p:sldId id="431" r:id="rId5"/>
    <p:sldId id="420" r:id="rId6"/>
    <p:sldId id="427" r:id="rId7"/>
    <p:sldId id="429" r:id="rId8"/>
    <p:sldId id="430" r:id="rId9"/>
    <p:sldId id="433" r:id="rId10"/>
    <p:sldId id="434" r:id="rId11"/>
    <p:sldId id="435" r:id="rId12"/>
    <p:sldId id="436" r:id="rId13"/>
    <p:sldId id="437" r:id="rId14"/>
  </p:sldIdLst>
  <p:sldSz cx="12192000" cy="6858000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AEA"/>
    <a:srgbClr val="DEDEDE"/>
    <a:srgbClr val="B0B0B0"/>
    <a:srgbClr val="128872"/>
    <a:srgbClr val="49C386"/>
    <a:srgbClr val="78D2A5"/>
    <a:srgbClr val="339966"/>
    <a:srgbClr val="4F4F4F"/>
    <a:srgbClr val="D3F1E2"/>
    <a:srgbClr val="3232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A488322-F2BA-4B5B-9748-0D474271808F}" styleName="Средний стиль 3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A111915-BE36-4E01-A7E5-04B1672EAD32}" styleName="Светлый стиль 2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4C1A8A3-306A-4EB7-A6B1-4F7E0EB9C5D6}" styleName="Средний стиль 3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Средний стиль 1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1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8185181124695388E-3"/>
          <c:y val="3.3269307019166021E-2"/>
          <c:w val="0.76446991550382748"/>
          <c:h val="0.82915853314759225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76000"/>
                    <a:tint val="98000"/>
                    <a:hueMod val="94000"/>
                    <a:satMod val="130000"/>
                    <a:lumMod val="128000"/>
                  </a:schemeClr>
                </a:gs>
                <a:gs pos="100000">
                  <a:schemeClr val="accent3">
                    <a:shade val="76000"/>
                    <a:shade val="94000"/>
                    <a:lumMod val="8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rotWithShape="0">
                <a:srgbClr val="000000">
                  <a:alpha val="46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B prst="angle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bg1">
                        <a:lumMod val="10000"/>
                      </a:schemeClr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Плановый объем ассигнований</c:v>
                </c:pt>
                <c:pt idx="1">
                  <c:v>Исполнение</c:v>
                </c:pt>
              </c:strCache>
            </c:strRef>
          </c:cat>
          <c:val>
            <c:numRef>
              <c:f>Лист1!$B$2:$B$3</c:f>
              <c:numCache>
                <c:formatCode>#\ ##0.0</c:formatCode>
                <c:ptCount val="2"/>
                <c:pt idx="0">
                  <c:v>74.402747146739998</c:v>
                </c:pt>
                <c:pt idx="1">
                  <c:v>73.890631633200002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F1-4D48-BE91-1122892D563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77000"/>
                    <a:tint val="98000"/>
                    <a:hueMod val="94000"/>
                    <a:satMod val="130000"/>
                    <a:lumMod val="128000"/>
                  </a:schemeClr>
                </a:gs>
                <a:gs pos="100000">
                  <a:schemeClr val="accent3">
                    <a:tint val="77000"/>
                    <a:shade val="94000"/>
                    <a:lumMod val="8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rotWithShape="0">
                <a:srgbClr val="000000">
                  <a:alpha val="46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angle"/>
              <a:bevelB prst="angle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bg1">
                        <a:lumMod val="10000"/>
                      </a:schemeClr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Плановый объем ассигнований</c:v>
                </c:pt>
                <c:pt idx="1">
                  <c:v>Исполнение</c:v>
                </c:pt>
              </c:strCache>
            </c:strRef>
          </c:cat>
          <c:val>
            <c:numRef>
              <c:f>Лист1!$C$2:$C$3</c:f>
              <c:numCache>
                <c:formatCode>#\ ##0.0</c:formatCode>
                <c:ptCount val="2"/>
                <c:pt idx="0">
                  <c:v>31.632967467109999</c:v>
                </c:pt>
                <c:pt idx="1">
                  <c:v>30.144450788029999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5F1-4D48-BE91-1122892D563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512134895"/>
        <c:axId val="512137391"/>
        <c:axId val="0"/>
      </c:bar3DChart>
      <c:catAx>
        <c:axId val="512134895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12137391"/>
        <c:crosses val="autoZero"/>
        <c:auto val="1"/>
        <c:lblAlgn val="ctr"/>
        <c:lblOffset val="100"/>
        <c:noMultiLvlLbl val="0"/>
      </c:catAx>
      <c:valAx>
        <c:axId val="512137391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extTo"/>
        <c:crossAx val="51213489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4209459206945383"/>
          <c:y val="0.33228259071012045"/>
          <c:w val="0.25790540793054606"/>
          <c:h val="0.3893435978519388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bg1">
                  <a:lumMod val="10000"/>
                </a:schemeClr>
              </a:solidFill>
              <a:latin typeface="Palatino Linotype" panose="0204050205050503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>
              <a:lumMod val="10000"/>
            </a:schemeClr>
          </a:solidFill>
          <a:latin typeface="Palatino Linotype" panose="02040502050505030304" pitchFamily="18" charset="0"/>
        </a:defRPr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view3D>
      <c:rotX val="35"/>
      <c:rotY val="356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7098357305208486"/>
          <c:y val="0.21201040978272384"/>
          <c:w val="0.77713409578386772"/>
          <c:h val="0.7530501647101555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plastic">
              <a:bevelT w="165100" prst="coolSlant"/>
              <a:bevelB/>
            </a:sp3d>
          </c:spPr>
          <c:explosion val="8"/>
          <c:dPt>
            <c:idx val="0"/>
            <c:bubble3D val="0"/>
            <c:spPr>
              <a:gradFill rotWithShape="1">
                <a:gsLst>
                  <a:gs pos="0">
                    <a:schemeClr val="accent3">
                      <a:shade val="50000"/>
                      <a:tint val="98000"/>
                      <a:hueMod val="94000"/>
                      <a:satMod val="130000"/>
                      <a:lumMod val="128000"/>
                    </a:schemeClr>
                  </a:gs>
                  <a:gs pos="100000">
                    <a:schemeClr val="accent3">
                      <a:shade val="50000"/>
                      <a:shade val="94000"/>
                      <a:lumMod val="8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0000">
                    <a:alpha val="46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1-85B9-4B65-A6AB-2BEE44411795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3">
                      <a:shade val="70000"/>
                      <a:tint val="98000"/>
                      <a:hueMod val="94000"/>
                      <a:satMod val="130000"/>
                      <a:lumMod val="128000"/>
                    </a:schemeClr>
                  </a:gs>
                  <a:gs pos="100000">
                    <a:schemeClr val="accent3">
                      <a:shade val="70000"/>
                      <a:shade val="94000"/>
                      <a:lumMod val="8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0000">
                    <a:alpha val="46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2-85B9-4B65-A6AB-2BEE44411795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hade val="90000"/>
                      <a:tint val="98000"/>
                      <a:hueMod val="94000"/>
                      <a:satMod val="130000"/>
                      <a:lumMod val="128000"/>
                    </a:schemeClr>
                  </a:gs>
                  <a:gs pos="100000">
                    <a:schemeClr val="accent3">
                      <a:shade val="90000"/>
                      <a:shade val="94000"/>
                      <a:lumMod val="8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0000">
                    <a:alpha val="46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3-85B9-4B65-A6AB-2BEE44411795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3">
                      <a:tint val="90000"/>
                      <a:tint val="98000"/>
                      <a:hueMod val="94000"/>
                      <a:satMod val="130000"/>
                      <a:lumMod val="128000"/>
                    </a:schemeClr>
                  </a:gs>
                  <a:gs pos="100000">
                    <a:schemeClr val="accent3">
                      <a:tint val="90000"/>
                      <a:shade val="94000"/>
                      <a:lumMod val="8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0000">
                    <a:alpha val="46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4-85B9-4B65-A6AB-2BEE44411795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3">
                      <a:tint val="70000"/>
                      <a:tint val="98000"/>
                      <a:hueMod val="94000"/>
                      <a:satMod val="130000"/>
                      <a:lumMod val="128000"/>
                    </a:schemeClr>
                  </a:gs>
                  <a:gs pos="100000">
                    <a:schemeClr val="accent3">
                      <a:tint val="70000"/>
                      <a:shade val="94000"/>
                      <a:lumMod val="8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0000">
                    <a:alpha val="46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5-85B9-4B65-A6AB-2BEE44411795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3">
                      <a:tint val="50000"/>
                      <a:tint val="98000"/>
                      <a:hueMod val="94000"/>
                      <a:satMod val="130000"/>
                      <a:lumMod val="128000"/>
                    </a:schemeClr>
                  </a:gs>
                  <a:gs pos="100000">
                    <a:schemeClr val="accent3">
                      <a:tint val="50000"/>
                      <a:shade val="94000"/>
                      <a:lumMod val="8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0000">
                    <a:alpha val="46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6-85B9-4B65-A6AB-2BEE44411795}"/>
              </c:ext>
            </c:extLst>
          </c:dPt>
          <c:dLbls>
            <c:dLbl>
              <c:idx val="0"/>
              <c:layout>
                <c:manualLayout>
                  <c:x val="4.9844721608345931E-2"/>
                  <c:y val="3.5086027828499275E-2"/>
                </c:manualLayout>
              </c:layout>
              <c:tx>
                <c:rich>
                  <a:bodyPr/>
                  <a:lstStyle/>
                  <a:p>
                    <a:fld id="{ECE1096E-B68E-466B-ADF8-E9BD6C1B50E1}" type="CATEGORYNAME">
                      <a:rPr lang="ru-RU" smtClean="0"/>
                      <a:pPr/>
                      <a:t>[ИМЯ КАТЕГОРИИ]</a:t>
                    </a:fld>
                    <a:endParaRPr lang="ru-RU" dirty="0" smtClean="0"/>
                  </a:p>
                  <a:p>
                    <a:r>
                      <a:rPr lang="ru-RU" baseline="0" dirty="0" smtClean="0"/>
                      <a:t> </a:t>
                    </a:r>
                    <a:fld id="{C7449773-6CC7-4735-ADF0-7CF4302D3113}" type="VALUE">
                      <a:rPr lang="ru-RU" baseline="0">
                        <a:solidFill>
                          <a:srgbClr val="021020"/>
                        </a:solidFill>
                      </a:rPr>
                      <a:pPr/>
                      <a:t>[ЗНАЧЕНИЕ]</a:t>
                    </a:fld>
                    <a:endParaRPr lang="ru-RU" baseline="0" dirty="0" smtClean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17953599537754994"/>
                      <c:h val="0.249169995149871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85B9-4B65-A6AB-2BEE44411795}"/>
                </c:ext>
              </c:extLst>
            </c:dLbl>
            <c:dLbl>
              <c:idx val="1"/>
              <c:layout>
                <c:manualLayout>
                  <c:x val="7.1313983555074234E-2"/>
                  <c:y val="-1.9235652195032669E-2"/>
                </c:manualLayout>
              </c:layout>
              <c:tx>
                <c:rich>
                  <a:bodyPr/>
                  <a:lstStyle/>
                  <a:p>
                    <a:fld id="{566E1DCE-CCE8-42BF-BAA6-4EA538177768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1EDEC973-08DD-43BB-B4DD-2E98C6ECBF21}" type="VALUE">
                      <a:rPr lang="ru-RU" baseline="0" smtClean="0">
                        <a:solidFill>
                          <a:srgbClr val="021020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85B9-4B65-A6AB-2BEE44411795}"/>
                </c:ext>
              </c:extLst>
            </c:dLbl>
            <c:dLbl>
              <c:idx val="2"/>
              <c:layout>
                <c:manualLayout>
                  <c:x val="-8.8353447400230184E-2"/>
                  <c:y val="-1.2266383656662939E-7"/>
                </c:manualLayout>
              </c:layout>
              <c:tx>
                <c:rich>
                  <a:bodyPr/>
                  <a:lstStyle/>
                  <a:p>
                    <a:fld id="{091CDDC2-B416-4B75-8D93-AB5243A72F90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33E76E23-5DED-41CA-8152-B0D9457B7E96}" type="VALUE">
                      <a:rPr lang="ru-RU" baseline="0" smtClean="0">
                        <a:solidFill>
                          <a:srgbClr val="021020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7724905307331077"/>
                      <c:h val="0.2299515094964453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85B9-4B65-A6AB-2BEE44411795}"/>
                </c:ext>
              </c:extLst>
            </c:dLbl>
            <c:dLbl>
              <c:idx val="3"/>
              <c:layout>
                <c:manualLayout>
                  <c:x val="-2.7425832671245674E-2"/>
                  <c:y val="-0.15930750947007519"/>
                </c:manualLayout>
              </c:layout>
              <c:tx>
                <c:rich>
                  <a:bodyPr/>
                  <a:lstStyle/>
                  <a:p>
                    <a:fld id="{9B67650B-C713-4C40-AE4E-ABAAD8464B43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D579DAFE-1748-466F-BCA4-2F8E353853E4}" type="VALUE">
                      <a:rPr lang="ru-RU" baseline="0" smtClean="0">
                        <a:solidFill>
                          <a:srgbClr val="021020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5667387235720979"/>
                      <c:h val="0.3410663069181668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85B9-4B65-A6AB-2BEE44411795}"/>
                </c:ext>
              </c:extLst>
            </c:dLbl>
            <c:dLbl>
              <c:idx val="4"/>
              <c:layout>
                <c:manualLayout>
                  <c:x val="-4.7296376699699355E-2"/>
                  <c:y val="-0.14671184286207059"/>
                </c:manualLayout>
              </c:layout>
              <c:tx>
                <c:rich>
                  <a:bodyPr/>
                  <a:lstStyle/>
                  <a:p>
                    <a:fld id="{3E058608-DC91-4F0F-A9C1-5E6F21B01623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CD1900ED-BA3D-4A0E-A071-5C2C65A597F7}" type="VALUE">
                      <a:rPr lang="ru-RU" baseline="0" smtClean="0">
                        <a:solidFill>
                          <a:srgbClr val="021020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85B9-4B65-A6AB-2BEE44411795}"/>
                </c:ext>
              </c:extLst>
            </c:dLbl>
            <c:dLbl>
              <c:idx val="5"/>
              <c:layout>
                <c:manualLayout>
                  <c:x val="3.4600552936018682E-3"/>
                  <c:y val="1.6306930433167713E-3"/>
                </c:manualLayout>
              </c:layout>
              <c:tx>
                <c:rich>
                  <a:bodyPr/>
                  <a:lstStyle/>
                  <a:p>
                    <a:fld id="{D58044FD-F270-4294-8C57-23C022417B2A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F1D5ABD3-6206-44EE-83EB-F0A72EB5A2E9}" type="VALUE">
                      <a:rPr lang="ru-RU" baseline="0" smtClean="0">
                        <a:solidFill>
                          <a:srgbClr val="021020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18795236879559521"/>
                      <c:h val="0.2001991570050496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85B9-4B65-A6AB-2BEE4441179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rgbClr val="333333"/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eparator> 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50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Национальная экономика</c:v>
                </c:pt>
                <c:pt idx="1">
                  <c:v>Образование</c:v>
                </c:pt>
                <c:pt idx="2">
                  <c:v>Жилищно-коммунальное хозяйство</c:v>
                </c:pt>
                <c:pt idx="3">
                  <c:v>Межбюджетные трансферты общего характера бюджетам бюджетной системы РФ</c:v>
                </c:pt>
                <c:pt idx="4">
                  <c:v>Здравоохранение</c:v>
                </c:pt>
                <c:pt idx="5">
                  <c:v>Социальная политика</c:v>
                </c:pt>
              </c:strCache>
            </c:strRef>
          </c:cat>
          <c:val>
            <c:numRef>
              <c:f>Лист1!$B$2:$B$7</c:f>
              <c:numCache>
                <c:formatCode>0.0%</c:formatCode>
                <c:ptCount val="6"/>
                <c:pt idx="0">
                  <c:v>0.28100000000000003</c:v>
                </c:pt>
                <c:pt idx="1">
                  <c:v>0.16200000000000001</c:v>
                </c:pt>
                <c:pt idx="2">
                  <c:v>0.157</c:v>
                </c:pt>
                <c:pt idx="3">
                  <c:v>6.2E-2</c:v>
                </c:pt>
                <c:pt idx="4">
                  <c:v>9.2999999999999999E-2</c:v>
                </c:pt>
                <c:pt idx="5">
                  <c:v>0.155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B9-4B65-A6AB-2BEE44411795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rgbClr val="333333"/>
          </a:solidFill>
          <a:latin typeface="Palatino Linotype" panose="02040502050505030304" pitchFamily="18" charset="0"/>
        </a:defRPr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198432234565322"/>
          <c:y val="0.14300917220456691"/>
          <c:w val="0.36203582425767306"/>
          <c:h val="0.6956976392861986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explosion val="5"/>
          <c:dPt>
            <c:idx val="0"/>
            <c:bubble3D val="0"/>
            <c:spPr>
              <a:solidFill>
                <a:schemeClr val="accent3">
                  <a:shade val="53000"/>
                </a:schemeClr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1-85B9-4B65-A6AB-2BEE44411795}"/>
              </c:ext>
            </c:extLst>
          </c:dPt>
          <c:dPt>
            <c:idx val="1"/>
            <c:bubble3D val="0"/>
            <c:spPr>
              <a:solidFill>
                <a:schemeClr val="accent3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2-85B9-4B65-A6AB-2BEE4441179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3-85B9-4B65-A6AB-2BEE44411795}"/>
              </c:ext>
            </c:extLst>
          </c:dPt>
          <c:dPt>
            <c:idx val="3"/>
            <c:bubble3D val="0"/>
            <c:spPr>
              <a:solidFill>
                <a:schemeClr val="accent3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4-85B9-4B65-A6AB-2BEE44411795}"/>
              </c:ext>
            </c:extLst>
          </c:dPt>
          <c:dPt>
            <c:idx val="4"/>
            <c:bubble3D val="0"/>
            <c:spPr>
              <a:solidFill>
                <a:schemeClr val="accent3">
                  <a:tint val="54000"/>
                </a:schemeClr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5-85B9-4B65-A6AB-2BEE44411795}"/>
              </c:ext>
            </c:extLst>
          </c:dPt>
          <c:dPt>
            <c:idx val="5"/>
            <c:bubble3D val="0"/>
            <c:spPr>
              <a:solidFill>
                <a:schemeClr val="accent3">
                  <a:tint val="30000"/>
                </a:schemeClr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6-85B9-4B65-A6AB-2BEE44411795}"/>
              </c:ext>
            </c:extLst>
          </c:dPt>
          <c:dLbls>
            <c:dLbl>
              <c:idx val="0"/>
              <c:layout>
                <c:manualLayout>
                  <c:x val="-0.2197550707129427"/>
                  <c:y val="-0.17050379314094552"/>
                </c:manualLayout>
              </c:layout>
              <c:tx>
                <c:rich>
                  <a:bodyPr/>
                  <a:lstStyle/>
                  <a:p>
                    <a:fld id="{EB21CE13-2C5C-4BE0-B6EF-B0E1353A76B4}" type="CATEGORYNAME">
                      <a:rPr lang="ru-RU" smtClean="0"/>
                      <a:pPr/>
                      <a:t>[ИМЯ КАТЕГОРИИ]</a:t>
                    </a:fld>
                    <a:endParaRPr lang="ru-RU" dirty="0" smtClean="0"/>
                  </a:p>
                  <a:p>
                    <a:r>
                      <a:rPr lang="ru-RU" baseline="0" dirty="0" smtClean="0"/>
                      <a:t> </a:t>
                    </a:r>
                    <a:fld id="{6B371899-7276-4BFB-A331-EB14ADAD47B2}" type="VALUE">
                      <a:rPr lang="ru-RU" b="1" baseline="0"/>
                      <a:pPr/>
                      <a:t>[ЗНАЧЕНИЕ]</a:t>
                    </a:fld>
                    <a:endParaRPr lang="ru-RU" baseline="0" dirty="0" smtClean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16939596522939693"/>
                      <c:h val="0.1307525697061539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85B9-4B65-A6AB-2BEE44411795}"/>
                </c:ext>
              </c:extLst>
            </c:dLbl>
            <c:dLbl>
              <c:idx val="1"/>
              <c:layout>
                <c:manualLayout>
                  <c:x val="-9.8053463889620593E-2"/>
                  <c:y val="-0.15216636583706816"/>
                </c:manualLayout>
              </c:layout>
              <c:tx>
                <c:rich>
                  <a:bodyPr/>
                  <a:lstStyle/>
                  <a:p>
                    <a:fld id="{566E1DCE-CCE8-42BF-BAA6-4EA538177768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1EDEC973-08DD-43BB-B4DD-2E98C6ECBF21}" type="VALUE">
                      <a:rPr lang="ru-RU" b="1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85B9-4B65-A6AB-2BEE44411795}"/>
                </c:ext>
              </c:extLst>
            </c:dLbl>
            <c:dLbl>
              <c:idx val="2"/>
              <c:layout>
                <c:manualLayout>
                  <c:x val="-2.3071403268146023E-2"/>
                  <c:y val="-8.7364860135618561E-2"/>
                </c:manualLayout>
              </c:layout>
              <c:tx>
                <c:rich>
                  <a:bodyPr/>
                  <a:lstStyle/>
                  <a:p>
                    <a:fld id="{091CDDC2-B416-4B75-8D93-AB5243A72F90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33E76E23-5DED-41CA-8152-B0D9457B7E96}" type="VALUE">
                      <a:rPr lang="ru-RU" b="1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85B9-4B65-A6AB-2BEE44411795}"/>
                </c:ext>
              </c:extLst>
            </c:dLbl>
            <c:dLbl>
              <c:idx val="3"/>
              <c:layout>
                <c:manualLayout>
                  <c:x val="3.3453534738811644E-2"/>
                  <c:y val="-4.9332737783237771E-3"/>
                </c:manualLayout>
              </c:layout>
              <c:tx>
                <c:rich>
                  <a:bodyPr/>
                  <a:lstStyle/>
                  <a:p>
                    <a:fld id="{9B67650B-C713-4C40-AE4E-ABAAD8464B43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D579DAFE-1748-466F-BCA4-2F8E353853E4}" type="VALUE">
                      <a:rPr lang="ru-RU" b="1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2994114067197732"/>
                      <c:h val="0.1501946970557797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85B9-4B65-A6AB-2BEE44411795}"/>
                </c:ext>
              </c:extLst>
            </c:dLbl>
            <c:dLbl>
              <c:idx val="4"/>
              <c:layout>
                <c:manualLayout>
                  <c:x val="0.11559744942911902"/>
                  <c:y val="-0.25139126052925415"/>
                </c:manualLayout>
              </c:layout>
              <c:tx>
                <c:rich>
                  <a:bodyPr/>
                  <a:lstStyle/>
                  <a:p>
                    <a:fld id="{3E058608-DC91-4F0F-A9C1-5E6F21B01623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CD1900ED-BA3D-4A0E-A071-5C2C65A597F7}" type="VALUE">
                      <a:rPr lang="ru-RU" b="1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85B9-4B65-A6AB-2BEE44411795}"/>
                </c:ext>
              </c:extLst>
            </c:dLbl>
            <c:dLbl>
              <c:idx val="5"/>
              <c:layout>
                <c:manualLayout>
                  <c:x val="-4.0374955719255957E-3"/>
                  <c:y val="-1.2869459900181634E-2"/>
                </c:manualLayout>
              </c:layout>
              <c:tx>
                <c:rich>
                  <a:bodyPr/>
                  <a:lstStyle/>
                  <a:p>
                    <a:fld id="{D58044FD-F270-4294-8C57-23C022417B2A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F1D5ABD3-6206-44EE-83EB-F0A72EB5A2E9}" type="VALUE">
                      <a:rPr lang="ru-RU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85B9-4B65-A6AB-2BEE4441179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rgbClr val="021020"/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eparator> 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7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Образование</c:v>
                </c:pt>
                <c:pt idx="1">
                  <c:v>Культура, кинематография</c:v>
                </c:pt>
                <c:pt idx="2">
                  <c:v>Здравоохранение</c:v>
                </c:pt>
                <c:pt idx="3">
                  <c:v>Социальная политика</c:v>
                </c:pt>
                <c:pt idx="4">
                  <c:v>Физическая культура и спорт</c:v>
                </c:pt>
              </c:strCache>
            </c:strRef>
          </c:cat>
          <c:val>
            <c:numRef>
              <c:f>Лист1!$B$2:$B$6</c:f>
              <c:numCache>
                <c:formatCode>#\ ##0.0</c:formatCode>
                <c:ptCount val="5"/>
                <c:pt idx="0">
                  <c:v>17.8</c:v>
                </c:pt>
                <c:pt idx="1">
                  <c:v>1.6</c:v>
                </c:pt>
                <c:pt idx="2">
                  <c:v>10.199999999999999</c:v>
                </c:pt>
                <c:pt idx="3">
                  <c:v>17</c:v>
                </c:pt>
                <c:pt idx="4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B9-4B65-A6AB-2BEE44411795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127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latin typeface="Palatino Linotype" panose="02040502050505030304" pitchFamily="18" charset="0"/>
        </a:defRPr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5583084556136974E-2"/>
          <c:y val="0.17757469322923075"/>
          <c:w val="0.96883383088772601"/>
          <c:h val="0.793763872398700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98000"/>
                    <a:hueMod val="94000"/>
                    <a:satMod val="130000"/>
                    <a:lumMod val="128000"/>
                  </a:schemeClr>
                </a:gs>
                <a:gs pos="100000">
                  <a:schemeClr val="accent3">
                    <a:shade val="94000"/>
                    <a:lumMod val="88000"/>
                  </a:schemeClr>
                </a:gs>
              </a:gsLst>
              <a:lin ang="5400000" scaled="0"/>
            </a:gradFill>
            <a:ln>
              <a:noFill/>
            </a:ln>
            <a:effectLst>
              <a:innerShdw blurRad="25400" dist="12700" dir="13500000">
                <a:srgbClr val="000000">
                  <a:alpha val="45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241300" prst="angle"/>
              <a:bevelB/>
            </a:sp3d>
          </c:spPr>
          <c:invertIfNegative val="0"/>
          <c:dLbls>
            <c:dLbl>
              <c:idx val="0"/>
              <c:layout>
                <c:manualLayout>
                  <c:x val="0"/>
                  <c:y val="0.1953321625521537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08C1-42BB-A8C8-20BBCBA923F1}"/>
                </c:ext>
              </c:extLst>
            </c:dLbl>
            <c:dLbl>
              <c:idx val="1"/>
              <c:layout>
                <c:manualLayout>
                  <c:x val="0"/>
                  <c:y val="0.162354005238153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08C1-42BB-A8C8-20BBCBA923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1" i="0" u="none" strike="noStrike" kern="1200" baseline="0">
                    <a:solidFill>
                      <a:schemeClr val="tx1">
                        <a:lumMod val="10000"/>
                      </a:schemeClr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</c:v>
                </c:pt>
                <c:pt idx="1">
                  <c:v>Исполнение на 01.10.2022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109.5</c:v>
                </c:pt>
                <c:pt idx="1">
                  <c:v>106.8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8C1-42BB-A8C8-20BBCBA923F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44"/>
        <c:gapDepth val="149"/>
        <c:shape val="box"/>
        <c:axId val="1745454719"/>
        <c:axId val="1745468031"/>
        <c:axId val="0"/>
      </c:bar3DChart>
      <c:catAx>
        <c:axId val="1745454719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745468031"/>
        <c:crosses val="autoZero"/>
        <c:auto val="1"/>
        <c:lblAlgn val="ctr"/>
        <c:lblOffset val="100"/>
        <c:noMultiLvlLbl val="0"/>
      </c:catAx>
      <c:valAx>
        <c:axId val="1745468031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7454547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8.7989266002376568E-3"/>
          <c:y val="4.6874997116449491E-2"/>
          <c:w val="0.9758029518493464"/>
          <c:h val="0.461600057726374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76000"/>
                    <a:tint val="98000"/>
                    <a:hueMod val="94000"/>
                    <a:satMod val="130000"/>
                    <a:lumMod val="128000"/>
                  </a:schemeClr>
                </a:gs>
                <a:gs pos="100000">
                  <a:schemeClr val="accent3">
                    <a:shade val="76000"/>
                    <a:shade val="94000"/>
                    <a:lumMod val="88000"/>
                  </a:schemeClr>
                </a:gs>
              </a:gsLst>
              <a:lin ang="5400000" scaled="0"/>
            </a:gradFill>
            <a:ln>
              <a:noFill/>
            </a:ln>
            <a:effectLst>
              <a:innerShdw blurRad="25400" dist="12700" dir="13500000">
                <a:srgbClr val="000000">
                  <a:alpha val="45000"/>
                </a:srgbClr>
              </a:innerShdw>
            </a:effectLst>
          </c:spPr>
          <c:invertIfNegative val="0"/>
          <c:dLbls>
            <c:dLbl>
              <c:idx val="1"/>
              <c:layout>
                <c:manualLayout>
                  <c:x val="-7.2916666666666859E-3"/>
                  <c:y val="-5.660063628194904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3A31-4D81-AF86-E56BC45301C2}"/>
                </c:ext>
              </c:extLst>
            </c:dLbl>
            <c:dLbl>
              <c:idx val="2"/>
              <c:layout>
                <c:manualLayout>
                  <c:x val="0"/>
                  <c:y val="-9.64443838309311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3A31-4D81-AF86-E56BC45301C2}"/>
                </c:ext>
              </c:extLst>
            </c:dLbl>
            <c:dLbl>
              <c:idx val="3"/>
              <c:layout>
                <c:manualLayout>
                  <c:x val="2.083333333333257E-3"/>
                  <c:y val="-2.559301023665131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3A31-4D81-AF86-E56BC45301C2}"/>
                </c:ext>
              </c:extLst>
            </c:dLbl>
            <c:dLbl>
              <c:idx val="4"/>
              <c:layout>
                <c:manualLayout>
                  <c:x val="-1.0416666666666667E-3"/>
                  <c:y val="2.242802519512554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3A31-4D81-AF86-E56BC45301C2}"/>
                </c:ext>
              </c:extLst>
            </c:dLbl>
            <c:dLbl>
              <c:idx val="5"/>
              <c:layout>
                <c:manualLayout>
                  <c:x val="1.6759350393700787E-3"/>
                  <c:y val="-1.013662585281583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98F6-4DE5-941A-5DDDADB87D96}"/>
                </c:ext>
              </c:extLst>
            </c:dLbl>
            <c:dLbl>
              <c:idx val="7"/>
              <c:layout>
                <c:manualLayout>
                  <c:x val="0"/>
                  <c:y val="-4.956938671448162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3A31-4D81-AF86-E56BC45301C2}"/>
                </c:ext>
              </c:extLst>
            </c:dLbl>
            <c:dLbl>
              <c:idx val="8"/>
              <c:layout>
                <c:manualLayout>
                  <c:x val="-3.4741633858267717E-3"/>
                  <c:y val="-7.7928759969933563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98F6-4DE5-941A-5DDDADB87D96}"/>
                </c:ext>
              </c:extLst>
            </c:dLbl>
            <c:dLbl>
              <c:idx val="9"/>
              <c:layout>
                <c:manualLayout>
                  <c:x val="-5.7903543307086611E-3"/>
                  <c:y val="-5.449126141170881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98F6-4DE5-941A-5DDDADB87D9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25000"/>
                      </a:schemeClr>
                    </a:solidFill>
                    <a:latin typeface="Palatino Linotype" panose="02040502050505030304" pitchFamily="18" charset="0"/>
                    <a:ea typeface="Cambria" panose="02040503050406030204" pitchFamily="18" charset="0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Лист1!$A$2:$A$11</c:f>
              <c:strCache>
                <c:ptCount val="10"/>
                <c:pt idx="0">
                  <c:v>Культура</c:v>
                </c:pt>
                <c:pt idx="1">
                  <c:v>Образование</c:v>
                </c:pt>
                <c:pt idx="2">
                  <c:v>Жилье и городская среда</c:v>
                </c:pt>
                <c:pt idx="3">
                  <c:v>Экология</c:v>
                </c:pt>
                <c:pt idx="4">
                  <c:v>Малое и среднее предпринимательство и поддержка индивидуальной предпринимательской инициативы</c:v>
                </c:pt>
                <c:pt idx="5">
                  <c:v>Туризм и индустрия гостеприимства</c:v>
                </c:pt>
                <c:pt idx="6">
                  <c:v>Производительность труда</c:v>
                </c:pt>
                <c:pt idx="7">
                  <c:v>Здравоохранение</c:v>
                </c:pt>
                <c:pt idx="8">
                  <c:v>Демография</c:v>
                </c:pt>
                <c:pt idx="9">
                  <c:v>Безопасные и качественные автомобильные дороги</c:v>
                </c:pt>
              </c:strCache>
            </c:strRef>
          </c:cat>
          <c:val>
            <c:numRef>
              <c:f>Лист1!$B$2:$B$11</c:f>
              <c:numCache>
                <c:formatCode>#\ ##0.0</c:formatCode>
                <c:ptCount val="10"/>
                <c:pt idx="0">
                  <c:v>131.9</c:v>
                </c:pt>
                <c:pt idx="1">
                  <c:v>1207</c:v>
                </c:pt>
                <c:pt idx="2">
                  <c:v>1366.5</c:v>
                </c:pt>
                <c:pt idx="3">
                  <c:v>407.1</c:v>
                </c:pt>
                <c:pt idx="4">
                  <c:v>265.8</c:v>
                </c:pt>
                <c:pt idx="5">
                  <c:v>3042.8</c:v>
                </c:pt>
                <c:pt idx="6">
                  <c:v>13.5</c:v>
                </c:pt>
                <c:pt idx="7">
                  <c:v>2150.1999999999998</c:v>
                </c:pt>
                <c:pt idx="8">
                  <c:v>2425.3000000000002</c:v>
                </c:pt>
                <c:pt idx="9">
                  <c:v>1598.5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A31-4D81-AF86-E56BC45301C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Исполнение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77000"/>
                    <a:tint val="98000"/>
                    <a:hueMod val="94000"/>
                    <a:satMod val="130000"/>
                    <a:lumMod val="128000"/>
                  </a:schemeClr>
                </a:gs>
                <a:gs pos="100000">
                  <a:schemeClr val="accent3">
                    <a:tint val="77000"/>
                    <a:shade val="94000"/>
                    <a:lumMod val="88000"/>
                  </a:schemeClr>
                </a:gs>
              </a:gsLst>
              <a:lin ang="5400000" scaled="0"/>
            </a:gradFill>
            <a:ln>
              <a:noFill/>
            </a:ln>
            <a:effectLst>
              <a:innerShdw blurRad="25400" dist="12700" dir="13500000">
                <a:srgbClr val="000000">
                  <a:alpha val="45000"/>
                </a:srgbClr>
              </a:innerShdw>
            </a:effectLst>
          </c:spPr>
          <c:invertIfNegative val="0"/>
          <c:dLbls>
            <c:dLbl>
              <c:idx val="1"/>
              <c:layout>
                <c:manualLayout>
                  <c:x val="2.0833333333333142E-3"/>
                  <c:y val="-2.6943895980325656E-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3A31-4D81-AF86-E56BC45301C2}"/>
                </c:ext>
              </c:extLst>
            </c:dLbl>
            <c:dLbl>
              <c:idx val="2"/>
              <c:layout>
                <c:manualLayout>
                  <c:x val="2.0833333333333333E-3"/>
                  <c:y val="-7.300688527270679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3A31-4D81-AF86-E56BC45301C2}"/>
                </c:ext>
              </c:extLst>
            </c:dLbl>
            <c:dLbl>
              <c:idx val="3"/>
              <c:layout>
                <c:manualLayout>
                  <c:x val="2.0833333333333333E-3"/>
                  <c:y val="-4.903050879487520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3A31-4D81-AF86-E56BC45301C2}"/>
                </c:ext>
              </c:extLst>
            </c:dLbl>
            <c:dLbl>
              <c:idx val="4"/>
              <c:layout>
                <c:manualLayout>
                  <c:x val="0"/>
                  <c:y val="-1.406249913494344E-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3A31-4D81-AF86-E56BC45301C2}"/>
                </c:ext>
              </c:extLst>
            </c:dLbl>
            <c:dLbl>
              <c:idx val="5"/>
              <c:layout>
                <c:manualLayout>
                  <c:x val="4.8068405511811022E-3"/>
                  <c:y val="-7.7928759969933563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98F6-4DE5-941A-5DDDADB87D96}"/>
                </c:ext>
              </c:extLst>
            </c:dLbl>
            <c:dLbl>
              <c:idx val="7"/>
              <c:layout>
                <c:manualLayout>
                  <c:x val="0"/>
                  <c:y val="-4.956938671448162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3A31-4D81-AF86-E56BC45301C2}"/>
                </c:ext>
              </c:extLst>
            </c:dLbl>
            <c:dLbl>
              <c:idx val="8"/>
              <c:layout>
                <c:manualLayout>
                  <c:x val="3.2995974750891217E-3"/>
                  <c:y val="-1.013662585281587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98F6-4DE5-941A-5DDDADB87D96}"/>
                </c:ext>
              </c:extLst>
            </c:dLbl>
            <c:dLbl>
              <c:idx val="9"/>
              <c:layout>
                <c:manualLayout>
                  <c:x val="8.798926600237577E-3"/>
                  <c:y val="-1.716787542028329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98F6-4DE5-941A-5DDDADB87D9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25000"/>
                      </a:schemeClr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Лист1!$A$2:$A$11</c:f>
              <c:strCache>
                <c:ptCount val="10"/>
                <c:pt idx="0">
                  <c:v>Культура</c:v>
                </c:pt>
                <c:pt idx="1">
                  <c:v>Образование</c:v>
                </c:pt>
                <c:pt idx="2">
                  <c:v>Жилье и городская среда</c:v>
                </c:pt>
                <c:pt idx="3">
                  <c:v>Экология</c:v>
                </c:pt>
                <c:pt idx="4">
                  <c:v>Малое и среднее предпринимательство и поддержка индивидуальной предпринимательской инициативы</c:v>
                </c:pt>
                <c:pt idx="5">
                  <c:v>Туризм и индустрия гостеприимства</c:v>
                </c:pt>
                <c:pt idx="6">
                  <c:v>Производительность труда</c:v>
                </c:pt>
                <c:pt idx="7">
                  <c:v>Здравоохранение</c:v>
                </c:pt>
                <c:pt idx="8">
                  <c:v>Демография</c:v>
                </c:pt>
                <c:pt idx="9">
                  <c:v>Безопасные и качественные автомобильные дороги</c:v>
                </c:pt>
              </c:strCache>
            </c:strRef>
          </c:cat>
          <c:val>
            <c:numRef>
              <c:f>Лист1!$C$2:$C$11</c:f>
              <c:numCache>
                <c:formatCode>#\ ##0.0</c:formatCode>
                <c:ptCount val="10"/>
                <c:pt idx="0">
                  <c:v>131.9</c:v>
                </c:pt>
                <c:pt idx="1">
                  <c:v>1199.3</c:v>
                </c:pt>
                <c:pt idx="2">
                  <c:v>929.5</c:v>
                </c:pt>
                <c:pt idx="3">
                  <c:v>407.1</c:v>
                </c:pt>
                <c:pt idx="4">
                  <c:v>265.5</c:v>
                </c:pt>
                <c:pt idx="5">
                  <c:v>3042.3</c:v>
                </c:pt>
                <c:pt idx="6">
                  <c:v>13.5</c:v>
                </c:pt>
                <c:pt idx="7">
                  <c:v>1187.5</c:v>
                </c:pt>
                <c:pt idx="8">
                  <c:v>2417.9</c:v>
                </c:pt>
                <c:pt idx="9">
                  <c:v>1596.7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A31-4D81-AF86-E56BC45301C2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56"/>
        <c:overlap val="-24"/>
        <c:axId val="1679711216"/>
        <c:axId val="1679714128"/>
      </c:barChart>
      <c:catAx>
        <c:axId val="1679711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25000"/>
                  </a:schemeClr>
                </a:solidFill>
                <a:latin typeface="Palatino Linotype" panose="02040502050505030304" pitchFamily="18" charset="0"/>
                <a:ea typeface="Cambria" panose="02040503050406030204" pitchFamily="18" charset="0"/>
                <a:cs typeface="+mn-cs"/>
              </a:defRPr>
            </a:pPr>
            <a:endParaRPr lang="ru-RU"/>
          </a:p>
        </c:txPr>
        <c:crossAx val="1679714128"/>
        <c:crosses val="autoZero"/>
        <c:auto val="1"/>
        <c:lblAlgn val="ctr"/>
        <c:lblOffset val="100"/>
        <c:noMultiLvlLbl val="0"/>
      </c:catAx>
      <c:valAx>
        <c:axId val="167971412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extTo"/>
        <c:crossAx val="16797112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"/>
          <c:y val="0.83488097718497911"/>
          <c:w val="0.22950418307086617"/>
          <c:h val="9.430031408093540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10000"/>
                </a:schemeClr>
              </a:solidFill>
              <a:latin typeface="Palatino Linotype" panose="0204050205050503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6096422324727123"/>
          <c:y val="0.23641497069297671"/>
          <c:w val="0.47298171738731515"/>
          <c:h val="0.85859400476168768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3">
                  <a:shade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A0C-421F-8432-15DED3939C21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A0C-421F-8432-15DED3939C21}"/>
              </c:ext>
            </c:extLst>
          </c:dPt>
          <c:dPt>
            <c:idx val="2"/>
            <c:bubble3D val="0"/>
            <c:spPr>
              <a:solidFill>
                <a:schemeClr val="accent3">
                  <a:tint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A0C-421F-8432-15DED3939C21}"/>
              </c:ext>
            </c:extLst>
          </c:dPt>
          <c:dLbls>
            <c:dLbl>
              <c:idx val="0"/>
              <c:layout>
                <c:manualLayout>
                  <c:x val="0.10949087552247327"/>
                  <c:y val="0.29179685704989805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200" b="0" i="0" u="none" strike="noStrike" kern="1200" baseline="0">
                        <a:solidFill>
                          <a:srgbClr val="333333"/>
                        </a:solidFill>
                        <a:latin typeface="Palatino Linotype" panose="02040502050505030304" pitchFamily="18" charset="0"/>
                        <a:ea typeface="+mn-ea"/>
                        <a:cs typeface="+mn-cs"/>
                      </a:defRPr>
                    </a:pPr>
                    <a:fld id="{A94FB697-D856-471C-AF7E-69127BBC12E5}" type="CATEGORYNAME">
                      <a:rPr lang="ru-RU" sz="1200"/>
                      <a:pPr>
                        <a:defRPr sz="1200"/>
                      </a:pPr>
                      <a:t>[ИМЯ КАТЕГОРИИ]</a:t>
                    </a:fld>
                    <a:r>
                      <a:rPr lang="ru-RU" sz="1200" baseline="0" dirty="0"/>
                      <a:t>
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0" i="0" u="none" strike="noStrike" kern="1200" baseline="0">
                      <a:solidFill>
                        <a:srgbClr val="333333"/>
                      </a:solidFill>
                      <a:latin typeface="Palatino Linotype" panose="0204050205050503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359371563864633"/>
                      <c:h val="0.2433515475300475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0A0C-421F-8432-15DED3939C21}"/>
                </c:ext>
              </c:extLst>
            </c:dLbl>
            <c:dLbl>
              <c:idx val="1"/>
              <c:layout>
                <c:manualLayout>
                  <c:x val="-0.18394622583095549"/>
                  <c:y val="7.7343745242141576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200" b="0" i="0" u="none" strike="noStrike" kern="1200" baseline="0">
                        <a:solidFill>
                          <a:srgbClr val="333333"/>
                        </a:solidFill>
                        <a:latin typeface="Palatino Linotype" panose="02040502050505030304" pitchFamily="18" charset="0"/>
                        <a:ea typeface="+mn-ea"/>
                        <a:cs typeface="+mn-cs"/>
                      </a:defRPr>
                    </a:pPr>
                    <a:fld id="{1BF21135-2CB4-4B44-9DC5-F0D1643B16FC}" type="CATEGORYNAME">
                      <a:rPr lang="ru-RU" sz="1200" dirty="0"/>
                      <a:pPr>
                        <a:defRPr sz="1200"/>
                      </a:pPr>
                      <a:t>[ИМЯ КАТЕГОРИИ]</a:t>
                    </a:fld>
                    <a:r>
                      <a:rPr lang="ru-RU" sz="1200" baseline="0" dirty="0"/>
                      <a:t>
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0" i="0" u="none" strike="noStrike" kern="1200" baseline="0">
                      <a:solidFill>
                        <a:srgbClr val="333333"/>
                      </a:solidFill>
                      <a:latin typeface="Palatino Linotype" panose="0204050205050503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0108047380881777"/>
                      <c:h val="0.1840781136762971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0A0C-421F-8432-15DED3939C21}"/>
                </c:ext>
              </c:extLst>
            </c:dLbl>
            <c:dLbl>
              <c:idx val="2"/>
              <c:layout>
                <c:manualLayout>
                  <c:x val="-0.18430933169933669"/>
                  <c:y val="-0.16523436483548445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200" b="0" i="0" u="none" strike="noStrike" kern="1200" baseline="0">
                        <a:solidFill>
                          <a:srgbClr val="333333"/>
                        </a:solidFill>
                        <a:latin typeface="Palatino Linotype" panose="02040502050505030304" pitchFamily="18" charset="0"/>
                        <a:ea typeface="+mn-ea"/>
                        <a:cs typeface="+mn-cs"/>
                      </a:defRPr>
                    </a:pPr>
                    <a:fld id="{D784EC30-8DA2-4F84-B32D-12D280D3977A}" type="CATEGORYNAME">
                      <a:rPr lang="ru-RU" sz="1200"/>
                      <a:pPr>
                        <a:defRPr sz="1200"/>
                      </a:pPr>
                      <a:t>[ИМЯ КАТЕГОРИИ]</a:t>
                    </a:fld>
                    <a:r>
                      <a:rPr lang="ru-RU" sz="1200" baseline="0" dirty="0"/>
                      <a:t>
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0" i="0" u="none" strike="noStrike" kern="1200" baseline="0">
                      <a:solidFill>
                        <a:srgbClr val="333333"/>
                      </a:solidFill>
                      <a:latin typeface="Palatino Linotype" panose="0204050205050503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912141013846496"/>
                      <c:h val="0.2692968584340023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0A0C-421F-8432-15DED3939C2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rgbClr val="333333"/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Расходы за счет средств федерального бюджета</c:v>
                </c:pt>
                <c:pt idx="1">
                  <c:v>Расходы за счет средств краевого бюджета</c:v>
                </c:pt>
                <c:pt idx="2">
                  <c:v>Расходы за счет средств Фонда содействия реформированию ЖКХ</c:v>
                </c:pt>
              </c:strCache>
            </c:strRef>
          </c:cat>
          <c:val>
            <c:numRef>
              <c:f>Лист1!$B$2:$B$4</c:f>
              <c:numCache>
                <c:formatCode>#\ ##0.0</c:formatCode>
                <c:ptCount val="3"/>
                <c:pt idx="0">
                  <c:v>9</c:v>
                </c:pt>
                <c:pt idx="1">
                  <c:v>3.3</c:v>
                </c:pt>
                <c:pt idx="2">
                  <c:v>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A0C-421F-8432-15DED3939C2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328"/>
        <c:holeSize val="43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rgbClr val="333333"/>
          </a:solidFill>
          <a:latin typeface="Palatino Linotype" panose="02040502050505030304" pitchFamily="18" charset="0"/>
        </a:defRPr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view3D>
      <c:rotX val="30"/>
      <c:rotY val="335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2898581036745407"/>
          <c:y val="0.1319255448795312"/>
          <c:w val="0.79224746350812514"/>
          <c:h val="0.7651703378264166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Исполнение 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plastic">
              <a:bevelT w="165100" prst="coolSlant"/>
              <a:bevelB/>
            </a:sp3d>
          </c:spPr>
          <c:explosion val="10"/>
          <c:dPt>
            <c:idx val="0"/>
            <c:bubble3D val="0"/>
            <c:spPr>
              <a:gradFill rotWithShape="1">
                <a:gsLst>
                  <a:gs pos="0">
                    <a:schemeClr val="accent3">
                      <a:shade val="39000"/>
                      <a:tint val="98000"/>
                      <a:hueMod val="94000"/>
                      <a:satMod val="130000"/>
                      <a:lumMod val="128000"/>
                    </a:schemeClr>
                  </a:gs>
                  <a:gs pos="100000">
                    <a:schemeClr val="accent3">
                      <a:shade val="39000"/>
                      <a:shade val="94000"/>
                      <a:lumMod val="8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1-7369-460D-A95B-D1A339AD07F4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3">
                      <a:shade val="48000"/>
                      <a:tint val="98000"/>
                      <a:hueMod val="94000"/>
                      <a:satMod val="130000"/>
                      <a:lumMod val="128000"/>
                    </a:schemeClr>
                  </a:gs>
                  <a:gs pos="100000">
                    <a:schemeClr val="accent3">
                      <a:shade val="48000"/>
                      <a:shade val="94000"/>
                      <a:lumMod val="8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3-7369-460D-A95B-D1A339AD07F4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hade val="58000"/>
                      <a:tint val="98000"/>
                      <a:hueMod val="94000"/>
                      <a:satMod val="130000"/>
                      <a:lumMod val="128000"/>
                    </a:schemeClr>
                  </a:gs>
                  <a:gs pos="100000">
                    <a:schemeClr val="accent3">
                      <a:shade val="58000"/>
                      <a:shade val="94000"/>
                      <a:lumMod val="8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5-7369-460D-A95B-D1A339AD07F4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3">
                      <a:shade val="67000"/>
                      <a:tint val="98000"/>
                      <a:hueMod val="94000"/>
                      <a:satMod val="130000"/>
                      <a:lumMod val="128000"/>
                    </a:schemeClr>
                  </a:gs>
                  <a:gs pos="100000">
                    <a:schemeClr val="accent3">
                      <a:shade val="67000"/>
                      <a:shade val="94000"/>
                      <a:lumMod val="8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7-7369-460D-A95B-D1A339AD07F4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3">
                      <a:shade val="76000"/>
                      <a:tint val="98000"/>
                      <a:hueMod val="94000"/>
                      <a:satMod val="130000"/>
                      <a:lumMod val="128000"/>
                    </a:schemeClr>
                  </a:gs>
                  <a:gs pos="100000">
                    <a:schemeClr val="accent3">
                      <a:shade val="76000"/>
                      <a:shade val="94000"/>
                      <a:lumMod val="8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9-7369-460D-A95B-D1A339AD07F4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3">
                      <a:shade val="86000"/>
                      <a:tint val="98000"/>
                      <a:hueMod val="94000"/>
                      <a:satMod val="130000"/>
                      <a:lumMod val="128000"/>
                    </a:schemeClr>
                  </a:gs>
                  <a:gs pos="100000">
                    <a:schemeClr val="accent3">
                      <a:shade val="86000"/>
                      <a:shade val="94000"/>
                      <a:lumMod val="8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B-7369-460D-A95B-D1A339AD07F4}"/>
              </c:ext>
            </c:extLst>
          </c:dPt>
          <c:dPt>
            <c:idx val="6"/>
            <c:bubble3D val="0"/>
            <c:spPr>
              <a:gradFill rotWithShape="1">
                <a:gsLst>
                  <a:gs pos="0">
                    <a:schemeClr val="accent3">
                      <a:shade val="95000"/>
                      <a:tint val="98000"/>
                      <a:hueMod val="94000"/>
                      <a:satMod val="130000"/>
                      <a:lumMod val="128000"/>
                    </a:schemeClr>
                  </a:gs>
                  <a:gs pos="100000">
                    <a:schemeClr val="accent3">
                      <a:shade val="95000"/>
                      <a:shade val="94000"/>
                      <a:lumMod val="8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D-7369-460D-A95B-D1A339AD07F4}"/>
              </c:ext>
            </c:extLst>
          </c:dPt>
          <c:dPt>
            <c:idx val="7"/>
            <c:bubble3D val="0"/>
            <c:spPr>
              <a:gradFill rotWithShape="1">
                <a:gsLst>
                  <a:gs pos="0">
                    <a:schemeClr val="accent3">
                      <a:tint val="96000"/>
                      <a:tint val="98000"/>
                      <a:hueMod val="94000"/>
                      <a:satMod val="130000"/>
                      <a:lumMod val="128000"/>
                    </a:schemeClr>
                  </a:gs>
                  <a:gs pos="100000">
                    <a:schemeClr val="accent3">
                      <a:tint val="96000"/>
                      <a:shade val="94000"/>
                      <a:lumMod val="8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F-7369-460D-A95B-D1A339AD07F4}"/>
              </c:ext>
            </c:extLst>
          </c:dPt>
          <c:dPt>
            <c:idx val="8"/>
            <c:bubble3D val="0"/>
            <c:spPr>
              <a:gradFill rotWithShape="1">
                <a:gsLst>
                  <a:gs pos="0">
                    <a:schemeClr val="accent3">
                      <a:tint val="86000"/>
                      <a:tint val="98000"/>
                      <a:hueMod val="94000"/>
                      <a:satMod val="130000"/>
                      <a:lumMod val="128000"/>
                    </a:schemeClr>
                  </a:gs>
                  <a:gs pos="100000">
                    <a:schemeClr val="accent3">
                      <a:tint val="86000"/>
                      <a:shade val="94000"/>
                      <a:lumMod val="8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11-7369-460D-A95B-D1A339AD07F4}"/>
              </c:ext>
            </c:extLst>
          </c:dPt>
          <c:dPt>
            <c:idx val="9"/>
            <c:bubble3D val="0"/>
            <c:spPr>
              <a:gradFill rotWithShape="1">
                <a:gsLst>
                  <a:gs pos="0">
                    <a:schemeClr val="accent3">
                      <a:tint val="77000"/>
                      <a:tint val="98000"/>
                      <a:hueMod val="94000"/>
                      <a:satMod val="130000"/>
                      <a:lumMod val="128000"/>
                    </a:schemeClr>
                  </a:gs>
                  <a:gs pos="100000">
                    <a:schemeClr val="accent3">
                      <a:tint val="77000"/>
                      <a:shade val="94000"/>
                      <a:lumMod val="8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13-7369-460D-A95B-D1A339AD07F4}"/>
              </c:ext>
            </c:extLst>
          </c:dPt>
          <c:dPt>
            <c:idx val="10"/>
            <c:bubble3D val="0"/>
            <c:spPr>
              <a:gradFill rotWithShape="1">
                <a:gsLst>
                  <a:gs pos="0">
                    <a:schemeClr val="accent3">
                      <a:tint val="68000"/>
                      <a:tint val="98000"/>
                      <a:hueMod val="94000"/>
                      <a:satMod val="130000"/>
                      <a:lumMod val="128000"/>
                    </a:schemeClr>
                  </a:gs>
                  <a:gs pos="100000">
                    <a:schemeClr val="accent3">
                      <a:tint val="68000"/>
                      <a:shade val="94000"/>
                      <a:lumMod val="8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15-7369-460D-A95B-D1A339AD07F4}"/>
              </c:ext>
            </c:extLst>
          </c:dPt>
          <c:dPt>
            <c:idx val="11"/>
            <c:bubble3D val="0"/>
            <c:spPr>
              <a:gradFill rotWithShape="1">
                <a:gsLst>
                  <a:gs pos="0">
                    <a:schemeClr val="accent3">
                      <a:tint val="58000"/>
                      <a:tint val="98000"/>
                      <a:hueMod val="94000"/>
                      <a:satMod val="130000"/>
                      <a:lumMod val="128000"/>
                    </a:schemeClr>
                  </a:gs>
                  <a:gs pos="100000">
                    <a:schemeClr val="accent3">
                      <a:tint val="58000"/>
                      <a:shade val="94000"/>
                      <a:lumMod val="8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17-7369-460D-A95B-D1A339AD07F4}"/>
              </c:ext>
            </c:extLst>
          </c:dPt>
          <c:dPt>
            <c:idx val="12"/>
            <c:bubble3D val="0"/>
            <c:spPr>
              <a:gradFill rotWithShape="1">
                <a:gsLst>
                  <a:gs pos="0">
                    <a:schemeClr val="accent3">
                      <a:tint val="49000"/>
                      <a:tint val="98000"/>
                      <a:hueMod val="94000"/>
                      <a:satMod val="130000"/>
                      <a:lumMod val="128000"/>
                    </a:schemeClr>
                  </a:gs>
                  <a:gs pos="100000">
                    <a:schemeClr val="accent3">
                      <a:tint val="49000"/>
                      <a:shade val="94000"/>
                      <a:lumMod val="8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19-7369-460D-A95B-D1A339AD07F4}"/>
              </c:ext>
            </c:extLst>
          </c:dPt>
          <c:dPt>
            <c:idx val="13"/>
            <c:bubble3D val="0"/>
            <c:spPr>
              <a:gradFill rotWithShape="1">
                <a:gsLst>
                  <a:gs pos="0">
                    <a:schemeClr val="accent3">
                      <a:tint val="40000"/>
                      <a:tint val="98000"/>
                      <a:hueMod val="94000"/>
                      <a:satMod val="130000"/>
                      <a:lumMod val="128000"/>
                    </a:schemeClr>
                  </a:gs>
                  <a:gs pos="100000">
                    <a:schemeClr val="accent3">
                      <a:tint val="40000"/>
                      <a:shade val="94000"/>
                      <a:lumMod val="8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1B-7369-460D-A95B-D1A339AD07F4}"/>
              </c:ext>
            </c:extLst>
          </c:dPt>
          <c:dLbls>
            <c:dLbl>
              <c:idx val="0"/>
              <c:layout>
                <c:manualLayout>
                  <c:x val="5.6129142060367454E-2"/>
                  <c:y val="7.3426885718313869E-3"/>
                </c:manualLayout>
              </c:layout>
              <c:tx>
                <c:rich>
                  <a:bodyPr/>
                  <a:lstStyle/>
                  <a:p>
                    <a:fld id="{C2A10AEB-BC44-4432-8D73-39DF8F75B0DE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fld id="{C533C57F-1165-4C53-8F1A-1ED654E1B3A7}" type="VALUE">
                      <a:rPr lang="ru-RU" b="1" u="sng" baseline="0"/>
                      <a:pPr/>
                      <a:t>[ЗНАЧЕНИЕ]</a:t>
                    </a:fld>
                    <a:endParaRPr lang="ru-RU" baseline="0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1023234901401541"/>
                      <c:h val="8.2729346912232452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7369-460D-A95B-D1A339AD07F4}"/>
                </c:ext>
              </c:extLst>
            </c:dLbl>
            <c:dLbl>
              <c:idx val="1"/>
              <c:layout>
                <c:manualLayout>
                  <c:x val="9.4147130153597408E-2"/>
                  <c:y val="-0.31308142689162366"/>
                </c:manualLayout>
              </c:layout>
              <c:tx>
                <c:rich>
                  <a:bodyPr/>
                  <a:lstStyle/>
                  <a:p>
                    <a:fld id="{566E1DCE-CCE8-42BF-BAA6-4EA538177768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1EDEC973-08DD-43BB-B4DD-2E98C6ECBF21}" type="VALUE">
                      <a:rPr lang="ru-RU" b="1" u="sng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7369-460D-A95B-D1A339AD07F4}"/>
                </c:ext>
              </c:extLst>
            </c:dLbl>
            <c:dLbl>
              <c:idx val="2"/>
              <c:layout>
                <c:manualLayout>
                  <c:x val="0.13727484944546883"/>
                  <c:y val="2.9023088409734939E-2"/>
                </c:manualLayout>
              </c:layout>
              <c:tx>
                <c:rich>
                  <a:bodyPr/>
                  <a:lstStyle/>
                  <a:p>
                    <a:fld id="{091CDDC2-B416-4B75-8D93-AB5243A72F90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33E76E23-5DED-41CA-8152-B0D9457B7E96}" type="VALUE">
                      <a:rPr lang="ru-RU" b="1" u="sng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7369-460D-A95B-D1A339AD07F4}"/>
                </c:ext>
              </c:extLst>
            </c:dLbl>
            <c:dLbl>
              <c:idx val="3"/>
              <c:layout>
                <c:manualLayout>
                  <c:x val="4.3835666209477445E-2"/>
                  <c:y val="6.0902794539800187E-2"/>
                </c:manualLayout>
              </c:layout>
              <c:tx>
                <c:rich>
                  <a:bodyPr/>
                  <a:lstStyle/>
                  <a:p>
                    <a:fld id="{9B67650B-C713-4C40-AE4E-ABAAD8464B43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D579DAFE-1748-466F-BCA4-2F8E353853E4}" type="VALUE">
                      <a:rPr lang="ru-RU" b="1" u="sng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7369-460D-A95B-D1A339AD07F4}"/>
                </c:ext>
              </c:extLst>
            </c:dLbl>
            <c:dLbl>
              <c:idx val="4"/>
              <c:layout>
                <c:manualLayout>
                  <c:x val="-0.13496770911865422"/>
                  <c:y val="7.2530778764184192E-2"/>
                </c:manualLayout>
              </c:layout>
              <c:tx>
                <c:rich>
                  <a:bodyPr/>
                  <a:lstStyle/>
                  <a:p>
                    <a:fld id="{3E058608-DC91-4F0F-A9C1-5E6F21B01623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CD1900ED-BA3D-4A0E-A071-5C2C65A597F7}" type="VALUE">
                      <a:rPr lang="ru-RU" b="1" u="sng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7369-460D-A95B-D1A339AD07F4}"/>
                </c:ext>
              </c:extLst>
            </c:dLbl>
            <c:dLbl>
              <c:idx val="5"/>
              <c:layout>
                <c:manualLayout>
                  <c:x val="-0.15054090632465281"/>
                  <c:y val="4.6873073905202246E-3"/>
                </c:manualLayout>
              </c:layout>
              <c:tx>
                <c:rich>
                  <a:bodyPr/>
                  <a:lstStyle/>
                  <a:p>
                    <a:fld id="{DAA016A5-907D-49DE-990D-BA55441EAFC5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fld id="{5EB0BF8F-10C2-47C5-AE2C-6EF554F4CEEB}" type="VALUE">
                      <a:rPr lang="ru-RU" b="1" u="sng" baseline="0"/>
                      <a:pPr/>
                      <a:t>[ЗНАЧЕНИЕ]</a:t>
                    </a:fld>
                    <a:endParaRPr lang="ru-RU" baseline="0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1295055089787725"/>
                      <c:h val="0.1245627418805992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7369-460D-A95B-D1A339AD07F4}"/>
                </c:ext>
              </c:extLst>
            </c:dLbl>
            <c:dLbl>
              <c:idx val="6"/>
              <c:layout>
                <c:manualLayout>
                  <c:x val="-0.10765225192841615"/>
                  <c:y val="-4.1012947785899825E-2"/>
                </c:manualLayout>
              </c:layout>
              <c:tx>
                <c:rich>
                  <a:bodyPr/>
                  <a:lstStyle/>
                  <a:p>
                    <a:fld id="{A94A3568-428C-4126-B9E8-6A3D4E2A25EE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fld id="{8D923E91-F5F5-48F3-A313-D2ECF58604BC}" type="VALUE">
                      <a:rPr lang="ru-RU" b="1" u="sng" baseline="0"/>
                      <a:pPr/>
                      <a:t>[ЗНАЧЕНИЕ]</a:t>
                    </a:fld>
                    <a:endParaRPr lang="ru-RU" baseline="0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11681988188976376"/>
                      <c:h val="0.1222191343193462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7369-460D-A95B-D1A339AD07F4}"/>
                </c:ext>
              </c:extLst>
            </c:dLbl>
            <c:dLbl>
              <c:idx val="7"/>
              <c:layout>
                <c:manualLayout>
                  <c:x val="-7.4943401690253736E-2"/>
                  <c:y val="-0.14530348426166029"/>
                </c:manualLayout>
              </c:layout>
              <c:tx>
                <c:rich>
                  <a:bodyPr/>
                  <a:lstStyle/>
                  <a:p>
                    <a:fld id="{541C69DB-993D-4995-98BA-90F3D4EA0408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fld id="{E093FA12-E446-4045-A4BB-CACEE32A389B}" type="VALUE">
                      <a:rPr lang="ru-RU" b="1" u="sng" baseline="0"/>
                      <a:pPr/>
                      <a:t>[ЗНАЧЕНИЕ]</a:t>
                    </a:fld>
                    <a:endParaRPr lang="ru-RU" baseline="0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10280864501312335"/>
                      <c:h val="0.1011266662680688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F-7369-460D-A95B-D1A339AD07F4}"/>
                </c:ext>
              </c:extLst>
            </c:dLbl>
            <c:dLbl>
              <c:idx val="8"/>
              <c:layout>
                <c:manualLayout>
                  <c:x val="-5.6524938006957751E-2"/>
                  <c:y val="-0.12655471603965016"/>
                </c:manualLayout>
              </c:layout>
              <c:tx>
                <c:rich>
                  <a:bodyPr/>
                  <a:lstStyle/>
                  <a:p>
                    <a:fld id="{F9CF128A-606D-42FC-A700-4F5F8A52D1A9}" type="CATEGORYNAME">
                      <a:rPr lang="ru-RU" smtClean="0"/>
                      <a:pPr/>
                      <a:t>[ИМЯ КАТЕГОРИИ]</a:t>
                    </a:fld>
                    <a:r>
                      <a:rPr lang="ru-RU" dirty="0" smtClean="0"/>
                      <a:t>   </a:t>
                    </a:r>
                    <a:r>
                      <a:rPr lang="ru-RU" baseline="0" dirty="0" smtClean="0"/>
                      <a:t> </a:t>
                    </a:r>
                    <a:fld id="{4CE0410A-4904-49E4-8C68-7332263D1299}" type="VALUE">
                      <a:rPr lang="ru-RU" b="1" u="sng" baseline="0"/>
                      <a:pPr/>
                      <a:t>[ЗНАЧЕНИЕ]</a:t>
                    </a:fld>
                    <a:endParaRPr lang="ru-RU" baseline="0" dirty="0" smtClean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13478886032717793"/>
                      <c:h val="9.6439451145562752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1-7369-460D-A95B-D1A339AD07F4}"/>
                </c:ext>
              </c:extLst>
            </c:dLbl>
            <c:dLbl>
              <c:idx val="9"/>
              <c:layout>
                <c:manualLayout>
                  <c:x val="-6.6476716327272756E-2"/>
                  <c:y val="-1.5233449148144828E-2"/>
                </c:manualLayout>
              </c:layout>
              <c:tx>
                <c:rich>
                  <a:bodyPr/>
                  <a:lstStyle/>
                  <a:p>
                    <a:fld id="{AF8F6580-61EC-44CB-A1B9-6C846E50CE4C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fld id="{9FF9D4AC-81FB-4350-973D-1FC0CF2CF185}" type="VALUE">
                      <a:rPr lang="ru-RU" b="1" u="sng" baseline="0"/>
                      <a:pPr/>
                      <a:t>[ЗНАЧЕНИЕ]</a:t>
                    </a:fld>
                    <a:endParaRPr lang="ru-RU" baseline="0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13272531167979001"/>
                      <c:h val="8.9408628461803627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3-7369-460D-A95B-D1A339AD07F4}"/>
                </c:ext>
              </c:extLst>
            </c:dLbl>
            <c:dLbl>
              <c:idx val="10"/>
              <c:layout>
                <c:manualLayout>
                  <c:x val="-3.7491030310737285E-2"/>
                  <c:y val="-7.0308134569577144E-2"/>
                </c:manualLayout>
              </c:layout>
              <c:tx>
                <c:rich>
                  <a:bodyPr/>
                  <a:lstStyle/>
                  <a:p>
                    <a:fld id="{0B29DF77-509B-4A83-BBD9-CAEC0E3C0012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fld id="{A13790C9-33A2-4E3B-A8BD-B39F889AFAD2}" type="VALUE">
                      <a:rPr lang="ru-RU" sz="1200" b="1" u="sng" baseline="0"/>
                      <a:pPr/>
                      <a:t>[ЗНАЧЕНИЕ]</a:t>
                    </a:fld>
                    <a:endParaRPr lang="ru-RU" baseline="0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11735850599038994"/>
                      <c:h val="9.6439451145562752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5-7369-460D-A95B-D1A339AD07F4}"/>
                </c:ext>
              </c:extLst>
            </c:dLbl>
            <c:dLbl>
              <c:idx val="11"/>
              <c:layout>
                <c:manualLayout>
                  <c:x val="-8.4227884074709658E-2"/>
                  <c:y val="-0.14647547257831525"/>
                </c:manualLayout>
              </c:layout>
              <c:tx>
                <c:rich>
                  <a:bodyPr/>
                  <a:lstStyle/>
                  <a:p>
                    <a:fld id="{2600B77E-BF69-4BF8-968E-553C558945FD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fld id="{BEB7F6BF-76A3-42AF-8BFC-3E900914E3BA}" type="VALUE">
                      <a:rPr lang="ru-RU" b="1" u="sng" baseline="0"/>
                      <a:pPr/>
                      <a:t>[ЗНАЧЕНИЕ]</a:t>
                    </a:fld>
                    <a:endParaRPr lang="ru-RU" baseline="0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12268799212598423"/>
                      <c:h val="0.10815748895182797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7-7369-460D-A95B-D1A339AD07F4}"/>
                </c:ext>
              </c:extLst>
            </c:dLbl>
            <c:dLbl>
              <c:idx val="12"/>
              <c:layout>
                <c:manualLayout>
                  <c:x val="2.7521990283632294E-2"/>
                  <c:y val="-0.14764727635894176"/>
                </c:manualLayout>
              </c:layout>
              <c:tx>
                <c:rich>
                  <a:bodyPr/>
                  <a:lstStyle/>
                  <a:p>
                    <a:fld id="{4ED41BDA-96FB-4F71-9982-D76A412E71AB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fld id="{B12EE9A2-4682-402B-9A04-FA5CDEFBB125}" type="VALUE">
                      <a:rPr lang="ru-RU" b="1" u="sng" baseline="0"/>
                      <a:pPr/>
                      <a:t>[ЗНАЧЕНИЕ]</a:t>
                    </a:fld>
                    <a:endParaRPr lang="ru-RU" baseline="0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10698343175853016"/>
                      <c:h val="0.1011266662680688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9-7369-460D-A95B-D1A339AD07F4}"/>
                </c:ext>
              </c:extLst>
            </c:dLbl>
            <c:dLbl>
              <c:idx val="13"/>
              <c:layout>
                <c:manualLayout>
                  <c:x val="0.1937997874524266"/>
                  <c:y val="-6.4738744963089109E-2"/>
                </c:manualLayout>
              </c:layout>
              <c:tx>
                <c:rich>
                  <a:bodyPr/>
                  <a:lstStyle/>
                  <a:p>
                    <a:fld id="{D58044FD-F270-4294-8C57-23C022417B2A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F1D5ABD3-6206-44EE-83EB-F0A72EB5A2E9}" type="VALUE">
                      <a:rPr lang="ru-RU" b="1" u="sng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16557773882081511"/>
                      <c:h val="0.1152493930610024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B-7369-460D-A95B-D1A339AD07F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10000"/>
                      </a:schemeClr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eparator> 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50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Лист1!$A$2:$A$15</c:f>
              <c:strCache>
                <c:ptCount val="14"/>
                <c:pt idx="0">
                  <c:v>Петропавловск-Камчатский ГО</c:v>
                </c:pt>
                <c:pt idx="1">
                  <c:v>Елизовский МР</c:v>
                </c:pt>
                <c:pt idx="2">
                  <c:v>Усть-Камчатский МР</c:v>
                </c:pt>
                <c:pt idx="3">
                  <c:v>Усть-Большерецкий МР</c:v>
                </c:pt>
                <c:pt idx="4">
                  <c:v>Соболевский МР</c:v>
                </c:pt>
                <c:pt idx="5">
                  <c:v>Мильковский МР</c:v>
                </c:pt>
                <c:pt idx="6">
                  <c:v>Быстринский МР</c:v>
                </c:pt>
                <c:pt idx="7">
                  <c:v>Алеутский МО</c:v>
                </c:pt>
                <c:pt idx="8">
                  <c:v>Вилючинский ГО</c:v>
                </c:pt>
                <c:pt idx="9">
                  <c:v>ГО "поселок Палана"</c:v>
                </c:pt>
                <c:pt idx="10">
                  <c:v>Олюторский МР</c:v>
                </c:pt>
                <c:pt idx="11">
                  <c:v>Карагинский МР</c:v>
                </c:pt>
                <c:pt idx="12">
                  <c:v>Тигильский МР</c:v>
                </c:pt>
                <c:pt idx="13">
                  <c:v>Пенжинский МР</c:v>
                </c:pt>
              </c:strCache>
            </c:strRef>
          </c:cat>
          <c:val>
            <c:numRef>
              <c:f>Лист1!$B$2:$B$15</c:f>
              <c:numCache>
                <c:formatCode>#\ ##0.0</c:formatCode>
                <c:ptCount val="14"/>
                <c:pt idx="0">
                  <c:v>8.3000000000000007</c:v>
                </c:pt>
                <c:pt idx="1">
                  <c:v>5.5</c:v>
                </c:pt>
                <c:pt idx="2">
                  <c:v>1.6</c:v>
                </c:pt>
                <c:pt idx="3">
                  <c:v>0.8</c:v>
                </c:pt>
                <c:pt idx="4">
                  <c:v>0.2</c:v>
                </c:pt>
                <c:pt idx="5">
                  <c:v>1.3</c:v>
                </c:pt>
                <c:pt idx="6">
                  <c:v>0.7</c:v>
                </c:pt>
                <c:pt idx="7">
                  <c:v>0.3</c:v>
                </c:pt>
                <c:pt idx="8">
                  <c:v>2.7</c:v>
                </c:pt>
                <c:pt idx="9">
                  <c:v>0.5</c:v>
                </c:pt>
                <c:pt idx="10">
                  <c:v>1</c:v>
                </c:pt>
                <c:pt idx="11">
                  <c:v>0.4</c:v>
                </c:pt>
                <c:pt idx="12">
                  <c:v>0.9</c:v>
                </c:pt>
                <c:pt idx="13">
                  <c:v>0.9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C-7369-460D-A95B-D1A339AD07F4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Palatino Linotype" panose="02040502050505030304" pitchFamily="18" charset="0"/>
        </a:defRPr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748332313218764"/>
          <c:y val="0.13984361836591916"/>
          <c:w val="0.4502227189977922"/>
          <c:h val="0.7507815113938538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Исполнение</c:v>
                </c:pt>
              </c:strCache>
            </c:strRef>
          </c:tx>
          <c:spPr>
            <a:scene3d>
              <a:camera prst="orthographicFront"/>
              <a:lightRig rig="brightRoom" dir="t"/>
            </a:scene3d>
            <a:sp3d prstMaterial="flat">
              <a:bevelT h="101600" prst="angle"/>
              <a:bevelB/>
              <a:contourClr>
                <a:srgbClr val="000000"/>
              </a:contourClr>
            </a:sp3d>
          </c:spPr>
          <c:explosion val="3"/>
          <c:dPt>
            <c:idx val="0"/>
            <c:bubble3D val="0"/>
            <c:spPr>
              <a:solidFill>
                <a:schemeClr val="accent3">
                  <a:tint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h="101600" prst="angle"/>
                <a:bevelB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58E1-424D-9830-2AE253DF6D6E}"/>
              </c:ext>
            </c:extLst>
          </c:dPt>
          <c:dPt>
            <c:idx val="1"/>
            <c:bubble3D val="0"/>
            <c:spPr>
              <a:solidFill>
                <a:schemeClr val="accent3">
                  <a:tint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h="101600" prst="angle"/>
                <a:bevelB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58E1-424D-9830-2AE253DF6D6E}"/>
              </c:ext>
            </c:extLst>
          </c:dPt>
          <c:dPt>
            <c:idx val="2"/>
            <c:bubble3D val="0"/>
            <c:spPr>
              <a:solidFill>
                <a:schemeClr val="accent3">
                  <a:shade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h="101600" prst="angle"/>
                <a:bevelB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58E1-424D-9830-2AE253DF6D6E}"/>
              </c:ext>
            </c:extLst>
          </c:dPt>
          <c:dPt>
            <c:idx val="3"/>
            <c:bubble3D val="0"/>
            <c:spPr>
              <a:solidFill>
                <a:schemeClr val="accent3">
                  <a:shade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h="101600" prst="angle"/>
                <a:bevelB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58E1-424D-9830-2AE253DF6D6E}"/>
              </c:ext>
            </c:extLst>
          </c:dPt>
          <c:dLbls>
            <c:dLbl>
              <c:idx val="0"/>
              <c:layout>
                <c:manualLayout>
                  <c:x val="-0.15944818816927275"/>
                  <c:y val="0.13945311642143723"/>
                </c:manualLayout>
              </c:layout>
              <c:tx>
                <c:rich>
                  <a:bodyPr/>
                  <a:lstStyle/>
                  <a:p>
                    <a:fld id="{47E68E02-DC6D-441D-A35B-E459E9019425}" type="CATEGORYNAME">
                      <a:rPr lang="ru-RU"/>
                      <a:pPr/>
                      <a:t>[ИМЯ КАТЕГОРИИ]</a:t>
                    </a:fld>
                    <a:r>
                      <a:rPr lang="ru-RU" dirty="0"/>
                      <a:t> </a:t>
                    </a:r>
                  </a:p>
                  <a:p>
                    <a:fld id="{FDFE7C6D-D633-4371-B833-EE23F6A5009C}" type="VALUE">
                      <a:rPr lang="ru-RU" sz="1600" b="1"/>
                      <a:pPr/>
                      <a:t>[ЗНАЧЕНИЕ]</a:t>
                    </a:fld>
                    <a:r>
                      <a:rPr lang="ru-RU" dirty="0"/>
                      <a:t> 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1459783496568188"/>
                      <c:h val="0.1612077287642883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58E1-424D-9830-2AE253DF6D6E}"/>
                </c:ext>
              </c:extLst>
            </c:dLbl>
            <c:dLbl>
              <c:idx val="1"/>
              <c:layout>
                <c:manualLayout>
                  <c:x val="-0.21123325046536062"/>
                  <c:y val="6.0937403977767965E-2"/>
                </c:manualLayout>
              </c:layout>
              <c:tx>
                <c:rich>
                  <a:bodyPr/>
                  <a:lstStyle/>
                  <a:p>
                    <a:fld id="{F75BF397-68B8-41AD-9177-99E27FD30F28}" type="CATEGORYNAME">
                      <a:rPr lang="ru-RU"/>
                      <a:pPr/>
                      <a:t>[ИМЯ КАТЕГОРИИ]</a:t>
                    </a:fld>
                    <a:r>
                      <a:rPr lang="ru-RU" dirty="0"/>
                      <a:t> </a:t>
                    </a:r>
                  </a:p>
                  <a:p>
                    <a:fld id="{4B1D4320-80F6-41D6-8A8A-2505FC6DC085}" type="VALUE">
                      <a:rPr lang="ru-RU" sz="1600" b="1"/>
                      <a:pPr/>
                      <a:t>[ЗНАЧЕНИЕ]</a:t>
                    </a:fld>
                    <a:r>
                      <a:rPr lang="ru-RU" dirty="0"/>
                      <a:t> 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2814382380640058"/>
                      <c:h val="0.1653155656178908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58E1-424D-9830-2AE253DF6D6E}"/>
                </c:ext>
              </c:extLst>
            </c:dLbl>
            <c:dLbl>
              <c:idx val="2"/>
              <c:layout>
                <c:manualLayout>
                  <c:x val="-0.12974419744683247"/>
                  <c:y val="-0.24609373486135983"/>
                </c:manualLayout>
              </c:layout>
              <c:tx>
                <c:rich>
                  <a:bodyPr/>
                  <a:lstStyle/>
                  <a:p>
                    <a:fld id="{1520F3C5-FF4F-4E8F-91B3-3FC768C5D578}" type="CATEGORYNAME">
                      <a:rPr lang="ru-RU"/>
                      <a:pPr/>
                      <a:t>[ИМЯ КАТЕГОРИИ]</a:t>
                    </a:fld>
                    <a:r>
                      <a:rPr lang="ru-RU" dirty="0"/>
                      <a:t> </a:t>
                    </a:r>
                  </a:p>
                  <a:p>
                    <a:fld id="{D5A7C826-1045-428D-B840-BB9DBE8EAC97}" type="VALUE">
                      <a:rPr lang="ru-RU" sz="1600" b="1"/>
                      <a:pPr/>
                      <a:t>[ЗНАЧЕНИЕ]</a:t>
                    </a:fld>
                    <a:r>
                      <a:rPr lang="ru-RU" dirty="0"/>
                      <a:t> 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16940847805786288"/>
                      <c:h val="0.1729264780434007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58E1-424D-9830-2AE253DF6D6E}"/>
                </c:ext>
              </c:extLst>
            </c:dLbl>
            <c:dLbl>
              <c:idx val="3"/>
              <c:layout>
                <c:manualLayout>
                  <c:x val="0.22207081484816937"/>
                  <c:y val="-3.046874812569221E-2"/>
                </c:manualLayout>
              </c:layout>
              <c:tx>
                <c:rich>
                  <a:bodyPr/>
                  <a:lstStyle/>
                  <a:p>
                    <a:fld id="{7BE10F63-5BCC-4C24-9FB5-5CFB6D0DEAC0}" type="CATEGORYNAME">
                      <a:rPr lang="ru-RU"/>
                      <a:pPr/>
                      <a:t>[ИМЯ КАТЕГОРИИ]</a:t>
                    </a:fld>
                    <a:r>
                      <a:rPr lang="ru-RU" dirty="0"/>
                      <a:t> </a:t>
                    </a:r>
                  </a:p>
                  <a:p>
                    <a:fld id="{5F81FBB2-940B-478C-A360-E529DF118160}" type="VALUE">
                      <a:rPr lang="ru-RU" sz="1600" b="1"/>
                      <a:pPr/>
                      <a:t>[ЗНАЧЕНИЕ]</a:t>
                    </a:fld>
                    <a:r>
                      <a:rPr lang="ru-RU" dirty="0"/>
                      <a:t> 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0960573886322856"/>
                      <c:h val="0.1606280659062459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58E1-424D-9830-2AE253DF6D6E}"/>
                </c:ext>
              </c:extLst>
            </c:dLbl>
            <c:spPr>
              <a:gradFill>
                <a:gsLst>
                  <a:gs pos="45000">
                    <a:srgbClr val="E7E6E6">
                      <a:tint val="90000"/>
                      <a:lumMod val="120000"/>
                    </a:srgbClr>
                  </a:gs>
                  <a:gs pos="100000">
                    <a:srgbClr val="E7E6E6">
                      <a:shade val="98000"/>
                      <a:satMod val="120000"/>
                      <a:lumMod val="98000"/>
                    </a:srgbClr>
                  </a:gs>
                </a:gsLst>
                <a:lin ang="5400000" scaled="0"/>
              </a:gra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10000"/>
                      </a:schemeClr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eparator> 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Лист1!$A$2:$A$5</c:f>
              <c:strCache>
                <c:ptCount val="4"/>
                <c:pt idx="0">
                  <c:v>Образование</c:v>
                </c:pt>
                <c:pt idx="1">
                  <c:v>Общегосударственные вопросы</c:v>
                </c:pt>
                <c:pt idx="2">
                  <c:v>Здравоохранение</c:v>
                </c:pt>
                <c:pt idx="3">
                  <c:v>Социальная политика</c:v>
                </c:pt>
              </c:strCache>
            </c:str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2.2999999999999998</c:v>
                </c:pt>
                <c:pt idx="1">
                  <c:v>0.2</c:v>
                </c:pt>
                <c:pt idx="2">
                  <c:v>0.1</c:v>
                </c:pt>
                <c:pt idx="3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8E1-424D-9830-2AE253DF6D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202"/>
        <c:holeSize val="4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latin typeface="Palatino Linotype" panose="02040502050505030304" pitchFamily="18" charset="0"/>
        </a:defRPr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9.4020156123860568E-2"/>
          <c:y val="3.7675871205962649E-2"/>
          <c:w val="0.90491495933808108"/>
          <c:h val="0.681771919182337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 01.01.2022 года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77000"/>
                    <a:tint val="98000"/>
                    <a:hueMod val="94000"/>
                    <a:satMod val="130000"/>
                    <a:lumMod val="128000"/>
                  </a:schemeClr>
                </a:gs>
                <a:gs pos="100000">
                  <a:schemeClr val="accent3">
                    <a:tint val="77000"/>
                    <a:shade val="94000"/>
                    <a:lumMod val="88000"/>
                  </a:schemeClr>
                </a:gs>
              </a:gsLst>
              <a:lin ang="54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contourClr>
                <a:srgbClr val="0033CC"/>
              </a:contourClr>
            </a:sp3d>
          </c:spPr>
          <c:invertIfNegative val="0"/>
          <c:dLbls>
            <c:dLbl>
              <c:idx val="0"/>
              <c:layout>
                <c:manualLayout>
                  <c:x val="8.1636978447378536E-3"/>
                  <c:y val="9.60937440887214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04AB-4819-8CB9-F783FC5DE693}"/>
                </c:ext>
              </c:extLst>
            </c:dLbl>
            <c:dLbl>
              <c:idx val="1"/>
              <c:layout>
                <c:manualLayout>
                  <c:x val="1.0496182943234384E-2"/>
                  <c:y val="0.1078124933678337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04AB-4819-8CB9-F783FC5DE693}"/>
                </c:ext>
              </c:extLst>
            </c:dLbl>
            <c:dLbl>
              <c:idx val="2"/>
              <c:layout>
                <c:manualLayout>
                  <c:x val="1.1662425492482649E-2"/>
                  <c:y val="0.1054687435120112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04AB-4819-8CB9-F783FC5DE69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>
                        <a:lumMod val="10000"/>
                      </a:schemeClr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Государственные ценные бумаги субъекта РФ</c:v>
                </c:pt>
                <c:pt idx="1">
                  <c:v>Кредиты, привлеченные субъектом РФ от кредитных организаций</c:v>
                </c:pt>
                <c:pt idx="2">
                  <c:v>Бюджетные кредиты, привлеченные в бюджет субъекта РФ из других бюджетов бюджетной системы РФ</c:v>
                </c:pt>
              </c:strCache>
            </c:strRef>
          </c:cat>
          <c:val>
            <c:numRef>
              <c:f>Лист1!$B$2:$B$4</c:f>
              <c:numCache>
                <c:formatCode>#\ ##0.0</c:formatCode>
                <c:ptCount val="3"/>
                <c:pt idx="0">
                  <c:v>1</c:v>
                </c:pt>
                <c:pt idx="1">
                  <c:v>3</c:v>
                </c:pt>
                <c:pt idx="2">
                  <c:v>2.6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3-04AB-4819-8CB9-F783FC5DE69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 01.01.2023 года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76000"/>
                    <a:tint val="98000"/>
                    <a:hueMod val="94000"/>
                    <a:satMod val="130000"/>
                    <a:lumMod val="128000"/>
                  </a:schemeClr>
                </a:gs>
                <a:gs pos="100000">
                  <a:schemeClr val="accent3">
                    <a:shade val="76000"/>
                    <a:shade val="94000"/>
                    <a:lumMod val="88000"/>
                  </a:schemeClr>
                </a:gs>
              </a:gsLst>
              <a:lin ang="5400000" scaled="0"/>
            </a:gradFill>
            <a:ln>
              <a:noFill/>
            </a:ln>
            <a:effectLst/>
            <a:sp3d>
              <a:contourClr>
                <a:schemeClr val="accent6">
                  <a:lumMod val="50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8.1636978447378536E-3"/>
                  <c:y val="7.96875873715805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8982187068427122E-2"/>
                      <c:h val="8.292186989899913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04AB-4819-8CB9-F783FC5DE693}"/>
                </c:ext>
              </c:extLst>
            </c:dLbl>
            <c:dLbl>
              <c:idx val="1"/>
              <c:layout>
                <c:manualLayout>
                  <c:x val="9.3299403939861181E-3"/>
                  <c:y val="0.1101562432236562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04AB-4819-8CB9-F783FC5DE693}"/>
                </c:ext>
              </c:extLst>
            </c:dLbl>
            <c:dLbl>
              <c:idx val="2"/>
              <c:layout>
                <c:manualLayout>
                  <c:x val="9.3299403939861181E-3"/>
                  <c:y val="0.107812493367833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04AB-4819-8CB9-F783FC5DE69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>
                        <a:lumMod val="10000"/>
                      </a:schemeClr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Государственные ценные бумаги субъекта РФ</c:v>
                </c:pt>
                <c:pt idx="1">
                  <c:v>Кредиты, привлеченные субъектом РФ от кредитных организаций</c:v>
                </c:pt>
                <c:pt idx="2">
                  <c:v>Бюджетные кредиты, привлеченные в бюджет субъекта РФ из других бюджетов бюджетной системы РФ</c:v>
                </c:pt>
              </c:strCache>
            </c:strRef>
          </c:cat>
          <c:val>
            <c:numRef>
              <c:f>Лист1!$C$2:$C$4</c:f>
              <c:numCache>
                <c:formatCode>#\ ##0.0</c:formatCode>
                <c:ptCount val="3"/>
                <c:pt idx="0">
                  <c:v>0.7</c:v>
                </c:pt>
                <c:pt idx="1">
                  <c:v>5.2</c:v>
                </c:pt>
                <c:pt idx="2">
                  <c:v>3.4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7-04AB-4819-8CB9-F783FC5DE69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744234512"/>
        <c:axId val="744234928"/>
        <c:axId val="0"/>
      </c:bar3DChart>
      <c:catAx>
        <c:axId val="744234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defRPr>
            </a:pPr>
            <a:endParaRPr lang="ru-RU"/>
          </a:p>
        </c:txPr>
        <c:crossAx val="744234928"/>
        <c:crosses val="autoZero"/>
        <c:auto val="1"/>
        <c:lblAlgn val="ctr"/>
        <c:lblOffset val="100"/>
        <c:noMultiLvlLbl val="0"/>
      </c:catAx>
      <c:valAx>
        <c:axId val="74423492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extTo"/>
        <c:crossAx val="7442345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4987276477447945E-3"/>
          <c:y val="0.87938140505773832"/>
          <c:w val="0.42274400709736648"/>
          <c:h val="5.968109869087729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sng" strike="noStrike" kern="1200" baseline="0">
              <a:solidFill>
                <a:schemeClr val="tx1">
                  <a:lumMod val="10000"/>
                </a:schemeClr>
              </a:solidFill>
              <a:latin typeface="Palatino Linotype" panose="0204050205050503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2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3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4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5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6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7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8.xml><?xml version="1.0" encoding="utf-8"?>
<cs:colorStyle xmlns:cs="http://schemas.microsoft.com/office/drawing/2012/chartStyle" xmlns:a="http://schemas.openxmlformats.org/drawingml/2006/main" meth="withinLinearReversed" id="23">
  <a:schemeClr val="accent3"/>
</cs:colorStyle>
</file>

<file path=ppt/charts/colors9.xml><?xml version="1.0" encoding="utf-8"?>
<cs:colorStyle xmlns:cs="http://schemas.microsoft.com/office/drawing/2012/chartStyle" xmlns:a="http://schemas.openxmlformats.org/drawingml/2006/main" meth="withinLinearReversed" id="23">
  <a:schemeClr val="accent3"/>
</cs:colorStyle>
</file>

<file path=ppt/charts/style1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4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0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34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0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A822DB7-E9DA-44AF-99AF-30D2D2A90897}" type="doc">
      <dgm:prSet loTypeId="urn:microsoft.com/office/officeart/2008/layout/VerticalCurvedList" loCatId="list" qsTypeId="urn:microsoft.com/office/officeart/2005/8/quickstyle/simple1" qsCatId="simple" csTypeId="urn:microsoft.com/office/officeart/2005/8/colors/accent3_3" csCatId="accent3" phldr="1"/>
      <dgm:spPr/>
      <dgm:t>
        <a:bodyPr/>
        <a:lstStyle/>
        <a:p>
          <a:endParaRPr lang="ru-RU"/>
        </a:p>
      </dgm:t>
    </dgm:pt>
    <dgm:pt modelId="{4B8275AC-6AF2-4C70-930D-E5B62A228729}">
      <dgm:prSet phldrT="[Текст]" custT="1"/>
      <dgm:spPr/>
      <dgm:t>
        <a:bodyPr/>
        <a:lstStyle/>
        <a:p>
          <a:r>
            <a:rPr lang="ru-RU" sz="1300" dirty="0" smtClean="0">
              <a:solidFill>
                <a:schemeClr val="tx1">
                  <a:lumMod val="10000"/>
                </a:schemeClr>
              </a:solidFill>
              <a:latin typeface="Palatino Linotype" panose="02040502050505030304" pitchFamily="18" charset="0"/>
            </a:rPr>
            <a:t>«Развитие транспортной системы в Камчатском крае»</a:t>
          </a:r>
          <a:endParaRPr lang="ru-RU" sz="1300" dirty="0">
            <a:solidFill>
              <a:schemeClr val="tx1">
                <a:lumMod val="10000"/>
              </a:schemeClr>
            </a:solidFill>
            <a:latin typeface="Palatino Linotype" panose="02040502050505030304" pitchFamily="18" charset="0"/>
          </a:endParaRPr>
        </a:p>
      </dgm:t>
    </dgm:pt>
    <dgm:pt modelId="{649493B1-EAFC-4CA4-B7A0-BA129E2FF057}" type="parTrans" cxnId="{55E5C9AB-F96F-44DE-A86B-CF4D78BC9658}">
      <dgm:prSet/>
      <dgm:spPr/>
      <dgm:t>
        <a:bodyPr/>
        <a:lstStyle/>
        <a:p>
          <a:endParaRPr lang="ru-RU" sz="1300">
            <a:solidFill>
              <a:schemeClr val="tx1"/>
            </a:solidFill>
            <a:latin typeface="Palatino Linotype" panose="02040502050505030304" pitchFamily="18" charset="0"/>
          </a:endParaRPr>
        </a:p>
      </dgm:t>
    </dgm:pt>
    <dgm:pt modelId="{48B83ACC-CC6F-4146-BD27-0D25BBE5F537}" type="sibTrans" cxnId="{55E5C9AB-F96F-44DE-A86B-CF4D78BC9658}">
      <dgm:prSet/>
      <dgm:spPr/>
      <dgm:t>
        <a:bodyPr/>
        <a:lstStyle/>
        <a:p>
          <a:endParaRPr lang="ru-RU" sz="1300">
            <a:solidFill>
              <a:schemeClr val="tx1"/>
            </a:solidFill>
            <a:latin typeface="Palatino Linotype" panose="02040502050505030304" pitchFamily="18" charset="0"/>
          </a:endParaRPr>
        </a:p>
      </dgm:t>
    </dgm:pt>
    <dgm:pt modelId="{89BD5601-81D3-41A9-8817-18102E383EAA}">
      <dgm:prSet phldrT="[Текст]" custT="1"/>
      <dgm:spPr/>
      <dgm:t>
        <a:bodyPr/>
        <a:lstStyle/>
        <a:p>
          <a:r>
            <a:rPr lang="ru-RU" sz="1300" dirty="0" smtClean="0">
              <a:solidFill>
                <a:schemeClr val="tx1">
                  <a:lumMod val="10000"/>
                </a:schemeClr>
              </a:solidFill>
              <a:latin typeface="Palatino Linotype" panose="02040502050505030304" pitchFamily="18" charset="0"/>
            </a:rPr>
            <a:t>«Развитие здравоохранения Камчатского края»</a:t>
          </a:r>
          <a:endParaRPr lang="ru-RU" sz="1300" dirty="0">
            <a:solidFill>
              <a:schemeClr val="tx1">
                <a:lumMod val="10000"/>
              </a:schemeClr>
            </a:solidFill>
            <a:latin typeface="Palatino Linotype" panose="02040502050505030304" pitchFamily="18" charset="0"/>
          </a:endParaRPr>
        </a:p>
      </dgm:t>
    </dgm:pt>
    <dgm:pt modelId="{EDC9B4E3-2230-4937-8F8B-0513630F0EE6}" type="parTrans" cxnId="{F0586AC1-B683-4D1A-93A5-B3FCEF998CFC}">
      <dgm:prSet/>
      <dgm:spPr/>
      <dgm:t>
        <a:bodyPr/>
        <a:lstStyle/>
        <a:p>
          <a:endParaRPr lang="ru-RU" sz="1300">
            <a:solidFill>
              <a:schemeClr val="tx1"/>
            </a:solidFill>
            <a:latin typeface="Palatino Linotype" panose="02040502050505030304" pitchFamily="18" charset="0"/>
          </a:endParaRPr>
        </a:p>
      </dgm:t>
    </dgm:pt>
    <dgm:pt modelId="{AF8606BD-2FAA-47C2-95D4-AE2CF6DF2295}" type="sibTrans" cxnId="{F0586AC1-B683-4D1A-93A5-B3FCEF998CFC}">
      <dgm:prSet/>
      <dgm:spPr/>
      <dgm:t>
        <a:bodyPr/>
        <a:lstStyle/>
        <a:p>
          <a:endParaRPr lang="ru-RU" sz="1300">
            <a:solidFill>
              <a:schemeClr val="tx1"/>
            </a:solidFill>
            <a:latin typeface="Palatino Linotype" panose="02040502050505030304" pitchFamily="18" charset="0"/>
          </a:endParaRPr>
        </a:p>
      </dgm:t>
    </dgm:pt>
    <dgm:pt modelId="{7548192B-4EF3-4448-AF9D-B11179D7D538}">
      <dgm:prSet phldrT="[Текст]" custT="1"/>
      <dgm:spPr/>
      <dgm:t>
        <a:bodyPr/>
        <a:lstStyle/>
        <a:p>
          <a:r>
            <a:rPr lang="ru-RU" sz="1300" dirty="0" smtClean="0">
              <a:solidFill>
                <a:schemeClr val="tx1">
                  <a:lumMod val="10000"/>
                </a:schemeClr>
              </a:solidFill>
              <a:latin typeface="Palatino Linotype" panose="02040502050505030304" pitchFamily="18" charset="0"/>
            </a:rPr>
            <a:t>«Развитие образования в Камчатском крае»</a:t>
          </a:r>
          <a:endParaRPr lang="ru-RU" sz="1300" dirty="0">
            <a:solidFill>
              <a:schemeClr val="tx1">
                <a:lumMod val="10000"/>
              </a:schemeClr>
            </a:solidFill>
            <a:latin typeface="Palatino Linotype" panose="02040502050505030304" pitchFamily="18" charset="0"/>
          </a:endParaRPr>
        </a:p>
      </dgm:t>
    </dgm:pt>
    <dgm:pt modelId="{B02EF5E8-EB96-41C4-9E95-279486F5A728}" type="parTrans" cxnId="{3F6D4292-1BBB-4971-95CE-C79FC89EAA05}">
      <dgm:prSet/>
      <dgm:spPr/>
      <dgm:t>
        <a:bodyPr/>
        <a:lstStyle/>
        <a:p>
          <a:endParaRPr lang="ru-RU" sz="1300">
            <a:solidFill>
              <a:schemeClr val="tx1"/>
            </a:solidFill>
            <a:latin typeface="Palatino Linotype" panose="02040502050505030304" pitchFamily="18" charset="0"/>
          </a:endParaRPr>
        </a:p>
      </dgm:t>
    </dgm:pt>
    <dgm:pt modelId="{48FA2C0F-9A02-4191-850B-29F49179B168}" type="sibTrans" cxnId="{3F6D4292-1BBB-4971-95CE-C79FC89EAA05}">
      <dgm:prSet/>
      <dgm:spPr/>
      <dgm:t>
        <a:bodyPr/>
        <a:lstStyle/>
        <a:p>
          <a:endParaRPr lang="ru-RU" sz="1300">
            <a:solidFill>
              <a:schemeClr val="tx1"/>
            </a:solidFill>
            <a:latin typeface="Palatino Linotype" panose="02040502050505030304" pitchFamily="18" charset="0"/>
          </a:endParaRPr>
        </a:p>
      </dgm:t>
    </dgm:pt>
    <dgm:pt modelId="{3923A5A6-26E4-4D38-9EC8-3B43D0D35E27}">
      <dgm:prSet phldrT="[Текст]" custT="1"/>
      <dgm:spPr/>
      <dgm:t>
        <a:bodyPr/>
        <a:lstStyle/>
        <a:p>
          <a:r>
            <a:rPr lang="ru-RU" sz="1300" dirty="0" smtClean="0">
              <a:solidFill>
                <a:schemeClr val="tx1">
                  <a:lumMod val="10000"/>
                </a:schemeClr>
              </a:solidFill>
              <a:latin typeface="Palatino Linotype" panose="02040502050505030304" pitchFamily="18" charset="0"/>
            </a:rPr>
            <a:t>«Энергоэффективность, развитие энергетики и коммунального хозяйства, обеспечение жителей населенных пунктов Камчатского края коммунальными услугами»</a:t>
          </a:r>
          <a:endParaRPr lang="ru-RU" sz="1300" dirty="0">
            <a:solidFill>
              <a:schemeClr val="tx1">
                <a:lumMod val="10000"/>
              </a:schemeClr>
            </a:solidFill>
            <a:latin typeface="Palatino Linotype" panose="02040502050505030304" pitchFamily="18" charset="0"/>
          </a:endParaRPr>
        </a:p>
      </dgm:t>
    </dgm:pt>
    <dgm:pt modelId="{76EF4411-D31C-4377-A605-0AD36FCFED49}" type="parTrans" cxnId="{1E3ABDF3-1577-4107-ADF9-33719865E8AB}">
      <dgm:prSet/>
      <dgm:spPr/>
      <dgm:t>
        <a:bodyPr/>
        <a:lstStyle/>
        <a:p>
          <a:endParaRPr lang="ru-RU" sz="1300">
            <a:solidFill>
              <a:schemeClr val="tx1"/>
            </a:solidFill>
            <a:latin typeface="Palatino Linotype" panose="02040502050505030304" pitchFamily="18" charset="0"/>
          </a:endParaRPr>
        </a:p>
      </dgm:t>
    </dgm:pt>
    <dgm:pt modelId="{CF9637EB-9ABF-47AE-A5EA-0C5EA7572BCA}" type="sibTrans" cxnId="{1E3ABDF3-1577-4107-ADF9-33719865E8AB}">
      <dgm:prSet/>
      <dgm:spPr/>
      <dgm:t>
        <a:bodyPr/>
        <a:lstStyle/>
        <a:p>
          <a:endParaRPr lang="ru-RU" sz="1300">
            <a:solidFill>
              <a:schemeClr val="tx1"/>
            </a:solidFill>
            <a:latin typeface="Palatino Linotype" panose="02040502050505030304" pitchFamily="18" charset="0"/>
          </a:endParaRPr>
        </a:p>
      </dgm:t>
    </dgm:pt>
    <dgm:pt modelId="{9C2C3C84-87F9-4BC6-B0D3-9B327892FC19}">
      <dgm:prSet phldrT="[Текст]" custT="1"/>
      <dgm:spPr/>
      <dgm:t>
        <a:bodyPr/>
        <a:lstStyle/>
        <a:p>
          <a:r>
            <a:rPr lang="ru-RU" sz="1300" dirty="0" smtClean="0">
              <a:solidFill>
                <a:schemeClr val="tx1">
                  <a:lumMod val="10000"/>
                </a:schemeClr>
              </a:solidFill>
              <a:latin typeface="Palatino Linotype" panose="02040502050505030304" pitchFamily="18" charset="0"/>
            </a:rPr>
            <a:t>«Обеспечение доступным и комфортным жильем жителей Камчатского края»</a:t>
          </a:r>
          <a:endParaRPr lang="ru-RU" sz="1300" dirty="0">
            <a:solidFill>
              <a:schemeClr val="tx1">
                <a:lumMod val="10000"/>
              </a:schemeClr>
            </a:solidFill>
            <a:latin typeface="Palatino Linotype" panose="02040502050505030304" pitchFamily="18" charset="0"/>
          </a:endParaRPr>
        </a:p>
      </dgm:t>
    </dgm:pt>
    <dgm:pt modelId="{9B926441-94C4-4BFF-B27A-2D9A596BCC7C}" type="sibTrans" cxnId="{F5808B4B-2344-4296-82A0-518236C1ACBB}">
      <dgm:prSet/>
      <dgm:spPr/>
      <dgm:t>
        <a:bodyPr/>
        <a:lstStyle/>
        <a:p>
          <a:endParaRPr lang="ru-RU" sz="1300">
            <a:solidFill>
              <a:schemeClr val="tx1"/>
            </a:solidFill>
            <a:latin typeface="Palatino Linotype" panose="02040502050505030304" pitchFamily="18" charset="0"/>
          </a:endParaRPr>
        </a:p>
      </dgm:t>
    </dgm:pt>
    <dgm:pt modelId="{D5CA11E5-9385-45BC-AB38-8E30AEDD4B34}" type="parTrans" cxnId="{F5808B4B-2344-4296-82A0-518236C1ACBB}">
      <dgm:prSet/>
      <dgm:spPr/>
      <dgm:t>
        <a:bodyPr/>
        <a:lstStyle/>
        <a:p>
          <a:endParaRPr lang="ru-RU" sz="1300">
            <a:solidFill>
              <a:schemeClr val="tx1"/>
            </a:solidFill>
            <a:latin typeface="Palatino Linotype" panose="02040502050505030304" pitchFamily="18" charset="0"/>
          </a:endParaRPr>
        </a:p>
      </dgm:t>
    </dgm:pt>
    <dgm:pt modelId="{4CFF1590-F820-4568-A788-ECA4EBB5D4D0}" type="pres">
      <dgm:prSet presAssocID="{EA822DB7-E9DA-44AF-99AF-30D2D2A90897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693CBE3C-7049-457F-9DC5-39DE62C5A27D}" type="pres">
      <dgm:prSet presAssocID="{EA822DB7-E9DA-44AF-99AF-30D2D2A90897}" presName="Name1" presStyleCnt="0"/>
      <dgm:spPr/>
      <dgm:t>
        <a:bodyPr/>
        <a:lstStyle/>
        <a:p>
          <a:endParaRPr lang="ru-RU"/>
        </a:p>
      </dgm:t>
    </dgm:pt>
    <dgm:pt modelId="{11279B0D-14B5-4C85-91D7-381F19AA2B7B}" type="pres">
      <dgm:prSet presAssocID="{EA822DB7-E9DA-44AF-99AF-30D2D2A90897}" presName="cycle" presStyleCnt="0"/>
      <dgm:spPr/>
      <dgm:t>
        <a:bodyPr/>
        <a:lstStyle/>
        <a:p>
          <a:endParaRPr lang="ru-RU"/>
        </a:p>
      </dgm:t>
    </dgm:pt>
    <dgm:pt modelId="{9D6F64E0-C4A1-4141-B13A-1C69D447E06A}" type="pres">
      <dgm:prSet presAssocID="{EA822DB7-E9DA-44AF-99AF-30D2D2A90897}" presName="srcNode" presStyleLbl="node1" presStyleIdx="0" presStyleCnt="5"/>
      <dgm:spPr/>
      <dgm:t>
        <a:bodyPr/>
        <a:lstStyle/>
        <a:p>
          <a:endParaRPr lang="ru-RU"/>
        </a:p>
      </dgm:t>
    </dgm:pt>
    <dgm:pt modelId="{911BA413-30F2-4935-AE63-01744F1C0378}" type="pres">
      <dgm:prSet presAssocID="{EA822DB7-E9DA-44AF-99AF-30D2D2A90897}" presName="conn" presStyleLbl="parChTrans1D2" presStyleIdx="0" presStyleCnt="1"/>
      <dgm:spPr/>
      <dgm:t>
        <a:bodyPr/>
        <a:lstStyle/>
        <a:p>
          <a:endParaRPr lang="ru-RU"/>
        </a:p>
      </dgm:t>
    </dgm:pt>
    <dgm:pt modelId="{231A26FD-0FF0-45C3-9B0F-B1B33B08CBD8}" type="pres">
      <dgm:prSet presAssocID="{EA822DB7-E9DA-44AF-99AF-30D2D2A90897}" presName="extraNode" presStyleLbl="node1" presStyleIdx="0" presStyleCnt="5"/>
      <dgm:spPr/>
      <dgm:t>
        <a:bodyPr/>
        <a:lstStyle/>
        <a:p>
          <a:endParaRPr lang="ru-RU"/>
        </a:p>
      </dgm:t>
    </dgm:pt>
    <dgm:pt modelId="{6C92C784-F52D-4B71-8A54-4D9F6392EDA0}" type="pres">
      <dgm:prSet presAssocID="{EA822DB7-E9DA-44AF-99AF-30D2D2A90897}" presName="dstNode" presStyleLbl="node1" presStyleIdx="0" presStyleCnt="5"/>
      <dgm:spPr/>
      <dgm:t>
        <a:bodyPr/>
        <a:lstStyle/>
        <a:p>
          <a:endParaRPr lang="ru-RU"/>
        </a:p>
      </dgm:t>
    </dgm:pt>
    <dgm:pt modelId="{DC9EE3E9-066C-4F9F-BD91-4E286059376B}" type="pres">
      <dgm:prSet presAssocID="{4B8275AC-6AF2-4C70-930D-E5B62A228729}" presName="text_1" presStyleLbl="node1" presStyleIdx="0" presStyleCnt="5" custScaleY="101938" custLinFactNeighborX="1165" custLinFactNeighborY="-306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589405-9B92-494B-AAEE-C2142C454688}" type="pres">
      <dgm:prSet presAssocID="{4B8275AC-6AF2-4C70-930D-E5B62A228729}" presName="accent_1" presStyleCnt="0"/>
      <dgm:spPr/>
      <dgm:t>
        <a:bodyPr/>
        <a:lstStyle/>
        <a:p>
          <a:endParaRPr lang="ru-RU"/>
        </a:p>
      </dgm:t>
    </dgm:pt>
    <dgm:pt modelId="{7F9C80D8-63D2-4CF1-A76F-44EEB69FFFFB}" type="pres">
      <dgm:prSet presAssocID="{4B8275AC-6AF2-4C70-930D-E5B62A228729}" presName="accentRepeatNode" presStyleLbl="solidFgAcc1" presStyleIdx="0" presStyleCnt="5" custScaleX="136712" custScaleY="97235" custLinFactNeighborX="-13710" custLinFactNeighborY="-25462"/>
      <dgm:spPr/>
      <dgm:t>
        <a:bodyPr/>
        <a:lstStyle/>
        <a:p>
          <a:endParaRPr lang="ru-RU"/>
        </a:p>
      </dgm:t>
    </dgm:pt>
    <dgm:pt modelId="{D1225675-AD98-4C4E-BC91-9AD101979668}" type="pres">
      <dgm:prSet presAssocID="{89BD5601-81D3-41A9-8817-18102E383EAA}" presName="text_2" presStyleLbl="node1" presStyleIdx="1" presStyleCnt="5" custScaleY="93994" custLinFactNeighborX="1208" custLinFactNeighborY="-510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EFD783-428B-4A42-BD94-67E507234B19}" type="pres">
      <dgm:prSet presAssocID="{89BD5601-81D3-41A9-8817-18102E383EAA}" presName="accent_2" presStyleCnt="0"/>
      <dgm:spPr/>
      <dgm:t>
        <a:bodyPr/>
        <a:lstStyle/>
        <a:p>
          <a:endParaRPr lang="ru-RU"/>
        </a:p>
      </dgm:t>
    </dgm:pt>
    <dgm:pt modelId="{9530F65B-48BB-423D-A637-D02A728E2666}" type="pres">
      <dgm:prSet presAssocID="{89BD5601-81D3-41A9-8817-18102E383EAA}" presName="accentRepeatNode" presStyleLbl="solidFgAcc1" presStyleIdx="1" presStyleCnt="5" custScaleX="155245" custScaleY="100459" custLinFactNeighborX="-23643" custLinFactNeighborY="-46599"/>
      <dgm:spPr/>
      <dgm:t>
        <a:bodyPr/>
        <a:lstStyle/>
        <a:p>
          <a:endParaRPr lang="ru-RU"/>
        </a:p>
      </dgm:t>
    </dgm:pt>
    <dgm:pt modelId="{6E831857-0685-48E6-8E28-572EBA9CC169}" type="pres">
      <dgm:prSet presAssocID="{7548192B-4EF3-4448-AF9D-B11179D7D538}" presName="text_3" presStyleLbl="node1" presStyleIdx="2" presStyleCnt="5" custLinFactNeighborX="62" custLinFactNeighborY="-442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A9124B-BDCE-416F-99C0-05F8BD581317}" type="pres">
      <dgm:prSet presAssocID="{7548192B-4EF3-4448-AF9D-B11179D7D538}" presName="accent_3" presStyleCnt="0"/>
      <dgm:spPr/>
      <dgm:t>
        <a:bodyPr/>
        <a:lstStyle/>
        <a:p>
          <a:endParaRPr lang="ru-RU"/>
        </a:p>
      </dgm:t>
    </dgm:pt>
    <dgm:pt modelId="{916C4518-7280-417D-BA81-7E5AA5FB8FDD}" type="pres">
      <dgm:prSet presAssocID="{7548192B-4EF3-4448-AF9D-B11179D7D538}" presName="accentRepeatNode" presStyleLbl="solidFgAcc1" presStyleIdx="2" presStyleCnt="5" custScaleX="140170" custLinFactNeighborX="-2899" custLinFactNeighborY="-41412"/>
      <dgm:spPr/>
      <dgm:t>
        <a:bodyPr/>
        <a:lstStyle/>
        <a:p>
          <a:endParaRPr lang="ru-RU"/>
        </a:p>
      </dgm:t>
    </dgm:pt>
    <dgm:pt modelId="{BE5E70B5-0DA8-4991-B3F7-C79A964E1802}" type="pres">
      <dgm:prSet presAssocID="{3923A5A6-26E4-4D38-9EC8-3B43D0D35E27}" presName="text_4" presStyleLbl="node1" presStyleIdx="3" presStyleCnt="5" custScaleY="1967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FA71CE-DC11-44B7-AE62-1FA19C678368}" type="pres">
      <dgm:prSet presAssocID="{3923A5A6-26E4-4D38-9EC8-3B43D0D35E27}" presName="accent_4" presStyleCnt="0"/>
      <dgm:spPr/>
      <dgm:t>
        <a:bodyPr/>
        <a:lstStyle/>
        <a:p>
          <a:endParaRPr lang="ru-RU"/>
        </a:p>
      </dgm:t>
    </dgm:pt>
    <dgm:pt modelId="{A48EC3FB-405F-4349-9497-43AF348D10D1}" type="pres">
      <dgm:prSet presAssocID="{3923A5A6-26E4-4D38-9EC8-3B43D0D35E27}" presName="accentRepeatNode" presStyleLbl="solidFgAcc1" presStyleIdx="3" presStyleCnt="5" custScaleX="131749" custLinFactNeighborX="0" custLinFactNeighborY="-47852"/>
      <dgm:spPr/>
      <dgm:t>
        <a:bodyPr/>
        <a:lstStyle/>
        <a:p>
          <a:endParaRPr lang="ru-RU"/>
        </a:p>
      </dgm:t>
    </dgm:pt>
    <dgm:pt modelId="{5F441971-798B-4589-BFB5-2AFF55E4F4D4}" type="pres">
      <dgm:prSet presAssocID="{9C2C3C84-87F9-4BC6-B0D3-9B327892FC19}" presName="text_5" presStyleLbl="node1" presStyleIdx="4" presStyleCnt="5" custLinFactNeighborX="483" custLinFactNeighborY="180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BE6D76-B026-418D-843D-EE6ECFDD73D1}" type="pres">
      <dgm:prSet presAssocID="{9C2C3C84-87F9-4BC6-B0D3-9B327892FC19}" presName="accent_5" presStyleCnt="0"/>
      <dgm:spPr/>
      <dgm:t>
        <a:bodyPr/>
        <a:lstStyle/>
        <a:p>
          <a:endParaRPr lang="ru-RU"/>
        </a:p>
      </dgm:t>
    </dgm:pt>
    <dgm:pt modelId="{AD715A31-F8F4-4599-9642-466871A9171D}" type="pres">
      <dgm:prSet presAssocID="{9C2C3C84-87F9-4BC6-B0D3-9B327892FC19}" presName="accentRepeatNode" presStyleLbl="solidFgAcc1" presStyleIdx="4" presStyleCnt="5" custScaleX="135516" custLinFactNeighborX="-7838" custLinFactNeighborY="-13023"/>
      <dgm:spPr/>
      <dgm:t>
        <a:bodyPr/>
        <a:lstStyle/>
        <a:p>
          <a:endParaRPr lang="ru-RU"/>
        </a:p>
      </dgm:t>
    </dgm:pt>
  </dgm:ptLst>
  <dgm:cxnLst>
    <dgm:cxn modelId="{2492AFB7-3AB8-4E22-87F8-40E5E95C416E}" type="presOf" srcId="{4B8275AC-6AF2-4C70-930D-E5B62A228729}" destId="{DC9EE3E9-066C-4F9F-BD91-4E286059376B}" srcOrd="0" destOrd="0" presId="urn:microsoft.com/office/officeart/2008/layout/VerticalCurvedList"/>
    <dgm:cxn modelId="{F0586AC1-B683-4D1A-93A5-B3FCEF998CFC}" srcId="{EA822DB7-E9DA-44AF-99AF-30D2D2A90897}" destId="{89BD5601-81D3-41A9-8817-18102E383EAA}" srcOrd="1" destOrd="0" parTransId="{EDC9B4E3-2230-4937-8F8B-0513630F0EE6}" sibTransId="{AF8606BD-2FAA-47C2-95D4-AE2CF6DF2295}"/>
    <dgm:cxn modelId="{55E5C9AB-F96F-44DE-A86B-CF4D78BC9658}" srcId="{EA822DB7-E9DA-44AF-99AF-30D2D2A90897}" destId="{4B8275AC-6AF2-4C70-930D-E5B62A228729}" srcOrd="0" destOrd="0" parTransId="{649493B1-EAFC-4CA4-B7A0-BA129E2FF057}" sibTransId="{48B83ACC-CC6F-4146-BD27-0D25BBE5F537}"/>
    <dgm:cxn modelId="{367624D2-BA80-4266-8FC6-0404C34445E3}" type="presOf" srcId="{48B83ACC-CC6F-4146-BD27-0D25BBE5F537}" destId="{911BA413-30F2-4935-AE63-01744F1C0378}" srcOrd="0" destOrd="0" presId="urn:microsoft.com/office/officeart/2008/layout/VerticalCurvedList"/>
    <dgm:cxn modelId="{ABCFA5E9-C5B7-43FC-B140-0E8B8316EEF4}" type="presOf" srcId="{3923A5A6-26E4-4D38-9EC8-3B43D0D35E27}" destId="{BE5E70B5-0DA8-4991-B3F7-C79A964E1802}" srcOrd="0" destOrd="0" presId="urn:microsoft.com/office/officeart/2008/layout/VerticalCurvedList"/>
    <dgm:cxn modelId="{0528406B-C661-4B84-A762-F5670C8C0B4A}" type="presOf" srcId="{7548192B-4EF3-4448-AF9D-B11179D7D538}" destId="{6E831857-0685-48E6-8E28-572EBA9CC169}" srcOrd="0" destOrd="0" presId="urn:microsoft.com/office/officeart/2008/layout/VerticalCurvedList"/>
    <dgm:cxn modelId="{113CDF8D-F16D-4AC4-8436-76D22DB5DFB5}" type="presOf" srcId="{89BD5601-81D3-41A9-8817-18102E383EAA}" destId="{D1225675-AD98-4C4E-BC91-9AD101979668}" srcOrd="0" destOrd="0" presId="urn:microsoft.com/office/officeart/2008/layout/VerticalCurvedList"/>
    <dgm:cxn modelId="{EAFE68B6-37C2-4A2C-88C1-D741307C441D}" type="presOf" srcId="{9C2C3C84-87F9-4BC6-B0D3-9B327892FC19}" destId="{5F441971-798B-4589-BFB5-2AFF55E4F4D4}" srcOrd="0" destOrd="0" presId="urn:microsoft.com/office/officeart/2008/layout/VerticalCurvedList"/>
    <dgm:cxn modelId="{53FA80C8-C441-4DAC-881A-196065CB4144}" type="presOf" srcId="{EA822DB7-E9DA-44AF-99AF-30D2D2A90897}" destId="{4CFF1590-F820-4568-A788-ECA4EBB5D4D0}" srcOrd="0" destOrd="0" presId="urn:microsoft.com/office/officeart/2008/layout/VerticalCurvedList"/>
    <dgm:cxn modelId="{F5808B4B-2344-4296-82A0-518236C1ACBB}" srcId="{EA822DB7-E9DA-44AF-99AF-30D2D2A90897}" destId="{9C2C3C84-87F9-4BC6-B0D3-9B327892FC19}" srcOrd="4" destOrd="0" parTransId="{D5CA11E5-9385-45BC-AB38-8E30AEDD4B34}" sibTransId="{9B926441-94C4-4BFF-B27A-2D9A596BCC7C}"/>
    <dgm:cxn modelId="{1E3ABDF3-1577-4107-ADF9-33719865E8AB}" srcId="{EA822DB7-E9DA-44AF-99AF-30D2D2A90897}" destId="{3923A5A6-26E4-4D38-9EC8-3B43D0D35E27}" srcOrd="3" destOrd="0" parTransId="{76EF4411-D31C-4377-A605-0AD36FCFED49}" sibTransId="{CF9637EB-9ABF-47AE-A5EA-0C5EA7572BCA}"/>
    <dgm:cxn modelId="{3F6D4292-1BBB-4971-95CE-C79FC89EAA05}" srcId="{EA822DB7-E9DA-44AF-99AF-30D2D2A90897}" destId="{7548192B-4EF3-4448-AF9D-B11179D7D538}" srcOrd="2" destOrd="0" parTransId="{B02EF5E8-EB96-41C4-9E95-279486F5A728}" sibTransId="{48FA2C0F-9A02-4191-850B-29F49179B168}"/>
    <dgm:cxn modelId="{E1864A65-B7CB-4C90-908F-44986ED98B74}" type="presParOf" srcId="{4CFF1590-F820-4568-A788-ECA4EBB5D4D0}" destId="{693CBE3C-7049-457F-9DC5-39DE62C5A27D}" srcOrd="0" destOrd="0" presId="urn:microsoft.com/office/officeart/2008/layout/VerticalCurvedList"/>
    <dgm:cxn modelId="{C8CB4C98-0807-4503-8CF9-98462092D0DC}" type="presParOf" srcId="{693CBE3C-7049-457F-9DC5-39DE62C5A27D}" destId="{11279B0D-14B5-4C85-91D7-381F19AA2B7B}" srcOrd="0" destOrd="0" presId="urn:microsoft.com/office/officeart/2008/layout/VerticalCurvedList"/>
    <dgm:cxn modelId="{CFF29B76-3A5E-4A0A-9F96-2DFEF2254BDA}" type="presParOf" srcId="{11279B0D-14B5-4C85-91D7-381F19AA2B7B}" destId="{9D6F64E0-C4A1-4141-B13A-1C69D447E06A}" srcOrd="0" destOrd="0" presId="urn:microsoft.com/office/officeart/2008/layout/VerticalCurvedList"/>
    <dgm:cxn modelId="{8BBE8F05-100E-4FCE-BDAB-A87536133BD9}" type="presParOf" srcId="{11279B0D-14B5-4C85-91D7-381F19AA2B7B}" destId="{911BA413-30F2-4935-AE63-01744F1C0378}" srcOrd="1" destOrd="0" presId="urn:microsoft.com/office/officeart/2008/layout/VerticalCurvedList"/>
    <dgm:cxn modelId="{A44B3094-D2F4-4365-B386-1036B99987AF}" type="presParOf" srcId="{11279B0D-14B5-4C85-91D7-381F19AA2B7B}" destId="{231A26FD-0FF0-45C3-9B0F-B1B33B08CBD8}" srcOrd="2" destOrd="0" presId="urn:microsoft.com/office/officeart/2008/layout/VerticalCurvedList"/>
    <dgm:cxn modelId="{B40BC640-9E95-41FB-A007-E9328D1E87AB}" type="presParOf" srcId="{11279B0D-14B5-4C85-91D7-381F19AA2B7B}" destId="{6C92C784-F52D-4B71-8A54-4D9F6392EDA0}" srcOrd="3" destOrd="0" presId="urn:microsoft.com/office/officeart/2008/layout/VerticalCurvedList"/>
    <dgm:cxn modelId="{0052ED53-9D3E-4D4B-962B-458960E4AE54}" type="presParOf" srcId="{693CBE3C-7049-457F-9DC5-39DE62C5A27D}" destId="{DC9EE3E9-066C-4F9F-BD91-4E286059376B}" srcOrd="1" destOrd="0" presId="urn:microsoft.com/office/officeart/2008/layout/VerticalCurvedList"/>
    <dgm:cxn modelId="{9689767A-6E7A-4586-9F7A-7D58232190EF}" type="presParOf" srcId="{693CBE3C-7049-457F-9DC5-39DE62C5A27D}" destId="{6A589405-9B92-494B-AAEE-C2142C454688}" srcOrd="2" destOrd="0" presId="urn:microsoft.com/office/officeart/2008/layout/VerticalCurvedList"/>
    <dgm:cxn modelId="{6C92DA39-08FE-423D-A044-FFCD1728CBA6}" type="presParOf" srcId="{6A589405-9B92-494B-AAEE-C2142C454688}" destId="{7F9C80D8-63D2-4CF1-A76F-44EEB69FFFFB}" srcOrd="0" destOrd="0" presId="urn:microsoft.com/office/officeart/2008/layout/VerticalCurvedList"/>
    <dgm:cxn modelId="{D42E2C0A-5C1D-44BE-9455-CD423424E2C8}" type="presParOf" srcId="{693CBE3C-7049-457F-9DC5-39DE62C5A27D}" destId="{D1225675-AD98-4C4E-BC91-9AD101979668}" srcOrd="3" destOrd="0" presId="urn:microsoft.com/office/officeart/2008/layout/VerticalCurvedList"/>
    <dgm:cxn modelId="{F894BB3E-37F6-42D9-8CB9-457398208C7F}" type="presParOf" srcId="{693CBE3C-7049-457F-9DC5-39DE62C5A27D}" destId="{DBEFD783-428B-4A42-BD94-67E507234B19}" srcOrd="4" destOrd="0" presId="urn:microsoft.com/office/officeart/2008/layout/VerticalCurvedList"/>
    <dgm:cxn modelId="{C5D0F382-2C5C-44C6-AD2F-08EABAD75E3E}" type="presParOf" srcId="{DBEFD783-428B-4A42-BD94-67E507234B19}" destId="{9530F65B-48BB-423D-A637-D02A728E2666}" srcOrd="0" destOrd="0" presId="urn:microsoft.com/office/officeart/2008/layout/VerticalCurvedList"/>
    <dgm:cxn modelId="{C4A96D70-617D-4A00-B2AC-9430E4291242}" type="presParOf" srcId="{693CBE3C-7049-457F-9DC5-39DE62C5A27D}" destId="{6E831857-0685-48E6-8E28-572EBA9CC169}" srcOrd="5" destOrd="0" presId="urn:microsoft.com/office/officeart/2008/layout/VerticalCurvedList"/>
    <dgm:cxn modelId="{4AC154EC-B773-4F06-A17D-59E7CF1D2296}" type="presParOf" srcId="{693CBE3C-7049-457F-9DC5-39DE62C5A27D}" destId="{43A9124B-BDCE-416F-99C0-05F8BD581317}" srcOrd="6" destOrd="0" presId="urn:microsoft.com/office/officeart/2008/layout/VerticalCurvedList"/>
    <dgm:cxn modelId="{C1278727-2AD3-4CC4-A0B1-35FE8C83A590}" type="presParOf" srcId="{43A9124B-BDCE-416F-99C0-05F8BD581317}" destId="{916C4518-7280-417D-BA81-7E5AA5FB8FDD}" srcOrd="0" destOrd="0" presId="urn:microsoft.com/office/officeart/2008/layout/VerticalCurvedList"/>
    <dgm:cxn modelId="{3AD70A40-D0B8-44A3-8CE8-A578FE6B7AD6}" type="presParOf" srcId="{693CBE3C-7049-457F-9DC5-39DE62C5A27D}" destId="{BE5E70B5-0DA8-4991-B3F7-C79A964E1802}" srcOrd="7" destOrd="0" presId="urn:microsoft.com/office/officeart/2008/layout/VerticalCurvedList"/>
    <dgm:cxn modelId="{6B371F48-B1BB-4FE0-8340-5ABA8FC5CFDB}" type="presParOf" srcId="{693CBE3C-7049-457F-9DC5-39DE62C5A27D}" destId="{FAFA71CE-DC11-44B7-AE62-1FA19C678368}" srcOrd="8" destOrd="0" presId="urn:microsoft.com/office/officeart/2008/layout/VerticalCurvedList"/>
    <dgm:cxn modelId="{FCB12479-0E73-4350-A59B-35B91204D27A}" type="presParOf" srcId="{FAFA71CE-DC11-44B7-AE62-1FA19C678368}" destId="{A48EC3FB-405F-4349-9497-43AF348D10D1}" srcOrd="0" destOrd="0" presId="urn:microsoft.com/office/officeart/2008/layout/VerticalCurvedList"/>
    <dgm:cxn modelId="{9064743C-79A0-4079-8D9C-6048E1133407}" type="presParOf" srcId="{693CBE3C-7049-457F-9DC5-39DE62C5A27D}" destId="{5F441971-798B-4589-BFB5-2AFF55E4F4D4}" srcOrd="9" destOrd="0" presId="urn:microsoft.com/office/officeart/2008/layout/VerticalCurvedList"/>
    <dgm:cxn modelId="{6DBD7F7F-03F1-4453-ACDD-29723748367A}" type="presParOf" srcId="{693CBE3C-7049-457F-9DC5-39DE62C5A27D}" destId="{5FBE6D76-B026-418D-843D-EE6ECFDD73D1}" srcOrd="10" destOrd="0" presId="urn:microsoft.com/office/officeart/2008/layout/VerticalCurvedList"/>
    <dgm:cxn modelId="{53652E3A-BB12-4856-A165-5995DE1A1E18}" type="presParOf" srcId="{5FBE6D76-B026-418D-843D-EE6ECFDD73D1}" destId="{AD715A31-F8F4-4599-9642-466871A9171D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1BA413-30F2-4935-AE63-01744F1C0378}">
      <dsp:nvSpPr>
        <dsp:cNvPr id="0" name=""/>
        <dsp:cNvSpPr/>
      </dsp:nvSpPr>
      <dsp:spPr>
        <a:xfrm>
          <a:off x="-4348299" y="-674575"/>
          <a:ext cx="5239704" cy="5239704"/>
        </a:xfrm>
        <a:prstGeom prst="blockArc">
          <a:avLst>
            <a:gd name="adj1" fmla="val 18900000"/>
            <a:gd name="adj2" fmla="val 2700000"/>
            <a:gd name="adj3" fmla="val 412"/>
          </a:avLst>
        </a:prstGeom>
        <a:noFill/>
        <a:ln w="15875" cap="rnd" cmpd="sng" algn="ctr">
          <a:solidFill>
            <a:schemeClr val="accent3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9EE3E9-066C-4F9F-BD91-4E286059376B}">
      <dsp:nvSpPr>
        <dsp:cNvPr id="0" name=""/>
        <dsp:cNvSpPr/>
      </dsp:nvSpPr>
      <dsp:spPr>
        <a:xfrm>
          <a:off x="420957" y="89112"/>
          <a:ext cx="4723296" cy="495902"/>
        </a:xfrm>
        <a:prstGeom prst="rect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6139" tIns="33020" rIns="33020" bIns="3302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tx1">
                  <a:lumMod val="10000"/>
                </a:schemeClr>
              </a:solidFill>
              <a:latin typeface="Palatino Linotype" panose="02040502050505030304" pitchFamily="18" charset="0"/>
            </a:rPr>
            <a:t>«Развитие транспортной системы в Камчатском крае»</a:t>
          </a:r>
          <a:endParaRPr lang="ru-RU" sz="1300" kern="1200" dirty="0">
            <a:solidFill>
              <a:schemeClr val="tx1">
                <a:lumMod val="10000"/>
              </a:schemeClr>
            </a:solidFill>
            <a:latin typeface="Palatino Linotype" panose="02040502050505030304" pitchFamily="18" charset="0"/>
          </a:endParaRPr>
        </a:p>
      </dsp:txBody>
      <dsp:txXfrm>
        <a:off x="420957" y="89112"/>
        <a:ext cx="4723296" cy="495902"/>
      </dsp:txXfrm>
    </dsp:sp>
    <dsp:sp modelId="{7F9C80D8-63D2-4CF1-A76F-44EEB69FFFFB}">
      <dsp:nvSpPr>
        <dsp:cNvPr id="0" name=""/>
        <dsp:cNvSpPr/>
      </dsp:nvSpPr>
      <dsp:spPr>
        <a:xfrm>
          <a:off x="0" y="35846"/>
          <a:ext cx="831336" cy="59127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225675-AD98-4C4E-BC91-9AD101979668}">
      <dsp:nvSpPr>
        <dsp:cNvPr id="0" name=""/>
        <dsp:cNvSpPr/>
      </dsp:nvSpPr>
      <dsp:spPr>
        <a:xfrm>
          <a:off x="769551" y="738926"/>
          <a:ext cx="4374702" cy="457257"/>
        </a:xfrm>
        <a:prstGeom prst="rect">
          <a:avLst/>
        </a:prstGeom>
        <a:solidFill>
          <a:schemeClr val="accent3">
            <a:shade val="80000"/>
            <a:hueOff val="-102891"/>
            <a:satOff val="-13586"/>
            <a:lumOff val="9183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6139" tIns="33020" rIns="33020" bIns="3302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tx1">
                  <a:lumMod val="10000"/>
                </a:schemeClr>
              </a:solidFill>
              <a:latin typeface="Palatino Linotype" panose="02040502050505030304" pitchFamily="18" charset="0"/>
            </a:rPr>
            <a:t>«Развитие здравоохранения Камчатского края»</a:t>
          </a:r>
          <a:endParaRPr lang="ru-RU" sz="1300" kern="1200" dirty="0">
            <a:solidFill>
              <a:schemeClr val="tx1">
                <a:lumMod val="10000"/>
              </a:schemeClr>
            </a:solidFill>
            <a:latin typeface="Palatino Linotype" panose="02040502050505030304" pitchFamily="18" charset="0"/>
          </a:endParaRPr>
        </a:p>
      </dsp:txBody>
      <dsp:txXfrm>
        <a:off x="769551" y="738926"/>
        <a:ext cx="4374702" cy="457257"/>
      </dsp:txXfrm>
    </dsp:sp>
    <dsp:sp modelId="{9530F65B-48BB-423D-A637-D02A728E2666}">
      <dsp:nvSpPr>
        <dsp:cNvPr id="0" name=""/>
        <dsp:cNvSpPr/>
      </dsp:nvSpPr>
      <dsp:spPr>
        <a:xfrm>
          <a:off x="151117" y="626990"/>
          <a:ext cx="944034" cy="61088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3">
              <a:shade val="80000"/>
              <a:hueOff val="-102891"/>
              <a:satOff val="-13586"/>
              <a:lumOff val="918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831857-0685-48E6-8E28-572EBA9CC169}">
      <dsp:nvSpPr>
        <dsp:cNvPr id="0" name=""/>
        <dsp:cNvSpPr/>
      </dsp:nvSpPr>
      <dsp:spPr>
        <a:xfrm>
          <a:off x="876541" y="1486720"/>
          <a:ext cx="4267712" cy="486474"/>
        </a:xfrm>
        <a:prstGeom prst="rect">
          <a:avLst/>
        </a:prstGeom>
        <a:solidFill>
          <a:schemeClr val="accent3">
            <a:shade val="80000"/>
            <a:hueOff val="-205781"/>
            <a:satOff val="-27172"/>
            <a:lumOff val="18365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6139" tIns="33020" rIns="33020" bIns="3302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tx1">
                  <a:lumMod val="10000"/>
                </a:schemeClr>
              </a:solidFill>
              <a:latin typeface="Palatino Linotype" panose="02040502050505030304" pitchFamily="18" charset="0"/>
            </a:rPr>
            <a:t>«Развитие образования в Камчатском крае»</a:t>
          </a:r>
          <a:endParaRPr lang="ru-RU" sz="1300" kern="1200" dirty="0">
            <a:solidFill>
              <a:schemeClr val="tx1">
                <a:lumMod val="10000"/>
              </a:schemeClr>
            </a:solidFill>
            <a:latin typeface="Palatino Linotype" panose="02040502050505030304" pitchFamily="18" charset="0"/>
          </a:endParaRPr>
        </a:p>
      </dsp:txBody>
      <dsp:txXfrm>
        <a:off x="876541" y="1486720"/>
        <a:ext cx="4267712" cy="486474"/>
      </dsp:txXfrm>
    </dsp:sp>
    <dsp:sp modelId="{916C4518-7280-417D-BA81-7E5AA5FB8FDD}">
      <dsp:nvSpPr>
        <dsp:cNvPr id="0" name=""/>
        <dsp:cNvSpPr/>
      </dsp:nvSpPr>
      <dsp:spPr>
        <a:xfrm>
          <a:off x="430086" y="1389406"/>
          <a:ext cx="852364" cy="60809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3">
              <a:shade val="80000"/>
              <a:hueOff val="-205781"/>
              <a:satOff val="-27172"/>
              <a:lumOff val="1836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E5E70B5-0DA8-4991-B3F7-C79A964E1802}">
      <dsp:nvSpPr>
        <dsp:cNvPr id="0" name=""/>
        <dsp:cNvSpPr/>
      </dsp:nvSpPr>
      <dsp:spPr>
        <a:xfrm>
          <a:off x="766906" y="2196298"/>
          <a:ext cx="4374702" cy="956915"/>
        </a:xfrm>
        <a:prstGeom prst="rect">
          <a:avLst/>
        </a:prstGeom>
        <a:solidFill>
          <a:schemeClr val="accent3">
            <a:shade val="80000"/>
            <a:hueOff val="-308672"/>
            <a:satOff val="-40757"/>
            <a:lumOff val="27547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6139" tIns="33020" rIns="33020" bIns="3302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tx1">
                  <a:lumMod val="10000"/>
                </a:schemeClr>
              </a:solidFill>
              <a:latin typeface="Palatino Linotype" panose="02040502050505030304" pitchFamily="18" charset="0"/>
            </a:rPr>
            <a:t>«Энергоэффективность, развитие энергетики и коммунального хозяйства, обеспечение жителей населенных пунктов Камчатского края коммунальными услугами»</a:t>
          </a:r>
          <a:endParaRPr lang="ru-RU" sz="1300" kern="1200" dirty="0">
            <a:solidFill>
              <a:schemeClr val="tx1">
                <a:lumMod val="10000"/>
              </a:schemeClr>
            </a:solidFill>
            <a:latin typeface="Palatino Linotype" panose="02040502050505030304" pitchFamily="18" charset="0"/>
          </a:endParaRPr>
        </a:p>
      </dsp:txBody>
      <dsp:txXfrm>
        <a:off x="766906" y="2196298"/>
        <a:ext cx="4374702" cy="956915"/>
      </dsp:txXfrm>
    </dsp:sp>
    <dsp:sp modelId="{A48EC3FB-405F-4349-9497-43AF348D10D1}">
      <dsp:nvSpPr>
        <dsp:cNvPr id="0" name=""/>
        <dsp:cNvSpPr/>
      </dsp:nvSpPr>
      <dsp:spPr>
        <a:xfrm>
          <a:off x="366328" y="2079724"/>
          <a:ext cx="801157" cy="60809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3">
              <a:shade val="80000"/>
              <a:hueOff val="-308672"/>
              <a:satOff val="-40757"/>
              <a:lumOff val="2754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441971-798B-4589-BFB5-2AFF55E4F4D4}">
      <dsp:nvSpPr>
        <dsp:cNvPr id="0" name=""/>
        <dsp:cNvSpPr/>
      </dsp:nvSpPr>
      <dsp:spPr>
        <a:xfrm>
          <a:off x="420957" y="3248718"/>
          <a:ext cx="4723296" cy="486474"/>
        </a:xfrm>
        <a:prstGeom prst="rect">
          <a:avLst/>
        </a:prstGeom>
        <a:solidFill>
          <a:schemeClr val="accent3">
            <a:shade val="80000"/>
            <a:hueOff val="-411563"/>
            <a:satOff val="-54343"/>
            <a:lumOff val="3673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6139" tIns="33020" rIns="33020" bIns="3302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tx1">
                  <a:lumMod val="10000"/>
                </a:schemeClr>
              </a:solidFill>
              <a:latin typeface="Palatino Linotype" panose="02040502050505030304" pitchFamily="18" charset="0"/>
            </a:rPr>
            <a:t>«Обеспечение доступным и комфортным жильем жителей Камчатского края»</a:t>
          </a:r>
          <a:endParaRPr lang="ru-RU" sz="1300" kern="1200" dirty="0">
            <a:solidFill>
              <a:schemeClr val="tx1">
                <a:lumMod val="10000"/>
              </a:schemeClr>
            </a:solidFill>
            <a:latin typeface="Palatino Linotype" panose="02040502050505030304" pitchFamily="18" charset="0"/>
          </a:endParaRPr>
        </a:p>
      </dsp:txBody>
      <dsp:txXfrm>
        <a:off x="420957" y="3248718"/>
        <a:ext cx="4723296" cy="486474"/>
      </dsp:txXfrm>
    </dsp:sp>
    <dsp:sp modelId="{AD715A31-F8F4-4599-9642-466871A9171D}">
      <dsp:nvSpPr>
        <dsp:cNvPr id="0" name=""/>
        <dsp:cNvSpPr/>
      </dsp:nvSpPr>
      <dsp:spPr>
        <a:xfrm>
          <a:off x="0" y="3020995"/>
          <a:ext cx="824064" cy="60809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3">
              <a:shade val="80000"/>
              <a:hueOff val="-411563"/>
              <a:satOff val="-54343"/>
              <a:lumOff val="3673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0.74623</cdr:y>
    </cdr:from>
    <cdr:to>
      <cdr:x>0.2325</cdr:x>
      <cdr:y>1</cdr:y>
    </cdr:to>
    <cdr:sp macro="" textlink="">
      <cdr:nvSpPr>
        <cdr:cNvPr id="6" name="Скругленный прямоугольник 5"/>
        <cdr:cNvSpPr/>
      </cdr:nvSpPr>
      <cdr:spPr>
        <a:xfrm xmlns:a="http://schemas.openxmlformats.org/drawingml/2006/main">
          <a:off x="0" y="4043572"/>
          <a:ext cx="2834640" cy="1375095"/>
        </a:xfrm>
        <a:prstGeom xmlns:a="http://schemas.openxmlformats.org/drawingml/2006/main" prst="roundRect">
          <a:avLst/>
        </a:prstGeom>
        <a:gradFill xmlns:a="http://schemas.openxmlformats.org/drawingml/2006/main" flip="none" rotWithShape="1">
          <a:gsLst>
            <a:gs pos="0">
              <a:srgbClr val="B0B0B0">
                <a:alpha val="16000"/>
              </a:srgbClr>
            </a:gs>
            <a:gs pos="100000">
              <a:srgbClr val="DEDEDE"/>
            </a:gs>
          </a:gsLst>
          <a:path path="circle">
            <a:fillToRect t="100000" r="100000"/>
          </a:path>
          <a:tileRect l="-100000" b="-100000"/>
        </a:gradFill>
        <a:ln xmlns:a="http://schemas.openxmlformats.org/drawingml/2006/main">
          <a:noFill/>
        </a:ln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0.02774</cdr:x>
      <cdr:y>0.9214</cdr:y>
    </cdr:from>
    <cdr:to>
      <cdr:x>0.07705</cdr:x>
      <cdr:y>0.97971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38203" y="4992781"/>
          <a:ext cx="601250" cy="3159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000" b="1" dirty="0" smtClean="0">
              <a:latin typeface="Palatino Linotype" panose="02040502050505030304" pitchFamily="18" charset="0"/>
            </a:rPr>
            <a:t>12,6</a:t>
          </a:r>
          <a:endParaRPr lang="ru-RU" sz="1800" b="1" dirty="0" smtClean="0">
            <a:latin typeface="Palatino Linotype" panose="02040502050505030304" pitchFamily="18" charset="0"/>
          </a:endParaRPr>
        </a:p>
      </cdr:txBody>
    </cdr:sp>
  </cdr:relSizeAnchor>
  <cdr:relSizeAnchor xmlns:cdr="http://schemas.openxmlformats.org/drawingml/2006/chartDrawing">
    <cdr:from>
      <cdr:x>0.12437</cdr:x>
      <cdr:y>0.92153</cdr:y>
    </cdr:from>
    <cdr:to>
      <cdr:x>0.17369</cdr:x>
      <cdr:y>0.97983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1516346" y="4993477"/>
          <a:ext cx="601250" cy="3159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2000" b="1" dirty="0" smtClean="0">
              <a:latin typeface="Palatino Linotype" panose="02040502050505030304" pitchFamily="18" charset="0"/>
            </a:rPr>
            <a:t>11,2</a:t>
          </a:r>
          <a:endParaRPr lang="ru-RU" sz="1800" b="1" dirty="0" smtClean="0">
            <a:latin typeface="Palatino Linotype" panose="02040502050505030304" pitchFamily="18" charset="0"/>
          </a:endParaRPr>
        </a:p>
      </cdr:txBody>
    </cdr:sp>
  </cdr:relSizeAnchor>
  <cdr:relSizeAnchor xmlns:cdr="http://schemas.openxmlformats.org/drawingml/2006/chartDrawing">
    <cdr:from>
      <cdr:x>0.0113</cdr:x>
      <cdr:y>0.77399</cdr:y>
    </cdr:from>
    <cdr:to>
      <cdr:x>0.22705</cdr:x>
      <cdr:y>0.84214</cdr:y>
    </cdr:to>
    <cdr:sp macro="" textlink="">
      <cdr:nvSpPr>
        <cdr:cNvPr id="5" name="TextBox 16"/>
        <cdr:cNvSpPr txBox="1"/>
      </cdr:nvSpPr>
      <cdr:spPr>
        <a:xfrm xmlns:a="http://schemas.openxmlformats.org/drawingml/2006/main">
          <a:off x="137786" y="4193968"/>
          <a:ext cx="2630466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b="1" u="sng" dirty="0" smtClean="0">
              <a:solidFill>
                <a:schemeClr val="tx1">
                  <a:lumMod val="25000"/>
                </a:schemeClr>
              </a:solidFill>
              <a:latin typeface="Palatino Linotype" panose="02040502050505030304" pitchFamily="18" charset="0"/>
            </a:rPr>
            <a:t>млрд рублей</a:t>
          </a:r>
          <a:endParaRPr lang="ru-RU" b="1" u="sng" dirty="0">
            <a:solidFill>
              <a:schemeClr val="tx1">
                <a:lumMod val="25000"/>
              </a:schemeClr>
            </a:solidFill>
            <a:latin typeface="Palatino Linotype" panose="02040502050505030304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6" y="3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9" y="3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32C06-B825-4C6B-AA59-271F2737DC57}" type="datetimeFigureOut">
              <a:rPr lang="ru-RU" smtClean="0"/>
              <a:t>24.04.2023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6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9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C54C25-816F-47BB-8EE8-CC03D7D4628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42880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20405-C40C-45C8-9EC5-31C93BD49D68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98992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C54C25-816F-47BB-8EE8-CC03D7D4628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0193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B6DB4992-EBF8-47A8-9EEA-7CC66BEDCCD2}" type="datetime1">
              <a:rPr lang="ru-RU" smtClean="0"/>
              <a:t>24.04.2023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9" name="Group 8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851589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51E12-14B0-4CE3-8CD3-9AACB9369AD8}" type="datetime1">
              <a:rPr lang="ru-RU" smtClean="0"/>
              <a:t>24.04.2023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31780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F6D36-E855-4E6A-A064-62F4AFCF85DA}" type="datetime1">
              <a:rPr lang="ru-RU" smtClean="0"/>
              <a:t>24.04.2023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92075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B4992-EBF8-47A8-9EEA-7CC66BEDCCD2}" type="datetime1">
              <a:rPr lang="ru-RU" smtClean="0"/>
              <a:t>24.04.2023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06688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D4267-7BA5-4BF2-B251-4075D1A89861}" type="datetime1">
              <a:rPr lang="ru-RU" smtClean="0"/>
              <a:t>24.04.2023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34001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79706-4505-45B9-B71E-242D7190F425}" type="datetime1">
              <a:rPr lang="ru-RU" smtClean="0"/>
              <a:t>24.04.2023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74220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3F75F-7BAD-4813-BC4C-872D8F48F396}" type="datetime1">
              <a:rPr lang="ru-RU" smtClean="0"/>
              <a:t>24.04.2023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03496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69C33-097E-42ED-8498-B4972CD730E2}" type="datetime1">
              <a:rPr lang="ru-RU" smtClean="0"/>
              <a:t>24.04.2023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61734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A5F19-6127-401F-824E-F0B148AD028B}" type="datetime1">
              <a:rPr lang="ru-RU" smtClean="0"/>
              <a:t>24.04.2023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96165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94CA0-5F6E-47A2-97C9-C948FF60BD63}" type="datetime1">
              <a:rPr lang="ru-RU" smtClean="0"/>
              <a:t>24.04.2023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8062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BAB45-93A2-41FA-8488-695C3A45035B}" type="datetime1">
              <a:rPr lang="ru-RU" smtClean="0"/>
              <a:t>24.04.2023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2320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D4267-7BA5-4BF2-B251-4075D1A89861}" type="datetime1">
              <a:rPr lang="ru-RU" smtClean="0"/>
              <a:t>24.04.2023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88757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A99DD-DFD1-47AD-BAFF-B6506E889706}" type="datetime1">
              <a:rPr lang="ru-RU" smtClean="0"/>
              <a:t>24.04.2023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66533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24.04.2023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0705708"/>
      </p:ext>
    </p:extLst>
  </p:cSld>
  <p:clrMapOvr>
    <a:masterClrMapping/>
  </p:clrMapOvr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24.04.2023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6961244"/>
      </p:ext>
    </p:extLst>
  </p:cSld>
  <p:clrMapOvr>
    <a:masterClrMapping/>
  </p:clrMapOvr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24.04.2023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00953578"/>
      </p:ext>
    </p:extLst>
  </p:cSld>
  <p:clrMapOvr>
    <a:masterClrMapping/>
  </p:clrMapOvr>
  <p:hf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24.04.2023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3808488"/>
      </p:ext>
    </p:extLst>
  </p:cSld>
  <p:clrMapOvr>
    <a:masterClrMapping/>
  </p:clrMapOvr>
  <p:hf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24.04.2023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38435955"/>
      </p:ext>
    </p:extLst>
  </p:cSld>
  <p:clrMapOvr>
    <a:masterClrMapping/>
  </p:clrMapOvr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24.04.2023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1020972"/>
      </p:ext>
    </p:extLst>
  </p:cSld>
  <p:clrMapOvr>
    <a:masterClrMapping/>
  </p:clrMapOvr>
  <p:hf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51E12-14B0-4CE3-8CD3-9AACB9369AD8}" type="datetime1">
              <a:rPr lang="ru-RU" smtClean="0"/>
              <a:t>24.04.2023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666124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F6D36-E855-4E6A-A064-62F4AFCF85DA}" type="datetime1">
              <a:rPr lang="ru-RU" smtClean="0"/>
              <a:t>24.04.2023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67530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B4992-EBF8-47A8-9EEA-7CC66BEDCCD2}" type="datetime1">
              <a:rPr lang="ru-RU" smtClean="0"/>
              <a:t>24.04.2023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7089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9579706-4505-45B9-B71E-242D7190F425}" type="datetime1">
              <a:rPr lang="ru-RU" smtClean="0"/>
              <a:t>24.04.2023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4157247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D4267-7BA5-4BF2-B251-4075D1A89861}" type="datetime1">
              <a:rPr lang="ru-RU" smtClean="0"/>
              <a:t>24.04.2023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603207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79706-4505-45B9-B71E-242D7190F425}" type="datetime1">
              <a:rPr lang="ru-RU" smtClean="0"/>
              <a:t>24.04.2023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489472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3F75F-7BAD-4813-BC4C-872D8F48F396}" type="datetime1">
              <a:rPr lang="ru-RU" smtClean="0"/>
              <a:t>24.04.2023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35932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69C33-097E-42ED-8498-B4972CD730E2}" type="datetime1">
              <a:rPr lang="ru-RU" smtClean="0"/>
              <a:t>24.04.2023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553669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A5F19-6127-401F-824E-F0B148AD028B}" type="datetime1">
              <a:rPr lang="ru-RU" smtClean="0"/>
              <a:t>24.04.2023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585454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94CA0-5F6E-47A2-97C9-C948FF60BD63}" type="datetime1">
              <a:rPr lang="ru-RU" smtClean="0"/>
              <a:t>24.04.2023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499440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BAB45-93A2-41FA-8488-695C3A45035B}" type="datetime1">
              <a:rPr lang="ru-RU" smtClean="0"/>
              <a:t>24.04.2023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737684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A99DD-DFD1-47AD-BAFF-B6506E889706}" type="datetime1">
              <a:rPr lang="ru-RU" smtClean="0"/>
              <a:t>24.04.2023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861438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51E12-14B0-4CE3-8CD3-9AACB9369AD8}" type="datetime1">
              <a:rPr lang="ru-RU" smtClean="0"/>
              <a:t>24.04.2023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358299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F6D36-E855-4E6A-A064-62F4AFCF85DA}" type="datetime1">
              <a:rPr lang="ru-RU" smtClean="0"/>
              <a:t>24.04.2023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4101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3F75F-7BAD-4813-BC4C-872D8F48F396}" type="datetime1">
              <a:rPr lang="ru-RU" smtClean="0"/>
              <a:t>24.04.2023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22239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69C33-097E-42ED-8498-B4972CD730E2}" type="datetime1">
              <a:rPr lang="ru-RU" smtClean="0"/>
              <a:t>24.04.2023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0737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A5F19-6127-401F-824E-F0B148AD028B}" type="datetime1">
              <a:rPr lang="ru-RU" smtClean="0"/>
              <a:t>24.04.2023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1937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94CA0-5F6E-47A2-97C9-C948FF60BD63}" type="datetime1">
              <a:rPr lang="ru-RU" smtClean="0"/>
              <a:t>24.04.2023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7698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D1BAB45-93A2-41FA-8488-695C3A45035B}" type="datetime1">
              <a:rPr lang="ru-RU" smtClean="0"/>
              <a:t>24.04.2023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619040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88A99DD-DFD1-47AD-BAFF-B6506E889706}" type="datetime1">
              <a:rPr lang="ru-RU" smtClean="0"/>
              <a:t>24.04.2023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623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732B1227-133A-4D2A-9B06-9DDD9865B4B5}" type="datetime1">
              <a:rPr lang="ru-RU" smtClean="0"/>
              <a:t>24.04.2023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421083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55" r:id="rId6"/>
    <p:sldLayoutId id="2147484056" r:id="rId7"/>
    <p:sldLayoutId id="2147484057" r:id="rId8"/>
    <p:sldLayoutId id="2147484058" r:id="rId9"/>
    <p:sldLayoutId id="2147484059" r:id="rId10"/>
    <p:sldLayoutId id="2147484060" r:id="rId11"/>
  </p:sldLayoutIdLst>
  <p:hf hdr="0" ftr="0" dt="0"/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732B1227-133A-4D2A-9B06-9DDD9865B4B5}" type="datetime1">
              <a:rPr lang="ru-RU" smtClean="0"/>
              <a:t>24.04.2023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5125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4" r:id="rId1"/>
    <p:sldLayoutId id="2147484105" r:id="rId2"/>
    <p:sldLayoutId id="2147484106" r:id="rId3"/>
    <p:sldLayoutId id="2147484107" r:id="rId4"/>
    <p:sldLayoutId id="2147484108" r:id="rId5"/>
    <p:sldLayoutId id="2147484109" r:id="rId6"/>
    <p:sldLayoutId id="2147484110" r:id="rId7"/>
    <p:sldLayoutId id="2147484111" r:id="rId8"/>
    <p:sldLayoutId id="2147484112" r:id="rId9"/>
    <p:sldLayoutId id="2147484113" r:id="rId10"/>
    <p:sldLayoutId id="2147484114" r:id="rId11"/>
    <p:sldLayoutId id="2147484115" r:id="rId12"/>
    <p:sldLayoutId id="2147484116" r:id="rId13"/>
    <p:sldLayoutId id="2147484117" r:id="rId14"/>
    <p:sldLayoutId id="2147484118" r:id="rId15"/>
    <p:sldLayoutId id="2147484119" r:id="rId16"/>
    <p:sldLayoutId id="2147484120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2B1227-133A-4D2A-9B06-9DDD9865B4B5}" type="datetime1">
              <a:rPr lang="ru-RU" smtClean="0"/>
              <a:t>24.04.2023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1374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2" r:id="rId1"/>
    <p:sldLayoutId id="2147484123" r:id="rId2"/>
    <p:sldLayoutId id="2147484124" r:id="rId3"/>
    <p:sldLayoutId id="2147484125" r:id="rId4"/>
    <p:sldLayoutId id="2147484126" r:id="rId5"/>
    <p:sldLayoutId id="2147484127" r:id="rId6"/>
    <p:sldLayoutId id="2147484128" r:id="rId7"/>
    <p:sldLayoutId id="2147484129" r:id="rId8"/>
    <p:sldLayoutId id="2147484130" r:id="rId9"/>
    <p:sldLayoutId id="2147484131" r:id="rId10"/>
    <p:sldLayoutId id="2147484132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4500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76535" y="548680"/>
            <a:ext cx="5041094" cy="504056"/>
          </a:xfrm>
        </p:spPr>
        <p:txBody>
          <a:bodyPr>
            <a:noAutofit/>
          </a:bodyPr>
          <a:lstStyle/>
          <a:p>
            <a:pPr algn="l"/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</a:rPr>
              <a:t>Министерство финансов Камчатского края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31791" y="2644922"/>
            <a:ext cx="9785838" cy="1838411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</a:rPr>
              <a:t>ПРОЕКТ ЗАКОНА КАМЧАТСКОГО КРАЯ</a:t>
            </a:r>
          </a:p>
          <a:p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</a:rPr>
              <a:t>«ОБ ИСПОЛНЕНИИ КРАЕВОГО БЮДЖЕТА ЗА 2022 ГОД»</a:t>
            </a:r>
          </a:p>
        </p:txBody>
      </p:sp>
      <p:pic>
        <p:nvPicPr>
          <p:cNvPr id="1026" name="Picture 2" descr="Герб Камчатского кра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919" y="395895"/>
            <a:ext cx="64770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169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473066"/>
            <a:ext cx="11828584" cy="856974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Исполнение расходов, направленных на государственную 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/>
            </a:r>
            <a:br>
              <a:rPr lang="en-US" sz="2000" b="1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поддержку семьи и детей </a:t>
            </a:r>
            <a:b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в 2022 году в разрезе разделов классификации расходов бюджетов </a:t>
            </a:r>
            <a:endParaRPr lang="ru-RU" sz="2000" i="1" dirty="0">
              <a:solidFill>
                <a:schemeClr val="tx2">
                  <a:lumMod val="50000"/>
                </a:schemeClr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6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891140" y="144900"/>
            <a:ext cx="1154723" cy="219200"/>
          </a:xfrm>
        </p:spPr>
        <p:txBody>
          <a:bodyPr vert="horz" lIns="91440" tIns="45720" rIns="91440" bIns="45720" rtlCol="0" anchor="b"/>
          <a:lstStyle/>
          <a:p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Слайд 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9</a:t>
            </a:r>
            <a:endParaRPr lang="ru-RU" sz="1600" dirty="0">
              <a:solidFill>
                <a:schemeClr val="tx2">
                  <a:lumMod val="50000"/>
                </a:schemeClr>
              </a:solidFill>
              <a:latin typeface="Palatino Linotype" panose="02040502050505030304" pitchFamily="18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684970868"/>
              </p:ext>
            </p:extLst>
          </p:nvPr>
        </p:nvGraphicFramePr>
        <p:xfrm>
          <a:off x="639061" y="1409462"/>
          <a:ext cx="11095159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799667" y="3956026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rPr>
              <a:t>8,6</a:t>
            </a:r>
            <a:endParaRPr lang="ru-RU" sz="2800" b="1" dirty="0" smtClean="0">
              <a:solidFill>
                <a:schemeClr val="tx1">
                  <a:lumMod val="10000"/>
                </a:schemeClr>
              </a:solidFill>
              <a:latin typeface="Palatino Linotype" panose="0204050205050503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378727" y="1731805"/>
            <a:ext cx="1665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rPr>
              <a:t>млрд </a:t>
            </a:r>
            <a:r>
              <a:rPr lang="ru-RU" b="1" dirty="0" smtClean="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rPr>
              <a:t>рублей</a:t>
            </a:r>
          </a:p>
        </p:txBody>
      </p:sp>
    </p:spTree>
    <p:extLst>
      <p:ext uri="{BB962C8B-B14F-4D97-AF65-F5344CB8AC3E}">
        <p14:creationId xmlns:p14="http://schemas.microsoft.com/office/powerpoint/2010/main" val="13901862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50480" y="313651"/>
            <a:ext cx="11283885" cy="856974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Структура государственного долга Камчатского края </a:t>
            </a:r>
            <a:endParaRPr lang="ru-RU" sz="2400" i="1" dirty="0">
              <a:solidFill>
                <a:schemeClr val="tx2">
                  <a:lumMod val="50000"/>
                </a:schemeClr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6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891140" y="144900"/>
            <a:ext cx="1154723" cy="219200"/>
          </a:xfrm>
        </p:spPr>
        <p:txBody>
          <a:bodyPr vert="horz" lIns="91440" tIns="45720" rIns="91440" bIns="45720" rtlCol="0" anchor="b"/>
          <a:lstStyle/>
          <a:p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Слайд 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10</a:t>
            </a:r>
            <a:endParaRPr lang="ru-RU" sz="1600" dirty="0">
              <a:solidFill>
                <a:schemeClr val="tx2">
                  <a:lumMod val="50000"/>
                </a:schemeClr>
              </a:solidFill>
              <a:latin typeface="Palatino Linotype" panose="02040502050505030304" pitchFamily="18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507372741"/>
              </p:ext>
            </p:extLst>
          </p:nvPr>
        </p:nvGraphicFramePr>
        <p:xfrm>
          <a:off x="350480" y="872203"/>
          <a:ext cx="10889673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0246977" y="1469046"/>
            <a:ext cx="1665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rPr>
              <a:t>млрд рублей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13447" y="5995111"/>
            <a:ext cx="20449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rPr>
              <a:t>6,6</a:t>
            </a:r>
            <a:r>
              <a:rPr lang="ru-RU" sz="1600" dirty="0" smtClean="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rPr>
              <a:t> млрд рублей</a:t>
            </a:r>
            <a:endParaRPr lang="ru-RU" sz="1600" dirty="0">
              <a:solidFill>
                <a:schemeClr val="tx1">
                  <a:lumMod val="10000"/>
                </a:schemeClr>
              </a:solidFill>
              <a:latin typeface="Palatino Linotype" panose="0204050205050503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15364" y="6000061"/>
            <a:ext cx="20449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rPr>
              <a:t>9,3</a:t>
            </a:r>
            <a:r>
              <a:rPr lang="ru-RU" sz="1600" dirty="0" smtClean="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rPr>
              <a:t> млрд рублей</a:t>
            </a:r>
            <a:endParaRPr lang="ru-RU" sz="1600" dirty="0">
              <a:solidFill>
                <a:schemeClr val="tx1">
                  <a:lumMod val="10000"/>
                </a:schemeClr>
              </a:solidFill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30772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796326" y="224951"/>
            <a:ext cx="10515600" cy="910537"/>
          </a:xfrm>
        </p:spPr>
        <p:txBody>
          <a:bodyPr spcCol="720000">
            <a:normAutofit/>
          </a:bodyPr>
          <a:lstStyle/>
          <a:p>
            <a:pPr algn="ctr">
              <a:spcBef>
                <a:spcPts val="1000"/>
              </a:spcBef>
            </a:pPr>
            <a:r>
              <a:rPr lang="ru-RU" sz="2800" b="1" u="sng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Исполнение основных параметров краевого бюджета</a:t>
            </a:r>
            <a:br>
              <a:rPr lang="ru-RU" sz="2800" b="1" u="sng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800" b="1" u="sng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за </a:t>
            </a:r>
            <a:r>
              <a:rPr lang="ru-RU" sz="2800" b="1" u="sng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2022 год</a:t>
            </a:r>
            <a:endParaRPr lang="ru-RU" sz="2800" b="1" u="sng" dirty="0">
              <a:solidFill>
                <a:schemeClr val="tx2">
                  <a:lumMod val="50000"/>
                </a:schemeClr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049231" y="55729"/>
            <a:ext cx="999392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Слайд 1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10000"/>
                </a:srgbClr>
              </a:solidFill>
              <a:effectLst/>
              <a:uLnTx/>
              <a:uFillTx/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53145" y="1094459"/>
            <a:ext cx="94695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Исполнение краевого бюджета в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2022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году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осуществлялось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на основании Закона Камчатского края от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26.11.2021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№ 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5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«О краевом бюджете на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2022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год и на плановый период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2023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и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2024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годов».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51375" y="1963106"/>
            <a:ext cx="12763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м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лрд рублей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673771" y="2000966"/>
            <a:ext cx="12763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200">
                <a:latin typeface="Palatino Linotype" panose="02040502050505030304" pitchFamily="18" charset="0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млрд рублей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76961" y="4422118"/>
            <a:ext cx="782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104,0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936966" y="4422118"/>
            <a:ext cx="782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defRPr>
            </a:lvl1pPr>
          </a:lstStyle>
          <a:p>
            <a:r>
              <a:rPr lang="ru-RU" dirty="0" smtClean="0"/>
              <a:t>109,6</a:t>
            </a:r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2024944" y="6030241"/>
            <a:ext cx="5100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5,6</a:t>
            </a:r>
            <a:endParaRPr lang="ru-RU" b="1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36" name="Прямая со стрелкой 35"/>
          <p:cNvCxnSpPr/>
          <p:nvPr/>
        </p:nvCxnSpPr>
        <p:spPr>
          <a:xfrm>
            <a:off x="1443374" y="3903387"/>
            <a:ext cx="8306" cy="518731"/>
          </a:xfrm>
          <a:prstGeom prst="straightConnector1">
            <a:avLst/>
          </a:prstGeom>
          <a:ln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>
            <a:stCxn id="10" idx="2"/>
            <a:endCxn id="33" idx="0"/>
          </p:cNvCxnSpPr>
          <p:nvPr/>
        </p:nvCxnSpPr>
        <p:spPr>
          <a:xfrm>
            <a:off x="3306619" y="3904830"/>
            <a:ext cx="0" cy="517288"/>
          </a:xfrm>
          <a:prstGeom prst="straightConnector1">
            <a:avLst/>
          </a:prstGeom>
          <a:ln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>
            <a:off x="2290402" y="5469700"/>
            <a:ext cx="1" cy="552143"/>
          </a:xfrm>
          <a:prstGeom prst="straightConnector1">
            <a:avLst/>
          </a:prstGeom>
          <a:ln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8702070" y="4396348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100,3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0526749" y="4417142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99,5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9654083" y="5998788"/>
            <a:ext cx="5100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0,8</a:t>
            </a:r>
          </a:p>
        </p:txBody>
      </p:sp>
      <p:cxnSp>
        <p:nvCxnSpPr>
          <p:cNvPr id="53" name="Прямая со стрелкой 52"/>
          <p:cNvCxnSpPr/>
          <p:nvPr/>
        </p:nvCxnSpPr>
        <p:spPr>
          <a:xfrm flipH="1">
            <a:off x="9024650" y="3921025"/>
            <a:ext cx="1" cy="518731"/>
          </a:xfrm>
          <a:prstGeom prst="straightConnector1">
            <a:avLst/>
          </a:prstGeom>
          <a:ln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 flipH="1">
            <a:off x="10864014" y="3901319"/>
            <a:ext cx="1" cy="523510"/>
          </a:xfrm>
          <a:prstGeom prst="straightConnector1">
            <a:avLst/>
          </a:prstGeom>
          <a:ln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 flipH="1">
            <a:off x="9919539" y="5478098"/>
            <a:ext cx="9" cy="552143"/>
          </a:xfrm>
          <a:prstGeom prst="straightConnector1">
            <a:avLst/>
          </a:prstGeom>
          <a:ln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4594504" y="3716653"/>
            <a:ext cx="32033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% от утвержденного плана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grpSp>
        <p:nvGrpSpPr>
          <p:cNvPr id="72" name="Группа 71"/>
          <p:cNvGrpSpPr/>
          <p:nvPr/>
        </p:nvGrpSpPr>
        <p:grpSpPr>
          <a:xfrm>
            <a:off x="4202280" y="4254953"/>
            <a:ext cx="3805382" cy="1838037"/>
            <a:chOff x="4313382" y="4304145"/>
            <a:chExt cx="3805382" cy="1838037"/>
          </a:xfrm>
        </p:grpSpPr>
        <p:sp>
          <p:nvSpPr>
            <p:cNvPr id="57" name="Скругленный прямоугольник 56"/>
            <p:cNvSpPr/>
            <p:nvPr/>
          </p:nvSpPr>
          <p:spPr>
            <a:xfrm>
              <a:off x="4313382" y="4304145"/>
              <a:ext cx="3805382" cy="1838037"/>
            </a:xfrm>
            <a:prstGeom prst="roundRect">
              <a:avLst/>
            </a:prstGeom>
            <a:gradFill flip="none" rotWithShape="1">
              <a:gsLst>
                <a:gs pos="0">
                  <a:srgbClr val="339966"/>
                </a:gs>
                <a:gs pos="48000">
                  <a:srgbClr val="78D2A5"/>
                </a:gs>
                <a:gs pos="100000">
                  <a:srgbClr val="D3F1E2"/>
                </a:gs>
              </a:gsLst>
              <a:lin ang="16200000" scaled="1"/>
              <a:tileRect/>
            </a:gra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4707368" y="4814872"/>
              <a:ext cx="82945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ДОХОДЫ</a:t>
              </a:r>
              <a:endPara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6760270" y="4796229"/>
              <a:ext cx="82945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ДОХОДЫ</a:t>
              </a:r>
              <a:endPara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4691043" y="5438428"/>
              <a:ext cx="88941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РАСХОДЫ</a:t>
              </a:r>
              <a:endPara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6741559" y="5438428"/>
              <a:ext cx="88941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РАСХОДЫ</a:t>
              </a:r>
              <a:endPara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4752898" y="4462143"/>
              <a:ext cx="81304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sng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mic Sans MS" panose="030F0702030302020204" pitchFamily="66" charset="0"/>
                  <a:ea typeface="Cambria" panose="02040503050406030204" pitchFamily="18" charset="0"/>
                  <a:cs typeface="+mn-cs"/>
                </a:rPr>
                <a:t>2022</a:t>
              </a:r>
              <a:endPara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6760270" y="4458292"/>
              <a:ext cx="81304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sng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mic Sans MS" panose="030F0702030302020204" pitchFamily="66" charset="0"/>
                  <a:ea typeface="Cambria" panose="02040503050406030204" pitchFamily="18" charset="0"/>
                  <a:cs typeface="+mn-cs"/>
                </a:rPr>
                <a:t>2021</a:t>
              </a:r>
              <a:endPara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4676505" y="5091871"/>
              <a:ext cx="81785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mic Sans MS" panose="030F0702030302020204" pitchFamily="66" charset="0"/>
                  <a:ea typeface="+mn-ea"/>
                  <a:cs typeface="+mn-cs"/>
                </a:rPr>
                <a:t>98,1%</a:t>
              </a:r>
              <a:endPara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4746096" y="5772850"/>
              <a:ext cx="81785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mic Sans MS" panose="030F0702030302020204" pitchFamily="66" charset="0"/>
                  <a:ea typeface="+mn-ea"/>
                  <a:cs typeface="+mn-cs"/>
                </a:rPr>
                <a:t>97,6%</a:t>
              </a:r>
              <a:endPara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6754867" y="5086551"/>
              <a:ext cx="94288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mic Sans MS" panose="030F0702030302020204" pitchFamily="66" charset="0"/>
                  <a:ea typeface="+mn-ea"/>
                  <a:cs typeface="+mn-cs"/>
                </a:rPr>
                <a:t>100,9%</a:t>
              </a:r>
              <a:endPara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6802846" y="5772850"/>
              <a:ext cx="81785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mic Sans MS" panose="030F0702030302020204" pitchFamily="66" charset="0"/>
                  <a:ea typeface="+mn-ea"/>
                  <a:cs typeface="+mn-cs"/>
                </a:rPr>
                <a:t>96,0%</a:t>
              </a:r>
              <a:endPara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endParaRPr>
            </a:p>
          </p:txBody>
        </p:sp>
      </p:grpSp>
      <p:sp>
        <p:nvSpPr>
          <p:cNvPr id="3" name="Скругленный прямоугольник 2"/>
          <p:cNvSpPr/>
          <p:nvPr/>
        </p:nvSpPr>
        <p:spPr>
          <a:xfrm>
            <a:off x="773419" y="3402932"/>
            <a:ext cx="1539028" cy="506547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ДОХОДЫ</a:t>
            </a:r>
            <a:endParaRPr lang="ru-RU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2542035" y="3419851"/>
            <a:ext cx="1539028" cy="506547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РАСХОДЫ</a:t>
            </a:r>
            <a:endParaRPr lang="ru-RU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1540328" y="4958682"/>
            <a:ext cx="1539028" cy="506547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ДЕФИЦИТ</a:t>
            </a:r>
            <a:endParaRPr lang="ru-RU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1651" y="2347797"/>
            <a:ext cx="182614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4F4F4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2022</a:t>
            </a:r>
            <a:endParaRPr lang="ru-RU" sz="5400" b="1" dirty="0">
              <a:solidFill>
                <a:srgbClr val="4F4F4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8947624" y="2321300"/>
            <a:ext cx="182614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4F4F4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2021</a:t>
            </a:r>
            <a:endParaRPr lang="ru-RU" sz="5400" b="1" dirty="0">
              <a:solidFill>
                <a:srgbClr val="4F4F4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8311322" y="3434065"/>
            <a:ext cx="1539028" cy="506547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ДОХОДЫ</a:t>
            </a:r>
            <a:endParaRPr lang="ru-RU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10093225" y="3434065"/>
            <a:ext cx="1539028" cy="506547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РАСХОДЫ</a:t>
            </a:r>
            <a:endParaRPr lang="ru-RU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9202817" y="4970418"/>
            <a:ext cx="1539028" cy="506547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ПРОФИЦИТ</a:t>
            </a:r>
            <a:endParaRPr lang="ru-RU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7568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159116" y="1512007"/>
            <a:ext cx="2441582" cy="1341987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3242412" y="1652096"/>
            <a:ext cx="22749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rPr>
              <a:t>Плановый объем </a:t>
            </a:r>
          </a:p>
          <a:p>
            <a:pPr algn="ctr"/>
            <a:r>
              <a:rPr lang="ru-RU" sz="1600" dirty="0" smtClean="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rPr>
              <a:t>ассигнований</a:t>
            </a:r>
            <a:endParaRPr lang="ru-RU" sz="1600" dirty="0">
              <a:solidFill>
                <a:schemeClr val="tx1">
                  <a:lumMod val="10000"/>
                </a:schemeClr>
              </a:solidFill>
              <a:latin typeface="Palatino Linotype" panose="02040502050505030304" pitchFamily="18" charset="0"/>
            </a:endParaRPr>
          </a:p>
        </p:txBody>
      </p:sp>
      <p:sp>
        <p:nvSpPr>
          <p:cNvPr id="7" name="Заголовок 13"/>
          <p:cNvSpPr>
            <a:spLocks noGrp="1"/>
          </p:cNvSpPr>
          <p:nvPr>
            <p:ph type="title"/>
          </p:nvPr>
        </p:nvSpPr>
        <p:spPr>
          <a:xfrm>
            <a:off x="702597" y="296092"/>
            <a:ext cx="10893895" cy="1050141"/>
          </a:xfrm>
        </p:spPr>
        <p:txBody>
          <a:bodyPr spcCol="720000">
            <a:normAutofit/>
          </a:bodyPr>
          <a:lstStyle/>
          <a:p>
            <a:pPr algn="ctr">
              <a:spcBef>
                <a:spcPts val="1000"/>
              </a:spcBef>
            </a:pPr>
            <a:r>
              <a:rPr lang="ru-RU" sz="28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Структура доходов краевого бюджета</a:t>
            </a:r>
            <a:r>
              <a:rPr lang="ru-RU" sz="28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/>
            </a:r>
            <a:br>
              <a:rPr lang="ru-RU" sz="28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8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в 2022 году</a:t>
            </a:r>
            <a:endParaRPr lang="ru-RU" sz="2800" i="1" u="sng" dirty="0">
              <a:solidFill>
                <a:srgbClr val="021020"/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800842" y="296092"/>
            <a:ext cx="1154723" cy="219200"/>
          </a:xfrm>
        </p:spPr>
        <p:txBody>
          <a:bodyPr/>
          <a:lstStyle/>
          <a:p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Palatino Linotype" panose="02040502050505030304" pitchFamily="18" charset="0"/>
              </a:rPr>
              <a:t>Слайд 2</a:t>
            </a:r>
            <a:endParaRPr lang="ru-RU" sz="1600" dirty="0">
              <a:solidFill>
                <a:schemeClr val="accent1">
                  <a:lumMod val="50000"/>
                </a:schemeClr>
              </a:solidFill>
              <a:latin typeface="Palatino Linotype" panose="02040502050505030304" pitchFamily="18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891199589"/>
              </p:ext>
            </p:extLst>
          </p:nvPr>
        </p:nvGraphicFramePr>
        <p:xfrm>
          <a:off x="1676129" y="2612346"/>
          <a:ext cx="10515871" cy="4786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487721" y="2120527"/>
            <a:ext cx="16401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rPr>
              <a:t>(млрд рублей)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762398" y="2269219"/>
            <a:ext cx="114005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50" dirty="0" smtClean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106,0</a:t>
            </a:r>
            <a:endParaRPr lang="ru-RU" sz="3200" b="1" cap="none" spc="50" dirty="0">
              <a:ln w="9525" cmpd="sng">
                <a:solidFill>
                  <a:srgbClr val="000000"/>
                </a:solidFill>
                <a:prstDash val="solid"/>
              </a:ln>
              <a:solidFill>
                <a:srgbClr val="0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Palatino Linotype" panose="0204050205050503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90147" y="1573303"/>
            <a:ext cx="290656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spc="50" dirty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Всего доходов: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9291128" y="1530703"/>
            <a:ext cx="2596071" cy="1323291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9968842" y="2319958"/>
            <a:ext cx="140936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spc="50" dirty="0" smtClean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98,1 </a:t>
            </a:r>
            <a:r>
              <a:rPr lang="ru-RU" sz="3200" b="1" spc="50" dirty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%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091730" y="1573303"/>
            <a:ext cx="29948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/>
              <a:t> Процент исполнения от планового объема ассигнований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254103" y="1518560"/>
            <a:ext cx="2441582" cy="133543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TextBox 10"/>
          <p:cNvSpPr txBox="1">
            <a:spLocks noChangeAspect="1"/>
          </p:cNvSpPr>
          <p:nvPr/>
        </p:nvSpPr>
        <p:spPr>
          <a:xfrm>
            <a:off x="5955006" y="1735183"/>
            <a:ext cx="30370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/>
              <a:t>Исполнение </a:t>
            </a:r>
          </a:p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904214" y="2241600"/>
            <a:ext cx="114005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spc="50" dirty="0" smtClean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104,0</a:t>
            </a:r>
            <a:endParaRPr lang="ru-RU" sz="3200" b="1" spc="50" dirty="0">
              <a:ln w="9525" cmpd="sng">
                <a:solidFill>
                  <a:srgbClr val="000000"/>
                </a:solidFill>
                <a:prstDash val="solid"/>
              </a:ln>
              <a:solidFill>
                <a:srgbClr val="0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897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3"/>
          <p:cNvSpPr>
            <a:spLocks noGrp="1"/>
          </p:cNvSpPr>
          <p:nvPr>
            <p:ph type="title"/>
          </p:nvPr>
        </p:nvSpPr>
        <p:spPr>
          <a:xfrm>
            <a:off x="1018375" y="263363"/>
            <a:ext cx="10515600" cy="1050141"/>
          </a:xfrm>
          <a:effectLst/>
        </p:spPr>
        <p:txBody>
          <a:bodyPr vert="horz" lIns="91440" tIns="45720" rIns="91440" bIns="45720" spcCol="720000" rtlCol="0" anchor="ctr">
            <a:normAutofit/>
          </a:bodyPr>
          <a:lstStyle/>
          <a:p>
            <a:pPr algn="ctr">
              <a:spcBef>
                <a:spcPts val="1000"/>
              </a:spcBef>
            </a:pPr>
            <a:r>
              <a:rPr lang="ru-RU" sz="28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Структура расходов краевого бюджета</a:t>
            </a:r>
            <a:br>
              <a:rPr lang="ru-RU" sz="28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8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в 2022 </a:t>
            </a:r>
            <a:r>
              <a:rPr lang="ru-RU" sz="28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году</a:t>
            </a:r>
            <a:endParaRPr lang="ru-RU" sz="2800" b="1" u="sng" dirty="0">
              <a:solidFill>
                <a:srgbClr val="021020"/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780326" y="263363"/>
            <a:ext cx="1154723" cy="219200"/>
          </a:xfrm>
        </p:spPr>
        <p:txBody>
          <a:bodyPr vert="horz" lIns="91440" tIns="45720" rIns="91440" bIns="45720" rtlCol="0" anchor="b"/>
          <a:lstStyle/>
          <a:p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Palatino Linotype" panose="02040502050505030304" pitchFamily="18" charset="0"/>
              </a:rPr>
              <a:t>Слайд 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Palatino Linotype" panose="02040502050505030304" pitchFamily="18" charset="0"/>
              </a:rPr>
              <a:t>3</a:t>
            </a:r>
            <a:endParaRPr lang="ru-RU" sz="1600" dirty="0">
              <a:solidFill>
                <a:schemeClr val="accent1">
                  <a:lumMod val="50000"/>
                </a:schemeClr>
              </a:solidFill>
              <a:latin typeface="Palatino Linotype" panose="02040502050505030304" pitchFamily="18" charset="0"/>
            </a:endParaRP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1722324658"/>
              </p:ext>
            </p:extLst>
          </p:nvPr>
        </p:nvGraphicFramePr>
        <p:xfrm>
          <a:off x="139012" y="2860746"/>
          <a:ext cx="11176700" cy="40761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476077" y="2507751"/>
            <a:ext cx="101769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chemeClr val="accent1"/>
                </a:solidFill>
                <a:latin typeface="Palatino Linotype" panose="02040502050505030304" pitchFamily="18" charset="0"/>
              </a:defRPr>
            </a:lvl1pPr>
          </a:lstStyle>
          <a:p>
            <a:pPr algn="ctr"/>
            <a:r>
              <a:rPr lang="ru-RU" sz="2000" u="sng" dirty="0" smtClean="0">
                <a:solidFill>
                  <a:srgbClr val="000000"/>
                </a:solidFill>
              </a:rPr>
              <a:t>Основная доля в общем объеме расходов по исполнению краевого бюджета по разделам классификации расходов бюджета</a:t>
            </a:r>
            <a:endParaRPr lang="ru-RU" sz="2000" u="sng" dirty="0">
              <a:solidFill>
                <a:srgbClr val="0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170" y="1366341"/>
            <a:ext cx="293381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spc="50" dirty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Всего</a:t>
            </a:r>
            <a:r>
              <a:rPr lang="ru-RU" sz="2800" b="1" spc="50" dirty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 расходов: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901096" y="1351019"/>
            <a:ext cx="2818779" cy="100977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2609541" y="1502966"/>
            <a:ext cx="34017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rPr>
              <a:t>Плановый объем расходов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017852" y="1347379"/>
            <a:ext cx="2670050" cy="1013409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9059842" y="1366341"/>
            <a:ext cx="2718223" cy="100694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1220787" y="1860102"/>
            <a:ext cx="16401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/>
              <a:t>(млрд рублей)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855873" y="1896857"/>
            <a:ext cx="90922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spc="50" dirty="0" smtClean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112,3</a:t>
            </a:r>
            <a:endParaRPr lang="ru-RU" sz="3200" b="1" spc="50" dirty="0">
              <a:ln w="9525" cmpd="sng">
                <a:solidFill>
                  <a:srgbClr val="000000"/>
                </a:solidFill>
                <a:prstDash val="solid"/>
              </a:ln>
              <a:solidFill>
                <a:srgbClr val="0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Palatino Linotype" panose="02040502050505030304" pitchFamily="18" charset="0"/>
            </a:endParaRPr>
          </a:p>
        </p:txBody>
      </p:sp>
      <p:sp>
        <p:nvSpPr>
          <p:cNvPr id="19" name="TextBox 18"/>
          <p:cNvSpPr txBox="1">
            <a:spLocks noChangeAspect="1"/>
          </p:cNvSpPr>
          <p:nvPr/>
        </p:nvSpPr>
        <p:spPr>
          <a:xfrm>
            <a:off x="5881376" y="1514526"/>
            <a:ext cx="30370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sz="1600" dirty="0"/>
              <a:t>Исполнение </a:t>
            </a:r>
            <a:r>
              <a:rPr lang="ru-RU" sz="1600" dirty="0" smtClean="0"/>
              <a:t>  </a:t>
            </a:r>
            <a:endParaRPr lang="ru-RU" sz="16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6877975" y="1870767"/>
            <a:ext cx="90922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spc="50" dirty="0" smtClean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109,6</a:t>
            </a:r>
            <a:endParaRPr lang="ru-RU" sz="2400" b="1" spc="50" dirty="0">
              <a:ln w="9525" cmpd="sng">
                <a:solidFill>
                  <a:srgbClr val="000000"/>
                </a:solidFill>
                <a:prstDash val="solid"/>
              </a:ln>
              <a:solidFill>
                <a:srgbClr val="0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Palatino Linotype" panose="0204050205050503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918401" y="1328994"/>
            <a:ext cx="29948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sz="1600" dirty="0"/>
              <a:t> Процент исполнения от планового объема расходов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9991018" y="1845897"/>
            <a:ext cx="111280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spc="50" dirty="0" smtClean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97,6 </a:t>
            </a:r>
            <a:r>
              <a:rPr lang="ru-RU" sz="2400" b="1" spc="50" dirty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%</a:t>
            </a:r>
          </a:p>
        </p:txBody>
      </p:sp>
    </p:spTree>
    <p:extLst>
      <p:ext uri="{BB962C8B-B14F-4D97-AF65-F5344CB8AC3E}">
        <p14:creationId xmlns:p14="http://schemas.microsoft.com/office/powerpoint/2010/main" val="3235084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3"/>
          <p:cNvSpPr>
            <a:spLocks noGrp="1"/>
          </p:cNvSpPr>
          <p:nvPr>
            <p:ph type="title"/>
          </p:nvPr>
        </p:nvSpPr>
        <p:spPr>
          <a:xfrm>
            <a:off x="914000" y="513152"/>
            <a:ext cx="10515600" cy="863340"/>
          </a:xfrm>
        </p:spPr>
        <p:txBody>
          <a:bodyPr spcCol="720000">
            <a:noAutofit/>
          </a:bodyPr>
          <a:lstStyle/>
          <a:p>
            <a:pPr algn="ctr">
              <a:spcBef>
                <a:spcPts val="1000"/>
              </a:spcBef>
            </a:pPr>
            <a:r>
              <a:rPr lang="ru-RU" sz="2800" b="1" u="sng" dirty="0" smtClean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Исполнение социально-значимых расходов </a:t>
            </a:r>
            <a:br>
              <a:rPr lang="ru-RU" sz="2800" b="1" u="sng" dirty="0" smtClean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800" b="1" u="sng" dirty="0" smtClean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краевого бюджета за 2022 год</a:t>
            </a:r>
            <a:endParaRPr lang="ru-RU" sz="2800" b="1" u="sng" dirty="0">
              <a:solidFill>
                <a:srgbClr val="333333"/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741415" y="293952"/>
            <a:ext cx="1154723" cy="219200"/>
          </a:xfrm>
        </p:spPr>
        <p:txBody>
          <a:bodyPr vert="horz" lIns="91440" tIns="45720" rIns="91440" bIns="45720" rtlCol="0" anchor="b"/>
          <a:lstStyle/>
          <a:p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Слайд 4</a:t>
            </a: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679136395"/>
              </p:ext>
            </p:extLst>
          </p:nvPr>
        </p:nvGraphicFramePr>
        <p:xfrm>
          <a:off x="309476" y="1376492"/>
          <a:ext cx="11009300" cy="57291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0442042" y="1705548"/>
            <a:ext cx="15023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rgbClr val="084035"/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/>
              <a:t>млрд рублей</a:t>
            </a:r>
          </a:p>
        </p:txBody>
      </p:sp>
      <p:sp>
        <p:nvSpPr>
          <p:cNvPr id="2" name="Блок-схема: альтернативный процесс 1"/>
          <p:cNvSpPr/>
          <p:nvPr/>
        </p:nvSpPr>
        <p:spPr>
          <a:xfrm>
            <a:off x="7830361" y="5315557"/>
            <a:ext cx="4191000" cy="1343025"/>
          </a:xfrm>
          <a:prstGeom prst="flowChartAlternateProcess">
            <a:avLst/>
          </a:prstGeom>
          <a:pattFill prst="pct30">
            <a:fgClr>
              <a:schemeClr val="accent4">
                <a:lumMod val="20000"/>
                <a:lumOff val="80000"/>
              </a:schemeClr>
            </a:fgClr>
            <a:bgClr>
              <a:schemeClr val="bg1"/>
            </a:bgClr>
          </a:patt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rgbClr val="021020"/>
                </a:solidFill>
                <a:latin typeface="Palatino Linotype" panose="02040502050505030304" pitchFamily="18" charset="0"/>
              </a:rPr>
              <a:t>Объем исполнения социально-значимых расходов краевого бюджета – 48,4 (97,4 % от годовых ассигнований)</a:t>
            </a:r>
            <a:endParaRPr lang="ru-RU" sz="2000" b="1" i="1" dirty="0">
              <a:solidFill>
                <a:srgbClr val="021020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8070" y="2402797"/>
            <a:ext cx="1897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333333"/>
                </a:solidFill>
                <a:latin typeface="Palatino Linotype" panose="02040502050505030304" pitchFamily="18" charset="0"/>
              </a:defRPr>
            </a:lvl1pPr>
          </a:lstStyle>
          <a:p>
            <a:pPr algn="ctr"/>
            <a:r>
              <a:rPr lang="ru-RU" sz="1600" b="0" i="1" dirty="0" smtClean="0"/>
              <a:t>(</a:t>
            </a:r>
            <a:r>
              <a:rPr lang="ru-RU" sz="1600" i="1" dirty="0" smtClean="0"/>
              <a:t>89,4 % </a:t>
            </a:r>
            <a:r>
              <a:rPr lang="ru-RU" sz="1600" b="0" i="1" dirty="0" smtClean="0"/>
              <a:t>от годовых ассигнований)</a:t>
            </a:r>
            <a:endParaRPr lang="ru-RU" sz="1600" b="0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790672" y="3987404"/>
            <a:ext cx="1897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333333"/>
                </a:solidFill>
                <a:latin typeface="Palatino Linotype" panose="02040502050505030304" pitchFamily="18" charset="0"/>
              </a:defRPr>
            </a:lvl1pPr>
          </a:lstStyle>
          <a:p>
            <a:pPr algn="ctr"/>
            <a:r>
              <a:rPr lang="ru-RU" sz="1600" b="0" i="1" dirty="0" smtClean="0"/>
              <a:t>(</a:t>
            </a:r>
            <a:r>
              <a:rPr lang="ru-RU" sz="1600" i="1" dirty="0" smtClean="0"/>
              <a:t>99,7 % </a:t>
            </a:r>
            <a:r>
              <a:rPr lang="ru-RU" sz="1600" b="0" i="1" dirty="0" smtClean="0"/>
              <a:t>от годовых ассигнований)</a:t>
            </a:r>
            <a:endParaRPr lang="ru-RU" sz="1600" b="0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1345450" y="5987069"/>
            <a:ext cx="1897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333333"/>
                </a:solidFill>
                <a:latin typeface="Palatino Linotype" panose="02040502050505030304" pitchFamily="18" charset="0"/>
              </a:defRPr>
            </a:lvl1pPr>
          </a:lstStyle>
          <a:p>
            <a:pPr algn="ctr"/>
            <a:r>
              <a:rPr lang="ru-RU" sz="1600" b="0" i="1" dirty="0" smtClean="0"/>
              <a:t>(</a:t>
            </a:r>
            <a:r>
              <a:rPr lang="ru-RU" sz="1600" i="1" dirty="0" smtClean="0"/>
              <a:t>99,6 % </a:t>
            </a:r>
            <a:r>
              <a:rPr lang="ru-RU" sz="1600" b="0" i="1" dirty="0" smtClean="0"/>
              <a:t>от годовых ассигнований)</a:t>
            </a:r>
            <a:endParaRPr lang="ru-RU" sz="1600" b="0" i="1" dirty="0"/>
          </a:p>
        </p:txBody>
      </p:sp>
      <p:sp>
        <p:nvSpPr>
          <p:cNvPr id="16" name="TextBox 15"/>
          <p:cNvSpPr txBox="1"/>
          <p:nvPr/>
        </p:nvSpPr>
        <p:spPr>
          <a:xfrm>
            <a:off x="8148300" y="2830165"/>
            <a:ext cx="1897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333333"/>
                </a:solidFill>
                <a:latin typeface="Palatino Linotype" panose="02040502050505030304" pitchFamily="18" charset="0"/>
              </a:defRPr>
            </a:lvl1pPr>
          </a:lstStyle>
          <a:p>
            <a:pPr algn="ctr"/>
            <a:r>
              <a:rPr lang="ru-RU" sz="1600" b="0" i="1" dirty="0" smtClean="0"/>
              <a:t>(</a:t>
            </a:r>
            <a:r>
              <a:rPr lang="ru-RU" sz="1600" i="1" dirty="0" smtClean="0"/>
              <a:t>99,3 % </a:t>
            </a:r>
            <a:r>
              <a:rPr lang="ru-RU" sz="1600" b="0" i="1" dirty="0" smtClean="0"/>
              <a:t>от годовых ассигнований)</a:t>
            </a:r>
            <a:endParaRPr lang="ru-RU" sz="1600" b="0" i="1" dirty="0"/>
          </a:p>
        </p:txBody>
      </p:sp>
      <p:sp>
        <p:nvSpPr>
          <p:cNvPr id="17" name="TextBox 16"/>
          <p:cNvSpPr txBox="1"/>
          <p:nvPr/>
        </p:nvSpPr>
        <p:spPr>
          <a:xfrm>
            <a:off x="8977024" y="4438393"/>
            <a:ext cx="20444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333333"/>
                </a:solidFill>
                <a:latin typeface="Palatino Linotype" panose="02040502050505030304" pitchFamily="18" charset="0"/>
              </a:defRPr>
            </a:lvl1pPr>
          </a:lstStyle>
          <a:p>
            <a:pPr algn="ctr"/>
            <a:r>
              <a:rPr lang="ru-RU" sz="1600" b="0" i="1" dirty="0" smtClean="0"/>
              <a:t>(</a:t>
            </a:r>
            <a:r>
              <a:rPr lang="ru-RU" sz="1600" i="1" dirty="0" smtClean="0"/>
              <a:t>100,0 % </a:t>
            </a:r>
            <a:r>
              <a:rPr lang="ru-RU" sz="1600" b="0" i="1" dirty="0" smtClean="0"/>
              <a:t>от годовых ассигнований)</a:t>
            </a:r>
            <a:endParaRPr lang="ru-RU" sz="1600" b="0" i="1" dirty="0"/>
          </a:p>
        </p:txBody>
      </p:sp>
    </p:spTree>
    <p:extLst>
      <p:ext uri="{BB962C8B-B14F-4D97-AF65-F5344CB8AC3E}">
        <p14:creationId xmlns:p14="http://schemas.microsoft.com/office/powerpoint/2010/main" val="163216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2079327019"/>
              </p:ext>
            </p:extLst>
          </p:nvPr>
        </p:nvGraphicFramePr>
        <p:xfrm>
          <a:off x="798678" y="1614329"/>
          <a:ext cx="8964849" cy="500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Заголовок 13"/>
          <p:cNvSpPr>
            <a:spLocks noGrp="1"/>
          </p:cNvSpPr>
          <p:nvPr>
            <p:ph type="title"/>
          </p:nvPr>
        </p:nvSpPr>
        <p:spPr>
          <a:xfrm>
            <a:off x="932650" y="487482"/>
            <a:ext cx="10515600" cy="863340"/>
          </a:xfrm>
        </p:spPr>
        <p:txBody>
          <a:bodyPr spcCol="720000">
            <a:noAutofit/>
          </a:bodyPr>
          <a:lstStyle/>
          <a:p>
            <a:pPr algn="ctr">
              <a:spcBef>
                <a:spcPts val="1000"/>
              </a:spcBef>
            </a:pPr>
            <a:r>
              <a:rPr lang="ru-RU" sz="2800" b="1" u="sng" dirty="0" smtClean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Расходы на реализацию государственных программ Камчатского края </a:t>
            </a:r>
            <a:r>
              <a:rPr lang="ru-RU" sz="2800" b="1" u="sng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  <a:t>в </a:t>
            </a:r>
            <a:r>
              <a:rPr lang="ru-RU" sz="2800" b="1" u="sng" dirty="0" smtClean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2022 году</a:t>
            </a:r>
            <a:endParaRPr lang="ru-RU" sz="2800" b="1" u="sng" dirty="0">
              <a:solidFill>
                <a:srgbClr val="333333"/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786037" y="191727"/>
            <a:ext cx="1154723" cy="219200"/>
          </a:xfrm>
        </p:spPr>
        <p:txBody>
          <a:bodyPr vert="horz" lIns="91440" tIns="45720" rIns="91440" bIns="45720" rtlCol="0" anchor="b"/>
          <a:lstStyle/>
          <a:p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Слайд 5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127503" y="2888963"/>
            <a:ext cx="15023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rgbClr val="084035"/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/>
              <a:t>млрд рублей</a:t>
            </a: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2512948" y="1650758"/>
            <a:ext cx="2423770" cy="914400"/>
          </a:xfrm>
          <a:prstGeom prst="round2Diag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5000">
                <a:schemeClr val="bg1">
                  <a:lumMod val="95000"/>
                </a:schemeClr>
              </a:gs>
              <a:gs pos="100000">
                <a:srgbClr val="D1DBE5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solidFill>
              <a:schemeClr val="accent1">
                <a:shade val="50000"/>
                <a:hueMod val="9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  <a:latin typeface="Palatino Linotype" panose="02040502050505030304" pitchFamily="18" charset="0"/>
              </a:rPr>
              <a:t>Плановый объем </a:t>
            </a:r>
          </a:p>
          <a:p>
            <a:pPr algn="ctr"/>
            <a:r>
              <a:rPr lang="ru-RU" dirty="0" smtClean="0">
                <a:solidFill>
                  <a:srgbClr val="000000"/>
                </a:solidFill>
                <a:latin typeface="Palatino Linotype" panose="02040502050505030304" pitchFamily="18" charset="0"/>
              </a:rPr>
              <a:t>ассигнований</a:t>
            </a:r>
            <a:endParaRPr lang="ru-RU" dirty="0">
              <a:solidFill>
                <a:srgbClr val="000000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28" name="Прямоугольник с двумя скругленными противолежащими углами 27"/>
          <p:cNvSpPr/>
          <p:nvPr/>
        </p:nvSpPr>
        <p:spPr>
          <a:xfrm flipH="1">
            <a:off x="5665587" y="1639056"/>
            <a:ext cx="2417649" cy="914400"/>
          </a:xfrm>
          <a:prstGeom prst="round2Diag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5000">
                <a:schemeClr val="bg1">
                  <a:lumMod val="95000"/>
                </a:schemeClr>
              </a:gs>
              <a:gs pos="100000">
                <a:srgbClr val="D1DBE5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solidFill>
              <a:schemeClr val="accent1">
                <a:shade val="50000"/>
                <a:hueMod val="9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  <a:latin typeface="Palatino Linotype" panose="02040502050505030304" pitchFamily="18" charset="0"/>
              </a:rPr>
              <a:t>Исполнение </a:t>
            </a:r>
            <a:r>
              <a:rPr lang="ru-RU" dirty="0" smtClean="0">
                <a:solidFill>
                  <a:srgbClr val="000000"/>
                </a:solidFill>
                <a:latin typeface="Palatino Linotype" panose="02040502050505030304" pitchFamily="18" charset="0"/>
              </a:rPr>
              <a:t> </a:t>
            </a:r>
            <a:endParaRPr lang="ru-RU" dirty="0">
              <a:solidFill>
                <a:srgbClr val="000000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29" name="Прямоугольник с двумя скругленными противолежащими углами 28"/>
          <p:cNvSpPr/>
          <p:nvPr/>
        </p:nvSpPr>
        <p:spPr>
          <a:xfrm>
            <a:off x="8815166" y="1614329"/>
            <a:ext cx="2889115" cy="914400"/>
          </a:xfrm>
          <a:prstGeom prst="round2Diag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5000">
                <a:schemeClr val="bg1">
                  <a:lumMod val="95000"/>
                </a:schemeClr>
              </a:gs>
              <a:gs pos="100000">
                <a:srgbClr val="D1DBE5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solidFill>
              <a:schemeClr val="accent1">
                <a:shade val="50000"/>
                <a:hueMod val="9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  <a:latin typeface="Palatino Linotype" panose="02040502050505030304" pitchFamily="18" charset="0"/>
              </a:rPr>
              <a:t>Процент исполнения от планового объема ассигнований – </a:t>
            </a:r>
            <a:r>
              <a:rPr lang="ru-RU" dirty="0" smtClean="0">
                <a:solidFill>
                  <a:srgbClr val="000000"/>
                </a:solidFill>
                <a:latin typeface="Palatino Linotype" panose="02040502050505030304" pitchFamily="18" charset="0"/>
              </a:rPr>
              <a:t>97,6 </a:t>
            </a:r>
            <a:r>
              <a:rPr lang="ru-RU" dirty="0">
                <a:solidFill>
                  <a:srgbClr val="000000"/>
                </a:solidFill>
                <a:latin typeface="Palatino Linotype" panose="02040502050505030304" pitchFamily="18" charset="0"/>
              </a:rPr>
              <a:t>%</a:t>
            </a:r>
          </a:p>
        </p:txBody>
      </p:sp>
    </p:spTree>
    <p:extLst>
      <p:ext uri="{BB962C8B-B14F-4D97-AF65-F5344CB8AC3E}">
        <p14:creationId xmlns:p14="http://schemas.microsoft.com/office/powerpoint/2010/main" val="1214625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6816889"/>
              </p:ext>
            </p:extLst>
          </p:nvPr>
        </p:nvGraphicFramePr>
        <p:xfrm>
          <a:off x="0" y="1417773"/>
          <a:ext cx="12192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Заголовок 13"/>
          <p:cNvSpPr>
            <a:spLocks noGrp="1"/>
          </p:cNvSpPr>
          <p:nvPr>
            <p:ph type="title"/>
          </p:nvPr>
        </p:nvSpPr>
        <p:spPr>
          <a:xfrm>
            <a:off x="488515" y="478916"/>
            <a:ext cx="11245876" cy="1050141"/>
          </a:xfrm>
          <a:effectLst/>
        </p:spPr>
        <p:txBody>
          <a:bodyPr vert="horz" lIns="91440" tIns="45720" rIns="91440" bIns="45720" spcCol="720000" rtlCol="0" anchor="ctr">
            <a:noAutofit/>
          </a:bodyPr>
          <a:lstStyle/>
          <a:p>
            <a:pPr algn="ctr">
              <a:spcBef>
                <a:spcPts val="1000"/>
              </a:spcBef>
            </a:pP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Исполнение расходов краевого бюджета, направленных на реализацию национальных проектов в Камчатском крае (от утвержденных ассигнований) в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2022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году</a:t>
            </a:r>
            <a:endParaRPr lang="ru-RU" sz="2400" b="1" u="sng" dirty="0">
              <a:solidFill>
                <a:srgbClr val="021020"/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780326" y="263363"/>
            <a:ext cx="1154723" cy="219200"/>
          </a:xfrm>
        </p:spPr>
        <p:txBody>
          <a:bodyPr vert="horz" lIns="91440" tIns="45720" rIns="91440" bIns="45720" rtlCol="0" anchor="b"/>
          <a:lstStyle/>
          <a:p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Palatino Linotype" panose="02040502050505030304" pitchFamily="18" charset="0"/>
              </a:rPr>
              <a:t>Слайд 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Palatino Linotype" panose="02040502050505030304" pitchFamily="18" charset="0"/>
              </a:rPr>
              <a:t>6</a:t>
            </a:r>
            <a:endParaRPr lang="ru-RU" sz="1600" dirty="0">
              <a:solidFill>
                <a:schemeClr val="accent1">
                  <a:lumMod val="50000"/>
                </a:schemeClr>
              </a:solidFill>
              <a:latin typeface="Palatino Linotype" panose="0204050205050503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548131" y="1575333"/>
            <a:ext cx="13869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 smtClean="0"/>
              <a:t>млн рублей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152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Диаграмма 27"/>
          <p:cNvGraphicFramePr/>
          <p:nvPr>
            <p:extLst>
              <p:ext uri="{D42A27DB-BD31-4B8C-83A1-F6EECF244321}">
                <p14:modId xmlns:p14="http://schemas.microsoft.com/office/powerpoint/2010/main" val="2272905225"/>
              </p:ext>
            </p:extLst>
          </p:nvPr>
        </p:nvGraphicFramePr>
        <p:xfrm>
          <a:off x="-1126037" y="1525631"/>
          <a:ext cx="8231759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3425" y="241632"/>
            <a:ext cx="10440477" cy="856974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Исполнение расходов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краевого бюджета на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реализацию краевых инвестиционных мероприятий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в 2022 году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821742" y="59069"/>
            <a:ext cx="1170562" cy="365125"/>
          </a:xfrm>
        </p:spPr>
        <p:txBody>
          <a:bodyPr vert="horz" lIns="91440" tIns="45720" rIns="91440" bIns="45720" rtlCol="0" anchor="ctr"/>
          <a:lstStyle/>
          <a:p>
            <a:pPr defTabSz="914400"/>
            <a:r>
              <a:rPr lang="ru-RU" sz="1400" dirty="0">
                <a:solidFill>
                  <a:schemeClr val="bg2">
                    <a:lumMod val="10000"/>
                  </a:schemeClr>
                </a:solidFill>
                <a:latin typeface="Palatino Linotype" panose="02040502050505030304" pitchFamily="18" charset="0"/>
              </a:rPr>
              <a:t>Слайд 7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856800" y="4539282"/>
            <a:ext cx="5052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rPr>
              <a:t>9,0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77927" y="4260326"/>
            <a:ext cx="5052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rPr>
              <a:t>3,3</a:t>
            </a:r>
          </a:p>
          <a:p>
            <a:endParaRPr lang="ru-RU" sz="2000" b="1" dirty="0" smtClean="0">
              <a:solidFill>
                <a:schemeClr val="tx1">
                  <a:lumMod val="10000"/>
                </a:schemeClr>
              </a:solidFill>
              <a:latin typeface="Palatino Linotype" panose="0204050205050503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80932" y="3295685"/>
            <a:ext cx="5052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rPr>
              <a:t>0,8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328427" y="2165045"/>
            <a:ext cx="1665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rPr>
              <a:t>млрд рублей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314344" y="4303351"/>
            <a:ext cx="9028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rPr>
              <a:t>13,1</a:t>
            </a:r>
          </a:p>
        </p:txBody>
      </p:sp>
      <p:graphicFrame>
        <p:nvGraphicFramePr>
          <p:cNvPr id="16" name="Схема 15"/>
          <p:cNvGraphicFramePr/>
          <p:nvPr>
            <p:extLst>
              <p:ext uri="{D42A27DB-BD31-4B8C-83A1-F6EECF244321}">
                <p14:modId xmlns:p14="http://schemas.microsoft.com/office/powerpoint/2010/main" val="953754613"/>
              </p:ext>
            </p:extLst>
          </p:nvPr>
        </p:nvGraphicFramePr>
        <p:xfrm>
          <a:off x="7022091" y="2932751"/>
          <a:ext cx="5144254" cy="38905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7422201" y="3651774"/>
            <a:ext cx="44114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3,8</a:t>
            </a:r>
            <a:endParaRPr lang="ru-RU" sz="1600" b="1" dirty="0">
              <a:solidFill>
                <a:schemeClr val="tx1">
                  <a:lumMod val="10000"/>
                </a:schemeClr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204971" y="3055114"/>
            <a:ext cx="44114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4,2</a:t>
            </a:r>
            <a:endParaRPr lang="ru-RU" sz="1600" b="1" dirty="0">
              <a:solidFill>
                <a:schemeClr val="tx1">
                  <a:lumMod val="10000"/>
                </a:schemeClr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617125" y="4425450"/>
            <a:ext cx="44114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1,5</a:t>
            </a:r>
            <a:endParaRPr lang="ru-RU" sz="1600" b="1" dirty="0">
              <a:solidFill>
                <a:schemeClr val="tx1">
                  <a:lumMod val="10000"/>
                </a:schemeClr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524794" y="5143201"/>
            <a:ext cx="44114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</a:rPr>
              <a:t>1,3</a:t>
            </a:r>
            <a:endParaRPr lang="ru-RU" sz="1600" b="1" dirty="0">
              <a:solidFill>
                <a:schemeClr val="tx1">
                  <a:lumMod val="10000"/>
                </a:schemeClr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7204971" y="6087426"/>
            <a:ext cx="44114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1,3</a:t>
            </a:r>
            <a:endParaRPr lang="ru-RU" sz="1600" b="1" dirty="0">
              <a:solidFill>
                <a:schemeClr val="tx1">
                  <a:lumMod val="10000"/>
                </a:schemeClr>
              </a:solidFill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386019" y="1517998"/>
            <a:ext cx="5519327" cy="1242470"/>
          </a:xfrm>
          <a:prstGeom prst="roundRect">
            <a:avLst/>
          </a:prstGeom>
          <a:gradFill flip="none" rotWithShape="1">
            <a:gsLst>
              <a:gs pos="0">
                <a:srgbClr val="128872">
                  <a:alpha val="43000"/>
                </a:srgbClr>
              </a:gs>
              <a:gs pos="12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Наиболее значительные по объему вложенных средств в </a:t>
            </a:r>
            <a:r>
              <a:rPr lang="ru-RU" dirty="0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2022 </a:t>
            </a:r>
            <a:r>
              <a:rPr lang="ru-RU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году </a:t>
            </a:r>
            <a:r>
              <a:rPr lang="ru-RU" dirty="0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инвестиционные мероприятия в рамках государственных программ Камчатского края </a:t>
            </a:r>
            <a:r>
              <a:rPr lang="ru-RU" b="1" dirty="0" smtClean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(млрд рублей)</a:t>
            </a:r>
            <a:endParaRPr lang="ru-RU" b="1" dirty="0">
              <a:solidFill>
                <a:schemeClr val="tx1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2187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909650258"/>
              </p:ext>
            </p:extLst>
          </p:nvPr>
        </p:nvGraphicFramePr>
        <p:xfrm>
          <a:off x="0" y="1439004"/>
          <a:ext cx="12192000" cy="54189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544699" y="473065"/>
            <a:ext cx="11283885" cy="856974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rPr>
              <a:t>Межбюджетные трансферты, предоставленные бюджетам муниципальных районов (муниципальных, городских округов) из краевого бюджета в 2022 году </a:t>
            </a:r>
            <a:endParaRPr lang="ru-RU" sz="2400" i="1" dirty="0">
              <a:solidFill>
                <a:schemeClr val="tx2">
                  <a:lumMod val="50000"/>
                </a:schemeClr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7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891140" y="144900"/>
            <a:ext cx="1154723" cy="219200"/>
          </a:xfrm>
        </p:spPr>
        <p:txBody>
          <a:bodyPr vert="horz" lIns="91440" tIns="45720" rIns="91440" bIns="45720" rtlCol="0" anchor="b"/>
          <a:lstStyle/>
          <a:p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Слайд 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8</a:t>
            </a:r>
            <a:endParaRPr lang="ru-RU" sz="1600" dirty="0">
              <a:solidFill>
                <a:schemeClr val="tx2">
                  <a:lumMod val="50000"/>
                </a:schemeClr>
              </a:solidFill>
              <a:latin typeface="Palatino Linotype" panose="02040502050505030304" pitchFamily="18" charset="0"/>
            </a:endParaRP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9156526" y="5361140"/>
            <a:ext cx="2889337" cy="1377863"/>
          </a:xfrm>
          <a:prstGeom prst="round2DiagRect">
            <a:avLst/>
          </a:prstGeom>
          <a:gradFill flip="none" rotWithShape="1">
            <a:gsLst>
              <a:gs pos="0">
                <a:srgbClr val="EAEAEA">
                  <a:alpha val="19000"/>
                </a:srgbClr>
              </a:gs>
              <a:gs pos="83000">
                <a:srgbClr val="B0B0B0"/>
              </a:gs>
              <a:gs pos="100000">
                <a:srgbClr val="DEDEDE"/>
              </a:gs>
            </a:gsLst>
            <a:lin ang="5400000" scaled="1"/>
            <a:tileRect/>
          </a:gradFill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 smtClean="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rPr>
              <a:t>Общий объем МБТ</a:t>
            </a:r>
          </a:p>
          <a:p>
            <a:pPr algn="ctr"/>
            <a:r>
              <a:rPr lang="ru-RU" sz="2400" b="1" dirty="0" smtClean="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rPr>
              <a:t>25,1</a:t>
            </a:r>
            <a:endParaRPr lang="ru-RU" sz="2400" b="1" dirty="0">
              <a:solidFill>
                <a:schemeClr val="tx1">
                  <a:lumMod val="10000"/>
                </a:schemeClr>
              </a:solidFill>
              <a:latin typeface="Palatino Linotype" panose="0204050205050503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263113" y="1437515"/>
            <a:ext cx="1665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rPr>
              <a:t>млрд рублей</a:t>
            </a:r>
          </a:p>
        </p:txBody>
      </p:sp>
    </p:spTree>
    <p:extLst>
      <p:ext uri="{BB962C8B-B14F-4D97-AF65-F5344CB8AC3E}">
        <p14:creationId xmlns:p14="http://schemas.microsoft.com/office/powerpoint/2010/main" val="372843820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Другая 10">
      <a:dk1>
        <a:sysClr val="windowText" lastClr="000000"/>
      </a:dk1>
      <a:lt1>
        <a:sysClr val="window" lastClr="FFFFFF"/>
      </a:lt1>
      <a:dk2>
        <a:srgbClr val="1B5136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9270AA94-2367-4B1E-B579-26147B222BD0}"/>
    </a:ext>
  </a:extLst>
</a:theme>
</file>

<file path=ppt/theme/theme2.xml><?xml version="1.0" encoding="utf-8"?>
<a:theme xmlns:a="http://schemas.openxmlformats.org/drawingml/2006/main" name="Сектор">
  <a:themeElements>
    <a:clrScheme name="Другая 5">
      <a:dk1>
        <a:srgbClr val="D8D8D8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92D050"/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TM10001105[[fn=Уголки]]</Template>
  <TotalTime>26782</TotalTime>
  <Words>579</Words>
  <Application>Microsoft Office PowerPoint</Application>
  <PresentationFormat>Широкоэкранный</PresentationFormat>
  <Paragraphs>190</Paragraphs>
  <Slides>11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11</vt:i4>
      </vt:variant>
    </vt:vector>
  </HeadingPairs>
  <TitlesOfParts>
    <vt:vector size="25" baseType="lpstr">
      <vt:lpstr>Arial</vt:lpstr>
      <vt:lpstr>Calibri</vt:lpstr>
      <vt:lpstr>Calibri Light</vt:lpstr>
      <vt:lpstr>Cambria</vt:lpstr>
      <vt:lpstr>Century</vt:lpstr>
      <vt:lpstr>Century Gothic</vt:lpstr>
      <vt:lpstr>Comic Sans MS</vt:lpstr>
      <vt:lpstr>Franklin Gothic Book</vt:lpstr>
      <vt:lpstr>Palatino Linotype</vt:lpstr>
      <vt:lpstr>Times New Roman</vt:lpstr>
      <vt:lpstr>Wingdings 3</vt:lpstr>
      <vt:lpstr>Crop</vt:lpstr>
      <vt:lpstr>Сектор</vt:lpstr>
      <vt:lpstr>Тема Office</vt:lpstr>
      <vt:lpstr>Министерство финансов Камчатского края</vt:lpstr>
      <vt:lpstr>Исполнение основных параметров краевого бюджета за 2022 год</vt:lpstr>
      <vt:lpstr>Структура доходов краевого бюджета в 2022 году</vt:lpstr>
      <vt:lpstr>Структура расходов краевого бюджета в 2022 году</vt:lpstr>
      <vt:lpstr>Исполнение социально-значимых расходов  краевого бюджета за 2022 год</vt:lpstr>
      <vt:lpstr>Расходы на реализацию государственных программ Камчатского края в 2022 году</vt:lpstr>
      <vt:lpstr>Исполнение расходов краевого бюджета, направленных на реализацию национальных проектов в Камчатском крае (от утвержденных ассигнований) в 2022 году</vt:lpstr>
      <vt:lpstr>Исполнение расходов краевого бюджета на реализацию краевых инвестиционных мероприятий в 2022 году</vt:lpstr>
      <vt:lpstr>Межбюджетные трансферты, предоставленные бюджетам муниципальных районов (муниципальных, городских округов) из краевого бюджета в 2022 году </vt:lpstr>
      <vt:lpstr>Исполнение расходов, направленных на государственную  поддержку семьи и детей  в 2022 году в разрезе разделов классификации расходов бюджетов </vt:lpstr>
      <vt:lpstr>Структура государственного долга Камчатского края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Министерство финансов Камчатского края</dc:title>
  <dc:creator>Позанок Анна Сергеевна</dc:creator>
  <cp:lastModifiedBy>Хамлова Наталья Львовна</cp:lastModifiedBy>
  <cp:revision>2195</cp:revision>
  <cp:lastPrinted>2022-11-09T01:57:33Z</cp:lastPrinted>
  <dcterms:created xsi:type="dcterms:W3CDTF">2016-10-20T03:59:01Z</dcterms:created>
  <dcterms:modified xsi:type="dcterms:W3CDTF">2023-04-24T04:18:58Z</dcterms:modified>
</cp:coreProperties>
</file>