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9" r:id="rId2"/>
    <p:sldId id="283" r:id="rId3"/>
    <p:sldId id="284" r:id="rId4"/>
    <p:sldId id="287" r:id="rId5"/>
    <p:sldId id="300" r:id="rId6"/>
    <p:sldId id="293" r:id="rId7"/>
    <p:sldId id="285" r:id="rId8"/>
    <p:sldId id="301" r:id="rId9"/>
    <p:sldId id="292" r:id="rId10"/>
    <p:sldId id="302" r:id="rId11"/>
    <p:sldId id="303" r:id="rId12"/>
    <p:sldId id="286" r:id="rId13"/>
    <p:sldId id="299" r:id="rId14"/>
  </p:sldIdLst>
  <p:sldSz cx="9906000" cy="6858000" type="A4"/>
  <p:notesSz cx="9918700" cy="6819900"/>
  <p:defaultTextStyle>
    <a:defPPr>
      <a:defRPr lang="ru-RU"/>
    </a:defPPr>
    <a:lvl1pPr marL="0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1pPr>
    <a:lvl2pPr marL="850136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2pPr>
    <a:lvl3pPr marL="1700271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3pPr>
    <a:lvl4pPr marL="2550407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4pPr>
    <a:lvl5pPr marL="3400544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5pPr>
    <a:lvl6pPr marL="4250678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6pPr>
    <a:lvl7pPr marL="5100815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7pPr>
    <a:lvl8pPr marL="5950951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8pPr>
    <a:lvl9pPr marL="6801086" algn="l" defTabSz="1700271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65" userDrawn="1">
          <p15:clr>
            <a:srgbClr val="A4A3A4"/>
          </p15:clr>
        </p15:guide>
        <p15:guide id="2" pos="3411" userDrawn="1">
          <p15:clr>
            <a:srgbClr val="A4A3A4"/>
          </p15:clr>
        </p15:guide>
        <p15:guide id="3" orient="horz" pos="6087">
          <p15:clr>
            <a:srgbClr val="A4A3A4"/>
          </p15:clr>
        </p15:guide>
        <p15:guide id="4" pos="36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5283BD"/>
    <a:srgbClr val="11437F"/>
    <a:srgbClr val="7B58A7"/>
    <a:srgbClr val="0066CC"/>
    <a:srgbClr val="B8C0D2"/>
    <a:srgbClr val="D3DBEC"/>
    <a:srgbClr val="99A9C8"/>
    <a:srgbClr val="2C94AF"/>
    <a:srgbClr val="2D97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9541" autoAdjust="0"/>
  </p:normalViewPr>
  <p:slideViewPr>
    <p:cSldViewPr>
      <p:cViewPr varScale="1">
        <p:scale>
          <a:sx n="113" d="100"/>
          <a:sy n="113" d="100"/>
        </p:scale>
        <p:origin x="1416" y="96"/>
      </p:cViewPr>
      <p:guideLst>
        <p:guide orient="horz" pos="4565"/>
        <p:guide pos="3411"/>
        <p:guide orient="horz" pos="6087"/>
        <p:guide pos="36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B319EF66-CBD7-4FA5-874F-C15789B8559E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7504" y="1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14.06.2022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98825" y="854075"/>
            <a:ext cx="3321050" cy="2298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59" tIns="84929" rIns="169859" bIns="8492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1326" y="3283161"/>
            <a:ext cx="7936052" cy="2685921"/>
          </a:xfrm>
          <a:prstGeom prst="rect">
            <a:avLst/>
          </a:prstGeom>
        </p:spPr>
        <p:txBody>
          <a:bodyPr vert="horz" lIns="169859" tIns="84929" rIns="169859" bIns="849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7504" y="6479573"/>
            <a:ext cx="4298467" cy="340328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850136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700271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2550407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3400544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4250678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5100815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5950951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6801086" algn="l" defTabSz="1700271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254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167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167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771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745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615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112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939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939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013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49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493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854075"/>
            <a:ext cx="3321050" cy="2298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167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10068" y="1818515"/>
            <a:ext cx="6934201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=""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558" y="46980"/>
            <a:ext cx="4704349" cy="32316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1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AC4B3DDE-8657-4CD7-8D3E-CD345DD21E94}"/>
              </a:ext>
            </a:extLst>
          </p:cNvPr>
          <p:cNvSpPr/>
          <p:nvPr userDrawn="1"/>
        </p:nvSpPr>
        <p:spPr>
          <a:xfrm flipV="1">
            <a:off x="1" y="530120"/>
            <a:ext cx="9906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3400"/>
          </a:p>
        </p:txBody>
      </p:sp>
      <p:sp>
        <p:nvSpPr>
          <p:cNvPr id="10" name="Дата 9">
            <a:extLst>
              <a:ext uri="{FF2B5EF4-FFF2-40B4-BE49-F238E27FC236}">
                <a16:creationId xmlns=""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89EE-B315-4883-B7AE-8E5294C38761}" type="datetime1">
              <a:rPr lang="en-US" smtClean="0"/>
              <a:t>6/14/2022</a:t>
            </a:fld>
            <a:endParaRPr lang="en-US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>
            <a:extLst>
              <a:ext uri="{FF2B5EF4-FFF2-40B4-BE49-F238E27FC236}">
                <a16:creationId xmlns=""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C4714-8798-4CB3-BBC7-25A833A5C835}" type="datetime1">
              <a:rPr lang="en-US" smtClean="0"/>
              <a:t>6/14/2022</a:t>
            </a:fld>
            <a:endParaRPr lang="en-US"/>
          </a:p>
        </p:txBody>
      </p:sp>
      <p:sp>
        <p:nvSpPr>
          <p:cNvPr id="5" name="Holder 5">
            <a:extLst>
              <a:ext uri="{FF2B5EF4-FFF2-40B4-BE49-F238E27FC236}">
                <a16:creationId xmlns=""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7518528" y="6394484"/>
            <a:ext cx="2278381" cy="323165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Holder 2">
            <a:extLst>
              <a:ext uri="{FF2B5EF4-FFF2-40B4-BE49-F238E27FC236}">
                <a16:creationId xmlns=""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558" y="46980"/>
            <a:ext cx="4704349" cy="32316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1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530120"/>
            <a:ext cx="9906000" cy="374445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3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0676" y="3233856"/>
            <a:ext cx="651326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5303" y="4912541"/>
            <a:ext cx="458854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1" y="6377944"/>
            <a:ext cx="3169920" cy="5232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5" y="6377941"/>
            <a:ext cx="2278381" cy="5232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05B58-F5E9-45A2-9FCA-BA77885BB812}" type="datetime1">
              <a:rPr lang="en-US" smtClean="0"/>
              <a:t>6/14/2022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18528" y="6394484"/>
            <a:ext cx="2278381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210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171B215-76B1-4062-B300-9C7BB6A65C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6" y="84550"/>
            <a:ext cx="1519310" cy="7319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</p:sldLayoutIdLst>
  <p:hf hdr="0" ftr="0" dt="0"/>
  <p:txStyles>
    <p:titleStyle>
      <a:lvl1pPr>
        <a:defRPr sz="38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850702">
        <a:defRPr>
          <a:latin typeface="+mn-lt"/>
          <a:ea typeface="+mn-ea"/>
          <a:cs typeface="+mn-cs"/>
        </a:defRPr>
      </a:lvl2pPr>
      <a:lvl3pPr marL="1701406">
        <a:defRPr>
          <a:latin typeface="+mn-lt"/>
          <a:ea typeface="+mn-ea"/>
          <a:cs typeface="+mn-cs"/>
        </a:defRPr>
      </a:lvl3pPr>
      <a:lvl4pPr marL="2552107">
        <a:defRPr>
          <a:latin typeface="+mn-lt"/>
          <a:ea typeface="+mn-ea"/>
          <a:cs typeface="+mn-cs"/>
        </a:defRPr>
      </a:lvl4pPr>
      <a:lvl5pPr marL="3402809">
        <a:defRPr>
          <a:latin typeface="+mn-lt"/>
          <a:ea typeface="+mn-ea"/>
          <a:cs typeface="+mn-cs"/>
        </a:defRPr>
      </a:lvl5pPr>
      <a:lvl6pPr marL="4253514">
        <a:defRPr>
          <a:latin typeface="+mn-lt"/>
          <a:ea typeface="+mn-ea"/>
          <a:cs typeface="+mn-cs"/>
        </a:defRPr>
      </a:lvl6pPr>
      <a:lvl7pPr marL="5104216">
        <a:defRPr>
          <a:latin typeface="+mn-lt"/>
          <a:ea typeface="+mn-ea"/>
          <a:cs typeface="+mn-cs"/>
        </a:defRPr>
      </a:lvl7pPr>
      <a:lvl8pPr marL="5954918">
        <a:defRPr>
          <a:latin typeface="+mn-lt"/>
          <a:ea typeface="+mn-ea"/>
          <a:cs typeface="+mn-cs"/>
        </a:defRPr>
      </a:lvl8pPr>
      <a:lvl9pPr marL="680562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850702">
        <a:defRPr>
          <a:latin typeface="+mn-lt"/>
          <a:ea typeface="+mn-ea"/>
          <a:cs typeface="+mn-cs"/>
        </a:defRPr>
      </a:lvl2pPr>
      <a:lvl3pPr marL="1701406">
        <a:defRPr>
          <a:latin typeface="+mn-lt"/>
          <a:ea typeface="+mn-ea"/>
          <a:cs typeface="+mn-cs"/>
        </a:defRPr>
      </a:lvl3pPr>
      <a:lvl4pPr marL="2552107">
        <a:defRPr>
          <a:latin typeface="+mn-lt"/>
          <a:ea typeface="+mn-ea"/>
          <a:cs typeface="+mn-cs"/>
        </a:defRPr>
      </a:lvl4pPr>
      <a:lvl5pPr marL="3402809">
        <a:defRPr>
          <a:latin typeface="+mn-lt"/>
          <a:ea typeface="+mn-ea"/>
          <a:cs typeface="+mn-cs"/>
        </a:defRPr>
      </a:lvl5pPr>
      <a:lvl6pPr marL="4253514">
        <a:defRPr>
          <a:latin typeface="+mn-lt"/>
          <a:ea typeface="+mn-ea"/>
          <a:cs typeface="+mn-cs"/>
        </a:defRPr>
      </a:lvl6pPr>
      <a:lvl7pPr marL="5104216">
        <a:defRPr>
          <a:latin typeface="+mn-lt"/>
          <a:ea typeface="+mn-ea"/>
          <a:cs typeface="+mn-cs"/>
        </a:defRPr>
      </a:lvl7pPr>
      <a:lvl8pPr marL="5954918">
        <a:defRPr>
          <a:latin typeface="+mn-lt"/>
          <a:ea typeface="+mn-ea"/>
          <a:cs typeface="+mn-cs"/>
        </a:defRPr>
      </a:lvl8pPr>
      <a:lvl9pPr marL="680562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1">
            <a:extLst>
              <a:ext uri="{FF2B5EF4-FFF2-40B4-BE49-F238E27FC236}">
                <a16:creationId xmlns:a16="http://schemas.microsoft.com/office/drawing/2014/main" xmlns="" id="{354D7B8C-231E-4D01-819B-3586090F6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199" y="2362200"/>
            <a:ext cx="8197587" cy="164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Оптимизация состава и форм отчетности по казначейскому обслуживанию, представляемой органами Федерального казначейства финансовым органам бюджетов субъектов Российской Федерации (местных бюджетов) и органам управления государственными внебюджетными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фондами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1">
            <a:extLst>
              <a:ext uri="{FF2B5EF4-FFF2-40B4-BE49-F238E27FC236}">
                <a16:creationId xmlns:a16="http://schemas.microsoft.com/office/drawing/2014/main" xmlns="" id="{354D7B8C-231E-4D01-819B-3586090F6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334000"/>
            <a:ext cx="8197587" cy="84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Начальник Управления бюджетного учета и отчетности </a:t>
            </a: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Федерального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казначейства 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Кривенец Анна Николаевна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92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253109" y="97311"/>
            <a:ext cx="7543800" cy="855189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 казначейском обслуживании операций со средствами бюджетных, автономных учреждений, участников казначейского сопровождения и получателей средств из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9" r="43538" b="43228"/>
          <a:stretch/>
        </p:blipFill>
        <p:spPr bwMode="auto">
          <a:xfrm>
            <a:off x="76200" y="914401"/>
            <a:ext cx="7239000" cy="25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23" r="51564" b="42243"/>
          <a:stretch/>
        </p:blipFill>
        <p:spPr bwMode="auto">
          <a:xfrm>
            <a:off x="93133" y="3581400"/>
            <a:ext cx="722206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Левая фигурная скобка 14"/>
          <p:cNvSpPr/>
          <p:nvPr/>
        </p:nvSpPr>
        <p:spPr>
          <a:xfrm rot="10800000">
            <a:off x="7315200" y="1066800"/>
            <a:ext cx="267490" cy="243840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7315201" y="3733800"/>
            <a:ext cx="267490" cy="2937932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17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696200" y="1219200"/>
            <a:ext cx="2057400" cy="21336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Отражаются поступления средств учреждений в разрезе кодов доходов по бюджетной классификации</a:t>
            </a:r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видов учреждений и видов финансового обеспечения</a:t>
            </a:r>
          </a:p>
        </p:txBody>
      </p:sp>
      <p:sp>
        <p:nvSpPr>
          <p:cNvPr id="18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696200" y="3733800"/>
            <a:ext cx="2057400" cy="26670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Отражаются выбытия средств учреждений в разрезе кодов расходов по бюджетной классификации</a:t>
            </a:r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видов учреждений и видов финансового обеспечения</a:t>
            </a:r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также результат казначейского обслуживания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дефицит/профицит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7250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7" r="51698" b="46750"/>
          <a:stretch/>
        </p:blipFill>
        <p:spPr bwMode="auto">
          <a:xfrm>
            <a:off x="76201" y="914401"/>
            <a:ext cx="7238999" cy="259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5" name="Левая фигурная скобка 14"/>
          <p:cNvSpPr/>
          <p:nvPr/>
        </p:nvSpPr>
        <p:spPr>
          <a:xfrm rot="10800000">
            <a:off x="7315200" y="1066800"/>
            <a:ext cx="267490" cy="243840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7315201" y="3733800"/>
            <a:ext cx="267490" cy="182880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17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696200" y="1143000"/>
            <a:ext cx="2057400" cy="22098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Отражаются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с источниками финансирования дефицита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кодов источников финансирования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дефицита бюджета по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  <a:r>
              <a:rPr lang="en-US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видов учреждений и видов финансового обеспечения</a:t>
            </a:r>
          </a:p>
        </p:txBody>
      </p:sp>
      <p:sp>
        <p:nvSpPr>
          <p:cNvPr id="18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696200" y="3733800"/>
            <a:ext cx="2057400" cy="17526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Отражается изменение остатков по внутренним расчетам в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видов учреждений и видов финансового обеспечения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3" r="51604" b="39118"/>
          <a:stretch/>
        </p:blipFill>
        <p:spPr bwMode="auto">
          <a:xfrm>
            <a:off x="76200" y="3581400"/>
            <a:ext cx="7219949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253109" y="97311"/>
            <a:ext cx="7543800" cy="855189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 казначейском обслуживании операций со средствами бюджетных, автономных учреждений, участников казначейского сопровождения и получателей средств из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04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2338" y="990600"/>
            <a:ext cx="240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 2023 года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1800" y="10022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33900" y="1002268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38200" y="1589170"/>
            <a:ext cx="2590800" cy="119213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«Перевод» первого субъекта РФ на перспективные формы отчетности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1732519" y="3009900"/>
            <a:ext cx="762000" cy="228600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477000" y="1627270"/>
            <a:ext cx="2667000" cy="119213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«Перевод»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последнего субъекта РФ на перспективные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отчетности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133600" y="4914900"/>
            <a:ext cx="1219200" cy="419100"/>
          </a:xfrm>
          <a:prstGeom prst="roundRect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ТФОМС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876300" y="4914900"/>
            <a:ext cx="1181100" cy="419100"/>
          </a:xfrm>
          <a:prstGeom prst="roundRect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субъекта РФ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34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590800" y="228599"/>
            <a:ext cx="7162800" cy="357984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Поэтапный переход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«перспективным» формам отчетности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1066800" y="3390900"/>
            <a:ext cx="2057400" cy="971567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«Новые» формы отчетности по казначейскому обслуживанию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876300" y="5448300"/>
            <a:ext cx="1181100" cy="419100"/>
          </a:xfrm>
          <a:prstGeom prst="roundRect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местные бюджеты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133600" y="5448300"/>
            <a:ext cx="1219200" cy="419100"/>
          </a:xfrm>
          <a:prstGeom prst="roundRect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НУБП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Левая фигурная скобка 37"/>
          <p:cNvSpPr/>
          <p:nvPr/>
        </p:nvSpPr>
        <p:spPr>
          <a:xfrm rot="16200000">
            <a:off x="1942705" y="3504805"/>
            <a:ext cx="267490" cy="209550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39" name="Стрелка вниз 38"/>
          <p:cNvSpPr/>
          <p:nvPr/>
        </p:nvSpPr>
        <p:spPr>
          <a:xfrm>
            <a:off x="7447519" y="3009900"/>
            <a:ext cx="762000" cy="228600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848600" y="4914900"/>
            <a:ext cx="1219200" cy="419100"/>
          </a:xfrm>
          <a:prstGeom prst="roundRect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ТФОМС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591300" y="4914900"/>
            <a:ext cx="1181100" cy="419100"/>
          </a:xfrm>
          <a:prstGeom prst="roundRect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субъекта РФ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6781800" y="3390900"/>
            <a:ext cx="2057400" cy="971567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«Новые» формы отчетности по казначейскому обслуживанию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591300" y="5448300"/>
            <a:ext cx="1181100" cy="419100"/>
          </a:xfrm>
          <a:prstGeom prst="roundRect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местные бюджеты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848600" y="5448300"/>
            <a:ext cx="1219200" cy="419100"/>
          </a:xfrm>
          <a:prstGeom prst="roundRect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НУБП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Левая фигурная скобка 44"/>
          <p:cNvSpPr/>
          <p:nvPr/>
        </p:nvSpPr>
        <p:spPr>
          <a:xfrm rot="16200000">
            <a:off x="7657705" y="3504805"/>
            <a:ext cx="267490" cy="209550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cxnSp>
        <p:nvCxnSpPr>
          <p:cNvPr id="46" name="Соединительная линия уступом 45"/>
          <p:cNvCxnSpPr/>
          <p:nvPr/>
        </p:nvCxnSpPr>
        <p:spPr>
          <a:xfrm>
            <a:off x="3581400" y="2209800"/>
            <a:ext cx="2819400" cy="12700"/>
          </a:xfrm>
          <a:prstGeom prst="bentConnector3">
            <a:avLst>
              <a:gd name="adj1" fmla="val 50000"/>
            </a:avLst>
          </a:prstGeom>
          <a:ln w="31750">
            <a:gradFill flip="none" rotWithShape="1">
              <a:gsLst>
                <a:gs pos="45000">
                  <a:schemeClr val="tx2">
                    <a:lumMod val="60000"/>
                    <a:lumOff val="40000"/>
                  </a:schemeClr>
                </a:gs>
                <a:gs pos="54000">
                  <a:schemeClr val="tx2">
                    <a:lumMod val="50000"/>
                  </a:schemeClr>
                </a:gs>
              </a:gsLst>
              <a:lin ang="2700000" scaled="1"/>
              <a:tileRect/>
            </a:gra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581400" y="220980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поэтапный переход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26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514600" y="2861733"/>
            <a:ext cx="4800599" cy="106765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50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1">
            <a:extLst>
              <a:ext uri="{FF2B5EF4-FFF2-40B4-BE49-F238E27FC236}">
                <a16:creationId xmlns:a16="http://schemas.microsoft.com/office/drawing/2014/main" xmlns="" id="{354D7B8C-231E-4D01-819B-3586090F6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651" y="153270"/>
            <a:ext cx="8197587" cy="32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r"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Отчетность, представляемая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ТОФК финансовым органам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599848"/>
              </p:ext>
            </p:extLst>
          </p:nvPr>
        </p:nvGraphicFramePr>
        <p:xfrm>
          <a:off x="228600" y="990600"/>
          <a:ext cx="9525000" cy="559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3352800"/>
                <a:gridCol w="2209800"/>
                <a:gridCol w="2286000"/>
              </a:tblGrid>
              <a:tr h="38100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отчетности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«Действующие»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формы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отчетности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«Перспективные» формы месячной отчетности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данным казначейского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 (191н)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данным лицевых и казначейских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счетов (21н)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Отчетность по казначейскому обслуживанию исполнения бюджетов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Баланс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операциям кассового обслуживания исполнения бюджета (ф. 0503150)</a:t>
                      </a:r>
                    </a:p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 по поступлениям и выбытиям (ф. 0503151)</a:t>
                      </a:r>
                    </a:p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Справка по заключению счетов бюджетного учета отчетного финансового года (ф. 0503110)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Консолидированный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 о кассовых поступлениях и выбытиях (ф. 0503152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Сводная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справка по операциям со средствами бюджета (ф. 0531857)</a:t>
                      </a:r>
                    </a:p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Сводная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справка по операциям со средствами консолидированного бюджета (ф. 0531858)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 </a:t>
                      </a:r>
                      <a:r>
                        <a:rPr lang="ru-RU" sz="1200" b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казначейском обслуживании исполнения бюджетов бюджетной системы Российской </a:t>
                      </a:r>
                      <a:r>
                        <a:rPr lang="ru-RU" sz="1200" b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Федерации</a:t>
                      </a:r>
                    </a:p>
                    <a:p>
                      <a:endParaRPr lang="ru-RU" sz="1200" b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b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Консолидированный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 о казначейском обслуживании исполнения бюджетов бюджетной системы Российской Федерации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1932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Отчетность по казначейскому обслуживанию операций со средствами бюджетных</a:t>
                      </a:r>
                      <a:r>
                        <a:rPr lang="en-US" sz="1200" b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0" baseline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автономных учреждений</a:t>
                      </a:r>
                      <a:r>
                        <a:rPr lang="ru-RU" sz="1200" b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участников казначейского сопровождения и получателей средств из бюджета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Баланс по операциям со средствами бюджетных, автономных учреждений и иных юридических лиц (ф. 0503154)</a:t>
                      </a:r>
                    </a:p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 о поступлении и выбытии средств бюджетных, автономных учреждений и иных юридических лиц (ф. 0503155)</a:t>
                      </a:r>
                    </a:p>
                    <a:p>
                      <a:endParaRPr lang="ru-RU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Справка по заключению счетов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…(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 0503111)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 о казначейском обслуживании операций со средствами бюджетных, автономных учреждений, участников казначейского сопровождения и получателей средств из бюджета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418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ая фигурная скобка 2"/>
          <p:cNvSpPr/>
          <p:nvPr/>
        </p:nvSpPr>
        <p:spPr>
          <a:xfrm rot="10800000">
            <a:off x="5638801" y="3326920"/>
            <a:ext cx="267490" cy="2235679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6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6019800" y="2667003"/>
            <a:ext cx="1600200" cy="2971797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Отражаются остатки средств бюджета на начало года и на отчетную дату в разрезе аналитических кодов</a:t>
            </a:r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остатки средств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временном распоряжении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начало года и на отчетную дату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8382000" y="3581403"/>
            <a:ext cx="1371600" cy="1142997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Остатки средств на казначейских счетах</a:t>
            </a:r>
          </a:p>
        </p:txBody>
      </p:sp>
      <p:sp>
        <p:nvSpPr>
          <p:cNvPr id="7" name="Равно 6"/>
          <p:cNvSpPr/>
          <p:nvPr/>
        </p:nvSpPr>
        <p:spPr>
          <a:xfrm>
            <a:off x="7772400" y="3962400"/>
            <a:ext cx="533400" cy="381000"/>
          </a:xfrm>
          <a:prstGeom prst="mathEqual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590800" y="228599"/>
            <a:ext cx="7162800" cy="606586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 казначейском обслуживании исполнения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0" hangingPunct="0">
              <a:spcBef>
                <a:spcPct val="0"/>
              </a:spcBef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бюджетов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r="67083" b="41719"/>
          <a:stretch/>
        </p:blipFill>
        <p:spPr bwMode="auto">
          <a:xfrm>
            <a:off x="93133" y="1040921"/>
            <a:ext cx="5545667" cy="4471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37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ая фигурная скобка 2"/>
          <p:cNvSpPr/>
          <p:nvPr/>
        </p:nvSpPr>
        <p:spPr>
          <a:xfrm rot="10800000">
            <a:off x="6858000" y="1143000"/>
            <a:ext cx="267490" cy="236220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5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590800" y="228599"/>
            <a:ext cx="7162800" cy="606586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 казначейском обслуживании исполнения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0" hangingPunct="0">
              <a:spcBef>
                <a:spcPct val="0"/>
              </a:spcBef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бюджетов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</a:t>
            </a:r>
          </a:p>
        </p:txBody>
      </p:sp>
      <p:sp>
        <p:nvSpPr>
          <p:cNvPr id="6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391400" y="1371600"/>
            <a:ext cx="2286000" cy="18288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Отражаются поступления средств бюджета в разрезе кодов доходов по бюджетной классификации и аналитических кодов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92" y="914400"/>
            <a:ext cx="6391275" cy="2667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Левая фигурная скобка 7"/>
          <p:cNvSpPr/>
          <p:nvPr/>
        </p:nvSpPr>
        <p:spPr>
          <a:xfrm rot="10800000">
            <a:off x="6858000" y="3810000"/>
            <a:ext cx="267490" cy="274320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9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391400" y="3886200"/>
            <a:ext cx="2286000" cy="2438399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Отражаются выбытия средств бюджета в разрезе кодов расходов по бюджетной классификации и аналитических кодов, а также результат казначейского обслуживания исполнения бюджета (дефицит/профицит)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6" r="56415" b="42474"/>
          <a:stretch/>
        </p:blipFill>
        <p:spPr bwMode="auto">
          <a:xfrm>
            <a:off x="533400" y="3657600"/>
            <a:ext cx="6172200" cy="289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34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ая фигурная скобка 2"/>
          <p:cNvSpPr/>
          <p:nvPr/>
        </p:nvSpPr>
        <p:spPr>
          <a:xfrm rot="10800000">
            <a:off x="6819110" y="1143000"/>
            <a:ext cx="267490" cy="259080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6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239000" y="1143000"/>
            <a:ext cx="2438400" cy="24384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Отражаются операции с источниками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дефицита бюджета в разрезе кодов источников финансирования дефицита бюджета по бюджетной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и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аналитических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</a:t>
            </a:r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также операции со средствами во временном распоряжении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Левая фигурная скобка 7"/>
          <p:cNvSpPr/>
          <p:nvPr/>
        </p:nvSpPr>
        <p:spPr>
          <a:xfrm rot="10800000">
            <a:off x="6819110" y="4114800"/>
            <a:ext cx="267490" cy="1295399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9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239000" y="4038601"/>
            <a:ext cx="2438400" cy="16764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Отражается изменение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остатков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внутренним расчетам в разрезе видов деятельности (бюджетная деятельность,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временном распоряжении)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5" r="67783" b="53962"/>
          <a:stretch/>
        </p:blipFill>
        <p:spPr bwMode="auto">
          <a:xfrm>
            <a:off x="533400" y="914400"/>
            <a:ext cx="6248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810000"/>
            <a:ext cx="6324600" cy="2971800"/>
          </a:xfrm>
          <a:prstGeom prst="rect">
            <a:avLst/>
          </a:prstGeom>
        </p:spPr>
      </p:pic>
      <p:sp>
        <p:nvSpPr>
          <p:cNvPr id="10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590800" y="228599"/>
            <a:ext cx="7162800" cy="606586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 казначейском обслуживании исполнения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0" hangingPunct="0">
              <a:spcBef>
                <a:spcPct val="0"/>
              </a:spcBef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бюджетов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114990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362200" y="228600"/>
            <a:ext cx="7467600" cy="606586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Консолидированный отчет о казначейском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обслуживании</a:t>
            </a:r>
          </a:p>
          <a:p>
            <a:pPr algn="r" eaLnBrk="0" hangingPunct="0">
              <a:spcBef>
                <a:spcPct val="0"/>
              </a:spcBef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исполнения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бюджетов бюджетной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Российской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Левая фигурная скобка 2"/>
          <p:cNvSpPr/>
          <p:nvPr/>
        </p:nvSpPr>
        <p:spPr>
          <a:xfrm rot="10800000">
            <a:off x="5867401" y="2286000"/>
            <a:ext cx="267490" cy="4495799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6248400" y="3048003"/>
            <a:ext cx="1600200" cy="2971797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Отражаются остатки средств бюджетов на начало года и на отчетную дату в разрезе аналитических кодов на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года и на отчетную дату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8382000" y="3962403"/>
            <a:ext cx="1371600" cy="1142997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Остатки средств на казначейских счетах</a:t>
            </a:r>
          </a:p>
        </p:txBody>
      </p:sp>
      <p:sp>
        <p:nvSpPr>
          <p:cNvPr id="12" name="Равно 11"/>
          <p:cNvSpPr/>
          <p:nvPr/>
        </p:nvSpPr>
        <p:spPr>
          <a:xfrm>
            <a:off x="7848600" y="4343400"/>
            <a:ext cx="533400" cy="381000"/>
          </a:xfrm>
          <a:prstGeom prst="mathEqual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6" r="61458" b="12117"/>
          <a:stretch/>
        </p:blipFill>
        <p:spPr bwMode="auto">
          <a:xfrm>
            <a:off x="96744" y="941717"/>
            <a:ext cx="5770655" cy="584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2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ая фигурная скобка 2"/>
          <p:cNvSpPr/>
          <p:nvPr/>
        </p:nvSpPr>
        <p:spPr>
          <a:xfrm rot="16200000">
            <a:off x="4807930" y="-1912328"/>
            <a:ext cx="267490" cy="9730947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4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6200" y="3200400"/>
            <a:ext cx="9730947" cy="282335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Отражаются поступления средств бюджетов 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 доходов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бюджетной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и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аналитических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</a:t>
            </a:r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4792480" y="1097571"/>
            <a:ext cx="267490" cy="9654750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7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457200" y="6172200"/>
            <a:ext cx="8915400" cy="4572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Отражаются выбытия средств бюджетов 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разрезе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 расходов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бюджетной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и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аналитических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кодов,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результат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казначейского обслуживания исполнения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(дефицит/профицит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1" r="9057" b="56226"/>
          <a:stretch/>
        </p:blipFill>
        <p:spPr bwMode="auto">
          <a:xfrm>
            <a:off x="76200" y="914400"/>
            <a:ext cx="975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6" r="8958" b="51481"/>
          <a:stretch/>
        </p:blipFill>
        <p:spPr bwMode="auto">
          <a:xfrm>
            <a:off x="76200" y="3505200"/>
            <a:ext cx="973094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362200" y="228600"/>
            <a:ext cx="7467600" cy="606586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Консолидированный отчет о казначейском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обслуживании</a:t>
            </a:r>
          </a:p>
          <a:p>
            <a:pPr algn="r" eaLnBrk="0" hangingPunct="0">
              <a:spcBef>
                <a:spcPct val="0"/>
              </a:spcBef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исполнения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бюджетов бюджетной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Российской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74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ая фигурная скобка 2"/>
          <p:cNvSpPr/>
          <p:nvPr/>
        </p:nvSpPr>
        <p:spPr>
          <a:xfrm rot="16200000">
            <a:off x="4807930" y="-1912328"/>
            <a:ext cx="267490" cy="9730947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4" r="9057" b="54815"/>
          <a:stretch/>
        </p:blipFill>
        <p:spPr bwMode="auto">
          <a:xfrm>
            <a:off x="76200" y="939512"/>
            <a:ext cx="9730950" cy="18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3" r="9017" b="46100"/>
          <a:stretch/>
        </p:blipFill>
        <p:spPr bwMode="auto">
          <a:xfrm>
            <a:off x="76199" y="3695700"/>
            <a:ext cx="9730947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Левая фигурная скобка 5"/>
          <p:cNvSpPr/>
          <p:nvPr/>
        </p:nvSpPr>
        <p:spPr>
          <a:xfrm rot="16200000">
            <a:off x="6193237" y="1668861"/>
            <a:ext cx="267490" cy="6910387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7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4174067" y="5367867"/>
            <a:ext cx="4343400" cy="457200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Отражается изменение остатков по внутренним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расчетам по средствам бюджетов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76200" y="3200399"/>
            <a:ext cx="9730947" cy="423333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Отражаются операции с источниками финансирования дефицита бюджета в разрезе кодов источников финансирования дефицита бюджета по бюджетной классификации и аналитических кодов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362200" y="228600"/>
            <a:ext cx="7467600" cy="606586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Консолидированный отчет о казначейском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обслуживании</a:t>
            </a:r>
          </a:p>
          <a:p>
            <a:pPr algn="r" eaLnBrk="0" hangingPunct="0">
              <a:spcBef>
                <a:spcPct val="0"/>
              </a:spcBef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исполнения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бюджетов бюджетной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Российской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99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9" name="Левая фигурная скобка 8"/>
          <p:cNvSpPr/>
          <p:nvPr/>
        </p:nvSpPr>
        <p:spPr>
          <a:xfrm rot="10800000">
            <a:off x="5638800" y="2743198"/>
            <a:ext cx="267490" cy="3651285"/>
          </a:xfrm>
          <a:prstGeom prst="leftBrace">
            <a:avLst>
              <a:gd name="adj1" fmla="val 71637"/>
              <a:gd name="adj2" fmla="val 50192"/>
            </a:avLst>
          </a:prstGeom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endParaRPr lang="ru-RU"/>
          </a:p>
        </p:txBody>
      </p:sp>
      <p:sp>
        <p:nvSpPr>
          <p:cNvPr id="11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8381999" y="3581403"/>
            <a:ext cx="1371600" cy="1142997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Остатки средств на казначейских счетах</a:t>
            </a:r>
          </a:p>
        </p:txBody>
      </p:sp>
      <p:sp>
        <p:nvSpPr>
          <p:cNvPr id="13" name="Равно 12"/>
          <p:cNvSpPr/>
          <p:nvPr/>
        </p:nvSpPr>
        <p:spPr>
          <a:xfrm>
            <a:off x="7772399" y="3962400"/>
            <a:ext cx="533400" cy="381000"/>
          </a:xfrm>
          <a:prstGeom prst="mathEqual">
            <a:avLst/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4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56">
            <a:extLst>
              <a:ext uri="{FF2B5EF4-FFF2-40B4-BE49-F238E27FC236}">
                <a16:creationId xmlns:a16="http://schemas.microsoft.com/office/drawing/2014/main" xmlns="" id="{7D5109DB-5C3B-4D44-9353-4D26A24E9001}"/>
              </a:ext>
            </a:extLst>
          </p:cNvPr>
          <p:cNvSpPr/>
          <p:nvPr/>
        </p:nvSpPr>
        <p:spPr>
          <a:xfrm>
            <a:off x="2253109" y="97311"/>
            <a:ext cx="7543800" cy="855189"/>
          </a:xfrm>
          <a:prstGeom prst="roundRect">
            <a:avLst>
              <a:gd name="adj" fmla="val 30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r" eaLnBrk="0" hangingPunct="0">
              <a:spcBef>
                <a:spcPct val="0"/>
              </a:spcBef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о казначейском обслуживании операций со средствами бюджетных, автономных учреждений, участников казначейского сопровождения и получателей средств из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82" r="62916" b="21929"/>
          <a:stretch/>
        </p:blipFill>
        <p:spPr bwMode="auto">
          <a:xfrm>
            <a:off x="121118" y="1066800"/>
            <a:ext cx="5441482" cy="536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56">
            <a:extLst>
              <a:ext uri="{FF2B5EF4-FFF2-40B4-BE49-F238E27FC236}">
                <a16:creationId xmlns="" xmlns:a16="http://schemas.microsoft.com/office/drawing/2014/main" id="{7D5109DB-5C3B-4D44-9353-4D26A24E9001}"/>
              </a:ext>
            </a:extLst>
          </p:cNvPr>
          <p:cNvSpPr/>
          <p:nvPr/>
        </p:nvSpPr>
        <p:spPr>
          <a:xfrm>
            <a:off x="6019799" y="2667003"/>
            <a:ext cx="1600200" cy="2971797"/>
          </a:xfrm>
          <a:prstGeom prst="roundRect">
            <a:avLst>
              <a:gd name="adj" fmla="val 3010"/>
            </a:avLst>
          </a:prstGeom>
          <a:solidFill>
            <a:srgbClr val="E8F7FF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Отражаются остатки средств учреждений на начало года и на отчетную дату в разрезе видов учреждений и видов финансового обеспечения (средств)</a:t>
            </a:r>
          </a:p>
        </p:txBody>
      </p:sp>
    </p:spTree>
    <p:extLst>
      <p:ext uri="{BB962C8B-B14F-4D97-AF65-F5344CB8AC3E}">
        <p14:creationId xmlns:p14="http://schemas.microsoft.com/office/powerpoint/2010/main" val="233019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16319</TotalTime>
  <Words>820</Words>
  <Application>Microsoft Office PowerPoint</Application>
  <PresentationFormat>Лист A4 (210x297 мм)</PresentationFormat>
  <Paragraphs>113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Кривенец Анна Николаевна</cp:lastModifiedBy>
  <cp:revision>458</cp:revision>
  <cp:lastPrinted>2021-01-26T07:45:35Z</cp:lastPrinted>
  <dcterms:created xsi:type="dcterms:W3CDTF">2019-07-31T16:47:50Z</dcterms:created>
  <dcterms:modified xsi:type="dcterms:W3CDTF">2022-06-14T13:46:55Z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