
<file path=[Content_Types].xml><?xml version="1.0" encoding="utf-8"?>
<Types xmlns="http://schemas.openxmlformats.org/package/2006/content-types">
  <Default Extension="emf" ContentType="image/x-emf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3" r:id="rId2"/>
    <p:sldMasterId id="2147483711" r:id="rId3"/>
    <p:sldMasterId id="2147483769" r:id="rId4"/>
  </p:sldMasterIdLst>
  <p:notesMasterIdLst>
    <p:notesMasterId r:id="rId32"/>
  </p:notesMasterIdLst>
  <p:handoutMasterIdLst>
    <p:handoutMasterId r:id="rId33"/>
  </p:handoutMasterIdLst>
  <p:sldIdLst>
    <p:sldId id="3274" r:id="rId5"/>
    <p:sldId id="3365" r:id="rId6"/>
    <p:sldId id="3366" r:id="rId7"/>
    <p:sldId id="3364" r:id="rId8"/>
    <p:sldId id="3381" r:id="rId9"/>
    <p:sldId id="3382" r:id="rId10"/>
    <p:sldId id="3389" r:id="rId11"/>
    <p:sldId id="2737" r:id="rId12"/>
    <p:sldId id="3414" r:id="rId13"/>
    <p:sldId id="3419" r:id="rId14"/>
    <p:sldId id="2735" r:id="rId15"/>
    <p:sldId id="3333" r:id="rId16"/>
    <p:sldId id="3413" r:id="rId17"/>
    <p:sldId id="3156" r:id="rId18"/>
    <p:sldId id="3332" r:id="rId19"/>
    <p:sldId id="3417" r:id="rId20"/>
    <p:sldId id="3418" r:id="rId21"/>
    <p:sldId id="3334" r:id="rId22"/>
    <p:sldId id="3345" r:id="rId23"/>
    <p:sldId id="3420" r:id="rId24"/>
    <p:sldId id="3412" r:id="rId25"/>
    <p:sldId id="3421" r:id="rId26"/>
    <p:sldId id="2761" r:id="rId27"/>
    <p:sldId id="3385" r:id="rId28"/>
    <p:sldId id="3416" r:id="rId29"/>
    <p:sldId id="3344" r:id="rId30"/>
    <p:sldId id="2360" r:id="rId3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митрий Фетисов" initials="ДФ" lastIdx="0" clrIdx="0"/>
  <p:cmAuthor id="2" name="Дмитрий" initials="Д" lastIdx="1" clrIdx="1">
    <p:extLst>
      <p:ext uri="{19B8F6BF-5375-455C-9EA6-DF929625EA0E}">
        <p15:presenceInfo xmlns:p15="http://schemas.microsoft.com/office/powerpoint/2012/main" userId="Дмитрий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D49"/>
    <a:srgbClr val="FFFFCC"/>
    <a:srgbClr val="FFFF99"/>
    <a:srgbClr val="CCFFFF"/>
    <a:srgbClr val="CCFFCC"/>
    <a:srgbClr val="AFFEA4"/>
    <a:srgbClr val="FFCCFF"/>
    <a:srgbClr val="CCECFF"/>
    <a:srgbClr val="FDE3F8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38" autoAdjust="0"/>
    <p:restoredTop sz="90399" autoAdjust="0"/>
  </p:normalViewPr>
  <p:slideViewPr>
    <p:cSldViewPr>
      <p:cViewPr varScale="1">
        <p:scale>
          <a:sx n="65" d="100"/>
          <a:sy n="65" d="100"/>
        </p:scale>
        <p:origin x="1890" y="84"/>
      </p:cViewPr>
      <p:guideLst>
        <p:guide orient="horz" pos="2069"/>
        <p:guide pos="2880"/>
      </p:guideLst>
    </p:cSldViewPr>
  </p:slideViewPr>
  <p:outlineViewPr>
    <p:cViewPr>
      <p:scale>
        <a:sx n="33" d="100"/>
        <a:sy n="33" d="100"/>
      </p:scale>
      <p:origin x="0" y="-909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8362"/>
    </p:cViewPr>
  </p:sorterViewPr>
  <p:notesViewPr>
    <p:cSldViewPr>
      <p:cViewPr varScale="1">
        <p:scale>
          <a:sx n="54" d="100"/>
          <a:sy n="54" d="100"/>
        </p:scale>
        <p:origin x="289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87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8087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41A9A7F0-2B57-4B87-B79F-93C4B152B336}" type="datetimeFigureOut">
              <a:rPr lang="ru-RU" smtClean="0"/>
              <a:t>17.06.2022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138"/>
            <a:ext cx="2945659" cy="498087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30138"/>
            <a:ext cx="2945659" cy="498087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8BF47C14-96D3-4849-8AC1-3312EBDC0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816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2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17F12918-D776-47B5-B298-A9698A1CA54E}" type="datetimeFigureOut">
              <a:rPr lang="ru-RU" smtClean="0"/>
              <a:t>17.06.2022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5515977D-9A5A-45CA-A236-9BBFF46B9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45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15977D-9A5A-45CA-A236-9BBFF46B9CF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9348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596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15977D-9A5A-45CA-A236-9BBFF46B9CF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571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216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hyperlink" Target="http://kpmg.ru/" TargetMode="External"/><Relationship Id="rId2" Type="http://schemas.openxmlformats.org/officeDocument/2006/relationships/image" Target="NULL"/><Relationship Id="rId1" Type="http://schemas.openxmlformats.org/officeDocument/2006/relationships/slideMaster" Target="../slideMasters/slideMaster4.xml"/><Relationship Id="rId4" Type="http://schemas.openxmlformats.org/officeDocument/2006/relationships/hyperlink" Target="http://kpmg.com/app" TargetMode="Externa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991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796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108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773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979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9990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16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481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270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311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350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44362"/>
          </a:xfrm>
        </p:spPr>
        <p:txBody>
          <a:bodyPr lIns="0" tIns="0" rIns="0" bIns="0"/>
          <a:lstStyle>
            <a:lvl1pPr>
              <a:defRPr sz="1588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9548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512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218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7545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7116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494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6896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9806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209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 - Si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0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slide 1</a:t>
            </a:r>
            <a:br>
              <a:rPr lang="en-US" dirty="0"/>
            </a:br>
            <a:r>
              <a:rPr lang="en-US" dirty="0"/>
              <a:t>singular </a:t>
            </a:r>
            <a:br>
              <a:rPr lang="en-US" dirty="0"/>
            </a:br>
            <a:r>
              <a:rPr lang="en-US" dirty="0"/>
              <a:t>image</a:t>
            </a:r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587731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662" dirty="0">
              <a:solidFill>
                <a:srgbClr val="000000"/>
              </a:solidFill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19"/>
          <p:cNvSpPr>
            <a:spLocks noEditPoints="1"/>
          </p:cNvSpPr>
          <p:nvPr userDrawn="1"/>
        </p:nvSpPr>
        <p:spPr bwMode="auto">
          <a:xfrm>
            <a:off x="2070585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7138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- Righ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729877" y="1339200"/>
            <a:ext cx="5715692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  <a:latin typeface="KPMG Cyrillic Extralight" panose="020B0303030202040204" pitchFamily="34" charset="-52"/>
              </a:defRPr>
            </a:lvl1pPr>
          </a:lstStyle>
          <a:p>
            <a:r>
              <a:rPr lang="en-GB" dirty="0"/>
              <a:t>Title Slide 2 – </a:t>
            </a:r>
            <a:br>
              <a:rPr lang="en-GB" dirty="0"/>
            </a:br>
            <a:r>
              <a:rPr lang="en-GB" dirty="0"/>
              <a:t>Right dark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756461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383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426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6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3</a:t>
            </a:r>
            <a:br>
              <a:rPr lang="en-GB" dirty="0"/>
            </a:br>
            <a:r>
              <a:rPr lang="en-GB" dirty="0"/>
              <a:t>no image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32065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 - Lef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726379" y="1339200"/>
            <a:ext cx="5021967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4</a:t>
            </a:r>
            <a:br>
              <a:rPr lang="en-GB" dirty="0"/>
            </a:br>
            <a:r>
              <a:rPr lang="en-GB" dirty="0"/>
              <a:t>dark left vertical image</a:t>
            </a:r>
            <a:endParaRPr lang="en-US" dirty="0"/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3752964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15627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- Righ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729877" y="1339200"/>
            <a:ext cx="5715692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5 – </a:t>
            </a:r>
            <a:br>
              <a:rPr lang="en-GB" dirty="0"/>
            </a:br>
            <a:r>
              <a:rPr lang="en-GB" dirty="0"/>
              <a:t>Left light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756461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3265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 - Lef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3726379" y="1339200"/>
            <a:ext cx="5021967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6</a:t>
            </a:r>
            <a:br>
              <a:rPr lang="en-GB" dirty="0"/>
            </a:br>
            <a:r>
              <a:rPr lang="en-GB" dirty="0"/>
              <a:t>light right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3752964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2126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3"/>
          </a:xfrm>
        </p:spPr>
        <p:txBody>
          <a:bodyPr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2" y="1177925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4659579" y="1177925"/>
            <a:ext cx="84075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846" tIns="49846" rIns="49846" bIns="49846" rtlCol="0" anchor="ctr"/>
          <a:lstStyle/>
          <a:p>
            <a:pPr defTabSz="844083"/>
            <a:endParaRPr lang="en-GB" sz="1385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731600" y="6320118"/>
            <a:ext cx="2924308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554" dirty="0">
                <a:solidFill>
                  <a:prstClr val="white">
                    <a:lumMod val="65000"/>
                  </a:prstClr>
                </a:solidFill>
              </a:rPr>
            </a:b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</a:p>
        </p:txBody>
      </p:sp>
      <p:sp>
        <p:nvSpPr>
          <p:cNvPr id="23" name="Shape 8"/>
          <p:cNvSpPr txBox="1">
            <a:spLocks/>
          </p:cNvSpPr>
          <p:nvPr userDrawn="1"/>
        </p:nvSpPr>
        <p:spPr>
          <a:xfrm>
            <a:off x="8241231" y="6320118"/>
            <a:ext cx="462257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923" smtClean="0">
                <a:solidFill>
                  <a:srgbClr val="00338D"/>
                </a:solidFill>
                <a:cs typeface="Arial" panose="020B0604020202020204" pitchFamily="34" charset="0"/>
              </a:rPr>
              <a:pPr algn="r"/>
              <a:t>‹#›</a:t>
            </a:fld>
            <a:endParaRPr lang="en-US" sz="923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10" name="Freeform 19"/>
          <p:cNvSpPr>
            <a:spLocks noEditPoints="1"/>
          </p:cNvSpPr>
          <p:nvPr userDrawn="1"/>
        </p:nvSpPr>
        <p:spPr bwMode="auto">
          <a:xfrm>
            <a:off x="747238" y="6301080"/>
            <a:ext cx="4248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1984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contin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3"/>
          </a:xfrm>
        </p:spPr>
        <p:txBody>
          <a:bodyPr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2" y="1177925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4658458" y="1177925"/>
            <a:ext cx="84075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846" tIns="49846" rIns="49846" bIns="49846" rtlCol="0" anchor="ctr"/>
          <a:lstStyle/>
          <a:p>
            <a:pPr defTabSz="844083"/>
            <a:endParaRPr lang="en-GB" sz="1385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731600" y="6320118"/>
            <a:ext cx="2924308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554" dirty="0">
                <a:solidFill>
                  <a:prstClr val="white">
                    <a:lumMod val="65000"/>
                  </a:prstClr>
                </a:solidFill>
              </a:rPr>
            </a:b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</a:p>
        </p:txBody>
      </p:sp>
      <p:sp>
        <p:nvSpPr>
          <p:cNvPr id="23" name="Shape 8"/>
          <p:cNvSpPr txBox="1">
            <a:spLocks/>
          </p:cNvSpPr>
          <p:nvPr userDrawn="1"/>
        </p:nvSpPr>
        <p:spPr>
          <a:xfrm>
            <a:off x="8241231" y="6320118"/>
            <a:ext cx="462257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923" smtClean="0">
                <a:solidFill>
                  <a:srgbClr val="00338D"/>
                </a:solidFill>
                <a:cs typeface="Arial" panose="020B0604020202020204" pitchFamily="34" charset="0"/>
              </a:rPr>
              <a:pPr algn="r"/>
              <a:t>‹#›</a:t>
            </a:fld>
            <a:endParaRPr lang="en-US" sz="923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10" name="Freeform 19"/>
          <p:cNvSpPr>
            <a:spLocks noEditPoints="1"/>
          </p:cNvSpPr>
          <p:nvPr userDrawn="1"/>
        </p:nvSpPr>
        <p:spPr bwMode="auto">
          <a:xfrm>
            <a:off x="747238" y="6301080"/>
            <a:ext cx="4248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460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important notic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738" baseline="0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8458" y="1177925"/>
            <a:ext cx="4034203" cy="4843462"/>
          </a:xfrm>
          <a:ln w="6350">
            <a:noFill/>
          </a:ln>
        </p:spPr>
        <p:txBody>
          <a:bodyPr lIns="0" tIns="0"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731600" y="6320118"/>
            <a:ext cx="2924308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554" dirty="0">
                <a:solidFill>
                  <a:prstClr val="white">
                    <a:lumMod val="65000"/>
                  </a:prstClr>
                </a:solidFill>
              </a:rPr>
            </a:b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</a:p>
        </p:txBody>
      </p:sp>
      <p:sp>
        <p:nvSpPr>
          <p:cNvPr id="17" name="Shape 8"/>
          <p:cNvSpPr txBox="1">
            <a:spLocks/>
          </p:cNvSpPr>
          <p:nvPr userDrawn="1"/>
        </p:nvSpPr>
        <p:spPr>
          <a:xfrm>
            <a:off x="8241231" y="6320118"/>
            <a:ext cx="462257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923" smtClean="0">
                <a:solidFill>
                  <a:srgbClr val="00338D"/>
                </a:solidFill>
                <a:cs typeface="Arial" panose="020B0604020202020204" pitchFamily="34" charset="0"/>
              </a:rPr>
              <a:pPr algn="r"/>
              <a:t>‹#›</a:t>
            </a:fld>
            <a:endParaRPr lang="en-US" sz="923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11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Freeform 19"/>
          <p:cNvSpPr>
            <a:spLocks noEditPoints="1"/>
          </p:cNvSpPr>
          <p:nvPr userDrawn="1"/>
        </p:nvSpPr>
        <p:spPr bwMode="auto">
          <a:xfrm>
            <a:off x="747238" y="6301080"/>
            <a:ext cx="4248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5679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1422400"/>
            <a:ext cx="1611692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62554" y="1422400"/>
            <a:ext cx="6430108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461961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44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58158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5418690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09">
          <p15:clr>
            <a:srgbClr val="FBAE40"/>
          </p15:clr>
        </p15:guide>
        <p15:guide id="2" pos="154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416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09">
          <p15:clr>
            <a:srgbClr val="FBAE40"/>
          </p15:clr>
        </p15:guide>
        <p15:guide id="2" pos="154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44709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0445236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8241323" cy="460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>
            <a:lvl1pPr>
              <a:defRPr sz="443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47402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5908" y="1422400"/>
            <a:ext cx="3726000" cy="460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7930569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8994790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55908" y="1422400"/>
            <a:ext cx="4036754" cy="46044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8758744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3830800"/>
            <a:ext cx="8241323" cy="219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1339" y="1422400"/>
            <a:ext cx="8241323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6384560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3259385" y="1422400"/>
            <a:ext cx="2625231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451338" y="1422400"/>
            <a:ext cx="2625231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3830800"/>
            <a:ext cx="2625231" cy="219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6067431" y="1422400"/>
            <a:ext cx="2625231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259384" y="3830800"/>
            <a:ext cx="2625231" cy="219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067431" y="3830800"/>
            <a:ext cx="2625231" cy="219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8016268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1339" y="1422400"/>
            <a:ext cx="8241323" cy="46044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26822554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0268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6111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IV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495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137823" y="2336184"/>
            <a:ext cx="1495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824308" y="2336184"/>
            <a:ext cx="1495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10792" y="2336184"/>
            <a:ext cx="1495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51338" y="1426659"/>
            <a:ext cx="1495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137823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824308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5510792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7197277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7197277" y="2336184"/>
            <a:ext cx="1495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25052450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927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55984" y="2336184"/>
            <a:ext cx="1927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0630" y="2336184"/>
            <a:ext cx="1927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765277" y="2336184"/>
            <a:ext cx="1927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51338" y="1426659"/>
            <a:ext cx="1927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555984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60630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6765277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578738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05821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WITH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04400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04400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022032" y="3191932"/>
            <a:ext cx="1099938" cy="1191600"/>
          </a:xfrm>
          <a:prstGeom prst="ellipse">
            <a:avLst/>
          </a:prstGeom>
          <a:solidFill>
            <a:schemeClr val="accent1"/>
          </a:solidFill>
        </p:spPr>
        <p:txBody>
          <a:bodyPr lIns="54000" tIns="54000" rIns="54000" bIns="54000" anchor="ctr"/>
          <a:lstStyle>
            <a:lvl1pPr algn="ctr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504400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504400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Right Arrow 2"/>
          <p:cNvSpPr/>
          <p:nvPr userDrawn="1"/>
        </p:nvSpPr>
        <p:spPr>
          <a:xfrm rot="2655894">
            <a:off x="3785399" y="2812312"/>
            <a:ext cx="3816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846" tIns="49846" rIns="49846" bIns="49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844083"/>
            <a:endParaRPr lang="en-GB" sz="831" dirty="0">
              <a:solidFill>
                <a:prstClr val="white"/>
              </a:solidFill>
            </a:endParaRPr>
          </a:p>
        </p:txBody>
      </p:sp>
      <p:sp>
        <p:nvSpPr>
          <p:cNvPr id="21" name="Right Arrow 20"/>
          <p:cNvSpPr/>
          <p:nvPr userDrawn="1"/>
        </p:nvSpPr>
        <p:spPr>
          <a:xfrm rot="18944106" flipH="1">
            <a:off x="4977002" y="2812312"/>
            <a:ext cx="3816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846" tIns="49846" rIns="49846" bIns="49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844083"/>
            <a:endParaRPr lang="en-GB" sz="831" dirty="0">
              <a:solidFill>
                <a:prstClr val="white"/>
              </a:solidFill>
            </a:endParaRPr>
          </a:p>
        </p:txBody>
      </p:sp>
      <p:sp>
        <p:nvSpPr>
          <p:cNvPr id="22" name="Right Arrow 21"/>
          <p:cNvSpPr/>
          <p:nvPr userDrawn="1"/>
        </p:nvSpPr>
        <p:spPr>
          <a:xfrm rot="18944106" flipV="1">
            <a:off x="3785399" y="4385153"/>
            <a:ext cx="3816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846" tIns="49846" rIns="49846" bIns="49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844083"/>
            <a:endParaRPr lang="en-GB" sz="831" dirty="0">
              <a:solidFill>
                <a:prstClr val="white"/>
              </a:solidFill>
            </a:endParaRPr>
          </a:p>
        </p:txBody>
      </p:sp>
      <p:sp>
        <p:nvSpPr>
          <p:cNvPr id="23" name="Right Arrow 22"/>
          <p:cNvSpPr/>
          <p:nvPr userDrawn="1"/>
        </p:nvSpPr>
        <p:spPr>
          <a:xfrm rot="2655894" flipH="1" flipV="1">
            <a:off x="4977002" y="4385153"/>
            <a:ext cx="3816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846" tIns="49846" rIns="49846" bIns="49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844083"/>
            <a:endParaRPr lang="en-GB" sz="831" dirty="0">
              <a:solidFill>
                <a:prstClr val="whit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68551689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81376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55908" y="1781376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465590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9838805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5530" y="4241200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0" y="1775459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665530" y="1428430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665530" y="3890142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241200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3890142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5602183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-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75223" y="3829182"/>
            <a:ext cx="4017438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1" y="1422401"/>
            <a:ext cx="4017438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61031" y="3829182"/>
            <a:ext cx="4026231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422401"/>
            <a:ext cx="4026231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5190892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Section divider one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587731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662" dirty="0">
              <a:solidFill>
                <a:srgbClr val="000000"/>
              </a:solidFill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064100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986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rgbClr val="6D20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Section divider two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587731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A3A1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662" dirty="0">
              <a:solidFill>
                <a:srgbClr val="000000"/>
              </a:solidFill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064100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5802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Section divider three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587731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662" dirty="0">
              <a:solidFill>
                <a:srgbClr val="000000"/>
              </a:solidFill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064100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2375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bg>
      <p:bgPr>
        <a:solidFill>
          <a:srgbClr val="00A3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Section divider four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587731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470A68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662" dirty="0">
              <a:solidFill>
                <a:srgbClr val="000000"/>
              </a:solidFill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064100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4242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Rectangle 6"/>
          <p:cNvSpPr>
            <a:spLocks noChangeArrowheads="1"/>
          </p:cNvSpPr>
          <p:nvPr userDrawn="1"/>
        </p:nvSpPr>
        <p:spPr bwMode="gray">
          <a:xfrm>
            <a:off x="1573212" y="6233914"/>
            <a:ext cx="2957538" cy="22659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t" anchorCtr="0"/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</a:p>
        </p:txBody>
      </p:sp>
      <p:sp>
        <p:nvSpPr>
          <p:cNvPr id="20" name="Freeform 19"/>
          <p:cNvSpPr>
            <a:spLocks noEditPoints="1"/>
          </p:cNvSpPr>
          <p:nvPr userDrawn="1"/>
        </p:nvSpPr>
        <p:spPr bwMode="auto">
          <a:xfrm>
            <a:off x="451339" y="6233915"/>
            <a:ext cx="503610" cy="223557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8556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ChangeArrowheads="1"/>
          </p:cNvSpPr>
          <p:nvPr userDrawn="1"/>
        </p:nvSpPr>
        <p:spPr bwMode="gray">
          <a:xfrm>
            <a:off x="1573212" y="6233914"/>
            <a:ext cx="2924308" cy="22659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t" anchorCtr="0"/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</a:p>
        </p:txBody>
      </p:sp>
      <p:sp>
        <p:nvSpPr>
          <p:cNvPr id="16" name="Freeform 15"/>
          <p:cNvSpPr>
            <a:spLocks noEditPoints="1"/>
          </p:cNvSpPr>
          <p:nvPr userDrawn="1"/>
        </p:nvSpPr>
        <p:spPr bwMode="auto">
          <a:xfrm>
            <a:off x="451339" y="6233915"/>
            <a:ext cx="503610" cy="223557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>
              <a:solidFill>
                <a:srgbClr val="0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7930569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7930569" cy="46044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65106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1430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2 COLUMN AND COVER LETTER RUN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738" baseline="0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9578" y="1177925"/>
            <a:ext cx="4033083" cy="4843462"/>
          </a:xfrm>
          <a:ln w="6350">
            <a:noFill/>
          </a:ln>
        </p:spPr>
        <p:txBody>
          <a:bodyPr lIns="0" tIns="0"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9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51705"/>
            <a:ext cx="4034204" cy="365356"/>
          </a:xfrm>
        </p:spPr>
        <p:txBody>
          <a:bodyPr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Freeform 19"/>
          <p:cNvSpPr>
            <a:spLocks noEditPoints="1"/>
          </p:cNvSpPr>
          <p:nvPr userDrawn="1"/>
        </p:nvSpPr>
        <p:spPr bwMode="auto">
          <a:xfrm>
            <a:off x="451338" y="6320118"/>
            <a:ext cx="424800" cy="172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731600" y="6320118"/>
            <a:ext cx="2924308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  <a:endParaRPr lang="ru-RU" sz="554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17" name="Shape 8"/>
          <p:cNvSpPr txBox="1">
            <a:spLocks/>
          </p:cNvSpPr>
          <p:nvPr userDrawn="1"/>
        </p:nvSpPr>
        <p:spPr>
          <a:xfrm>
            <a:off x="8230404" y="6320118"/>
            <a:ext cx="462257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923" smtClean="0">
                <a:solidFill>
                  <a:srgbClr val="00338D"/>
                </a:solidFill>
                <a:cs typeface="Arial" panose="020B0604020202020204" pitchFamily="34" charset="0"/>
              </a:rPr>
              <a:pPr algn="r"/>
              <a:t>‹#›</a:t>
            </a:fld>
            <a:endParaRPr lang="en-US" sz="923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9249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"/>
            <a:ext cx="9144000" cy="6856945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301151" y="820740"/>
            <a:ext cx="3452201" cy="754061"/>
          </a:xfrm>
        </p:spPr>
        <p:txBody>
          <a:bodyPr/>
          <a:lstStyle>
            <a:lvl1pPr>
              <a:lnSpc>
                <a:spcPct val="70000"/>
              </a:lnSpc>
              <a:defRPr sz="4062" b="0">
                <a:solidFill>
                  <a:srgbClr val="00338D"/>
                </a:solidFill>
                <a:latin typeface="KPMG Cyrillic Extralight" panose="020B0303030202040204" pitchFamily="34" charset="0"/>
                <a:cs typeface="Kokila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301151" y="2070736"/>
            <a:ext cx="3452677" cy="3267075"/>
          </a:xfrm>
        </p:spPr>
        <p:txBody>
          <a:bodyPr/>
          <a:lstStyle>
            <a:lvl1pPr>
              <a:defRPr>
                <a:solidFill>
                  <a:srgbClr val="00338D"/>
                </a:solidFill>
              </a:defRPr>
            </a:lvl1pPr>
            <a:lvl2pPr>
              <a:defRPr>
                <a:solidFill>
                  <a:srgbClr val="00338D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00338D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00338D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00338D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reeform 19"/>
          <p:cNvSpPr>
            <a:spLocks noEditPoints="1"/>
          </p:cNvSpPr>
          <p:nvPr userDrawn="1"/>
        </p:nvSpPr>
        <p:spPr bwMode="auto">
          <a:xfrm>
            <a:off x="4301151" y="6320118"/>
            <a:ext cx="392123" cy="172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15009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/>
          <p:cNvSpPr/>
          <p:nvPr userDrawn="1"/>
        </p:nvSpPr>
        <p:spPr>
          <a:xfrm>
            <a:off x="3" y="0"/>
            <a:ext cx="764928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292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7" name="Freeform 19"/>
          <p:cNvSpPr>
            <a:spLocks noEditPoints="1"/>
          </p:cNvSpPr>
          <p:nvPr userDrawn="1"/>
        </p:nvSpPr>
        <p:spPr bwMode="auto">
          <a:xfrm>
            <a:off x="1583999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84000" y="5240340"/>
            <a:ext cx="6808177" cy="554037"/>
          </a:xfrm>
        </p:spPr>
        <p:txBody>
          <a:bodyPr/>
          <a:lstStyle>
            <a:lvl1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3pPr>
            <a:lvl4pPr marL="319023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4pPr>
            <a:lvl5pPr marL="498474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584000" y="6029325"/>
            <a:ext cx="6808177" cy="119064"/>
          </a:xfrm>
        </p:spPr>
        <p:txBody>
          <a:bodyPr/>
          <a:lstStyle>
            <a:lvl1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3pPr>
            <a:lvl4pPr marL="319023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4pPr>
            <a:lvl5pPr marL="498474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584000" y="4313240"/>
            <a:ext cx="6808177" cy="554037"/>
          </a:xfrm>
        </p:spPr>
        <p:txBody>
          <a:bodyPr/>
          <a:lstStyle>
            <a:lvl1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3pPr>
            <a:lvl4pPr marL="319023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4pPr>
            <a:lvl5pPr marL="498474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005" y="3061556"/>
            <a:ext cx="1223892" cy="38100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/>
        </p:blipFill>
        <p:spPr>
          <a:xfrm>
            <a:off x="1584000" y="3061556"/>
            <a:ext cx="1144860" cy="384049"/>
          </a:xfrm>
          <a:prstGeom prst="rect">
            <a:avLst/>
          </a:prstGeom>
        </p:spPr>
      </p:pic>
      <p:sp>
        <p:nvSpPr>
          <p:cNvPr id="20" name="Rectangle 19">
            <a:hlinkClick r:id="rId3"/>
          </p:cNvPr>
          <p:cNvSpPr>
            <a:spLocks noChangeArrowheads="1"/>
          </p:cNvSpPr>
          <p:nvPr userDrawn="1"/>
        </p:nvSpPr>
        <p:spPr bwMode="auto">
          <a:xfrm>
            <a:off x="1580893" y="3560626"/>
            <a:ext cx="1752293" cy="156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defTabSz="844083">
              <a:defRPr/>
            </a:pPr>
            <a:r>
              <a:rPr lang="en-GB" sz="1015" b="1" kern="0" dirty="0">
                <a:solidFill>
                  <a:srgbClr val="00338D"/>
                </a:solidFill>
                <a:cs typeface="Univers for KPMG"/>
              </a:rPr>
              <a:t>kpmg.ru</a:t>
            </a:r>
          </a:p>
        </p:txBody>
      </p:sp>
      <p:sp>
        <p:nvSpPr>
          <p:cNvPr id="21" name="Rectangle 20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4416587" y="3560626"/>
            <a:ext cx="1143000" cy="156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>
            <a:defPPr>
              <a:defRPr lang="en-US"/>
            </a:defPPr>
            <a:lvl1pPr marL="0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0291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0583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0874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1165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1456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1748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72039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82330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015" b="1" kern="0" dirty="0">
                <a:solidFill>
                  <a:srgbClr val="00338D"/>
                </a:solidFill>
                <a:ea typeface="Univers for KPMG" pitchFamily="18" charset="0"/>
                <a:cs typeface="Univers for KPMG"/>
              </a:rPr>
              <a:t>kpmg.com/app</a:t>
            </a:r>
            <a:endParaRPr lang="en-GB" sz="1015" b="1" kern="0" dirty="0">
              <a:solidFill>
                <a:srgbClr val="00338D"/>
              </a:solidFill>
              <a:cs typeface="Univers for KPMG"/>
            </a:endParaRPr>
          </a:p>
        </p:txBody>
      </p:sp>
    </p:spTree>
    <p:extLst>
      <p:ext uri="{BB962C8B-B14F-4D97-AF65-F5344CB8AC3E}">
        <p14:creationId xmlns:p14="http://schemas.microsoft.com/office/powerpoint/2010/main" val="2740562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12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fld id="{9076D7DA-45DD-4D34-A48B-1C3796D20448}" type="datetimeFigureOut">
              <a:rPr lang="ru-RU" smtClean="0">
                <a:solidFill>
                  <a:srgbClr val="000000"/>
                </a:solidFill>
              </a:rPr>
              <a:pPr defTabSz="844083"/>
              <a:t>17.06.2022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844083"/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fld id="{C318D0E1-6172-4638-BCC1-0B70ED483AF8}" type="slidenum">
              <a:rPr lang="ru-RU" smtClean="0">
                <a:solidFill>
                  <a:srgbClr val="000000"/>
                </a:solidFill>
              </a:rPr>
              <a:pPr defTabSz="844083"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6883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fld id="{9076D7DA-45DD-4D34-A48B-1C3796D20448}" type="datetimeFigureOut">
              <a:rPr lang="ru-RU" smtClean="0">
                <a:solidFill>
                  <a:srgbClr val="000000"/>
                </a:solidFill>
              </a:rPr>
              <a:pPr defTabSz="844083"/>
              <a:t>17.06.2022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844083"/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fld id="{C318D0E1-6172-4638-BCC1-0B70ED483AF8}" type="slidenum">
              <a:rPr lang="ru-RU" smtClean="0">
                <a:solidFill>
                  <a:srgbClr val="000000"/>
                </a:solidFill>
              </a:rPr>
              <a:pPr defTabSz="844083"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468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en-US" sz="1662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en-US" sz="1662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en-US" sz="1662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9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en-US" sz="166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en-US" sz="1662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2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44083">
                <a:defRPr/>
              </a:pPr>
              <a:endParaRPr lang="en-US" sz="1662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44083">
                <a:defRPr/>
              </a:pPr>
              <a:endParaRPr lang="en-US" sz="1662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1"/>
          <p:cNvSpPr txBox="1">
            <a:spLocks/>
          </p:cNvSpPr>
          <p:nvPr userDrawn="1"/>
        </p:nvSpPr>
        <p:spPr>
          <a:xfrm>
            <a:off x="8139113" y="2"/>
            <a:ext cx="825500" cy="3397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3C3E31E0-32D2-4450-97A1-3D2FED62FF58}" type="slidenum">
              <a:rPr lang="ru-RU" sz="1662" smtClean="0">
                <a:solidFill>
                  <a:prstClr val="white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sz="1662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4870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844083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fld id="{B2D350B4-811D-9C49-8D4A-B431FFD45952}" type="slidenum">
              <a:rPr lang="en-US" smtClean="0">
                <a:solidFill>
                  <a:srgbClr val="000000"/>
                </a:solidFill>
              </a:rPr>
              <a:pPr defTabSz="844083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816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707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530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71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3.emf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26" Type="http://schemas.openxmlformats.org/officeDocument/2006/relationships/slideLayout" Target="../slideLayouts/slideLayout53.xml"/><Relationship Id="rId39" Type="http://schemas.openxmlformats.org/officeDocument/2006/relationships/slideLayout" Target="../slideLayouts/slideLayout66.xml"/><Relationship Id="rId21" Type="http://schemas.openxmlformats.org/officeDocument/2006/relationships/slideLayout" Target="../slideLayouts/slideLayout48.xml"/><Relationship Id="rId34" Type="http://schemas.openxmlformats.org/officeDocument/2006/relationships/slideLayout" Target="../slideLayouts/slideLayout61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slideLayout" Target="../slideLayouts/slideLayout52.xml"/><Relationship Id="rId33" Type="http://schemas.openxmlformats.org/officeDocument/2006/relationships/slideLayout" Target="../slideLayouts/slideLayout60.xml"/><Relationship Id="rId38" Type="http://schemas.openxmlformats.org/officeDocument/2006/relationships/slideLayout" Target="../slideLayouts/slideLayout65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29" Type="http://schemas.openxmlformats.org/officeDocument/2006/relationships/slideLayout" Target="../slideLayouts/slideLayout56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51.xml"/><Relationship Id="rId32" Type="http://schemas.openxmlformats.org/officeDocument/2006/relationships/slideLayout" Target="../slideLayouts/slideLayout59.xml"/><Relationship Id="rId37" Type="http://schemas.openxmlformats.org/officeDocument/2006/relationships/slideLayout" Target="../slideLayouts/slideLayout64.xml"/><Relationship Id="rId40" Type="http://schemas.openxmlformats.org/officeDocument/2006/relationships/theme" Target="../theme/theme4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28" Type="http://schemas.openxmlformats.org/officeDocument/2006/relationships/slideLayout" Target="../slideLayouts/slideLayout55.xml"/><Relationship Id="rId36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31" Type="http://schemas.openxmlformats.org/officeDocument/2006/relationships/slideLayout" Target="../slideLayouts/slideLayout58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Relationship Id="rId27" Type="http://schemas.openxmlformats.org/officeDocument/2006/relationships/slideLayout" Target="../slideLayouts/slideLayout54.xml"/><Relationship Id="rId30" Type="http://schemas.openxmlformats.org/officeDocument/2006/relationships/slideLayout" Target="../slideLayouts/slideLayout57.xml"/><Relationship Id="rId35" Type="http://schemas.openxmlformats.org/officeDocument/2006/relationships/slideLayout" Target="../slideLayouts/slideLayout62.xml"/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73578" y="6131859"/>
            <a:ext cx="7996844" cy="153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7" name="bk object 17"/>
          <p:cNvSpPr/>
          <p:nvPr/>
        </p:nvSpPr>
        <p:spPr>
          <a:xfrm>
            <a:off x="573578" y="915745"/>
            <a:ext cx="7996844" cy="153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k object 18"/>
          <p:cNvSpPr/>
          <p:nvPr/>
        </p:nvSpPr>
        <p:spPr>
          <a:xfrm>
            <a:off x="8174182" y="6233149"/>
            <a:ext cx="346364" cy="40970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581" y="6411604"/>
            <a:ext cx="471574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213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07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41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32225" cy="723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1340" y="1422400"/>
            <a:ext cx="8232223" cy="460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8332615" y="6320118"/>
            <a:ext cx="360046" cy="149412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831" smtClean="0">
                <a:solidFill>
                  <a:srgbClr val="00338D"/>
                </a:solidFill>
                <a:cs typeface="Arial" panose="020B0604020202020204" pitchFamily="34" charset="0"/>
              </a:rPr>
              <a:pPr algn="r"/>
              <a:t>‹#›</a:t>
            </a:fld>
            <a:endParaRPr lang="en-US" sz="831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1" r:id="rId22"/>
    <p:sldLayoutId id="2147483792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  <p:sldLayoutId id="2147483805" r:id="rId36"/>
    <p:sldLayoutId id="2147483806" r:id="rId37"/>
    <p:sldLayoutId id="2147483807" r:id="rId38"/>
    <p:sldLayoutId id="2147483809" r:id="rId39"/>
  </p:sldLayoutIdLst>
  <p:txStyles>
    <p:titleStyle>
      <a:lvl1pPr algn="l" defTabSz="844083" rtl="0" eaLnBrk="1" latinLnBrk="0" hangingPunct="1">
        <a:lnSpc>
          <a:spcPct val="70000"/>
        </a:lnSpc>
        <a:spcBef>
          <a:spcPct val="0"/>
        </a:spcBef>
        <a:buNone/>
        <a:defRPr sz="4431" kern="1200">
          <a:solidFill>
            <a:schemeClr val="tx2"/>
          </a:solidFill>
          <a:latin typeface="KPMG Cyrillic Extralight" panose="020B0303030202040204" pitchFamily="34" charset="-52"/>
          <a:ea typeface="+mj-ea"/>
          <a:cs typeface="+mj-cs"/>
        </a:defRPr>
      </a:lvl1pPr>
    </p:titleStyle>
    <p:bodyStyle>
      <a:lvl1pPr marL="0" indent="0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FontTx/>
        <a:buNone/>
        <a:defRPr sz="831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FontTx/>
        <a:buNone/>
        <a:defRPr sz="831" kern="1200">
          <a:solidFill>
            <a:schemeClr val="tx2"/>
          </a:solidFill>
          <a:latin typeface="+mn-lt"/>
          <a:ea typeface="+mn-ea"/>
          <a:cs typeface="+mn-cs"/>
        </a:defRPr>
      </a:lvl2pPr>
      <a:lvl3pPr marL="199390" indent="-199390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—"/>
        <a:defRPr sz="831" kern="1200">
          <a:solidFill>
            <a:schemeClr val="tx2"/>
          </a:solidFill>
          <a:latin typeface="+mn-lt"/>
          <a:ea typeface="+mn-ea"/>
          <a:cs typeface="+mn-cs"/>
        </a:defRPr>
      </a:lvl3pPr>
      <a:lvl4pPr marL="332316" indent="-132926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-"/>
        <a:defRPr sz="831" kern="1200">
          <a:solidFill>
            <a:schemeClr val="tx2"/>
          </a:solidFill>
          <a:latin typeface="+mn-lt"/>
          <a:ea typeface="+mn-ea"/>
          <a:cs typeface="+mn-cs"/>
        </a:defRPr>
      </a:lvl4pPr>
      <a:lvl5pPr marL="531706" indent="-199390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—"/>
        <a:defRPr sz="831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013564" indent="-212682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-"/>
        <a:defRPr sz="831" kern="1200">
          <a:solidFill>
            <a:schemeClr val="tx2"/>
          </a:solidFill>
          <a:latin typeface="+mn-lt"/>
          <a:ea typeface="+mn-ea"/>
          <a:cs typeface="+mn-cs"/>
        </a:defRPr>
      </a:lvl6pPr>
      <a:lvl7pPr marL="1266124" indent="-262530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—"/>
        <a:defRPr sz="831" kern="1200">
          <a:solidFill>
            <a:schemeClr val="tx2"/>
          </a:solidFill>
          <a:latin typeface="+mn-lt"/>
          <a:ea typeface="+mn-ea"/>
          <a:cs typeface="+mn-cs"/>
        </a:defRPr>
      </a:lvl7pPr>
      <a:lvl8pPr marL="1518684" indent="-211021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-"/>
        <a:defRPr sz="831" kern="1200">
          <a:solidFill>
            <a:schemeClr val="tx2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93">
          <p15:clr>
            <a:srgbClr val="F26B43"/>
          </p15:clr>
        </p15:guide>
        <p15:guide id="2" pos="308">
          <p15:clr>
            <a:srgbClr val="F26B43"/>
          </p15:clr>
        </p15:guide>
        <p15:guide id="3" pos="5932">
          <p15:clr>
            <a:srgbClr val="F26B43"/>
          </p15:clr>
        </p15:guide>
        <p15:guide id="4" orient="horz" pos="742">
          <p15:clr>
            <a:srgbClr val="F26B43"/>
          </p15:clr>
        </p15:guide>
        <p15:guide id="5" orient="horz" pos="279">
          <p15:clr>
            <a:srgbClr val="F26B43"/>
          </p15:clr>
        </p15:guide>
        <p15:guide id="6" orient="horz" pos="896">
          <p15:clr>
            <a:srgbClr val="F26B43"/>
          </p15:clr>
        </p15:guide>
        <p15:guide id="7" pos="3061">
          <p15:clr>
            <a:srgbClr val="F26B43"/>
          </p15:clr>
        </p15:guide>
        <p15:guide id="8" pos="317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1.%202%200509097%20%20&#1055;&#1088;&#1080;&#1083;&#1086;&#1078;&#1077;&#1085;&#1080;&#1077;%20&#8470;%206%20&#1082;%20&#1080;&#1079;&#1084;&#1077;&#1085;&#1077;&#1085;&#1080;&#1103;&#1084;.xlsx" TargetMode="External"/><Relationship Id="rId2" Type="http://schemas.openxmlformats.org/officeDocument/2006/relationships/hyperlink" Target="0510434%20&#1091;&#1090;&#1086;&#1095;&#1085;&#1077;&#1085;&#1072;%20%20&#1055;&#1088;&#1080;&#1083;&#1086;&#1078;&#1077;&#1085;&#1080;&#1077;%20&#8470;%201%20&#1082;%20&#1048;&#1079;&#1084;&#1077;&#1085;&#1077;&#1085;&#1080;&#1103;&#1084;%20&#8212;%20&#1082;&#1086;&#1087;&#1080;&#1103;.xlsx" TargetMode="Externa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1.4%200510435%20&#1055;&#1088;&#1080;&#1083;&#1086;&#1078;&#1077;&#1085;&#1080;&#1077;%20&#8470;%203%20&#1082;%20&#1080;&#1079;&#1084;&#1077;&#1085;&#1077;&#1085;&#1080;&#1103;&#1084;.xls" TargetMode="External"/><Relationship Id="rId2" Type="http://schemas.openxmlformats.org/officeDocument/2006/relationships/hyperlink" Target="1.3%20%200510440%20&#1087;&#1088;&#1077;&#1082;&#1088;&#1072;&#1097;&#1077;&#1085;&#1080;&#1077;%20&#1087;&#1088;&#1080;&#1079;&#1085;&#1072;&#1085;&#1080;&#1103;%20&#1072;&#1082;&#1090;&#1080;&#1074;&#1086;&#1084;.xlsx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13.%200509213%20&#1078;&#1091;&#1088;&#1085;&#1072;&#1083;%20&#1086;&#1087;&#1077;&#1088;&#1072;&#1094;&#1080;&#1081;%20&#1087;&#1086;%20&#1079;&#1072;&#1073;&#1072;&#1083;&#1072;&#1085;&#1089;&#1086;&#1074;&#1086;&#1084;&#1091;%20&#1089;&#1095;&#1077;&#1090;&#1091;.xlsx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2.4%200510448%20&#1040;&#1082;&#1090;%20&#1086;%20&#1087;&#1088;&#1080;&#1077;&#1084;&#1082;&#1077;-&#1087;&#1077;&#1088;&#1077;&#1076;&#1072;&#1095;&#1080;%20&#1053;&#1060;&#1040;.xls" TargetMode="External"/><Relationship Id="rId3" Type="http://schemas.openxmlformats.org/officeDocument/2006/relationships/hyperlink" Target="11.%200510439%20&#1056;&#1077;&#1096;&#1077;&#1085;&#1080;&#1077;%20&#1086;%20&#1087;&#1088;&#1086;&#1074;&#1077;&#1076;&#1077;&#1085;&#1080;&#1080;%20&#1080;&#1085;&#1074;&#1077;&#1085;&#1090;&#1072;&#1088;&#1080;&#1079;&#1072;&#1094;&#1080;&#1080;.xlsx" TargetMode="External"/><Relationship Id="rId7" Type="http://schemas.openxmlformats.org/officeDocument/2006/relationships/hyperlink" Target="1.5.%200510442%20&#1054;&#1073;%20&#1086;&#1094;&#1077;&#1085;&#1082;&#1077;%20&#1086;&#1090;&#1095;&#1091;&#1078;&#1076;&#1072;&#1077;&#1084;&#1086;&#1075;&#1086;%20&#1080;&#1084;&#1091;&#1097;&#1077;&#1089;&#1090;&#1074;&#1072;.xls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1.4%200510435%20&#1055;&#1088;&#1080;&#1083;&#1086;&#1078;&#1077;&#1085;&#1080;&#1077;%20&#8470;%203%20&#1082;%20&#1080;&#1079;&#1084;&#1077;&#1085;&#1077;&#1085;&#1080;&#1103;&#1084;.xls" TargetMode="External"/><Relationship Id="rId5" Type="http://schemas.openxmlformats.org/officeDocument/2006/relationships/hyperlink" Target="1.3%20%200510440%20&#1087;&#1088;&#1077;&#1082;&#1088;&#1072;&#1097;&#1077;&#1085;&#1080;&#1077;%20&#1087;&#1088;&#1080;&#1079;&#1085;&#1072;&#1085;&#1080;&#1103;%20&#1072;&#1082;&#1090;&#1080;&#1074;&#1086;&#1084;.xlsx" TargetMode="External"/><Relationship Id="rId4" Type="http://schemas.openxmlformats.org/officeDocument/2006/relationships/hyperlink" Target="0510447%20%20&#1055;&#1088;&#1080;&#1083;&#1086;&#1078;&#1077;&#1085;&#1080;&#1077;%20&#8470;%205%20&#1082;%20&#1080;&#1079;&#1084;&#1077;&#1085;&#1077;&#1085;&#1080;&#1103;&#1084;.xlsx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0509211_%20&#1050;&#1050;&#1042;.xl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2.4%200510448%20&#1040;&#1082;&#1090;%20&#1086;%20&#1087;&#1088;&#1080;&#1077;&#1084;&#1082;&#1077;-&#1087;&#1077;&#1088;&#1077;&#1076;&#1072;&#1095;&#1080;%20&#1053;&#1060;&#1040;.xls" TargetMode="External"/><Relationship Id="rId5" Type="http://schemas.openxmlformats.org/officeDocument/2006/relationships/hyperlink" Target="2.5%200510452%20&#1040;&#1082;&#1090;%20&#1087;&#1088;&#1080;&#1077;&#1084;&#1082;&#1080;%20&#1090;&#1086;&#1074;&#1072;&#1088;&#1086;&#1074;,%20&#1088;&#1072;&#1073;&#1086;&#1090;,%20&#1091;&#1089;&#1083;&#1091;&#1075;.xlsx" TargetMode="External"/><Relationship Id="rId4" Type="http://schemas.openxmlformats.org/officeDocument/2006/relationships/hyperlink" Target="2.4%200510441%20%20&#1055;&#1088;&#1080;&#1083;&#1086;&#1078;&#1077;&#1085;&#1080;&#1077;%20&#8470;%204%20&#1082;%20&#1080;&#1079;&#1084;&#1077;&#1085;&#1077;&#1085;&#1080;&#1103;&#1084;.xlsx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0510837_&#1041;&#1083;&#1072;&#1085;&#1082;%20&#1089;%20&#1087;&#1088;&#1080;&#1084;&#1077;&#1088;&#1072;&#1084;&#1080;%2016.05.2022.xls" TargetMode="External"/><Relationship Id="rId2" Type="http://schemas.openxmlformats.org/officeDocument/2006/relationships/hyperlink" Target="1.9%20510432%20&#1055;&#1088;&#1080;&#1083;&#1086;&#1078;&#1077;&#1085;&#1080;&#1077;%20&#8470;%202%20&#1082;%20&#1080;&#1079;&#1084;&#1077;&#1085;&#1077;&#1085;&#1080;&#1103;&#1084;.xls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1.8%20%200510838%20&#1042;&#1077;&#1076;&#1086;&#1084;&#1086;&#1089;&#1090;&#1100;%20&#1074;&#1099;&#1087;&#1072;&#1076;&#1072;&#1102;&#1097;&#1080;&#1093;%20&#1076;&#1086;&#1093;&#1086;&#1076;&#1086;&#1074;.xlsx" TargetMode="External"/><Relationship Id="rId4" Type="http://schemas.openxmlformats.org/officeDocument/2006/relationships/hyperlink" Target="1.7%20%200510431%20&#1042;&#1077;&#1076;&#1086;&#1084;&#1086;&#1089;&#1090;&#1100;%20&#1075;&#1088;&#1091;&#1087;&#1087;&#1086;&#1074;&#1086;&#1075;&#1086;%20&#1085;&#1072;&#1095;&#1080;&#1089;&#1083;&#1077;&#1085;&#1080;&#1103;%20&#1076;&#1086;&#1093;&#1086;&#1076;&#1086;&#1074;.xlsx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1.9%20510432%20&#1055;&#1088;&#1080;&#1083;&#1086;&#1078;&#1077;&#1085;&#1080;&#1077;%20&#8470;%202%20&#1082;%20&#1080;&#1079;&#1084;&#1077;&#1085;&#1077;&#1085;&#1080;&#1103;&#1084;.xls" TargetMode="Externa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2.1%200510436%20&#1040;&#1082;&#1090;%20&#1086;%20&#1087;&#1088;&#1080;&#1079;&#1085;&#1072;&#1085;&#1080;&#1080;%20&#1073;&#1077;&#1079;&#1085;&#1072;&#1076;&#1077;&#1078;&#1085;&#1086;&#1081;%20&#1079;&#1072;&#1076;&#1086;&#1083;&#1078;&#1077;&#1085;&#1085;&#1086;&#1089;&#1090;&#1080;%20&#1087;&#1086;%20&#1076;&#1086;&#1093;&#1086;&#1076;&#1072;&#1084;.xlsx" TargetMode="External"/><Relationship Id="rId2" Type="http://schemas.openxmlformats.org/officeDocument/2006/relationships/hyperlink" Target="2.0%200510445%20&#1054;%20&#1087;&#1088;&#1080;&#1079;&#1085;&#1072;&#1085;&#1080;&#1080;%20(&#1074;&#1086;&#1089;&#1089;&#1090;&#1072;&#1085;&#1086;&#1074;&#1083;&#1077;&#1085;&#1080;&#1080;)%20&#1089;&#1086;&#1084;&#1085;&#1080;&#1090;&#1077;&#1083;&#1100;&#1085;&#1086;&#1081;%20&#1079;&#1072;&#1076;&#1086;&#1083;&#1078;&#1077;&#1085;&#1085;&#1086;&#1089;&#1090;&#1080;.xlsx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2.3%200510446%20&#1056;&#1077;&#1096;&#1077;&#1085;&#1080;&#1077;%20&#1086;%20&#1074;&#1086;&#1089;&#1089;&#1090;&#1072;&#1085;&#1086;&#1074;&#1083;&#1077;&#1085;&#1080;&#1080;%20&#1082;&#1088;&#1077;&#1076;&#1080;&#1090;&#1086;&#1088;&#1089;&#1082;&#1086;&#1081;%20&#1079;&#1072;&#1076;&#1086;&#1083;&#1078;&#1077;&#1085;&#1085;&#1086;&#1089;&#1090;&#1080;.xlsx" TargetMode="External"/><Relationship Id="rId4" Type="http://schemas.openxmlformats.org/officeDocument/2006/relationships/hyperlink" Target="2.2%200510437%20&#1088;&#1077;&#1096;&#1077;&#1085;&#1080;&#1077;%20&#1086;%20%20&#1089;&#1087;&#1080;&#1089;&#1072;&#1085;&#1080;&#1080;%20&#1082;&#1088;&#1077;&#1076;&#1080;&#1090;&#1086;&#1088;&#1089;&#1082;&#1086;&#1081;%20&#1079;&#1072;&#1076;&#1086;&#1083;&#1078;&#1077;&#1085;&#1085;&#1086;&#1089;&#1090;&#1080;.xlsx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2.0%200510445%20&#1054;%20&#1087;&#1088;&#1080;&#1079;&#1085;&#1072;&#1085;&#1080;&#1080;%20(&#1074;&#1086;&#1089;&#1089;&#1090;&#1072;&#1085;&#1086;&#1074;&#1083;&#1077;&#1085;&#1080;&#1080;)%20&#1089;&#1086;&#1084;&#1085;&#1080;&#1090;&#1077;&#1083;&#1100;&#1085;&#1086;&#1081;%20&#1079;&#1072;&#1076;&#1086;&#1083;&#1078;&#1077;&#1085;&#1085;&#1086;&#1089;&#1090;&#1080;.xlsx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1092;.%200510451%20&#1058;&#1088;&#1077;&#1073;&#1086;&#1074;&#1072;&#1085;&#1080;&#1077;-&#1085;&#1072;&#1082;&#1083;&#1072;&#1076;&#1085;&#1072;&#1103;.XLS" TargetMode="External"/><Relationship Id="rId2" Type="http://schemas.openxmlformats.org/officeDocument/2006/relationships/hyperlink" Target="&#1092;.%200510450_&#1053;&#1072;&#1082;&#1083;&#1072;&#1076;&#1085;&#1072;&#1103;%20&#1085;&#1072;%20&#1074;&#1085;&#1091;&#1090;&#1088;&#1077;&#1085;&#1085;&#1077;&#1077;%20&#1087;&#1077;&#1088;&#1077;&#1084;&#1077;&#1097;&#1077;&#1085;&#1080;&#1077;%20&#1087;&#1086;%20&#1075;&#1088;&#1091;&#1087;&#1087;&#1072;&#1084;%20&#1052;&#1062;.XLS" TargetMode="Externa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2.4%200510448%20&#1040;&#1082;&#1090;%20&#1086;%20&#1087;&#1088;&#1080;&#1077;&#1084;&#1082;&#1077;-&#1087;&#1077;&#1088;&#1077;&#1076;&#1072;&#1095;&#1080;%20&#1053;&#1060;&#1040;.xls" TargetMode="Externa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0509211_%20&#1050;&#1050;&#1042;.xl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0509214_%20&#1050;&#1055;&#1055;.xls" TargetMode="Externa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2.5%200510452%20&#1040;&#1082;&#1090;%20&#1087;&#1088;&#1080;&#1077;&#1084;&#1082;&#1080;%20&#1090;&#1086;&#1074;&#1072;&#1088;&#1086;&#1074;,%20&#1088;&#1072;&#1073;&#1086;&#1090;,%20&#1091;&#1089;&#1083;&#1091;&#1075;.xlsx" TargetMode="Externa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15.%200510453%20&#1048;&#1079;&#1074;&#1077;&#1097;.&#1058;&#1088;&#1072;&#1085;&#1089;&#1092;&#1077;&#1088;&#1090;&#1099;.xlsx" TargetMode="Externa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.sv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0504093.xls" TargetMode="External"/><Relationship Id="rId3" Type="http://schemas.openxmlformats.org/officeDocument/2006/relationships/hyperlink" Target="&#1056;&#1045;&#1064;&#1045;&#1053;&#1048;&#1045;%20(&#1059;&#1058;&#1042;.&#1055;&#1056;&#1048;&#1050;&#1040;&#1047;&#1054;&#1052;%20&#1052;&#1048;&#1053;&#1060;&#1048;&#1053;&#1040;%20&#1056;&#1054;&#1057;&#1057;&#1048;&#1048;%20&#1054;&#1058;%2030.03.2015%20&#8470;%2052&#1053;).xls" TargetMode="External"/><Relationship Id="rId7" Type="http://schemas.openxmlformats.org/officeDocument/2006/relationships/hyperlink" Target="52&#1085;%20&#1101;&#1083;&#1083;&#1077;&#1090;&#1088;&#1086;&#1085;&#1085;&#1099;&#1077;%20&#1055;&#1059;&#1044;/0504517.xls" TargetMode="External"/><Relationship Id="rId2" Type="http://schemas.openxmlformats.org/officeDocument/2006/relationships/hyperlink" Target="&#1054;&#1058;&#1063;&#1045;&#1058;%20(&#1050;%20&#1055;&#1056;&#1048;&#1050;&#1040;&#1047;&#1059;%20&#1052;&#1048;&#1053;&#1060;&#1048;&#1053;&#1040;%20&#1056;&#1054;&#1057;&#1057;&#1048;&#1048;%20&#1054;&#1058;%2030.03.2015%20&#8470;%2052&#1053;).xl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52&#1085;%20&#1101;&#1083;&#1083;&#1077;&#1090;&#1088;&#1086;&#1085;&#1085;&#1099;&#1077;%20&#1055;&#1059;&#1044;/0504515.xls" TargetMode="External"/><Relationship Id="rId5" Type="http://schemas.openxmlformats.org/officeDocument/2006/relationships/hyperlink" Target="61&#1085;%20&#1055;&#1088;&#1086;&#1076;&#1086;&#1083;&#1078;&#1077;&#1085;&#1080;&#1077;%202%20&#1095;&#1072;&#1089;&#1090;&#1100;/0510441%20%20&#1055;&#1088;&#1080;&#1083;&#1086;&#1078;&#1077;&#1085;&#1080;&#1077;%20&#8470;%204%20&#1082;%20&#1080;&#1079;&#1084;&#1077;&#1085;&#1077;&#1085;&#1080;&#1103;&#1084;.xlsx" TargetMode="External"/><Relationship Id="rId4" Type="http://schemas.openxmlformats.org/officeDocument/2006/relationships/hyperlink" Target="61&#1085;%20&#1055;&#1088;&#1086;&#1076;&#1086;&#1083;&#1078;&#1077;&#1085;&#1080;&#1077;%202%20&#1095;&#1072;&#1089;&#1090;&#1100;" TargetMode="External"/><Relationship Id="rId9" Type="http://schemas.openxmlformats.org/officeDocument/2006/relationships/hyperlink" Target="0504094.xls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0510521_&#1047;&#1072;&#1082;&#1091;&#1087;&#1082;&#1072;.xlsx" TargetMode="Externa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81634" y="839152"/>
            <a:ext cx="2017059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03412" y="672353"/>
            <a:ext cx="3092824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82912" y="199789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320118" y="2017059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17518" y="1103191"/>
            <a:ext cx="4894642" cy="33239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/>
            <a:r>
              <a:rPr lang="ru-RU" sz="3600" b="0" dirty="0">
                <a:solidFill>
                  <a:srgbClr val="000000"/>
                </a:solidFill>
              </a:rPr>
              <a:t>Приказ</a:t>
            </a:r>
            <a:br>
              <a:rPr lang="ru-RU" sz="3600" b="0" dirty="0">
                <a:solidFill>
                  <a:srgbClr val="000000"/>
                </a:solidFill>
              </a:rPr>
            </a:br>
            <a:r>
              <a:rPr lang="ru-RU" sz="3600" b="0" dirty="0">
                <a:solidFill>
                  <a:srgbClr val="000000"/>
                </a:solidFill>
              </a:rPr>
              <a:t>  от 15.06.2020 № 103н</a:t>
            </a:r>
            <a:br>
              <a:rPr lang="ru-RU" sz="3600" b="0" dirty="0">
                <a:solidFill>
                  <a:srgbClr val="000000"/>
                </a:solidFill>
              </a:rPr>
            </a:br>
            <a:r>
              <a:rPr lang="ru-RU" sz="3600" b="0" dirty="0">
                <a:solidFill>
                  <a:srgbClr val="000000"/>
                </a:solidFill>
              </a:rPr>
              <a:t>о внесении изменений в приказ   </a:t>
            </a:r>
            <a:br>
              <a:rPr lang="ru-RU" sz="3600" b="0" dirty="0">
                <a:solidFill>
                  <a:srgbClr val="000000"/>
                </a:solidFill>
              </a:rPr>
            </a:br>
            <a:r>
              <a:rPr lang="ru-RU" sz="3600" b="0" dirty="0">
                <a:solidFill>
                  <a:srgbClr val="000000"/>
                </a:solidFill>
              </a:rPr>
              <a:t>от 30 марта 2015</a:t>
            </a:r>
            <a:br>
              <a:rPr lang="ru-RU" sz="3600" b="0" dirty="0">
                <a:solidFill>
                  <a:srgbClr val="000000"/>
                </a:solidFill>
              </a:rPr>
            </a:br>
            <a:r>
              <a:rPr lang="ru-RU" sz="3600" b="0" dirty="0">
                <a:solidFill>
                  <a:srgbClr val="000000"/>
                </a:solidFill>
              </a:rPr>
              <a:t>  № 52н</a:t>
            </a:r>
            <a:endParaRPr sz="3600" dirty="0"/>
          </a:p>
        </p:txBody>
      </p:sp>
      <p:sp>
        <p:nvSpPr>
          <p:cNvPr id="8" name="object 8"/>
          <p:cNvSpPr/>
          <p:nvPr/>
        </p:nvSpPr>
        <p:spPr>
          <a:xfrm>
            <a:off x="7463118" y="1042147"/>
            <a:ext cx="773206" cy="4370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05618" y="403412"/>
            <a:ext cx="1024173" cy="13646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485517" y="2400299"/>
            <a:ext cx="2271208" cy="21972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F9C4D5-2E40-4E73-B4E7-FB0F3D5B64F0}"/>
              </a:ext>
            </a:extLst>
          </p:cNvPr>
          <p:cNvSpPr txBox="1"/>
          <p:nvPr/>
        </p:nvSpPr>
        <p:spPr>
          <a:xfrm>
            <a:off x="755580" y="4427178"/>
            <a:ext cx="7776860" cy="169277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Yu Gothic UI" panose="020B0500000000000000" pitchFamily="34" charset="-128"/>
                <a:cs typeface="Times New Roman" panose="02020603050405020304" pitchFamily="18" charset="0"/>
              </a:rPr>
              <a:t>2. Электронные первичные учетные документы и электронные регистры бухгалтерского учета, предусмотренные настоящим приказом, применяются субъектами учета согласно принятой ими учетной политике и по мере их организационно-технической готовности,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Yu Gothic UI" panose="020B0500000000000000" pitchFamily="34" charset="-128"/>
                <a:cs typeface="Times New Roman" panose="02020603050405020304" pitchFamily="18" charset="0"/>
              </a:rPr>
              <a:t>но не позднее 1 января 2021 года</a:t>
            </a:r>
          </a:p>
        </p:txBody>
      </p:sp>
    </p:spTree>
    <p:extLst>
      <p:ext uri="{BB962C8B-B14F-4D97-AF65-F5344CB8AC3E}">
        <p14:creationId xmlns:p14="http://schemas.microsoft.com/office/powerpoint/2010/main" val="98913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5732E4-37C1-40E3-B46D-5A2929839046}"/>
              </a:ext>
            </a:extLst>
          </p:cNvPr>
          <p:cNvSpPr txBox="1"/>
          <p:nvPr/>
        </p:nvSpPr>
        <p:spPr>
          <a:xfrm>
            <a:off x="1979712" y="600358"/>
            <a:ext cx="5184576" cy="954107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регистры бухгалтерского учета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F9B7B3-EC5D-48C9-8796-8670E96ED380}"/>
              </a:ext>
            </a:extLst>
          </p:cNvPr>
          <p:cNvSpPr txBox="1"/>
          <p:nvPr/>
        </p:nvSpPr>
        <p:spPr>
          <a:xfrm>
            <a:off x="467544" y="2348880"/>
            <a:ext cx="7992888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операций по забалансовому счету</a:t>
            </a:r>
            <a:r>
              <a:rPr 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 (ф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0509213)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доходов физических лиц, облагаемых НДФЛ, страховыми взносами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(ф.0509095)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учета имущества в личном пользовании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(ф. 0509097)</a:t>
            </a:r>
            <a:endPara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1542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08720"/>
            <a:ext cx="88569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27 «Материальные ценности, выданные в личное пользование работникам (сотрудникам)»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 для учета форменного обмундирования, специальной одежды, материальных ценностей, относящихся к объектам основных средств, и иного имущества, выданного учреждением в постоянное личное пользование работникам для выполнения ими служебных (должностных) обязанностей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предусматривающих использование полученного имущества, в том числе за пределами территории учреждения, вне продолжительности действующего графика рабочего времени, в целях обеспечения контроля за его сохранностью, целевым использованием и движением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32976" y="183304"/>
            <a:ext cx="8229600" cy="7254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Инструкция № 157н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B6D398-87D8-4932-AC2D-6A44FBE9B262}"/>
              </a:ext>
            </a:extLst>
          </p:cNvPr>
          <p:cNvSpPr txBox="1"/>
          <p:nvPr/>
        </p:nvSpPr>
        <p:spPr>
          <a:xfrm>
            <a:off x="4139952" y="4843550"/>
            <a:ext cx="4608512" cy="6018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 приема-передачи объектов, полученных в личное пользование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(ф.0510434)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3284F3-F0F1-4882-9D3F-0EB0377A19C3}"/>
              </a:ext>
            </a:extLst>
          </p:cNvPr>
          <p:cNvSpPr txBox="1"/>
          <p:nvPr/>
        </p:nvSpPr>
        <p:spPr>
          <a:xfrm>
            <a:off x="332976" y="5921995"/>
            <a:ext cx="5772128" cy="7233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Карточка учета имущества в личном пользовании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(ф.0509097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772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3511" y="260648"/>
            <a:ext cx="8229600" cy="1008112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dirty="0"/>
              <a:t> Инструкции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720" y="1384458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Отражение выбывшего из эксплуатации имущества, признанного не активом осуществляется на з/</a:t>
            </a:r>
            <a:r>
              <a:rPr lang="ru-RU" dirty="0" err="1"/>
              <a:t>сч</a:t>
            </a:r>
            <a:r>
              <a:rPr lang="ru-RU" dirty="0"/>
              <a:t> 02  </a:t>
            </a:r>
            <a:r>
              <a:rPr lang="ru-RU" b="1" i="1" dirty="0"/>
              <a:t>до момента определения целевой функции </a:t>
            </a:r>
            <a:r>
              <a:rPr lang="ru-RU" dirty="0"/>
              <a:t>выбывшего с балансового учета имущества и </a:t>
            </a:r>
            <a:r>
              <a:rPr lang="ru-RU" b="1" i="1" dirty="0"/>
              <a:t>при условии его демонтажа    </a:t>
            </a:r>
          </a:p>
          <a:p>
            <a:pPr algn="just"/>
            <a:r>
              <a:rPr lang="ru-RU" dirty="0"/>
              <a:t> При принятии  уполномоченным органом решения о списании выбывшего с балансового имущества, уменьшение з/</a:t>
            </a:r>
            <a:r>
              <a:rPr lang="ru-RU" dirty="0" err="1"/>
              <a:t>сч</a:t>
            </a:r>
            <a:r>
              <a:rPr lang="ru-RU" dirty="0"/>
              <a:t> 02 осуществляется </a:t>
            </a:r>
            <a:r>
              <a:rPr lang="ru-RU" b="1" i="1" dirty="0"/>
              <a:t>при условии его  утилизации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CE1492-CF5B-4217-BEC4-061BAF60F782}"/>
              </a:ext>
            </a:extLst>
          </p:cNvPr>
          <p:cNvSpPr txBox="1"/>
          <p:nvPr/>
        </p:nvSpPr>
        <p:spPr>
          <a:xfrm>
            <a:off x="31311" y="5775960"/>
            <a:ext cx="5053690" cy="7287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 прекращении признания активом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CCFFFF"/>
                </a:highligh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объекта нефинансового актива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(ф. 0510440)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6E7E71-A41A-497D-A4AC-2F0B3EEC839C}"/>
              </a:ext>
            </a:extLst>
          </p:cNvPr>
          <p:cNvSpPr txBox="1"/>
          <p:nvPr/>
        </p:nvSpPr>
        <p:spPr>
          <a:xfrm>
            <a:off x="5120021" y="5811041"/>
            <a:ext cx="4010727" cy="72930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 об утилизации нефинансовых активов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(ф. 0510435)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D2ADC8-FBCC-40CB-A8D7-E9F545F25B90}"/>
              </a:ext>
            </a:extLst>
          </p:cNvPr>
          <p:cNvSpPr txBox="1"/>
          <p:nvPr/>
        </p:nvSpPr>
        <p:spPr>
          <a:xfrm>
            <a:off x="3995936" y="3429000"/>
            <a:ext cx="4464496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22272F"/>
                </a:solidFill>
                <a:effectLst/>
                <a:uLnTx/>
                <a:uFillTx/>
                <a:latin typeface="PT Serif" panose="020A0603040505020204" pitchFamily="18" charset="-52"/>
                <a:ea typeface="+mn-ea"/>
                <a:cs typeface="+mn-cs"/>
              </a:rPr>
              <a:t>Журнал операций по забалансовому счету № ___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2272F"/>
                </a:solidFill>
                <a:effectLst/>
                <a:uLnTx/>
                <a:uFillTx/>
                <a:latin typeface="PT Serif" panose="020A0603040505020204" pitchFamily="18" charset="-52"/>
                <a:ea typeface="+mn-ea"/>
                <a:cs typeface="+mn-cs"/>
                <a:hlinkClick r:id="rId4" action="ppaction://hlinkfile"/>
              </a:rPr>
              <a:t>(ф.0509213)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676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7FE114-B8EC-4DC3-AD23-476DAEFB4985}"/>
              </a:ext>
            </a:extLst>
          </p:cNvPr>
          <p:cNvSpPr txBox="1"/>
          <p:nvPr/>
        </p:nvSpPr>
        <p:spPr>
          <a:xfrm>
            <a:off x="2384150" y="113118"/>
            <a:ext cx="1854995" cy="461665"/>
          </a:xfrm>
          <a:custGeom>
            <a:avLst/>
            <a:gdLst>
              <a:gd name="connsiteX0" fmla="*/ 0 w 1854995"/>
              <a:gd name="connsiteY0" fmla="*/ 0 h 461665"/>
              <a:gd name="connsiteX1" fmla="*/ 500849 w 1854995"/>
              <a:gd name="connsiteY1" fmla="*/ 0 h 461665"/>
              <a:gd name="connsiteX2" fmla="*/ 946047 w 1854995"/>
              <a:gd name="connsiteY2" fmla="*/ 0 h 461665"/>
              <a:gd name="connsiteX3" fmla="*/ 1372696 w 1854995"/>
              <a:gd name="connsiteY3" fmla="*/ 0 h 461665"/>
              <a:gd name="connsiteX4" fmla="*/ 1854995 w 1854995"/>
              <a:gd name="connsiteY4" fmla="*/ 0 h 461665"/>
              <a:gd name="connsiteX5" fmla="*/ 1854995 w 1854995"/>
              <a:gd name="connsiteY5" fmla="*/ 461665 h 461665"/>
              <a:gd name="connsiteX6" fmla="*/ 1428346 w 1854995"/>
              <a:gd name="connsiteY6" fmla="*/ 461665 h 461665"/>
              <a:gd name="connsiteX7" fmla="*/ 1020247 w 1854995"/>
              <a:gd name="connsiteY7" fmla="*/ 461665 h 461665"/>
              <a:gd name="connsiteX8" fmla="*/ 537949 w 1854995"/>
              <a:gd name="connsiteY8" fmla="*/ 461665 h 461665"/>
              <a:gd name="connsiteX9" fmla="*/ 0 w 1854995"/>
              <a:gd name="connsiteY9" fmla="*/ 461665 h 461665"/>
              <a:gd name="connsiteX10" fmla="*/ 0 w 1854995"/>
              <a:gd name="connsiteY10" fmla="*/ 0 h 46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54995" h="461665" fill="none" extrusionOk="0">
                <a:moveTo>
                  <a:pt x="0" y="0"/>
                </a:moveTo>
                <a:cubicBezTo>
                  <a:pt x="200372" y="-20880"/>
                  <a:pt x="289108" y="46152"/>
                  <a:pt x="500849" y="0"/>
                </a:cubicBezTo>
                <a:cubicBezTo>
                  <a:pt x="712590" y="-46152"/>
                  <a:pt x="787938" y="43209"/>
                  <a:pt x="946047" y="0"/>
                </a:cubicBezTo>
                <a:cubicBezTo>
                  <a:pt x="1104156" y="-43209"/>
                  <a:pt x="1270237" y="21172"/>
                  <a:pt x="1372696" y="0"/>
                </a:cubicBezTo>
                <a:cubicBezTo>
                  <a:pt x="1475155" y="-21172"/>
                  <a:pt x="1628303" y="4623"/>
                  <a:pt x="1854995" y="0"/>
                </a:cubicBezTo>
                <a:cubicBezTo>
                  <a:pt x="1880219" y="147124"/>
                  <a:pt x="1814512" y="347327"/>
                  <a:pt x="1854995" y="461665"/>
                </a:cubicBezTo>
                <a:cubicBezTo>
                  <a:pt x="1703702" y="484379"/>
                  <a:pt x="1581917" y="455949"/>
                  <a:pt x="1428346" y="461665"/>
                </a:cubicBezTo>
                <a:cubicBezTo>
                  <a:pt x="1274775" y="467381"/>
                  <a:pt x="1161712" y="424717"/>
                  <a:pt x="1020247" y="461665"/>
                </a:cubicBezTo>
                <a:cubicBezTo>
                  <a:pt x="878782" y="498613"/>
                  <a:pt x="669869" y="433131"/>
                  <a:pt x="537949" y="461665"/>
                </a:cubicBezTo>
                <a:cubicBezTo>
                  <a:pt x="406029" y="490199"/>
                  <a:pt x="163058" y="398928"/>
                  <a:pt x="0" y="461665"/>
                </a:cubicBezTo>
                <a:cubicBezTo>
                  <a:pt x="-14512" y="309343"/>
                  <a:pt x="36394" y="146060"/>
                  <a:pt x="0" y="0"/>
                </a:cubicBezTo>
                <a:close/>
              </a:path>
              <a:path w="1854995" h="461665" stroke="0" extrusionOk="0">
                <a:moveTo>
                  <a:pt x="0" y="0"/>
                </a:moveTo>
                <a:cubicBezTo>
                  <a:pt x="243771" y="-13348"/>
                  <a:pt x="370339" y="6415"/>
                  <a:pt x="500849" y="0"/>
                </a:cubicBezTo>
                <a:cubicBezTo>
                  <a:pt x="631359" y="-6415"/>
                  <a:pt x="734583" y="44223"/>
                  <a:pt x="946047" y="0"/>
                </a:cubicBezTo>
                <a:cubicBezTo>
                  <a:pt x="1157511" y="-44223"/>
                  <a:pt x="1260067" y="25990"/>
                  <a:pt x="1428346" y="0"/>
                </a:cubicBezTo>
                <a:cubicBezTo>
                  <a:pt x="1596625" y="-25990"/>
                  <a:pt x="1710863" y="35616"/>
                  <a:pt x="1854995" y="0"/>
                </a:cubicBezTo>
                <a:cubicBezTo>
                  <a:pt x="1901237" y="135589"/>
                  <a:pt x="1842088" y="307007"/>
                  <a:pt x="1854995" y="461665"/>
                </a:cubicBezTo>
                <a:cubicBezTo>
                  <a:pt x="1744689" y="508698"/>
                  <a:pt x="1609207" y="456129"/>
                  <a:pt x="1372696" y="461665"/>
                </a:cubicBezTo>
                <a:cubicBezTo>
                  <a:pt x="1136185" y="467201"/>
                  <a:pt x="1132636" y="453224"/>
                  <a:pt x="927498" y="461665"/>
                </a:cubicBezTo>
                <a:cubicBezTo>
                  <a:pt x="722360" y="470106"/>
                  <a:pt x="705480" y="457124"/>
                  <a:pt x="519399" y="461665"/>
                </a:cubicBezTo>
                <a:cubicBezTo>
                  <a:pt x="333318" y="466206"/>
                  <a:pt x="223768" y="431329"/>
                  <a:pt x="0" y="461665"/>
                </a:cubicBezTo>
                <a:cubicBezTo>
                  <a:pt x="-24982" y="306399"/>
                  <a:pt x="6119" y="175376"/>
                  <a:pt x="0" y="0"/>
                </a:cubicBezTo>
                <a:close/>
              </a:path>
            </a:pathLst>
          </a:custGeom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395084079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Ф. (0510439</a:t>
            </a:r>
            <a:r>
              <a:rPr lang="ru-RU" b="1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2944DF-EA91-4B2A-9192-C7B5B8951EEC}"/>
              </a:ext>
            </a:extLst>
          </p:cNvPr>
          <p:cNvSpPr txBox="1"/>
          <p:nvPr/>
        </p:nvSpPr>
        <p:spPr>
          <a:xfrm>
            <a:off x="5006928" y="97117"/>
            <a:ext cx="1885453" cy="461665"/>
          </a:xfrm>
          <a:custGeom>
            <a:avLst/>
            <a:gdLst>
              <a:gd name="connsiteX0" fmla="*/ 0 w 1885453"/>
              <a:gd name="connsiteY0" fmla="*/ 0 h 461665"/>
              <a:gd name="connsiteX1" fmla="*/ 509072 w 1885453"/>
              <a:gd name="connsiteY1" fmla="*/ 0 h 461665"/>
              <a:gd name="connsiteX2" fmla="*/ 961581 w 1885453"/>
              <a:gd name="connsiteY2" fmla="*/ 0 h 461665"/>
              <a:gd name="connsiteX3" fmla="*/ 1395235 w 1885453"/>
              <a:gd name="connsiteY3" fmla="*/ 0 h 461665"/>
              <a:gd name="connsiteX4" fmla="*/ 1885453 w 1885453"/>
              <a:gd name="connsiteY4" fmla="*/ 0 h 461665"/>
              <a:gd name="connsiteX5" fmla="*/ 1885453 w 1885453"/>
              <a:gd name="connsiteY5" fmla="*/ 461665 h 461665"/>
              <a:gd name="connsiteX6" fmla="*/ 1451799 w 1885453"/>
              <a:gd name="connsiteY6" fmla="*/ 461665 h 461665"/>
              <a:gd name="connsiteX7" fmla="*/ 1036999 w 1885453"/>
              <a:gd name="connsiteY7" fmla="*/ 461665 h 461665"/>
              <a:gd name="connsiteX8" fmla="*/ 546781 w 1885453"/>
              <a:gd name="connsiteY8" fmla="*/ 461665 h 461665"/>
              <a:gd name="connsiteX9" fmla="*/ 0 w 1885453"/>
              <a:gd name="connsiteY9" fmla="*/ 461665 h 461665"/>
              <a:gd name="connsiteX10" fmla="*/ 0 w 1885453"/>
              <a:gd name="connsiteY10" fmla="*/ 0 h 46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85453" h="461665" fill="none" extrusionOk="0">
                <a:moveTo>
                  <a:pt x="0" y="0"/>
                </a:moveTo>
                <a:cubicBezTo>
                  <a:pt x="177429" y="-22331"/>
                  <a:pt x="345905" y="12627"/>
                  <a:pt x="509072" y="0"/>
                </a:cubicBezTo>
                <a:cubicBezTo>
                  <a:pt x="672239" y="-12627"/>
                  <a:pt x="780537" y="33032"/>
                  <a:pt x="961581" y="0"/>
                </a:cubicBezTo>
                <a:cubicBezTo>
                  <a:pt x="1142625" y="-33032"/>
                  <a:pt x="1205644" y="25339"/>
                  <a:pt x="1395235" y="0"/>
                </a:cubicBezTo>
                <a:cubicBezTo>
                  <a:pt x="1584826" y="-25339"/>
                  <a:pt x="1744543" y="35395"/>
                  <a:pt x="1885453" y="0"/>
                </a:cubicBezTo>
                <a:cubicBezTo>
                  <a:pt x="1910677" y="147124"/>
                  <a:pt x="1844970" y="347327"/>
                  <a:pt x="1885453" y="461665"/>
                </a:cubicBezTo>
                <a:cubicBezTo>
                  <a:pt x="1736350" y="461693"/>
                  <a:pt x="1625976" y="439071"/>
                  <a:pt x="1451799" y="461665"/>
                </a:cubicBezTo>
                <a:cubicBezTo>
                  <a:pt x="1277622" y="484259"/>
                  <a:pt x="1144212" y="424060"/>
                  <a:pt x="1036999" y="461665"/>
                </a:cubicBezTo>
                <a:cubicBezTo>
                  <a:pt x="929786" y="499270"/>
                  <a:pt x="757061" y="418012"/>
                  <a:pt x="546781" y="461665"/>
                </a:cubicBezTo>
                <a:cubicBezTo>
                  <a:pt x="336501" y="505318"/>
                  <a:pt x="138268" y="433238"/>
                  <a:pt x="0" y="461665"/>
                </a:cubicBezTo>
                <a:cubicBezTo>
                  <a:pt x="-14512" y="309343"/>
                  <a:pt x="36394" y="146060"/>
                  <a:pt x="0" y="0"/>
                </a:cubicBezTo>
                <a:close/>
              </a:path>
              <a:path w="1885453" h="461665" stroke="0" extrusionOk="0">
                <a:moveTo>
                  <a:pt x="0" y="0"/>
                </a:moveTo>
                <a:cubicBezTo>
                  <a:pt x="155889" y="-19110"/>
                  <a:pt x="325439" y="14133"/>
                  <a:pt x="509072" y="0"/>
                </a:cubicBezTo>
                <a:cubicBezTo>
                  <a:pt x="692705" y="-14133"/>
                  <a:pt x="838465" y="21116"/>
                  <a:pt x="961581" y="0"/>
                </a:cubicBezTo>
                <a:cubicBezTo>
                  <a:pt x="1084697" y="-21116"/>
                  <a:pt x="1330593" y="34726"/>
                  <a:pt x="1451799" y="0"/>
                </a:cubicBezTo>
                <a:cubicBezTo>
                  <a:pt x="1573005" y="-34726"/>
                  <a:pt x="1756340" y="7096"/>
                  <a:pt x="1885453" y="0"/>
                </a:cubicBezTo>
                <a:cubicBezTo>
                  <a:pt x="1931695" y="135589"/>
                  <a:pt x="1872546" y="307007"/>
                  <a:pt x="1885453" y="461665"/>
                </a:cubicBezTo>
                <a:cubicBezTo>
                  <a:pt x="1726005" y="503373"/>
                  <a:pt x="1546508" y="445646"/>
                  <a:pt x="1395235" y="461665"/>
                </a:cubicBezTo>
                <a:cubicBezTo>
                  <a:pt x="1243962" y="477684"/>
                  <a:pt x="1090699" y="452408"/>
                  <a:pt x="942727" y="461665"/>
                </a:cubicBezTo>
                <a:cubicBezTo>
                  <a:pt x="794755" y="470922"/>
                  <a:pt x="698624" y="412226"/>
                  <a:pt x="527927" y="461665"/>
                </a:cubicBezTo>
                <a:cubicBezTo>
                  <a:pt x="357230" y="511104"/>
                  <a:pt x="191881" y="448791"/>
                  <a:pt x="0" y="461665"/>
                </a:cubicBezTo>
                <a:cubicBezTo>
                  <a:pt x="-24982" y="306399"/>
                  <a:pt x="6119" y="175376"/>
                  <a:pt x="0" y="0"/>
                </a:cubicBezTo>
                <a:close/>
              </a:path>
            </a:pathLst>
          </a:custGeom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395084079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Ф. (0510447)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D82CD5-4141-41E9-A767-7988CBEB437E}"/>
              </a:ext>
            </a:extLst>
          </p:cNvPr>
          <p:cNvSpPr txBox="1"/>
          <p:nvPr/>
        </p:nvSpPr>
        <p:spPr>
          <a:xfrm>
            <a:off x="93666" y="2374839"/>
            <a:ext cx="2451312" cy="584775"/>
          </a:xfrm>
          <a:custGeom>
            <a:avLst/>
            <a:gdLst>
              <a:gd name="connsiteX0" fmla="*/ 0 w 2451312"/>
              <a:gd name="connsiteY0" fmla="*/ 0 h 584775"/>
              <a:gd name="connsiteX1" fmla="*/ 465749 w 2451312"/>
              <a:gd name="connsiteY1" fmla="*/ 0 h 584775"/>
              <a:gd name="connsiteX2" fmla="*/ 980525 w 2451312"/>
              <a:gd name="connsiteY2" fmla="*/ 0 h 584775"/>
              <a:gd name="connsiteX3" fmla="*/ 1470787 w 2451312"/>
              <a:gd name="connsiteY3" fmla="*/ 0 h 584775"/>
              <a:gd name="connsiteX4" fmla="*/ 1936536 w 2451312"/>
              <a:gd name="connsiteY4" fmla="*/ 0 h 584775"/>
              <a:gd name="connsiteX5" fmla="*/ 2451312 w 2451312"/>
              <a:gd name="connsiteY5" fmla="*/ 0 h 584775"/>
              <a:gd name="connsiteX6" fmla="*/ 2451312 w 2451312"/>
              <a:gd name="connsiteY6" fmla="*/ 584775 h 584775"/>
              <a:gd name="connsiteX7" fmla="*/ 2010076 w 2451312"/>
              <a:gd name="connsiteY7" fmla="*/ 584775 h 584775"/>
              <a:gd name="connsiteX8" fmla="*/ 1495300 w 2451312"/>
              <a:gd name="connsiteY8" fmla="*/ 584775 h 584775"/>
              <a:gd name="connsiteX9" fmla="*/ 980525 w 2451312"/>
              <a:gd name="connsiteY9" fmla="*/ 584775 h 584775"/>
              <a:gd name="connsiteX10" fmla="*/ 490262 w 2451312"/>
              <a:gd name="connsiteY10" fmla="*/ 584775 h 584775"/>
              <a:gd name="connsiteX11" fmla="*/ 0 w 2451312"/>
              <a:gd name="connsiteY11" fmla="*/ 584775 h 584775"/>
              <a:gd name="connsiteX12" fmla="*/ 0 w 2451312"/>
              <a:gd name="connsiteY12" fmla="*/ 0 h 58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51312" h="584775" fill="none" extrusionOk="0">
                <a:moveTo>
                  <a:pt x="0" y="0"/>
                </a:moveTo>
                <a:cubicBezTo>
                  <a:pt x="116516" y="-47303"/>
                  <a:pt x="308316" y="46423"/>
                  <a:pt x="465749" y="0"/>
                </a:cubicBezTo>
                <a:cubicBezTo>
                  <a:pt x="623182" y="-46423"/>
                  <a:pt x="788729" y="27858"/>
                  <a:pt x="980525" y="0"/>
                </a:cubicBezTo>
                <a:cubicBezTo>
                  <a:pt x="1172321" y="-27858"/>
                  <a:pt x="1245917" y="24798"/>
                  <a:pt x="1470787" y="0"/>
                </a:cubicBezTo>
                <a:cubicBezTo>
                  <a:pt x="1695657" y="-24798"/>
                  <a:pt x="1802969" y="42362"/>
                  <a:pt x="1936536" y="0"/>
                </a:cubicBezTo>
                <a:cubicBezTo>
                  <a:pt x="2070103" y="-42362"/>
                  <a:pt x="2257771" y="6955"/>
                  <a:pt x="2451312" y="0"/>
                </a:cubicBezTo>
                <a:cubicBezTo>
                  <a:pt x="2503490" y="134309"/>
                  <a:pt x="2444159" y="304833"/>
                  <a:pt x="2451312" y="584775"/>
                </a:cubicBezTo>
                <a:cubicBezTo>
                  <a:pt x="2337567" y="613146"/>
                  <a:pt x="2178237" y="579119"/>
                  <a:pt x="2010076" y="584775"/>
                </a:cubicBezTo>
                <a:cubicBezTo>
                  <a:pt x="1841915" y="590431"/>
                  <a:pt x="1708386" y="575080"/>
                  <a:pt x="1495300" y="584775"/>
                </a:cubicBezTo>
                <a:cubicBezTo>
                  <a:pt x="1282214" y="594470"/>
                  <a:pt x="1183018" y="571153"/>
                  <a:pt x="980525" y="584775"/>
                </a:cubicBezTo>
                <a:cubicBezTo>
                  <a:pt x="778032" y="598397"/>
                  <a:pt x="630482" y="576826"/>
                  <a:pt x="490262" y="584775"/>
                </a:cubicBezTo>
                <a:cubicBezTo>
                  <a:pt x="350042" y="592724"/>
                  <a:pt x="149817" y="550075"/>
                  <a:pt x="0" y="584775"/>
                </a:cubicBezTo>
                <a:cubicBezTo>
                  <a:pt x="-63651" y="418101"/>
                  <a:pt x="50517" y="259659"/>
                  <a:pt x="0" y="0"/>
                </a:cubicBezTo>
                <a:close/>
              </a:path>
              <a:path w="2451312" h="584775" stroke="0" extrusionOk="0">
                <a:moveTo>
                  <a:pt x="0" y="0"/>
                </a:moveTo>
                <a:cubicBezTo>
                  <a:pt x="176489" y="-33589"/>
                  <a:pt x="377310" y="50800"/>
                  <a:pt x="539289" y="0"/>
                </a:cubicBezTo>
                <a:cubicBezTo>
                  <a:pt x="701268" y="-50800"/>
                  <a:pt x="858789" y="47607"/>
                  <a:pt x="1005038" y="0"/>
                </a:cubicBezTo>
                <a:cubicBezTo>
                  <a:pt x="1151287" y="-47607"/>
                  <a:pt x="1274077" y="13941"/>
                  <a:pt x="1519813" y="0"/>
                </a:cubicBezTo>
                <a:cubicBezTo>
                  <a:pt x="1765550" y="-13941"/>
                  <a:pt x="1835826" y="36421"/>
                  <a:pt x="1961050" y="0"/>
                </a:cubicBezTo>
                <a:cubicBezTo>
                  <a:pt x="2086274" y="-36421"/>
                  <a:pt x="2323424" y="36401"/>
                  <a:pt x="2451312" y="0"/>
                </a:cubicBezTo>
                <a:cubicBezTo>
                  <a:pt x="2462453" y="257325"/>
                  <a:pt x="2444148" y="444607"/>
                  <a:pt x="2451312" y="584775"/>
                </a:cubicBezTo>
                <a:cubicBezTo>
                  <a:pt x="2296558" y="630367"/>
                  <a:pt x="2198203" y="564084"/>
                  <a:pt x="2034589" y="584775"/>
                </a:cubicBezTo>
                <a:cubicBezTo>
                  <a:pt x="1870975" y="605466"/>
                  <a:pt x="1786035" y="548478"/>
                  <a:pt x="1617866" y="584775"/>
                </a:cubicBezTo>
                <a:cubicBezTo>
                  <a:pt x="1449697" y="621072"/>
                  <a:pt x="1364557" y="570041"/>
                  <a:pt x="1201143" y="584775"/>
                </a:cubicBezTo>
                <a:cubicBezTo>
                  <a:pt x="1037729" y="599509"/>
                  <a:pt x="904735" y="567337"/>
                  <a:pt x="735394" y="584775"/>
                </a:cubicBezTo>
                <a:cubicBezTo>
                  <a:pt x="566053" y="602213"/>
                  <a:pt x="311036" y="539703"/>
                  <a:pt x="0" y="584775"/>
                </a:cubicBezTo>
                <a:cubicBezTo>
                  <a:pt x="-6829" y="320983"/>
                  <a:pt x="40394" y="128484"/>
                  <a:pt x="0" y="0"/>
                </a:cubicBezTo>
                <a:close/>
              </a:path>
            </a:pathLst>
          </a:custGeom>
          <a:solidFill>
            <a:srgbClr val="CCFFCC"/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395084079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Ф. (0510440)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F8317239-1B79-4183-8E55-6B538B8A95A9}"/>
              </a:ext>
            </a:extLst>
          </p:cNvPr>
          <p:cNvSpPr/>
          <p:nvPr/>
        </p:nvSpPr>
        <p:spPr>
          <a:xfrm>
            <a:off x="1692608" y="1547675"/>
            <a:ext cx="340616" cy="834392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лево-вправо 11">
            <a:extLst>
              <a:ext uri="{FF2B5EF4-FFF2-40B4-BE49-F238E27FC236}">
                <a16:creationId xmlns:a16="http://schemas.microsoft.com/office/drawing/2014/main" id="{5A374E4F-5B70-4BE6-8EC9-FEC15C625665}"/>
              </a:ext>
            </a:extLst>
          </p:cNvPr>
          <p:cNvSpPr/>
          <p:nvPr/>
        </p:nvSpPr>
        <p:spPr>
          <a:xfrm>
            <a:off x="4165708" y="170407"/>
            <a:ext cx="879850" cy="292920"/>
          </a:xfrm>
          <a:prstGeom prst="left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E015F9-DCAB-4768-B27D-51EE331791F0}"/>
              </a:ext>
            </a:extLst>
          </p:cNvPr>
          <p:cNvSpPr txBox="1"/>
          <p:nvPr/>
        </p:nvSpPr>
        <p:spPr>
          <a:xfrm>
            <a:off x="1362924" y="1178343"/>
            <a:ext cx="125778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Ф. 0504087</a:t>
            </a:r>
          </a:p>
        </p:txBody>
      </p:sp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0A5F60FC-36EB-42F8-AC76-B37A897D0A67}"/>
              </a:ext>
            </a:extLst>
          </p:cNvPr>
          <p:cNvSpPr/>
          <p:nvPr/>
        </p:nvSpPr>
        <p:spPr>
          <a:xfrm>
            <a:off x="2384149" y="2503305"/>
            <a:ext cx="517485" cy="349631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2EEA67-039B-4EC2-8553-DF0A7CA1BADC}"/>
              </a:ext>
            </a:extLst>
          </p:cNvPr>
          <p:cNvSpPr txBox="1"/>
          <p:nvPr/>
        </p:nvSpPr>
        <p:spPr>
          <a:xfrm>
            <a:off x="2967166" y="2390550"/>
            <a:ext cx="1575989" cy="6463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Увеличение з/счет 02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F7FE843-9C72-4F19-AEDC-89AC3A792C51}"/>
              </a:ext>
            </a:extLst>
          </p:cNvPr>
          <p:cNvSpPr txBox="1"/>
          <p:nvPr/>
        </p:nvSpPr>
        <p:spPr>
          <a:xfrm>
            <a:off x="3642963" y="4892490"/>
            <a:ext cx="125778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Ф. 0504104</a:t>
            </a:r>
          </a:p>
        </p:txBody>
      </p:sp>
      <p:sp>
        <p:nvSpPr>
          <p:cNvPr id="21" name="Знак ''плюс'' 20">
            <a:extLst>
              <a:ext uri="{FF2B5EF4-FFF2-40B4-BE49-F238E27FC236}">
                <a16:creationId xmlns:a16="http://schemas.microsoft.com/office/drawing/2014/main" id="{3792469D-F4F0-4940-8956-40DC44069E6C}"/>
              </a:ext>
            </a:extLst>
          </p:cNvPr>
          <p:cNvSpPr/>
          <p:nvPr/>
        </p:nvSpPr>
        <p:spPr>
          <a:xfrm>
            <a:off x="5057735" y="4748980"/>
            <a:ext cx="504056" cy="528342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F38484-FC2E-4D85-912E-131751BCC470}"/>
              </a:ext>
            </a:extLst>
          </p:cNvPr>
          <p:cNvSpPr txBox="1"/>
          <p:nvPr/>
        </p:nvSpPr>
        <p:spPr>
          <a:xfrm>
            <a:off x="3805242" y="4335908"/>
            <a:ext cx="1691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Одновременно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56FAE4-AE18-4647-8710-3364293E8DF9}"/>
              </a:ext>
            </a:extLst>
          </p:cNvPr>
          <p:cNvSpPr txBox="1"/>
          <p:nvPr/>
        </p:nvSpPr>
        <p:spPr>
          <a:xfrm>
            <a:off x="5717946" y="4858365"/>
            <a:ext cx="1854995" cy="461665"/>
          </a:xfrm>
          <a:custGeom>
            <a:avLst/>
            <a:gdLst>
              <a:gd name="connsiteX0" fmla="*/ 0 w 1854995"/>
              <a:gd name="connsiteY0" fmla="*/ 0 h 461665"/>
              <a:gd name="connsiteX1" fmla="*/ 500849 w 1854995"/>
              <a:gd name="connsiteY1" fmla="*/ 0 h 461665"/>
              <a:gd name="connsiteX2" fmla="*/ 946047 w 1854995"/>
              <a:gd name="connsiteY2" fmla="*/ 0 h 461665"/>
              <a:gd name="connsiteX3" fmla="*/ 1372696 w 1854995"/>
              <a:gd name="connsiteY3" fmla="*/ 0 h 461665"/>
              <a:gd name="connsiteX4" fmla="*/ 1854995 w 1854995"/>
              <a:gd name="connsiteY4" fmla="*/ 0 h 461665"/>
              <a:gd name="connsiteX5" fmla="*/ 1854995 w 1854995"/>
              <a:gd name="connsiteY5" fmla="*/ 461665 h 461665"/>
              <a:gd name="connsiteX6" fmla="*/ 1428346 w 1854995"/>
              <a:gd name="connsiteY6" fmla="*/ 461665 h 461665"/>
              <a:gd name="connsiteX7" fmla="*/ 1020247 w 1854995"/>
              <a:gd name="connsiteY7" fmla="*/ 461665 h 461665"/>
              <a:gd name="connsiteX8" fmla="*/ 537949 w 1854995"/>
              <a:gd name="connsiteY8" fmla="*/ 461665 h 461665"/>
              <a:gd name="connsiteX9" fmla="*/ 0 w 1854995"/>
              <a:gd name="connsiteY9" fmla="*/ 461665 h 461665"/>
              <a:gd name="connsiteX10" fmla="*/ 0 w 1854995"/>
              <a:gd name="connsiteY10" fmla="*/ 0 h 46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54995" h="461665" fill="none" extrusionOk="0">
                <a:moveTo>
                  <a:pt x="0" y="0"/>
                </a:moveTo>
                <a:cubicBezTo>
                  <a:pt x="200372" y="-20880"/>
                  <a:pt x="289108" y="46152"/>
                  <a:pt x="500849" y="0"/>
                </a:cubicBezTo>
                <a:cubicBezTo>
                  <a:pt x="712590" y="-46152"/>
                  <a:pt x="787938" y="43209"/>
                  <a:pt x="946047" y="0"/>
                </a:cubicBezTo>
                <a:cubicBezTo>
                  <a:pt x="1104156" y="-43209"/>
                  <a:pt x="1270237" y="21172"/>
                  <a:pt x="1372696" y="0"/>
                </a:cubicBezTo>
                <a:cubicBezTo>
                  <a:pt x="1475155" y="-21172"/>
                  <a:pt x="1628303" y="4623"/>
                  <a:pt x="1854995" y="0"/>
                </a:cubicBezTo>
                <a:cubicBezTo>
                  <a:pt x="1880219" y="147124"/>
                  <a:pt x="1814512" y="347327"/>
                  <a:pt x="1854995" y="461665"/>
                </a:cubicBezTo>
                <a:cubicBezTo>
                  <a:pt x="1703702" y="484379"/>
                  <a:pt x="1581917" y="455949"/>
                  <a:pt x="1428346" y="461665"/>
                </a:cubicBezTo>
                <a:cubicBezTo>
                  <a:pt x="1274775" y="467381"/>
                  <a:pt x="1161712" y="424717"/>
                  <a:pt x="1020247" y="461665"/>
                </a:cubicBezTo>
                <a:cubicBezTo>
                  <a:pt x="878782" y="498613"/>
                  <a:pt x="669869" y="433131"/>
                  <a:pt x="537949" y="461665"/>
                </a:cubicBezTo>
                <a:cubicBezTo>
                  <a:pt x="406029" y="490199"/>
                  <a:pt x="163058" y="398928"/>
                  <a:pt x="0" y="461665"/>
                </a:cubicBezTo>
                <a:cubicBezTo>
                  <a:pt x="-14512" y="309343"/>
                  <a:pt x="36394" y="146060"/>
                  <a:pt x="0" y="0"/>
                </a:cubicBezTo>
                <a:close/>
              </a:path>
              <a:path w="1854995" h="461665" stroke="0" extrusionOk="0">
                <a:moveTo>
                  <a:pt x="0" y="0"/>
                </a:moveTo>
                <a:cubicBezTo>
                  <a:pt x="243771" y="-13348"/>
                  <a:pt x="370339" y="6415"/>
                  <a:pt x="500849" y="0"/>
                </a:cubicBezTo>
                <a:cubicBezTo>
                  <a:pt x="631359" y="-6415"/>
                  <a:pt x="734583" y="44223"/>
                  <a:pt x="946047" y="0"/>
                </a:cubicBezTo>
                <a:cubicBezTo>
                  <a:pt x="1157511" y="-44223"/>
                  <a:pt x="1260067" y="25990"/>
                  <a:pt x="1428346" y="0"/>
                </a:cubicBezTo>
                <a:cubicBezTo>
                  <a:pt x="1596625" y="-25990"/>
                  <a:pt x="1710863" y="35616"/>
                  <a:pt x="1854995" y="0"/>
                </a:cubicBezTo>
                <a:cubicBezTo>
                  <a:pt x="1901237" y="135589"/>
                  <a:pt x="1842088" y="307007"/>
                  <a:pt x="1854995" y="461665"/>
                </a:cubicBezTo>
                <a:cubicBezTo>
                  <a:pt x="1744689" y="508698"/>
                  <a:pt x="1609207" y="456129"/>
                  <a:pt x="1372696" y="461665"/>
                </a:cubicBezTo>
                <a:cubicBezTo>
                  <a:pt x="1136185" y="467201"/>
                  <a:pt x="1132636" y="453224"/>
                  <a:pt x="927498" y="461665"/>
                </a:cubicBezTo>
                <a:cubicBezTo>
                  <a:pt x="722360" y="470106"/>
                  <a:pt x="705480" y="457124"/>
                  <a:pt x="519399" y="461665"/>
                </a:cubicBezTo>
                <a:cubicBezTo>
                  <a:pt x="333318" y="466206"/>
                  <a:pt x="223768" y="431329"/>
                  <a:pt x="0" y="461665"/>
                </a:cubicBezTo>
                <a:cubicBezTo>
                  <a:pt x="-24982" y="306399"/>
                  <a:pt x="6119" y="175376"/>
                  <a:pt x="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395084079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file"/>
              </a:rPr>
              <a:t>Ф. (0510435</a:t>
            </a:r>
            <a:r>
              <a:rPr lang="ru-RU" b="1" dirty="0">
                <a:hlinkClick r:id="rId6" action="ppaction://hlinkfile"/>
              </a:rPr>
              <a:t>)</a:t>
            </a:r>
            <a:endParaRPr lang="ru-RU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43C653D-BB94-4919-9438-5332DCEF6F24}"/>
              </a:ext>
            </a:extLst>
          </p:cNvPr>
          <p:cNvSpPr txBox="1"/>
          <p:nvPr/>
        </p:nvSpPr>
        <p:spPr>
          <a:xfrm>
            <a:off x="4900743" y="5746171"/>
            <a:ext cx="2550314" cy="3693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Уменьшение  з/счета 02</a:t>
            </a:r>
          </a:p>
        </p:txBody>
      </p:sp>
      <p:sp>
        <p:nvSpPr>
          <p:cNvPr id="39" name="Стрелка: вниз 38">
            <a:extLst>
              <a:ext uri="{FF2B5EF4-FFF2-40B4-BE49-F238E27FC236}">
                <a16:creationId xmlns:a16="http://schemas.microsoft.com/office/drawing/2014/main" id="{9D8538F4-EE96-4C76-88D8-78647F4D8D29}"/>
              </a:ext>
            </a:extLst>
          </p:cNvPr>
          <p:cNvSpPr/>
          <p:nvPr/>
        </p:nvSpPr>
        <p:spPr>
          <a:xfrm>
            <a:off x="3870769" y="3078949"/>
            <a:ext cx="260215" cy="54877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4FDD390-F0FB-4C73-94F6-84A2C36B3ADA}"/>
              </a:ext>
            </a:extLst>
          </p:cNvPr>
          <p:cNvSpPr txBox="1"/>
          <p:nvPr/>
        </p:nvSpPr>
        <p:spPr>
          <a:xfrm>
            <a:off x="3659914" y="3693435"/>
            <a:ext cx="959815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none" rtlCol="0">
            <a:spAutoFit/>
          </a:bodyPr>
          <a:lstStyle/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Списать</a:t>
            </a:r>
            <a:endParaRPr lang="ru-RU" dirty="0"/>
          </a:p>
        </p:txBody>
      </p:sp>
      <p:sp>
        <p:nvSpPr>
          <p:cNvPr id="41" name="Стрелка: вниз 40">
            <a:extLst>
              <a:ext uri="{FF2B5EF4-FFF2-40B4-BE49-F238E27FC236}">
                <a16:creationId xmlns:a16="http://schemas.microsoft.com/office/drawing/2014/main" id="{B9406C3C-A108-4775-B1CE-6043B1D63E23}"/>
              </a:ext>
            </a:extLst>
          </p:cNvPr>
          <p:cNvSpPr/>
          <p:nvPr/>
        </p:nvSpPr>
        <p:spPr>
          <a:xfrm>
            <a:off x="3601448" y="4102509"/>
            <a:ext cx="260215" cy="75585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: вправо 41">
            <a:extLst>
              <a:ext uri="{FF2B5EF4-FFF2-40B4-BE49-F238E27FC236}">
                <a16:creationId xmlns:a16="http://schemas.microsoft.com/office/drawing/2014/main" id="{6BD2EEBA-6F8E-421D-9A02-14E1BC501295}"/>
              </a:ext>
            </a:extLst>
          </p:cNvPr>
          <p:cNvSpPr/>
          <p:nvPr/>
        </p:nvSpPr>
        <p:spPr>
          <a:xfrm>
            <a:off x="4575729" y="2604303"/>
            <a:ext cx="696839" cy="259976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BE1CCE3-BD82-4B0B-9A39-2E3FA833DE99}"/>
              </a:ext>
            </a:extLst>
          </p:cNvPr>
          <p:cNvSpPr txBox="1"/>
          <p:nvPr/>
        </p:nvSpPr>
        <p:spPr>
          <a:xfrm>
            <a:off x="5256469" y="2524681"/>
            <a:ext cx="1575989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Реализовать</a:t>
            </a:r>
          </a:p>
        </p:txBody>
      </p:sp>
      <p:sp>
        <p:nvSpPr>
          <p:cNvPr id="44" name="Стрелка: вправо 43">
            <a:extLst>
              <a:ext uri="{FF2B5EF4-FFF2-40B4-BE49-F238E27FC236}">
                <a16:creationId xmlns:a16="http://schemas.microsoft.com/office/drawing/2014/main" id="{FF35C9AB-7D8A-41EC-B9F9-0B9EF5B9B907}"/>
              </a:ext>
            </a:extLst>
          </p:cNvPr>
          <p:cNvSpPr/>
          <p:nvPr/>
        </p:nvSpPr>
        <p:spPr>
          <a:xfrm>
            <a:off x="6799320" y="2584985"/>
            <a:ext cx="552007" cy="35286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1B097FB-C046-4183-8D71-0CE17092A125}"/>
              </a:ext>
            </a:extLst>
          </p:cNvPr>
          <p:cNvSpPr txBox="1"/>
          <p:nvPr/>
        </p:nvSpPr>
        <p:spPr>
          <a:xfrm>
            <a:off x="7318030" y="2461005"/>
            <a:ext cx="1885453" cy="461665"/>
          </a:xfrm>
          <a:custGeom>
            <a:avLst/>
            <a:gdLst>
              <a:gd name="connsiteX0" fmla="*/ 0 w 1885453"/>
              <a:gd name="connsiteY0" fmla="*/ 0 h 461665"/>
              <a:gd name="connsiteX1" fmla="*/ 509072 w 1885453"/>
              <a:gd name="connsiteY1" fmla="*/ 0 h 461665"/>
              <a:gd name="connsiteX2" fmla="*/ 961581 w 1885453"/>
              <a:gd name="connsiteY2" fmla="*/ 0 h 461665"/>
              <a:gd name="connsiteX3" fmla="*/ 1395235 w 1885453"/>
              <a:gd name="connsiteY3" fmla="*/ 0 h 461665"/>
              <a:gd name="connsiteX4" fmla="*/ 1885453 w 1885453"/>
              <a:gd name="connsiteY4" fmla="*/ 0 h 461665"/>
              <a:gd name="connsiteX5" fmla="*/ 1885453 w 1885453"/>
              <a:gd name="connsiteY5" fmla="*/ 461665 h 461665"/>
              <a:gd name="connsiteX6" fmla="*/ 1451799 w 1885453"/>
              <a:gd name="connsiteY6" fmla="*/ 461665 h 461665"/>
              <a:gd name="connsiteX7" fmla="*/ 1036999 w 1885453"/>
              <a:gd name="connsiteY7" fmla="*/ 461665 h 461665"/>
              <a:gd name="connsiteX8" fmla="*/ 546781 w 1885453"/>
              <a:gd name="connsiteY8" fmla="*/ 461665 h 461665"/>
              <a:gd name="connsiteX9" fmla="*/ 0 w 1885453"/>
              <a:gd name="connsiteY9" fmla="*/ 461665 h 461665"/>
              <a:gd name="connsiteX10" fmla="*/ 0 w 1885453"/>
              <a:gd name="connsiteY10" fmla="*/ 0 h 46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85453" h="461665" fill="none" extrusionOk="0">
                <a:moveTo>
                  <a:pt x="0" y="0"/>
                </a:moveTo>
                <a:cubicBezTo>
                  <a:pt x="177429" y="-22331"/>
                  <a:pt x="345905" y="12627"/>
                  <a:pt x="509072" y="0"/>
                </a:cubicBezTo>
                <a:cubicBezTo>
                  <a:pt x="672239" y="-12627"/>
                  <a:pt x="780537" y="33032"/>
                  <a:pt x="961581" y="0"/>
                </a:cubicBezTo>
                <a:cubicBezTo>
                  <a:pt x="1142625" y="-33032"/>
                  <a:pt x="1205644" y="25339"/>
                  <a:pt x="1395235" y="0"/>
                </a:cubicBezTo>
                <a:cubicBezTo>
                  <a:pt x="1584826" y="-25339"/>
                  <a:pt x="1744543" y="35395"/>
                  <a:pt x="1885453" y="0"/>
                </a:cubicBezTo>
                <a:cubicBezTo>
                  <a:pt x="1910677" y="147124"/>
                  <a:pt x="1844970" y="347327"/>
                  <a:pt x="1885453" y="461665"/>
                </a:cubicBezTo>
                <a:cubicBezTo>
                  <a:pt x="1736350" y="461693"/>
                  <a:pt x="1625976" y="439071"/>
                  <a:pt x="1451799" y="461665"/>
                </a:cubicBezTo>
                <a:cubicBezTo>
                  <a:pt x="1277622" y="484259"/>
                  <a:pt x="1144212" y="424060"/>
                  <a:pt x="1036999" y="461665"/>
                </a:cubicBezTo>
                <a:cubicBezTo>
                  <a:pt x="929786" y="499270"/>
                  <a:pt x="757061" y="418012"/>
                  <a:pt x="546781" y="461665"/>
                </a:cubicBezTo>
                <a:cubicBezTo>
                  <a:pt x="336501" y="505318"/>
                  <a:pt x="138268" y="433238"/>
                  <a:pt x="0" y="461665"/>
                </a:cubicBezTo>
                <a:cubicBezTo>
                  <a:pt x="-14512" y="309343"/>
                  <a:pt x="36394" y="146060"/>
                  <a:pt x="0" y="0"/>
                </a:cubicBezTo>
                <a:close/>
              </a:path>
              <a:path w="1885453" h="461665" stroke="0" extrusionOk="0">
                <a:moveTo>
                  <a:pt x="0" y="0"/>
                </a:moveTo>
                <a:cubicBezTo>
                  <a:pt x="155889" y="-19110"/>
                  <a:pt x="325439" y="14133"/>
                  <a:pt x="509072" y="0"/>
                </a:cubicBezTo>
                <a:cubicBezTo>
                  <a:pt x="692705" y="-14133"/>
                  <a:pt x="838465" y="21116"/>
                  <a:pt x="961581" y="0"/>
                </a:cubicBezTo>
                <a:cubicBezTo>
                  <a:pt x="1084697" y="-21116"/>
                  <a:pt x="1330593" y="34726"/>
                  <a:pt x="1451799" y="0"/>
                </a:cubicBezTo>
                <a:cubicBezTo>
                  <a:pt x="1573005" y="-34726"/>
                  <a:pt x="1756340" y="7096"/>
                  <a:pt x="1885453" y="0"/>
                </a:cubicBezTo>
                <a:cubicBezTo>
                  <a:pt x="1931695" y="135589"/>
                  <a:pt x="1872546" y="307007"/>
                  <a:pt x="1885453" y="461665"/>
                </a:cubicBezTo>
                <a:cubicBezTo>
                  <a:pt x="1726005" y="503373"/>
                  <a:pt x="1546508" y="445646"/>
                  <a:pt x="1395235" y="461665"/>
                </a:cubicBezTo>
                <a:cubicBezTo>
                  <a:pt x="1243962" y="477684"/>
                  <a:pt x="1090699" y="452408"/>
                  <a:pt x="942727" y="461665"/>
                </a:cubicBezTo>
                <a:cubicBezTo>
                  <a:pt x="794755" y="470922"/>
                  <a:pt x="698624" y="412226"/>
                  <a:pt x="527927" y="461665"/>
                </a:cubicBezTo>
                <a:cubicBezTo>
                  <a:pt x="357230" y="511104"/>
                  <a:pt x="191881" y="448791"/>
                  <a:pt x="0" y="461665"/>
                </a:cubicBezTo>
                <a:cubicBezTo>
                  <a:pt x="-24982" y="306399"/>
                  <a:pt x="6119" y="175376"/>
                  <a:pt x="0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395084079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file"/>
              </a:rPr>
              <a:t>Ф. (0510442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3B20BFA-37C8-4632-BCFA-A33FA2AF1F4F}"/>
              </a:ext>
            </a:extLst>
          </p:cNvPr>
          <p:cNvSpPr txBox="1"/>
          <p:nvPr/>
        </p:nvSpPr>
        <p:spPr>
          <a:xfrm>
            <a:off x="5650017" y="3507182"/>
            <a:ext cx="3402619" cy="9233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err="1"/>
              <a:t>Дт</a:t>
            </a:r>
            <a:r>
              <a:rPr lang="ru-RU" dirty="0"/>
              <a:t> 0 10536 34Х   </a:t>
            </a:r>
            <a:r>
              <a:rPr lang="ru-RU" dirty="0" err="1"/>
              <a:t>Кт</a:t>
            </a:r>
            <a:r>
              <a:rPr lang="ru-RU" dirty="0"/>
              <a:t> 0 40110 172</a:t>
            </a:r>
          </a:p>
          <a:p>
            <a:r>
              <a:rPr lang="ru-RU" dirty="0"/>
              <a:t>Одновременно уменьшение з/счета 02</a:t>
            </a:r>
          </a:p>
        </p:txBody>
      </p:sp>
      <p:cxnSp>
        <p:nvCxnSpPr>
          <p:cNvPr id="48" name="Прямая со стрелкой 47">
            <a:extLst>
              <a:ext uri="{FF2B5EF4-FFF2-40B4-BE49-F238E27FC236}">
                <a16:creationId xmlns:a16="http://schemas.microsoft.com/office/drawing/2014/main" id="{49571696-8FE7-4D0A-BBCA-5D1ECD7CEFAE}"/>
              </a:ext>
            </a:extLst>
          </p:cNvPr>
          <p:cNvCxnSpPr>
            <a:cxnSpLocks/>
            <a:endCxn id="46" idx="0"/>
          </p:cNvCxnSpPr>
          <p:nvPr/>
        </p:nvCxnSpPr>
        <p:spPr>
          <a:xfrm>
            <a:off x="6175900" y="2937850"/>
            <a:ext cx="1175427" cy="5693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>
            <a:extLst>
              <a:ext uri="{FF2B5EF4-FFF2-40B4-BE49-F238E27FC236}">
                <a16:creationId xmlns:a16="http://schemas.microsoft.com/office/drawing/2014/main" id="{6E649209-7862-47E6-867D-7A6006167A08}"/>
              </a:ext>
            </a:extLst>
          </p:cNvPr>
          <p:cNvCxnSpPr>
            <a:cxnSpLocks/>
          </p:cNvCxnSpPr>
          <p:nvPr/>
        </p:nvCxnSpPr>
        <p:spPr>
          <a:xfrm flipH="1">
            <a:off x="6345497" y="5238503"/>
            <a:ext cx="60340" cy="4384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Стрелка: вправо 52">
            <a:extLst>
              <a:ext uri="{FF2B5EF4-FFF2-40B4-BE49-F238E27FC236}">
                <a16:creationId xmlns:a16="http://schemas.microsoft.com/office/drawing/2014/main" id="{52F6B953-E770-450C-9D52-DF48B65493F6}"/>
              </a:ext>
            </a:extLst>
          </p:cNvPr>
          <p:cNvSpPr/>
          <p:nvPr/>
        </p:nvSpPr>
        <p:spPr>
          <a:xfrm rot="16200000">
            <a:off x="3587804" y="1854542"/>
            <a:ext cx="646332" cy="260215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D53D0C9-12C3-4080-8F4D-AB30E2B6A54F}"/>
              </a:ext>
            </a:extLst>
          </p:cNvPr>
          <p:cNvSpPr txBox="1"/>
          <p:nvPr/>
        </p:nvSpPr>
        <p:spPr>
          <a:xfrm>
            <a:off x="3495416" y="1278594"/>
            <a:ext cx="1091324" cy="3693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передать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F5929DB-85A9-4A86-8791-1B330F82E341}"/>
              </a:ext>
            </a:extLst>
          </p:cNvPr>
          <p:cNvSpPr txBox="1"/>
          <p:nvPr/>
        </p:nvSpPr>
        <p:spPr>
          <a:xfrm>
            <a:off x="0" y="4218558"/>
            <a:ext cx="3318168" cy="9233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Выбытие с баланса</a:t>
            </a:r>
          </a:p>
          <a:p>
            <a:r>
              <a:rPr lang="ru-RU" dirty="0" err="1"/>
              <a:t>Дт</a:t>
            </a:r>
            <a:r>
              <a:rPr lang="ru-RU" dirty="0"/>
              <a:t> 0 40110 172  </a:t>
            </a:r>
            <a:r>
              <a:rPr lang="ru-RU" dirty="0" err="1"/>
              <a:t>Кт</a:t>
            </a:r>
            <a:r>
              <a:rPr lang="ru-RU" dirty="0"/>
              <a:t> 0 101 ХХ 410</a:t>
            </a:r>
          </a:p>
          <a:p>
            <a:r>
              <a:rPr lang="ru-RU" dirty="0" err="1"/>
              <a:t>Дт</a:t>
            </a:r>
            <a:r>
              <a:rPr lang="ru-RU" dirty="0"/>
              <a:t> 0 104 ХХ 410  </a:t>
            </a:r>
            <a:r>
              <a:rPr lang="ru-RU" dirty="0" err="1"/>
              <a:t>Кт</a:t>
            </a:r>
            <a:r>
              <a:rPr lang="ru-RU" dirty="0"/>
              <a:t> 0 101 ХХ 410</a:t>
            </a:r>
          </a:p>
        </p:txBody>
      </p: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C5874642-EEFD-4ACC-9A4F-3C9C23E56DFE}"/>
              </a:ext>
            </a:extLst>
          </p:cNvPr>
          <p:cNvCxnSpPr>
            <a:cxnSpLocks/>
            <a:stCxn id="5" idx="2"/>
            <a:endCxn id="55" idx="0"/>
          </p:cNvCxnSpPr>
          <p:nvPr/>
        </p:nvCxnSpPr>
        <p:spPr>
          <a:xfrm>
            <a:off x="1319322" y="2959614"/>
            <a:ext cx="339762" cy="125894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>
            <a:extLst>
              <a:ext uri="{FF2B5EF4-FFF2-40B4-BE49-F238E27FC236}">
                <a16:creationId xmlns:a16="http://schemas.microsoft.com/office/drawing/2014/main" id="{7E2C1C4C-A33B-4C04-A060-FA06596D8782}"/>
              </a:ext>
            </a:extLst>
          </p:cNvPr>
          <p:cNvCxnSpPr>
            <a:cxnSpLocks/>
          </p:cNvCxnSpPr>
          <p:nvPr/>
        </p:nvCxnSpPr>
        <p:spPr>
          <a:xfrm flipH="1">
            <a:off x="1862916" y="591604"/>
            <a:ext cx="1537736" cy="5446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C8DB1DEC-2DA4-42B1-9268-221FF1A8990B}"/>
              </a:ext>
            </a:extLst>
          </p:cNvPr>
          <p:cNvSpPr txBox="1"/>
          <p:nvPr/>
        </p:nvSpPr>
        <p:spPr>
          <a:xfrm>
            <a:off x="5561791" y="1136274"/>
            <a:ext cx="3307260" cy="9233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Восстановление на балансе</a:t>
            </a:r>
          </a:p>
          <a:p>
            <a:r>
              <a:rPr lang="ru-RU" dirty="0" err="1"/>
              <a:t>Дт</a:t>
            </a:r>
            <a:r>
              <a:rPr lang="ru-RU" dirty="0"/>
              <a:t> 0 101ХХ 310  </a:t>
            </a:r>
            <a:r>
              <a:rPr lang="ru-RU" dirty="0" err="1"/>
              <a:t>Кт</a:t>
            </a:r>
            <a:r>
              <a:rPr lang="ru-RU" dirty="0"/>
              <a:t> 0 40110 172 </a:t>
            </a:r>
            <a:r>
              <a:rPr lang="ru-RU" dirty="0" err="1"/>
              <a:t>Дт</a:t>
            </a:r>
            <a:r>
              <a:rPr lang="ru-RU" dirty="0"/>
              <a:t> 0 101 ХХ 310  </a:t>
            </a:r>
            <a:r>
              <a:rPr lang="ru-RU" dirty="0" err="1"/>
              <a:t>Кт</a:t>
            </a:r>
            <a:r>
              <a:rPr lang="ru-RU" dirty="0"/>
              <a:t> 0 104 ХХ 410</a:t>
            </a:r>
          </a:p>
        </p:txBody>
      </p:sp>
      <p:cxnSp>
        <p:nvCxnSpPr>
          <p:cNvPr id="68" name="Прямая со стрелкой 67">
            <a:extLst>
              <a:ext uri="{FF2B5EF4-FFF2-40B4-BE49-F238E27FC236}">
                <a16:creationId xmlns:a16="http://schemas.microsoft.com/office/drawing/2014/main" id="{246702A9-084A-4465-A05C-DA2CBCF89F8D}"/>
              </a:ext>
            </a:extLst>
          </p:cNvPr>
          <p:cNvCxnSpPr>
            <a:stCxn id="54" idx="3"/>
          </p:cNvCxnSpPr>
          <p:nvPr/>
        </p:nvCxnSpPr>
        <p:spPr>
          <a:xfrm flipV="1">
            <a:off x="4586740" y="1412776"/>
            <a:ext cx="909734" cy="504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777B6ED7-6972-4D3E-964C-26E1EE28CBF0}"/>
              </a:ext>
            </a:extLst>
          </p:cNvPr>
          <p:cNvSpPr txBox="1"/>
          <p:nvPr/>
        </p:nvSpPr>
        <p:spPr>
          <a:xfrm>
            <a:off x="7176201" y="450536"/>
            <a:ext cx="1854995" cy="461665"/>
          </a:xfrm>
          <a:custGeom>
            <a:avLst/>
            <a:gdLst>
              <a:gd name="connsiteX0" fmla="*/ 0 w 1854995"/>
              <a:gd name="connsiteY0" fmla="*/ 0 h 461665"/>
              <a:gd name="connsiteX1" fmla="*/ 500849 w 1854995"/>
              <a:gd name="connsiteY1" fmla="*/ 0 h 461665"/>
              <a:gd name="connsiteX2" fmla="*/ 946047 w 1854995"/>
              <a:gd name="connsiteY2" fmla="*/ 0 h 461665"/>
              <a:gd name="connsiteX3" fmla="*/ 1372696 w 1854995"/>
              <a:gd name="connsiteY3" fmla="*/ 0 h 461665"/>
              <a:gd name="connsiteX4" fmla="*/ 1854995 w 1854995"/>
              <a:gd name="connsiteY4" fmla="*/ 0 h 461665"/>
              <a:gd name="connsiteX5" fmla="*/ 1854995 w 1854995"/>
              <a:gd name="connsiteY5" fmla="*/ 461665 h 461665"/>
              <a:gd name="connsiteX6" fmla="*/ 1428346 w 1854995"/>
              <a:gd name="connsiteY6" fmla="*/ 461665 h 461665"/>
              <a:gd name="connsiteX7" fmla="*/ 1020247 w 1854995"/>
              <a:gd name="connsiteY7" fmla="*/ 461665 h 461665"/>
              <a:gd name="connsiteX8" fmla="*/ 537949 w 1854995"/>
              <a:gd name="connsiteY8" fmla="*/ 461665 h 461665"/>
              <a:gd name="connsiteX9" fmla="*/ 0 w 1854995"/>
              <a:gd name="connsiteY9" fmla="*/ 461665 h 461665"/>
              <a:gd name="connsiteX10" fmla="*/ 0 w 1854995"/>
              <a:gd name="connsiteY10" fmla="*/ 0 h 46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54995" h="461665" fill="none" extrusionOk="0">
                <a:moveTo>
                  <a:pt x="0" y="0"/>
                </a:moveTo>
                <a:cubicBezTo>
                  <a:pt x="200372" y="-20880"/>
                  <a:pt x="289108" y="46152"/>
                  <a:pt x="500849" y="0"/>
                </a:cubicBezTo>
                <a:cubicBezTo>
                  <a:pt x="712590" y="-46152"/>
                  <a:pt x="787938" y="43209"/>
                  <a:pt x="946047" y="0"/>
                </a:cubicBezTo>
                <a:cubicBezTo>
                  <a:pt x="1104156" y="-43209"/>
                  <a:pt x="1270237" y="21172"/>
                  <a:pt x="1372696" y="0"/>
                </a:cubicBezTo>
                <a:cubicBezTo>
                  <a:pt x="1475155" y="-21172"/>
                  <a:pt x="1628303" y="4623"/>
                  <a:pt x="1854995" y="0"/>
                </a:cubicBezTo>
                <a:cubicBezTo>
                  <a:pt x="1880219" y="147124"/>
                  <a:pt x="1814512" y="347327"/>
                  <a:pt x="1854995" y="461665"/>
                </a:cubicBezTo>
                <a:cubicBezTo>
                  <a:pt x="1703702" y="484379"/>
                  <a:pt x="1581917" y="455949"/>
                  <a:pt x="1428346" y="461665"/>
                </a:cubicBezTo>
                <a:cubicBezTo>
                  <a:pt x="1274775" y="467381"/>
                  <a:pt x="1161712" y="424717"/>
                  <a:pt x="1020247" y="461665"/>
                </a:cubicBezTo>
                <a:cubicBezTo>
                  <a:pt x="878782" y="498613"/>
                  <a:pt x="669869" y="433131"/>
                  <a:pt x="537949" y="461665"/>
                </a:cubicBezTo>
                <a:cubicBezTo>
                  <a:pt x="406029" y="490199"/>
                  <a:pt x="163058" y="398928"/>
                  <a:pt x="0" y="461665"/>
                </a:cubicBezTo>
                <a:cubicBezTo>
                  <a:pt x="-14512" y="309343"/>
                  <a:pt x="36394" y="146060"/>
                  <a:pt x="0" y="0"/>
                </a:cubicBezTo>
                <a:close/>
              </a:path>
              <a:path w="1854995" h="461665" stroke="0" extrusionOk="0">
                <a:moveTo>
                  <a:pt x="0" y="0"/>
                </a:moveTo>
                <a:cubicBezTo>
                  <a:pt x="243771" y="-13348"/>
                  <a:pt x="370339" y="6415"/>
                  <a:pt x="500849" y="0"/>
                </a:cubicBezTo>
                <a:cubicBezTo>
                  <a:pt x="631359" y="-6415"/>
                  <a:pt x="734583" y="44223"/>
                  <a:pt x="946047" y="0"/>
                </a:cubicBezTo>
                <a:cubicBezTo>
                  <a:pt x="1157511" y="-44223"/>
                  <a:pt x="1260067" y="25990"/>
                  <a:pt x="1428346" y="0"/>
                </a:cubicBezTo>
                <a:cubicBezTo>
                  <a:pt x="1596625" y="-25990"/>
                  <a:pt x="1710863" y="35616"/>
                  <a:pt x="1854995" y="0"/>
                </a:cubicBezTo>
                <a:cubicBezTo>
                  <a:pt x="1901237" y="135589"/>
                  <a:pt x="1842088" y="307007"/>
                  <a:pt x="1854995" y="461665"/>
                </a:cubicBezTo>
                <a:cubicBezTo>
                  <a:pt x="1744689" y="508698"/>
                  <a:pt x="1609207" y="456129"/>
                  <a:pt x="1372696" y="461665"/>
                </a:cubicBezTo>
                <a:cubicBezTo>
                  <a:pt x="1136185" y="467201"/>
                  <a:pt x="1132636" y="453224"/>
                  <a:pt x="927498" y="461665"/>
                </a:cubicBezTo>
                <a:cubicBezTo>
                  <a:pt x="722360" y="470106"/>
                  <a:pt x="705480" y="457124"/>
                  <a:pt x="519399" y="461665"/>
                </a:cubicBezTo>
                <a:cubicBezTo>
                  <a:pt x="333318" y="466206"/>
                  <a:pt x="223768" y="431329"/>
                  <a:pt x="0" y="461665"/>
                </a:cubicBezTo>
                <a:cubicBezTo>
                  <a:pt x="-24982" y="306399"/>
                  <a:pt x="6119" y="175376"/>
                  <a:pt x="0" y="0"/>
                </a:cubicBezTo>
                <a:close/>
              </a:path>
            </a:pathLst>
          </a:custGeom>
          <a:solidFill>
            <a:srgbClr val="F9FD49"/>
          </a:solidFill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395084079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file"/>
              </a:rPr>
              <a:t>Ф. (0510448</a:t>
            </a:r>
            <a:r>
              <a:rPr lang="ru-RU" b="1" dirty="0"/>
              <a:t>)</a:t>
            </a:r>
          </a:p>
        </p:txBody>
      </p:sp>
      <p:cxnSp>
        <p:nvCxnSpPr>
          <p:cNvPr id="71" name="Прямая со стрелкой 70">
            <a:extLst>
              <a:ext uri="{FF2B5EF4-FFF2-40B4-BE49-F238E27FC236}">
                <a16:creationId xmlns:a16="http://schemas.microsoft.com/office/drawing/2014/main" id="{F448CBF0-5B15-4934-89E4-848F01BBC55A}"/>
              </a:ext>
            </a:extLst>
          </p:cNvPr>
          <p:cNvCxnSpPr>
            <a:cxnSpLocks/>
            <a:stCxn id="66" idx="0"/>
            <a:endCxn id="69" idx="2"/>
          </p:cNvCxnSpPr>
          <p:nvPr/>
        </p:nvCxnSpPr>
        <p:spPr>
          <a:xfrm flipV="1">
            <a:off x="7215421" y="912201"/>
            <a:ext cx="888278" cy="2240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Семиугольник 79">
            <a:extLst>
              <a:ext uri="{FF2B5EF4-FFF2-40B4-BE49-F238E27FC236}">
                <a16:creationId xmlns:a16="http://schemas.microsoft.com/office/drawing/2014/main" id="{1DC7C958-637F-4FC5-A58B-28133484FBF3}"/>
              </a:ext>
            </a:extLst>
          </p:cNvPr>
          <p:cNvSpPr/>
          <p:nvPr/>
        </p:nvSpPr>
        <p:spPr>
          <a:xfrm>
            <a:off x="1692607" y="574783"/>
            <a:ext cx="503129" cy="382053"/>
          </a:xfrm>
          <a:prstGeom prst="heptag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1</a:t>
            </a:r>
          </a:p>
        </p:txBody>
      </p:sp>
      <p:sp>
        <p:nvSpPr>
          <p:cNvPr id="81" name="Семиугольник 80">
            <a:extLst>
              <a:ext uri="{FF2B5EF4-FFF2-40B4-BE49-F238E27FC236}">
                <a16:creationId xmlns:a16="http://schemas.microsoft.com/office/drawing/2014/main" id="{69242BC7-3A8F-4F13-BCE9-43E4641138A9}"/>
              </a:ext>
            </a:extLst>
          </p:cNvPr>
          <p:cNvSpPr/>
          <p:nvPr/>
        </p:nvSpPr>
        <p:spPr>
          <a:xfrm>
            <a:off x="1105128" y="1672586"/>
            <a:ext cx="503129" cy="382053"/>
          </a:xfrm>
          <a:prstGeom prst="heptag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2</a:t>
            </a:r>
          </a:p>
        </p:txBody>
      </p:sp>
      <p:sp>
        <p:nvSpPr>
          <p:cNvPr id="82" name="Семиугольник 81">
            <a:extLst>
              <a:ext uri="{FF2B5EF4-FFF2-40B4-BE49-F238E27FC236}">
                <a16:creationId xmlns:a16="http://schemas.microsoft.com/office/drawing/2014/main" id="{12712414-B82C-430F-9490-6D10882E6C6B}"/>
              </a:ext>
            </a:extLst>
          </p:cNvPr>
          <p:cNvSpPr/>
          <p:nvPr/>
        </p:nvSpPr>
        <p:spPr>
          <a:xfrm>
            <a:off x="2343231" y="2269978"/>
            <a:ext cx="503129" cy="382053"/>
          </a:xfrm>
          <a:prstGeom prst="heptag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  <p:sp>
        <p:nvSpPr>
          <p:cNvPr id="83" name="Семиугольник 82">
            <a:extLst>
              <a:ext uri="{FF2B5EF4-FFF2-40B4-BE49-F238E27FC236}">
                <a16:creationId xmlns:a16="http://schemas.microsoft.com/office/drawing/2014/main" id="{2BD58005-720C-4A8F-9B5F-1D44BE42C127}"/>
              </a:ext>
            </a:extLst>
          </p:cNvPr>
          <p:cNvSpPr/>
          <p:nvPr/>
        </p:nvSpPr>
        <p:spPr>
          <a:xfrm>
            <a:off x="1513849" y="3510871"/>
            <a:ext cx="503129" cy="382053"/>
          </a:xfrm>
          <a:prstGeom prst="heptag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  <p:sp>
        <p:nvSpPr>
          <p:cNvPr id="84" name="Семиугольник 83">
            <a:extLst>
              <a:ext uri="{FF2B5EF4-FFF2-40B4-BE49-F238E27FC236}">
                <a16:creationId xmlns:a16="http://schemas.microsoft.com/office/drawing/2014/main" id="{FEDBF2DE-E553-4E32-9D98-06BC455B18D4}"/>
              </a:ext>
            </a:extLst>
          </p:cNvPr>
          <p:cNvSpPr/>
          <p:nvPr/>
        </p:nvSpPr>
        <p:spPr>
          <a:xfrm>
            <a:off x="4160629" y="3101410"/>
            <a:ext cx="503129" cy="382053"/>
          </a:xfrm>
          <a:prstGeom prst="heptag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6</a:t>
            </a:r>
          </a:p>
        </p:txBody>
      </p:sp>
      <p:sp>
        <p:nvSpPr>
          <p:cNvPr id="85" name="Семиугольник 84">
            <a:extLst>
              <a:ext uri="{FF2B5EF4-FFF2-40B4-BE49-F238E27FC236}">
                <a16:creationId xmlns:a16="http://schemas.microsoft.com/office/drawing/2014/main" id="{AFB0E88A-D90F-43A3-9E69-988CAA6E09D9}"/>
              </a:ext>
            </a:extLst>
          </p:cNvPr>
          <p:cNvSpPr/>
          <p:nvPr/>
        </p:nvSpPr>
        <p:spPr>
          <a:xfrm>
            <a:off x="4041078" y="1742946"/>
            <a:ext cx="503129" cy="382053"/>
          </a:xfrm>
          <a:prstGeom prst="heptag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4</a:t>
            </a:r>
          </a:p>
        </p:txBody>
      </p:sp>
      <p:sp>
        <p:nvSpPr>
          <p:cNvPr id="86" name="Семиугольник 85">
            <a:extLst>
              <a:ext uri="{FF2B5EF4-FFF2-40B4-BE49-F238E27FC236}">
                <a16:creationId xmlns:a16="http://schemas.microsoft.com/office/drawing/2014/main" id="{80CEAB5B-F193-4DDB-9A38-401653DD9D0B}"/>
              </a:ext>
            </a:extLst>
          </p:cNvPr>
          <p:cNvSpPr/>
          <p:nvPr/>
        </p:nvSpPr>
        <p:spPr>
          <a:xfrm>
            <a:off x="4672583" y="2192516"/>
            <a:ext cx="503129" cy="382053"/>
          </a:xfrm>
          <a:prstGeom prst="heptag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972727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03124E-C97E-4746-B796-32AF674D9707}"/>
              </a:ext>
            </a:extLst>
          </p:cNvPr>
          <p:cNvSpPr txBox="1"/>
          <p:nvPr/>
        </p:nvSpPr>
        <p:spPr>
          <a:xfrm>
            <a:off x="2439666" y="86048"/>
            <a:ext cx="3757632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НФА к учету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AF7877-10D2-4CC8-8430-DBA41E101EE5}"/>
              </a:ext>
            </a:extLst>
          </p:cNvPr>
          <p:cNvSpPr txBox="1"/>
          <p:nvPr/>
        </p:nvSpPr>
        <p:spPr>
          <a:xfrm>
            <a:off x="150022" y="2303039"/>
            <a:ext cx="2398631" cy="64633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Факт хозяйственной жизни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776406-CA86-4E27-A16A-3AD5A845E73D}"/>
              </a:ext>
            </a:extLst>
          </p:cNvPr>
          <p:cNvSpPr txBox="1"/>
          <p:nvPr/>
        </p:nvSpPr>
        <p:spPr>
          <a:xfrm>
            <a:off x="5422944" y="883968"/>
            <a:ext cx="3566737" cy="1015663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Операции формирующие капитальные вложения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на счете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0 106 00 000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96F2FC-155B-4761-9249-85107FEE6F0A}"/>
              </a:ext>
            </a:extLst>
          </p:cNvPr>
          <p:cNvSpPr txBox="1"/>
          <p:nvPr/>
        </p:nvSpPr>
        <p:spPr>
          <a:xfrm>
            <a:off x="59074" y="3077614"/>
            <a:ext cx="2422358" cy="1938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Карточка капитальных вложений (ККВ)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/>
              </a:rPr>
              <a:t>(ф.0509211)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487499-1364-4822-A115-8B3867980C9F}"/>
              </a:ext>
            </a:extLst>
          </p:cNvPr>
          <p:cNvSpPr txBox="1"/>
          <p:nvPr/>
        </p:nvSpPr>
        <p:spPr>
          <a:xfrm>
            <a:off x="5185220" y="2414299"/>
            <a:ext cx="3119926" cy="64633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Итого по счету 0 106 00 000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 раздела ККВ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4C9A8A-4AC8-43B7-BD29-8A3DACB41043}"/>
              </a:ext>
            </a:extLst>
          </p:cNvPr>
          <p:cNvSpPr txBox="1"/>
          <p:nvPr/>
        </p:nvSpPr>
        <p:spPr>
          <a:xfrm>
            <a:off x="4933674" y="5349775"/>
            <a:ext cx="4004173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Решение  комиссии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(ф. 0510441)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28852BAC-7B1D-48EA-82A7-0288A43E5F08}"/>
              </a:ext>
            </a:extLst>
          </p:cNvPr>
          <p:cNvCxnSpPr>
            <a:cxnSpLocks/>
          </p:cNvCxnSpPr>
          <p:nvPr/>
        </p:nvCxnSpPr>
        <p:spPr>
          <a:xfrm flipV="1">
            <a:off x="2601112" y="1667552"/>
            <a:ext cx="2953936" cy="666745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C057D1F2-17A7-4B8C-BC89-BC755C6333C0}"/>
              </a:ext>
            </a:extLst>
          </p:cNvPr>
          <p:cNvCxnSpPr>
            <a:cxnSpLocks/>
          </p:cNvCxnSpPr>
          <p:nvPr/>
        </p:nvCxnSpPr>
        <p:spPr>
          <a:xfrm flipH="1">
            <a:off x="2566662" y="1969622"/>
            <a:ext cx="4102723" cy="1175789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40DE8522-EBE5-4CB9-A7BE-442734375386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2481432" y="3127426"/>
            <a:ext cx="2734476" cy="919684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1DAD0EC6-DE5A-4DDA-8122-C69FF5242BE0}"/>
              </a:ext>
            </a:extLst>
          </p:cNvPr>
          <p:cNvCxnSpPr>
            <a:cxnSpLocks/>
          </p:cNvCxnSpPr>
          <p:nvPr/>
        </p:nvCxnSpPr>
        <p:spPr>
          <a:xfrm flipH="1">
            <a:off x="6567930" y="3130581"/>
            <a:ext cx="249895" cy="473311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F80B750D-40C0-4009-ADA7-6AD5420AF31B}"/>
              </a:ext>
            </a:extLst>
          </p:cNvPr>
          <p:cNvCxnSpPr>
            <a:cxnSpLocks/>
          </p:cNvCxnSpPr>
          <p:nvPr/>
        </p:nvCxnSpPr>
        <p:spPr>
          <a:xfrm>
            <a:off x="6350942" y="4363295"/>
            <a:ext cx="563270" cy="1094011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B63C82F-7770-4904-A79D-3943B6EBFDE5}"/>
              </a:ext>
            </a:extLst>
          </p:cNvPr>
          <p:cNvSpPr txBox="1"/>
          <p:nvPr/>
        </p:nvSpPr>
        <p:spPr>
          <a:xfrm>
            <a:off x="2530337" y="6324714"/>
            <a:ext cx="5115836" cy="40011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Объект готов к вводу в эксплуатацию</a:t>
            </a:r>
          </a:p>
        </p:txBody>
      </p: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90DC7398-BB42-4E28-AB33-9DB0446F4BF8}"/>
              </a:ext>
            </a:extLst>
          </p:cNvPr>
          <p:cNvCxnSpPr>
            <a:cxnSpLocks/>
          </p:cNvCxnSpPr>
          <p:nvPr/>
        </p:nvCxnSpPr>
        <p:spPr>
          <a:xfrm flipH="1">
            <a:off x="4903790" y="5860228"/>
            <a:ext cx="2095049" cy="566379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A58C3D44-FD02-43C9-9281-62246FA8D431}"/>
              </a:ext>
            </a:extLst>
          </p:cNvPr>
          <p:cNvSpPr txBox="1"/>
          <p:nvPr/>
        </p:nvSpPr>
        <p:spPr>
          <a:xfrm>
            <a:off x="525021" y="5702966"/>
            <a:ext cx="1608115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Раздел ККВ «Выбытие»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1F7081-AE25-4EB4-B956-42FA533C642D}"/>
              </a:ext>
            </a:extLst>
          </p:cNvPr>
          <p:cNvSpPr txBox="1"/>
          <p:nvPr/>
        </p:nvSpPr>
        <p:spPr>
          <a:xfrm>
            <a:off x="7516630" y="3603892"/>
            <a:ext cx="161639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Требуется гос. регистрация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3F8CC5-39DF-480A-A638-A8235A90DC19}"/>
              </a:ext>
            </a:extLst>
          </p:cNvPr>
          <p:cNvSpPr txBox="1"/>
          <p:nvPr/>
        </p:nvSpPr>
        <p:spPr>
          <a:xfrm>
            <a:off x="5148999" y="3594346"/>
            <a:ext cx="2154974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требуется гос. регистрация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955C25D-5D1E-4DBE-A547-198E520DDF0F}"/>
              </a:ext>
            </a:extLst>
          </p:cNvPr>
          <p:cNvSpPr txBox="1"/>
          <p:nvPr/>
        </p:nvSpPr>
        <p:spPr>
          <a:xfrm>
            <a:off x="3087721" y="4005919"/>
            <a:ext cx="2006823" cy="830997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Инвентарная карточка</a:t>
            </a:r>
          </a:p>
        </p:txBody>
      </p:sp>
      <p:cxnSp>
        <p:nvCxnSpPr>
          <p:cNvPr id="63" name="Прямая со стрелкой 62">
            <a:extLst>
              <a:ext uri="{FF2B5EF4-FFF2-40B4-BE49-F238E27FC236}">
                <a16:creationId xmlns:a16="http://schemas.microsoft.com/office/drawing/2014/main" id="{FEAABB2D-8FCA-4F07-8296-73B4F3DD1EBD}"/>
              </a:ext>
            </a:extLst>
          </p:cNvPr>
          <p:cNvCxnSpPr>
            <a:cxnSpLocks/>
          </p:cNvCxnSpPr>
          <p:nvPr/>
        </p:nvCxnSpPr>
        <p:spPr>
          <a:xfrm>
            <a:off x="2543275" y="4113906"/>
            <a:ext cx="576349" cy="52047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>
            <a:extLst>
              <a:ext uri="{FF2B5EF4-FFF2-40B4-BE49-F238E27FC236}">
                <a16:creationId xmlns:a16="http://schemas.microsoft.com/office/drawing/2014/main" id="{077800B1-DFFC-4A0E-933D-85E10F20A21E}"/>
              </a:ext>
            </a:extLst>
          </p:cNvPr>
          <p:cNvCxnSpPr>
            <a:cxnSpLocks/>
          </p:cNvCxnSpPr>
          <p:nvPr/>
        </p:nvCxnSpPr>
        <p:spPr>
          <a:xfrm flipH="1" flipV="1">
            <a:off x="2145161" y="6029994"/>
            <a:ext cx="2567408" cy="445671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>
            <a:extLst>
              <a:ext uri="{FF2B5EF4-FFF2-40B4-BE49-F238E27FC236}">
                <a16:creationId xmlns:a16="http://schemas.microsoft.com/office/drawing/2014/main" id="{CEB56DBE-845A-45AB-89BA-9B6E34C5465B}"/>
              </a:ext>
            </a:extLst>
          </p:cNvPr>
          <p:cNvCxnSpPr>
            <a:cxnSpLocks/>
          </p:cNvCxnSpPr>
          <p:nvPr/>
        </p:nvCxnSpPr>
        <p:spPr>
          <a:xfrm flipH="1" flipV="1">
            <a:off x="3975384" y="4733690"/>
            <a:ext cx="789473" cy="1671811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 стрелкой 107">
            <a:extLst>
              <a:ext uri="{FF2B5EF4-FFF2-40B4-BE49-F238E27FC236}">
                <a16:creationId xmlns:a16="http://schemas.microsoft.com/office/drawing/2014/main" id="{5A4DACC1-F4E5-42B4-8408-DEFE5AD67898}"/>
              </a:ext>
            </a:extLst>
          </p:cNvPr>
          <p:cNvCxnSpPr>
            <a:cxnSpLocks/>
          </p:cNvCxnSpPr>
          <p:nvPr/>
        </p:nvCxnSpPr>
        <p:spPr>
          <a:xfrm>
            <a:off x="6818081" y="3127426"/>
            <a:ext cx="1656184" cy="394367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 стрелкой 114">
            <a:extLst>
              <a:ext uri="{FF2B5EF4-FFF2-40B4-BE49-F238E27FC236}">
                <a16:creationId xmlns:a16="http://schemas.microsoft.com/office/drawing/2014/main" id="{F169995F-4BD7-48F4-968F-EC25F0431DBC}"/>
              </a:ext>
            </a:extLst>
          </p:cNvPr>
          <p:cNvCxnSpPr>
            <a:cxnSpLocks/>
          </p:cNvCxnSpPr>
          <p:nvPr/>
        </p:nvCxnSpPr>
        <p:spPr>
          <a:xfrm>
            <a:off x="8154822" y="4250223"/>
            <a:ext cx="0" cy="497522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 стрелкой 122">
            <a:extLst>
              <a:ext uri="{FF2B5EF4-FFF2-40B4-BE49-F238E27FC236}">
                <a16:creationId xmlns:a16="http://schemas.microsoft.com/office/drawing/2014/main" id="{E925074A-DC63-4B34-AAF9-3BCFE00CDEA9}"/>
              </a:ext>
            </a:extLst>
          </p:cNvPr>
          <p:cNvCxnSpPr>
            <a:cxnSpLocks/>
          </p:cNvCxnSpPr>
          <p:nvPr/>
        </p:nvCxnSpPr>
        <p:spPr>
          <a:xfrm flipH="1">
            <a:off x="6854202" y="5133826"/>
            <a:ext cx="1300620" cy="288333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>
            <a:extLst>
              <a:ext uri="{FF2B5EF4-FFF2-40B4-BE49-F238E27FC236}">
                <a16:creationId xmlns:a16="http://schemas.microsoft.com/office/drawing/2014/main" id="{CF0EA63F-1B67-4DDD-9996-8A12AB637E42}"/>
              </a:ext>
            </a:extLst>
          </p:cNvPr>
          <p:cNvCxnSpPr>
            <a:cxnSpLocks/>
          </p:cNvCxnSpPr>
          <p:nvPr/>
        </p:nvCxnSpPr>
        <p:spPr>
          <a:xfrm flipH="1" flipV="1">
            <a:off x="1187624" y="5085184"/>
            <a:ext cx="113664" cy="690814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6992CACF-760A-4594-972F-A9B55E208E85}"/>
              </a:ext>
            </a:extLst>
          </p:cNvPr>
          <p:cNvSpPr txBox="1"/>
          <p:nvPr/>
        </p:nvSpPr>
        <p:spPr>
          <a:xfrm>
            <a:off x="6935764" y="4726298"/>
            <a:ext cx="2062039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Зарегистрирован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77E50B-AAD1-416D-B0CB-78F99BB6B7E1}"/>
              </a:ext>
            </a:extLst>
          </p:cNvPr>
          <p:cNvSpPr txBox="1"/>
          <p:nvPr/>
        </p:nvSpPr>
        <p:spPr>
          <a:xfrm>
            <a:off x="172745" y="761807"/>
            <a:ext cx="2094999" cy="12926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 приемки товаров, работ, услуг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(ф. 0510452)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CCAC40A-A2BF-45DF-AB1F-90FD86D045F5}"/>
              </a:ext>
            </a:extLst>
          </p:cNvPr>
          <p:cNvSpPr txBox="1"/>
          <p:nvPr/>
        </p:nvSpPr>
        <p:spPr>
          <a:xfrm>
            <a:off x="2601112" y="778348"/>
            <a:ext cx="1754783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 о приемке-передачи НФА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file"/>
              </a:rPr>
              <a:t>(ф.0510448)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2B097E50-F350-4D5F-A391-CFD506CBF5F5}"/>
              </a:ext>
            </a:extLst>
          </p:cNvPr>
          <p:cNvCxnSpPr>
            <a:cxnSpLocks/>
            <a:stCxn id="25" idx="2"/>
            <a:endCxn id="3" idx="0"/>
          </p:cNvCxnSpPr>
          <p:nvPr/>
        </p:nvCxnSpPr>
        <p:spPr>
          <a:xfrm flipH="1">
            <a:off x="1349338" y="1794011"/>
            <a:ext cx="2129166" cy="509028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E76B3430-FE8B-4B3B-BCD4-02D724648C3A}"/>
              </a:ext>
            </a:extLst>
          </p:cNvPr>
          <p:cNvCxnSpPr>
            <a:cxnSpLocks/>
            <a:stCxn id="23" idx="2"/>
            <a:endCxn id="3" idx="0"/>
          </p:cNvCxnSpPr>
          <p:nvPr/>
        </p:nvCxnSpPr>
        <p:spPr>
          <a:xfrm>
            <a:off x="1220245" y="2054469"/>
            <a:ext cx="129093" cy="248570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Семиугольник 35">
            <a:extLst>
              <a:ext uri="{FF2B5EF4-FFF2-40B4-BE49-F238E27FC236}">
                <a16:creationId xmlns:a16="http://schemas.microsoft.com/office/drawing/2014/main" id="{2F8F1938-C39C-49D6-9C5C-91AD3F2AB80B}"/>
              </a:ext>
            </a:extLst>
          </p:cNvPr>
          <p:cNvSpPr/>
          <p:nvPr/>
        </p:nvSpPr>
        <p:spPr>
          <a:xfrm>
            <a:off x="1203307" y="2595531"/>
            <a:ext cx="503129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38" name="Семиугольник 37">
            <a:extLst>
              <a:ext uri="{FF2B5EF4-FFF2-40B4-BE49-F238E27FC236}">
                <a16:creationId xmlns:a16="http://schemas.microsoft.com/office/drawing/2014/main" id="{2F06D24B-9860-4D4E-BF4D-47B9304845E7}"/>
              </a:ext>
            </a:extLst>
          </p:cNvPr>
          <p:cNvSpPr/>
          <p:nvPr/>
        </p:nvSpPr>
        <p:spPr>
          <a:xfrm>
            <a:off x="8073264" y="1076731"/>
            <a:ext cx="503129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39" name="Семиугольник 38">
            <a:extLst>
              <a:ext uri="{FF2B5EF4-FFF2-40B4-BE49-F238E27FC236}">
                <a16:creationId xmlns:a16="http://schemas.microsoft.com/office/drawing/2014/main" id="{C21C28F4-9EFF-4F95-B5B0-990365E96E97}"/>
              </a:ext>
            </a:extLst>
          </p:cNvPr>
          <p:cNvSpPr/>
          <p:nvPr/>
        </p:nvSpPr>
        <p:spPr>
          <a:xfrm>
            <a:off x="7802017" y="2736198"/>
            <a:ext cx="503129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40" name="Семиугольник 39">
            <a:extLst>
              <a:ext uri="{FF2B5EF4-FFF2-40B4-BE49-F238E27FC236}">
                <a16:creationId xmlns:a16="http://schemas.microsoft.com/office/drawing/2014/main" id="{90FF1B6C-53E4-428A-B0E0-E37FBF357C5E}"/>
              </a:ext>
            </a:extLst>
          </p:cNvPr>
          <p:cNvSpPr/>
          <p:nvPr/>
        </p:nvSpPr>
        <p:spPr>
          <a:xfrm>
            <a:off x="1895527" y="3197940"/>
            <a:ext cx="503129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41" name="Семиугольник 40">
            <a:extLst>
              <a:ext uri="{FF2B5EF4-FFF2-40B4-BE49-F238E27FC236}">
                <a16:creationId xmlns:a16="http://schemas.microsoft.com/office/drawing/2014/main" id="{F7EE801E-F611-44F4-8449-65866C662803}"/>
              </a:ext>
            </a:extLst>
          </p:cNvPr>
          <p:cNvSpPr/>
          <p:nvPr/>
        </p:nvSpPr>
        <p:spPr>
          <a:xfrm>
            <a:off x="7098929" y="3830929"/>
            <a:ext cx="503129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</a:t>
            </a:r>
          </a:p>
        </p:txBody>
      </p:sp>
      <p:sp>
        <p:nvSpPr>
          <p:cNvPr id="42" name="Семиугольник 41">
            <a:extLst>
              <a:ext uri="{FF2B5EF4-FFF2-40B4-BE49-F238E27FC236}">
                <a16:creationId xmlns:a16="http://schemas.microsoft.com/office/drawing/2014/main" id="{ACDBCE0F-17E9-4E74-B17B-E1BDDFA4E5A7}"/>
              </a:ext>
            </a:extLst>
          </p:cNvPr>
          <p:cNvSpPr/>
          <p:nvPr/>
        </p:nvSpPr>
        <p:spPr>
          <a:xfrm>
            <a:off x="8664599" y="4528911"/>
            <a:ext cx="503129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</a:t>
            </a:r>
          </a:p>
        </p:txBody>
      </p:sp>
      <p:sp>
        <p:nvSpPr>
          <p:cNvPr id="53" name="Семиугольник 52">
            <a:extLst>
              <a:ext uri="{FF2B5EF4-FFF2-40B4-BE49-F238E27FC236}">
                <a16:creationId xmlns:a16="http://schemas.microsoft.com/office/drawing/2014/main" id="{5FBF9FFC-DCD0-4943-955A-8A4F805E856B}"/>
              </a:ext>
            </a:extLst>
          </p:cNvPr>
          <p:cNvSpPr/>
          <p:nvPr/>
        </p:nvSpPr>
        <p:spPr>
          <a:xfrm>
            <a:off x="5370227" y="5156640"/>
            <a:ext cx="503129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</a:p>
        </p:txBody>
      </p:sp>
      <p:sp>
        <p:nvSpPr>
          <p:cNvPr id="54" name="Семиугольник 53">
            <a:extLst>
              <a:ext uri="{FF2B5EF4-FFF2-40B4-BE49-F238E27FC236}">
                <a16:creationId xmlns:a16="http://schemas.microsoft.com/office/drawing/2014/main" id="{8897E616-0A8F-4868-B0DF-AB8C78C7F7A5}"/>
              </a:ext>
            </a:extLst>
          </p:cNvPr>
          <p:cNvSpPr/>
          <p:nvPr/>
        </p:nvSpPr>
        <p:spPr>
          <a:xfrm>
            <a:off x="6854202" y="6133687"/>
            <a:ext cx="503129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</a:t>
            </a:r>
          </a:p>
        </p:txBody>
      </p:sp>
      <p:sp>
        <p:nvSpPr>
          <p:cNvPr id="55" name="Семиугольник 54">
            <a:extLst>
              <a:ext uri="{FF2B5EF4-FFF2-40B4-BE49-F238E27FC236}">
                <a16:creationId xmlns:a16="http://schemas.microsoft.com/office/drawing/2014/main" id="{88410E3C-4D94-4743-8C5E-4EB57CB6694A}"/>
              </a:ext>
            </a:extLst>
          </p:cNvPr>
          <p:cNvSpPr/>
          <p:nvPr/>
        </p:nvSpPr>
        <p:spPr>
          <a:xfrm>
            <a:off x="1794366" y="5445742"/>
            <a:ext cx="503129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</a:t>
            </a:r>
          </a:p>
        </p:txBody>
      </p:sp>
      <p:sp>
        <p:nvSpPr>
          <p:cNvPr id="57" name="Семиугольник 56">
            <a:extLst>
              <a:ext uri="{FF2B5EF4-FFF2-40B4-BE49-F238E27FC236}">
                <a16:creationId xmlns:a16="http://schemas.microsoft.com/office/drawing/2014/main" id="{A5920B5E-2E7C-47BA-89A3-E3343F442B15}"/>
              </a:ext>
            </a:extLst>
          </p:cNvPr>
          <p:cNvSpPr/>
          <p:nvPr/>
        </p:nvSpPr>
        <p:spPr>
          <a:xfrm>
            <a:off x="2097722" y="4126154"/>
            <a:ext cx="594384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</a:p>
        </p:txBody>
      </p:sp>
      <p:sp>
        <p:nvSpPr>
          <p:cNvPr id="58" name="Семиугольник 57">
            <a:extLst>
              <a:ext uri="{FF2B5EF4-FFF2-40B4-BE49-F238E27FC236}">
                <a16:creationId xmlns:a16="http://schemas.microsoft.com/office/drawing/2014/main" id="{2A7EEC86-10B1-42B2-AAD1-C9713D46EBC5}"/>
              </a:ext>
            </a:extLst>
          </p:cNvPr>
          <p:cNvSpPr/>
          <p:nvPr/>
        </p:nvSpPr>
        <p:spPr>
          <a:xfrm>
            <a:off x="3087721" y="5903825"/>
            <a:ext cx="4004172" cy="382053"/>
          </a:xfrm>
          <a:prstGeom prst="heptagon">
            <a:avLst/>
          </a:prstGeom>
          <a:solidFill>
            <a:srgbClr val="F9FD49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Дт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101   </a:t>
            </a: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Кт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106</a:t>
            </a:r>
          </a:p>
        </p:txBody>
      </p:sp>
    </p:spTree>
    <p:extLst>
      <p:ext uri="{BB962C8B-B14F-4D97-AF65-F5344CB8AC3E}">
        <p14:creationId xmlns:p14="http://schemas.microsoft.com/office/powerpoint/2010/main" val="42263800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46BB334-4B2F-4EB9-9987-D963DA605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330" y="1501563"/>
            <a:ext cx="8164118" cy="4923637"/>
          </a:xfrm>
        </p:spPr>
        <p:txBody>
          <a:bodyPr>
            <a:normAutofit fontScale="25000" lnSpcReduction="20000"/>
          </a:bodyPr>
          <a:lstStyle/>
          <a:p>
            <a:pPr marL="0" algn="l" rtl="0" eaLnBrk="1" fontAlgn="ctr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endParaRPr lang="ru-RU" sz="3200" b="0" i="0" u="none" strike="noStrike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l" rtl="0" eaLnBrk="1" fontAlgn="ctr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endParaRPr lang="ru-RU" sz="3200" b="0" i="0" u="none" strike="noStrike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font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1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о начислении доходов (уточнении начисления) </a:t>
            </a:r>
            <a:r>
              <a:rPr lang="ru-RU" sz="1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(ф. 0510432)</a:t>
            </a:r>
            <a:endParaRPr lang="ru-RU" sz="1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font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endParaRPr lang="ru-RU" sz="11200" b="0" i="0" u="none" strike="noStrike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l" rtl="0" eaLnBrk="1" fontAlgn="ctr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11200" b="0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Ведомость начисления доходов </a:t>
            </a:r>
            <a:r>
              <a:rPr lang="ru-RU" sz="11200" b="0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(ф. 0510837)</a:t>
            </a:r>
            <a:endParaRPr lang="ru-RU" sz="11200" b="0" i="0" u="none" strike="noStrike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l" rtl="0" eaLnBrk="1" fontAlgn="ctr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endParaRPr lang="ru-RU" sz="112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l" rtl="0" eaLnBrk="1" fontAlgn="ctr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11200" b="0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Ведомость группового начисления доходов</a:t>
            </a:r>
          </a:p>
          <a:p>
            <a:pPr marL="0" indent="0" algn="l" rtl="0" eaLnBrk="1" fontAlgn="ctr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11200" b="0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200" b="0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(ф. 0510431) </a:t>
            </a:r>
            <a:endParaRPr lang="ru-RU" sz="11200" b="0" i="0" u="none" strike="noStrike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 eaLnBrk="1" fontAlgn="ctr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ru-RU" sz="112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l" rtl="0" eaLnBrk="1" fontAlgn="ctr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11200" b="0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Ведомость выпадающих доходов </a:t>
            </a:r>
            <a:r>
              <a:rPr lang="ru-RU" sz="11200" b="0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( ф. 0510838)</a:t>
            </a:r>
            <a:endParaRPr lang="ru-RU" sz="112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AE6C0A-2F9A-4900-90C8-1FAC3152D490}"/>
              </a:ext>
            </a:extLst>
          </p:cNvPr>
          <p:cNvSpPr txBox="1"/>
          <p:nvPr/>
        </p:nvSpPr>
        <p:spPr>
          <a:xfrm>
            <a:off x="1763688" y="343685"/>
            <a:ext cx="5256584" cy="6143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indent="0" algn="ctr" rtl="0" eaLnBrk="1" fontAlgn="ctr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</a:p>
        </p:txBody>
      </p:sp>
    </p:spTree>
    <p:extLst>
      <p:ext uri="{BB962C8B-B14F-4D97-AF65-F5344CB8AC3E}">
        <p14:creationId xmlns:p14="http://schemas.microsoft.com/office/powerpoint/2010/main" val="2621790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1B23F6-5D91-4DBD-86B4-4D9D4352A575}"/>
              </a:ext>
            </a:extLst>
          </p:cNvPr>
          <p:cNvSpPr txBox="1"/>
          <p:nvPr/>
        </p:nvSpPr>
        <p:spPr>
          <a:xfrm>
            <a:off x="0" y="1246097"/>
            <a:ext cx="594015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о начислении дохода (уточнении начисления)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(ф. 0510432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всю сумму документа 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205хх 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40140)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513B63-D0B9-4DC3-8EB2-4AF8459C3CDB}"/>
              </a:ext>
            </a:extLst>
          </p:cNvPr>
          <p:cNvSpPr txBox="1"/>
          <p:nvPr/>
        </p:nvSpPr>
        <p:spPr>
          <a:xfrm>
            <a:off x="3131839" y="208358"/>
            <a:ext cx="4104457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Документ- основание для начисления доходов </a:t>
            </a: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4B3E279E-2F5F-4237-8E0A-3D038A2FC637}"/>
              </a:ext>
            </a:extLst>
          </p:cNvPr>
          <p:cNvCxnSpPr>
            <a:cxnSpLocks/>
          </p:cNvCxnSpPr>
          <p:nvPr/>
        </p:nvCxnSpPr>
        <p:spPr>
          <a:xfrm flipH="1">
            <a:off x="2970076" y="1059876"/>
            <a:ext cx="2213994" cy="1729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3A2CE1C-5620-43AB-9FA4-B29FD51FAE69}"/>
              </a:ext>
            </a:extLst>
          </p:cNvPr>
          <p:cNvSpPr txBox="1"/>
          <p:nvPr/>
        </p:nvSpPr>
        <p:spPr>
          <a:xfrm>
            <a:off x="6185268" y="1733907"/>
            <a:ext cx="306034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признания доходов 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B846B43D-1553-4DE0-91EA-831B53C9A149}"/>
              </a:ext>
            </a:extLst>
          </p:cNvPr>
          <p:cNvCxnSpPr>
            <a:cxnSpLocks/>
          </p:cNvCxnSpPr>
          <p:nvPr/>
        </p:nvCxnSpPr>
        <p:spPr>
          <a:xfrm>
            <a:off x="5184067" y="1057792"/>
            <a:ext cx="2412269" cy="5949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1F1B1B53-5A5E-4766-A683-F69F0714491F}"/>
              </a:ext>
            </a:extLst>
          </p:cNvPr>
          <p:cNvSpPr txBox="1"/>
          <p:nvPr/>
        </p:nvSpPr>
        <p:spPr>
          <a:xfrm>
            <a:off x="30419" y="3282769"/>
            <a:ext cx="218055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наступлении даты </a:t>
            </a:r>
          </a:p>
        </p:txBody>
      </p: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3304D3D7-1109-4F1A-9AC4-EC64F8DB3CF6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2123260" y="2564904"/>
            <a:ext cx="5592178" cy="72225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EEA2B55-D105-422C-B458-4C596C5A441F}"/>
              </a:ext>
            </a:extLst>
          </p:cNvPr>
          <p:cNvSpPr txBox="1"/>
          <p:nvPr/>
        </p:nvSpPr>
        <p:spPr>
          <a:xfrm>
            <a:off x="2474360" y="3306801"/>
            <a:ext cx="2989563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графику (по дате установленной в графике</a:t>
            </a:r>
          </a:p>
        </p:txBody>
      </p: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4C775138-ACA1-42C1-A004-F4F0462D6B87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4020608" y="2564904"/>
            <a:ext cx="3694830" cy="7907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5348291-6987-40B8-AA0E-E306CCD822FB}"/>
              </a:ext>
            </a:extLst>
          </p:cNvPr>
          <p:cNvSpPr txBox="1"/>
          <p:nvPr/>
        </p:nvSpPr>
        <p:spPr>
          <a:xfrm>
            <a:off x="5550487" y="3307919"/>
            <a:ext cx="3420057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31.12.2999,  если невозможно определить дату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 обжаловании)</a:t>
            </a: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748E93CE-F3EC-44D3-8472-1455D5266588}"/>
              </a:ext>
            </a:extLst>
          </p:cNvPr>
          <p:cNvCxnSpPr>
            <a:cxnSpLocks/>
            <a:stCxn id="7" idx="2"/>
            <a:endCxn id="25" idx="0"/>
          </p:cNvCxnSpPr>
          <p:nvPr/>
        </p:nvCxnSpPr>
        <p:spPr>
          <a:xfrm flipH="1">
            <a:off x="7260516" y="2564904"/>
            <a:ext cx="454922" cy="7430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8F3D88CB-AB7D-4F02-BD26-7E8D1017C325}"/>
              </a:ext>
            </a:extLst>
          </p:cNvPr>
          <p:cNvCxnSpPr>
            <a:cxnSpLocks/>
          </p:cNvCxnSpPr>
          <p:nvPr/>
        </p:nvCxnSpPr>
        <p:spPr>
          <a:xfrm flipH="1">
            <a:off x="6390201" y="4310716"/>
            <a:ext cx="936104" cy="33001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643550E4-F3EC-47ED-B50A-10237E02B3DA}"/>
              </a:ext>
            </a:extLst>
          </p:cNvPr>
          <p:cNvSpPr txBox="1"/>
          <p:nvPr/>
        </p:nvSpPr>
        <p:spPr>
          <a:xfrm>
            <a:off x="4371449" y="4638418"/>
            <a:ext cx="460342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определения даты (решение суда последней инстанции)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6AE1C6E-22EA-4595-AE59-B2E971CEA2A0}"/>
              </a:ext>
            </a:extLst>
          </p:cNvPr>
          <p:cNvSpPr txBox="1"/>
          <p:nvPr/>
        </p:nvSpPr>
        <p:spPr>
          <a:xfrm>
            <a:off x="4371450" y="5460258"/>
            <a:ext cx="460342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(ф. 0510432) об уточнении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52D503C-F88E-4276-BA0E-F2400BE80782}"/>
              </a:ext>
            </a:extLst>
          </p:cNvPr>
          <p:cNvSpPr txBox="1"/>
          <p:nvPr/>
        </p:nvSpPr>
        <p:spPr>
          <a:xfrm>
            <a:off x="4113047" y="6097102"/>
            <a:ext cx="4857497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наступлении даты признания доходов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CA09CF2-EEFC-4F18-81CB-C5DF187D80F9}"/>
              </a:ext>
            </a:extLst>
          </p:cNvPr>
          <p:cNvSpPr txBox="1"/>
          <p:nvPr/>
        </p:nvSpPr>
        <p:spPr>
          <a:xfrm>
            <a:off x="295996" y="4844017"/>
            <a:ext cx="3999172" cy="954107"/>
          </a:xfrm>
          <a:prstGeom prst="rect">
            <a:avLst/>
          </a:prstGeom>
          <a:ln w="38100"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Бухгалтерская справка</a:t>
            </a:r>
          </a:p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40140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40110</a:t>
            </a:r>
          </a:p>
        </p:txBody>
      </p:sp>
      <p:cxnSp>
        <p:nvCxnSpPr>
          <p:cNvPr id="86" name="Прямая со стрелкой 85">
            <a:extLst>
              <a:ext uri="{FF2B5EF4-FFF2-40B4-BE49-F238E27FC236}">
                <a16:creationId xmlns:a16="http://schemas.microsoft.com/office/drawing/2014/main" id="{AFC81E83-1E28-4B07-B8D6-D9B3B897A889}"/>
              </a:ext>
            </a:extLst>
          </p:cNvPr>
          <p:cNvCxnSpPr>
            <a:cxnSpLocks/>
            <a:stCxn id="63" idx="2"/>
            <a:endCxn id="72" idx="0"/>
          </p:cNvCxnSpPr>
          <p:nvPr/>
        </p:nvCxnSpPr>
        <p:spPr>
          <a:xfrm flipH="1">
            <a:off x="6541796" y="5860368"/>
            <a:ext cx="131364" cy="23673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Стрелка: изогнутая вправо 99">
            <a:extLst>
              <a:ext uri="{FF2B5EF4-FFF2-40B4-BE49-F238E27FC236}">
                <a16:creationId xmlns:a16="http://schemas.microsoft.com/office/drawing/2014/main" id="{7B7E1CC8-1B6A-490F-97BE-79C05A79BDA5}"/>
              </a:ext>
            </a:extLst>
          </p:cNvPr>
          <p:cNvSpPr/>
          <p:nvPr/>
        </p:nvSpPr>
        <p:spPr>
          <a:xfrm rot="17741541" flipH="1">
            <a:off x="1280087" y="3738420"/>
            <a:ext cx="476591" cy="1307855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1" name="Стрелка: изогнутая вправо 100">
            <a:extLst>
              <a:ext uri="{FF2B5EF4-FFF2-40B4-BE49-F238E27FC236}">
                <a16:creationId xmlns:a16="http://schemas.microsoft.com/office/drawing/2014/main" id="{E8C624F2-1984-4071-B61C-2DDB213312BA}"/>
              </a:ext>
            </a:extLst>
          </p:cNvPr>
          <p:cNvSpPr/>
          <p:nvPr/>
        </p:nvSpPr>
        <p:spPr>
          <a:xfrm rot="2772796">
            <a:off x="2417188" y="3863534"/>
            <a:ext cx="467636" cy="1050300"/>
          </a:xfrm>
          <a:prstGeom prst="curvedRightArrow">
            <a:avLst>
              <a:gd name="adj1" fmla="val 25000"/>
              <a:gd name="adj2" fmla="val 50000"/>
              <a:gd name="adj3" fmla="val 3750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2" name="Стрелка: изогнутая вправо 101">
            <a:extLst>
              <a:ext uri="{FF2B5EF4-FFF2-40B4-BE49-F238E27FC236}">
                <a16:creationId xmlns:a16="http://schemas.microsoft.com/office/drawing/2014/main" id="{C9C1B669-3387-4837-94B5-CE9A52B6ADEA}"/>
              </a:ext>
            </a:extLst>
          </p:cNvPr>
          <p:cNvSpPr/>
          <p:nvPr/>
        </p:nvSpPr>
        <p:spPr>
          <a:xfrm rot="6840569" flipH="1">
            <a:off x="2758612" y="5446110"/>
            <a:ext cx="706672" cy="1810678"/>
          </a:xfrm>
          <a:prstGeom prst="curvedRightArrow">
            <a:avLst>
              <a:gd name="adj1" fmla="val 25000"/>
              <a:gd name="adj2" fmla="val 50000"/>
              <a:gd name="adj3" fmla="val 3750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94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1B23F6-5D91-4DBD-86B4-4D9D4352A575}"/>
              </a:ext>
            </a:extLst>
          </p:cNvPr>
          <p:cNvSpPr txBox="1"/>
          <p:nvPr/>
        </p:nvSpPr>
        <p:spPr>
          <a:xfrm>
            <a:off x="1120693" y="1545794"/>
            <a:ext cx="723747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начисления доходов (ф. 0510837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на всю сумму по каждому документу   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205хх 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40140)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513B63-D0B9-4DC3-8EB2-4AF8459C3CDB}"/>
              </a:ext>
            </a:extLst>
          </p:cNvPr>
          <p:cNvSpPr txBox="1"/>
          <p:nvPr/>
        </p:nvSpPr>
        <p:spPr>
          <a:xfrm>
            <a:off x="217714" y="152033"/>
            <a:ext cx="362093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Документ- основание для начисления доходов </a:t>
            </a: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4B3E279E-2F5F-4237-8E0A-3D038A2FC637}"/>
              </a:ext>
            </a:extLst>
          </p:cNvPr>
          <p:cNvCxnSpPr>
            <a:cxnSpLocks/>
            <a:stCxn id="3" idx="2"/>
            <a:endCxn id="2" idx="0"/>
          </p:cNvCxnSpPr>
          <p:nvPr/>
        </p:nvCxnSpPr>
        <p:spPr>
          <a:xfrm>
            <a:off x="2028180" y="983030"/>
            <a:ext cx="2711253" cy="5627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3A2CE1C-5620-43AB-9FA4-B29FD51FAE69}"/>
              </a:ext>
            </a:extLst>
          </p:cNvPr>
          <p:cNvSpPr txBox="1"/>
          <p:nvPr/>
        </p:nvSpPr>
        <p:spPr>
          <a:xfrm>
            <a:off x="2742867" y="2746123"/>
            <a:ext cx="359498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признания доходов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1B1B53-5A5E-4766-A683-F69F0714491F}"/>
              </a:ext>
            </a:extLst>
          </p:cNvPr>
          <p:cNvSpPr txBox="1"/>
          <p:nvPr/>
        </p:nvSpPr>
        <p:spPr>
          <a:xfrm>
            <a:off x="1616625" y="3373601"/>
            <a:ext cx="275482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наступлении даты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348291-6987-40B8-AA0E-E306CCD822FB}"/>
              </a:ext>
            </a:extLst>
          </p:cNvPr>
          <p:cNvSpPr txBox="1"/>
          <p:nvPr/>
        </p:nvSpPr>
        <p:spPr>
          <a:xfrm>
            <a:off x="4750752" y="3348392"/>
            <a:ext cx="3873786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31.12.2999,  если невозможно определить дату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(например, при обжаловании)</a:t>
            </a:r>
          </a:p>
        </p:txBody>
      </p: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8F3D88CB-AB7D-4F02-BD26-7E8D1017C325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4812251" y="3190309"/>
            <a:ext cx="1875394" cy="15808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643550E4-F3EC-47ED-B50A-10237E02B3DA}"/>
              </a:ext>
            </a:extLst>
          </p:cNvPr>
          <p:cNvSpPr txBox="1"/>
          <p:nvPr/>
        </p:nvSpPr>
        <p:spPr>
          <a:xfrm>
            <a:off x="4419627" y="4522138"/>
            <a:ext cx="460342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определения даты (решение суда последней инстанции)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6AE1C6E-22EA-4595-AE59-B2E971CEA2A0}"/>
              </a:ext>
            </a:extLst>
          </p:cNvPr>
          <p:cNvSpPr txBox="1"/>
          <p:nvPr/>
        </p:nvSpPr>
        <p:spPr>
          <a:xfrm>
            <a:off x="4371450" y="5460258"/>
            <a:ext cx="460342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(ф. 0510837) по уточнению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52D503C-F88E-4276-BA0E-F2400BE80782}"/>
              </a:ext>
            </a:extLst>
          </p:cNvPr>
          <p:cNvSpPr txBox="1"/>
          <p:nvPr/>
        </p:nvSpPr>
        <p:spPr>
          <a:xfrm>
            <a:off x="4416237" y="6097102"/>
            <a:ext cx="455430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наступлении даты признания доходов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CA09CF2-EEFC-4F18-81CB-C5DF187D80F9}"/>
              </a:ext>
            </a:extLst>
          </p:cNvPr>
          <p:cNvSpPr txBox="1"/>
          <p:nvPr/>
        </p:nvSpPr>
        <p:spPr>
          <a:xfrm>
            <a:off x="200916" y="4752970"/>
            <a:ext cx="3999172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Бухгалтерская справка</a:t>
            </a:r>
          </a:p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40140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40110</a:t>
            </a:r>
          </a:p>
        </p:txBody>
      </p:sp>
      <p:cxnSp>
        <p:nvCxnSpPr>
          <p:cNvPr id="80" name="Прямая со стрелкой 79">
            <a:extLst>
              <a:ext uri="{FF2B5EF4-FFF2-40B4-BE49-F238E27FC236}">
                <a16:creationId xmlns:a16="http://schemas.microsoft.com/office/drawing/2014/main" id="{9C67AA03-F00B-4E09-A6E0-8B82B5794A89}"/>
              </a:ext>
            </a:extLst>
          </p:cNvPr>
          <p:cNvCxnSpPr>
            <a:cxnSpLocks/>
          </p:cNvCxnSpPr>
          <p:nvPr/>
        </p:nvCxnSpPr>
        <p:spPr>
          <a:xfrm flipH="1">
            <a:off x="3541471" y="3201512"/>
            <a:ext cx="1270780" cy="1259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>
            <a:extLst>
              <a:ext uri="{FF2B5EF4-FFF2-40B4-BE49-F238E27FC236}">
                <a16:creationId xmlns:a16="http://schemas.microsoft.com/office/drawing/2014/main" id="{AFC81E83-1E28-4B07-B8D6-D9B3B897A889}"/>
              </a:ext>
            </a:extLst>
          </p:cNvPr>
          <p:cNvCxnSpPr>
            <a:stCxn id="63" idx="2"/>
            <a:endCxn id="72" idx="0"/>
          </p:cNvCxnSpPr>
          <p:nvPr/>
        </p:nvCxnSpPr>
        <p:spPr>
          <a:xfrm>
            <a:off x="6673160" y="5860368"/>
            <a:ext cx="20231" cy="23673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6B45408-37D5-427F-B840-DB02F5068887}"/>
              </a:ext>
            </a:extLst>
          </p:cNvPr>
          <p:cNvSpPr txBox="1"/>
          <p:nvPr/>
        </p:nvSpPr>
        <p:spPr>
          <a:xfrm>
            <a:off x="5028607" y="76686"/>
            <a:ext cx="332956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(ф. 0510432</a:t>
            </a:r>
            <a:r>
              <a:rPr lang="ru-RU" dirty="0"/>
              <a:t>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EBDBC4F-94AA-40AF-9BE3-6BBCF00A1BA7}"/>
              </a:ext>
            </a:extLst>
          </p:cNvPr>
          <p:cNvSpPr txBox="1"/>
          <p:nvPr/>
        </p:nvSpPr>
        <p:spPr>
          <a:xfrm>
            <a:off x="5294972" y="360552"/>
            <a:ext cx="332956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(ф. 0510432</a:t>
            </a:r>
            <a:r>
              <a:rPr lang="ru-RU" dirty="0"/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8D7715-1EA7-426A-A825-0CF44861F617}"/>
              </a:ext>
            </a:extLst>
          </p:cNvPr>
          <p:cNvSpPr txBox="1"/>
          <p:nvPr/>
        </p:nvSpPr>
        <p:spPr>
          <a:xfrm>
            <a:off x="5607196" y="573160"/>
            <a:ext cx="332956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(ф. 0510432</a:t>
            </a:r>
            <a:r>
              <a:rPr lang="ru-RU" dirty="0"/>
              <a:t>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F8E3350-5F8D-49D1-A1D1-2DD6382CBB1E}"/>
              </a:ext>
            </a:extLst>
          </p:cNvPr>
          <p:cNvSpPr txBox="1"/>
          <p:nvPr/>
        </p:nvSpPr>
        <p:spPr>
          <a:xfrm>
            <a:off x="5814434" y="858880"/>
            <a:ext cx="332956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(ф. 0510432</a:t>
            </a:r>
            <a:r>
              <a:rPr lang="ru-RU" dirty="0"/>
              <a:t>)</a:t>
            </a:r>
          </a:p>
        </p:txBody>
      </p:sp>
      <p:cxnSp>
        <p:nvCxnSpPr>
          <p:cNvPr id="23" name="Соединитель: изогнутый 22">
            <a:extLst>
              <a:ext uri="{FF2B5EF4-FFF2-40B4-BE49-F238E27FC236}">
                <a16:creationId xmlns:a16="http://schemas.microsoft.com/office/drawing/2014/main" id="{5F9972B8-BA1B-45B8-A612-3D3012A64889}"/>
              </a:ext>
            </a:extLst>
          </p:cNvPr>
          <p:cNvCxnSpPr>
            <a:cxnSpLocks/>
          </p:cNvCxnSpPr>
          <p:nvPr/>
        </p:nvCxnSpPr>
        <p:spPr>
          <a:xfrm rot="10800000" flipV="1">
            <a:off x="4540360" y="372778"/>
            <a:ext cx="543782" cy="1172095"/>
          </a:xfrm>
          <a:prstGeom prst="curved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Соединитель: изогнутый 47">
            <a:extLst>
              <a:ext uri="{FF2B5EF4-FFF2-40B4-BE49-F238E27FC236}">
                <a16:creationId xmlns:a16="http://schemas.microsoft.com/office/drawing/2014/main" id="{05CB52A1-3DF0-40C3-9186-ED4C1992697B}"/>
              </a:ext>
            </a:extLst>
          </p:cNvPr>
          <p:cNvCxnSpPr>
            <a:cxnSpLocks/>
          </p:cNvCxnSpPr>
          <p:nvPr/>
        </p:nvCxnSpPr>
        <p:spPr>
          <a:xfrm rot="10800000" flipV="1">
            <a:off x="4572000" y="1058951"/>
            <a:ext cx="1064509" cy="43749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Соединитель: изогнутый 59">
            <a:extLst>
              <a:ext uri="{FF2B5EF4-FFF2-40B4-BE49-F238E27FC236}">
                <a16:creationId xmlns:a16="http://schemas.microsoft.com/office/drawing/2014/main" id="{25B47611-AFF8-453F-A9D3-B8B70A6B9099}"/>
              </a:ext>
            </a:extLst>
          </p:cNvPr>
          <p:cNvCxnSpPr>
            <a:cxnSpLocks/>
          </p:cNvCxnSpPr>
          <p:nvPr/>
        </p:nvCxnSpPr>
        <p:spPr>
          <a:xfrm rot="10800000" flipV="1">
            <a:off x="4633902" y="767489"/>
            <a:ext cx="700031" cy="691069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Соединитель: изогнутый 64">
            <a:extLst>
              <a:ext uri="{FF2B5EF4-FFF2-40B4-BE49-F238E27FC236}">
                <a16:creationId xmlns:a16="http://schemas.microsoft.com/office/drawing/2014/main" id="{44A16081-F16F-40A1-B5D5-65405957124C}"/>
              </a:ext>
            </a:extLst>
          </p:cNvPr>
          <p:cNvCxnSpPr>
            <a:cxnSpLocks/>
          </p:cNvCxnSpPr>
          <p:nvPr/>
        </p:nvCxnSpPr>
        <p:spPr>
          <a:xfrm rot="10800000" flipV="1">
            <a:off x="4657026" y="1243890"/>
            <a:ext cx="1175419" cy="271844"/>
          </a:xfrm>
          <a:prstGeom prst="curvedConnector3">
            <a:avLst>
              <a:gd name="adj1" fmla="val -1444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Стрелка: изогнутая вправо 77">
            <a:extLst>
              <a:ext uri="{FF2B5EF4-FFF2-40B4-BE49-F238E27FC236}">
                <a16:creationId xmlns:a16="http://schemas.microsoft.com/office/drawing/2014/main" id="{8C389176-9496-458D-A6AB-11400F81D9F6}"/>
              </a:ext>
            </a:extLst>
          </p:cNvPr>
          <p:cNvSpPr/>
          <p:nvPr/>
        </p:nvSpPr>
        <p:spPr>
          <a:xfrm>
            <a:off x="885105" y="3499467"/>
            <a:ext cx="731520" cy="1216152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9" name="Стрелка: изогнутая влево 78">
            <a:extLst>
              <a:ext uri="{FF2B5EF4-FFF2-40B4-BE49-F238E27FC236}">
                <a16:creationId xmlns:a16="http://schemas.microsoft.com/office/drawing/2014/main" id="{C027096F-3DA4-4EC4-88C4-BCD2468D9D39}"/>
              </a:ext>
            </a:extLst>
          </p:cNvPr>
          <p:cNvSpPr/>
          <p:nvPr/>
        </p:nvSpPr>
        <p:spPr>
          <a:xfrm rot="7957475">
            <a:off x="3245486" y="5704875"/>
            <a:ext cx="820084" cy="1312932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9831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20A9130-B08A-4084-86DC-C2AB64911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342" y="1570086"/>
            <a:ext cx="8759316" cy="5283968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Решение о признании (восстановлении) сомнительной задолженности по платежам в бюджет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file"/>
              </a:rPr>
              <a:t>(ф. 0510445)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font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font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признании задолженности безнадежной к взысканию задолженности по платежам в бюджет    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(ф. 0510436)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font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font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 о списании задолженности, невостребованной кредиторами, с учета по счету № 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(ф. 0510437)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font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font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Решении о восстановлении кредиторской задолженности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(ф. 0510446)</a:t>
            </a:r>
            <a:endParaRPr lang="ru-RU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01FB16-F341-4405-9744-21EB302C8F99}"/>
              </a:ext>
            </a:extLst>
          </p:cNvPr>
          <p:cNvSpPr txBox="1"/>
          <p:nvPr/>
        </p:nvSpPr>
        <p:spPr>
          <a:xfrm>
            <a:off x="611560" y="260648"/>
            <a:ext cx="7272808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Дебиторская (кредиторская) задолженности</a:t>
            </a:r>
          </a:p>
        </p:txBody>
      </p:sp>
    </p:spTree>
    <p:extLst>
      <p:ext uri="{BB962C8B-B14F-4D97-AF65-F5344CB8AC3E}">
        <p14:creationId xmlns:p14="http://schemas.microsoft.com/office/powerpoint/2010/main" val="43670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51F3AF7-B08D-4066-B31C-BFC2A1C13C1E}"/>
              </a:ext>
            </a:extLst>
          </p:cNvPr>
          <p:cNvSpPr txBox="1"/>
          <p:nvPr/>
        </p:nvSpPr>
        <p:spPr>
          <a:xfrm>
            <a:off x="1043608" y="2335535"/>
            <a:ext cx="3528392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2272F"/>
                </a:solidFill>
                <a:latin typeface="PT Serif" panose="020A0603040505020204" pitchFamily="18" charset="-52"/>
              </a:rPr>
              <a:t>Дебиторская задолженность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8E5EEC-28EC-4C42-BACB-7FFF71DEDE89}"/>
              </a:ext>
            </a:extLst>
          </p:cNvPr>
          <p:cNvSpPr txBox="1"/>
          <p:nvPr/>
        </p:nvSpPr>
        <p:spPr>
          <a:xfrm>
            <a:off x="107504" y="3004011"/>
            <a:ext cx="2934518" cy="923330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2272F"/>
                </a:solidFill>
                <a:effectLst/>
                <a:latin typeface="PT Serif" panose="020A0603040505020204" pitchFamily="18" charset="-52"/>
              </a:rPr>
              <a:t>не исполненная должником (плательщиком) в срок 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C39671-A102-4057-96F0-ADB2237C05A2}"/>
              </a:ext>
            </a:extLst>
          </p:cNvPr>
          <p:cNvSpPr txBox="1"/>
          <p:nvPr/>
        </p:nvSpPr>
        <p:spPr>
          <a:xfrm>
            <a:off x="3582215" y="3006112"/>
            <a:ext cx="2435436" cy="923330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2272F"/>
                </a:solidFill>
                <a:effectLst/>
                <a:latin typeface="PT Serif" panose="020A0603040505020204" pitchFamily="18" charset="-52"/>
              </a:rPr>
              <a:t>не соответствующая критериям признания актива 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268C30-E486-44E9-A4E8-FEE5C7A2AF53}"/>
              </a:ext>
            </a:extLst>
          </p:cNvPr>
          <p:cNvSpPr txBox="1"/>
          <p:nvPr/>
        </p:nvSpPr>
        <p:spPr>
          <a:xfrm>
            <a:off x="686890" y="1346398"/>
            <a:ext cx="388511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2272F"/>
                </a:solidFill>
                <a:latin typeface="PT Serif" panose="020A0603040505020204" pitchFamily="18" charset="-52"/>
              </a:rPr>
              <a:t>Сомнительная </a:t>
            </a:r>
            <a:r>
              <a:rPr lang="ru-RU" sz="2400" dirty="0">
                <a:solidFill>
                  <a:srgbClr val="2227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A654F7-BB40-4F74-ABB3-BC93C08D58CA}"/>
              </a:ext>
            </a:extLst>
          </p:cNvPr>
          <p:cNvSpPr txBox="1"/>
          <p:nvPr/>
        </p:nvSpPr>
        <p:spPr>
          <a:xfrm>
            <a:off x="6006275" y="1320076"/>
            <a:ext cx="2202622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2272F"/>
                </a:solidFill>
                <a:effectLst/>
                <a:latin typeface="PT Serif" panose="020A0603040505020204" pitchFamily="18" charset="-52"/>
              </a:rPr>
              <a:t>на забалансовом счете 04</a:t>
            </a:r>
            <a:endParaRPr lang="ru-RU" dirty="0"/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903099E5-524C-47EC-8619-7F62C18750AA}"/>
              </a:ext>
            </a:extLst>
          </p:cNvPr>
          <p:cNvSpPr/>
          <p:nvPr/>
        </p:nvSpPr>
        <p:spPr>
          <a:xfrm>
            <a:off x="4799933" y="1438731"/>
            <a:ext cx="978408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05C064ED-D6A9-4160-A439-24923B1D6944}"/>
              </a:ext>
            </a:extLst>
          </p:cNvPr>
          <p:cNvCxnSpPr>
            <a:cxnSpLocks/>
          </p:cNvCxnSpPr>
          <p:nvPr/>
        </p:nvCxnSpPr>
        <p:spPr>
          <a:xfrm>
            <a:off x="2699792" y="1808063"/>
            <a:ext cx="0" cy="528032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9D90F4A9-6400-4E8F-B44F-DDC252244C66}"/>
              </a:ext>
            </a:extLst>
          </p:cNvPr>
          <p:cNvCxnSpPr>
            <a:cxnSpLocks/>
          </p:cNvCxnSpPr>
          <p:nvPr/>
        </p:nvCxnSpPr>
        <p:spPr>
          <a:xfrm flipV="1">
            <a:off x="1681544" y="2731101"/>
            <a:ext cx="897203" cy="239483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74EE7CD8-F9A3-4F6F-A6A6-45DEAD30547B}"/>
              </a:ext>
            </a:extLst>
          </p:cNvPr>
          <p:cNvCxnSpPr>
            <a:cxnSpLocks/>
          </p:cNvCxnSpPr>
          <p:nvPr/>
        </p:nvCxnSpPr>
        <p:spPr>
          <a:xfrm flipH="1" flipV="1">
            <a:off x="3391216" y="2748464"/>
            <a:ext cx="1421847" cy="222797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088E3F2B-6C94-4955-AD97-B78FE3BB0DF5}"/>
              </a:ext>
            </a:extLst>
          </p:cNvPr>
          <p:cNvSpPr txBox="1"/>
          <p:nvPr/>
        </p:nvSpPr>
        <p:spPr>
          <a:xfrm>
            <a:off x="683568" y="107621"/>
            <a:ext cx="7430560" cy="8753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R="0" lvl="0" algn="l" defTabSz="914400" rtl="0" eaLnBrk="1" fontAlgn="ctr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Решение о признании (восстановлении) сомнительной задолженности по платежам в бюджет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file"/>
              </a:rPr>
              <a:t>(ф. 0510445)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C2B9CEE-CC66-4C89-B6EA-7F47968B03CE}"/>
              </a:ext>
            </a:extLst>
          </p:cNvPr>
          <p:cNvSpPr txBox="1"/>
          <p:nvPr/>
        </p:nvSpPr>
        <p:spPr>
          <a:xfrm>
            <a:off x="0" y="3928018"/>
            <a:ext cx="9036496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ОСНОВАНИЯ: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 установить местонахождение должника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(Вынесение судебным приставом-исполнителем постановления об окончании исполнительного производства и о возвращении взыскателю исполнительного документа, если с даты образования задолженности по платежам в бюджет не прошло более 5-ти лет)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у должника имущества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(Вынесение судебным приставом-исполнителем постановления об окончании исполнительного производства и о возвращении взыскателю исполнительного документа если с даты образования задолженности по платежам в бюджет не прошло более пяти лет)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Розыск должника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(Объявление исполнительного розыска должника, его имущества судебным приставом-исполнителем ) </a:t>
            </a:r>
          </a:p>
        </p:txBody>
      </p:sp>
    </p:spTree>
    <p:extLst>
      <p:ext uri="{BB962C8B-B14F-4D97-AF65-F5344CB8AC3E}">
        <p14:creationId xmlns:p14="http://schemas.microsoft.com/office/powerpoint/2010/main" val="1851196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/>
              <a:t>Электронные 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4725144"/>
            <a:ext cx="8229600" cy="4709120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1708591"/>
            <a:ext cx="1907704" cy="923330"/>
          </a:xfrm>
          <a:custGeom>
            <a:avLst/>
            <a:gdLst>
              <a:gd name="connsiteX0" fmla="*/ 0 w 1907704"/>
              <a:gd name="connsiteY0" fmla="*/ 0 h 923330"/>
              <a:gd name="connsiteX1" fmla="*/ 476926 w 1907704"/>
              <a:gd name="connsiteY1" fmla="*/ 0 h 923330"/>
              <a:gd name="connsiteX2" fmla="*/ 972929 w 1907704"/>
              <a:gd name="connsiteY2" fmla="*/ 0 h 923330"/>
              <a:gd name="connsiteX3" fmla="*/ 1411701 w 1907704"/>
              <a:gd name="connsiteY3" fmla="*/ 0 h 923330"/>
              <a:gd name="connsiteX4" fmla="*/ 1907704 w 1907704"/>
              <a:gd name="connsiteY4" fmla="*/ 0 h 923330"/>
              <a:gd name="connsiteX5" fmla="*/ 1907704 w 1907704"/>
              <a:gd name="connsiteY5" fmla="*/ 452432 h 923330"/>
              <a:gd name="connsiteX6" fmla="*/ 1907704 w 1907704"/>
              <a:gd name="connsiteY6" fmla="*/ 923330 h 923330"/>
              <a:gd name="connsiteX7" fmla="*/ 1392624 w 1907704"/>
              <a:gd name="connsiteY7" fmla="*/ 923330 h 923330"/>
              <a:gd name="connsiteX8" fmla="*/ 877544 w 1907704"/>
              <a:gd name="connsiteY8" fmla="*/ 923330 h 923330"/>
              <a:gd name="connsiteX9" fmla="*/ 0 w 1907704"/>
              <a:gd name="connsiteY9" fmla="*/ 923330 h 923330"/>
              <a:gd name="connsiteX10" fmla="*/ 0 w 1907704"/>
              <a:gd name="connsiteY10" fmla="*/ 470898 h 923330"/>
              <a:gd name="connsiteX11" fmla="*/ 0 w 1907704"/>
              <a:gd name="connsiteY11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07704" h="923330" fill="none" extrusionOk="0">
                <a:moveTo>
                  <a:pt x="0" y="0"/>
                </a:moveTo>
                <a:cubicBezTo>
                  <a:pt x="124812" y="-48402"/>
                  <a:pt x="369845" y="49522"/>
                  <a:pt x="476926" y="0"/>
                </a:cubicBezTo>
                <a:cubicBezTo>
                  <a:pt x="584007" y="-49522"/>
                  <a:pt x="730782" y="24552"/>
                  <a:pt x="972929" y="0"/>
                </a:cubicBezTo>
                <a:cubicBezTo>
                  <a:pt x="1215076" y="-24552"/>
                  <a:pt x="1195956" y="39830"/>
                  <a:pt x="1411701" y="0"/>
                </a:cubicBezTo>
                <a:cubicBezTo>
                  <a:pt x="1627446" y="-39830"/>
                  <a:pt x="1789873" y="18189"/>
                  <a:pt x="1907704" y="0"/>
                </a:cubicBezTo>
                <a:cubicBezTo>
                  <a:pt x="1936822" y="128087"/>
                  <a:pt x="1898293" y="352805"/>
                  <a:pt x="1907704" y="452432"/>
                </a:cubicBezTo>
                <a:cubicBezTo>
                  <a:pt x="1917115" y="552059"/>
                  <a:pt x="1885781" y="782546"/>
                  <a:pt x="1907704" y="923330"/>
                </a:cubicBezTo>
                <a:cubicBezTo>
                  <a:pt x="1772754" y="927324"/>
                  <a:pt x="1627493" y="872504"/>
                  <a:pt x="1392624" y="923330"/>
                </a:cubicBezTo>
                <a:cubicBezTo>
                  <a:pt x="1157755" y="974156"/>
                  <a:pt x="1058604" y="901733"/>
                  <a:pt x="877544" y="923330"/>
                </a:cubicBezTo>
                <a:cubicBezTo>
                  <a:pt x="696484" y="944927"/>
                  <a:pt x="243852" y="847205"/>
                  <a:pt x="0" y="923330"/>
                </a:cubicBezTo>
                <a:cubicBezTo>
                  <a:pt x="-49515" y="746379"/>
                  <a:pt x="39879" y="636314"/>
                  <a:pt x="0" y="470898"/>
                </a:cubicBezTo>
                <a:cubicBezTo>
                  <a:pt x="-39879" y="305482"/>
                  <a:pt x="32220" y="188762"/>
                  <a:pt x="0" y="0"/>
                </a:cubicBezTo>
                <a:close/>
              </a:path>
              <a:path w="1907704" h="923330" stroke="0" extrusionOk="0">
                <a:moveTo>
                  <a:pt x="0" y="0"/>
                </a:moveTo>
                <a:cubicBezTo>
                  <a:pt x="188682" y="-26776"/>
                  <a:pt x="276064" y="33153"/>
                  <a:pt x="457849" y="0"/>
                </a:cubicBezTo>
                <a:cubicBezTo>
                  <a:pt x="639634" y="-33153"/>
                  <a:pt x="743841" y="49588"/>
                  <a:pt x="953852" y="0"/>
                </a:cubicBezTo>
                <a:cubicBezTo>
                  <a:pt x="1163863" y="-49588"/>
                  <a:pt x="1234450" y="45447"/>
                  <a:pt x="1411701" y="0"/>
                </a:cubicBezTo>
                <a:cubicBezTo>
                  <a:pt x="1588952" y="-45447"/>
                  <a:pt x="1750769" y="6681"/>
                  <a:pt x="1907704" y="0"/>
                </a:cubicBezTo>
                <a:cubicBezTo>
                  <a:pt x="1946098" y="152392"/>
                  <a:pt x="1904236" y="280823"/>
                  <a:pt x="1907704" y="480132"/>
                </a:cubicBezTo>
                <a:cubicBezTo>
                  <a:pt x="1911172" y="679441"/>
                  <a:pt x="1898547" y="829357"/>
                  <a:pt x="1907704" y="923330"/>
                </a:cubicBezTo>
                <a:cubicBezTo>
                  <a:pt x="1820570" y="933676"/>
                  <a:pt x="1617682" y="908508"/>
                  <a:pt x="1488009" y="923330"/>
                </a:cubicBezTo>
                <a:cubicBezTo>
                  <a:pt x="1358336" y="938152"/>
                  <a:pt x="1184598" y="883484"/>
                  <a:pt x="1049237" y="923330"/>
                </a:cubicBezTo>
                <a:cubicBezTo>
                  <a:pt x="913876" y="963176"/>
                  <a:pt x="668127" y="900627"/>
                  <a:pt x="572311" y="923330"/>
                </a:cubicBezTo>
                <a:cubicBezTo>
                  <a:pt x="476495" y="946033"/>
                  <a:pt x="133370" y="890953"/>
                  <a:pt x="0" y="923330"/>
                </a:cubicBezTo>
                <a:cubicBezTo>
                  <a:pt x="-15866" y="829021"/>
                  <a:pt x="41711" y="664256"/>
                  <a:pt x="0" y="489365"/>
                </a:cubicBezTo>
                <a:cubicBezTo>
                  <a:pt x="-41711" y="314474"/>
                  <a:pt x="13683" y="236302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385205653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составленные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электронном виде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DB41D8-694D-42DC-A67A-57C1F86D07EC}"/>
              </a:ext>
            </a:extLst>
          </p:cNvPr>
          <p:cNvSpPr txBox="1"/>
          <p:nvPr/>
        </p:nvSpPr>
        <p:spPr>
          <a:xfrm>
            <a:off x="683568" y="1834842"/>
            <a:ext cx="4032448" cy="707886"/>
          </a:xfrm>
          <a:custGeom>
            <a:avLst/>
            <a:gdLst>
              <a:gd name="connsiteX0" fmla="*/ 0 w 4032448"/>
              <a:gd name="connsiteY0" fmla="*/ 0 h 707886"/>
              <a:gd name="connsiteX1" fmla="*/ 495415 w 4032448"/>
              <a:gd name="connsiteY1" fmla="*/ 0 h 707886"/>
              <a:gd name="connsiteX2" fmla="*/ 1071479 w 4032448"/>
              <a:gd name="connsiteY2" fmla="*/ 0 h 707886"/>
              <a:gd name="connsiteX3" fmla="*/ 1607219 w 4032448"/>
              <a:gd name="connsiteY3" fmla="*/ 0 h 707886"/>
              <a:gd name="connsiteX4" fmla="*/ 2263932 w 4032448"/>
              <a:gd name="connsiteY4" fmla="*/ 0 h 707886"/>
              <a:gd name="connsiteX5" fmla="*/ 2880320 w 4032448"/>
              <a:gd name="connsiteY5" fmla="*/ 0 h 707886"/>
              <a:gd name="connsiteX6" fmla="*/ 3496708 w 4032448"/>
              <a:gd name="connsiteY6" fmla="*/ 0 h 707886"/>
              <a:gd name="connsiteX7" fmla="*/ 4032448 w 4032448"/>
              <a:gd name="connsiteY7" fmla="*/ 0 h 707886"/>
              <a:gd name="connsiteX8" fmla="*/ 4032448 w 4032448"/>
              <a:gd name="connsiteY8" fmla="*/ 361022 h 707886"/>
              <a:gd name="connsiteX9" fmla="*/ 4032448 w 4032448"/>
              <a:gd name="connsiteY9" fmla="*/ 707886 h 707886"/>
              <a:gd name="connsiteX10" fmla="*/ 3537033 w 4032448"/>
              <a:gd name="connsiteY10" fmla="*/ 707886 h 707886"/>
              <a:gd name="connsiteX11" fmla="*/ 2960969 w 4032448"/>
              <a:gd name="connsiteY11" fmla="*/ 707886 h 707886"/>
              <a:gd name="connsiteX12" fmla="*/ 2304256 w 4032448"/>
              <a:gd name="connsiteY12" fmla="*/ 707886 h 707886"/>
              <a:gd name="connsiteX13" fmla="*/ 1849165 w 4032448"/>
              <a:gd name="connsiteY13" fmla="*/ 707886 h 707886"/>
              <a:gd name="connsiteX14" fmla="*/ 1353750 w 4032448"/>
              <a:gd name="connsiteY14" fmla="*/ 707886 h 707886"/>
              <a:gd name="connsiteX15" fmla="*/ 858335 w 4032448"/>
              <a:gd name="connsiteY15" fmla="*/ 707886 h 707886"/>
              <a:gd name="connsiteX16" fmla="*/ 0 w 4032448"/>
              <a:gd name="connsiteY16" fmla="*/ 707886 h 707886"/>
              <a:gd name="connsiteX17" fmla="*/ 0 w 4032448"/>
              <a:gd name="connsiteY17" fmla="*/ 361022 h 707886"/>
              <a:gd name="connsiteX18" fmla="*/ 0 w 4032448"/>
              <a:gd name="connsiteY18" fmla="*/ 0 h 7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32448" h="707886" fill="none" extrusionOk="0">
                <a:moveTo>
                  <a:pt x="0" y="0"/>
                </a:moveTo>
                <a:cubicBezTo>
                  <a:pt x="187322" y="-2334"/>
                  <a:pt x="386906" y="41137"/>
                  <a:pt x="495415" y="0"/>
                </a:cubicBezTo>
                <a:cubicBezTo>
                  <a:pt x="603925" y="-41137"/>
                  <a:pt x="831686" y="45525"/>
                  <a:pt x="1071479" y="0"/>
                </a:cubicBezTo>
                <a:cubicBezTo>
                  <a:pt x="1311272" y="-45525"/>
                  <a:pt x="1482482" y="32194"/>
                  <a:pt x="1607219" y="0"/>
                </a:cubicBezTo>
                <a:cubicBezTo>
                  <a:pt x="1731956" y="-32194"/>
                  <a:pt x="1994573" y="55663"/>
                  <a:pt x="2263932" y="0"/>
                </a:cubicBezTo>
                <a:cubicBezTo>
                  <a:pt x="2533291" y="-55663"/>
                  <a:pt x="2750931" y="36220"/>
                  <a:pt x="2880320" y="0"/>
                </a:cubicBezTo>
                <a:cubicBezTo>
                  <a:pt x="3009709" y="-36220"/>
                  <a:pt x="3204431" y="72116"/>
                  <a:pt x="3496708" y="0"/>
                </a:cubicBezTo>
                <a:cubicBezTo>
                  <a:pt x="3788985" y="-72116"/>
                  <a:pt x="3769267" y="44407"/>
                  <a:pt x="4032448" y="0"/>
                </a:cubicBezTo>
                <a:cubicBezTo>
                  <a:pt x="4063696" y="76624"/>
                  <a:pt x="4003016" y="208858"/>
                  <a:pt x="4032448" y="361022"/>
                </a:cubicBezTo>
                <a:cubicBezTo>
                  <a:pt x="4061880" y="513186"/>
                  <a:pt x="3993795" y="557232"/>
                  <a:pt x="4032448" y="707886"/>
                </a:cubicBezTo>
                <a:cubicBezTo>
                  <a:pt x="3903704" y="734868"/>
                  <a:pt x="3668484" y="666275"/>
                  <a:pt x="3537033" y="707886"/>
                </a:cubicBezTo>
                <a:cubicBezTo>
                  <a:pt x="3405583" y="749497"/>
                  <a:pt x="3107182" y="676423"/>
                  <a:pt x="2960969" y="707886"/>
                </a:cubicBezTo>
                <a:cubicBezTo>
                  <a:pt x="2814756" y="739349"/>
                  <a:pt x="2529688" y="651138"/>
                  <a:pt x="2304256" y="707886"/>
                </a:cubicBezTo>
                <a:cubicBezTo>
                  <a:pt x="2078824" y="764634"/>
                  <a:pt x="1970949" y="682215"/>
                  <a:pt x="1849165" y="707886"/>
                </a:cubicBezTo>
                <a:cubicBezTo>
                  <a:pt x="1727381" y="733557"/>
                  <a:pt x="1473740" y="674977"/>
                  <a:pt x="1353750" y="707886"/>
                </a:cubicBezTo>
                <a:cubicBezTo>
                  <a:pt x="1233760" y="740795"/>
                  <a:pt x="1091743" y="662456"/>
                  <a:pt x="858335" y="707886"/>
                </a:cubicBezTo>
                <a:cubicBezTo>
                  <a:pt x="624928" y="753316"/>
                  <a:pt x="229529" y="620285"/>
                  <a:pt x="0" y="707886"/>
                </a:cubicBezTo>
                <a:cubicBezTo>
                  <a:pt x="-39237" y="612060"/>
                  <a:pt x="24244" y="443498"/>
                  <a:pt x="0" y="361022"/>
                </a:cubicBezTo>
                <a:cubicBezTo>
                  <a:pt x="-24244" y="278546"/>
                  <a:pt x="28690" y="94678"/>
                  <a:pt x="0" y="0"/>
                </a:cubicBezTo>
                <a:close/>
              </a:path>
              <a:path w="4032448" h="707886" stroke="0" extrusionOk="0">
                <a:moveTo>
                  <a:pt x="0" y="0"/>
                </a:moveTo>
                <a:cubicBezTo>
                  <a:pt x="164845" y="-9180"/>
                  <a:pt x="367079" y="56997"/>
                  <a:pt x="656713" y="0"/>
                </a:cubicBezTo>
                <a:cubicBezTo>
                  <a:pt x="946347" y="-56997"/>
                  <a:pt x="1076414" y="25861"/>
                  <a:pt x="1273101" y="0"/>
                </a:cubicBezTo>
                <a:cubicBezTo>
                  <a:pt x="1469788" y="-25861"/>
                  <a:pt x="1788607" y="54882"/>
                  <a:pt x="1929814" y="0"/>
                </a:cubicBezTo>
                <a:cubicBezTo>
                  <a:pt x="2071021" y="-54882"/>
                  <a:pt x="2309793" y="31204"/>
                  <a:pt x="2465554" y="0"/>
                </a:cubicBezTo>
                <a:cubicBezTo>
                  <a:pt x="2621315" y="-31204"/>
                  <a:pt x="2839774" y="46353"/>
                  <a:pt x="2960969" y="0"/>
                </a:cubicBezTo>
                <a:cubicBezTo>
                  <a:pt x="3082164" y="-46353"/>
                  <a:pt x="3690236" y="125268"/>
                  <a:pt x="4032448" y="0"/>
                </a:cubicBezTo>
                <a:cubicBezTo>
                  <a:pt x="4034253" y="148832"/>
                  <a:pt x="3989686" y="188678"/>
                  <a:pt x="4032448" y="368101"/>
                </a:cubicBezTo>
                <a:cubicBezTo>
                  <a:pt x="4075210" y="547524"/>
                  <a:pt x="3996562" y="632264"/>
                  <a:pt x="4032448" y="707886"/>
                </a:cubicBezTo>
                <a:cubicBezTo>
                  <a:pt x="3866772" y="721070"/>
                  <a:pt x="3667585" y="687781"/>
                  <a:pt x="3496708" y="707886"/>
                </a:cubicBezTo>
                <a:cubicBezTo>
                  <a:pt x="3325831" y="727991"/>
                  <a:pt x="3267303" y="655627"/>
                  <a:pt x="3041618" y="707886"/>
                </a:cubicBezTo>
                <a:cubicBezTo>
                  <a:pt x="2815933" y="760145"/>
                  <a:pt x="2676828" y="657776"/>
                  <a:pt x="2465554" y="707886"/>
                </a:cubicBezTo>
                <a:cubicBezTo>
                  <a:pt x="2254280" y="757996"/>
                  <a:pt x="2050715" y="680848"/>
                  <a:pt x="1849165" y="707886"/>
                </a:cubicBezTo>
                <a:cubicBezTo>
                  <a:pt x="1647615" y="734924"/>
                  <a:pt x="1601379" y="702102"/>
                  <a:pt x="1394075" y="707886"/>
                </a:cubicBezTo>
                <a:cubicBezTo>
                  <a:pt x="1186771" y="713670"/>
                  <a:pt x="967502" y="699777"/>
                  <a:pt x="858335" y="707886"/>
                </a:cubicBezTo>
                <a:cubicBezTo>
                  <a:pt x="749168" y="715995"/>
                  <a:pt x="218189" y="608701"/>
                  <a:pt x="0" y="707886"/>
                </a:cubicBezTo>
                <a:cubicBezTo>
                  <a:pt x="-33505" y="554432"/>
                  <a:pt x="38932" y="449463"/>
                  <a:pt x="0" y="339785"/>
                </a:cubicBezTo>
                <a:cubicBezTo>
                  <a:pt x="-38932" y="230107"/>
                  <a:pt x="24848" y="101259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399214802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Первичные учетные документы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Регистры бухгалтерского учета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CED55B-96C1-46CB-B3EE-B5CD262F871E}"/>
              </a:ext>
            </a:extLst>
          </p:cNvPr>
          <p:cNvSpPr txBox="1"/>
          <p:nvPr/>
        </p:nvSpPr>
        <p:spPr>
          <a:xfrm>
            <a:off x="370383" y="3510861"/>
            <a:ext cx="5435191" cy="1477328"/>
          </a:xfrm>
          <a:custGeom>
            <a:avLst/>
            <a:gdLst>
              <a:gd name="connsiteX0" fmla="*/ 0 w 5435191"/>
              <a:gd name="connsiteY0" fmla="*/ 0 h 1477328"/>
              <a:gd name="connsiteX1" fmla="*/ 543519 w 5435191"/>
              <a:gd name="connsiteY1" fmla="*/ 0 h 1477328"/>
              <a:gd name="connsiteX2" fmla="*/ 1032686 w 5435191"/>
              <a:gd name="connsiteY2" fmla="*/ 0 h 1477328"/>
              <a:gd name="connsiteX3" fmla="*/ 1576205 w 5435191"/>
              <a:gd name="connsiteY3" fmla="*/ 0 h 1477328"/>
              <a:gd name="connsiteX4" fmla="*/ 2119724 w 5435191"/>
              <a:gd name="connsiteY4" fmla="*/ 0 h 1477328"/>
              <a:gd name="connsiteX5" fmla="*/ 2717596 w 5435191"/>
              <a:gd name="connsiteY5" fmla="*/ 0 h 1477328"/>
              <a:gd name="connsiteX6" fmla="*/ 3206763 w 5435191"/>
              <a:gd name="connsiteY6" fmla="*/ 0 h 1477328"/>
              <a:gd name="connsiteX7" fmla="*/ 3641578 w 5435191"/>
              <a:gd name="connsiteY7" fmla="*/ 0 h 1477328"/>
              <a:gd name="connsiteX8" fmla="*/ 4239449 w 5435191"/>
              <a:gd name="connsiteY8" fmla="*/ 0 h 1477328"/>
              <a:gd name="connsiteX9" fmla="*/ 4619912 w 5435191"/>
              <a:gd name="connsiteY9" fmla="*/ 0 h 1477328"/>
              <a:gd name="connsiteX10" fmla="*/ 5435191 w 5435191"/>
              <a:gd name="connsiteY10" fmla="*/ 0 h 1477328"/>
              <a:gd name="connsiteX11" fmla="*/ 5435191 w 5435191"/>
              <a:gd name="connsiteY11" fmla="*/ 492443 h 1477328"/>
              <a:gd name="connsiteX12" fmla="*/ 5435191 w 5435191"/>
              <a:gd name="connsiteY12" fmla="*/ 940565 h 1477328"/>
              <a:gd name="connsiteX13" fmla="*/ 5435191 w 5435191"/>
              <a:gd name="connsiteY13" fmla="*/ 1477328 h 1477328"/>
              <a:gd name="connsiteX14" fmla="*/ 4891672 w 5435191"/>
              <a:gd name="connsiteY14" fmla="*/ 1477328 h 1477328"/>
              <a:gd name="connsiteX15" fmla="*/ 4239449 w 5435191"/>
              <a:gd name="connsiteY15" fmla="*/ 1477328 h 1477328"/>
              <a:gd name="connsiteX16" fmla="*/ 3695930 w 5435191"/>
              <a:gd name="connsiteY16" fmla="*/ 1477328 h 1477328"/>
              <a:gd name="connsiteX17" fmla="*/ 3098059 w 5435191"/>
              <a:gd name="connsiteY17" fmla="*/ 1477328 h 1477328"/>
              <a:gd name="connsiteX18" fmla="*/ 2717596 w 5435191"/>
              <a:gd name="connsiteY18" fmla="*/ 1477328 h 1477328"/>
              <a:gd name="connsiteX19" fmla="*/ 2337132 w 5435191"/>
              <a:gd name="connsiteY19" fmla="*/ 1477328 h 1477328"/>
              <a:gd name="connsiteX20" fmla="*/ 1739261 w 5435191"/>
              <a:gd name="connsiteY20" fmla="*/ 1477328 h 1477328"/>
              <a:gd name="connsiteX21" fmla="*/ 1358798 w 5435191"/>
              <a:gd name="connsiteY21" fmla="*/ 1477328 h 1477328"/>
              <a:gd name="connsiteX22" fmla="*/ 923982 w 5435191"/>
              <a:gd name="connsiteY22" fmla="*/ 1477328 h 1477328"/>
              <a:gd name="connsiteX23" fmla="*/ 489167 w 5435191"/>
              <a:gd name="connsiteY23" fmla="*/ 1477328 h 1477328"/>
              <a:gd name="connsiteX24" fmla="*/ 0 w 5435191"/>
              <a:gd name="connsiteY24" fmla="*/ 1477328 h 1477328"/>
              <a:gd name="connsiteX25" fmla="*/ 0 w 5435191"/>
              <a:gd name="connsiteY25" fmla="*/ 1029205 h 1477328"/>
              <a:gd name="connsiteX26" fmla="*/ 0 w 5435191"/>
              <a:gd name="connsiteY26" fmla="*/ 507216 h 1477328"/>
              <a:gd name="connsiteX27" fmla="*/ 0 w 5435191"/>
              <a:gd name="connsiteY27" fmla="*/ 0 h 1477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35191" h="1477328" fill="none" extrusionOk="0">
                <a:moveTo>
                  <a:pt x="0" y="0"/>
                </a:moveTo>
                <a:cubicBezTo>
                  <a:pt x="228227" y="-35927"/>
                  <a:pt x="426251" y="20316"/>
                  <a:pt x="543519" y="0"/>
                </a:cubicBezTo>
                <a:cubicBezTo>
                  <a:pt x="660787" y="-20316"/>
                  <a:pt x="891408" y="832"/>
                  <a:pt x="1032686" y="0"/>
                </a:cubicBezTo>
                <a:cubicBezTo>
                  <a:pt x="1173964" y="-832"/>
                  <a:pt x="1378684" y="56737"/>
                  <a:pt x="1576205" y="0"/>
                </a:cubicBezTo>
                <a:cubicBezTo>
                  <a:pt x="1773726" y="-56737"/>
                  <a:pt x="1914005" y="21563"/>
                  <a:pt x="2119724" y="0"/>
                </a:cubicBezTo>
                <a:cubicBezTo>
                  <a:pt x="2325443" y="-21563"/>
                  <a:pt x="2594256" y="43612"/>
                  <a:pt x="2717596" y="0"/>
                </a:cubicBezTo>
                <a:cubicBezTo>
                  <a:pt x="2840936" y="-43612"/>
                  <a:pt x="3068672" y="13911"/>
                  <a:pt x="3206763" y="0"/>
                </a:cubicBezTo>
                <a:cubicBezTo>
                  <a:pt x="3344854" y="-13911"/>
                  <a:pt x="3428409" y="49303"/>
                  <a:pt x="3641578" y="0"/>
                </a:cubicBezTo>
                <a:cubicBezTo>
                  <a:pt x="3854747" y="-49303"/>
                  <a:pt x="3979264" y="9772"/>
                  <a:pt x="4239449" y="0"/>
                </a:cubicBezTo>
                <a:cubicBezTo>
                  <a:pt x="4499634" y="-9772"/>
                  <a:pt x="4484963" y="26742"/>
                  <a:pt x="4619912" y="0"/>
                </a:cubicBezTo>
                <a:cubicBezTo>
                  <a:pt x="4754861" y="-26742"/>
                  <a:pt x="5126909" y="31673"/>
                  <a:pt x="5435191" y="0"/>
                </a:cubicBezTo>
                <a:cubicBezTo>
                  <a:pt x="5461798" y="163046"/>
                  <a:pt x="5385850" y="325263"/>
                  <a:pt x="5435191" y="492443"/>
                </a:cubicBezTo>
                <a:cubicBezTo>
                  <a:pt x="5484532" y="659623"/>
                  <a:pt x="5389791" y="759056"/>
                  <a:pt x="5435191" y="940565"/>
                </a:cubicBezTo>
                <a:cubicBezTo>
                  <a:pt x="5480591" y="1122074"/>
                  <a:pt x="5425524" y="1298890"/>
                  <a:pt x="5435191" y="1477328"/>
                </a:cubicBezTo>
                <a:cubicBezTo>
                  <a:pt x="5309431" y="1481266"/>
                  <a:pt x="5022674" y="1441287"/>
                  <a:pt x="4891672" y="1477328"/>
                </a:cubicBezTo>
                <a:cubicBezTo>
                  <a:pt x="4760670" y="1513369"/>
                  <a:pt x="4501619" y="1462047"/>
                  <a:pt x="4239449" y="1477328"/>
                </a:cubicBezTo>
                <a:cubicBezTo>
                  <a:pt x="3977279" y="1492609"/>
                  <a:pt x="3912216" y="1461007"/>
                  <a:pt x="3695930" y="1477328"/>
                </a:cubicBezTo>
                <a:cubicBezTo>
                  <a:pt x="3479644" y="1493649"/>
                  <a:pt x="3271001" y="1427440"/>
                  <a:pt x="3098059" y="1477328"/>
                </a:cubicBezTo>
                <a:cubicBezTo>
                  <a:pt x="2925117" y="1527216"/>
                  <a:pt x="2852700" y="1441288"/>
                  <a:pt x="2717596" y="1477328"/>
                </a:cubicBezTo>
                <a:cubicBezTo>
                  <a:pt x="2582492" y="1513368"/>
                  <a:pt x="2520514" y="1442869"/>
                  <a:pt x="2337132" y="1477328"/>
                </a:cubicBezTo>
                <a:cubicBezTo>
                  <a:pt x="2153750" y="1511787"/>
                  <a:pt x="1965118" y="1428348"/>
                  <a:pt x="1739261" y="1477328"/>
                </a:cubicBezTo>
                <a:cubicBezTo>
                  <a:pt x="1513404" y="1526308"/>
                  <a:pt x="1506328" y="1435761"/>
                  <a:pt x="1358798" y="1477328"/>
                </a:cubicBezTo>
                <a:cubicBezTo>
                  <a:pt x="1211268" y="1518895"/>
                  <a:pt x="1027141" y="1475538"/>
                  <a:pt x="923982" y="1477328"/>
                </a:cubicBezTo>
                <a:cubicBezTo>
                  <a:pt x="820823" y="1479118"/>
                  <a:pt x="635446" y="1461321"/>
                  <a:pt x="489167" y="1477328"/>
                </a:cubicBezTo>
                <a:cubicBezTo>
                  <a:pt x="342889" y="1493335"/>
                  <a:pt x="113676" y="1470309"/>
                  <a:pt x="0" y="1477328"/>
                </a:cubicBezTo>
                <a:cubicBezTo>
                  <a:pt x="-40746" y="1303080"/>
                  <a:pt x="24310" y="1210193"/>
                  <a:pt x="0" y="1029205"/>
                </a:cubicBezTo>
                <a:cubicBezTo>
                  <a:pt x="-24310" y="848217"/>
                  <a:pt x="31174" y="716939"/>
                  <a:pt x="0" y="507216"/>
                </a:cubicBezTo>
                <a:cubicBezTo>
                  <a:pt x="-31174" y="297493"/>
                  <a:pt x="203" y="114654"/>
                  <a:pt x="0" y="0"/>
                </a:cubicBezTo>
                <a:close/>
              </a:path>
              <a:path w="5435191" h="1477328" stroke="0" extrusionOk="0">
                <a:moveTo>
                  <a:pt x="0" y="0"/>
                </a:moveTo>
                <a:cubicBezTo>
                  <a:pt x="270523" y="-19667"/>
                  <a:pt x="433078" y="753"/>
                  <a:pt x="543519" y="0"/>
                </a:cubicBezTo>
                <a:cubicBezTo>
                  <a:pt x="653960" y="-753"/>
                  <a:pt x="907192" y="18893"/>
                  <a:pt x="1087038" y="0"/>
                </a:cubicBezTo>
                <a:cubicBezTo>
                  <a:pt x="1266884" y="-18893"/>
                  <a:pt x="1371546" y="35455"/>
                  <a:pt x="1576205" y="0"/>
                </a:cubicBezTo>
                <a:cubicBezTo>
                  <a:pt x="1780864" y="-35455"/>
                  <a:pt x="1857555" y="12889"/>
                  <a:pt x="2065373" y="0"/>
                </a:cubicBezTo>
                <a:cubicBezTo>
                  <a:pt x="2273191" y="-12889"/>
                  <a:pt x="2317518" y="13580"/>
                  <a:pt x="2445836" y="0"/>
                </a:cubicBezTo>
                <a:cubicBezTo>
                  <a:pt x="2574154" y="-13580"/>
                  <a:pt x="2914382" y="48264"/>
                  <a:pt x="3098059" y="0"/>
                </a:cubicBezTo>
                <a:cubicBezTo>
                  <a:pt x="3281736" y="-48264"/>
                  <a:pt x="3449680" y="33759"/>
                  <a:pt x="3750282" y="0"/>
                </a:cubicBezTo>
                <a:cubicBezTo>
                  <a:pt x="4050884" y="-33759"/>
                  <a:pt x="4092270" y="48331"/>
                  <a:pt x="4293801" y="0"/>
                </a:cubicBezTo>
                <a:cubicBezTo>
                  <a:pt x="4495332" y="-48331"/>
                  <a:pt x="4566522" y="16492"/>
                  <a:pt x="4728616" y="0"/>
                </a:cubicBezTo>
                <a:cubicBezTo>
                  <a:pt x="4890711" y="-16492"/>
                  <a:pt x="5179465" y="46763"/>
                  <a:pt x="5435191" y="0"/>
                </a:cubicBezTo>
                <a:cubicBezTo>
                  <a:pt x="5447367" y="130090"/>
                  <a:pt x="5411013" y="337094"/>
                  <a:pt x="5435191" y="448123"/>
                </a:cubicBezTo>
                <a:cubicBezTo>
                  <a:pt x="5459369" y="559152"/>
                  <a:pt x="5393581" y="678263"/>
                  <a:pt x="5435191" y="896246"/>
                </a:cubicBezTo>
                <a:cubicBezTo>
                  <a:pt x="5476801" y="1114229"/>
                  <a:pt x="5376000" y="1340989"/>
                  <a:pt x="5435191" y="1477328"/>
                </a:cubicBezTo>
                <a:cubicBezTo>
                  <a:pt x="5125546" y="1485961"/>
                  <a:pt x="4945246" y="1415718"/>
                  <a:pt x="4782968" y="1477328"/>
                </a:cubicBezTo>
                <a:cubicBezTo>
                  <a:pt x="4620690" y="1538938"/>
                  <a:pt x="4540020" y="1469492"/>
                  <a:pt x="4348153" y="1477328"/>
                </a:cubicBezTo>
                <a:cubicBezTo>
                  <a:pt x="4156287" y="1485164"/>
                  <a:pt x="4093357" y="1469468"/>
                  <a:pt x="3858986" y="1477328"/>
                </a:cubicBezTo>
                <a:cubicBezTo>
                  <a:pt x="3624615" y="1485188"/>
                  <a:pt x="3589534" y="1446675"/>
                  <a:pt x="3369818" y="1477328"/>
                </a:cubicBezTo>
                <a:cubicBezTo>
                  <a:pt x="3150102" y="1507981"/>
                  <a:pt x="3072754" y="1451696"/>
                  <a:pt x="2989355" y="1477328"/>
                </a:cubicBezTo>
                <a:cubicBezTo>
                  <a:pt x="2905956" y="1502960"/>
                  <a:pt x="2524882" y="1463201"/>
                  <a:pt x="2391484" y="1477328"/>
                </a:cubicBezTo>
                <a:cubicBezTo>
                  <a:pt x="2258086" y="1491455"/>
                  <a:pt x="2157408" y="1448167"/>
                  <a:pt x="2011021" y="1477328"/>
                </a:cubicBezTo>
                <a:cubicBezTo>
                  <a:pt x="1864634" y="1506489"/>
                  <a:pt x="1669917" y="1460734"/>
                  <a:pt x="1576205" y="1477328"/>
                </a:cubicBezTo>
                <a:cubicBezTo>
                  <a:pt x="1482493" y="1493922"/>
                  <a:pt x="1164482" y="1417487"/>
                  <a:pt x="978334" y="1477328"/>
                </a:cubicBezTo>
                <a:cubicBezTo>
                  <a:pt x="792186" y="1537169"/>
                  <a:pt x="284398" y="1461994"/>
                  <a:pt x="0" y="1477328"/>
                </a:cubicBezTo>
                <a:cubicBezTo>
                  <a:pt x="-26902" y="1322991"/>
                  <a:pt x="2231" y="1170477"/>
                  <a:pt x="0" y="984885"/>
                </a:cubicBezTo>
                <a:cubicBezTo>
                  <a:pt x="-2231" y="799293"/>
                  <a:pt x="36598" y="599439"/>
                  <a:pt x="0" y="462896"/>
                </a:cubicBezTo>
                <a:cubicBezTo>
                  <a:pt x="-36598" y="326353"/>
                  <a:pt x="21751" y="170440"/>
                  <a:pt x="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19327806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квалифицированной электронной подписью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(ЭЦП)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равнозначна документу на бумажном носителе, подписанному собственноручной подписью, и может применяться в любых правоотношениях в соответствии с законодательством РФ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8BBACA-E8FB-4BA3-889E-A6CEB3855C0A}"/>
              </a:ext>
            </a:extLst>
          </p:cNvPr>
          <p:cNvSpPr txBox="1"/>
          <p:nvPr/>
        </p:nvSpPr>
        <p:spPr>
          <a:xfrm>
            <a:off x="3789351" y="2833681"/>
            <a:ext cx="2016224" cy="369332"/>
          </a:xfrm>
          <a:custGeom>
            <a:avLst/>
            <a:gdLst>
              <a:gd name="connsiteX0" fmla="*/ 0 w 2016224"/>
              <a:gd name="connsiteY0" fmla="*/ 0 h 369332"/>
              <a:gd name="connsiteX1" fmla="*/ 544380 w 2016224"/>
              <a:gd name="connsiteY1" fmla="*/ 0 h 369332"/>
              <a:gd name="connsiteX2" fmla="*/ 1068599 w 2016224"/>
              <a:gd name="connsiteY2" fmla="*/ 0 h 369332"/>
              <a:gd name="connsiteX3" fmla="*/ 1512168 w 2016224"/>
              <a:gd name="connsiteY3" fmla="*/ 0 h 369332"/>
              <a:gd name="connsiteX4" fmla="*/ 2016224 w 2016224"/>
              <a:gd name="connsiteY4" fmla="*/ 0 h 369332"/>
              <a:gd name="connsiteX5" fmla="*/ 2016224 w 2016224"/>
              <a:gd name="connsiteY5" fmla="*/ 369332 h 369332"/>
              <a:gd name="connsiteX6" fmla="*/ 1492006 w 2016224"/>
              <a:gd name="connsiteY6" fmla="*/ 369332 h 369332"/>
              <a:gd name="connsiteX7" fmla="*/ 967788 w 2016224"/>
              <a:gd name="connsiteY7" fmla="*/ 369332 h 369332"/>
              <a:gd name="connsiteX8" fmla="*/ 504056 w 2016224"/>
              <a:gd name="connsiteY8" fmla="*/ 369332 h 369332"/>
              <a:gd name="connsiteX9" fmla="*/ 0 w 2016224"/>
              <a:gd name="connsiteY9" fmla="*/ 369332 h 369332"/>
              <a:gd name="connsiteX10" fmla="*/ 0 w 2016224"/>
              <a:gd name="connsiteY10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16224" h="369332" fill="none" extrusionOk="0">
                <a:moveTo>
                  <a:pt x="0" y="0"/>
                </a:moveTo>
                <a:cubicBezTo>
                  <a:pt x="228488" y="-40382"/>
                  <a:pt x="400389" y="35689"/>
                  <a:pt x="544380" y="0"/>
                </a:cubicBezTo>
                <a:cubicBezTo>
                  <a:pt x="688371" y="-35689"/>
                  <a:pt x="908032" y="24075"/>
                  <a:pt x="1068599" y="0"/>
                </a:cubicBezTo>
                <a:cubicBezTo>
                  <a:pt x="1229166" y="-24075"/>
                  <a:pt x="1387996" y="33960"/>
                  <a:pt x="1512168" y="0"/>
                </a:cubicBezTo>
                <a:cubicBezTo>
                  <a:pt x="1636340" y="-33960"/>
                  <a:pt x="1860828" y="33119"/>
                  <a:pt x="2016224" y="0"/>
                </a:cubicBezTo>
                <a:cubicBezTo>
                  <a:pt x="2057820" y="94193"/>
                  <a:pt x="1993318" y="281354"/>
                  <a:pt x="2016224" y="369332"/>
                </a:cubicBezTo>
                <a:cubicBezTo>
                  <a:pt x="1790471" y="423394"/>
                  <a:pt x="1610836" y="321119"/>
                  <a:pt x="1492006" y="369332"/>
                </a:cubicBezTo>
                <a:cubicBezTo>
                  <a:pt x="1373176" y="417545"/>
                  <a:pt x="1088731" y="353151"/>
                  <a:pt x="967788" y="369332"/>
                </a:cubicBezTo>
                <a:cubicBezTo>
                  <a:pt x="846845" y="385513"/>
                  <a:pt x="683134" y="316220"/>
                  <a:pt x="504056" y="369332"/>
                </a:cubicBezTo>
                <a:cubicBezTo>
                  <a:pt x="324978" y="422444"/>
                  <a:pt x="170781" y="361551"/>
                  <a:pt x="0" y="369332"/>
                </a:cubicBezTo>
                <a:cubicBezTo>
                  <a:pt x="-26419" y="210581"/>
                  <a:pt x="2584" y="113403"/>
                  <a:pt x="0" y="0"/>
                </a:cubicBezTo>
                <a:close/>
              </a:path>
              <a:path w="2016224" h="369332" stroke="0" extrusionOk="0">
                <a:moveTo>
                  <a:pt x="0" y="0"/>
                </a:moveTo>
                <a:cubicBezTo>
                  <a:pt x="241878" y="-31936"/>
                  <a:pt x="347643" y="12136"/>
                  <a:pt x="524218" y="0"/>
                </a:cubicBezTo>
                <a:cubicBezTo>
                  <a:pt x="700793" y="-12136"/>
                  <a:pt x="849534" y="14316"/>
                  <a:pt x="967788" y="0"/>
                </a:cubicBezTo>
                <a:cubicBezTo>
                  <a:pt x="1086042" y="-14316"/>
                  <a:pt x="1239092" y="54255"/>
                  <a:pt x="1471844" y="0"/>
                </a:cubicBezTo>
                <a:cubicBezTo>
                  <a:pt x="1704596" y="-54255"/>
                  <a:pt x="1852886" y="2606"/>
                  <a:pt x="2016224" y="0"/>
                </a:cubicBezTo>
                <a:cubicBezTo>
                  <a:pt x="2042346" y="163751"/>
                  <a:pt x="2007685" y="189494"/>
                  <a:pt x="2016224" y="369332"/>
                </a:cubicBezTo>
                <a:cubicBezTo>
                  <a:pt x="1909768" y="427189"/>
                  <a:pt x="1751300" y="333159"/>
                  <a:pt x="1532330" y="369332"/>
                </a:cubicBezTo>
                <a:cubicBezTo>
                  <a:pt x="1313360" y="405505"/>
                  <a:pt x="1240769" y="356491"/>
                  <a:pt x="1048436" y="369332"/>
                </a:cubicBezTo>
                <a:cubicBezTo>
                  <a:pt x="856103" y="382173"/>
                  <a:pt x="781319" y="339425"/>
                  <a:pt x="524218" y="369332"/>
                </a:cubicBezTo>
                <a:cubicBezTo>
                  <a:pt x="267117" y="399239"/>
                  <a:pt x="123678" y="349586"/>
                  <a:pt x="0" y="369332"/>
                </a:cubicBezTo>
                <a:cubicBezTo>
                  <a:pt x="-11816" y="233842"/>
                  <a:pt x="34982" y="131689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31395126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подписываются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95AA54-1829-4F9E-BF81-86113EC06C53}"/>
              </a:ext>
            </a:extLst>
          </p:cNvPr>
          <p:cNvSpPr txBox="1"/>
          <p:nvPr/>
        </p:nvSpPr>
        <p:spPr>
          <a:xfrm>
            <a:off x="4103948" y="5296037"/>
            <a:ext cx="4572000" cy="923330"/>
          </a:xfrm>
          <a:custGeom>
            <a:avLst/>
            <a:gdLst>
              <a:gd name="connsiteX0" fmla="*/ 0 w 4572000"/>
              <a:gd name="connsiteY0" fmla="*/ 0 h 923330"/>
              <a:gd name="connsiteX1" fmla="*/ 617220 w 4572000"/>
              <a:gd name="connsiteY1" fmla="*/ 0 h 923330"/>
              <a:gd name="connsiteX2" fmla="*/ 1143000 w 4572000"/>
              <a:gd name="connsiteY2" fmla="*/ 0 h 923330"/>
              <a:gd name="connsiteX3" fmla="*/ 1714500 w 4572000"/>
              <a:gd name="connsiteY3" fmla="*/ 0 h 923330"/>
              <a:gd name="connsiteX4" fmla="*/ 2377440 w 4572000"/>
              <a:gd name="connsiteY4" fmla="*/ 0 h 923330"/>
              <a:gd name="connsiteX5" fmla="*/ 2857500 w 4572000"/>
              <a:gd name="connsiteY5" fmla="*/ 0 h 923330"/>
              <a:gd name="connsiteX6" fmla="*/ 3474720 w 4572000"/>
              <a:gd name="connsiteY6" fmla="*/ 0 h 923330"/>
              <a:gd name="connsiteX7" fmla="*/ 4572000 w 4572000"/>
              <a:gd name="connsiteY7" fmla="*/ 0 h 923330"/>
              <a:gd name="connsiteX8" fmla="*/ 4572000 w 4572000"/>
              <a:gd name="connsiteY8" fmla="*/ 470898 h 923330"/>
              <a:gd name="connsiteX9" fmla="*/ 4572000 w 4572000"/>
              <a:gd name="connsiteY9" fmla="*/ 923330 h 923330"/>
              <a:gd name="connsiteX10" fmla="*/ 4000500 w 4572000"/>
              <a:gd name="connsiteY10" fmla="*/ 923330 h 923330"/>
              <a:gd name="connsiteX11" fmla="*/ 3474720 w 4572000"/>
              <a:gd name="connsiteY11" fmla="*/ 923330 h 923330"/>
              <a:gd name="connsiteX12" fmla="*/ 2994660 w 4572000"/>
              <a:gd name="connsiteY12" fmla="*/ 923330 h 923330"/>
              <a:gd name="connsiteX13" fmla="*/ 2423160 w 4572000"/>
              <a:gd name="connsiteY13" fmla="*/ 923330 h 923330"/>
              <a:gd name="connsiteX14" fmla="*/ 1943100 w 4572000"/>
              <a:gd name="connsiteY14" fmla="*/ 923330 h 923330"/>
              <a:gd name="connsiteX15" fmla="*/ 1280160 w 4572000"/>
              <a:gd name="connsiteY15" fmla="*/ 923330 h 923330"/>
              <a:gd name="connsiteX16" fmla="*/ 617220 w 4572000"/>
              <a:gd name="connsiteY16" fmla="*/ 923330 h 923330"/>
              <a:gd name="connsiteX17" fmla="*/ 0 w 4572000"/>
              <a:gd name="connsiteY17" fmla="*/ 923330 h 923330"/>
              <a:gd name="connsiteX18" fmla="*/ 0 w 4572000"/>
              <a:gd name="connsiteY18" fmla="*/ 489365 h 923330"/>
              <a:gd name="connsiteX19" fmla="*/ 0 w 4572000"/>
              <a:gd name="connsiteY19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2000" h="923330" fill="none" extrusionOk="0">
                <a:moveTo>
                  <a:pt x="0" y="0"/>
                </a:moveTo>
                <a:cubicBezTo>
                  <a:pt x="160893" y="-56591"/>
                  <a:pt x="320418" y="45579"/>
                  <a:pt x="617220" y="0"/>
                </a:cubicBezTo>
                <a:cubicBezTo>
                  <a:pt x="914022" y="-45579"/>
                  <a:pt x="986461" y="8708"/>
                  <a:pt x="1143000" y="0"/>
                </a:cubicBezTo>
                <a:cubicBezTo>
                  <a:pt x="1299539" y="-8708"/>
                  <a:pt x="1570692" y="32494"/>
                  <a:pt x="1714500" y="0"/>
                </a:cubicBezTo>
                <a:cubicBezTo>
                  <a:pt x="1858308" y="-32494"/>
                  <a:pt x="2067198" y="42509"/>
                  <a:pt x="2377440" y="0"/>
                </a:cubicBezTo>
                <a:cubicBezTo>
                  <a:pt x="2687682" y="-42509"/>
                  <a:pt x="2632101" y="15804"/>
                  <a:pt x="2857500" y="0"/>
                </a:cubicBezTo>
                <a:cubicBezTo>
                  <a:pt x="3082899" y="-15804"/>
                  <a:pt x="3265056" y="68223"/>
                  <a:pt x="3474720" y="0"/>
                </a:cubicBezTo>
                <a:cubicBezTo>
                  <a:pt x="3684384" y="-68223"/>
                  <a:pt x="4157959" y="82774"/>
                  <a:pt x="4572000" y="0"/>
                </a:cubicBezTo>
                <a:cubicBezTo>
                  <a:pt x="4579812" y="128637"/>
                  <a:pt x="4568062" y="301438"/>
                  <a:pt x="4572000" y="470898"/>
                </a:cubicBezTo>
                <a:cubicBezTo>
                  <a:pt x="4575938" y="640358"/>
                  <a:pt x="4555864" y="707901"/>
                  <a:pt x="4572000" y="923330"/>
                </a:cubicBezTo>
                <a:cubicBezTo>
                  <a:pt x="4447657" y="964096"/>
                  <a:pt x="4254240" y="896280"/>
                  <a:pt x="4000500" y="923330"/>
                </a:cubicBezTo>
                <a:cubicBezTo>
                  <a:pt x="3746760" y="950380"/>
                  <a:pt x="3628553" y="910429"/>
                  <a:pt x="3474720" y="923330"/>
                </a:cubicBezTo>
                <a:cubicBezTo>
                  <a:pt x="3320887" y="936231"/>
                  <a:pt x="3207221" y="913168"/>
                  <a:pt x="2994660" y="923330"/>
                </a:cubicBezTo>
                <a:cubicBezTo>
                  <a:pt x="2782099" y="933492"/>
                  <a:pt x="2664130" y="910611"/>
                  <a:pt x="2423160" y="923330"/>
                </a:cubicBezTo>
                <a:cubicBezTo>
                  <a:pt x="2182190" y="936049"/>
                  <a:pt x="2041399" y="919875"/>
                  <a:pt x="1943100" y="923330"/>
                </a:cubicBezTo>
                <a:cubicBezTo>
                  <a:pt x="1844801" y="926785"/>
                  <a:pt x="1478872" y="880482"/>
                  <a:pt x="1280160" y="923330"/>
                </a:cubicBezTo>
                <a:cubicBezTo>
                  <a:pt x="1081448" y="966178"/>
                  <a:pt x="750309" y="847944"/>
                  <a:pt x="617220" y="923330"/>
                </a:cubicBezTo>
                <a:cubicBezTo>
                  <a:pt x="484131" y="998716"/>
                  <a:pt x="217920" y="864482"/>
                  <a:pt x="0" y="923330"/>
                </a:cubicBezTo>
                <a:cubicBezTo>
                  <a:pt x="-34107" y="787130"/>
                  <a:pt x="8749" y="695046"/>
                  <a:pt x="0" y="489365"/>
                </a:cubicBezTo>
                <a:cubicBezTo>
                  <a:pt x="-8749" y="283685"/>
                  <a:pt x="52456" y="137767"/>
                  <a:pt x="0" y="0"/>
                </a:cubicBezTo>
                <a:close/>
              </a:path>
              <a:path w="4572000" h="923330" stroke="0" extrusionOk="0">
                <a:moveTo>
                  <a:pt x="0" y="0"/>
                </a:moveTo>
                <a:cubicBezTo>
                  <a:pt x="174925" y="-8322"/>
                  <a:pt x="413877" y="51944"/>
                  <a:pt x="571500" y="0"/>
                </a:cubicBezTo>
                <a:cubicBezTo>
                  <a:pt x="729123" y="-51944"/>
                  <a:pt x="836646" y="31258"/>
                  <a:pt x="1097280" y="0"/>
                </a:cubicBezTo>
                <a:cubicBezTo>
                  <a:pt x="1357914" y="-31258"/>
                  <a:pt x="1372225" y="2570"/>
                  <a:pt x="1577340" y="0"/>
                </a:cubicBezTo>
                <a:cubicBezTo>
                  <a:pt x="1782455" y="-2570"/>
                  <a:pt x="1848117" y="27139"/>
                  <a:pt x="2011680" y="0"/>
                </a:cubicBezTo>
                <a:cubicBezTo>
                  <a:pt x="2175243" y="-27139"/>
                  <a:pt x="2381086" y="44698"/>
                  <a:pt x="2628900" y="0"/>
                </a:cubicBezTo>
                <a:cubicBezTo>
                  <a:pt x="2876714" y="-44698"/>
                  <a:pt x="2940001" y="53774"/>
                  <a:pt x="3200400" y="0"/>
                </a:cubicBezTo>
                <a:cubicBezTo>
                  <a:pt x="3460799" y="-53774"/>
                  <a:pt x="3666329" y="75121"/>
                  <a:pt x="3863340" y="0"/>
                </a:cubicBezTo>
                <a:cubicBezTo>
                  <a:pt x="4060351" y="-75121"/>
                  <a:pt x="4304487" y="8926"/>
                  <a:pt x="4572000" y="0"/>
                </a:cubicBezTo>
                <a:cubicBezTo>
                  <a:pt x="4582065" y="144564"/>
                  <a:pt x="4521869" y="290285"/>
                  <a:pt x="4572000" y="443198"/>
                </a:cubicBezTo>
                <a:cubicBezTo>
                  <a:pt x="4622131" y="596111"/>
                  <a:pt x="4556938" y="731716"/>
                  <a:pt x="4572000" y="923330"/>
                </a:cubicBezTo>
                <a:cubicBezTo>
                  <a:pt x="4441989" y="941974"/>
                  <a:pt x="4289750" y="885719"/>
                  <a:pt x="4091940" y="923330"/>
                </a:cubicBezTo>
                <a:cubicBezTo>
                  <a:pt x="3894130" y="960941"/>
                  <a:pt x="3812994" y="892814"/>
                  <a:pt x="3657600" y="923330"/>
                </a:cubicBezTo>
                <a:cubicBezTo>
                  <a:pt x="3502206" y="953846"/>
                  <a:pt x="3262818" y="867640"/>
                  <a:pt x="3131820" y="923330"/>
                </a:cubicBezTo>
                <a:cubicBezTo>
                  <a:pt x="3000822" y="979020"/>
                  <a:pt x="2811098" y="890117"/>
                  <a:pt x="2606040" y="923330"/>
                </a:cubicBezTo>
                <a:cubicBezTo>
                  <a:pt x="2400982" y="956543"/>
                  <a:pt x="2308562" y="915050"/>
                  <a:pt x="2125980" y="923330"/>
                </a:cubicBezTo>
                <a:cubicBezTo>
                  <a:pt x="1943398" y="931610"/>
                  <a:pt x="1812533" y="915335"/>
                  <a:pt x="1554480" y="923330"/>
                </a:cubicBezTo>
                <a:cubicBezTo>
                  <a:pt x="1296427" y="931325"/>
                  <a:pt x="1237289" y="886594"/>
                  <a:pt x="1028700" y="923330"/>
                </a:cubicBezTo>
                <a:cubicBezTo>
                  <a:pt x="820111" y="960066"/>
                  <a:pt x="629207" y="879410"/>
                  <a:pt x="502920" y="923330"/>
                </a:cubicBezTo>
                <a:cubicBezTo>
                  <a:pt x="376633" y="967250"/>
                  <a:pt x="216291" y="864175"/>
                  <a:pt x="0" y="923330"/>
                </a:cubicBezTo>
                <a:cubicBezTo>
                  <a:pt x="-25034" y="759384"/>
                  <a:pt x="32498" y="587379"/>
                  <a:pt x="0" y="452432"/>
                </a:cubicBezTo>
                <a:cubicBezTo>
                  <a:pt x="-32498" y="317485"/>
                  <a:pt x="30173" y="190928"/>
                  <a:pt x="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127186059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или простой электронной подписью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(ЭП),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факт формирования электронной подписи определенным лицом 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1836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4BF3D-8FFF-4340-9612-CFE7DBB66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332656"/>
            <a:ext cx="7355160" cy="1143000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dirty="0"/>
              <a:t>Изменения в 61н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E60701-23FF-4135-AA1A-D990C46E1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8" y="1844824"/>
            <a:ext cx="8817024" cy="4525963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ru-RU" sz="6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первичные учетные документы</a:t>
            </a:r>
          </a:p>
          <a:p>
            <a:endParaRPr lang="ru-RU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 о приеме-передаче объектов нефинансовых активов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 0510448)</a:t>
            </a:r>
          </a:p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Накладная на внутреннее перемещение объектов нефинансовых активов 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 0510450)</a:t>
            </a:r>
          </a:p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Требование-накладная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 0510451)</a:t>
            </a:r>
          </a:p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 приемки товаров, работ, услуг 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 0510452)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об исполнении трансферта, передаваемого с условиями          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 0510453)</a:t>
            </a:r>
          </a:p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 закупки товаров, работ, услуг малого объема через подотчетное лицо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(ф. 0510521)</a:t>
            </a:r>
          </a:p>
          <a:p>
            <a:endParaRPr lang="ru-RU" sz="5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200" dirty="0"/>
          </a:p>
          <a:p>
            <a:pPr marL="0" indent="0" algn="ctr">
              <a:buNone/>
            </a:pPr>
            <a:r>
              <a:rPr lang="ru-RU" sz="6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регистры бухгалтерского учета</a:t>
            </a:r>
          </a:p>
          <a:p>
            <a:pPr marL="0" indent="0" algn="ctr">
              <a:buNone/>
            </a:pPr>
            <a:endParaRPr lang="ru-RU" sz="6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капитальных вложений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 0509211) </a:t>
            </a:r>
          </a:p>
          <a:p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учета права пользования нефинансовым активом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 0509214)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00864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49FF07-B99D-4C92-BB43-6ECC09FB8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F404C4-E7D3-4974-A975-C90E7BB3F525}"/>
              </a:ext>
            </a:extLst>
          </p:cNvPr>
          <p:cNvSpPr txBox="1"/>
          <p:nvPr/>
        </p:nvSpPr>
        <p:spPr>
          <a:xfrm>
            <a:off x="323528" y="1411511"/>
            <a:ext cx="8712968" cy="19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25000"/>
              </a:lnSpc>
              <a:spcAft>
                <a:spcPts val="6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применяется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оформления перемещения внутри учреждения объектов НФА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между структурными подразделениями или между лицами, ответственными за использование имущества по его назначению и (или) за сохранность имущества, в том числе с полной материальной ответственностью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5C0FB7-95DB-4832-A5B7-F96932F0371F}"/>
              </a:ext>
            </a:extLst>
          </p:cNvPr>
          <p:cNvSpPr txBox="1"/>
          <p:nvPr/>
        </p:nvSpPr>
        <p:spPr>
          <a:xfrm>
            <a:off x="323528" y="4350954"/>
            <a:ext cx="8629700" cy="2370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25000"/>
              </a:lnSpc>
              <a:spcAft>
                <a:spcPts val="6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применяется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оформления заявки на получение материальных ценностей для использования в деятельности учреждения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приема–передачи НФА внутри организации между структурными подразделениями и (или) ответственными лицами при выдаче НФА для использования в деятельности учреждения,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также для передачи в эксплуатацию объектов основных средств</a:t>
            </a:r>
            <a:endParaRPr lang="ru-RU" sz="2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722AF1-D576-4734-8A66-BD47BA8BD230}"/>
              </a:ext>
            </a:extLst>
          </p:cNvPr>
          <p:cNvSpPr txBox="1"/>
          <p:nvPr/>
        </p:nvSpPr>
        <p:spPr>
          <a:xfrm>
            <a:off x="2198596" y="136525"/>
            <a:ext cx="6514372" cy="9723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indent="450215" algn="ctr">
              <a:lnSpc>
                <a:spcPct val="125000"/>
              </a:lnSpc>
              <a:spcAft>
                <a:spcPts val="6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Накладная на внутреннее перемещение объектов нефинансовых активов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file"/>
              </a:rPr>
              <a:t>(ф. 0510450)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C3A818-CF35-4CFF-B661-B52131437DCD}"/>
              </a:ext>
            </a:extLst>
          </p:cNvPr>
          <p:cNvSpPr txBox="1"/>
          <p:nvPr/>
        </p:nvSpPr>
        <p:spPr>
          <a:xfrm>
            <a:off x="2198596" y="3684007"/>
            <a:ext cx="5757780" cy="51071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indent="450215" algn="just">
              <a:lnSpc>
                <a:spcPct val="125000"/>
              </a:lnSpc>
              <a:spcAft>
                <a:spcPts val="6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Требование-накладная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file"/>
              </a:rPr>
              <a:t>(ф. 0510451</a:t>
            </a: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188749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D59460-75AF-44FE-8B27-D5A80C660DC7}"/>
              </a:ext>
            </a:extLst>
          </p:cNvPr>
          <p:cNvSpPr txBox="1"/>
          <p:nvPr/>
        </p:nvSpPr>
        <p:spPr>
          <a:xfrm>
            <a:off x="2339752" y="260648"/>
            <a:ext cx="6192688" cy="18158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приеме-передаче объектов нефинансовых активов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(ф. 0510448)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A0FD4D-B244-4D10-89CD-53A3B6BBC0CC}"/>
              </a:ext>
            </a:extLst>
          </p:cNvPr>
          <p:cNvSpPr txBox="1"/>
          <p:nvPr/>
        </p:nvSpPr>
        <p:spPr>
          <a:xfrm>
            <a:off x="359532" y="2180668"/>
            <a:ext cx="8532948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организациями бюджетной сферы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безвозмездной передачи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(поступлении) объектов нефинансовых активов, капитальных вложений, в том числе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централизованном снабжении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передаче имущества в государственную (муниципальную) казну, при изъятии органом, осуществляющим полномочия собственника государственного (муниципального) имущества, объектов нефинансовых активов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возмещении в натуральной форме ущерба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оприходовании неучтенных материальных ценностей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выявленных  в результате инвентаризации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передаче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нефинансовых активов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ремонта, реконструкции, модернизации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безвозмездном поступлении объектов нефинансовых активов от иных организаций (иных правообладателей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789089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2544889"/>
            <a:ext cx="7920880" cy="30469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Применяется для оформления в электронном виде учета операций по вложениям в объекты основных средств, нематериальных активов, непроизведенных активов, объекты имущества в концессии, имущества казны, в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целях формирования сумм фактически произведенных капитальных вложений в объекты нефинансовых акт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ивов (формирования стоимости объектов нефинансовых активов)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4CF69E-8936-4CC5-89F5-C06C11EBEDDC}"/>
              </a:ext>
            </a:extLst>
          </p:cNvPr>
          <p:cNvSpPr txBox="1"/>
          <p:nvPr/>
        </p:nvSpPr>
        <p:spPr>
          <a:xfrm>
            <a:off x="1043608" y="548680"/>
            <a:ext cx="7632848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капитальных вложений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(ф. 0509211)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0405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E3E9B78-0650-498E-B693-F24CD205455B}"/>
              </a:ext>
            </a:extLst>
          </p:cNvPr>
          <p:cNvSpPr txBox="1"/>
          <p:nvPr/>
        </p:nvSpPr>
        <p:spPr>
          <a:xfrm>
            <a:off x="2195736" y="620688"/>
            <a:ext cx="6480720" cy="13075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Карточка учета права пользования нефинансовым активом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file"/>
              </a:rPr>
              <a:t>(ф. 0509214)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614F16-2F91-4B05-A515-0961FEBB44C4}"/>
              </a:ext>
            </a:extLst>
          </p:cNvPr>
          <p:cNvSpPr txBox="1"/>
          <p:nvPr/>
        </p:nvSpPr>
        <p:spPr>
          <a:xfrm>
            <a:off x="755576" y="2636912"/>
            <a:ext cx="813690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Карточка права пользования НФА (ф. 0509214) открывается учреждением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каждый объект учета права пользования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нефинансовыми активами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 каждому документу–основанию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(Договору), заполняется на основании информации, содержащейся в договоре аренды (безвозмездного пользования), дополнительных соглашений к нему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135220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2D235BA-BFCE-4333-ACEB-D353F8A93168}"/>
              </a:ext>
            </a:extLst>
          </p:cNvPr>
          <p:cNvSpPr txBox="1"/>
          <p:nvPr/>
        </p:nvSpPr>
        <p:spPr>
          <a:xfrm>
            <a:off x="2051720" y="188640"/>
            <a:ext cx="6624736" cy="13075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 приемки товаров, работ, услуг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file"/>
              </a:rPr>
              <a:t>(ф. </a:t>
            </a:r>
            <a:r>
              <a:rPr lang="ru-RU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file"/>
              </a:rPr>
              <a:t>0510452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file"/>
              </a:rPr>
              <a:t>)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40A252-7924-4664-9473-7EEF4ACBE878}"/>
              </a:ext>
            </a:extLst>
          </p:cNvPr>
          <p:cNvSpPr txBox="1"/>
          <p:nvPr/>
        </p:nvSpPr>
        <p:spPr>
          <a:xfrm>
            <a:off x="683568" y="1628800"/>
            <a:ext cx="799288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формируется в целях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оформления приемки товаров, работ, услуг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формирования количественного и (или) качественного расхождения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несоответствия ассортимента принимаемых материальных ценностей сопроводительным документам грузоотправителя (поставщика (подрядчика), и информации о транспортировке груза (например, сведений о целостности пломб и упаковок при транспортировке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B448ED-3C8B-481C-802F-36CDD302D5F0}"/>
              </a:ext>
            </a:extLst>
          </p:cNvPr>
          <p:cNvSpPr txBox="1"/>
          <p:nvPr/>
        </p:nvSpPr>
        <p:spPr>
          <a:xfrm>
            <a:off x="235551" y="5382466"/>
            <a:ext cx="38323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 факту поступления в учреждение (например, накладная)</a:t>
            </a:r>
          </a:p>
          <a:p>
            <a:r>
              <a:rPr lang="ru-RU" b="1" i="1" dirty="0"/>
              <a:t>Принимаются отложенные БО  </a:t>
            </a:r>
          </a:p>
          <a:p>
            <a:r>
              <a:rPr lang="ru-RU" dirty="0" err="1"/>
              <a:t>Дт</a:t>
            </a:r>
            <a:r>
              <a:rPr lang="ru-RU" dirty="0"/>
              <a:t> 106   </a:t>
            </a:r>
            <a:r>
              <a:rPr lang="ru-RU" dirty="0" err="1"/>
              <a:t>Кт</a:t>
            </a:r>
            <a:r>
              <a:rPr lang="ru-RU" dirty="0"/>
              <a:t> 40160</a:t>
            </a:r>
          </a:p>
          <a:p>
            <a:r>
              <a:rPr lang="ru-RU" dirty="0" err="1"/>
              <a:t>Дт</a:t>
            </a:r>
            <a:r>
              <a:rPr lang="ru-RU" dirty="0"/>
              <a:t> 105  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97C332-55CD-41CD-86FF-AF6C2E962C6B}"/>
              </a:ext>
            </a:extLst>
          </p:cNvPr>
          <p:cNvSpPr txBox="1"/>
          <p:nvPr/>
        </p:nvSpPr>
        <p:spPr>
          <a:xfrm>
            <a:off x="5220072" y="5414452"/>
            <a:ext cx="3688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 факту приемки (Акт (ф. 0510452) </a:t>
            </a:r>
          </a:p>
          <a:p>
            <a:r>
              <a:rPr lang="ru-RU" b="1" i="1" dirty="0"/>
              <a:t>Принимаются  ДО </a:t>
            </a:r>
          </a:p>
          <a:p>
            <a:r>
              <a:rPr lang="ru-RU" dirty="0" err="1"/>
              <a:t>Дт</a:t>
            </a:r>
            <a:r>
              <a:rPr lang="ru-RU" dirty="0"/>
              <a:t> 40160   </a:t>
            </a:r>
            <a:r>
              <a:rPr lang="ru-RU" dirty="0" err="1"/>
              <a:t>Кт</a:t>
            </a:r>
            <a:r>
              <a:rPr lang="ru-RU" dirty="0"/>
              <a:t> 302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5971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F8FFF7-7326-47D8-9634-D1006C02F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D350B4-811D-9C49-8D4A-B431FFD4595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A891B0-98BF-4E99-A10C-1D89E9B75BC9}"/>
              </a:ext>
            </a:extLst>
          </p:cNvPr>
          <p:cNvSpPr txBox="1"/>
          <p:nvPr/>
        </p:nvSpPr>
        <p:spPr>
          <a:xfrm>
            <a:off x="2370954" y="155282"/>
            <a:ext cx="5873454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Извещение об исполнении трансферта, передаваемого с условиями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file"/>
              </a:rPr>
              <a:t>(ф. 0510453)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A4518-0440-4400-8BB4-3B94DBFE5410}"/>
              </a:ext>
            </a:extLst>
          </p:cNvPr>
          <p:cNvSpPr txBox="1"/>
          <p:nvPr/>
        </p:nvSpPr>
        <p:spPr>
          <a:xfrm>
            <a:off x="287524" y="1540684"/>
            <a:ext cx="8568952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Формируется в целях: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оформления ПУД для отражения: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взаимосвязанных операций по признанию финансовых результатов использования трансферта и расчетов между  субъектами учета (сторонами трансферта);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операций, формирующих расчеты по возврату неиспользованных средств межбюджетного трансферта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подтверждения наличия потребности в использовании остатка;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проведения сверки взаимных расчетов по предоставленному/полученному трансферту с условиями,  между сторонами трансферта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Восклицательный знак со сплошной заливкой">
            <a:extLst>
              <a:ext uri="{FF2B5EF4-FFF2-40B4-BE49-F238E27FC236}">
                <a16:creationId xmlns:a16="http://schemas.microsoft.com/office/drawing/2014/main" id="{6D3605C5-6215-419E-9D04-5E9DF0190E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52536" y="2708920"/>
            <a:ext cx="879269" cy="96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669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D350B4-811D-9C49-8D4A-B431FFD45952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C7902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C7902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39389" y="3085806"/>
            <a:ext cx="7772400" cy="9597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СПАСИБО ЗА ВНИМАНИЕ!</a:t>
            </a:r>
            <a:endParaRPr kumimoji="0" lang="en-GB" sz="5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22751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D350B4-811D-9C49-8D4A-B431FFD45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2F9F26-0BAC-4B34-89DA-BC12EE9A4B3D}"/>
              </a:ext>
            </a:extLst>
          </p:cNvPr>
          <p:cNvSpPr txBox="1"/>
          <p:nvPr/>
        </p:nvSpPr>
        <p:spPr>
          <a:xfrm>
            <a:off x="356192" y="1180515"/>
            <a:ext cx="8397444" cy="923330"/>
          </a:xfrm>
          <a:custGeom>
            <a:avLst/>
            <a:gdLst>
              <a:gd name="connsiteX0" fmla="*/ 0 w 8397444"/>
              <a:gd name="connsiteY0" fmla="*/ 0 h 923330"/>
              <a:gd name="connsiteX1" fmla="*/ 767766 w 8397444"/>
              <a:gd name="connsiteY1" fmla="*/ 0 h 923330"/>
              <a:gd name="connsiteX2" fmla="*/ 1367584 w 8397444"/>
              <a:gd name="connsiteY2" fmla="*/ 0 h 923330"/>
              <a:gd name="connsiteX3" fmla="*/ 1715478 w 8397444"/>
              <a:gd name="connsiteY3" fmla="*/ 0 h 923330"/>
              <a:gd name="connsiteX4" fmla="*/ 2231321 w 8397444"/>
              <a:gd name="connsiteY4" fmla="*/ 0 h 923330"/>
              <a:gd name="connsiteX5" fmla="*/ 2915113 w 8397444"/>
              <a:gd name="connsiteY5" fmla="*/ 0 h 923330"/>
              <a:gd name="connsiteX6" fmla="*/ 3682879 w 8397444"/>
              <a:gd name="connsiteY6" fmla="*/ 0 h 923330"/>
              <a:gd name="connsiteX7" fmla="*/ 4450645 w 8397444"/>
              <a:gd name="connsiteY7" fmla="*/ 0 h 923330"/>
              <a:gd name="connsiteX8" fmla="*/ 5050463 w 8397444"/>
              <a:gd name="connsiteY8" fmla="*/ 0 h 923330"/>
              <a:gd name="connsiteX9" fmla="*/ 5650280 w 8397444"/>
              <a:gd name="connsiteY9" fmla="*/ 0 h 923330"/>
              <a:gd name="connsiteX10" fmla="*/ 6334072 w 8397444"/>
              <a:gd name="connsiteY10" fmla="*/ 0 h 923330"/>
              <a:gd name="connsiteX11" fmla="*/ 6681966 w 8397444"/>
              <a:gd name="connsiteY11" fmla="*/ 0 h 923330"/>
              <a:gd name="connsiteX12" fmla="*/ 7449732 w 8397444"/>
              <a:gd name="connsiteY12" fmla="*/ 0 h 923330"/>
              <a:gd name="connsiteX13" fmla="*/ 8397444 w 8397444"/>
              <a:gd name="connsiteY13" fmla="*/ 0 h 923330"/>
              <a:gd name="connsiteX14" fmla="*/ 8397444 w 8397444"/>
              <a:gd name="connsiteY14" fmla="*/ 452432 h 923330"/>
              <a:gd name="connsiteX15" fmla="*/ 8397444 w 8397444"/>
              <a:gd name="connsiteY15" fmla="*/ 923330 h 923330"/>
              <a:gd name="connsiteX16" fmla="*/ 7965575 w 8397444"/>
              <a:gd name="connsiteY16" fmla="*/ 923330 h 923330"/>
              <a:gd name="connsiteX17" fmla="*/ 7449732 w 8397444"/>
              <a:gd name="connsiteY17" fmla="*/ 923330 h 923330"/>
              <a:gd name="connsiteX18" fmla="*/ 6849915 w 8397444"/>
              <a:gd name="connsiteY18" fmla="*/ 923330 h 923330"/>
              <a:gd name="connsiteX19" fmla="*/ 6166123 w 8397444"/>
              <a:gd name="connsiteY19" fmla="*/ 923330 h 923330"/>
              <a:gd name="connsiteX20" fmla="*/ 5482331 w 8397444"/>
              <a:gd name="connsiteY20" fmla="*/ 923330 h 923330"/>
              <a:gd name="connsiteX21" fmla="*/ 4966488 w 8397444"/>
              <a:gd name="connsiteY21" fmla="*/ 923330 h 923330"/>
              <a:gd name="connsiteX22" fmla="*/ 4618594 w 8397444"/>
              <a:gd name="connsiteY22" fmla="*/ 923330 h 923330"/>
              <a:gd name="connsiteX23" fmla="*/ 3850828 w 8397444"/>
              <a:gd name="connsiteY23" fmla="*/ 923330 h 923330"/>
              <a:gd name="connsiteX24" fmla="*/ 3334985 w 8397444"/>
              <a:gd name="connsiteY24" fmla="*/ 923330 h 923330"/>
              <a:gd name="connsiteX25" fmla="*/ 2903116 w 8397444"/>
              <a:gd name="connsiteY25" fmla="*/ 923330 h 923330"/>
              <a:gd name="connsiteX26" fmla="*/ 2303299 w 8397444"/>
              <a:gd name="connsiteY26" fmla="*/ 923330 h 923330"/>
              <a:gd name="connsiteX27" fmla="*/ 1787456 w 8397444"/>
              <a:gd name="connsiteY27" fmla="*/ 923330 h 923330"/>
              <a:gd name="connsiteX28" fmla="*/ 1019690 w 8397444"/>
              <a:gd name="connsiteY28" fmla="*/ 923330 h 923330"/>
              <a:gd name="connsiteX29" fmla="*/ 0 w 8397444"/>
              <a:gd name="connsiteY29" fmla="*/ 923330 h 923330"/>
              <a:gd name="connsiteX30" fmla="*/ 0 w 8397444"/>
              <a:gd name="connsiteY30" fmla="*/ 461665 h 923330"/>
              <a:gd name="connsiteX31" fmla="*/ 0 w 8397444"/>
              <a:gd name="connsiteY31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397444" h="923330" fill="none" extrusionOk="0">
                <a:moveTo>
                  <a:pt x="0" y="0"/>
                </a:moveTo>
                <a:cubicBezTo>
                  <a:pt x="364084" y="-69527"/>
                  <a:pt x="428456" y="62975"/>
                  <a:pt x="767766" y="0"/>
                </a:cubicBezTo>
                <a:cubicBezTo>
                  <a:pt x="1107076" y="-62975"/>
                  <a:pt x="1175072" y="48777"/>
                  <a:pt x="1367584" y="0"/>
                </a:cubicBezTo>
                <a:cubicBezTo>
                  <a:pt x="1560096" y="-48777"/>
                  <a:pt x="1554530" y="12097"/>
                  <a:pt x="1715478" y="0"/>
                </a:cubicBezTo>
                <a:cubicBezTo>
                  <a:pt x="1876426" y="-12097"/>
                  <a:pt x="2016261" y="1144"/>
                  <a:pt x="2231321" y="0"/>
                </a:cubicBezTo>
                <a:cubicBezTo>
                  <a:pt x="2446381" y="-1144"/>
                  <a:pt x="2701902" y="11416"/>
                  <a:pt x="2915113" y="0"/>
                </a:cubicBezTo>
                <a:cubicBezTo>
                  <a:pt x="3128324" y="-11416"/>
                  <a:pt x="3371847" y="65817"/>
                  <a:pt x="3682879" y="0"/>
                </a:cubicBezTo>
                <a:cubicBezTo>
                  <a:pt x="3993911" y="-65817"/>
                  <a:pt x="4288910" y="76308"/>
                  <a:pt x="4450645" y="0"/>
                </a:cubicBezTo>
                <a:cubicBezTo>
                  <a:pt x="4612380" y="-76308"/>
                  <a:pt x="4800816" y="34033"/>
                  <a:pt x="5050463" y="0"/>
                </a:cubicBezTo>
                <a:cubicBezTo>
                  <a:pt x="5300110" y="-34033"/>
                  <a:pt x="5473526" y="17225"/>
                  <a:pt x="5650280" y="0"/>
                </a:cubicBezTo>
                <a:cubicBezTo>
                  <a:pt x="5827034" y="-17225"/>
                  <a:pt x="6056219" y="42868"/>
                  <a:pt x="6334072" y="0"/>
                </a:cubicBezTo>
                <a:cubicBezTo>
                  <a:pt x="6611925" y="-42868"/>
                  <a:pt x="6605630" y="18821"/>
                  <a:pt x="6681966" y="0"/>
                </a:cubicBezTo>
                <a:cubicBezTo>
                  <a:pt x="6758302" y="-18821"/>
                  <a:pt x="7201458" y="91878"/>
                  <a:pt x="7449732" y="0"/>
                </a:cubicBezTo>
                <a:cubicBezTo>
                  <a:pt x="7698006" y="-91878"/>
                  <a:pt x="7991307" y="47255"/>
                  <a:pt x="8397444" y="0"/>
                </a:cubicBezTo>
                <a:cubicBezTo>
                  <a:pt x="8413866" y="137399"/>
                  <a:pt x="8379232" y="257483"/>
                  <a:pt x="8397444" y="452432"/>
                </a:cubicBezTo>
                <a:cubicBezTo>
                  <a:pt x="8415656" y="647381"/>
                  <a:pt x="8380859" y="746504"/>
                  <a:pt x="8397444" y="923330"/>
                </a:cubicBezTo>
                <a:cubicBezTo>
                  <a:pt x="8280466" y="950860"/>
                  <a:pt x="8111791" y="898218"/>
                  <a:pt x="7965575" y="923330"/>
                </a:cubicBezTo>
                <a:cubicBezTo>
                  <a:pt x="7819359" y="948442"/>
                  <a:pt x="7676519" y="916764"/>
                  <a:pt x="7449732" y="923330"/>
                </a:cubicBezTo>
                <a:cubicBezTo>
                  <a:pt x="7222945" y="929896"/>
                  <a:pt x="6996074" y="913225"/>
                  <a:pt x="6849915" y="923330"/>
                </a:cubicBezTo>
                <a:cubicBezTo>
                  <a:pt x="6703756" y="933435"/>
                  <a:pt x="6360198" y="908802"/>
                  <a:pt x="6166123" y="923330"/>
                </a:cubicBezTo>
                <a:cubicBezTo>
                  <a:pt x="5972048" y="937858"/>
                  <a:pt x="5812872" y="885638"/>
                  <a:pt x="5482331" y="923330"/>
                </a:cubicBezTo>
                <a:cubicBezTo>
                  <a:pt x="5151790" y="961022"/>
                  <a:pt x="5076516" y="892262"/>
                  <a:pt x="4966488" y="923330"/>
                </a:cubicBezTo>
                <a:cubicBezTo>
                  <a:pt x="4856460" y="954398"/>
                  <a:pt x="4758682" y="909624"/>
                  <a:pt x="4618594" y="923330"/>
                </a:cubicBezTo>
                <a:cubicBezTo>
                  <a:pt x="4478506" y="937036"/>
                  <a:pt x="4106176" y="859496"/>
                  <a:pt x="3850828" y="923330"/>
                </a:cubicBezTo>
                <a:cubicBezTo>
                  <a:pt x="3595480" y="987164"/>
                  <a:pt x="3544636" y="889771"/>
                  <a:pt x="3334985" y="923330"/>
                </a:cubicBezTo>
                <a:cubicBezTo>
                  <a:pt x="3125334" y="956889"/>
                  <a:pt x="3030946" y="887072"/>
                  <a:pt x="2903116" y="923330"/>
                </a:cubicBezTo>
                <a:cubicBezTo>
                  <a:pt x="2775286" y="959588"/>
                  <a:pt x="2459670" y="912459"/>
                  <a:pt x="2303299" y="923330"/>
                </a:cubicBezTo>
                <a:cubicBezTo>
                  <a:pt x="2146928" y="934201"/>
                  <a:pt x="1989457" y="874866"/>
                  <a:pt x="1787456" y="923330"/>
                </a:cubicBezTo>
                <a:cubicBezTo>
                  <a:pt x="1585455" y="971794"/>
                  <a:pt x="1250410" y="877012"/>
                  <a:pt x="1019690" y="923330"/>
                </a:cubicBezTo>
                <a:cubicBezTo>
                  <a:pt x="788970" y="969648"/>
                  <a:pt x="439955" y="871601"/>
                  <a:pt x="0" y="923330"/>
                </a:cubicBezTo>
                <a:cubicBezTo>
                  <a:pt x="-34802" y="706787"/>
                  <a:pt x="17932" y="559700"/>
                  <a:pt x="0" y="461665"/>
                </a:cubicBezTo>
                <a:cubicBezTo>
                  <a:pt x="-17932" y="363630"/>
                  <a:pt x="55056" y="167259"/>
                  <a:pt x="0" y="0"/>
                </a:cubicBezTo>
                <a:close/>
              </a:path>
              <a:path w="8397444" h="923330" stroke="0" extrusionOk="0">
                <a:moveTo>
                  <a:pt x="0" y="0"/>
                </a:moveTo>
                <a:cubicBezTo>
                  <a:pt x="179574" y="-14400"/>
                  <a:pt x="492242" y="70337"/>
                  <a:pt x="767766" y="0"/>
                </a:cubicBezTo>
                <a:cubicBezTo>
                  <a:pt x="1043290" y="-70337"/>
                  <a:pt x="1028045" y="3873"/>
                  <a:pt x="1115660" y="0"/>
                </a:cubicBezTo>
                <a:cubicBezTo>
                  <a:pt x="1203275" y="-3873"/>
                  <a:pt x="1618118" y="57246"/>
                  <a:pt x="1883427" y="0"/>
                </a:cubicBezTo>
                <a:cubicBezTo>
                  <a:pt x="2148736" y="-57246"/>
                  <a:pt x="2281655" y="50330"/>
                  <a:pt x="2399270" y="0"/>
                </a:cubicBezTo>
                <a:cubicBezTo>
                  <a:pt x="2516885" y="-50330"/>
                  <a:pt x="2917418" y="75095"/>
                  <a:pt x="3083062" y="0"/>
                </a:cubicBezTo>
                <a:cubicBezTo>
                  <a:pt x="3248706" y="-75095"/>
                  <a:pt x="3391855" y="35730"/>
                  <a:pt x="3598905" y="0"/>
                </a:cubicBezTo>
                <a:cubicBezTo>
                  <a:pt x="3805955" y="-35730"/>
                  <a:pt x="3819363" y="2965"/>
                  <a:pt x="3946799" y="0"/>
                </a:cubicBezTo>
                <a:cubicBezTo>
                  <a:pt x="4074235" y="-2965"/>
                  <a:pt x="4448070" y="70076"/>
                  <a:pt x="4714565" y="0"/>
                </a:cubicBezTo>
                <a:cubicBezTo>
                  <a:pt x="4981060" y="-70076"/>
                  <a:pt x="5073137" y="28932"/>
                  <a:pt x="5314382" y="0"/>
                </a:cubicBezTo>
                <a:cubicBezTo>
                  <a:pt x="5555627" y="-28932"/>
                  <a:pt x="5641094" y="15298"/>
                  <a:pt x="5746251" y="0"/>
                </a:cubicBezTo>
                <a:cubicBezTo>
                  <a:pt x="5851408" y="-15298"/>
                  <a:pt x="6192046" y="15268"/>
                  <a:pt x="6430043" y="0"/>
                </a:cubicBezTo>
                <a:cubicBezTo>
                  <a:pt x="6668040" y="-15268"/>
                  <a:pt x="6762675" y="12512"/>
                  <a:pt x="6861911" y="0"/>
                </a:cubicBezTo>
                <a:cubicBezTo>
                  <a:pt x="6961147" y="-12512"/>
                  <a:pt x="7127273" y="6628"/>
                  <a:pt x="7209805" y="0"/>
                </a:cubicBezTo>
                <a:cubicBezTo>
                  <a:pt x="7292337" y="-6628"/>
                  <a:pt x="7567558" y="13223"/>
                  <a:pt x="7725648" y="0"/>
                </a:cubicBezTo>
                <a:cubicBezTo>
                  <a:pt x="7883738" y="-13223"/>
                  <a:pt x="8217035" y="23020"/>
                  <a:pt x="8397444" y="0"/>
                </a:cubicBezTo>
                <a:cubicBezTo>
                  <a:pt x="8417909" y="196518"/>
                  <a:pt x="8358550" y="273370"/>
                  <a:pt x="8397444" y="433965"/>
                </a:cubicBezTo>
                <a:cubicBezTo>
                  <a:pt x="8436338" y="594561"/>
                  <a:pt x="8379239" y="791578"/>
                  <a:pt x="8397444" y="923330"/>
                </a:cubicBezTo>
                <a:cubicBezTo>
                  <a:pt x="8218707" y="934448"/>
                  <a:pt x="7901265" y="883567"/>
                  <a:pt x="7713652" y="923330"/>
                </a:cubicBezTo>
                <a:cubicBezTo>
                  <a:pt x="7526039" y="963093"/>
                  <a:pt x="7324024" y="916554"/>
                  <a:pt x="7029860" y="923330"/>
                </a:cubicBezTo>
                <a:cubicBezTo>
                  <a:pt x="6735696" y="930106"/>
                  <a:pt x="6810878" y="901465"/>
                  <a:pt x="6681966" y="923330"/>
                </a:cubicBezTo>
                <a:cubicBezTo>
                  <a:pt x="6553054" y="945195"/>
                  <a:pt x="6247946" y="860974"/>
                  <a:pt x="5998174" y="923330"/>
                </a:cubicBezTo>
                <a:cubicBezTo>
                  <a:pt x="5748402" y="985686"/>
                  <a:pt x="5542337" y="894221"/>
                  <a:pt x="5230408" y="923330"/>
                </a:cubicBezTo>
                <a:cubicBezTo>
                  <a:pt x="4918479" y="952439"/>
                  <a:pt x="4890560" y="908159"/>
                  <a:pt x="4798539" y="923330"/>
                </a:cubicBezTo>
                <a:cubicBezTo>
                  <a:pt x="4706518" y="938501"/>
                  <a:pt x="4606531" y="906920"/>
                  <a:pt x="4450645" y="923330"/>
                </a:cubicBezTo>
                <a:cubicBezTo>
                  <a:pt x="4294759" y="939740"/>
                  <a:pt x="4096563" y="901027"/>
                  <a:pt x="3934802" y="923330"/>
                </a:cubicBezTo>
                <a:cubicBezTo>
                  <a:pt x="3773041" y="945633"/>
                  <a:pt x="3521759" y="904796"/>
                  <a:pt x="3167036" y="923330"/>
                </a:cubicBezTo>
                <a:cubicBezTo>
                  <a:pt x="2812313" y="941864"/>
                  <a:pt x="2965912" y="892556"/>
                  <a:pt x="2819142" y="923330"/>
                </a:cubicBezTo>
                <a:cubicBezTo>
                  <a:pt x="2672372" y="954104"/>
                  <a:pt x="2401525" y="884792"/>
                  <a:pt x="2219324" y="923330"/>
                </a:cubicBezTo>
                <a:cubicBezTo>
                  <a:pt x="2037123" y="961868"/>
                  <a:pt x="1870671" y="882119"/>
                  <a:pt x="1619507" y="923330"/>
                </a:cubicBezTo>
                <a:cubicBezTo>
                  <a:pt x="1368343" y="964541"/>
                  <a:pt x="1290525" y="911910"/>
                  <a:pt x="1103664" y="923330"/>
                </a:cubicBezTo>
                <a:cubicBezTo>
                  <a:pt x="916803" y="934750"/>
                  <a:pt x="799667" y="878314"/>
                  <a:pt x="671796" y="923330"/>
                </a:cubicBezTo>
                <a:cubicBezTo>
                  <a:pt x="543925" y="968346"/>
                  <a:pt x="279598" y="850650"/>
                  <a:pt x="0" y="923330"/>
                </a:cubicBezTo>
                <a:cubicBezTo>
                  <a:pt x="-12985" y="783623"/>
                  <a:pt x="25855" y="668828"/>
                  <a:pt x="0" y="452432"/>
                </a:cubicBezTo>
                <a:cubicBezTo>
                  <a:pt x="-25855" y="236036"/>
                  <a:pt x="2616" y="157846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158226304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межведомственном обмене информацией, в том числе при осуществлении централизуемых полномочий (электронном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документооброте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может быть предусмотрена передача скан-копий первичных учетных документов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0136E6-2EBB-498E-8261-7546411A63EB}"/>
              </a:ext>
            </a:extLst>
          </p:cNvPr>
          <p:cNvSpPr txBox="1"/>
          <p:nvPr/>
        </p:nvSpPr>
        <p:spPr>
          <a:xfrm>
            <a:off x="392602" y="4767935"/>
            <a:ext cx="8361034" cy="1027782"/>
          </a:xfrm>
          <a:custGeom>
            <a:avLst/>
            <a:gdLst>
              <a:gd name="connsiteX0" fmla="*/ 0 w 8361034"/>
              <a:gd name="connsiteY0" fmla="*/ 0 h 1027782"/>
              <a:gd name="connsiteX1" fmla="*/ 346386 w 8361034"/>
              <a:gd name="connsiteY1" fmla="*/ 0 h 1027782"/>
              <a:gd name="connsiteX2" fmla="*/ 776382 w 8361034"/>
              <a:gd name="connsiteY2" fmla="*/ 0 h 1027782"/>
              <a:gd name="connsiteX3" fmla="*/ 1457209 w 8361034"/>
              <a:gd name="connsiteY3" fmla="*/ 0 h 1027782"/>
              <a:gd name="connsiteX4" fmla="*/ 1887205 w 8361034"/>
              <a:gd name="connsiteY4" fmla="*/ 0 h 1027782"/>
              <a:gd name="connsiteX5" fmla="*/ 2233591 w 8361034"/>
              <a:gd name="connsiteY5" fmla="*/ 0 h 1027782"/>
              <a:gd name="connsiteX6" fmla="*/ 2663587 w 8361034"/>
              <a:gd name="connsiteY6" fmla="*/ 0 h 1027782"/>
              <a:gd name="connsiteX7" fmla="*/ 3093583 w 8361034"/>
              <a:gd name="connsiteY7" fmla="*/ 0 h 1027782"/>
              <a:gd name="connsiteX8" fmla="*/ 3690799 w 8361034"/>
              <a:gd name="connsiteY8" fmla="*/ 0 h 1027782"/>
              <a:gd name="connsiteX9" fmla="*/ 4037185 w 8361034"/>
              <a:gd name="connsiteY9" fmla="*/ 0 h 1027782"/>
              <a:gd name="connsiteX10" fmla="*/ 4383571 w 8361034"/>
              <a:gd name="connsiteY10" fmla="*/ 0 h 1027782"/>
              <a:gd name="connsiteX11" fmla="*/ 5148008 w 8361034"/>
              <a:gd name="connsiteY11" fmla="*/ 0 h 1027782"/>
              <a:gd name="connsiteX12" fmla="*/ 5912445 w 8361034"/>
              <a:gd name="connsiteY12" fmla="*/ 0 h 1027782"/>
              <a:gd name="connsiteX13" fmla="*/ 6676883 w 8361034"/>
              <a:gd name="connsiteY13" fmla="*/ 0 h 1027782"/>
              <a:gd name="connsiteX14" fmla="*/ 7357710 w 8361034"/>
              <a:gd name="connsiteY14" fmla="*/ 0 h 1027782"/>
              <a:gd name="connsiteX15" fmla="*/ 8361034 w 8361034"/>
              <a:gd name="connsiteY15" fmla="*/ 0 h 1027782"/>
              <a:gd name="connsiteX16" fmla="*/ 8361034 w 8361034"/>
              <a:gd name="connsiteY16" fmla="*/ 513891 h 1027782"/>
              <a:gd name="connsiteX17" fmla="*/ 8361034 w 8361034"/>
              <a:gd name="connsiteY17" fmla="*/ 1027782 h 1027782"/>
              <a:gd name="connsiteX18" fmla="*/ 7596597 w 8361034"/>
              <a:gd name="connsiteY18" fmla="*/ 1027782 h 1027782"/>
              <a:gd name="connsiteX19" fmla="*/ 7250211 w 8361034"/>
              <a:gd name="connsiteY19" fmla="*/ 1027782 h 1027782"/>
              <a:gd name="connsiteX20" fmla="*/ 6652994 w 8361034"/>
              <a:gd name="connsiteY20" fmla="*/ 1027782 h 1027782"/>
              <a:gd name="connsiteX21" fmla="*/ 6306609 w 8361034"/>
              <a:gd name="connsiteY21" fmla="*/ 1027782 h 1027782"/>
              <a:gd name="connsiteX22" fmla="*/ 5876612 w 8361034"/>
              <a:gd name="connsiteY22" fmla="*/ 1027782 h 1027782"/>
              <a:gd name="connsiteX23" fmla="*/ 5112175 w 8361034"/>
              <a:gd name="connsiteY23" fmla="*/ 1027782 h 1027782"/>
              <a:gd name="connsiteX24" fmla="*/ 4514958 w 8361034"/>
              <a:gd name="connsiteY24" fmla="*/ 1027782 h 1027782"/>
              <a:gd name="connsiteX25" fmla="*/ 4001352 w 8361034"/>
              <a:gd name="connsiteY25" fmla="*/ 1027782 h 1027782"/>
              <a:gd name="connsiteX26" fmla="*/ 3236915 w 8361034"/>
              <a:gd name="connsiteY26" fmla="*/ 1027782 h 1027782"/>
              <a:gd name="connsiteX27" fmla="*/ 2890529 w 8361034"/>
              <a:gd name="connsiteY27" fmla="*/ 1027782 h 1027782"/>
              <a:gd name="connsiteX28" fmla="*/ 2544143 w 8361034"/>
              <a:gd name="connsiteY28" fmla="*/ 1027782 h 1027782"/>
              <a:gd name="connsiteX29" fmla="*/ 2114147 w 8361034"/>
              <a:gd name="connsiteY29" fmla="*/ 1027782 h 1027782"/>
              <a:gd name="connsiteX30" fmla="*/ 1349710 w 8361034"/>
              <a:gd name="connsiteY30" fmla="*/ 1027782 h 1027782"/>
              <a:gd name="connsiteX31" fmla="*/ 919714 w 8361034"/>
              <a:gd name="connsiteY31" fmla="*/ 1027782 h 1027782"/>
              <a:gd name="connsiteX32" fmla="*/ 0 w 8361034"/>
              <a:gd name="connsiteY32" fmla="*/ 1027782 h 1027782"/>
              <a:gd name="connsiteX33" fmla="*/ 0 w 8361034"/>
              <a:gd name="connsiteY33" fmla="*/ 513891 h 1027782"/>
              <a:gd name="connsiteX34" fmla="*/ 0 w 8361034"/>
              <a:gd name="connsiteY34" fmla="*/ 0 h 102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361034" h="1027782" fill="none" extrusionOk="0">
                <a:moveTo>
                  <a:pt x="0" y="0"/>
                </a:moveTo>
                <a:cubicBezTo>
                  <a:pt x="140168" y="-25644"/>
                  <a:pt x="203251" y="29309"/>
                  <a:pt x="346386" y="0"/>
                </a:cubicBezTo>
                <a:cubicBezTo>
                  <a:pt x="489521" y="-29309"/>
                  <a:pt x="634300" y="38321"/>
                  <a:pt x="776382" y="0"/>
                </a:cubicBezTo>
                <a:cubicBezTo>
                  <a:pt x="918464" y="-38321"/>
                  <a:pt x="1244803" y="21440"/>
                  <a:pt x="1457209" y="0"/>
                </a:cubicBezTo>
                <a:cubicBezTo>
                  <a:pt x="1669615" y="-21440"/>
                  <a:pt x="1719150" y="11851"/>
                  <a:pt x="1887205" y="0"/>
                </a:cubicBezTo>
                <a:cubicBezTo>
                  <a:pt x="2055260" y="-11851"/>
                  <a:pt x="2091434" y="32060"/>
                  <a:pt x="2233591" y="0"/>
                </a:cubicBezTo>
                <a:cubicBezTo>
                  <a:pt x="2375748" y="-32060"/>
                  <a:pt x="2479496" y="7358"/>
                  <a:pt x="2663587" y="0"/>
                </a:cubicBezTo>
                <a:cubicBezTo>
                  <a:pt x="2847678" y="-7358"/>
                  <a:pt x="3000290" y="6593"/>
                  <a:pt x="3093583" y="0"/>
                </a:cubicBezTo>
                <a:cubicBezTo>
                  <a:pt x="3186876" y="-6593"/>
                  <a:pt x="3538687" y="17111"/>
                  <a:pt x="3690799" y="0"/>
                </a:cubicBezTo>
                <a:cubicBezTo>
                  <a:pt x="3842911" y="-17111"/>
                  <a:pt x="3881652" y="36400"/>
                  <a:pt x="4037185" y="0"/>
                </a:cubicBezTo>
                <a:cubicBezTo>
                  <a:pt x="4192718" y="-36400"/>
                  <a:pt x="4254033" y="32345"/>
                  <a:pt x="4383571" y="0"/>
                </a:cubicBezTo>
                <a:cubicBezTo>
                  <a:pt x="4513109" y="-32345"/>
                  <a:pt x="4826967" y="65003"/>
                  <a:pt x="5148008" y="0"/>
                </a:cubicBezTo>
                <a:cubicBezTo>
                  <a:pt x="5469049" y="-65003"/>
                  <a:pt x="5615892" y="45964"/>
                  <a:pt x="5912445" y="0"/>
                </a:cubicBezTo>
                <a:cubicBezTo>
                  <a:pt x="6208998" y="-45964"/>
                  <a:pt x="6416118" y="57154"/>
                  <a:pt x="6676883" y="0"/>
                </a:cubicBezTo>
                <a:cubicBezTo>
                  <a:pt x="6937648" y="-57154"/>
                  <a:pt x="7018198" y="28663"/>
                  <a:pt x="7357710" y="0"/>
                </a:cubicBezTo>
                <a:cubicBezTo>
                  <a:pt x="7697222" y="-28663"/>
                  <a:pt x="8119381" y="54752"/>
                  <a:pt x="8361034" y="0"/>
                </a:cubicBezTo>
                <a:cubicBezTo>
                  <a:pt x="8370065" y="220644"/>
                  <a:pt x="8358375" y="337141"/>
                  <a:pt x="8361034" y="513891"/>
                </a:cubicBezTo>
                <a:cubicBezTo>
                  <a:pt x="8363693" y="690641"/>
                  <a:pt x="8321325" y="851302"/>
                  <a:pt x="8361034" y="1027782"/>
                </a:cubicBezTo>
                <a:cubicBezTo>
                  <a:pt x="8088449" y="1091929"/>
                  <a:pt x="7875019" y="1023991"/>
                  <a:pt x="7596597" y="1027782"/>
                </a:cubicBezTo>
                <a:cubicBezTo>
                  <a:pt x="7318175" y="1031573"/>
                  <a:pt x="7331566" y="1025040"/>
                  <a:pt x="7250211" y="1027782"/>
                </a:cubicBezTo>
                <a:cubicBezTo>
                  <a:pt x="7168856" y="1030524"/>
                  <a:pt x="6796856" y="1026253"/>
                  <a:pt x="6652994" y="1027782"/>
                </a:cubicBezTo>
                <a:cubicBezTo>
                  <a:pt x="6509132" y="1029311"/>
                  <a:pt x="6378230" y="993975"/>
                  <a:pt x="6306609" y="1027782"/>
                </a:cubicBezTo>
                <a:cubicBezTo>
                  <a:pt x="6234988" y="1061589"/>
                  <a:pt x="6062820" y="998960"/>
                  <a:pt x="5876612" y="1027782"/>
                </a:cubicBezTo>
                <a:cubicBezTo>
                  <a:pt x="5690404" y="1056604"/>
                  <a:pt x="5375925" y="975822"/>
                  <a:pt x="5112175" y="1027782"/>
                </a:cubicBezTo>
                <a:cubicBezTo>
                  <a:pt x="4848425" y="1079742"/>
                  <a:pt x="4724523" y="995714"/>
                  <a:pt x="4514958" y="1027782"/>
                </a:cubicBezTo>
                <a:cubicBezTo>
                  <a:pt x="4305393" y="1059850"/>
                  <a:pt x="4235204" y="971502"/>
                  <a:pt x="4001352" y="1027782"/>
                </a:cubicBezTo>
                <a:cubicBezTo>
                  <a:pt x="3767500" y="1084062"/>
                  <a:pt x="3600893" y="985777"/>
                  <a:pt x="3236915" y="1027782"/>
                </a:cubicBezTo>
                <a:cubicBezTo>
                  <a:pt x="2872937" y="1069787"/>
                  <a:pt x="3062953" y="996193"/>
                  <a:pt x="2890529" y="1027782"/>
                </a:cubicBezTo>
                <a:cubicBezTo>
                  <a:pt x="2718105" y="1059371"/>
                  <a:pt x="2621374" y="990858"/>
                  <a:pt x="2544143" y="1027782"/>
                </a:cubicBezTo>
                <a:cubicBezTo>
                  <a:pt x="2466912" y="1064706"/>
                  <a:pt x="2260902" y="1002625"/>
                  <a:pt x="2114147" y="1027782"/>
                </a:cubicBezTo>
                <a:cubicBezTo>
                  <a:pt x="1967392" y="1052939"/>
                  <a:pt x="1614342" y="991845"/>
                  <a:pt x="1349710" y="1027782"/>
                </a:cubicBezTo>
                <a:cubicBezTo>
                  <a:pt x="1085078" y="1063719"/>
                  <a:pt x="1084863" y="985795"/>
                  <a:pt x="919714" y="1027782"/>
                </a:cubicBezTo>
                <a:cubicBezTo>
                  <a:pt x="754565" y="1069769"/>
                  <a:pt x="319929" y="921316"/>
                  <a:pt x="0" y="1027782"/>
                </a:cubicBezTo>
                <a:cubicBezTo>
                  <a:pt x="-6354" y="884899"/>
                  <a:pt x="44569" y="718695"/>
                  <a:pt x="0" y="513891"/>
                </a:cubicBezTo>
                <a:cubicBezTo>
                  <a:pt x="-44569" y="309087"/>
                  <a:pt x="6557" y="106805"/>
                  <a:pt x="0" y="0"/>
                </a:cubicBezTo>
                <a:close/>
              </a:path>
              <a:path w="8361034" h="1027782" stroke="0" extrusionOk="0">
                <a:moveTo>
                  <a:pt x="0" y="0"/>
                </a:moveTo>
                <a:cubicBezTo>
                  <a:pt x="199087" y="-7402"/>
                  <a:pt x="522699" y="21013"/>
                  <a:pt x="680827" y="0"/>
                </a:cubicBezTo>
                <a:cubicBezTo>
                  <a:pt x="838955" y="-21013"/>
                  <a:pt x="1131904" y="32054"/>
                  <a:pt x="1361654" y="0"/>
                </a:cubicBezTo>
                <a:cubicBezTo>
                  <a:pt x="1591404" y="-32054"/>
                  <a:pt x="1865891" y="11117"/>
                  <a:pt x="2126092" y="0"/>
                </a:cubicBezTo>
                <a:cubicBezTo>
                  <a:pt x="2386293" y="-11117"/>
                  <a:pt x="2425999" y="60002"/>
                  <a:pt x="2723308" y="0"/>
                </a:cubicBezTo>
                <a:cubicBezTo>
                  <a:pt x="3020617" y="-60002"/>
                  <a:pt x="3024110" y="31809"/>
                  <a:pt x="3320525" y="0"/>
                </a:cubicBezTo>
                <a:cubicBezTo>
                  <a:pt x="3616940" y="-31809"/>
                  <a:pt x="3650966" y="24898"/>
                  <a:pt x="3834131" y="0"/>
                </a:cubicBezTo>
                <a:cubicBezTo>
                  <a:pt x="4017296" y="-24898"/>
                  <a:pt x="4076699" y="38718"/>
                  <a:pt x="4264127" y="0"/>
                </a:cubicBezTo>
                <a:cubicBezTo>
                  <a:pt x="4451555" y="-38718"/>
                  <a:pt x="4574291" y="49638"/>
                  <a:pt x="4777734" y="0"/>
                </a:cubicBezTo>
                <a:cubicBezTo>
                  <a:pt x="4981177" y="-49638"/>
                  <a:pt x="5018026" y="30681"/>
                  <a:pt x="5124119" y="0"/>
                </a:cubicBezTo>
                <a:cubicBezTo>
                  <a:pt x="5230212" y="-30681"/>
                  <a:pt x="5596309" y="56900"/>
                  <a:pt x="5721336" y="0"/>
                </a:cubicBezTo>
                <a:cubicBezTo>
                  <a:pt x="5846363" y="-56900"/>
                  <a:pt x="5972452" y="9544"/>
                  <a:pt x="6067722" y="0"/>
                </a:cubicBezTo>
                <a:cubicBezTo>
                  <a:pt x="6162992" y="-9544"/>
                  <a:pt x="6425286" y="39235"/>
                  <a:pt x="6748549" y="0"/>
                </a:cubicBezTo>
                <a:cubicBezTo>
                  <a:pt x="7071812" y="-39235"/>
                  <a:pt x="7352702" y="21621"/>
                  <a:pt x="7512986" y="0"/>
                </a:cubicBezTo>
                <a:cubicBezTo>
                  <a:pt x="7673270" y="-21621"/>
                  <a:pt x="8092513" y="31668"/>
                  <a:pt x="8361034" y="0"/>
                </a:cubicBezTo>
                <a:cubicBezTo>
                  <a:pt x="8415822" y="193838"/>
                  <a:pt x="8302539" y="346577"/>
                  <a:pt x="8361034" y="534447"/>
                </a:cubicBezTo>
                <a:cubicBezTo>
                  <a:pt x="8419529" y="722317"/>
                  <a:pt x="8352032" y="890365"/>
                  <a:pt x="8361034" y="1027782"/>
                </a:cubicBezTo>
                <a:cubicBezTo>
                  <a:pt x="8266320" y="1030680"/>
                  <a:pt x="8155085" y="994627"/>
                  <a:pt x="8014648" y="1027782"/>
                </a:cubicBezTo>
                <a:cubicBezTo>
                  <a:pt x="7874211" y="1060937"/>
                  <a:pt x="7719521" y="1018617"/>
                  <a:pt x="7501042" y="1027782"/>
                </a:cubicBezTo>
                <a:cubicBezTo>
                  <a:pt x="7282563" y="1036947"/>
                  <a:pt x="6919608" y="1013425"/>
                  <a:pt x="6736605" y="1027782"/>
                </a:cubicBezTo>
                <a:cubicBezTo>
                  <a:pt x="6553602" y="1042139"/>
                  <a:pt x="6236400" y="1009994"/>
                  <a:pt x="6055777" y="1027782"/>
                </a:cubicBezTo>
                <a:cubicBezTo>
                  <a:pt x="5875154" y="1045570"/>
                  <a:pt x="5796177" y="986790"/>
                  <a:pt x="5625781" y="1027782"/>
                </a:cubicBezTo>
                <a:cubicBezTo>
                  <a:pt x="5455385" y="1068774"/>
                  <a:pt x="5031492" y="961678"/>
                  <a:pt x="4861344" y="1027782"/>
                </a:cubicBezTo>
                <a:cubicBezTo>
                  <a:pt x="4691196" y="1093886"/>
                  <a:pt x="4346274" y="977562"/>
                  <a:pt x="4180517" y="1027782"/>
                </a:cubicBezTo>
                <a:cubicBezTo>
                  <a:pt x="4014760" y="1078002"/>
                  <a:pt x="3926078" y="1023007"/>
                  <a:pt x="3834131" y="1027782"/>
                </a:cubicBezTo>
                <a:cubicBezTo>
                  <a:pt x="3742184" y="1032557"/>
                  <a:pt x="3410342" y="973294"/>
                  <a:pt x="3236915" y="1027782"/>
                </a:cubicBezTo>
                <a:cubicBezTo>
                  <a:pt x="3063488" y="1082270"/>
                  <a:pt x="2956435" y="1016782"/>
                  <a:pt x="2723308" y="1027782"/>
                </a:cubicBezTo>
                <a:cubicBezTo>
                  <a:pt x="2490181" y="1038782"/>
                  <a:pt x="2530696" y="992130"/>
                  <a:pt x="2376923" y="1027782"/>
                </a:cubicBezTo>
                <a:cubicBezTo>
                  <a:pt x="2223150" y="1063434"/>
                  <a:pt x="2070628" y="1003325"/>
                  <a:pt x="1946926" y="1027782"/>
                </a:cubicBezTo>
                <a:cubicBezTo>
                  <a:pt x="1823224" y="1052239"/>
                  <a:pt x="1549840" y="1024108"/>
                  <a:pt x="1433320" y="1027782"/>
                </a:cubicBezTo>
                <a:cubicBezTo>
                  <a:pt x="1316800" y="1031456"/>
                  <a:pt x="997756" y="1016362"/>
                  <a:pt x="836103" y="1027782"/>
                </a:cubicBezTo>
                <a:cubicBezTo>
                  <a:pt x="674450" y="1039202"/>
                  <a:pt x="387818" y="934534"/>
                  <a:pt x="0" y="1027782"/>
                </a:cubicBezTo>
                <a:cubicBezTo>
                  <a:pt x="-17242" y="831083"/>
                  <a:pt x="30699" y="680455"/>
                  <a:pt x="0" y="534447"/>
                </a:cubicBezTo>
                <a:cubicBezTo>
                  <a:pt x="-30699" y="388440"/>
                  <a:pt x="57114" y="173377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133805632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1100"/>
              </a:spcBef>
              <a:spcAft>
                <a:spcPts val="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Передача скан-копии первичного учетного документа осуществляется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условии ее подписания ЭЦП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должностным лицом, ответственным за соответствие такой скан-копии подлиннику документа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154D9B-C69A-417C-A5EE-71F2787C76B1}"/>
              </a:ext>
            </a:extLst>
          </p:cNvPr>
          <p:cNvSpPr txBox="1"/>
          <p:nvPr/>
        </p:nvSpPr>
        <p:spPr>
          <a:xfrm>
            <a:off x="1709936" y="321079"/>
            <a:ext cx="5681038" cy="400110"/>
          </a:xfrm>
          <a:custGeom>
            <a:avLst/>
            <a:gdLst>
              <a:gd name="connsiteX0" fmla="*/ 0 w 5681038"/>
              <a:gd name="connsiteY0" fmla="*/ 0 h 400110"/>
              <a:gd name="connsiteX1" fmla="*/ 5681038 w 5681038"/>
              <a:gd name="connsiteY1" fmla="*/ 0 h 400110"/>
              <a:gd name="connsiteX2" fmla="*/ 5681038 w 5681038"/>
              <a:gd name="connsiteY2" fmla="*/ 400110 h 400110"/>
              <a:gd name="connsiteX3" fmla="*/ 0 w 5681038"/>
              <a:gd name="connsiteY3" fmla="*/ 400110 h 400110"/>
              <a:gd name="connsiteX4" fmla="*/ 0 w 5681038"/>
              <a:gd name="connsiteY4" fmla="*/ 0 h 40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1038" h="400110" fill="none" extrusionOk="0">
                <a:moveTo>
                  <a:pt x="0" y="0"/>
                </a:moveTo>
                <a:cubicBezTo>
                  <a:pt x="1128192" y="52766"/>
                  <a:pt x="4079176" y="132418"/>
                  <a:pt x="5681038" y="0"/>
                </a:cubicBezTo>
                <a:cubicBezTo>
                  <a:pt x="5650336" y="149890"/>
                  <a:pt x="5673786" y="310604"/>
                  <a:pt x="5681038" y="400110"/>
                </a:cubicBezTo>
                <a:cubicBezTo>
                  <a:pt x="3408978" y="553057"/>
                  <a:pt x="1430044" y="486397"/>
                  <a:pt x="0" y="400110"/>
                </a:cubicBezTo>
                <a:cubicBezTo>
                  <a:pt x="-35217" y="259404"/>
                  <a:pt x="15330" y="67495"/>
                  <a:pt x="0" y="0"/>
                </a:cubicBezTo>
                <a:close/>
              </a:path>
              <a:path w="5681038" h="400110" stroke="0" extrusionOk="0">
                <a:moveTo>
                  <a:pt x="0" y="0"/>
                </a:moveTo>
                <a:cubicBezTo>
                  <a:pt x="2780488" y="73680"/>
                  <a:pt x="3969628" y="109930"/>
                  <a:pt x="5681038" y="0"/>
                </a:cubicBezTo>
                <a:cubicBezTo>
                  <a:pt x="5702235" y="98460"/>
                  <a:pt x="5648649" y="359452"/>
                  <a:pt x="5681038" y="400110"/>
                </a:cubicBezTo>
                <a:cubicBezTo>
                  <a:pt x="5034917" y="468001"/>
                  <a:pt x="1713726" y="457137"/>
                  <a:pt x="0" y="400110"/>
                </a:cubicBezTo>
                <a:cubicBezTo>
                  <a:pt x="15085" y="318379"/>
                  <a:pt x="-24469" y="49261"/>
                  <a:pt x="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762906270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Скан-копии первичных учетных  документов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29EFA3-DD2A-46FC-B4F1-9B5CDA487B41}"/>
              </a:ext>
            </a:extLst>
          </p:cNvPr>
          <p:cNvSpPr txBox="1"/>
          <p:nvPr/>
        </p:nvSpPr>
        <p:spPr>
          <a:xfrm>
            <a:off x="390364" y="2593949"/>
            <a:ext cx="8363272" cy="1754326"/>
          </a:xfrm>
          <a:custGeom>
            <a:avLst/>
            <a:gdLst>
              <a:gd name="connsiteX0" fmla="*/ 0 w 8363272"/>
              <a:gd name="connsiteY0" fmla="*/ 0 h 1754326"/>
              <a:gd name="connsiteX1" fmla="*/ 764642 w 8363272"/>
              <a:gd name="connsiteY1" fmla="*/ 0 h 1754326"/>
              <a:gd name="connsiteX2" fmla="*/ 1278386 w 8363272"/>
              <a:gd name="connsiteY2" fmla="*/ 0 h 1754326"/>
              <a:gd name="connsiteX3" fmla="*/ 1959395 w 8363272"/>
              <a:gd name="connsiteY3" fmla="*/ 0 h 1754326"/>
              <a:gd name="connsiteX4" fmla="*/ 2724037 w 8363272"/>
              <a:gd name="connsiteY4" fmla="*/ 0 h 1754326"/>
              <a:gd name="connsiteX5" fmla="*/ 3321414 w 8363272"/>
              <a:gd name="connsiteY5" fmla="*/ 0 h 1754326"/>
              <a:gd name="connsiteX6" fmla="*/ 3751525 w 8363272"/>
              <a:gd name="connsiteY6" fmla="*/ 0 h 1754326"/>
              <a:gd name="connsiteX7" fmla="*/ 4098003 w 8363272"/>
              <a:gd name="connsiteY7" fmla="*/ 0 h 1754326"/>
              <a:gd name="connsiteX8" fmla="*/ 4779013 w 8363272"/>
              <a:gd name="connsiteY8" fmla="*/ 0 h 1754326"/>
              <a:gd name="connsiteX9" fmla="*/ 5125491 w 8363272"/>
              <a:gd name="connsiteY9" fmla="*/ 0 h 1754326"/>
              <a:gd name="connsiteX10" fmla="*/ 5890133 w 8363272"/>
              <a:gd name="connsiteY10" fmla="*/ 0 h 1754326"/>
              <a:gd name="connsiteX11" fmla="*/ 6571142 w 8363272"/>
              <a:gd name="connsiteY11" fmla="*/ 0 h 1754326"/>
              <a:gd name="connsiteX12" fmla="*/ 7168519 w 8363272"/>
              <a:gd name="connsiteY12" fmla="*/ 0 h 1754326"/>
              <a:gd name="connsiteX13" fmla="*/ 8363272 w 8363272"/>
              <a:gd name="connsiteY13" fmla="*/ 0 h 1754326"/>
              <a:gd name="connsiteX14" fmla="*/ 8363272 w 8363272"/>
              <a:gd name="connsiteY14" fmla="*/ 619862 h 1754326"/>
              <a:gd name="connsiteX15" fmla="*/ 8363272 w 8363272"/>
              <a:gd name="connsiteY15" fmla="*/ 1169551 h 1754326"/>
              <a:gd name="connsiteX16" fmla="*/ 8363272 w 8363272"/>
              <a:gd name="connsiteY16" fmla="*/ 1754326 h 1754326"/>
              <a:gd name="connsiteX17" fmla="*/ 7933161 w 8363272"/>
              <a:gd name="connsiteY17" fmla="*/ 1754326 h 1754326"/>
              <a:gd name="connsiteX18" fmla="*/ 7419417 w 8363272"/>
              <a:gd name="connsiteY18" fmla="*/ 1754326 h 1754326"/>
              <a:gd name="connsiteX19" fmla="*/ 6989306 w 8363272"/>
              <a:gd name="connsiteY19" fmla="*/ 1754326 h 1754326"/>
              <a:gd name="connsiteX20" fmla="*/ 6559195 w 8363272"/>
              <a:gd name="connsiteY20" fmla="*/ 1754326 h 1754326"/>
              <a:gd name="connsiteX21" fmla="*/ 5878185 w 8363272"/>
              <a:gd name="connsiteY21" fmla="*/ 1754326 h 1754326"/>
              <a:gd name="connsiteX22" fmla="*/ 5531707 w 8363272"/>
              <a:gd name="connsiteY22" fmla="*/ 1754326 h 1754326"/>
              <a:gd name="connsiteX23" fmla="*/ 5101596 w 8363272"/>
              <a:gd name="connsiteY23" fmla="*/ 1754326 h 1754326"/>
              <a:gd name="connsiteX24" fmla="*/ 4671485 w 8363272"/>
              <a:gd name="connsiteY24" fmla="*/ 1754326 h 1754326"/>
              <a:gd name="connsiteX25" fmla="*/ 4157741 w 8363272"/>
              <a:gd name="connsiteY25" fmla="*/ 1754326 h 1754326"/>
              <a:gd name="connsiteX26" fmla="*/ 3643997 w 8363272"/>
              <a:gd name="connsiteY26" fmla="*/ 1754326 h 1754326"/>
              <a:gd name="connsiteX27" fmla="*/ 3213886 w 8363272"/>
              <a:gd name="connsiteY27" fmla="*/ 1754326 h 1754326"/>
              <a:gd name="connsiteX28" fmla="*/ 2532877 w 8363272"/>
              <a:gd name="connsiteY28" fmla="*/ 1754326 h 1754326"/>
              <a:gd name="connsiteX29" fmla="*/ 2019133 w 8363272"/>
              <a:gd name="connsiteY29" fmla="*/ 1754326 h 1754326"/>
              <a:gd name="connsiteX30" fmla="*/ 1505389 w 8363272"/>
              <a:gd name="connsiteY30" fmla="*/ 1754326 h 1754326"/>
              <a:gd name="connsiteX31" fmla="*/ 824380 w 8363272"/>
              <a:gd name="connsiteY31" fmla="*/ 1754326 h 1754326"/>
              <a:gd name="connsiteX32" fmla="*/ 0 w 8363272"/>
              <a:gd name="connsiteY32" fmla="*/ 1754326 h 1754326"/>
              <a:gd name="connsiteX33" fmla="*/ 0 w 8363272"/>
              <a:gd name="connsiteY33" fmla="*/ 1187094 h 1754326"/>
              <a:gd name="connsiteX34" fmla="*/ 0 w 8363272"/>
              <a:gd name="connsiteY34" fmla="*/ 567232 h 1754326"/>
              <a:gd name="connsiteX35" fmla="*/ 0 w 8363272"/>
              <a:gd name="connsiteY35" fmla="*/ 0 h 175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363272" h="1754326" fill="none" extrusionOk="0">
                <a:moveTo>
                  <a:pt x="0" y="0"/>
                </a:moveTo>
                <a:cubicBezTo>
                  <a:pt x="377884" y="-89413"/>
                  <a:pt x="428580" y="18549"/>
                  <a:pt x="764642" y="0"/>
                </a:cubicBezTo>
                <a:cubicBezTo>
                  <a:pt x="1100704" y="-18549"/>
                  <a:pt x="1130465" y="33716"/>
                  <a:pt x="1278386" y="0"/>
                </a:cubicBezTo>
                <a:cubicBezTo>
                  <a:pt x="1426307" y="-33716"/>
                  <a:pt x="1705028" y="69599"/>
                  <a:pt x="1959395" y="0"/>
                </a:cubicBezTo>
                <a:cubicBezTo>
                  <a:pt x="2213762" y="-69599"/>
                  <a:pt x="2356890" y="55787"/>
                  <a:pt x="2724037" y="0"/>
                </a:cubicBezTo>
                <a:cubicBezTo>
                  <a:pt x="3091184" y="-55787"/>
                  <a:pt x="3080297" y="5710"/>
                  <a:pt x="3321414" y="0"/>
                </a:cubicBezTo>
                <a:cubicBezTo>
                  <a:pt x="3562531" y="-5710"/>
                  <a:pt x="3575853" y="47610"/>
                  <a:pt x="3751525" y="0"/>
                </a:cubicBezTo>
                <a:cubicBezTo>
                  <a:pt x="3927197" y="-47610"/>
                  <a:pt x="3956827" y="20684"/>
                  <a:pt x="4098003" y="0"/>
                </a:cubicBezTo>
                <a:cubicBezTo>
                  <a:pt x="4239179" y="-20684"/>
                  <a:pt x="4605850" y="3622"/>
                  <a:pt x="4779013" y="0"/>
                </a:cubicBezTo>
                <a:cubicBezTo>
                  <a:pt x="4952176" y="-3622"/>
                  <a:pt x="5032448" y="14382"/>
                  <a:pt x="5125491" y="0"/>
                </a:cubicBezTo>
                <a:cubicBezTo>
                  <a:pt x="5218534" y="-14382"/>
                  <a:pt x="5603750" y="49966"/>
                  <a:pt x="5890133" y="0"/>
                </a:cubicBezTo>
                <a:cubicBezTo>
                  <a:pt x="6176516" y="-49966"/>
                  <a:pt x="6312703" y="11639"/>
                  <a:pt x="6571142" y="0"/>
                </a:cubicBezTo>
                <a:cubicBezTo>
                  <a:pt x="6829581" y="-11639"/>
                  <a:pt x="6983905" y="40639"/>
                  <a:pt x="7168519" y="0"/>
                </a:cubicBezTo>
                <a:cubicBezTo>
                  <a:pt x="7353133" y="-40639"/>
                  <a:pt x="7780539" y="99845"/>
                  <a:pt x="8363272" y="0"/>
                </a:cubicBezTo>
                <a:cubicBezTo>
                  <a:pt x="8391823" y="175814"/>
                  <a:pt x="8300320" y="414322"/>
                  <a:pt x="8363272" y="619862"/>
                </a:cubicBezTo>
                <a:cubicBezTo>
                  <a:pt x="8426224" y="825402"/>
                  <a:pt x="8315664" y="1024629"/>
                  <a:pt x="8363272" y="1169551"/>
                </a:cubicBezTo>
                <a:cubicBezTo>
                  <a:pt x="8410880" y="1314473"/>
                  <a:pt x="8354331" y="1489596"/>
                  <a:pt x="8363272" y="1754326"/>
                </a:cubicBezTo>
                <a:cubicBezTo>
                  <a:pt x="8204835" y="1803602"/>
                  <a:pt x="8047819" y="1709595"/>
                  <a:pt x="7933161" y="1754326"/>
                </a:cubicBezTo>
                <a:cubicBezTo>
                  <a:pt x="7818503" y="1799057"/>
                  <a:pt x="7540450" y="1705482"/>
                  <a:pt x="7419417" y="1754326"/>
                </a:cubicBezTo>
                <a:cubicBezTo>
                  <a:pt x="7298384" y="1803170"/>
                  <a:pt x="7184624" y="1743602"/>
                  <a:pt x="6989306" y="1754326"/>
                </a:cubicBezTo>
                <a:cubicBezTo>
                  <a:pt x="6793988" y="1765050"/>
                  <a:pt x="6716793" y="1748356"/>
                  <a:pt x="6559195" y="1754326"/>
                </a:cubicBezTo>
                <a:cubicBezTo>
                  <a:pt x="6401597" y="1760296"/>
                  <a:pt x="6059974" y="1734216"/>
                  <a:pt x="5878185" y="1754326"/>
                </a:cubicBezTo>
                <a:cubicBezTo>
                  <a:pt x="5696396" y="1774436"/>
                  <a:pt x="5616197" y="1731185"/>
                  <a:pt x="5531707" y="1754326"/>
                </a:cubicBezTo>
                <a:cubicBezTo>
                  <a:pt x="5447217" y="1777467"/>
                  <a:pt x="5189226" y="1707770"/>
                  <a:pt x="5101596" y="1754326"/>
                </a:cubicBezTo>
                <a:cubicBezTo>
                  <a:pt x="5013966" y="1800882"/>
                  <a:pt x="4841864" y="1750731"/>
                  <a:pt x="4671485" y="1754326"/>
                </a:cubicBezTo>
                <a:cubicBezTo>
                  <a:pt x="4501106" y="1757921"/>
                  <a:pt x="4372952" y="1706713"/>
                  <a:pt x="4157741" y="1754326"/>
                </a:cubicBezTo>
                <a:cubicBezTo>
                  <a:pt x="3942530" y="1801939"/>
                  <a:pt x="3844603" y="1697222"/>
                  <a:pt x="3643997" y="1754326"/>
                </a:cubicBezTo>
                <a:cubicBezTo>
                  <a:pt x="3443391" y="1811430"/>
                  <a:pt x="3352590" y="1734018"/>
                  <a:pt x="3213886" y="1754326"/>
                </a:cubicBezTo>
                <a:cubicBezTo>
                  <a:pt x="3075182" y="1774634"/>
                  <a:pt x="2770493" y="1708451"/>
                  <a:pt x="2532877" y="1754326"/>
                </a:cubicBezTo>
                <a:cubicBezTo>
                  <a:pt x="2295261" y="1800201"/>
                  <a:pt x="2187261" y="1730063"/>
                  <a:pt x="2019133" y="1754326"/>
                </a:cubicBezTo>
                <a:cubicBezTo>
                  <a:pt x="1851005" y="1778589"/>
                  <a:pt x="1712002" y="1716394"/>
                  <a:pt x="1505389" y="1754326"/>
                </a:cubicBezTo>
                <a:cubicBezTo>
                  <a:pt x="1298776" y="1792258"/>
                  <a:pt x="1164575" y="1679349"/>
                  <a:pt x="824380" y="1754326"/>
                </a:cubicBezTo>
                <a:cubicBezTo>
                  <a:pt x="484185" y="1829303"/>
                  <a:pt x="209478" y="1748181"/>
                  <a:pt x="0" y="1754326"/>
                </a:cubicBezTo>
                <a:cubicBezTo>
                  <a:pt x="-8950" y="1537799"/>
                  <a:pt x="43477" y="1438060"/>
                  <a:pt x="0" y="1187094"/>
                </a:cubicBezTo>
                <a:cubicBezTo>
                  <a:pt x="-43477" y="936128"/>
                  <a:pt x="42938" y="731513"/>
                  <a:pt x="0" y="567232"/>
                </a:cubicBezTo>
                <a:cubicBezTo>
                  <a:pt x="-42938" y="402951"/>
                  <a:pt x="65398" y="119098"/>
                  <a:pt x="0" y="0"/>
                </a:cubicBezTo>
                <a:close/>
              </a:path>
              <a:path w="8363272" h="1754326" stroke="0" extrusionOk="0">
                <a:moveTo>
                  <a:pt x="0" y="0"/>
                </a:moveTo>
                <a:cubicBezTo>
                  <a:pt x="166087" y="-33033"/>
                  <a:pt x="183960" y="26742"/>
                  <a:pt x="346478" y="0"/>
                </a:cubicBezTo>
                <a:cubicBezTo>
                  <a:pt x="508996" y="-26742"/>
                  <a:pt x="682608" y="13523"/>
                  <a:pt x="776590" y="0"/>
                </a:cubicBezTo>
                <a:cubicBezTo>
                  <a:pt x="870572" y="-13523"/>
                  <a:pt x="1198552" y="49279"/>
                  <a:pt x="1373966" y="0"/>
                </a:cubicBezTo>
                <a:cubicBezTo>
                  <a:pt x="1549380" y="-49279"/>
                  <a:pt x="1715222" y="2895"/>
                  <a:pt x="1804077" y="0"/>
                </a:cubicBezTo>
                <a:cubicBezTo>
                  <a:pt x="1892932" y="-2895"/>
                  <a:pt x="2361941" y="90666"/>
                  <a:pt x="2568719" y="0"/>
                </a:cubicBezTo>
                <a:cubicBezTo>
                  <a:pt x="2775497" y="-90666"/>
                  <a:pt x="3152001" y="77886"/>
                  <a:pt x="3333361" y="0"/>
                </a:cubicBezTo>
                <a:cubicBezTo>
                  <a:pt x="3514721" y="-77886"/>
                  <a:pt x="3573664" y="32333"/>
                  <a:pt x="3763472" y="0"/>
                </a:cubicBezTo>
                <a:cubicBezTo>
                  <a:pt x="3953280" y="-32333"/>
                  <a:pt x="4077277" y="59556"/>
                  <a:pt x="4360849" y="0"/>
                </a:cubicBezTo>
                <a:cubicBezTo>
                  <a:pt x="4644421" y="-59556"/>
                  <a:pt x="4776241" y="60827"/>
                  <a:pt x="5041858" y="0"/>
                </a:cubicBezTo>
                <a:cubicBezTo>
                  <a:pt x="5307475" y="-60827"/>
                  <a:pt x="5547957" y="28189"/>
                  <a:pt x="5806500" y="0"/>
                </a:cubicBezTo>
                <a:cubicBezTo>
                  <a:pt x="6065043" y="-28189"/>
                  <a:pt x="6146600" y="22755"/>
                  <a:pt x="6236611" y="0"/>
                </a:cubicBezTo>
                <a:cubicBezTo>
                  <a:pt x="6326622" y="-22755"/>
                  <a:pt x="6621214" y="33220"/>
                  <a:pt x="6750355" y="0"/>
                </a:cubicBezTo>
                <a:cubicBezTo>
                  <a:pt x="6879496" y="-33220"/>
                  <a:pt x="7051704" y="9983"/>
                  <a:pt x="7264099" y="0"/>
                </a:cubicBezTo>
                <a:cubicBezTo>
                  <a:pt x="7476494" y="-9983"/>
                  <a:pt x="7542497" y="24392"/>
                  <a:pt x="7694210" y="0"/>
                </a:cubicBezTo>
                <a:cubicBezTo>
                  <a:pt x="7845923" y="-24392"/>
                  <a:pt x="8143880" y="43814"/>
                  <a:pt x="8363272" y="0"/>
                </a:cubicBezTo>
                <a:cubicBezTo>
                  <a:pt x="8391299" y="176798"/>
                  <a:pt x="8333869" y="323354"/>
                  <a:pt x="8363272" y="567232"/>
                </a:cubicBezTo>
                <a:cubicBezTo>
                  <a:pt x="8392675" y="811110"/>
                  <a:pt x="8345950" y="1006183"/>
                  <a:pt x="8363272" y="1187094"/>
                </a:cubicBezTo>
                <a:cubicBezTo>
                  <a:pt x="8380594" y="1368005"/>
                  <a:pt x="8298108" y="1636323"/>
                  <a:pt x="8363272" y="1754326"/>
                </a:cubicBezTo>
                <a:cubicBezTo>
                  <a:pt x="8272635" y="1773663"/>
                  <a:pt x="8139297" y="1750581"/>
                  <a:pt x="8016794" y="1754326"/>
                </a:cubicBezTo>
                <a:cubicBezTo>
                  <a:pt x="7894291" y="1758071"/>
                  <a:pt x="7598972" y="1707128"/>
                  <a:pt x="7335784" y="1754326"/>
                </a:cubicBezTo>
                <a:cubicBezTo>
                  <a:pt x="7072596" y="1801524"/>
                  <a:pt x="7130787" y="1731071"/>
                  <a:pt x="6989306" y="1754326"/>
                </a:cubicBezTo>
                <a:cubicBezTo>
                  <a:pt x="6847825" y="1777581"/>
                  <a:pt x="6458368" y="1721775"/>
                  <a:pt x="6308297" y="1754326"/>
                </a:cubicBezTo>
                <a:cubicBezTo>
                  <a:pt x="6158226" y="1786877"/>
                  <a:pt x="5942601" y="1681255"/>
                  <a:pt x="5627287" y="1754326"/>
                </a:cubicBezTo>
                <a:cubicBezTo>
                  <a:pt x="5311973" y="1827397"/>
                  <a:pt x="5197673" y="1705420"/>
                  <a:pt x="5029911" y="1754326"/>
                </a:cubicBezTo>
                <a:cubicBezTo>
                  <a:pt x="4862149" y="1803232"/>
                  <a:pt x="4544008" y="1685838"/>
                  <a:pt x="4265269" y="1754326"/>
                </a:cubicBezTo>
                <a:cubicBezTo>
                  <a:pt x="3986530" y="1822814"/>
                  <a:pt x="3834808" y="1735422"/>
                  <a:pt x="3584259" y="1754326"/>
                </a:cubicBezTo>
                <a:cubicBezTo>
                  <a:pt x="3333710" y="1773230"/>
                  <a:pt x="3402526" y="1731073"/>
                  <a:pt x="3237781" y="1754326"/>
                </a:cubicBezTo>
                <a:cubicBezTo>
                  <a:pt x="3073036" y="1777579"/>
                  <a:pt x="3020896" y="1731117"/>
                  <a:pt x="2891303" y="1754326"/>
                </a:cubicBezTo>
                <a:cubicBezTo>
                  <a:pt x="2761710" y="1777535"/>
                  <a:pt x="2609230" y="1724151"/>
                  <a:pt x="2461191" y="1754326"/>
                </a:cubicBezTo>
                <a:cubicBezTo>
                  <a:pt x="2313152" y="1784501"/>
                  <a:pt x="2061596" y="1707073"/>
                  <a:pt x="1780182" y="1754326"/>
                </a:cubicBezTo>
                <a:cubicBezTo>
                  <a:pt x="1498768" y="1801579"/>
                  <a:pt x="1214444" y="1717553"/>
                  <a:pt x="1015540" y="1754326"/>
                </a:cubicBezTo>
                <a:cubicBezTo>
                  <a:pt x="816636" y="1791099"/>
                  <a:pt x="410506" y="1654763"/>
                  <a:pt x="0" y="1754326"/>
                </a:cubicBezTo>
                <a:cubicBezTo>
                  <a:pt x="-59836" y="1584624"/>
                  <a:pt x="34604" y="1397695"/>
                  <a:pt x="0" y="1222180"/>
                </a:cubicBezTo>
                <a:cubicBezTo>
                  <a:pt x="-34604" y="1046665"/>
                  <a:pt x="32008" y="905125"/>
                  <a:pt x="0" y="619862"/>
                </a:cubicBezTo>
                <a:cubicBezTo>
                  <a:pt x="-32008" y="334599"/>
                  <a:pt x="34291" y="179111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56558353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передаче скан-копий первичных учетных документов,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содержащих собственноручные подписи (сформированные на бумажном носителе)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ответственность за соответствие скан-копии подлиннику документа возлагается на лицо, ответственное за оформление указанным документом факта хозяйственной жизни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(или)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формирование и (или) передачи такой скан-копии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4908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6360" y="332656"/>
            <a:ext cx="6984776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Приказ  № 103н от 15.06.2020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CDBD2B-51BA-468A-B320-B018BFA7D813}"/>
              </a:ext>
            </a:extLst>
          </p:cNvPr>
          <p:cNvSpPr txBox="1"/>
          <p:nvPr/>
        </p:nvSpPr>
        <p:spPr>
          <a:xfrm>
            <a:off x="136935" y="1164554"/>
            <a:ext cx="5467269" cy="1754326"/>
          </a:xfrm>
          <a:custGeom>
            <a:avLst/>
            <a:gdLst>
              <a:gd name="connsiteX0" fmla="*/ 0 w 5467269"/>
              <a:gd name="connsiteY0" fmla="*/ 0 h 1754326"/>
              <a:gd name="connsiteX1" fmla="*/ 683409 w 5467269"/>
              <a:gd name="connsiteY1" fmla="*/ 0 h 1754326"/>
              <a:gd name="connsiteX2" fmla="*/ 1202799 w 5467269"/>
              <a:gd name="connsiteY2" fmla="*/ 0 h 1754326"/>
              <a:gd name="connsiteX3" fmla="*/ 1831535 w 5467269"/>
              <a:gd name="connsiteY3" fmla="*/ 0 h 1754326"/>
              <a:gd name="connsiteX4" fmla="*/ 2460271 w 5467269"/>
              <a:gd name="connsiteY4" fmla="*/ 0 h 1754326"/>
              <a:gd name="connsiteX5" fmla="*/ 3143680 w 5467269"/>
              <a:gd name="connsiteY5" fmla="*/ 0 h 1754326"/>
              <a:gd name="connsiteX6" fmla="*/ 3936434 w 5467269"/>
              <a:gd name="connsiteY6" fmla="*/ 0 h 1754326"/>
              <a:gd name="connsiteX7" fmla="*/ 4455824 w 5467269"/>
              <a:gd name="connsiteY7" fmla="*/ 0 h 1754326"/>
              <a:gd name="connsiteX8" fmla="*/ 5467269 w 5467269"/>
              <a:gd name="connsiteY8" fmla="*/ 0 h 1754326"/>
              <a:gd name="connsiteX9" fmla="*/ 5467269 w 5467269"/>
              <a:gd name="connsiteY9" fmla="*/ 567232 h 1754326"/>
              <a:gd name="connsiteX10" fmla="*/ 5467269 w 5467269"/>
              <a:gd name="connsiteY10" fmla="*/ 1134464 h 1754326"/>
              <a:gd name="connsiteX11" fmla="*/ 5467269 w 5467269"/>
              <a:gd name="connsiteY11" fmla="*/ 1754326 h 1754326"/>
              <a:gd name="connsiteX12" fmla="*/ 4893206 w 5467269"/>
              <a:gd name="connsiteY12" fmla="*/ 1754326 h 1754326"/>
              <a:gd name="connsiteX13" fmla="*/ 4373815 w 5467269"/>
              <a:gd name="connsiteY13" fmla="*/ 1754326 h 1754326"/>
              <a:gd name="connsiteX14" fmla="*/ 3690407 w 5467269"/>
              <a:gd name="connsiteY14" fmla="*/ 1754326 h 1754326"/>
              <a:gd name="connsiteX15" fmla="*/ 2952325 w 5467269"/>
              <a:gd name="connsiteY15" fmla="*/ 1754326 h 1754326"/>
              <a:gd name="connsiteX16" fmla="*/ 2378262 w 5467269"/>
              <a:gd name="connsiteY16" fmla="*/ 1754326 h 1754326"/>
              <a:gd name="connsiteX17" fmla="*/ 1640181 w 5467269"/>
              <a:gd name="connsiteY17" fmla="*/ 1754326 h 1754326"/>
              <a:gd name="connsiteX18" fmla="*/ 1120790 w 5467269"/>
              <a:gd name="connsiteY18" fmla="*/ 1754326 h 1754326"/>
              <a:gd name="connsiteX19" fmla="*/ 0 w 5467269"/>
              <a:gd name="connsiteY19" fmla="*/ 1754326 h 1754326"/>
              <a:gd name="connsiteX20" fmla="*/ 0 w 5467269"/>
              <a:gd name="connsiteY20" fmla="*/ 1134464 h 1754326"/>
              <a:gd name="connsiteX21" fmla="*/ 0 w 5467269"/>
              <a:gd name="connsiteY21" fmla="*/ 567232 h 1754326"/>
              <a:gd name="connsiteX22" fmla="*/ 0 w 5467269"/>
              <a:gd name="connsiteY22" fmla="*/ 0 h 175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467269" h="1754326" extrusionOk="0">
                <a:moveTo>
                  <a:pt x="0" y="0"/>
                </a:moveTo>
                <a:cubicBezTo>
                  <a:pt x="165902" y="25956"/>
                  <a:pt x="360597" y="-20544"/>
                  <a:pt x="683409" y="0"/>
                </a:cubicBezTo>
                <a:cubicBezTo>
                  <a:pt x="1006221" y="20544"/>
                  <a:pt x="1086389" y="-2290"/>
                  <a:pt x="1202799" y="0"/>
                </a:cubicBezTo>
                <a:cubicBezTo>
                  <a:pt x="1319209" y="2290"/>
                  <a:pt x="1623727" y="24646"/>
                  <a:pt x="1831535" y="0"/>
                </a:cubicBezTo>
                <a:cubicBezTo>
                  <a:pt x="2039343" y="-24646"/>
                  <a:pt x="2326387" y="28775"/>
                  <a:pt x="2460271" y="0"/>
                </a:cubicBezTo>
                <a:cubicBezTo>
                  <a:pt x="2594155" y="-28775"/>
                  <a:pt x="2987242" y="12224"/>
                  <a:pt x="3143680" y="0"/>
                </a:cubicBezTo>
                <a:cubicBezTo>
                  <a:pt x="3300118" y="-12224"/>
                  <a:pt x="3677932" y="2143"/>
                  <a:pt x="3936434" y="0"/>
                </a:cubicBezTo>
                <a:cubicBezTo>
                  <a:pt x="4194936" y="-2143"/>
                  <a:pt x="4201173" y="-19509"/>
                  <a:pt x="4455824" y="0"/>
                </a:cubicBezTo>
                <a:cubicBezTo>
                  <a:pt x="4710475" y="19509"/>
                  <a:pt x="5216221" y="-8555"/>
                  <a:pt x="5467269" y="0"/>
                </a:cubicBezTo>
                <a:cubicBezTo>
                  <a:pt x="5458995" y="188770"/>
                  <a:pt x="5482118" y="390612"/>
                  <a:pt x="5467269" y="567232"/>
                </a:cubicBezTo>
                <a:cubicBezTo>
                  <a:pt x="5452420" y="743852"/>
                  <a:pt x="5441716" y="1012707"/>
                  <a:pt x="5467269" y="1134464"/>
                </a:cubicBezTo>
                <a:cubicBezTo>
                  <a:pt x="5492822" y="1256221"/>
                  <a:pt x="5497988" y="1484705"/>
                  <a:pt x="5467269" y="1754326"/>
                </a:cubicBezTo>
                <a:cubicBezTo>
                  <a:pt x="5243698" y="1735526"/>
                  <a:pt x="5076050" y="1750275"/>
                  <a:pt x="4893206" y="1754326"/>
                </a:cubicBezTo>
                <a:cubicBezTo>
                  <a:pt x="4710362" y="1758377"/>
                  <a:pt x="4511810" y="1767946"/>
                  <a:pt x="4373815" y="1754326"/>
                </a:cubicBezTo>
                <a:cubicBezTo>
                  <a:pt x="4235820" y="1740706"/>
                  <a:pt x="3917539" y="1744743"/>
                  <a:pt x="3690407" y="1754326"/>
                </a:cubicBezTo>
                <a:cubicBezTo>
                  <a:pt x="3463275" y="1763909"/>
                  <a:pt x="3196490" y="1762498"/>
                  <a:pt x="2952325" y="1754326"/>
                </a:cubicBezTo>
                <a:cubicBezTo>
                  <a:pt x="2708160" y="1746154"/>
                  <a:pt x="2493851" y="1739547"/>
                  <a:pt x="2378262" y="1754326"/>
                </a:cubicBezTo>
                <a:cubicBezTo>
                  <a:pt x="2262673" y="1769105"/>
                  <a:pt x="1975515" y="1720026"/>
                  <a:pt x="1640181" y="1754326"/>
                </a:cubicBezTo>
                <a:cubicBezTo>
                  <a:pt x="1304847" y="1788626"/>
                  <a:pt x="1354098" y="1763358"/>
                  <a:pt x="1120790" y="1754326"/>
                </a:cubicBezTo>
                <a:cubicBezTo>
                  <a:pt x="887482" y="1745294"/>
                  <a:pt x="299388" y="1729579"/>
                  <a:pt x="0" y="1754326"/>
                </a:cubicBezTo>
                <a:cubicBezTo>
                  <a:pt x="30958" y="1520938"/>
                  <a:pt x="466" y="1388557"/>
                  <a:pt x="0" y="1134464"/>
                </a:cubicBezTo>
                <a:cubicBezTo>
                  <a:pt x="-466" y="880371"/>
                  <a:pt x="-16027" y="800968"/>
                  <a:pt x="0" y="567232"/>
                </a:cubicBezTo>
                <a:cubicBezTo>
                  <a:pt x="16027" y="333496"/>
                  <a:pt x="-15608" y="192826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68483798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целях обеспечения информационной совместимости государственных (муниципальных) информационных систем и информационных ресурсов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средствами которых осуществляется информационное взаимодействие (формирование и обмен информацией)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C59670-1249-4C40-AC43-6B869C8F673C}"/>
              </a:ext>
            </a:extLst>
          </p:cNvPr>
          <p:cNvSpPr txBox="1"/>
          <p:nvPr/>
        </p:nvSpPr>
        <p:spPr>
          <a:xfrm>
            <a:off x="110169" y="3290961"/>
            <a:ext cx="8948386" cy="369332"/>
          </a:xfrm>
          <a:custGeom>
            <a:avLst/>
            <a:gdLst>
              <a:gd name="connsiteX0" fmla="*/ 0 w 8948386"/>
              <a:gd name="connsiteY0" fmla="*/ 0 h 369332"/>
              <a:gd name="connsiteX1" fmla="*/ 867305 w 8948386"/>
              <a:gd name="connsiteY1" fmla="*/ 0 h 369332"/>
              <a:gd name="connsiteX2" fmla="*/ 1734610 w 8948386"/>
              <a:gd name="connsiteY2" fmla="*/ 0 h 369332"/>
              <a:gd name="connsiteX3" fmla="*/ 2422948 w 8948386"/>
              <a:gd name="connsiteY3" fmla="*/ 0 h 369332"/>
              <a:gd name="connsiteX4" fmla="*/ 3200769 w 8948386"/>
              <a:gd name="connsiteY4" fmla="*/ 0 h 369332"/>
              <a:gd name="connsiteX5" fmla="*/ 3799622 w 8948386"/>
              <a:gd name="connsiteY5" fmla="*/ 0 h 369332"/>
              <a:gd name="connsiteX6" fmla="*/ 4577444 w 8948386"/>
              <a:gd name="connsiteY6" fmla="*/ 0 h 369332"/>
              <a:gd name="connsiteX7" fmla="*/ 4997329 w 8948386"/>
              <a:gd name="connsiteY7" fmla="*/ 0 h 369332"/>
              <a:gd name="connsiteX8" fmla="*/ 5775151 w 8948386"/>
              <a:gd name="connsiteY8" fmla="*/ 0 h 369332"/>
              <a:gd name="connsiteX9" fmla="*/ 6195036 w 8948386"/>
              <a:gd name="connsiteY9" fmla="*/ 0 h 369332"/>
              <a:gd name="connsiteX10" fmla="*/ 6972858 w 8948386"/>
              <a:gd name="connsiteY10" fmla="*/ 0 h 369332"/>
              <a:gd name="connsiteX11" fmla="*/ 7482227 w 8948386"/>
              <a:gd name="connsiteY11" fmla="*/ 0 h 369332"/>
              <a:gd name="connsiteX12" fmla="*/ 7991597 w 8948386"/>
              <a:gd name="connsiteY12" fmla="*/ 0 h 369332"/>
              <a:gd name="connsiteX13" fmla="*/ 8948386 w 8948386"/>
              <a:gd name="connsiteY13" fmla="*/ 0 h 369332"/>
              <a:gd name="connsiteX14" fmla="*/ 8948386 w 8948386"/>
              <a:gd name="connsiteY14" fmla="*/ 369332 h 369332"/>
              <a:gd name="connsiteX15" fmla="*/ 8260049 w 8948386"/>
              <a:gd name="connsiteY15" fmla="*/ 369332 h 369332"/>
              <a:gd name="connsiteX16" fmla="*/ 7750679 w 8948386"/>
              <a:gd name="connsiteY16" fmla="*/ 369332 h 369332"/>
              <a:gd name="connsiteX17" fmla="*/ 7151825 w 8948386"/>
              <a:gd name="connsiteY17" fmla="*/ 369332 h 369332"/>
              <a:gd name="connsiteX18" fmla="*/ 6642456 w 8948386"/>
              <a:gd name="connsiteY18" fmla="*/ 369332 h 369332"/>
              <a:gd name="connsiteX19" fmla="*/ 5864635 w 8948386"/>
              <a:gd name="connsiteY19" fmla="*/ 369332 h 369332"/>
              <a:gd name="connsiteX20" fmla="*/ 5355265 w 8948386"/>
              <a:gd name="connsiteY20" fmla="*/ 369332 h 369332"/>
              <a:gd name="connsiteX21" fmla="*/ 4935379 w 8948386"/>
              <a:gd name="connsiteY21" fmla="*/ 369332 h 369332"/>
              <a:gd name="connsiteX22" fmla="*/ 4336526 w 8948386"/>
              <a:gd name="connsiteY22" fmla="*/ 369332 h 369332"/>
              <a:gd name="connsiteX23" fmla="*/ 3737672 w 8948386"/>
              <a:gd name="connsiteY23" fmla="*/ 369332 h 369332"/>
              <a:gd name="connsiteX24" fmla="*/ 3317786 w 8948386"/>
              <a:gd name="connsiteY24" fmla="*/ 369332 h 369332"/>
              <a:gd name="connsiteX25" fmla="*/ 2450481 w 8948386"/>
              <a:gd name="connsiteY25" fmla="*/ 369332 h 369332"/>
              <a:gd name="connsiteX26" fmla="*/ 1672660 w 8948386"/>
              <a:gd name="connsiteY26" fmla="*/ 369332 h 369332"/>
              <a:gd name="connsiteX27" fmla="*/ 984322 w 8948386"/>
              <a:gd name="connsiteY27" fmla="*/ 369332 h 369332"/>
              <a:gd name="connsiteX28" fmla="*/ 0 w 8948386"/>
              <a:gd name="connsiteY28" fmla="*/ 369332 h 369332"/>
              <a:gd name="connsiteX29" fmla="*/ 0 w 8948386"/>
              <a:gd name="connsiteY29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948386" h="369332" extrusionOk="0">
                <a:moveTo>
                  <a:pt x="0" y="0"/>
                </a:moveTo>
                <a:cubicBezTo>
                  <a:pt x="210983" y="-30801"/>
                  <a:pt x="462064" y="35310"/>
                  <a:pt x="867305" y="0"/>
                </a:cubicBezTo>
                <a:cubicBezTo>
                  <a:pt x="1272547" y="-35310"/>
                  <a:pt x="1370559" y="14265"/>
                  <a:pt x="1734610" y="0"/>
                </a:cubicBezTo>
                <a:cubicBezTo>
                  <a:pt x="2098661" y="-14265"/>
                  <a:pt x="2278816" y="-1997"/>
                  <a:pt x="2422948" y="0"/>
                </a:cubicBezTo>
                <a:cubicBezTo>
                  <a:pt x="2567080" y="1997"/>
                  <a:pt x="2921058" y="32361"/>
                  <a:pt x="3200769" y="0"/>
                </a:cubicBezTo>
                <a:cubicBezTo>
                  <a:pt x="3480480" y="-32361"/>
                  <a:pt x="3560102" y="10684"/>
                  <a:pt x="3799622" y="0"/>
                </a:cubicBezTo>
                <a:cubicBezTo>
                  <a:pt x="4039142" y="-10684"/>
                  <a:pt x="4267177" y="-23123"/>
                  <a:pt x="4577444" y="0"/>
                </a:cubicBezTo>
                <a:cubicBezTo>
                  <a:pt x="4887711" y="23123"/>
                  <a:pt x="4894365" y="-17658"/>
                  <a:pt x="4997329" y="0"/>
                </a:cubicBezTo>
                <a:cubicBezTo>
                  <a:pt x="5100293" y="17658"/>
                  <a:pt x="5413988" y="22873"/>
                  <a:pt x="5775151" y="0"/>
                </a:cubicBezTo>
                <a:cubicBezTo>
                  <a:pt x="6136314" y="-22873"/>
                  <a:pt x="5986399" y="-9310"/>
                  <a:pt x="6195036" y="0"/>
                </a:cubicBezTo>
                <a:cubicBezTo>
                  <a:pt x="6403673" y="9310"/>
                  <a:pt x="6706249" y="6107"/>
                  <a:pt x="6972858" y="0"/>
                </a:cubicBezTo>
                <a:cubicBezTo>
                  <a:pt x="7239467" y="-6107"/>
                  <a:pt x="7247431" y="24393"/>
                  <a:pt x="7482227" y="0"/>
                </a:cubicBezTo>
                <a:cubicBezTo>
                  <a:pt x="7717023" y="-24393"/>
                  <a:pt x="7838056" y="-10888"/>
                  <a:pt x="7991597" y="0"/>
                </a:cubicBezTo>
                <a:cubicBezTo>
                  <a:pt x="8145138" y="10888"/>
                  <a:pt x="8566440" y="1371"/>
                  <a:pt x="8948386" y="0"/>
                </a:cubicBezTo>
                <a:cubicBezTo>
                  <a:pt x="8940408" y="113743"/>
                  <a:pt x="8951277" y="199288"/>
                  <a:pt x="8948386" y="369332"/>
                </a:cubicBezTo>
                <a:cubicBezTo>
                  <a:pt x="8807011" y="373486"/>
                  <a:pt x="8462325" y="401445"/>
                  <a:pt x="8260049" y="369332"/>
                </a:cubicBezTo>
                <a:cubicBezTo>
                  <a:pt x="8057773" y="337219"/>
                  <a:pt x="8003150" y="392665"/>
                  <a:pt x="7750679" y="369332"/>
                </a:cubicBezTo>
                <a:cubicBezTo>
                  <a:pt x="7498208" y="346000"/>
                  <a:pt x="7447813" y="363702"/>
                  <a:pt x="7151825" y="369332"/>
                </a:cubicBezTo>
                <a:cubicBezTo>
                  <a:pt x="6855837" y="374962"/>
                  <a:pt x="6770371" y="382105"/>
                  <a:pt x="6642456" y="369332"/>
                </a:cubicBezTo>
                <a:cubicBezTo>
                  <a:pt x="6514541" y="356559"/>
                  <a:pt x="6028383" y="350343"/>
                  <a:pt x="5864635" y="369332"/>
                </a:cubicBezTo>
                <a:cubicBezTo>
                  <a:pt x="5700887" y="388321"/>
                  <a:pt x="5525024" y="350682"/>
                  <a:pt x="5355265" y="369332"/>
                </a:cubicBezTo>
                <a:cubicBezTo>
                  <a:pt x="5185506" y="387983"/>
                  <a:pt x="5059437" y="366857"/>
                  <a:pt x="4935379" y="369332"/>
                </a:cubicBezTo>
                <a:cubicBezTo>
                  <a:pt x="4811321" y="371807"/>
                  <a:pt x="4617353" y="384922"/>
                  <a:pt x="4336526" y="369332"/>
                </a:cubicBezTo>
                <a:cubicBezTo>
                  <a:pt x="4055699" y="353742"/>
                  <a:pt x="3861389" y="374247"/>
                  <a:pt x="3737672" y="369332"/>
                </a:cubicBezTo>
                <a:cubicBezTo>
                  <a:pt x="3613955" y="364417"/>
                  <a:pt x="3431360" y="367573"/>
                  <a:pt x="3317786" y="369332"/>
                </a:cubicBezTo>
                <a:cubicBezTo>
                  <a:pt x="3204212" y="371091"/>
                  <a:pt x="2753623" y="327902"/>
                  <a:pt x="2450481" y="369332"/>
                </a:cubicBezTo>
                <a:cubicBezTo>
                  <a:pt x="2147339" y="410762"/>
                  <a:pt x="1956336" y="331103"/>
                  <a:pt x="1672660" y="369332"/>
                </a:cubicBezTo>
                <a:cubicBezTo>
                  <a:pt x="1388984" y="407561"/>
                  <a:pt x="1293580" y="385062"/>
                  <a:pt x="984322" y="369332"/>
                </a:cubicBezTo>
                <a:cubicBezTo>
                  <a:pt x="675064" y="353602"/>
                  <a:pt x="275829" y="397137"/>
                  <a:pt x="0" y="369332"/>
                </a:cubicBezTo>
                <a:cubicBezTo>
                  <a:pt x="14341" y="289852"/>
                  <a:pt x="-15464" y="107492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17991017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унифицированные формы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согласно разделам 4 и 5 Метод. рекомендаций приказа № 52н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3290AE-5458-44A2-A0E2-BF12D723AFC5}"/>
              </a:ext>
            </a:extLst>
          </p:cNvPr>
          <p:cNvSpPr txBox="1"/>
          <p:nvPr/>
        </p:nvSpPr>
        <p:spPr>
          <a:xfrm flipH="1">
            <a:off x="6425860" y="1857051"/>
            <a:ext cx="1452500" cy="369332"/>
          </a:xfrm>
          <a:custGeom>
            <a:avLst/>
            <a:gdLst>
              <a:gd name="connsiteX0" fmla="*/ 0 w 1452500"/>
              <a:gd name="connsiteY0" fmla="*/ 0 h 369332"/>
              <a:gd name="connsiteX1" fmla="*/ 469642 w 1452500"/>
              <a:gd name="connsiteY1" fmla="*/ 0 h 369332"/>
              <a:gd name="connsiteX2" fmla="*/ 968333 w 1452500"/>
              <a:gd name="connsiteY2" fmla="*/ 0 h 369332"/>
              <a:gd name="connsiteX3" fmla="*/ 1452500 w 1452500"/>
              <a:gd name="connsiteY3" fmla="*/ 0 h 369332"/>
              <a:gd name="connsiteX4" fmla="*/ 1452500 w 1452500"/>
              <a:gd name="connsiteY4" fmla="*/ 369332 h 369332"/>
              <a:gd name="connsiteX5" fmla="*/ 1011908 w 1452500"/>
              <a:gd name="connsiteY5" fmla="*/ 369332 h 369332"/>
              <a:gd name="connsiteX6" fmla="*/ 556792 w 1452500"/>
              <a:gd name="connsiteY6" fmla="*/ 369332 h 369332"/>
              <a:gd name="connsiteX7" fmla="*/ 0 w 1452500"/>
              <a:gd name="connsiteY7" fmla="*/ 369332 h 369332"/>
              <a:gd name="connsiteX8" fmla="*/ 0 w 1452500"/>
              <a:gd name="connsiteY8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2500" h="369332" extrusionOk="0">
                <a:moveTo>
                  <a:pt x="0" y="0"/>
                </a:moveTo>
                <a:cubicBezTo>
                  <a:pt x="169728" y="-4627"/>
                  <a:pt x="331273" y="17320"/>
                  <a:pt x="469642" y="0"/>
                </a:cubicBezTo>
                <a:cubicBezTo>
                  <a:pt x="608011" y="-17320"/>
                  <a:pt x="730127" y="-1514"/>
                  <a:pt x="968333" y="0"/>
                </a:cubicBezTo>
                <a:cubicBezTo>
                  <a:pt x="1206539" y="1514"/>
                  <a:pt x="1274238" y="23003"/>
                  <a:pt x="1452500" y="0"/>
                </a:cubicBezTo>
                <a:cubicBezTo>
                  <a:pt x="1444159" y="147024"/>
                  <a:pt x="1440089" y="285631"/>
                  <a:pt x="1452500" y="369332"/>
                </a:cubicBezTo>
                <a:cubicBezTo>
                  <a:pt x="1262353" y="347388"/>
                  <a:pt x="1195017" y="350145"/>
                  <a:pt x="1011908" y="369332"/>
                </a:cubicBezTo>
                <a:cubicBezTo>
                  <a:pt x="828799" y="388519"/>
                  <a:pt x="667298" y="364011"/>
                  <a:pt x="556792" y="369332"/>
                </a:cubicBezTo>
                <a:cubicBezTo>
                  <a:pt x="446286" y="374653"/>
                  <a:pt x="244645" y="368169"/>
                  <a:pt x="0" y="369332"/>
                </a:cubicBezTo>
                <a:cubicBezTo>
                  <a:pt x="6997" y="221769"/>
                  <a:pt x="-15927" y="106044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11662944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разработаны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43C162-5B7A-4CEA-814C-22AA930FB29F}"/>
              </a:ext>
            </a:extLst>
          </p:cNvPr>
          <p:cNvSpPr txBox="1"/>
          <p:nvPr/>
        </p:nvSpPr>
        <p:spPr>
          <a:xfrm>
            <a:off x="1405048" y="6356350"/>
            <a:ext cx="1296144" cy="369332"/>
          </a:xfrm>
          <a:custGeom>
            <a:avLst/>
            <a:gdLst>
              <a:gd name="connsiteX0" fmla="*/ 0 w 1296144"/>
              <a:gd name="connsiteY0" fmla="*/ 0 h 369332"/>
              <a:gd name="connsiteX1" fmla="*/ 457971 w 1296144"/>
              <a:gd name="connsiteY1" fmla="*/ 0 h 369332"/>
              <a:gd name="connsiteX2" fmla="*/ 915942 w 1296144"/>
              <a:gd name="connsiteY2" fmla="*/ 0 h 369332"/>
              <a:gd name="connsiteX3" fmla="*/ 1296144 w 1296144"/>
              <a:gd name="connsiteY3" fmla="*/ 0 h 369332"/>
              <a:gd name="connsiteX4" fmla="*/ 1296144 w 1296144"/>
              <a:gd name="connsiteY4" fmla="*/ 369332 h 369332"/>
              <a:gd name="connsiteX5" fmla="*/ 902980 w 1296144"/>
              <a:gd name="connsiteY5" fmla="*/ 369332 h 369332"/>
              <a:gd name="connsiteX6" fmla="*/ 496855 w 1296144"/>
              <a:gd name="connsiteY6" fmla="*/ 369332 h 369332"/>
              <a:gd name="connsiteX7" fmla="*/ 0 w 1296144"/>
              <a:gd name="connsiteY7" fmla="*/ 369332 h 369332"/>
              <a:gd name="connsiteX8" fmla="*/ 0 w 1296144"/>
              <a:gd name="connsiteY8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6144" h="369332" fill="none" extrusionOk="0">
                <a:moveTo>
                  <a:pt x="0" y="0"/>
                </a:moveTo>
                <a:cubicBezTo>
                  <a:pt x="141324" y="-37564"/>
                  <a:pt x="327461" y="15097"/>
                  <a:pt x="457971" y="0"/>
                </a:cubicBezTo>
                <a:cubicBezTo>
                  <a:pt x="588481" y="-15097"/>
                  <a:pt x="760823" y="10464"/>
                  <a:pt x="915942" y="0"/>
                </a:cubicBezTo>
                <a:cubicBezTo>
                  <a:pt x="1071061" y="-10464"/>
                  <a:pt x="1183595" y="28323"/>
                  <a:pt x="1296144" y="0"/>
                </a:cubicBezTo>
                <a:cubicBezTo>
                  <a:pt x="1309146" y="166018"/>
                  <a:pt x="1269649" y="261847"/>
                  <a:pt x="1296144" y="369332"/>
                </a:cubicBezTo>
                <a:cubicBezTo>
                  <a:pt x="1186570" y="402202"/>
                  <a:pt x="1019805" y="342379"/>
                  <a:pt x="902980" y="369332"/>
                </a:cubicBezTo>
                <a:cubicBezTo>
                  <a:pt x="786155" y="396285"/>
                  <a:pt x="677365" y="339929"/>
                  <a:pt x="496855" y="369332"/>
                </a:cubicBezTo>
                <a:cubicBezTo>
                  <a:pt x="316345" y="398735"/>
                  <a:pt x="138232" y="357562"/>
                  <a:pt x="0" y="369332"/>
                </a:cubicBezTo>
                <a:cubicBezTo>
                  <a:pt x="-33438" y="213747"/>
                  <a:pt x="13606" y="180685"/>
                  <a:pt x="0" y="0"/>
                </a:cubicBezTo>
                <a:close/>
              </a:path>
              <a:path w="1296144" h="369332" stroke="0" extrusionOk="0">
                <a:moveTo>
                  <a:pt x="0" y="0"/>
                </a:moveTo>
                <a:cubicBezTo>
                  <a:pt x="102610" y="-16102"/>
                  <a:pt x="278876" y="44773"/>
                  <a:pt x="432048" y="0"/>
                </a:cubicBezTo>
                <a:cubicBezTo>
                  <a:pt x="585220" y="-44773"/>
                  <a:pt x="661534" y="10382"/>
                  <a:pt x="851135" y="0"/>
                </a:cubicBezTo>
                <a:cubicBezTo>
                  <a:pt x="1040736" y="-10382"/>
                  <a:pt x="1187766" y="32253"/>
                  <a:pt x="1296144" y="0"/>
                </a:cubicBezTo>
                <a:cubicBezTo>
                  <a:pt x="1305943" y="181162"/>
                  <a:pt x="1295691" y="212856"/>
                  <a:pt x="1296144" y="369332"/>
                </a:cubicBezTo>
                <a:cubicBezTo>
                  <a:pt x="1165272" y="395588"/>
                  <a:pt x="1022613" y="366256"/>
                  <a:pt x="890019" y="369332"/>
                </a:cubicBezTo>
                <a:cubicBezTo>
                  <a:pt x="757426" y="372408"/>
                  <a:pt x="524140" y="349317"/>
                  <a:pt x="432048" y="369332"/>
                </a:cubicBezTo>
                <a:cubicBezTo>
                  <a:pt x="339956" y="389347"/>
                  <a:pt x="104301" y="348468"/>
                  <a:pt x="0" y="369332"/>
                </a:cubicBezTo>
                <a:cubicBezTo>
                  <a:pt x="-21293" y="255055"/>
                  <a:pt x="20466" y="149127"/>
                  <a:pt x="0" y="0"/>
                </a:cubicBezTo>
                <a:close/>
              </a:path>
            </a:pathLst>
          </a:custGeom>
          <a:solidFill>
            <a:srgbClr val="FFFFCC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96725624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ф. 0504520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3B20D24-9DA1-43D4-BEAA-55137130134C}"/>
              </a:ext>
            </a:extLst>
          </p:cNvPr>
          <p:cNvSpPr txBox="1"/>
          <p:nvPr/>
        </p:nvSpPr>
        <p:spPr>
          <a:xfrm>
            <a:off x="239202" y="4974129"/>
            <a:ext cx="1439556" cy="366703"/>
          </a:xfrm>
          <a:custGeom>
            <a:avLst/>
            <a:gdLst>
              <a:gd name="connsiteX0" fmla="*/ 0 w 1439556"/>
              <a:gd name="connsiteY0" fmla="*/ 0 h 366703"/>
              <a:gd name="connsiteX1" fmla="*/ 508643 w 1439556"/>
              <a:gd name="connsiteY1" fmla="*/ 0 h 366703"/>
              <a:gd name="connsiteX2" fmla="*/ 959704 w 1439556"/>
              <a:gd name="connsiteY2" fmla="*/ 0 h 366703"/>
              <a:gd name="connsiteX3" fmla="*/ 1439556 w 1439556"/>
              <a:gd name="connsiteY3" fmla="*/ 0 h 366703"/>
              <a:gd name="connsiteX4" fmla="*/ 1439556 w 1439556"/>
              <a:gd name="connsiteY4" fmla="*/ 366703 h 366703"/>
              <a:gd name="connsiteX5" fmla="*/ 945308 w 1439556"/>
              <a:gd name="connsiteY5" fmla="*/ 366703 h 366703"/>
              <a:gd name="connsiteX6" fmla="*/ 465456 w 1439556"/>
              <a:gd name="connsiteY6" fmla="*/ 366703 h 366703"/>
              <a:gd name="connsiteX7" fmla="*/ 0 w 1439556"/>
              <a:gd name="connsiteY7" fmla="*/ 366703 h 366703"/>
              <a:gd name="connsiteX8" fmla="*/ 0 w 1439556"/>
              <a:gd name="connsiteY8" fmla="*/ 0 h 36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9556" h="366703" fill="none" extrusionOk="0">
                <a:moveTo>
                  <a:pt x="0" y="0"/>
                </a:moveTo>
                <a:cubicBezTo>
                  <a:pt x="128503" y="-7987"/>
                  <a:pt x="292334" y="58083"/>
                  <a:pt x="508643" y="0"/>
                </a:cubicBezTo>
                <a:cubicBezTo>
                  <a:pt x="724952" y="-58083"/>
                  <a:pt x="792024" y="11333"/>
                  <a:pt x="959704" y="0"/>
                </a:cubicBezTo>
                <a:cubicBezTo>
                  <a:pt x="1127384" y="-11333"/>
                  <a:pt x="1318220" y="26451"/>
                  <a:pt x="1439556" y="0"/>
                </a:cubicBezTo>
                <a:cubicBezTo>
                  <a:pt x="1452985" y="170291"/>
                  <a:pt x="1407992" y="231734"/>
                  <a:pt x="1439556" y="366703"/>
                </a:cubicBezTo>
                <a:cubicBezTo>
                  <a:pt x="1221030" y="425996"/>
                  <a:pt x="1104398" y="312428"/>
                  <a:pt x="945308" y="366703"/>
                </a:cubicBezTo>
                <a:cubicBezTo>
                  <a:pt x="786218" y="420978"/>
                  <a:pt x="641192" y="366147"/>
                  <a:pt x="465456" y="366703"/>
                </a:cubicBezTo>
                <a:cubicBezTo>
                  <a:pt x="289720" y="367259"/>
                  <a:pt x="162221" y="361888"/>
                  <a:pt x="0" y="366703"/>
                </a:cubicBezTo>
                <a:cubicBezTo>
                  <a:pt x="-30564" y="215213"/>
                  <a:pt x="5056" y="140491"/>
                  <a:pt x="0" y="0"/>
                </a:cubicBezTo>
                <a:close/>
              </a:path>
              <a:path w="1439556" h="366703" stroke="0" extrusionOk="0">
                <a:moveTo>
                  <a:pt x="0" y="0"/>
                </a:moveTo>
                <a:cubicBezTo>
                  <a:pt x="129808" y="-9671"/>
                  <a:pt x="379959" y="55795"/>
                  <a:pt x="479852" y="0"/>
                </a:cubicBezTo>
                <a:cubicBezTo>
                  <a:pt x="579745" y="-55795"/>
                  <a:pt x="734447" y="13921"/>
                  <a:pt x="959704" y="0"/>
                </a:cubicBezTo>
                <a:cubicBezTo>
                  <a:pt x="1184961" y="-13921"/>
                  <a:pt x="1256280" y="30355"/>
                  <a:pt x="1439556" y="0"/>
                </a:cubicBezTo>
                <a:cubicBezTo>
                  <a:pt x="1455233" y="122616"/>
                  <a:pt x="1434281" y="219578"/>
                  <a:pt x="1439556" y="366703"/>
                </a:cubicBezTo>
                <a:cubicBezTo>
                  <a:pt x="1297403" y="390516"/>
                  <a:pt x="1109508" y="342976"/>
                  <a:pt x="988495" y="366703"/>
                </a:cubicBezTo>
                <a:cubicBezTo>
                  <a:pt x="867482" y="390430"/>
                  <a:pt x="594084" y="348608"/>
                  <a:pt x="494248" y="366703"/>
                </a:cubicBezTo>
                <a:cubicBezTo>
                  <a:pt x="394412" y="384798"/>
                  <a:pt x="214730" y="311153"/>
                  <a:pt x="0" y="366703"/>
                </a:cubicBezTo>
                <a:cubicBezTo>
                  <a:pt x="-26000" y="243089"/>
                  <a:pt x="22604" y="129912"/>
                  <a:pt x="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386390279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ф. 0504512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FAFEEA-2C14-467E-BDB7-62ADCF6B93A0}"/>
              </a:ext>
            </a:extLst>
          </p:cNvPr>
          <p:cNvSpPr txBox="1"/>
          <p:nvPr/>
        </p:nvSpPr>
        <p:spPr>
          <a:xfrm>
            <a:off x="2760293" y="4964862"/>
            <a:ext cx="1432146" cy="366703"/>
          </a:xfrm>
          <a:custGeom>
            <a:avLst/>
            <a:gdLst>
              <a:gd name="connsiteX0" fmla="*/ 0 w 1432146"/>
              <a:gd name="connsiteY0" fmla="*/ 0 h 366703"/>
              <a:gd name="connsiteX1" fmla="*/ 506025 w 1432146"/>
              <a:gd name="connsiteY1" fmla="*/ 0 h 366703"/>
              <a:gd name="connsiteX2" fmla="*/ 954764 w 1432146"/>
              <a:gd name="connsiteY2" fmla="*/ 0 h 366703"/>
              <a:gd name="connsiteX3" fmla="*/ 1432146 w 1432146"/>
              <a:gd name="connsiteY3" fmla="*/ 0 h 366703"/>
              <a:gd name="connsiteX4" fmla="*/ 1432146 w 1432146"/>
              <a:gd name="connsiteY4" fmla="*/ 366703 h 366703"/>
              <a:gd name="connsiteX5" fmla="*/ 997728 w 1432146"/>
              <a:gd name="connsiteY5" fmla="*/ 366703 h 366703"/>
              <a:gd name="connsiteX6" fmla="*/ 491703 w 1432146"/>
              <a:gd name="connsiteY6" fmla="*/ 366703 h 366703"/>
              <a:gd name="connsiteX7" fmla="*/ 0 w 1432146"/>
              <a:gd name="connsiteY7" fmla="*/ 366703 h 366703"/>
              <a:gd name="connsiteX8" fmla="*/ 0 w 1432146"/>
              <a:gd name="connsiteY8" fmla="*/ 0 h 36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2146" h="366703" fill="none" extrusionOk="0">
                <a:moveTo>
                  <a:pt x="0" y="0"/>
                </a:moveTo>
                <a:cubicBezTo>
                  <a:pt x="214865" y="-49494"/>
                  <a:pt x="391023" y="23897"/>
                  <a:pt x="506025" y="0"/>
                </a:cubicBezTo>
                <a:cubicBezTo>
                  <a:pt x="621028" y="-23897"/>
                  <a:pt x="812849" y="43820"/>
                  <a:pt x="954764" y="0"/>
                </a:cubicBezTo>
                <a:cubicBezTo>
                  <a:pt x="1096679" y="-43820"/>
                  <a:pt x="1239360" y="13258"/>
                  <a:pt x="1432146" y="0"/>
                </a:cubicBezTo>
                <a:cubicBezTo>
                  <a:pt x="1432542" y="104398"/>
                  <a:pt x="1420431" y="251784"/>
                  <a:pt x="1432146" y="366703"/>
                </a:cubicBezTo>
                <a:cubicBezTo>
                  <a:pt x="1253655" y="403120"/>
                  <a:pt x="1208945" y="364978"/>
                  <a:pt x="997728" y="366703"/>
                </a:cubicBezTo>
                <a:cubicBezTo>
                  <a:pt x="786511" y="368428"/>
                  <a:pt x="606025" y="336911"/>
                  <a:pt x="491703" y="366703"/>
                </a:cubicBezTo>
                <a:cubicBezTo>
                  <a:pt x="377381" y="396495"/>
                  <a:pt x="127412" y="327522"/>
                  <a:pt x="0" y="366703"/>
                </a:cubicBezTo>
                <a:cubicBezTo>
                  <a:pt x="-3422" y="202086"/>
                  <a:pt x="35249" y="177503"/>
                  <a:pt x="0" y="0"/>
                </a:cubicBezTo>
                <a:close/>
              </a:path>
              <a:path w="1432146" h="366703" stroke="0" extrusionOk="0">
                <a:moveTo>
                  <a:pt x="0" y="0"/>
                </a:moveTo>
                <a:cubicBezTo>
                  <a:pt x="175160" y="-46729"/>
                  <a:pt x="350170" y="8675"/>
                  <a:pt x="506025" y="0"/>
                </a:cubicBezTo>
                <a:cubicBezTo>
                  <a:pt x="661880" y="-8675"/>
                  <a:pt x="793049" y="14017"/>
                  <a:pt x="969085" y="0"/>
                </a:cubicBezTo>
                <a:cubicBezTo>
                  <a:pt x="1145121" y="-14017"/>
                  <a:pt x="1237039" y="9793"/>
                  <a:pt x="1432146" y="0"/>
                </a:cubicBezTo>
                <a:cubicBezTo>
                  <a:pt x="1451516" y="110811"/>
                  <a:pt x="1401543" y="205596"/>
                  <a:pt x="1432146" y="366703"/>
                </a:cubicBezTo>
                <a:cubicBezTo>
                  <a:pt x="1243726" y="372464"/>
                  <a:pt x="1090767" y="362744"/>
                  <a:pt x="983407" y="366703"/>
                </a:cubicBezTo>
                <a:cubicBezTo>
                  <a:pt x="876047" y="370662"/>
                  <a:pt x="698508" y="346780"/>
                  <a:pt x="506025" y="366703"/>
                </a:cubicBezTo>
                <a:cubicBezTo>
                  <a:pt x="313542" y="386626"/>
                  <a:pt x="236325" y="346051"/>
                  <a:pt x="0" y="366703"/>
                </a:cubicBezTo>
                <a:cubicBezTo>
                  <a:pt x="-18667" y="220584"/>
                  <a:pt x="32611" y="148222"/>
                  <a:pt x="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0612820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ф.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0504513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1253D37-8D10-4A9D-A307-03645872F48A}"/>
              </a:ext>
            </a:extLst>
          </p:cNvPr>
          <p:cNvSpPr txBox="1"/>
          <p:nvPr/>
        </p:nvSpPr>
        <p:spPr>
          <a:xfrm>
            <a:off x="249800" y="5437193"/>
            <a:ext cx="1432146" cy="366703"/>
          </a:xfrm>
          <a:custGeom>
            <a:avLst/>
            <a:gdLst>
              <a:gd name="connsiteX0" fmla="*/ 0 w 1432146"/>
              <a:gd name="connsiteY0" fmla="*/ 0 h 366703"/>
              <a:gd name="connsiteX1" fmla="*/ 491703 w 1432146"/>
              <a:gd name="connsiteY1" fmla="*/ 0 h 366703"/>
              <a:gd name="connsiteX2" fmla="*/ 940443 w 1432146"/>
              <a:gd name="connsiteY2" fmla="*/ 0 h 366703"/>
              <a:gd name="connsiteX3" fmla="*/ 1432146 w 1432146"/>
              <a:gd name="connsiteY3" fmla="*/ 0 h 366703"/>
              <a:gd name="connsiteX4" fmla="*/ 1432146 w 1432146"/>
              <a:gd name="connsiteY4" fmla="*/ 366703 h 366703"/>
              <a:gd name="connsiteX5" fmla="*/ 954764 w 1432146"/>
              <a:gd name="connsiteY5" fmla="*/ 366703 h 366703"/>
              <a:gd name="connsiteX6" fmla="*/ 506025 w 1432146"/>
              <a:gd name="connsiteY6" fmla="*/ 366703 h 366703"/>
              <a:gd name="connsiteX7" fmla="*/ 0 w 1432146"/>
              <a:gd name="connsiteY7" fmla="*/ 366703 h 366703"/>
              <a:gd name="connsiteX8" fmla="*/ 0 w 1432146"/>
              <a:gd name="connsiteY8" fmla="*/ 0 h 36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2146" h="366703" fill="none" extrusionOk="0">
                <a:moveTo>
                  <a:pt x="0" y="0"/>
                </a:moveTo>
                <a:cubicBezTo>
                  <a:pt x="228160" y="-53329"/>
                  <a:pt x="377192" y="1455"/>
                  <a:pt x="491703" y="0"/>
                </a:cubicBezTo>
                <a:cubicBezTo>
                  <a:pt x="606214" y="-1455"/>
                  <a:pt x="754802" y="14232"/>
                  <a:pt x="940443" y="0"/>
                </a:cubicBezTo>
                <a:cubicBezTo>
                  <a:pt x="1126084" y="-14232"/>
                  <a:pt x="1226416" y="24860"/>
                  <a:pt x="1432146" y="0"/>
                </a:cubicBezTo>
                <a:cubicBezTo>
                  <a:pt x="1443495" y="128088"/>
                  <a:pt x="1397400" y="261419"/>
                  <a:pt x="1432146" y="366703"/>
                </a:cubicBezTo>
                <a:cubicBezTo>
                  <a:pt x="1311295" y="371772"/>
                  <a:pt x="1092561" y="333591"/>
                  <a:pt x="954764" y="366703"/>
                </a:cubicBezTo>
                <a:cubicBezTo>
                  <a:pt x="816967" y="399815"/>
                  <a:pt x="625698" y="331679"/>
                  <a:pt x="506025" y="366703"/>
                </a:cubicBezTo>
                <a:cubicBezTo>
                  <a:pt x="386352" y="401727"/>
                  <a:pt x="102616" y="325863"/>
                  <a:pt x="0" y="366703"/>
                </a:cubicBezTo>
                <a:cubicBezTo>
                  <a:pt x="-28656" y="188512"/>
                  <a:pt x="37433" y="133240"/>
                  <a:pt x="0" y="0"/>
                </a:cubicBezTo>
                <a:close/>
              </a:path>
              <a:path w="1432146" h="366703" stroke="0" extrusionOk="0">
                <a:moveTo>
                  <a:pt x="0" y="0"/>
                </a:moveTo>
                <a:cubicBezTo>
                  <a:pt x="143065" y="-36472"/>
                  <a:pt x="347150" y="27936"/>
                  <a:pt x="506025" y="0"/>
                </a:cubicBezTo>
                <a:cubicBezTo>
                  <a:pt x="664900" y="-27936"/>
                  <a:pt x="800725" y="9069"/>
                  <a:pt x="983407" y="0"/>
                </a:cubicBezTo>
                <a:cubicBezTo>
                  <a:pt x="1166089" y="-9069"/>
                  <a:pt x="1234352" y="4813"/>
                  <a:pt x="1432146" y="0"/>
                </a:cubicBezTo>
                <a:cubicBezTo>
                  <a:pt x="1462124" y="86850"/>
                  <a:pt x="1431003" y="278899"/>
                  <a:pt x="1432146" y="366703"/>
                </a:cubicBezTo>
                <a:cubicBezTo>
                  <a:pt x="1331899" y="376115"/>
                  <a:pt x="1163898" y="353579"/>
                  <a:pt x="997728" y="366703"/>
                </a:cubicBezTo>
                <a:cubicBezTo>
                  <a:pt x="831558" y="379827"/>
                  <a:pt x="708030" y="331529"/>
                  <a:pt x="506025" y="366703"/>
                </a:cubicBezTo>
                <a:cubicBezTo>
                  <a:pt x="304020" y="401877"/>
                  <a:pt x="140879" y="343918"/>
                  <a:pt x="0" y="366703"/>
                </a:cubicBezTo>
                <a:cubicBezTo>
                  <a:pt x="-27364" y="218046"/>
                  <a:pt x="23592" y="173276"/>
                  <a:pt x="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94871251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ф. 0504515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56B114C-A8B0-4567-BDA1-75F1E0CB3225}"/>
              </a:ext>
            </a:extLst>
          </p:cNvPr>
          <p:cNvSpPr txBox="1"/>
          <p:nvPr/>
        </p:nvSpPr>
        <p:spPr>
          <a:xfrm>
            <a:off x="2783841" y="5419002"/>
            <a:ext cx="1385051" cy="366703"/>
          </a:xfrm>
          <a:custGeom>
            <a:avLst/>
            <a:gdLst>
              <a:gd name="connsiteX0" fmla="*/ 0 w 1385051"/>
              <a:gd name="connsiteY0" fmla="*/ 0 h 366703"/>
              <a:gd name="connsiteX1" fmla="*/ 461684 w 1385051"/>
              <a:gd name="connsiteY1" fmla="*/ 0 h 366703"/>
              <a:gd name="connsiteX2" fmla="*/ 895666 w 1385051"/>
              <a:gd name="connsiteY2" fmla="*/ 0 h 366703"/>
              <a:gd name="connsiteX3" fmla="*/ 1385051 w 1385051"/>
              <a:gd name="connsiteY3" fmla="*/ 0 h 366703"/>
              <a:gd name="connsiteX4" fmla="*/ 1385051 w 1385051"/>
              <a:gd name="connsiteY4" fmla="*/ 366703 h 366703"/>
              <a:gd name="connsiteX5" fmla="*/ 937218 w 1385051"/>
              <a:gd name="connsiteY5" fmla="*/ 366703 h 366703"/>
              <a:gd name="connsiteX6" fmla="*/ 489385 w 1385051"/>
              <a:gd name="connsiteY6" fmla="*/ 366703 h 366703"/>
              <a:gd name="connsiteX7" fmla="*/ 0 w 1385051"/>
              <a:gd name="connsiteY7" fmla="*/ 366703 h 366703"/>
              <a:gd name="connsiteX8" fmla="*/ 0 w 1385051"/>
              <a:gd name="connsiteY8" fmla="*/ 0 h 36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5051" h="366703" fill="none" extrusionOk="0">
                <a:moveTo>
                  <a:pt x="0" y="0"/>
                </a:moveTo>
                <a:cubicBezTo>
                  <a:pt x="168873" y="-41685"/>
                  <a:pt x="287482" y="35794"/>
                  <a:pt x="461684" y="0"/>
                </a:cubicBezTo>
                <a:cubicBezTo>
                  <a:pt x="635886" y="-35794"/>
                  <a:pt x="687730" y="29495"/>
                  <a:pt x="895666" y="0"/>
                </a:cubicBezTo>
                <a:cubicBezTo>
                  <a:pt x="1103602" y="-29495"/>
                  <a:pt x="1230400" y="37759"/>
                  <a:pt x="1385051" y="0"/>
                </a:cubicBezTo>
                <a:cubicBezTo>
                  <a:pt x="1392460" y="145281"/>
                  <a:pt x="1351942" y="249096"/>
                  <a:pt x="1385051" y="366703"/>
                </a:cubicBezTo>
                <a:cubicBezTo>
                  <a:pt x="1194461" y="377966"/>
                  <a:pt x="1124165" y="338917"/>
                  <a:pt x="937218" y="366703"/>
                </a:cubicBezTo>
                <a:cubicBezTo>
                  <a:pt x="750271" y="394489"/>
                  <a:pt x="652064" y="312972"/>
                  <a:pt x="489385" y="366703"/>
                </a:cubicBezTo>
                <a:cubicBezTo>
                  <a:pt x="326706" y="420434"/>
                  <a:pt x="109761" y="361945"/>
                  <a:pt x="0" y="366703"/>
                </a:cubicBezTo>
                <a:cubicBezTo>
                  <a:pt x="-11482" y="273634"/>
                  <a:pt x="4872" y="167256"/>
                  <a:pt x="0" y="0"/>
                </a:cubicBezTo>
                <a:close/>
              </a:path>
              <a:path w="1385051" h="366703" stroke="0" extrusionOk="0">
                <a:moveTo>
                  <a:pt x="0" y="0"/>
                </a:moveTo>
                <a:cubicBezTo>
                  <a:pt x="212938" y="-41902"/>
                  <a:pt x="261647" y="2608"/>
                  <a:pt x="475534" y="0"/>
                </a:cubicBezTo>
                <a:cubicBezTo>
                  <a:pt x="689421" y="-2608"/>
                  <a:pt x="790425" y="5167"/>
                  <a:pt x="964919" y="0"/>
                </a:cubicBezTo>
                <a:cubicBezTo>
                  <a:pt x="1139414" y="-5167"/>
                  <a:pt x="1228368" y="7966"/>
                  <a:pt x="1385051" y="0"/>
                </a:cubicBezTo>
                <a:cubicBezTo>
                  <a:pt x="1410935" y="89089"/>
                  <a:pt x="1367641" y="240854"/>
                  <a:pt x="1385051" y="366703"/>
                </a:cubicBezTo>
                <a:cubicBezTo>
                  <a:pt x="1244477" y="389786"/>
                  <a:pt x="1060655" y="350752"/>
                  <a:pt x="909517" y="366703"/>
                </a:cubicBezTo>
                <a:cubicBezTo>
                  <a:pt x="758379" y="382654"/>
                  <a:pt x="645851" y="360126"/>
                  <a:pt x="489385" y="366703"/>
                </a:cubicBezTo>
                <a:cubicBezTo>
                  <a:pt x="332919" y="373280"/>
                  <a:pt x="236651" y="366250"/>
                  <a:pt x="0" y="366703"/>
                </a:cubicBezTo>
                <a:cubicBezTo>
                  <a:pt x="-5886" y="191943"/>
                  <a:pt x="29416" y="136057"/>
                  <a:pt x="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6889673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ф. 0504516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3819CF4-ACC8-4C7D-A497-0403738AB65E}"/>
              </a:ext>
            </a:extLst>
          </p:cNvPr>
          <p:cNvSpPr txBox="1"/>
          <p:nvPr/>
        </p:nvSpPr>
        <p:spPr>
          <a:xfrm>
            <a:off x="239279" y="5924838"/>
            <a:ext cx="1453189" cy="366703"/>
          </a:xfrm>
          <a:custGeom>
            <a:avLst/>
            <a:gdLst>
              <a:gd name="connsiteX0" fmla="*/ 0 w 1453189"/>
              <a:gd name="connsiteY0" fmla="*/ 0 h 366703"/>
              <a:gd name="connsiteX1" fmla="*/ 469864 w 1453189"/>
              <a:gd name="connsiteY1" fmla="*/ 0 h 366703"/>
              <a:gd name="connsiteX2" fmla="*/ 983325 w 1453189"/>
              <a:gd name="connsiteY2" fmla="*/ 0 h 366703"/>
              <a:gd name="connsiteX3" fmla="*/ 1453189 w 1453189"/>
              <a:gd name="connsiteY3" fmla="*/ 0 h 366703"/>
              <a:gd name="connsiteX4" fmla="*/ 1453189 w 1453189"/>
              <a:gd name="connsiteY4" fmla="*/ 366703 h 366703"/>
              <a:gd name="connsiteX5" fmla="*/ 997856 w 1453189"/>
              <a:gd name="connsiteY5" fmla="*/ 366703 h 366703"/>
              <a:gd name="connsiteX6" fmla="*/ 557056 w 1453189"/>
              <a:gd name="connsiteY6" fmla="*/ 366703 h 366703"/>
              <a:gd name="connsiteX7" fmla="*/ 0 w 1453189"/>
              <a:gd name="connsiteY7" fmla="*/ 366703 h 366703"/>
              <a:gd name="connsiteX8" fmla="*/ 0 w 1453189"/>
              <a:gd name="connsiteY8" fmla="*/ 0 h 36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3189" h="366703" fill="none" extrusionOk="0">
                <a:moveTo>
                  <a:pt x="0" y="0"/>
                </a:moveTo>
                <a:cubicBezTo>
                  <a:pt x="115800" y="-7506"/>
                  <a:pt x="296486" y="49500"/>
                  <a:pt x="469864" y="0"/>
                </a:cubicBezTo>
                <a:cubicBezTo>
                  <a:pt x="643242" y="-49500"/>
                  <a:pt x="751422" y="31235"/>
                  <a:pt x="983325" y="0"/>
                </a:cubicBezTo>
                <a:cubicBezTo>
                  <a:pt x="1215228" y="-31235"/>
                  <a:pt x="1300381" y="16531"/>
                  <a:pt x="1453189" y="0"/>
                </a:cubicBezTo>
                <a:cubicBezTo>
                  <a:pt x="1468682" y="96331"/>
                  <a:pt x="1448299" y="286114"/>
                  <a:pt x="1453189" y="366703"/>
                </a:cubicBezTo>
                <a:cubicBezTo>
                  <a:pt x="1251187" y="380128"/>
                  <a:pt x="1152307" y="360809"/>
                  <a:pt x="997856" y="366703"/>
                </a:cubicBezTo>
                <a:cubicBezTo>
                  <a:pt x="843405" y="372597"/>
                  <a:pt x="700356" y="360969"/>
                  <a:pt x="557056" y="366703"/>
                </a:cubicBezTo>
                <a:cubicBezTo>
                  <a:pt x="413756" y="372437"/>
                  <a:pt x="232894" y="353938"/>
                  <a:pt x="0" y="366703"/>
                </a:cubicBezTo>
                <a:cubicBezTo>
                  <a:pt x="-23817" y="289215"/>
                  <a:pt x="6786" y="108340"/>
                  <a:pt x="0" y="0"/>
                </a:cubicBezTo>
                <a:close/>
              </a:path>
              <a:path w="1453189" h="366703" stroke="0" extrusionOk="0">
                <a:moveTo>
                  <a:pt x="0" y="0"/>
                </a:moveTo>
                <a:cubicBezTo>
                  <a:pt x="242771" y="-31628"/>
                  <a:pt x="357461" y="18825"/>
                  <a:pt x="498928" y="0"/>
                </a:cubicBezTo>
                <a:cubicBezTo>
                  <a:pt x="640395" y="-18825"/>
                  <a:pt x="783793" y="15254"/>
                  <a:pt x="939729" y="0"/>
                </a:cubicBezTo>
                <a:cubicBezTo>
                  <a:pt x="1095665" y="-15254"/>
                  <a:pt x="1251264" y="11166"/>
                  <a:pt x="1453189" y="0"/>
                </a:cubicBezTo>
                <a:cubicBezTo>
                  <a:pt x="1470866" y="120334"/>
                  <a:pt x="1427998" y="246661"/>
                  <a:pt x="1453189" y="366703"/>
                </a:cubicBezTo>
                <a:cubicBezTo>
                  <a:pt x="1218344" y="384981"/>
                  <a:pt x="1182676" y="317208"/>
                  <a:pt x="983325" y="366703"/>
                </a:cubicBezTo>
                <a:cubicBezTo>
                  <a:pt x="783974" y="416198"/>
                  <a:pt x="747273" y="342816"/>
                  <a:pt x="513460" y="366703"/>
                </a:cubicBezTo>
                <a:cubicBezTo>
                  <a:pt x="279647" y="390590"/>
                  <a:pt x="105086" y="306389"/>
                  <a:pt x="0" y="366703"/>
                </a:cubicBezTo>
                <a:cubicBezTo>
                  <a:pt x="-771" y="280973"/>
                  <a:pt x="36971" y="121778"/>
                  <a:pt x="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33693982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7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ф. 0504517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C84CEE7-D030-467D-B905-3AE86F168E3D}"/>
              </a:ext>
            </a:extLst>
          </p:cNvPr>
          <p:cNvSpPr txBox="1"/>
          <p:nvPr/>
        </p:nvSpPr>
        <p:spPr>
          <a:xfrm>
            <a:off x="2783841" y="5924838"/>
            <a:ext cx="1453189" cy="366703"/>
          </a:xfrm>
          <a:custGeom>
            <a:avLst/>
            <a:gdLst>
              <a:gd name="connsiteX0" fmla="*/ 0 w 1453189"/>
              <a:gd name="connsiteY0" fmla="*/ 0 h 366703"/>
              <a:gd name="connsiteX1" fmla="*/ 513460 w 1453189"/>
              <a:gd name="connsiteY1" fmla="*/ 0 h 366703"/>
              <a:gd name="connsiteX2" fmla="*/ 1026920 w 1453189"/>
              <a:gd name="connsiteY2" fmla="*/ 0 h 366703"/>
              <a:gd name="connsiteX3" fmla="*/ 1453189 w 1453189"/>
              <a:gd name="connsiteY3" fmla="*/ 0 h 366703"/>
              <a:gd name="connsiteX4" fmla="*/ 1453189 w 1453189"/>
              <a:gd name="connsiteY4" fmla="*/ 366703 h 366703"/>
              <a:gd name="connsiteX5" fmla="*/ 1012388 w 1453189"/>
              <a:gd name="connsiteY5" fmla="*/ 366703 h 366703"/>
              <a:gd name="connsiteX6" fmla="*/ 542524 w 1453189"/>
              <a:gd name="connsiteY6" fmla="*/ 366703 h 366703"/>
              <a:gd name="connsiteX7" fmla="*/ 0 w 1453189"/>
              <a:gd name="connsiteY7" fmla="*/ 366703 h 366703"/>
              <a:gd name="connsiteX8" fmla="*/ 0 w 1453189"/>
              <a:gd name="connsiteY8" fmla="*/ 0 h 36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3189" h="366703" fill="none" extrusionOk="0">
                <a:moveTo>
                  <a:pt x="0" y="0"/>
                </a:moveTo>
                <a:cubicBezTo>
                  <a:pt x="147754" y="-28453"/>
                  <a:pt x="299554" y="18304"/>
                  <a:pt x="513460" y="0"/>
                </a:cubicBezTo>
                <a:cubicBezTo>
                  <a:pt x="727366" y="-18304"/>
                  <a:pt x="881148" y="59691"/>
                  <a:pt x="1026920" y="0"/>
                </a:cubicBezTo>
                <a:cubicBezTo>
                  <a:pt x="1172692" y="-59691"/>
                  <a:pt x="1309261" y="40673"/>
                  <a:pt x="1453189" y="0"/>
                </a:cubicBezTo>
                <a:cubicBezTo>
                  <a:pt x="1470482" y="121754"/>
                  <a:pt x="1444396" y="229993"/>
                  <a:pt x="1453189" y="366703"/>
                </a:cubicBezTo>
                <a:cubicBezTo>
                  <a:pt x="1306337" y="400730"/>
                  <a:pt x="1217610" y="322007"/>
                  <a:pt x="1012388" y="366703"/>
                </a:cubicBezTo>
                <a:cubicBezTo>
                  <a:pt x="807166" y="411399"/>
                  <a:pt x="716014" y="351065"/>
                  <a:pt x="542524" y="366703"/>
                </a:cubicBezTo>
                <a:cubicBezTo>
                  <a:pt x="369034" y="382341"/>
                  <a:pt x="116885" y="327587"/>
                  <a:pt x="0" y="366703"/>
                </a:cubicBezTo>
                <a:cubicBezTo>
                  <a:pt x="-11773" y="259451"/>
                  <a:pt x="15882" y="98157"/>
                  <a:pt x="0" y="0"/>
                </a:cubicBezTo>
                <a:close/>
              </a:path>
              <a:path w="1453189" h="366703" stroke="0" extrusionOk="0">
                <a:moveTo>
                  <a:pt x="0" y="0"/>
                </a:moveTo>
                <a:cubicBezTo>
                  <a:pt x="105018" y="-39852"/>
                  <a:pt x="267860" y="44566"/>
                  <a:pt x="455333" y="0"/>
                </a:cubicBezTo>
                <a:cubicBezTo>
                  <a:pt x="642806" y="-44566"/>
                  <a:pt x="783498" y="13705"/>
                  <a:pt x="954261" y="0"/>
                </a:cubicBezTo>
                <a:cubicBezTo>
                  <a:pt x="1125024" y="-13705"/>
                  <a:pt x="1310363" y="17580"/>
                  <a:pt x="1453189" y="0"/>
                </a:cubicBezTo>
                <a:cubicBezTo>
                  <a:pt x="1457690" y="157418"/>
                  <a:pt x="1424438" y="217053"/>
                  <a:pt x="1453189" y="366703"/>
                </a:cubicBezTo>
                <a:cubicBezTo>
                  <a:pt x="1304414" y="367625"/>
                  <a:pt x="1127523" y="328630"/>
                  <a:pt x="939729" y="366703"/>
                </a:cubicBezTo>
                <a:cubicBezTo>
                  <a:pt x="751935" y="404776"/>
                  <a:pt x="614963" y="328409"/>
                  <a:pt x="440801" y="366703"/>
                </a:cubicBezTo>
                <a:cubicBezTo>
                  <a:pt x="266639" y="404997"/>
                  <a:pt x="164970" y="343039"/>
                  <a:pt x="0" y="366703"/>
                </a:cubicBezTo>
                <a:cubicBezTo>
                  <a:pt x="-6462" y="243308"/>
                  <a:pt x="30407" y="142938"/>
                  <a:pt x="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87258574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ф. 0504518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CEFEB83-5329-4315-BB8B-F27C173F8454}"/>
              </a:ext>
            </a:extLst>
          </p:cNvPr>
          <p:cNvSpPr txBox="1"/>
          <p:nvPr/>
        </p:nvSpPr>
        <p:spPr>
          <a:xfrm>
            <a:off x="5399500" y="5004494"/>
            <a:ext cx="1493912" cy="366703"/>
          </a:xfrm>
          <a:custGeom>
            <a:avLst/>
            <a:gdLst>
              <a:gd name="connsiteX0" fmla="*/ 0 w 1493912"/>
              <a:gd name="connsiteY0" fmla="*/ 0 h 366703"/>
              <a:gd name="connsiteX1" fmla="*/ 497971 w 1493912"/>
              <a:gd name="connsiteY1" fmla="*/ 0 h 366703"/>
              <a:gd name="connsiteX2" fmla="*/ 995941 w 1493912"/>
              <a:gd name="connsiteY2" fmla="*/ 0 h 366703"/>
              <a:gd name="connsiteX3" fmla="*/ 1493912 w 1493912"/>
              <a:gd name="connsiteY3" fmla="*/ 0 h 366703"/>
              <a:gd name="connsiteX4" fmla="*/ 1493912 w 1493912"/>
              <a:gd name="connsiteY4" fmla="*/ 366703 h 366703"/>
              <a:gd name="connsiteX5" fmla="*/ 995941 w 1493912"/>
              <a:gd name="connsiteY5" fmla="*/ 366703 h 366703"/>
              <a:gd name="connsiteX6" fmla="*/ 542788 w 1493912"/>
              <a:gd name="connsiteY6" fmla="*/ 366703 h 366703"/>
              <a:gd name="connsiteX7" fmla="*/ 0 w 1493912"/>
              <a:gd name="connsiteY7" fmla="*/ 366703 h 366703"/>
              <a:gd name="connsiteX8" fmla="*/ 0 w 1493912"/>
              <a:gd name="connsiteY8" fmla="*/ 0 h 36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3912" h="366703" extrusionOk="0">
                <a:moveTo>
                  <a:pt x="0" y="0"/>
                </a:moveTo>
                <a:cubicBezTo>
                  <a:pt x="198156" y="-48122"/>
                  <a:pt x="333602" y="59415"/>
                  <a:pt x="497971" y="0"/>
                </a:cubicBezTo>
                <a:cubicBezTo>
                  <a:pt x="662340" y="-59415"/>
                  <a:pt x="885791" y="51999"/>
                  <a:pt x="995941" y="0"/>
                </a:cubicBezTo>
                <a:cubicBezTo>
                  <a:pt x="1106091" y="-51999"/>
                  <a:pt x="1275989" y="38402"/>
                  <a:pt x="1493912" y="0"/>
                </a:cubicBezTo>
                <a:cubicBezTo>
                  <a:pt x="1514356" y="166964"/>
                  <a:pt x="1478424" y="239632"/>
                  <a:pt x="1493912" y="366703"/>
                </a:cubicBezTo>
                <a:cubicBezTo>
                  <a:pt x="1256688" y="404570"/>
                  <a:pt x="1152065" y="316313"/>
                  <a:pt x="995941" y="366703"/>
                </a:cubicBezTo>
                <a:cubicBezTo>
                  <a:pt x="839817" y="417093"/>
                  <a:pt x="749979" y="324773"/>
                  <a:pt x="542788" y="366703"/>
                </a:cubicBezTo>
                <a:cubicBezTo>
                  <a:pt x="335597" y="408633"/>
                  <a:pt x="241080" y="354132"/>
                  <a:pt x="0" y="366703"/>
                </a:cubicBezTo>
                <a:cubicBezTo>
                  <a:pt x="-27996" y="202100"/>
                  <a:pt x="40068" y="117486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06842433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 action="ppaction://hlinkfile"/>
              </a:rPr>
              <a:t>ф. 0504093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DE9DA62-2B76-4ECD-A780-170843A4C7E5}"/>
              </a:ext>
            </a:extLst>
          </p:cNvPr>
          <p:cNvSpPr txBox="1"/>
          <p:nvPr/>
        </p:nvSpPr>
        <p:spPr>
          <a:xfrm>
            <a:off x="7477467" y="5044481"/>
            <a:ext cx="1436413" cy="366703"/>
          </a:xfrm>
          <a:custGeom>
            <a:avLst/>
            <a:gdLst>
              <a:gd name="connsiteX0" fmla="*/ 0 w 1436413"/>
              <a:gd name="connsiteY0" fmla="*/ 0 h 366703"/>
              <a:gd name="connsiteX1" fmla="*/ 464440 w 1436413"/>
              <a:gd name="connsiteY1" fmla="*/ 0 h 366703"/>
              <a:gd name="connsiteX2" fmla="*/ 957609 w 1436413"/>
              <a:gd name="connsiteY2" fmla="*/ 0 h 366703"/>
              <a:gd name="connsiteX3" fmla="*/ 1436413 w 1436413"/>
              <a:gd name="connsiteY3" fmla="*/ 0 h 366703"/>
              <a:gd name="connsiteX4" fmla="*/ 1436413 w 1436413"/>
              <a:gd name="connsiteY4" fmla="*/ 366703 h 366703"/>
              <a:gd name="connsiteX5" fmla="*/ 957609 w 1436413"/>
              <a:gd name="connsiteY5" fmla="*/ 366703 h 366703"/>
              <a:gd name="connsiteX6" fmla="*/ 521897 w 1436413"/>
              <a:gd name="connsiteY6" fmla="*/ 366703 h 366703"/>
              <a:gd name="connsiteX7" fmla="*/ 0 w 1436413"/>
              <a:gd name="connsiteY7" fmla="*/ 366703 h 366703"/>
              <a:gd name="connsiteX8" fmla="*/ 0 w 1436413"/>
              <a:gd name="connsiteY8" fmla="*/ 0 h 36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6413" h="366703" extrusionOk="0">
                <a:moveTo>
                  <a:pt x="0" y="0"/>
                </a:moveTo>
                <a:cubicBezTo>
                  <a:pt x="161777" y="-24110"/>
                  <a:pt x="308820" y="34435"/>
                  <a:pt x="464440" y="0"/>
                </a:cubicBezTo>
                <a:cubicBezTo>
                  <a:pt x="620060" y="-34435"/>
                  <a:pt x="739203" y="15075"/>
                  <a:pt x="957609" y="0"/>
                </a:cubicBezTo>
                <a:cubicBezTo>
                  <a:pt x="1176015" y="-15075"/>
                  <a:pt x="1227284" y="31804"/>
                  <a:pt x="1436413" y="0"/>
                </a:cubicBezTo>
                <a:cubicBezTo>
                  <a:pt x="1451015" y="111939"/>
                  <a:pt x="1423223" y="210742"/>
                  <a:pt x="1436413" y="366703"/>
                </a:cubicBezTo>
                <a:cubicBezTo>
                  <a:pt x="1304877" y="369484"/>
                  <a:pt x="1060777" y="352196"/>
                  <a:pt x="957609" y="366703"/>
                </a:cubicBezTo>
                <a:cubicBezTo>
                  <a:pt x="854441" y="381210"/>
                  <a:pt x="644834" y="337599"/>
                  <a:pt x="521897" y="366703"/>
                </a:cubicBezTo>
                <a:cubicBezTo>
                  <a:pt x="398960" y="395807"/>
                  <a:pt x="254320" y="305818"/>
                  <a:pt x="0" y="366703"/>
                </a:cubicBezTo>
                <a:cubicBezTo>
                  <a:pt x="-43599" y="230110"/>
                  <a:pt x="7090" y="89110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46197197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9" action="ppaction://hlinkfile"/>
              </a:rPr>
              <a:t>ф. 0504094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E07697-8F2A-453B-9727-08EF53ED4C74}"/>
              </a:ext>
            </a:extLst>
          </p:cNvPr>
          <p:cNvSpPr txBox="1"/>
          <p:nvPr/>
        </p:nvSpPr>
        <p:spPr>
          <a:xfrm>
            <a:off x="5399500" y="4152869"/>
            <a:ext cx="3505221" cy="646331"/>
          </a:xfrm>
          <a:custGeom>
            <a:avLst/>
            <a:gdLst>
              <a:gd name="connsiteX0" fmla="*/ 0 w 3505221"/>
              <a:gd name="connsiteY0" fmla="*/ 0 h 646331"/>
              <a:gd name="connsiteX1" fmla="*/ 654308 w 3505221"/>
              <a:gd name="connsiteY1" fmla="*/ 0 h 646331"/>
              <a:gd name="connsiteX2" fmla="*/ 1238511 w 3505221"/>
              <a:gd name="connsiteY2" fmla="*/ 0 h 646331"/>
              <a:gd name="connsiteX3" fmla="*/ 1892819 w 3505221"/>
              <a:gd name="connsiteY3" fmla="*/ 0 h 646331"/>
              <a:gd name="connsiteX4" fmla="*/ 2406918 w 3505221"/>
              <a:gd name="connsiteY4" fmla="*/ 0 h 646331"/>
              <a:gd name="connsiteX5" fmla="*/ 3505221 w 3505221"/>
              <a:gd name="connsiteY5" fmla="*/ 0 h 646331"/>
              <a:gd name="connsiteX6" fmla="*/ 3505221 w 3505221"/>
              <a:gd name="connsiteY6" fmla="*/ 323166 h 646331"/>
              <a:gd name="connsiteX7" fmla="*/ 3505221 w 3505221"/>
              <a:gd name="connsiteY7" fmla="*/ 646331 h 646331"/>
              <a:gd name="connsiteX8" fmla="*/ 2850913 w 3505221"/>
              <a:gd name="connsiteY8" fmla="*/ 646331 h 646331"/>
              <a:gd name="connsiteX9" fmla="*/ 2231657 w 3505221"/>
              <a:gd name="connsiteY9" fmla="*/ 646331 h 646331"/>
              <a:gd name="connsiteX10" fmla="*/ 1717558 w 3505221"/>
              <a:gd name="connsiteY10" fmla="*/ 646331 h 646331"/>
              <a:gd name="connsiteX11" fmla="*/ 1203459 w 3505221"/>
              <a:gd name="connsiteY11" fmla="*/ 646331 h 646331"/>
              <a:gd name="connsiteX12" fmla="*/ 619256 w 3505221"/>
              <a:gd name="connsiteY12" fmla="*/ 646331 h 646331"/>
              <a:gd name="connsiteX13" fmla="*/ 0 w 3505221"/>
              <a:gd name="connsiteY13" fmla="*/ 646331 h 646331"/>
              <a:gd name="connsiteX14" fmla="*/ 0 w 3505221"/>
              <a:gd name="connsiteY14" fmla="*/ 323166 h 646331"/>
              <a:gd name="connsiteX15" fmla="*/ 0 w 3505221"/>
              <a:gd name="connsiteY15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505221" h="646331" extrusionOk="0">
                <a:moveTo>
                  <a:pt x="0" y="0"/>
                </a:moveTo>
                <a:cubicBezTo>
                  <a:pt x="228139" y="-38931"/>
                  <a:pt x="517735" y="52504"/>
                  <a:pt x="654308" y="0"/>
                </a:cubicBezTo>
                <a:cubicBezTo>
                  <a:pt x="790881" y="-52504"/>
                  <a:pt x="1075306" y="14165"/>
                  <a:pt x="1238511" y="0"/>
                </a:cubicBezTo>
                <a:cubicBezTo>
                  <a:pt x="1401716" y="-14165"/>
                  <a:pt x="1752001" y="75886"/>
                  <a:pt x="1892819" y="0"/>
                </a:cubicBezTo>
                <a:cubicBezTo>
                  <a:pt x="2033637" y="-75886"/>
                  <a:pt x="2280999" y="58995"/>
                  <a:pt x="2406918" y="0"/>
                </a:cubicBezTo>
                <a:cubicBezTo>
                  <a:pt x="2532837" y="-58995"/>
                  <a:pt x="3187385" y="53171"/>
                  <a:pt x="3505221" y="0"/>
                </a:cubicBezTo>
                <a:cubicBezTo>
                  <a:pt x="3534206" y="107521"/>
                  <a:pt x="3489977" y="227639"/>
                  <a:pt x="3505221" y="323166"/>
                </a:cubicBezTo>
                <a:cubicBezTo>
                  <a:pt x="3520465" y="418693"/>
                  <a:pt x="3500983" y="502189"/>
                  <a:pt x="3505221" y="646331"/>
                </a:cubicBezTo>
                <a:cubicBezTo>
                  <a:pt x="3365479" y="696233"/>
                  <a:pt x="3053011" y="588843"/>
                  <a:pt x="2850913" y="646331"/>
                </a:cubicBezTo>
                <a:cubicBezTo>
                  <a:pt x="2648815" y="703819"/>
                  <a:pt x="2387222" y="613951"/>
                  <a:pt x="2231657" y="646331"/>
                </a:cubicBezTo>
                <a:cubicBezTo>
                  <a:pt x="2076092" y="678711"/>
                  <a:pt x="1873501" y="626954"/>
                  <a:pt x="1717558" y="646331"/>
                </a:cubicBezTo>
                <a:cubicBezTo>
                  <a:pt x="1561615" y="665708"/>
                  <a:pt x="1436605" y="635097"/>
                  <a:pt x="1203459" y="646331"/>
                </a:cubicBezTo>
                <a:cubicBezTo>
                  <a:pt x="970313" y="657565"/>
                  <a:pt x="792956" y="593455"/>
                  <a:pt x="619256" y="646331"/>
                </a:cubicBezTo>
                <a:cubicBezTo>
                  <a:pt x="445556" y="699207"/>
                  <a:pt x="206227" y="591592"/>
                  <a:pt x="0" y="646331"/>
                </a:cubicBezTo>
                <a:cubicBezTo>
                  <a:pt x="-24626" y="529719"/>
                  <a:pt x="21770" y="484492"/>
                  <a:pt x="0" y="323166"/>
                </a:cubicBezTo>
                <a:cubicBezTo>
                  <a:pt x="-21770" y="161841"/>
                  <a:pt x="13781" y="107504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63090312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электронных регистров бухгалтерского учета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1F0CC34-68F1-4395-88D3-2278C64C6D4F}"/>
              </a:ext>
            </a:extLst>
          </p:cNvPr>
          <p:cNvSpPr txBox="1"/>
          <p:nvPr/>
        </p:nvSpPr>
        <p:spPr>
          <a:xfrm>
            <a:off x="88109" y="4152869"/>
            <a:ext cx="4145690" cy="646331"/>
          </a:xfrm>
          <a:custGeom>
            <a:avLst/>
            <a:gdLst>
              <a:gd name="connsiteX0" fmla="*/ 0 w 4145690"/>
              <a:gd name="connsiteY0" fmla="*/ 0 h 646331"/>
              <a:gd name="connsiteX1" fmla="*/ 509328 w 4145690"/>
              <a:gd name="connsiteY1" fmla="*/ 0 h 646331"/>
              <a:gd name="connsiteX2" fmla="*/ 1101569 w 4145690"/>
              <a:gd name="connsiteY2" fmla="*/ 0 h 646331"/>
              <a:gd name="connsiteX3" fmla="*/ 1776724 w 4145690"/>
              <a:gd name="connsiteY3" fmla="*/ 0 h 646331"/>
              <a:gd name="connsiteX4" fmla="*/ 2286052 w 4145690"/>
              <a:gd name="connsiteY4" fmla="*/ 0 h 646331"/>
              <a:gd name="connsiteX5" fmla="*/ 2961207 w 4145690"/>
              <a:gd name="connsiteY5" fmla="*/ 0 h 646331"/>
              <a:gd name="connsiteX6" fmla="*/ 3636362 w 4145690"/>
              <a:gd name="connsiteY6" fmla="*/ 0 h 646331"/>
              <a:gd name="connsiteX7" fmla="*/ 4145690 w 4145690"/>
              <a:gd name="connsiteY7" fmla="*/ 0 h 646331"/>
              <a:gd name="connsiteX8" fmla="*/ 4145690 w 4145690"/>
              <a:gd name="connsiteY8" fmla="*/ 329629 h 646331"/>
              <a:gd name="connsiteX9" fmla="*/ 4145690 w 4145690"/>
              <a:gd name="connsiteY9" fmla="*/ 646331 h 646331"/>
              <a:gd name="connsiteX10" fmla="*/ 3553449 w 4145690"/>
              <a:gd name="connsiteY10" fmla="*/ 646331 h 646331"/>
              <a:gd name="connsiteX11" fmla="*/ 3085578 w 4145690"/>
              <a:gd name="connsiteY11" fmla="*/ 646331 h 646331"/>
              <a:gd name="connsiteX12" fmla="*/ 2451880 w 4145690"/>
              <a:gd name="connsiteY12" fmla="*/ 646331 h 646331"/>
              <a:gd name="connsiteX13" fmla="*/ 1776724 w 4145690"/>
              <a:gd name="connsiteY13" fmla="*/ 646331 h 646331"/>
              <a:gd name="connsiteX14" fmla="*/ 1225940 w 4145690"/>
              <a:gd name="connsiteY14" fmla="*/ 646331 h 646331"/>
              <a:gd name="connsiteX15" fmla="*/ 633698 w 4145690"/>
              <a:gd name="connsiteY15" fmla="*/ 646331 h 646331"/>
              <a:gd name="connsiteX16" fmla="*/ 0 w 4145690"/>
              <a:gd name="connsiteY16" fmla="*/ 646331 h 646331"/>
              <a:gd name="connsiteX17" fmla="*/ 0 w 4145690"/>
              <a:gd name="connsiteY17" fmla="*/ 342555 h 646331"/>
              <a:gd name="connsiteX18" fmla="*/ 0 w 4145690"/>
              <a:gd name="connsiteY18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45690" h="646331" extrusionOk="0">
                <a:moveTo>
                  <a:pt x="0" y="0"/>
                </a:moveTo>
                <a:cubicBezTo>
                  <a:pt x="202960" y="-27671"/>
                  <a:pt x="332218" y="2908"/>
                  <a:pt x="509328" y="0"/>
                </a:cubicBezTo>
                <a:cubicBezTo>
                  <a:pt x="686438" y="-2908"/>
                  <a:pt x="903100" y="65476"/>
                  <a:pt x="1101569" y="0"/>
                </a:cubicBezTo>
                <a:cubicBezTo>
                  <a:pt x="1300038" y="-65476"/>
                  <a:pt x="1456434" y="58718"/>
                  <a:pt x="1776724" y="0"/>
                </a:cubicBezTo>
                <a:cubicBezTo>
                  <a:pt x="2097015" y="-58718"/>
                  <a:pt x="2096245" y="40808"/>
                  <a:pt x="2286052" y="0"/>
                </a:cubicBezTo>
                <a:cubicBezTo>
                  <a:pt x="2475859" y="-40808"/>
                  <a:pt x="2721625" y="14919"/>
                  <a:pt x="2961207" y="0"/>
                </a:cubicBezTo>
                <a:cubicBezTo>
                  <a:pt x="3200789" y="-14919"/>
                  <a:pt x="3431647" y="13000"/>
                  <a:pt x="3636362" y="0"/>
                </a:cubicBezTo>
                <a:cubicBezTo>
                  <a:pt x="3841078" y="-13000"/>
                  <a:pt x="3973629" y="18040"/>
                  <a:pt x="4145690" y="0"/>
                </a:cubicBezTo>
                <a:cubicBezTo>
                  <a:pt x="4166248" y="113173"/>
                  <a:pt x="4131362" y="232284"/>
                  <a:pt x="4145690" y="329629"/>
                </a:cubicBezTo>
                <a:cubicBezTo>
                  <a:pt x="4160018" y="426974"/>
                  <a:pt x="4110925" y="575548"/>
                  <a:pt x="4145690" y="646331"/>
                </a:cubicBezTo>
                <a:cubicBezTo>
                  <a:pt x="3929144" y="704013"/>
                  <a:pt x="3803679" y="579186"/>
                  <a:pt x="3553449" y="646331"/>
                </a:cubicBezTo>
                <a:cubicBezTo>
                  <a:pt x="3303219" y="713476"/>
                  <a:pt x="3224556" y="633928"/>
                  <a:pt x="3085578" y="646331"/>
                </a:cubicBezTo>
                <a:cubicBezTo>
                  <a:pt x="2946600" y="658734"/>
                  <a:pt x="2757798" y="585289"/>
                  <a:pt x="2451880" y="646331"/>
                </a:cubicBezTo>
                <a:cubicBezTo>
                  <a:pt x="2145962" y="707373"/>
                  <a:pt x="2076937" y="600710"/>
                  <a:pt x="1776724" y="646331"/>
                </a:cubicBezTo>
                <a:cubicBezTo>
                  <a:pt x="1476511" y="691952"/>
                  <a:pt x="1377962" y="592814"/>
                  <a:pt x="1225940" y="646331"/>
                </a:cubicBezTo>
                <a:cubicBezTo>
                  <a:pt x="1073918" y="699848"/>
                  <a:pt x="782101" y="582929"/>
                  <a:pt x="633698" y="646331"/>
                </a:cubicBezTo>
                <a:cubicBezTo>
                  <a:pt x="485295" y="709733"/>
                  <a:pt x="314070" y="608640"/>
                  <a:pt x="0" y="646331"/>
                </a:cubicBezTo>
                <a:cubicBezTo>
                  <a:pt x="-8261" y="496781"/>
                  <a:pt x="21698" y="447914"/>
                  <a:pt x="0" y="342555"/>
                </a:cubicBezTo>
                <a:cubicBezTo>
                  <a:pt x="-21698" y="237196"/>
                  <a:pt x="14253" y="115872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35499504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электронных первичных учетных документов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AF0C2B9-2262-4F81-A377-88E762F5EB79}"/>
              </a:ext>
            </a:extLst>
          </p:cNvPr>
          <p:cNvSpPr txBox="1"/>
          <p:nvPr/>
        </p:nvSpPr>
        <p:spPr>
          <a:xfrm>
            <a:off x="4866110" y="5532598"/>
            <a:ext cx="1722114" cy="830997"/>
          </a:xfrm>
          <a:custGeom>
            <a:avLst/>
            <a:gdLst>
              <a:gd name="connsiteX0" fmla="*/ 0 w 1722114"/>
              <a:gd name="connsiteY0" fmla="*/ 0 h 830997"/>
              <a:gd name="connsiteX1" fmla="*/ 608480 w 1722114"/>
              <a:gd name="connsiteY1" fmla="*/ 0 h 830997"/>
              <a:gd name="connsiteX2" fmla="*/ 1130855 w 1722114"/>
              <a:gd name="connsiteY2" fmla="*/ 0 h 830997"/>
              <a:gd name="connsiteX3" fmla="*/ 1722114 w 1722114"/>
              <a:gd name="connsiteY3" fmla="*/ 0 h 830997"/>
              <a:gd name="connsiteX4" fmla="*/ 1722114 w 1722114"/>
              <a:gd name="connsiteY4" fmla="*/ 398879 h 830997"/>
              <a:gd name="connsiteX5" fmla="*/ 1722114 w 1722114"/>
              <a:gd name="connsiteY5" fmla="*/ 830997 h 830997"/>
              <a:gd name="connsiteX6" fmla="*/ 1148076 w 1722114"/>
              <a:gd name="connsiteY6" fmla="*/ 830997 h 830997"/>
              <a:gd name="connsiteX7" fmla="*/ 625701 w 1722114"/>
              <a:gd name="connsiteY7" fmla="*/ 830997 h 830997"/>
              <a:gd name="connsiteX8" fmla="*/ 0 w 1722114"/>
              <a:gd name="connsiteY8" fmla="*/ 830997 h 830997"/>
              <a:gd name="connsiteX9" fmla="*/ 0 w 1722114"/>
              <a:gd name="connsiteY9" fmla="*/ 432118 h 830997"/>
              <a:gd name="connsiteX10" fmla="*/ 0 w 1722114"/>
              <a:gd name="connsiteY10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22114" h="830997" extrusionOk="0">
                <a:moveTo>
                  <a:pt x="0" y="0"/>
                </a:moveTo>
                <a:cubicBezTo>
                  <a:pt x="280065" y="-18666"/>
                  <a:pt x="454562" y="16268"/>
                  <a:pt x="608480" y="0"/>
                </a:cubicBezTo>
                <a:cubicBezTo>
                  <a:pt x="762398" y="-16268"/>
                  <a:pt x="972289" y="48315"/>
                  <a:pt x="1130855" y="0"/>
                </a:cubicBezTo>
                <a:cubicBezTo>
                  <a:pt x="1289422" y="-48315"/>
                  <a:pt x="1598350" y="40402"/>
                  <a:pt x="1722114" y="0"/>
                </a:cubicBezTo>
                <a:cubicBezTo>
                  <a:pt x="1764210" y="144697"/>
                  <a:pt x="1707576" y="267747"/>
                  <a:pt x="1722114" y="398879"/>
                </a:cubicBezTo>
                <a:cubicBezTo>
                  <a:pt x="1736652" y="530011"/>
                  <a:pt x="1675996" y="676129"/>
                  <a:pt x="1722114" y="830997"/>
                </a:cubicBezTo>
                <a:cubicBezTo>
                  <a:pt x="1602064" y="835023"/>
                  <a:pt x="1414298" y="819560"/>
                  <a:pt x="1148076" y="830997"/>
                </a:cubicBezTo>
                <a:cubicBezTo>
                  <a:pt x="881854" y="842434"/>
                  <a:pt x="855289" y="792550"/>
                  <a:pt x="625701" y="830997"/>
                </a:cubicBezTo>
                <a:cubicBezTo>
                  <a:pt x="396113" y="869444"/>
                  <a:pt x="215509" y="777296"/>
                  <a:pt x="0" y="830997"/>
                </a:cubicBezTo>
                <a:cubicBezTo>
                  <a:pt x="-28403" y="706201"/>
                  <a:pt x="3227" y="623087"/>
                  <a:pt x="0" y="432118"/>
                </a:cubicBezTo>
                <a:cubicBezTo>
                  <a:pt x="-3227" y="241149"/>
                  <a:pt x="19495" y="135048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40246065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корректирующий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финансовый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аннулирующий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8" name="Прямая со стрелкой 57">
            <a:extLst>
              <a:ext uri="{FF2B5EF4-FFF2-40B4-BE49-F238E27FC236}">
                <a16:creationId xmlns:a16="http://schemas.microsoft.com/office/drawing/2014/main" id="{B7F5F205-E9EF-469E-97FC-558785B7181A}"/>
              </a:ext>
            </a:extLst>
          </p:cNvPr>
          <p:cNvCxnSpPr>
            <a:stCxn id="21" idx="3"/>
            <a:endCxn id="56" idx="1"/>
          </p:cNvCxnSpPr>
          <p:nvPr/>
        </p:nvCxnSpPr>
        <p:spPr>
          <a:xfrm>
            <a:off x="4192439" y="5148214"/>
            <a:ext cx="673671" cy="7998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 стрелкой 59">
            <a:extLst>
              <a:ext uri="{FF2B5EF4-FFF2-40B4-BE49-F238E27FC236}">
                <a16:creationId xmlns:a16="http://schemas.microsoft.com/office/drawing/2014/main" id="{96BAE418-06DE-4963-9077-7D83FE41967A}"/>
              </a:ext>
            </a:extLst>
          </p:cNvPr>
          <p:cNvCxnSpPr>
            <a:stCxn id="27" idx="3"/>
            <a:endCxn id="56" idx="1"/>
          </p:cNvCxnSpPr>
          <p:nvPr/>
        </p:nvCxnSpPr>
        <p:spPr>
          <a:xfrm>
            <a:off x="4168892" y="5602354"/>
            <a:ext cx="697218" cy="345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6863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36B4799-AF47-45D0-A6C8-E6E55846FA61}"/>
              </a:ext>
            </a:extLst>
          </p:cNvPr>
          <p:cNvSpPr txBox="1"/>
          <p:nvPr/>
        </p:nvSpPr>
        <p:spPr>
          <a:xfrm>
            <a:off x="2483768" y="63515"/>
            <a:ext cx="3672408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Отчет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(ф. 0504520)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E26849-6BD5-4548-93B6-528A9BA462B7}"/>
              </a:ext>
            </a:extLst>
          </p:cNvPr>
          <p:cNvSpPr txBox="1"/>
          <p:nvPr/>
        </p:nvSpPr>
        <p:spPr>
          <a:xfrm>
            <a:off x="3167844" y="568545"/>
            <a:ext cx="2808312" cy="369332"/>
          </a:xfrm>
          <a:prstGeom prst="rect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Работник подтверждает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D43ACD-BC2E-4CBC-AAE4-3EFB1E251B11}"/>
              </a:ext>
            </a:extLst>
          </p:cNvPr>
          <p:cNvSpPr txBox="1"/>
          <p:nvPr/>
        </p:nvSpPr>
        <p:spPr>
          <a:xfrm>
            <a:off x="6499499" y="407124"/>
            <a:ext cx="2167536" cy="646331"/>
          </a:xfrm>
          <a:prstGeom prst="rect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произведенные им расходы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71B50B-05CC-4423-9821-8FD582CCBE7A}"/>
              </a:ext>
            </a:extLst>
          </p:cNvPr>
          <p:cNvSpPr txBox="1"/>
          <p:nvPr/>
        </p:nvSpPr>
        <p:spPr>
          <a:xfrm>
            <a:off x="5260462" y="1195370"/>
            <a:ext cx="3725574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время нахождения его в командировке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(с учетом времени проезда до пункта назначения, необходимого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для обоснованного исчисления подлежащих оплате суточных расходов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B7DA9D-878F-4F88-9F1E-72C9B86458F7}"/>
              </a:ext>
            </a:extLst>
          </p:cNvPr>
          <p:cNvSpPr txBox="1"/>
          <p:nvPr/>
        </p:nvSpPr>
        <p:spPr>
          <a:xfrm>
            <a:off x="126274" y="1254382"/>
            <a:ext cx="424847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Если авиабилет (железнодорожный билет) приобретен в бездокументарной форме (электронный билет)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15950B-EC3B-4881-8716-332866F7BEC2}"/>
              </a:ext>
            </a:extLst>
          </p:cNvPr>
          <p:cNvSpPr txBox="1"/>
          <p:nvPr/>
        </p:nvSpPr>
        <p:spPr>
          <a:xfrm>
            <a:off x="118494" y="2490366"/>
            <a:ext cx="4248473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документами, подтверждающими расходы: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4DB9B3-2000-4AB8-A6ED-D1C16A5DD117}"/>
              </a:ext>
            </a:extLst>
          </p:cNvPr>
          <p:cNvSpPr txBox="1"/>
          <p:nvPr/>
        </p:nvSpPr>
        <p:spPr>
          <a:xfrm>
            <a:off x="126275" y="4168298"/>
            <a:ext cx="8190069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маршрут/квитанция электронного документа (авиабилета) на бумажном носителе, в которой указана стоимость перелета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1C26CF-4585-4CCF-947D-72E1237F0F85}"/>
              </a:ext>
            </a:extLst>
          </p:cNvPr>
          <p:cNvSpPr txBox="1"/>
          <p:nvPr/>
        </p:nvSpPr>
        <p:spPr>
          <a:xfrm>
            <a:off x="126274" y="3358733"/>
            <a:ext cx="819007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посадочный талон, подтверждающий перелет работника по указанному в электронном авиабилете маршруту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4EC86E-B93F-47E6-9518-511606CD79F9}"/>
              </a:ext>
            </a:extLst>
          </p:cNvPr>
          <p:cNvSpPr txBox="1"/>
          <p:nvPr/>
        </p:nvSpPr>
        <p:spPr>
          <a:xfrm>
            <a:off x="150402" y="4938599"/>
            <a:ext cx="81900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контрольный купон электронного проездного документа (билета)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178203F-E117-4008-AED0-B1B1E01B0161}"/>
              </a:ext>
            </a:extLst>
          </p:cNvPr>
          <p:cNvSpPr txBox="1"/>
          <p:nvPr/>
        </p:nvSpPr>
        <p:spPr>
          <a:xfrm>
            <a:off x="150402" y="5443882"/>
            <a:ext cx="819007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(или)  (выписка из автоматизированной системы управления пассажирскими перевозками на железнодорожном транспорте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A1098B-F882-4ED6-B4D1-3F0C310C5E9C}"/>
              </a:ext>
            </a:extLst>
          </p:cNvPr>
          <p:cNvSpPr txBox="1"/>
          <p:nvPr/>
        </p:nvSpPr>
        <p:spPr>
          <a:xfrm>
            <a:off x="151691" y="6266210"/>
            <a:ext cx="8190070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Указанные  документы прилагаются  к авансовому отчету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35A95456-6F42-401B-B45B-CA7F6606C18E}"/>
              </a:ext>
            </a:extLst>
          </p:cNvPr>
          <p:cNvCxnSpPr>
            <a:stCxn id="9" idx="3"/>
            <a:endCxn id="11" idx="1"/>
          </p:cNvCxnSpPr>
          <p:nvPr/>
        </p:nvCxnSpPr>
        <p:spPr>
          <a:xfrm flipV="1">
            <a:off x="5976156" y="730290"/>
            <a:ext cx="523343" cy="2292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4FBEDD1B-5017-4401-997F-1B5A1C2D345F}"/>
              </a:ext>
            </a:extLst>
          </p:cNvPr>
          <p:cNvCxnSpPr>
            <a:cxnSpLocks/>
          </p:cNvCxnSpPr>
          <p:nvPr/>
        </p:nvCxnSpPr>
        <p:spPr>
          <a:xfrm flipV="1">
            <a:off x="4374746" y="1423946"/>
            <a:ext cx="885716" cy="26223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E8EFE4B4-7C38-454C-9FE4-F8060A8CE33F}"/>
              </a:ext>
            </a:extLst>
          </p:cNvPr>
          <p:cNvCxnSpPr>
            <a:cxnSpLocks/>
          </p:cNvCxnSpPr>
          <p:nvPr/>
        </p:nvCxnSpPr>
        <p:spPr>
          <a:xfrm flipH="1">
            <a:off x="3491880" y="923601"/>
            <a:ext cx="1080120" cy="25970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id="{3B8EB5BE-3D15-4A64-AF9D-D1B0E409B08A}"/>
              </a:ext>
            </a:extLst>
          </p:cNvPr>
          <p:cNvCxnSpPr>
            <a:cxnSpLocks/>
            <a:stCxn id="15" idx="2"/>
            <a:endCxn id="17" idx="0"/>
          </p:cNvCxnSpPr>
          <p:nvPr/>
        </p:nvCxnSpPr>
        <p:spPr>
          <a:xfrm flipH="1">
            <a:off x="2242731" y="2177712"/>
            <a:ext cx="7779" cy="3126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040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19ABB4-0DFC-4263-ACDE-2767A6183AA1}"/>
              </a:ext>
            </a:extLst>
          </p:cNvPr>
          <p:cNvSpPr txBox="1"/>
          <p:nvPr/>
        </p:nvSpPr>
        <p:spPr>
          <a:xfrm>
            <a:off x="250878" y="1932492"/>
            <a:ext cx="8640960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 Отчету о расходах подотчетного лица (ф. 0504520) прилагаются документы, подтверждающие перелет (проезд) подотчетного лица в командировку и обратно, независимо от того, каким способом приобретались билеты (согласно государственному контракту (по агентскому договору) или подотчетным лицом)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4DE600-E64C-4CA9-8635-8C2A5B3A4E7E}"/>
              </a:ext>
            </a:extLst>
          </p:cNvPr>
          <p:cNvSpPr txBox="1"/>
          <p:nvPr/>
        </p:nvSpPr>
        <p:spPr>
          <a:xfrm>
            <a:off x="251520" y="3789040"/>
            <a:ext cx="864096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По факту подтверждения получения услуги перевозчика (документов, подтверждающих расходы по перевозке работника) в случае, если приобретение билетов осуществлялась учреждением согласно государственному контракту (по агентскому договору), расходы учреждения на приобретение железнодорожных билетов для проезда к месту командировки и обратно отражаются :</a:t>
            </a: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Дт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0 401 20 222      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Кт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0 302 22 73Х </a:t>
            </a: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Одновременно уменьшение расчетов по ранее перечисленным авансовым платежам перевозчику (транспортной компании)</a:t>
            </a: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Дт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0 302 22 83х      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Кт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0 206 22 66х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202C92-4BA0-488A-9351-6A5F2C28AE7C}"/>
              </a:ext>
            </a:extLst>
          </p:cNvPr>
          <p:cNvSpPr txBox="1"/>
          <p:nvPr/>
        </p:nvSpPr>
        <p:spPr>
          <a:xfrm>
            <a:off x="2123728" y="75944"/>
            <a:ext cx="6768752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Акт об оказании услуг (агентских услуг) по приобретению, оформлению и выдаче указанных билетов       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не является документом, подтверждающим получение услуги перевозчика (расходов по перевозке подотчетного лица)</a:t>
            </a:r>
          </a:p>
        </p:txBody>
      </p:sp>
    </p:spTree>
    <p:extLst>
      <p:ext uri="{BB962C8B-B14F-4D97-AF65-F5344CB8AC3E}">
        <p14:creationId xmlns:p14="http://schemas.microsoft.com/office/powerpoint/2010/main" val="2904996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675BE31-EAD8-4915-AD41-D010B12B73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982644"/>
              </p:ext>
            </p:extLst>
          </p:nvPr>
        </p:nvGraphicFramePr>
        <p:xfrm>
          <a:off x="641380" y="764704"/>
          <a:ext cx="7861240" cy="111390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80429">
                  <a:extLst>
                    <a:ext uri="{9D8B030D-6E8A-4147-A177-3AD203B41FA5}">
                      <a16:colId xmlns:a16="http://schemas.microsoft.com/office/drawing/2014/main" val="3886329130"/>
                    </a:ext>
                  </a:extLst>
                </a:gridCol>
                <a:gridCol w="7780811">
                  <a:extLst>
                    <a:ext uri="{9D8B030D-6E8A-4147-A177-3AD203B41FA5}">
                      <a16:colId xmlns:a16="http://schemas.microsoft.com/office/drawing/2014/main" val="3933066911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effectLst/>
                        </a:rPr>
                        <a:t> Заявка - обоснование № ____</a:t>
                      </a:r>
                      <a:endParaRPr lang="ru-RU" sz="2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 anchor="ctr"/>
                </a:tc>
                <a:extLst>
                  <a:ext uri="{0D108BD9-81ED-4DB2-BD59-A6C34878D82A}">
                    <a16:rowId xmlns:a16="http://schemas.microsoft.com/office/drawing/2014/main" val="146242263"/>
                  </a:ext>
                </a:extLst>
              </a:tr>
              <a:tr h="21844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effectLst/>
                        </a:rPr>
                        <a:t>закупки товаров, работ, услуг малого объема через подотчетное лицо </a:t>
                      </a:r>
                      <a:r>
                        <a:rPr lang="ru-RU" sz="2400" b="1" u="none" strike="noStrike" dirty="0">
                          <a:effectLst/>
                          <a:hlinkClick r:id="rId2" action="ppaction://hlinkfile"/>
                        </a:rPr>
                        <a:t>(ф. 0510</a:t>
                      </a:r>
                      <a:r>
                        <a:rPr lang="ru-RU" sz="2400" b="1" u="none" strike="noStrike" dirty="0">
                          <a:solidFill>
                            <a:srgbClr val="FF0000"/>
                          </a:solidFill>
                          <a:effectLst/>
                          <a:hlinkClick r:id="rId2" action="ppaction://hlinkfile"/>
                        </a:rPr>
                        <a:t>5</a:t>
                      </a:r>
                      <a:r>
                        <a:rPr lang="en-US" sz="2400" b="1" u="none" strike="noStrike" dirty="0">
                          <a:solidFill>
                            <a:srgbClr val="FF0000"/>
                          </a:solidFill>
                          <a:effectLst/>
                          <a:hlinkClick r:id="rId2" action="ppaction://hlinkfile"/>
                        </a:rPr>
                        <a:t>21</a:t>
                      </a:r>
                      <a:r>
                        <a:rPr lang="ru-RU" sz="2400" b="1" u="none" strike="noStrike" dirty="0">
                          <a:effectLst/>
                          <a:hlinkClick r:id="rId2" action="ppaction://hlinkfile"/>
                        </a:rPr>
                        <a:t>)</a:t>
                      </a:r>
                      <a:endParaRPr lang="ru-RU" sz="2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739302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958D999-0FC3-4E98-8FDF-418272593AD6}"/>
              </a:ext>
            </a:extLst>
          </p:cNvPr>
          <p:cNvSpPr txBox="1"/>
          <p:nvPr/>
        </p:nvSpPr>
        <p:spPr>
          <a:xfrm>
            <a:off x="179512" y="1964353"/>
            <a:ext cx="878497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/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применяется в случае принятия решения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закупке за наличный расчет товаров, работ, услуг для собственных хозяйственных нужд субъекта учета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целях обеспечения хозяйственных нужд другого учреждения в соответствии с переданными полномочиями по закупке товаров, работ, услуг работником субъекта учета (подотчётным лицом),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исключением закупок, сведения о которых составляют государственную тайну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оформлении решения о выдаче денежных документов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(например, талонов на бензин, почтовых марок) под отчет работнику (подотчетному лицу) в целях приобретения им товаров, работ, услуг (например, бензина, услуг по пересылке почтовых отправлений)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D221AF-66E3-40D0-98DE-44D1EBE3BB24}"/>
              </a:ext>
            </a:extLst>
          </p:cNvPr>
          <p:cNvSpPr txBox="1"/>
          <p:nvPr/>
        </p:nvSpPr>
        <p:spPr>
          <a:xfrm>
            <a:off x="2514199" y="-1355"/>
            <a:ext cx="4463273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изменений в 61н</a:t>
            </a:r>
          </a:p>
        </p:txBody>
      </p:sp>
    </p:spTree>
    <p:extLst>
      <p:ext uri="{BB962C8B-B14F-4D97-AF65-F5344CB8AC3E}">
        <p14:creationId xmlns:p14="http://schemas.microsoft.com/office/powerpoint/2010/main" val="1324599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81634" y="839152"/>
            <a:ext cx="2017059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03412" y="672353"/>
            <a:ext cx="3092824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82912" y="199789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320118" y="2017059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75724" y="839152"/>
            <a:ext cx="5140512" cy="62170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0" dirty="0">
                <a:solidFill>
                  <a:srgbClr val="000000"/>
                </a:solidFill>
              </a:rPr>
              <a:t>Приказ </a:t>
            </a:r>
            <a:br>
              <a:rPr lang="ru-RU" sz="3200" b="0" dirty="0">
                <a:solidFill>
                  <a:srgbClr val="000000"/>
                </a:solidFill>
              </a:rPr>
            </a:br>
            <a:r>
              <a:rPr lang="ru-RU" sz="2800" b="0" dirty="0">
                <a:solidFill>
                  <a:srgbClr val="000000"/>
                </a:solidFill>
              </a:rPr>
              <a:t>от 15.04.2021 № 61н </a:t>
            </a:r>
            <a:br>
              <a:rPr lang="ru-RU" sz="2800" b="0" dirty="0">
                <a:solidFill>
                  <a:srgbClr val="000000"/>
                </a:solidFill>
              </a:rPr>
            </a:br>
            <a:r>
              <a:rPr lang="ru-RU" sz="2800" b="0" dirty="0">
                <a:solidFill>
                  <a:srgbClr val="000000"/>
                </a:solidFill>
              </a:rPr>
              <a:t>«Об утверждении унифицированных форм</a:t>
            </a:r>
            <a:br>
              <a:rPr lang="ru-RU" sz="2800" b="0" dirty="0">
                <a:solidFill>
                  <a:srgbClr val="000000"/>
                </a:solidFill>
              </a:rPr>
            </a:br>
            <a:r>
              <a:rPr lang="ru-RU" sz="2800" b="0" dirty="0">
                <a:solidFill>
                  <a:srgbClr val="000000"/>
                </a:solidFill>
              </a:rPr>
              <a:t>электронных документов бухгалтерского учета, применяемых при ведении бюджетного учета, бухгалтерского учета государственных (муниципальных) учреждений, и Методических указаний по их формированию и применению»</a:t>
            </a:r>
            <a:br>
              <a:rPr lang="ru-RU" sz="2800" b="0" dirty="0">
                <a:solidFill>
                  <a:srgbClr val="000000"/>
                </a:solidFill>
              </a:rPr>
            </a:br>
            <a:endParaRPr lang="ru-RU" sz="3600" dirty="0"/>
          </a:p>
        </p:txBody>
      </p:sp>
      <p:sp>
        <p:nvSpPr>
          <p:cNvPr id="8" name="object 8"/>
          <p:cNvSpPr/>
          <p:nvPr/>
        </p:nvSpPr>
        <p:spPr>
          <a:xfrm>
            <a:off x="7463118" y="1042147"/>
            <a:ext cx="773206" cy="4370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05618" y="403412"/>
            <a:ext cx="1024173" cy="13646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220172" y="1539940"/>
            <a:ext cx="1750807" cy="21972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1166EF-C9ED-4177-AE11-29B3887347D6}"/>
              </a:ext>
            </a:extLst>
          </p:cNvPr>
          <p:cNvSpPr txBox="1"/>
          <p:nvPr/>
        </p:nvSpPr>
        <p:spPr>
          <a:xfrm>
            <a:off x="6424001" y="3737189"/>
            <a:ext cx="2396471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Приказ  от 30.09.2021 № 142н (изменения в 61н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91858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724833-DCA1-44B5-922F-40E220B803C5}"/>
              </a:ext>
            </a:extLst>
          </p:cNvPr>
          <p:cNvSpPr txBox="1"/>
          <p:nvPr/>
        </p:nvSpPr>
        <p:spPr>
          <a:xfrm>
            <a:off x="2478213" y="0"/>
            <a:ext cx="5705308" cy="954107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первичные учетные документы</a:t>
            </a:r>
            <a:endParaRPr lang="ru-RU" sz="2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AF1F60-C85D-45DD-BE7D-5284D5831EC1}"/>
              </a:ext>
            </a:extLst>
          </p:cNvPr>
          <p:cNvSpPr txBox="1"/>
          <p:nvPr/>
        </p:nvSpPr>
        <p:spPr>
          <a:xfrm>
            <a:off x="2285955" y="1077387"/>
            <a:ext cx="674380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проведении инвентаризации </a:t>
            </a: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(ф. 0510439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Решения о проведении инвентаризации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(0510447)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 о результатах инвентаризации наличных денежных средств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(0510836)</a:t>
            </a:r>
            <a:endParaRPr lang="ru-RU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AFA78D-E94F-4622-BD13-6D958538FB51}"/>
              </a:ext>
            </a:extLst>
          </p:cNvPr>
          <p:cNvSpPr txBox="1"/>
          <p:nvPr/>
        </p:nvSpPr>
        <p:spPr>
          <a:xfrm>
            <a:off x="2285955" y="3079351"/>
            <a:ext cx="6727208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 приема-передачи объектов, полученных в личное пользование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 0510434)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признании объектов нефинансовых активов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(0510441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 о консервации (расконсервации) объекта основных средств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 0510433)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 об утилизации (уничтожении) материальных ценностей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 0510435)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об оценке стоимости имущества, отчуждаемого не в пользу организаций бюджетной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сферы (0510442)</a:t>
            </a:r>
            <a:endParaRPr lang="ru-RU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Левая фигурная скобка 2">
            <a:extLst>
              <a:ext uri="{FF2B5EF4-FFF2-40B4-BE49-F238E27FC236}">
                <a16:creationId xmlns:a16="http://schemas.microsoft.com/office/drawing/2014/main" id="{35384C20-C47D-4695-9BFA-78A96927AB68}"/>
              </a:ext>
            </a:extLst>
          </p:cNvPr>
          <p:cNvSpPr/>
          <p:nvPr/>
        </p:nvSpPr>
        <p:spPr>
          <a:xfrm>
            <a:off x="2005723" y="1165806"/>
            <a:ext cx="411069" cy="1694685"/>
          </a:xfrm>
          <a:prstGeom prst="leftBrace">
            <a:avLst>
              <a:gd name="adj1" fmla="val 8333"/>
              <a:gd name="adj2" fmla="val 5087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39E08C-1894-4A7B-B700-983D21800DF0}"/>
              </a:ext>
            </a:extLst>
          </p:cNvPr>
          <p:cNvSpPr txBox="1"/>
          <p:nvPr/>
        </p:nvSpPr>
        <p:spPr>
          <a:xfrm rot="18090848">
            <a:off x="-211586" y="1841008"/>
            <a:ext cx="2928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</a:t>
            </a:r>
          </a:p>
        </p:txBody>
      </p:sp>
      <p:sp>
        <p:nvSpPr>
          <p:cNvPr id="6" name="Левая фигурная скобка 5">
            <a:extLst>
              <a:ext uri="{FF2B5EF4-FFF2-40B4-BE49-F238E27FC236}">
                <a16:creationId xmlns:a16="http://schemas.microsoft.com/office/drawing/2014/main" id="{3F26CB67-35E2-413B-8F77-76DC9FBFEBB9}"/>
              </a:ext>
            </a:extLst>
          </p:cNvPr>
          <p:cNvSpPr/>
          <p:nvPr/>
        </p:nvSpPr>
        <p:spPr>
          <a:xfrm>
            <a:off x="1949151" y="3188188"/>
            <a:ext cx="548115" cy="310631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0CB33A-9127-4354-8A53-1064BD27018E}"/>
              </a:ext>
            </a:extLst>
          </p:cNvPr>
          <p:cNvSpPr txBox="1"/>
          <p:nvPr/>
        </p:nvSpPr>
        <p:spPr>
          <a:xfrm rot="18170737">
            <a:off x="-6889" y="4200003"/>
            <a:ext cx="27882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Нефинансовые активы</a:t>
            </a:r>
          </a:p>
        </p:txBody>
      </p:sp>
    </p:spTree>
    <p:extLst>
      <p:ext uri="{BB962C8B-B14F-4D97-AF65-F5344CB8AC3E}">
        <p14:creationId xmlns:p14="http://schemas.microsoft.com/office/powerpoint/2010/main" val="2153011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KPMG_Report_4x3_050216_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54000" tIns="54000" rIns="54000" bIns="54000" rtlCol="0" anchor="ctr"/>
      <a:lstStyle>
        <a:defPPr algn="ctr">
          <a:defRPr sz="9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9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Report Standard JSC_r.potx" id="{4E546F04-5CDB-4C52-903D-719AEF69D484}" vid="{A2009518-AD80-4CD9-8A4A-E03A2BECDDEB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42334</TotalTime>
  <Words>2311</Words>
  <Application>Microsoft Office PowerPoint</Application>
  <PresentationFormat>Экран (4:3)</PresentationFormat>
  <Paragraphs>256</Paragraphs>
  <Slides>27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27</vt:i4>
      </vt:variant>
    </vt:vector>
  </HeadingPairs>
  <TitlesOfParts>
    <vt:vector size="39" baseType="lpstr">
      <vt:lpstr>Arial</vt:lpstr>
      <vt:lpstr>Calibri</vt:lpstr>
      <vt:lpstr>DINPro-Light</vt:lpstr>
      <vt:lpstr>KPMG Cyrillic Extralight</vt:lpstr>
      <vt:lpstr>PT Serif</vt:lpstr>
      <vt:lpstr>Times New Roman</vt:lpstr>
      <vt:lpstr>Trebuchet MS</vt:lpstr>
      <vt:lpstr>Wingdings</vt:lpstr>
      <vt:lpstr>Office Theme</vt:lpstr>
      <vt:lpstr>5_Тема Office</vt:lpstr>
      <vt:lpstr>16_Office Theme</vt:lpstr>
      <vt:lpstr>KPMG_Report_4x3_050216_2016</vt:lpstr>
      <vt:lpstr>Приказ   от 15.06.2020 № 103н о внесении изменений в приказ    от 30 марта 2015   № 52н</vt:lpstr>
      <vt:lpstr>Электронные документы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Приказ  от 15.04.2021 № 61н  «Об утверждении унифицированных форм электронных документов бухгалтерского учета, применяемых при ведении бюджетного учета, бухгалтерского учета государственных (муниципальных) учреждений, и Методических указаний по их формированию и применению» </vt:lpstr>
      <vt:lpstr>Презентация PowerPoint</vt:lpstr>
      <vt:lpstr>Презентация PowerPoint</vt:lpstr>
      <vt:lpstr>Презентация PowerPoint</vt:lpstr>
      <vt:lpstr> Инструкции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Изменения в 61н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Актуальные вопросы методологии бухгалтерского учета  государственных финансов в 2016 – 2017 годах</dc:title>
  <dc:creator>Светлана</dc:creator>
  <cp:lastModifiedBy>Татьяна Фетисова</cp:lastModifiedBy>
  <cp:revision>2904</cp:revision>
  <cp:lastPrinted>2021-12-07T07:10:00Z</cp:lastPrinted>
  <dcterms:created xsi:type="dcterms:W3CDTF">2016-11-22T03:13:06Z</dcterms:created>
  <dcterms:modified xsi:type="dcterms:W3CDTF">2022-06-17T03:36:59Z</dcterms:modified>
</cp:coreProperties>
</file>