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13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2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15"/>
      <c:rotY val="20"/>
      <c:rAngAx val="1"/>
    </c:view3D>
    <c:floor>
      <c:thickness val="0"/>
      <c:spPr>
        <a:noFill/>
        <a:ln w="9360">
          <a:noFill/>
        </a:ln>
      </c:spPr>
    </c:floor>
    <c:sideWall>
      <c:thickness val="0"/>
      <c:spPr>
        <a:noFill/>
        <a:ln w="9360">
          <a:noFill/>
        </a:ln>
      </c:spPr>
    </c:sideWall>
    <c:backWall>
      <c:thickness val="0"/>
      <c:spPr>
        <a:noFill/>
        <a:ln w="9360">
          <a:noFill/>
        </a:ln>
      </c:spPr>
    </c:backWall>
    <c:plotArea>
      <c:layout>
        <c:manualLayout>
          <c:layoutTarget val="inner"/>
          <c:xMode val="edge"/>
          <c:yMode val="edge"/>
          <c:x val="5.8197254458936696E-3"/>
          <c:y val="3.3243080625752097E-2"/>
          <c:w val="0.76443805415767996"/>
          <c:h val="0.8291215403128759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Безвозмездные поступления</c:v>
                </c:pt>
              </c:strCache>
            </c:strRef>
          </c:tx>
          <c:spPr>
            <a:gradFill>
              <a:gsLst>
                <a:gs pos="0">
                  <a:srgbClr val="2CC083"/>
                </a:gs>
                <a:gs pos="100000">
                  <a:srgbClr val="0F725E"/>
                </a:gs>
              </a:gsLst>
              <a:lin ang="5400000"/>
            </a:gra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A15-4232-B546-E28D34D6CAD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A15-4232-B546-E28D34D6CADD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sz="2400" b="0" strike="noStrike" spc="-1">
                        <a:solidFill>
                          <a:srgbClr val="1A1A1A"/>
                        </a:solidFill>
                        <a:latin typeface="Palatino Linotype"/>
                      </a:rPr>
                      <a:t>73,1</a:t>
                    </a:r>
                  </a:p>
                </c:rich>
              </c:tx>
              <c:numFmt formatCode="#\ ##0.0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1-7A15-4232-B546-E28D34D6CADD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sz="2400" b="0" strike="noStrike" spc="-1">
                        <a:solidFill>
                          <a:srgbClr val="1A1A1A"/>
                        </a:solidFill>
                        <a:latin typeface="Palatino Linotype"/>
                      </a:rPr>
                      <a:t>37,4</a:t>
                    </a:r>
                  </a:p>
                </c:rich>
              </c:tx>
              <c:numFmt formatCode="#\ ##0.0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3-7A15-4232-B546-E28D34D6CADD}"/>
                </c:ext>
              </c:extLst>
            </c:dLbl>
            <c:numFmt formatCode="#\ 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2400" b="1" strike="noStrike" spc="-1">
                    <a:solidFill>
                      <a:srgbClr val="1A1A1A"/>
                    </a:solidFill>
                    <a:latin typeface="Palatino Linotype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73.099999999999994</c:v>
                </c:pt>
                <c:pt idx="1">
                  <c:v>37.4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A15-4232-B546-E28D34D6CADD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Налоговые и неналоговые доходы</c:v>
                </c:pt>
              </c:strCache>
            </c:strRef>
          </c:tx>
          <c:spPr>
            <a:gradFill>
              <a:gsLst>
                <a:gs pos="0">
                  <a:srgbClr val="BEDDCE"/>
                </a:gs>
                <a:gs pos="100000">
                  <a:srgbClr val="6CA291"/>
                </a:gs>
              </a:gsLst>
              <a:lin ang="5400000"/>
            </a:gra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7A15-4232-B546-E28D34D6CADD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7A15-4232-B546-E28D34D6CADD}"/>
              </c:ext>
            </c:extLst>
          </c:dPt>
          <c:dLbls>
            <c:dLbl>
              <c:idx val="0"/>
              <c:layout>
                <c:manualLayout>
                  <c:x val="3.62309503416312E-3"/>
                  <c:y val="-7.9598558933791502E-3"/>
                </c:manualLayout>
              </c:layout>
              <c:tx>
                <c:rich>
                  <a:bodyPr/>
                  <a:lstStyle/>
                  <a:p>
                    <a:r>
                      <a:rPr lang="en-US" sz="2400" b="0" strike="noStrike" spc="-1">
                        <a:solidFill>
                          <a:srgbClr val="1A1A1A"/>
                        </a:solidFill>
                        <a:latin typeface="Palatino Linotype"/>
                      </a:rPr>
                      <a:t>40,2</a:t>
                    </a:r>
                  </a:p>
                </c:rich>
              </c:tx>
              <c:numFmt formatCode="#\ ##0.0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6-7A15-4232-B546-E28D34D6CADD}"/>
                </c:ext>
              </c:extLst>
            </c:dLbl>
            <c:dLbl>
              <c:idx val="1"/>
              <c:layout>
                <c:manualLayout>
                  <c:x val="-2.4153966894421698E-3"/>
                  <c:y val="-9.2866204139346493E-3"/>
                </c:manualLayout>
              </c:layout>
              <c:tx>
                <c:rich>
                  <a:bodyPr/>
                  <a:lstStyle/>
                  <a:p>
                    <a:r>
                      <a:rPr lang="en-US" sz="2400" b="0" strike="noStrike" spc="-1">
                        <a:solidFill>
                          <a:srgbClr val="1A1A1A"/>
                        </a:solidFill>
                        <a:latin typeface="Palatino Linotype"/>
                      </a:rPr>
                      <a:t>17,1</a:t>
                    </a:r>
                  </a:p>
                </c:rich>
              </c:tx>
              <c:numFmt formatCode="#\ ##0.0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showDataLabelsRange val="0"/>
                </c:ext>
                <c:ext xmlns:c16="http://schemas.microsoft.com/office/drawing/2014/chart" uri="{C3380CC4-5D6E-409C-BE32-E72D297353CC}">
                  <c16:uniqueId val="{00000008-7A15-4232-B546-E28D34D6CADD}"/>
                </c:ext>
              </c:extLst>
            </c:dLbl>
            <c:numFmt formatCode="#\ 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2400" b="1" strike="noStrike" spc="-1">
                    <a:solidFill>
                      <a:srgbClr val="1A1A1A"/>
                    </a:solidFill>
                    <a:latin typeface="Palatino Linotype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2"/>
                <c:pt idx="0">
                  <c:v>Плановый объем ассигнований</c:v>
                </c:pt>
                <c:pt idx="1">
                  <c:v>Исполнение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2"/>
                <c:pt idx="0">
                  <c:v>40.200000000000003</c:v>
                </c:pt>
                <c:pt idx="1">
                  <c:v>17.100000000000001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7A15-4232-B546-E28D34D6CA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85270148"/>
        <c:axId val="69345067"/>
        <c:axId val="0"/>
      </c:bar3DChart>
      <c:catAx>
        <c:axId val="8527014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69345067"/>
        <c:crosses val="autoZero"/>
        <c:auto val="1"/>
        <c:lblAlgn val="ctr"/>
        <c:lblOffset val="100"/>
        <c:noMultiLvlLbl val="0"/>
      </c:catAx>
      <c:valAx>
        <c:axId val="69345067"/>
        <c:scaling>
          <c:orientation val="minMax"/>
        </c:scaling>
        <c:delete val="1"/>
        <c:axPos val="l"/>
        <c:majorGridlines>
          <c:spPr>
            <a:ln w="9360">
              <a:solidFill>
                <a:srgbClr val="F9F9F9"/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crossAx val="852701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4209459206945405"/>
          <c:y val="0.33228259071012001"/>
          <c:w val="0.257905407930546"/>
          <c:h val="0.38934359785193901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600" b="0" strike="noStrike" spc="-1">
              <a:solidFill>
                <a:srgbClr val="1A1A1A"/>
              </a:solidFill>
              <a:latin typeface="Palatino Linotype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0">
      <a:noFill/>
    </a:ln>
  </c:spPr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35"/>
      <c:rotY val="356"/>
      <c:rAngAx val="0"/>
    </c:view3D>
    <c:floor>
      <c:thickness val="0"/>
      <c:spPr>
        <a:solidFill>
          <a:srgbClr val="D9D9D9"/>
        </a:solidFill>
        <a:ln w="0">
          <a:noFill/>
        </a:ln>
      </c:spPr>
    </c:floor>
    <c:sideWall>
      <c:thickness val="0"/>
      <c:spPr>
        <a:solidFill>
          <a:srgbClr val="D9D9D9"/>
        </a:solidFill>
        <a:ln w="0">
          <a:noFill/>
        </a:ln>
      </c:spPr>
    </c:sideWall>
    <c:backWall>
      <c:thickness val="0"/>
      <c:spPr>
        <a:solidFill>
          <a:srgbClr val="D9D9D9"/>
        </a:solidFill>
        <a:ln w="0">
          <a:noFill/>
        </a:ln>
      </c:spPr>
    </c:backWall>
    <c:plotArea>
      <c:layout>
        <c:manualLayout>
          <c:layoutTarget val="inner"/>
          <c:xMode val="edge"/>
          <c:yMode val="edge"/>
          <c:x val="0.170972105907363"/>
          <c:y val="0.211957961670935"/>
          <c:w val="0.777104941055208"/>
          <c:h val="0.75298065883599796"/>
        </c:manualLayout>
      </c:layout>
      <c:pie3D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4967C"/>
            </a:solidFill>
            <a:ln w="0">
              <a:noFill/>
            </a:ln>
          </c:spPr>
          <c:explosion val="8"/>
          <c:dPt>
            <c:idx val="0"/>
            <c:bubble3D val="0"/>
            <c:spPr>
              <a:gradFill>
                <a:gsLst>
                  <a:gs pos="0">
                    <a:srgbClr val="2FA271"/>
                  </a:gs>
                  <a:gs pos="100000">
                    <a:srgbClr val="0C5F4E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1-33DF-48DE-80FB-419E123E6DD5}"/>
              </c:ext>
            </c:extLst>
          </c:dPt>
          <c:dPt>
            <c:idx val="1"/>
            <c:bubble3D val="0"/>
            <c:spPr>
              <a:gradFill>
                <a:gsLst>
                  <a:gs pos="0">
                    <a:srgbClr val="2DB97F"/>
                  </a:gs>
                  <a:gs pos="100000">
                    <a:srgbClr val="0E6E5B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3-33DF-48DE-80FB-419E123E6DD5}"/>
              </c:ext>
            </c:extLst>
          </c:dPt>
          <c:dPt>
            <c:idx val="2"/>
            <c:bubble3D val="0"/>
            <c:spPr>
              <a:gradFill>
                <a:gsLst>
                  <a:gs pos="0">
                    <a:srgbClr val="2CCD8C"/>
                  </a:gs>
                  <a:gs pos="100000">
                    <a:srgbClr val="107A65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5-33DF-48DE-80FB-419E123E6DD5}"/>
              </c:ext>
            </c:extLst>
          </c:dPt>
          <c:dPt>
            <c:idx val="3"/>
            <c:bubble3D val="0"/>
            <c:spPr>
              <a:gradFill>
                <a:gsLst>
                  <a:gs pos="0">
                    <a:srgbClr val="8EC9AE"/>
                  </a:gs>
                  <a:gs pos="100000">
                    <a:srgbClr val="518D7B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7-33DF-48DE-80FB-419E123E6DD5}"/>
              </c:ext>
            </c:extLst>
          </c:dPt>
          <c:dPt>
            <c:idx val="4"/>
            <c:bubble3D val="0"/>
            <c:spPr>
              <a:gradFill>
                <a:gsLst>
                  <a:gs pos="0">
                    <a:srgbClr val="D3E7DD"/>
                  </a:gs>
                  <a:gs pos="100000">
                    <a:srgbClr val="7BA89A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9-33DF-48DE-80FB-419E123E6DD5}"/>
              </c:ext>
            </c:extLst>
          </c:dPt>
          <c:dPt>
            <c:idx val="5"/>
            <c:bubble3D val="0"/>
            <c:spPr>
              <a:gradFill>
                <a:gsLst>
                  <a:gs pos="0">
                    <a:srgbClr val="FFFFFF"/>
                  </a:gs>
                  <a:gs pos="100000">
                    <a:srgbClr val="9CBAB0"/>
                  </a:gs>
                </a:gsLst>
                <a:lin ang="5400000"/>
              </a:gradFill>
              <a:ln w="0">
                <a:noFill/>
              </a:ln>
            </c:spPr>
            <c:extLst>
              <c:ext xmlns:c16="http://schemas.microsoft.com/office/drawing/2014/chart" uri="{C3380CC4-5D6E-409C-BE32-E72D297353CC}">
                <c16:uniqueId val="{0000000B-33DF-48DE-80FB-419E123E6DD5}"/>
              </c:ext>
            </c:extLst>
          </c:dPt>
          <c:dLbls>
            <c:dLbl>
              <c:idx val="0"/>
              <c:layout>
                <c:manualLayout>
                  <c:x val="8.5316297131404234E-2"/>
                  <c:y val="6.8126459793126454E-2"/>
                </c:manualLayout>
              </c:layout>
              <c:tx>
                <c:rich>
                  <a:bodyPr/>
                  <a:lstStyle/>
                  <a:p>
                    <a:fld id="{ECE1096E-B68E-466B-ADF8-E9BD6C1B50E1}" type="CATEGORYNAME"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endParaRPr lang="ru-RU" sz="1400" b="0" strike="noStrike" spc="-1" dirty="0">
                      <a:solidFill>
                        <a:srgbClr val="333333"/>
                      </a:solidFill>
                      <a:latin typeface="Palatino Linotype"/>
                    </a:endParaRPr>
                  </a:p>
                  <a:p>
                    <a:r>
                      <a:rPr lang="ru-RU" sz="1400" b="0" strike="noStrike" spc="-1" dirty="0">
                        <a:solidFill>
                          <a:srgbClr val="333333"/>
                        </a:solidFill>
                        <a:latin typeface="Palatino Linotype"/>
                      </a:rPr>
                      <a:t> </a:t>
                    </a:r>
                    <a:fld id="{C7449773-6CC7-4735-ADF0-7CF4302D3113}" type="VALUE">
                      <a:rPr lang="ru-RU" sz="14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 sz="1400" b="0" strike="noStrike" spc="-1" dirty="0">
                      <a:solidFill>
                        <a:srgbClr val="333333"/>
                      </a:solidFill>
                      <a:latin typeface="Palatino Linotype"/>
                    </a:endParaRPr>
                  </a:p>
                </c:rich>
              </c:tx>
              <c:numFmt formatCode="0.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33DF-48DE-80FB-419E123E6DD5}"/>
                </c:ext>
              </c:extLst>
            </c:dLbl>
            <c:dLbl>
              <c:idx val="1"/>
              <c:layout>
                <c:manualLayout>
                  <c:x val="9.5918782770530231E-2"/>
                  <c:y val="-0.14754313136666078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t> </a:t>
                    </a:r>
                  </a:p>
                  <a:p>
                    <a:fld id="{1EDEC973-08DD-43BB-B4DD-2E98C6ECBF21}" type="VALUE">
                      <a:rPr lang="ru-RU" sz="14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numFmt formatCode="0.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33DF-48DE-80FB-419E123E6DD5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fld id="{091CDDC2-B416-4B75-8D93-AB5243A72F90}" type="CATEGORYNAME"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t> </a:t>
                    </a:r>
                  </a:p>
                  <a:p>
                    <a:fld id="{33E76E23-5DED-41CA-8152-B0D9457B7E96}" type="VALUE">
                      <a:rPr lang="ru-RU" sz="14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numFmt formatCode="0.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33DF-48DE-80FB-419E123E6DD5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9B67650B-C713-4C40-AE4E-ABAAD8464B43}" type="CATEGORYNAME"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t> </a:t>
                    </a:r>
                  </a:p>
                  <a:p>
                    <a:fld id="{D579DAFE-1748-466F-BCA4-2F8E353853E4}" type="VALUE">
                      <a:rPr lang="ru-RU" sz="14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numFmt formatCode="0.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33DF-48DE-80FB-419E123E6DD5}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fld id="{3E058608-DC91-4F0F-A9C1-5E6F21B01623}" type="CATEGORYNAME"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t> </a:t>
                    </a:r>
                  </a:p>
                  <a:p>
                    <a:fld id="{CD1900ED-BA3D-4A0E-A071-5C2C65A597F7}" type="VALUE">
                      <a:rPr lang="ru-RU" sz="14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numFmt formatCode="0.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33DF-48DE-80FB-419E123E6DD5}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fld id="{D58044FD-F270-4294-8C57-23C022417B2A}" type="CATEGORYNAME"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4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t> </a:t>
                    </a:r>
                  </a:p>
                  <a:p>
                    <a:fld id="{F1D5ABD3-6206-44EE-83EB-F0A72EB5A2E9}" type="VALUE">
                      <a:rPr lang="ru-RU" sz="14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numFmt formatCode="0.0%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33DF-48DE-80FB-419E123E6DD5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400" b="0" strike="noStrike" spc="-1">
                    <a:solidFill>
                      <a:srgbClr val="333333"/>
                    </a:solidFill>
                    <a:latin typeface="Palatino Linotype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6"/>
                <c:pt idx="0">
                  <c:v>Национальная экономика</c:v>
                </c:pt>
                <c:pt idx="1">
                  <c:v>Образование</c:v>
                </c:pt>
                <c:pt idx="2">
                  <c:v>Жилищно-коммунальное хозяйство</c:v>
                </c:pt>
                <c:pt idx="3">
                  <c:v>Межбюджетные трансферты общего характера бюджетам бюджетной системы РФ</c:v>
                </c:pt>
                <c:pt idx="4">
                  <c:v>Здравоохранение</c:v>
                </c:pt>
                <c:pt idx="5">
                  <c:v>Социальная политика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6"/>
                <c:pt idx="0">
                  <c:v>0.27400000000000002</c:v>
                </c:pt>
                <c:pt idx="1">
                  <c:v>0.19400000000000001</c:v>
                </c:pt>
                <c:pt idx="2">
                  <c:v>0.14099999999999999</c:v>
                </c:pt>
                <c:pt idx="3">
                  <c:v>7.0999999999999994E-2</c:v>
                </c:pt>
                <c:pt idx="4">
                  <c:v>6.9000000000000006E-2</c:v>
                </c:pt>
                <c:pt idx="5">
                  <c:v>0.159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33DF-48DE-80FB-419E123E6D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plotVisOnly val="1"/>
    <c:dispBlanksAs val="gap"/>
    <c:showDLblsOverMax val="1"/>
  </c:chart>
  <c:spPr>
    <a:noFill/>
    <a:ln w="0">
      <a:noFill/>
    </a:ln>
  </c:spPr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7.2240259740259702E-2"/>
          <c:y val="1.7140579325006601E-2"/>
          <c:w val="0.91561563436563398"/>
          <c:h val="0.4992692001062979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rgbClr val="B9D9C9"/>
                </a:gs>
                <a:gs pos="100000">
                  <a:srgbClr val="62BDA2"/>
                </a:gs>
              </a:gsLst>
              <a:lin ang="5400000"/>
            </a:gradFill>
            <a:ln w="9360">
              <a:solidFill>
                <a:srgbClr val="139279"/>
              </a:solidFill>
              <a:round/>
            </a:ln>
          </c:spPr>
          <c:invertIfNegative val="0"/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E2F-499E-AA00-066E9450682D}"/>
              </c:ext>
            </c:extLst>
          </c:dPt>
          <c:dPt>
            <c:idx val="9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E2F-499E-AA00-066E9450682D}"/>
              </c:ext>
            </c:extLst>
          </c:dPt>
          <c:dLbls>
            <c:dLbl>
              <c:idx val="7"/>
              <c:layout>
                <c:manualLayout>
                  <c:x val="-1.10132005783058E-3"/>
                  <c:y val="-9.3749994232898998E-3"/>
                </c:manualLayout>
              </c:layout>
              <c:numFmt formatCode="0.0%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21020"/>
                      </a:solidFill>
                      <a:latin typeface="Palatino Linotype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7E2F-499E-AA00-066E9450682D}"/>
                </c:ext>
              </c:extLst>
            </c:dLbl>
            <c:dLbl>
              <c:idx val="9"/>
              <c:layout>
                <c:manualLayout>
                  <c:x val="-1.10132005783066E-3"/>
                  <c:y val="-1.6406248990757301E-2"/>
                </c:manualLayout>
              </c:layout>
              <c:numFmt formatCode="0.0%" sourceLinked="0"/>
              <c:spPr/>
              <c:txPr>
                <a:bodyPr wrap="square"/>
                <a:lstStyle/>
                <a:p>
                  <a:pPr>
                    <a:defRPr sz="1400" b="1" strike="noStrike" spc="-1">
                      <a:solidFill>
                        <a:srgbClr val="021020"/>
                      </a:solidFill>
                      <a:latin typeface="Palatino Linotype"/>
                    </a:defRPr>
                  </a:pPr>
                  <a:endParaRPr lang="ru-RU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E2F-499E-AA00-066E9450682D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400" b="1" strike="noStrike" spc="-1">
                    <a:solidFill>
                      <a:srgbClr val="021020"/>
                    </a:solidFill>
                    <a:latin typeface="Palatino Linotype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13"/>
                <c:pt idx="0">
                  <c:v>Общегосударственные вопросы</c:v>
                </c:pt>
                <c:pt idx="1">
                  <c:v>Национальная оборона</c:v>
                </c:pt>
                <c:pt idx="2">
                  <c:v>Национальная безопасность и правоохранительная деятельность </c:v>
                </c:pt>
                <c:pt idx="3">
                  <c:v>Национальная экономика</c:v>
                </c:pt>
                <c:pt idx="4">
                  <c:v>Жилищно-коммунальное хозяйство</c:v>
                </c:pt>
                <c:pt idx="5">
                  <c:v>Охрана окружающей среды</c:v>
                </c:pt>
                <c:pt idx="6">
                  <c:v>Образование</c:v>
                </c:pt>
                <c:pt idx="7">
                  <c:v>Культура, кинематография</c:v>
                </c:pt>
                <c:pt idx="8">
                  <c:v>Здравоохранение</c:v>
                </c:pt>
                <c:pt idx="9">
                  <c:v>Социальная политика</c:v>
                </c:pt>
                <c:pt idx="10">
                  <c:v>Физическая культура и спорт</c:v>
                </c:pt>
                <c:pt idx="11">
                  <c:v>Обслуживание государственного и муниципального долга</c:v>
                </c:pt>
                <c:pt idx="12">
                  <c:v>Межбюджетные трансферты общего характера бюджетам бюджетной системы РФ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13"/>
                <c:pt idx="0">
                  <c:v>0.88800000000000001</c:v>
                </c:pt>
                <c:pt idx="1">
                  <c:v>0.98499999999999999</c:v>
                </c:pt>
                <c:pt idx="2">
                  <c:v>0.996</c:v>
                </c:pt>
                <c:pt idx="3">
                  <c:v>0.998</c:v>
                </c:pt>
                <c:pt idx="4">
                  <c:v>0.998</c:v>
                </c:pt>
                <c:pt idx="5">
                  <c:v>0.999</c:v>
                </c:pt>
                <c:pt idx="6">
                  <c:v>0.997</c:v>
                </c:pt>
                <c:pt idx="7">
                  <c:v>0.99099999999999999</c:v>
                </c:pt>
                <c:pt idx="8">
                  <c:v>0.998</c:v>
                </c:pt>
                <c:pt idx="9">
                  <c:v>0.99</c:v>
                </c:pt>
                <c:pt idx="10">
                  <c:v>0.999</c:v>
                </c:pt>
                <c:pt idx="11">
                  <c:v>1</c:v>
                </c:pt>
                <c:pt idx="1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E2F-499E-AA00-066E945068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7"/>
        <c:overlap val="-24"/>
        <c:axId val="40295044"/>
        <c:axId val="19074671"/>
      </c:barChart>
      <c:catAx>
        <c:axId val="4029504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9360">
            <a:solidFill>
              <a:srgbClr val="F9F9F9"/>
            </a:solidFill>
            <a:round/>
          </a:ln>
        </c:spPr>
        <c:txPr>
          <a:bodyPr rot="-5400000"/>
          <a:lstStyle/>
          <a:p>
            <a:pPr>
              <a:defRPr sz="1197" b="0" strike="noStrike" spc="-1">
                <a:solidFill>
                  <a:srgbClr val="021020"/>
                </a:solidFill>
                <a:latin typeface="Palatino Linotype"/>
              </a:defRPr>
            </a:pPr>
            <a:endParaRPr lang="ru-RU"/>
          </a:p>
        </c:txPr>
        <c:crossAx val="19074671"/>
        <c:crosses val="autoZero"/>
        <c:auto val="1"/>
        <c:lblAlgn val="ctr"/>
        <c:lblOffset val="100"/>
        <c:noMultiLvlLbl val="0"/>
      </c:catAx>
      <c:valAx>
        <c:axId val="19074671"/>
        <c:scaling>
          <c:orientation val="minMax"/>
        </c:scaling>
        <c:delete val="0"/>
        <c:axPos val="l"/>
        <c:majorGridlines>
          <c:spPr>
            <a:ln w="9360">
              <a:solidFill>
                <a:srgbClr val="B8B8B8"/>
              </a:solidFill>
              <a:round/>
            </a:ln>
          </c:spPr>
        </c:majorGridlines>
        <c:numFmt formatCode="0.0%" sourceLinked="0"/>
        <c:majorTickMark val="none"/>
        <c:minorTickMark val="none"/>
        <c:tickLblPos val="nextTo"/>
        <c:spPr>
          <a:ln w="9360">
            <a:noFill/>
          </a:ln>
        </c:spPr>
        <c:txPr>
          <a:bodyPr/>
          <a:lstStyle/>
          <a:p>
            <a:pPr>
              <a:defRPr sz="1197" b="0" strike="noStrike" spc="-1">
                <a:solidFill>
                  <a:srgbClr val="021020"/>
                </a:solidFill>
                <a:latin typeface="Palatino Linotype"/>
              </a:defRPr>
            </a:pPr>
            <a:endParaRPr lang="ru-RU"/>
          </a:p>
        </c:txPr>
        <c:crossAx val="40295044"/>
        <c:crosses val="autoZero"/>
        <c:crossBetween val="between"/>
      </c:valAx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32196461855400399"/>
          <c:y val="0.14301872565037099"/>
          <c:w val="0.36202217062882203"/>
          <c:h val="0.69567676259897004"/>
        </c:manualLayout>
      </c:layout>
      <c:pie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14967C"/>
            </a:solidFill>
            <a:ln w="0">
              <a:noFill/>
            </a:ln>
          </c:spPr>
          <c:explosion val="5"/>
          <c:dPt>
            <c:idx val="0"/>
            <c:bubble3D val="0"/>
            <c:spPr>
              <a:solidFill>
                <a:srgbClr val="0F715E"/>
              </a:solidFill>
              <a:ln w="19080">
                <a:solidFill>
                  <a:srgbClr val="FFFFFF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1-9EEF-4756-AB8C-E3F1985AFF31}"/>
              </c:ext>
            </c:extLst>
          </c:dPt>
          <c:dPt>
            <c:idx val="1"/>
            <c:bubble3D val="0"/>
            <c:spPr>
              <a:solidFill>
                <a:srgbClr val="11856E"/>
              </a:solidFill>
              <a:ln w="19080">
                <a:solidFill>
                  <a:srgbClr val="FFFFFF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3-9EEF-4756-AB8C-E3F1985AFF31}"/>
              </c:ext>
            </c:extLst>
          </c:dPt>
          <c:dPt>
            <c:idx val="2"/>
            <c:bubble3D val="0"/>
            <c:spPr>
              <a:solidFill>
                <a:srgbClr val="14967C"/>
              </a:solidFill>
              <a:ln w="19080">
                <a:solidFill>
                  <a:srgbClr val="FFFFFF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5-9EEF-4756-AB8C-E3F1985AFF31}"/>
              </c:ext>
            </c:extLst>
          </c:dPt>
          <c:dPt>
            <c:idx val="3"/>
            <c:bubble3D val="0"/>
            <c:spPr>
              <a:solidFill>
                <a:srgbClr val="87B5A6"/>
              </a:solidFill>
              <a:ln w="19080">
                <a:solidFill>
                  <a:srgbClr val="FFFFFF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7-9EEF-4756-AB8C-E3F1985AFF31}"/>
              </c:ext>
            </c:extLst>
          </c:dPt>
          <c:dPt>
            <c:idx val="4"/>
            <c:bubble3D val="0"/>
            <c:spPr>
              <a:solidFill>
                <a:srgbClr val="B6CFC6"/>
              </a:solidFill>
              <a:ln w="19080">
                <a:solidFill>
                  <a:srgbClr val="FFFFFF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9-9EEF-4756-AB8C-E3F1985AFF31}"/>
              </c:ext>
            </c:extLst>
          </c:dPt>
          <c:dLbls>
            <c:dLbl>
              <c:idx val="0"/>
              <c:layout>
                <c:manualLayout>
                  <c:x val="-0.16476936632512171"/>
                  <c:y val="-0.25005969961666563"/>
                </c:manualLayout>
              </c:layout>
              <c:tx>
                <c:rich>
                  <a:bodyPr/>
                  <a:lstStyle/>
                  <a:p>
                    <a:fld id="{EB21CE13-2C5C-4BE0-B6EF-B0E1353A76B4}" type="CATEGORYNAME">
                      <a:rPr lang="ru-RU" sz="18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endParaRPr lang="ru-RU" sz="1800" b="0" strike="noStrike" spc="-1" dirty="0">
                      <a:solidFill>
                        <a:srgbClr val="021020"/>
                      </a:solidFill>
                      <a:latin typeface="Palatino Linotype"/>
                    </a:endParaRPr>
                  </a:p>
                  <a:p>
                    <a:r>
                      <a:rPr lang="ru-RU" sz="1800" b="0" strike="noStrike" spc="-1" dirty="0">
                        <a:solidFill>
                          <a:srgbClr val="021020"/>
                        </a:solidFill>
                        <a:latin typeface="Palatino Linotype"/>
                      </a:rPr>
                      <a:t> </a:t>
                    </a:r>
                    <a:fld id="{6B371899-7276-4BFB-A331-EB14ADAD47B2}" type="VALUE">
                      <a:rPr lang="ru-RU" sz="1800" b="1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 sz="1800" b="0" strike="noStrike" spc="-1" dirty="0">
                      <a:solidFill>
                        <a:srgbClr val="021020"/>
                      </a:solidFill>
                      <a:latin typeface="Palatino Linotype"/>
                    </a:endParaRPr>
                  </a:p>
                </c:rich>
              </c:tx>
              <c:numFmt formatCode="#\ ##0.0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9EEF-4756-AB8C-E3F1985AFF31}"/>
                </c:ext>
              </c:extLst>
            </c:dLbl>
            <c:dLbl>
              <c:idx val="1"/>
              <c:layout>
                <c:manualLayout>
                  <c:x val="-1.9770093016495894E-2"/>
                  <c:y val="2.7017567746845696E-2"/>
                </c:manualLayout>
              </c:layout>
              <c:tx>
                <c:rich>
                  <a:bodyPr/>
                  <a:lstStyle/>
                  <a:p>
                    <a:fld id="{566E1DCE-CCE8-42BF-BAA6-4EA538177768}" type="CATEGORYNAME">
                      <a:rPr lang="ru-RU" sz="18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8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t> </a:t>
                    </a:r>
                  </a:p>
                  <a:p>
                    <a:fld id="{1EDEC973-08DD-43BB-B4DD-2E98C6ECBF21}" type="VALUE">
                      <a:rPr lang="ru-RU" sz="1800" b="1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numFmt formatCode="#\ ##0.0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9EEF-4756-AB8C-E3F1985AFF31}"/>
                </c:ext>
              </c:extLst>
            </c:dLbl>
            <c:dLbl>
              <c:idx val="2"/>
              <c:layout>
                <c:manualLayout>
                  <c:x val="-8.0321515514860845E-2"/>
                  <c:y val="-2.0515546338772631E-2"/>
                </c:manualLayout>
              </c:layout>
              <c:tx>
                <c:rich>
                  <a:bodyPr/>
                  <a:lstStyle/>
                  <a:p>
                    <a:fld id="{091CDDC2-B416-4B75-8D93-AB5243A72F90}" type="CATEGORYNAME">
                      <a:rPr lang="ru-RU" sz="18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8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t> </a:t>
                    </a:r>
                  </a:p>
                  <a:p>
                    <a:fld id="{33E76E23-5DED-41CA-8152-B0D9457B7E96}" type="VALUE">
                      <a:rPr lang="ru-RU" sz="1800" b="1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numFmt formatCode="#\ ##0.0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9EEF-4756-AB8C-E3F1985AFF31}"/>
                </c:ext>
              </c:extLst>
            </c:dLbl>
            <c:dLbl>
              <c:idx val="3"/>
              <c:layout>
                <c:manualLayout>
                  <c:x val="4.2824603953201076E-2"/>
                  <c:y val="-6.0333619612196875E-2"/>
                </c:manualLayout>
              </c:layout>
              <c:tx>
                <c:rich>
                  <a:bodyPr/>
                  <a:lstStyle/>
                  <a:p>
                    <a:fld id="{9B67650B-C713-4C40-AE4E-ABAAD8464B43}" type="CATEGORYNAME">
                      <a:rPr lang="ru-RU" sz="18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8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t> </a:t>
                    </a:r>
                  </a:p>
                  <a:p>
                    <a:fld id="{D579DAFE-1748-466F-BCA4-2F8E353853E4}" type="VALUE">
                      <a:rPr lang="ru-RU" sz="1800" b="1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numFmt formatCode="#\ ##0.0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9EEF-4756-AB8C-E3F1985AFF31}"/>
                </c:ext>
              </c:extLst>
            </c:dLbl>
            <c:dLbl>
              <c:idx val="4"/>
              <c:layout>
                <c:manualLayout>
                  <c:x val="6.2946415594796884E-2"/>
                  <c:y val="-0.18396855820188945"/>
                </c:manualLayout>
              </c:layout>
              <c:tx>
                <c:rich>
                  <a:bodyPr/>
                  <a:lstStyle/>
                  <a:p>
                    <a:fld id="{3E058608-DC91-4F0F-A9C1-5E6F21B01623}" type="CATEGORYNAME">
                      <a:rPr lang="ru-RU" sz="18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800" b="0" strike="noStrike" spc="-1">
                        <a:solidFill>
                          <a:srgbClr val="021020"/>
                        </a:solidFill>
                        <a:latin typeface="Palatino Linotype"/>
                      </a:rPr>
                      <a:t> </a:t>
                    </a:r>
                  </a:p>
                  <a:p>
                    <a:fld id="{CD1900ED-BA3D-4A0E-A071-5C2C65A597F7}" type="VALUE">
                      <a:rPr lang="ru-RU" sz="1800" b="1" strike="noStrike" spc="-1">
                        <a:solidFill>
                          <a:srgbClr val="021020"/>
                        </a:solidFill>
                        <a:latin typeface="Palatino Linotype"/>
                      </a:rPr>
                      <a:pPr/>
                      <a:t>[ЗНАЧЕНИЕ]</a:t>
                    </a:fld>
                    <a:endParaRPr lang="ru-RU"/>
                  </a:p>
                </c:rich>
              </c:tx>
              <c:numFmt formatCode="#\ ##0.0" sourceLinked="0"/>
              <c:spPr/>
              <c:dLblPos val="bestFit"/>
              <c:showLegendKey val="0"/>
              <c:showVal val="1"/>
              <c:showCatName val="1"/>
              <c:showSerName val="0"/>
              <c:showPercent val="0"/>
              <c:showBubbleSize val="1"/>
              <c:separator>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9EEF-4756-AB8C-E3F1985AFF31}"/>
                </c:ext>
              </c:extLst>
            </c:dLbl>
            <c:numFmt formatCode="#\ 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0" strike="noStrike" spc="-1">
                    <a:solidFill>
                      <a:srgbClr val="021020"/>
                    </a:solidFill>
                    <a:latin typeface="Palatino Linotype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1"/>
            <c:showSerName val="0"/>
            <c:showPercent val="0"/>
            <c:showBubbleSize val="1"/>
            <c:separator> 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5"/>
                <c:pt idx="0">
                  <c:v>Образование</c:v>
                </c:pt>
                <c:pt idx="1">
                  <c:v>Культура, кинематография</c:v>
                </c:pt>
                <c:pt idx="2">
                  <c:v>Здравоохранение</c:v>
                </c:pt>
                <c:pt idx="3">
                  <c:v>Социальная политика</c:v>
                </c:pt>
                <c:pt idx="4">
                  <c:v>Физическая культура и спорт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5"/>
                <c:pt idx="0">
                  <c:v>10.8</c:v>
                </c:pt>
                <c:pt idx="1">
                  <c:v>0.9</c:v>
                </c:pt>
                <c:pt idx="2">
                  <c:v>3.8</c:v>
                </c:pt>
                <c:pt idx="3">
                  <c:v>8.8000000000000007</c:v>
                </c:pt>
                <c:pt idx="4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9EEF-4756-AB8C-E3F1985AFF3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27"/>
      </c:pieChart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0.299597732675078"/>
          <c:y val="0.123438745681637"/>
          <c:w val="0.47296885475711598"/>
          <c:h val="0.85855700239170896"/>
        </c:manualLayout>
      </c:layout>
      <c:doughnutChart>
        <c:varyColors val="1"/>
        <c:ser>
          <c:idx val="0"/>
          <c:order val="0"/>
          <c:tx>
            <c:strRef>
              <c:f>label 0</c:f>
              <c:strCache>
                <c:ptCount val="1"/>
                <c:pt idx="0">
                  <c:v>Продажи</c:v>
                </c:pt>
              </c:strCache>
            </c:strRef>
          </c:tx>
          <c:spPr>
            <a:solidFill>
              <a:srgbClr val="14967C"/>
            </a:solidFill>
            <a:ln w="0">
              <a:noFill/>
            </a:ln>
          </c:spPr>
          <c:dPt>
            <c:idx val="0"/>
            <c:bubble3D val="0"/>
            <c:spPr>
              <a:solidFill>
                <a:srgbClr val="107C66"/>
              </a:solidFill>
              <a:ln w="19080">
                <a:solidFill>
                  <a:srgbClr val="FFFFFF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1-6F04-402F-B580-0ED1C020EA24}"/>
              </c:ext>
            </c:extLst>
          </c:dPt>
          <c:dPt>
            <c:idx val="1"/>
            <c:bubble3D val="0"/>
            <c:spPr>
              <a:solidFill>
                <a:srgbClr val="14967C"/>
              </a:solidFill>
              <a:ln w="19080">
                <a:solidFill>
                  <a:srgbClr val="FFFFFF"/>
                </a:solidFill>
                <a:round/>
              </a:ln>
            </c:spPr>
            <c:extLst>
              <c:ext xmlns:c16="http://schemas.microsoft.com/office/drawing/2014/chart" uri="{C3380CC4-5D6E-409C-BE32-E72D297353CC}">
                <c16:uniqueId val="{00000003-6F04-402F-B580-0ED1C020EA24}"/>
              </c:ext>
            </c:extLst>
          </c:dPt>
          <c:dLbls>
            <c:dLbl>
              <c:idx val="0"/>
              <c:layout>
                <c:manualLayout>
                  <c:x val="0.15051622493794803"/>
                  <c:y val="-0.14532072435201801"/>
                </c:manualLayout>
              </c:layout>
              <c:tx>
                <c:rich>
                  <a:bodyPr/>
                  <a:lstStyle/>
                  <a:p>
                    <a:fld id="{A94FB697-D856-471C-AF7E-69127BBC12E5}" type="CATEGORYNAME">
                      <a:rPr lang="ru-RU" sz="18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8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t>
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1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6F04-402F-B580-0ED1C020EA24}"/>
                </c:ext>
              </c:extLst>
            </c:dLbl>
            <c:dLbl>
              <c:idx val="1"/>
              <c:layout>
                <c:manualLayout>
                  <c:x val="-0.18922039706484897"/>
                  <c:y val="-7.0316479525169978E-3"/>
                </c:manualLayout>
              </c:layout>
              <c:tx>
                <c:rich>
                  <a:bodyPr/>
                  <a:lstStyle/>
                  <a:p>
                    <a:fld id="{1BF21135-2CB4-4B44-9DC5-F0D1643B16FC}" type="CATEGORYNAME">
                      <a:rPr lang="ru-RU" sz="18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pPr/>
                      <a:t>[ИМЯ КАТЕГОРИИ]</a:t>
                    </a:fld>
                    <a:r>
                      <a:rPr lang="ru-RU" sz="1800" b="0" strike="noStrike" spc="-1">
                        <a:solidFill>
                          <a:srgbClr val="333333"/>
                        </a:solidFill>
                        <a:latin typeface="Palatino Linotype"/>
                      </a:rPr>
                      <a:t>
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1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6F04-402F-B580-0ED1C020EA2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0" strike="noStrike" spc="-1">
                    <a:solidFill>
                      <a:srgbClr val="333333"/>
                    </a:solidFill>
                    <a:latin typeface="Palatino Linotype"/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1"/>
            <c:separator>
</c:separator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categories</c:f>
              <c:strCache>
                <c:ptCount val="2"/>
                <c:pt idx="0">
                  <c:v>Расходы за счет средств федерального бюджета</c:v>
                </c:pt>
                <c:pt idx="1">
                  <c:v>Расходы за счет средств краевого бюджета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2.8</c:v>
                </c:pt>
                <c:pt idx="1">
                  <c:v>1.1000000000000001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F04-402F-B580-0ED1C020EA2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28"/>
        <c:holeSize val="50"/>
      </c:doughnutChart>
      <c:spPr>
        <a:noFill/>
        <a:ln w="0">
          <a:noFill/>
        </a:ln>
      </c:spPr>
    </c:plotArea>
    <c:plotVisOnly val="1"/>
    <c:dispBlanksAs val="gap"/>
    <c:showDLblsOverMax val="1"/>
  </c:chart>
  <c:spPr>
    <a:noFill/>
    <a:ln w="0">
      <a:noFill/>
    </a:ln>
  </c:spPr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view3D>
      <c:rotX val="15"/>
      <c:rotY val="20"/>
      <c:rAngAx val="1"/>
    </c:view3D>
    <c:floor>
      <c:thickness val="0"/>
      <c:spPr>
        <a:noFill/>
        <a:ln w="9360">
          <a:noFill/>
        </a:ln>
      </c:spPr>
    </c:floor>
    <c:sideWall>
      <c:thickness val="0"/>
      <c:spPr>
        <a:noFill/>
        <a:ln w="9360">
          <a:noFill/>
        </a:ln>
      </c:spPr>
    </c:sideWall>
    <c:backWall>
      <c:thickness val="0"/>
      <c:spPr>
        <a:noFill/>
        <a:ln w="9360">
          <a:noFill/>
        </a:ln>
      </c:spPr>
    </c:backWall>
    <c:plotArea>
      <c:layout>
        <c:manualLayout>
          <c:layoutTarget val="inner"/>
          <c:xMode val="edge"/>
          <c:yMode val="edge"/>
          <c:x val="1.5581077825074299E-2"/>
          <c:y val="0.17753649241389199"/>
          <c:w val="0.96879768693277701"/>
          <c:h val="0.7937010138779030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Ряд 1</c:v>
                </c:pt>
              </c:strCache>
            </c:strRef>
          </c:tx>
          <c:spPr>
            <a:gradFill>
              <a:gsLst>
                <a:gs pos="0">
                  <a:srgbClr val="2DD591"/>
                </a:gs>
                <a:gs pos="100000">
                  <a:srgbClr val="11806A"/>
                </a:gs>
              </a:gsLst>
              <a:lin ang="5400000"/>
            </a:gradFill>
            <a:ln w="0">
              <a:noFill/>
            </a:ln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EFCF-4901-B83E-E0EF52348CB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EFCF-4901-B83E-E0EF52348CB3}"/>
              </c:ext>
            </c:extLst>
          </c:dPt>
          <c:dLbls>
            <c:dLbl>
              <c:idx val="0"/>
              <c:layout>
                <c:manualLayout>
                  <c:x val="0"/>
                  <c:y val="0.19533216255215399"/>
                </c:manualLayout>
              </c:layout>
              <c:numFmt formatCode="General" sourceLinked="0"/>
              <c:spPr/>
              <c:txPr>
                <a:bodyPr wrap="square"/>
                <a:lstStyle/>
                <a:p>
                  <a:pPr>
                    <a:defRPr sz="3200" b="1" strike="noStrike" spc="-1">
                      <a:solidFill>
                        <a:srgbClr val="161616"/>
                      </a:solidFill>
                      <a:latin typeface="Palatino Linotype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FCF-4901-B83E-E0EF52348CB3}"/>
                </c:ext>
              </c:extLst>
            </c:dLbl>
            <c:dLbl>
              <c:idx val="1"/>
              <c:layout>
                <c:manualLayout>
                  <c:x val="8.4998643033474403E-3"/>
                  <c:y val="0.131912629256"/>
                </c:manualLayout>
              </c:layout>
              <c:tx>
                <c:rich>
                  <a:bodyPr/>
                  <a:lstStyle/>
                  <a:p>
                    <a:fld id="{27FE18DF-7BA6-4660-A62C-6B8095D1F29B}" type="VALUE">
                      <a:rPr lang="en-US" sz="3200" b="0" strike="noStrike" spc="-1">
                        <a:solidFill>
                          <a:srgbClr val="161616"/>
                        </a:solidFill>
                        <a:latin typeface="Palatino Linotype"/>
                      </a:rPr>
                      <a:pPr/>
                      <a:t>[ЗНАЧЕНИЕ]</a:t>
                    </a:fld>
                    <a:r>
                      <a:rPr lang="en-US" sz="3200" b="0" strike="noStrike" spc="-1">
                        <a:solidFill>
                          <a:srgbClr val="161616"/>
                        </a:solidFill>
                        <a:latin typeface="Palatino Linotype"/>
                      </a:rPr>
                      <a:t>,0</a:t>
                    </a:r>
                  </a:p>
                </c:rich>
              </c:tx>
              <c:numFmt formatCode="General" sourceLinked="0"/>
              <c:spPr/>
              <c:showLegendKey val="0"/>
              <c:showVal val="1"/>
              <c:showCatName val="0"/>
              <c:showSerName val="0"/>
              <c:showPercent val="0"/>
              <c:showBubbleSize val="1"/>
              <c:separator>; 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EFCF-4901-B83E-E0EF52348CB3}"/>
                </c:ext>
              </c:extLst>
            </c:dLbl>
            <c:numFmt formatCode="General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3200" b="1" strike="noStrike" spc="-1">
                    <a:solidFill>
                      <a:srgbClr val="161616"/>
                    </a:solidFill>
                    <a:latin typeface="Palatino Linotype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2"/>
                <c:pt idx="0">
                  <c:v>План</c:v>
                </c:pt>
                <c:pt idx="1">
                  <c:v>Исполнение на 01.10.2022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2"/>
                <c:pt idx="0">
                  <c:v>115.4</c:v>
                </c:pt>
                <c:pt idx="1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FCF-4901-B83E-E0EF52348CB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44"/>
        <c:shape val="box"/>
        <c:axId val="17257528"/>
        <c:axId val="384930"/>
        <c:axId val="0"/>
      </c:bar3DChart>
      <c:catAx>
        <c:axId val="17257528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384930"/>
        <c:crosses val="autoZero"/>
        <c:auto val="1"/>
        <c:lblAlgn val="ctr"/>
        <c:lblOffset val="100"/>
        <c:noMultiLvlLbl val="0"/>
      </c:catAx>
      <c:valAx>
        <c:axId val="38493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7257528"/>
        <c:crosses val="autoZero"/>
        <c:crossBetween val="between"/>
      </c:valAx>
    </c:plotArea>
    <c:plotVisOnly val="1"/>
    <c:dispBlanksAs val="gap"/>
    <c:showDLblsOverMax val="1"/>
  </c:chart>
  <c:spPr>
    <a:noFill/>
    <a:ln w="0">
      <a:noFill/>
    </a:ln>
  </c:spPr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ru-RU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8.7433802125346294E-2"/>
          <c:y val="2.3518469306404499E-2"/>
          <c:w val="0.87665275488373695"/>
          <c:h val="0.767406324740897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label 0</c:f>
              <c:strCache>
                <c:ptCount val="1"/>
                <c:pt idx="0">
                  <c:v>План</c:v>
                </c:pt>
              </c:strCache>
            </c:strRef>
          </c:tx>
          <c:spPr>
            <a:gradFill>
              <a:gsLst>
                <a:gs pos="0">
                  <a:srgbClr val="2CC083"/>
                </a:gs>
                <a:gs pos="100000">
                  <a:srgbClr val="0F725E"/>
                </a:gs>
              </a:gsLst>
              <a:lin ang="5400000"/>
            </a:gradFill>
            <a:ln w="0">
              <a:noFill/>
            </a:ln>
          </c:spPr>
          <c:invertIfNegative val="0"/>
          <c:dLbls>
            <c:numFmt formatCode="#\ 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1" strike="noStrike" spc="-1">
                    <a:solidFill>
                      <a:srgbClr val="333333"/>
                    </a:solidFill>
                    <a:latin typeface="Palatino Linotype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Дотации                             (47,3 % от годовых ассигнований)</c:v>
                </c:pt>
                <c:pt idx="1">
                  <c:v>Субсидии                           (35,7 % от годовых ассигнований)</c:v>
                </c:pt>
                <c:pt idx="2">
                  <c:v>Субвенции                       54,7 % от годовых ассигнований)</c:v>
                </c:pt>
                <c:pt idx="3">
                  <c:v>Иные МБТ                         (53,5 % от годовых ассигнований)</c:v>
                </c:pt>
              </c:strCache>
            </c:strRef>
          </c:cat>
          <c:val>
            <c:numRef>
              <c:f>0</c:f>
              <c:numCache>
                <c:formatCode>General</c:formatCode>
                <c:ptCount val="4"/>
                <c:pt idx="0">
                  <c:v>5</c:v>
                </c:pt>
                <c:pt idx="1">
                  <c:v>6.8</c:v>
                </c:pt>
                <c:pt idx="2">
                  <c:v>14.3</c:v>
                </c:pt>
                <c:pt idx="3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007-4FED-861D-74C39B4FF466}"/>
            </c:ext>
          </c:extLst>
        </c:ser>
        <c:ser>
          <c:idx val="1"/>
          <c:order val="1"/>
          <c:tx>
            <c:strRef>
              <c:f>label 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>
              <a:gsLst>
                <a:gs pos="0">
                  <a:srgbClr val="BEDDCE"/>
                </a:gs>
                <a:gs pos="100000">
                  <a:srgbClr val="6CA291"/>
                </a:gs>
              </a:gsLst>
              <a:lin ang="5400000"/>
            </a:gradFill>
            <a:ln w="0">
              <a:noFill/>
            </a:ln>
          </c:spPr>
          <c:invertIfNegative val="0"/>
          <c:dLbls>
            <c:numFmt formatCode="#\ ##0.0" sourceLinked="0"/>
            <c:spPr>
              <a:noFill/>
              <a:ln>
                <a:noFill/>
              </a:ln>
              <a:effectLst/>
            </c:spPr>
            <c:txPr>
              <a:bodyPr wrap="square"/>
              <a:lstStyle/>
              <a:p>
                <a:pPr>
                  <a:defRPr sz="1800" b="1" strike="noStrike" spc="-1">
                    <a:solidFill>
                      <a:srgbClr val="333333"/>
                    </a:solidFill>
                    <a:latin typeface="Palatino Linotype"/>
                  </a:defRPr>
                </a:pPr>
                <a:endParaRPr lang="ru-RU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1"/>
            <c:separator>; </c:separator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categories</c:f>
              <c:strCache>
                <c:ptCount val="4"/>
                <c:pt idx="0">
                  <c:v>Дотации                             (47,3 % от годовых ассигнований)</c:v>
                </c:pt>
                <c:pt idx="1">
                  <c:v>Субсидии                           (35,7 % от годовых ассигнований)</c:v>
                </c:pt>
                <c:pt idx="2">
                  <c:v>Субвенции                       54,7 % от годовых ассигнований)</c:v>
                </c:pt>
                <c:pt idx="3">
                  <c:v>Иные МБТ                         (53,5 % от годовых ассигнований)</c:v>
                </c:pt>
              </c:strCache>
            </c:strRef>
          </c:cat>
          <c:val>
            <c:numRef>
              <c:f>1</c:f>
              <c:numCache>
                <c:formatCode>General</c:formatCode>
                <c:ptCount val="4"/>
                <c:pt idx="0">
                  <c:v>2.4</c:v>
                </c:pt>
                <c:pt idx="1">
                  <c:v>2.4</c:v>
                </c:pt>
                <c:pt idx="2">
                  <c:v>7.8</c:v>
                </c:pt>
                <c:pt idx="3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007-4FED-861D-74C39B4FF4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overlap val="-6"/>
        <c:axId val="50032943"/>
        <c:axId val="70523084"/>
      </c:barChart>
      <c:catAx>
        <c:axId val="50032943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ln w="12600">
            <a:solidFill>
              <a:srgbClr val="F9F9F9"/>
            </a:solidFill>
            <a:round/>
          </a:ln>
        </c:spPr>
        <c:txPr>
          <a:bodyPr/>
          <a:lstStyle/>
          <a:p>
            <a:pPr>
              <a:defRPr sz="1600" b="0" strike="noStrike" spc="-1">
                <a:solidFill>
                  <a:srgbClr val="333333"/>
                </a:solidFill>
                <a:latin typeface="Palatino Linotype"/>
              </a:defRPr>
            </a:pPr>
            <a:endParaRPr lang="ru-RU"/>
          </a:p>
        </c:txPr>
        <c:crossAx val="70523084"/>
        <c:crosses val="autoZero"/>
        <c:auto val="1"/>
        <c:lblAlgn val="ctr"/>
        <c:lblOffset val="100"/>
        <c:noMultiLvlLbl val="0"/>
      </c:catAx>
      <c:valAx>
        <c:axId val="70523084"/>
        <c:scaling>
          <c:orientation val="minMax"/>
        </c:scaling>
        <c:delete val="1"/>
        <c:axPos val="l"/>
        <c:majorGridlines>
          <c:spPr>
            <a:ln w="9360">
              <a:solidFill>
                <a:srgbClr val="F9F9F9"/>
              </a:solidFill>
              <a:round/>
            </a:ln>
          </c:spPr>
        </c:majorGridlines>
        <c:numFmt formatCode="General" sourceLinked="1"/>
        <c:majorTickMark val="none"/>
        <c:minorTickMark val="none"/>
        <c:tickLblPos val="nextTo"/>
        <c:crossAx val="50032943"/>
        <c:crosses val="autoZero"/>
        <c:crossBetween val="between"/>
      </c:valAx>
      <c:spPr>
        <a:noFill/>
        <a:ln w="0">
          <a:noFill/>
        </a:ln>
      </c:spPr>
    </c:plotArea>
    <c:legend>
      <c:legendPos val="r"/>
      <c:layout>
        <c:manualLayout>
          <c:xMode val="edge"/>
          <c:yMode val="edge"/>
          <c:x val="5.4770708563996802E-2"/>
          <c:y val="6.0853527260486803E-2"/>
          <c:w val="0.402080513211444"/>
          <c:h val="0.12829280706860199"/>
        </c:manualLayout>
      </c:layout>
      <c:overlay val="0"/>
      <c:spPr>
        <a:noFill/>
        <a:ln w="0">
          <a:noFill/>
        </a:ln>
      </c:spPr>
      <c:txPr>
        <a:bodyPr/>
        <a:lstStyle/>
        <a:p>
          <a:pPr>
            <a:defRPr sz="1600" b="0" strike="noStrike" spc="-1">
              <a:solidFill>
                <a:srgbClr val="333333"/>
              </a:solidFill>
              <a:latin typeface="Palatino Linotype"/>
            </a:defRPr>
          </a:pPr>
          <a:endParaRPr lang="ru-RU"/>
        </a:p>
      </c:txPr>
    </c:legend>
    <c:plotVisOnly val="1"/>
    <c:dispBlanksAs val="gap"/>
    <c:showDLblsOverMax val="1"/>
  </c:chart>
  <c:spPr>
    <a:noFill/>
    <a:ln w="0">
      <a:noFill/>
    </a:ln>
  </c:spPr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r>
              <a:rPr lang="en-US" sz="1800" b="0" strike="noStrike" spc="-1">
                <a:solidFill>
                  <a:srgbClr val="000000"/>
                </a:solidFill>
                <a:latin typeface="Franklin Gothic Book"/>
              </a:rPr>
              <a:t>Для перемещения страницы щёлкните мышью</a:t>
            </a: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marL="216000" indent="0">
              <a:buNone/>
            </a:pPr>
            <a:r>
              <a:rPr lang="ru-RU" sz="2000" b="0" strike="noStrike" spc="-1">
                <a:solidFill>
                  <a:srgbClr val="000000"/>
                </a:solidFill>
                <a:latin typeface="XO Oriel"/>
              </a:rPr>
              <a:t>Для правки формата примечаний щёлкните мышью</a:t>
            </a:r>
          </a:p>
        </p:txBody>
      </p:sp>
      <p:sp>
        <p:nvSpPr>
          <p:cNvPr id="94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/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&lt;верхний колонтитул&gt;</a:t>
            </a:r>
          </a:p>
        </p:txBody>
      </p:sp>
      <p:sp>
        <p:nvSpPr>
          <p:cNvPr id="95" name="PlaceHolder 4"/>
          <p:cNvSpPr>
            <a:spLocks noGrp="1"/>
          </p:cNvSpPr>
          <p:nvPr>
            <p:ph type="dt" idx="7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&lt;дата/время&gt;</a:t>
            </a:r>
          </a:p>
        </p:txBody>
      </p:sp>
      <p:sp>
        <p:nvSpPr>
          <p:cNvPr id="96" name="PlaceHolder 5"/>
          <p:cNvSpPr>
            <a:spLocks noGrp="1"/>
          </p:cNvSpPr>
          <p:nvPr>
            <p:ph type="ftr" idx="8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97" name="PlaceHolder 6"/>
          <p:cNvSpPr>
            <a:spLocks noGrp="1"/>
          </p:cNvSpPr>
          <p:nvPr>
            <p:ph type="sldNum" idx="9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b">
            <a:noAutofit/>
          </a:bodyPr>
          <a:lstStyle>
            <a:lvl1pPr indent="0" algn="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r">
              <a:buNone/>
            </a:pPr>
            <a:fld id="{7CC924E6-F2AA-4E10-B7E8-A0EE31AF5CC3}" type="slidenum"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‹#›</a:t>
            </a:fld>
            <a:endParaRPr lang="ru-RU" sz="14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 noRot="1" noChangeAspect="1"/>
          </p:cNvSpPr>
          <p:nvPr>
            <p:ph type="sldImg"/>
          </p:nvPr>
        </p:nvSpPr>
        <p:spPr>
          <a:xfrm>
            <a:off x="422280" y="1241280"/>
            <a:ext cx="5952600" cy="3349440"/>
          </a:xfrm>
          <a:prstGeom prst="rect">
            <a:avLst/>
          </a:prstGeom>
          <a:ln w="0">
            <a:noFill/>
          </a:ln>
        </p:spPr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79680" y="4777920"/>
            <a:ext cx="5437800" cy="39088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marL="216000" indent="0">
              <a:buNone/>
            </a:pP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sldNum" idx="19"/>
          </p:nvPr>
        </p:nvSpPr>
        <p:spPr>
          <a:xfrm>
            <a:off x="3850560" y="9430200"/>
            <a:ext cx="2945160" cy="497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000000"/>
                </a:solidFill>
                <a:latin typeface="+mn-lt"/>
                <a:ea typeface="+mn-ea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DC5EA691-FCED-47E6-9290-DA1D4186E7D6}" type="slidenum">
              <a:rPr lang="ru-RU" sz="1200" b="0" strike="noStrike" spc="-1">
                <a:solidFill>
                  <a:srgbClr val="000000"/>
                </a:solidFill>
                <a:latin typeface="+mn-lt"/>
                <a:ea typeface="+mn-ea"/>
              </a:rPr>
              <a:t>1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019B925-0AD2-4042-B9E8-55BE0063EDE4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853416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/>
          </p:nvPr>
        </p:nvSpPr>
        <p:spPr>
          <a:xfrm>
            <a:off x="684360" y="2574000"/>
            <a:ext cx="853416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CC4CCD9-3C20-41D3-900F-3EFB2BCDA741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34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35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36" name="PlaceHolder 4"/>
          <p:cNvSpPr>
            <a:spLocks noGrp="1"/>
          </p:cNvSpPr>
          <p:nvPr>
            <p:ph/>
          </p:nvPr>
        </p:nvSpPr>
        <p:spPr>
          <a:xfrm>
            <a:off x="684360" y="25740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37" name="PlaceHolder 5"/>
          <p:cNvSpPr>
            <a:spLocks noGrp="1"/>
          </p:cNvSpPr>
          <p:nvPr>
            <p:ph/>
          </p:nvPr>
        </p:nvSpPr>
        <p:spPr>
          <a:xfrm>
            <a:off x="5057280" y="25740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5A6266F-3904-40A4-9BF0-1CC306957B19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40" name="PlaceHolder 3"/>
          <p:cNvSpPr>
            <a:spLocks noGrp="1"/>
          </p:cNvSpPr>
          <p:nvPr>
            <p:ph/>
          </p:nvPr>
        </p:nvSpPr>
        <p:spPr>
          <a:xfrm>
            <a:off x="3570120" y="6858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41" name="PlaceHolder 4"/>
          <p:cNvSpPr>
            <a:spLocks noGrp="1"/>
          </p:cNvSpPr>
          <p:nvPr>
            <p:ph/>
          </p:nvPr>
        </p:nvSpPr>
        <p:spPr>
          <a:xfrm>
            <a:off x="6455520" y="6858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42" name="PlaceHolder 5"/>
          <p:cNvSpPr>
            <a:spLocks noGrp="1"/>
          </p:cNvSpPr>
          <p:nvPr>
            <p:ph/>
          </p:nvPr>
        </p:nvSpPr>
        <p:spPr>
          <a:xfrm>
            <a:off x="684360" y="25740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43" name="PlaceHolder 6"/>
          <p:cNvSpPr>
            <a:spLocks noGrp="1"/>
          </p:cNvSpPr>
          <p:nvPr>
            <p:ph/>
          </p:nvPr>
        </p:nvSpPr>
        <p:spPr>
          <a:xfrm>
            <a:off x="3570120" y="25740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44" name="PlaceHolder 7"/>
          <p:cNvSpPr>
            <a:spLocks noGrp="1"/>
          </p:cNvSpPr>
          <p:nvPr>
            <p:ph/>
          </p:nvPr>
        </p:nvSpPr>
        <p:spPr>
          <a:xfrm>
            <a:off x="6455520" y="25740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BBF558C-7E5A-497A-9B74-2AE62E62F835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508503F-8E7C-4BB4-8248-16390B44A939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subTitle"/>
          </p:nvPr>
        </p:nvSpPr>
        <p:spPr>
          <a:xfrm>
            <a:off x="684360" y="685800"/>
            <a:ext cx="853416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57E4076E-53B0-4F26-8B36-C4F55AB1C7F2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59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853416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94121E3-F409-421A-871A-07913DBE98AA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47F24E99-81F7-4FB0-8540-A67DDE736C2E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C1B26E59-5F43-411A-B224-4E6E6130ADC3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subTitle"/>
          </p:nvPr>
        </p:nvSpPr>
        <p:spPr>
          <a:xfrm>
            <a:off x="684360" y="4487400"/>
            <a:ext cx="8534160" cy="6985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FE3C81D8-6EC9-495A-94DE-497A8B1DC36E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68" name="PlaceHolder 4"/>
          <p:cNvSpPr>
            <a:spLocks noGrp="1"/>
          </p:cNvSpPr>
          <p:nvPr>
            <p:ph/>
          </p:nvPr>
        </p:nvSpPr>
        <p:spPr>
          <a:xfrm>
            <a:off x="684360" y="25740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B4580B34-69FD-427B-B170-BA02FAE48F39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subTitle"/>
          </p:nvPr>
        </p:nvSpPr>
        <p:spPr>
          <a:xfrm>
            <a:off x="684360" y="685800"/>
            <a:ext cx="853416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 algn="ctr">
              <a:buNone/>
            </a:pP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0B53146-7387-4AFA-B833-F971639CE76B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/>
          </p:nvPr>
        </p:nvSpPr>
        <p:spPr>
          <a:xfrm>
            <a:off x="5057280" y="25740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AEF63427-E739-43EA-AD04-630F932A2199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76" name="PlaceHolder 4"/>
          <p:cNvSpPr>
            <a:spLocks noGrp="1"/>
          </p:cNvSpPr>
          <p:nvPr>
            <p:ph/>
          </p:nvPr>
        </p:nvSpPr>
        <p:spPr>
          <a:xfrm>
            <a:off x="684360" y="2574000"/>
            <a:ext cx="853416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D4A662CB-A678-488B-A9D1-DB4FCFE5C860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853416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79" name="PlaceHolder 3"/>
          <p:cNvSpPr>
            <a:spLocks noGrp="1"/>
          </p:cNvSpPr>
          <p:nvPr>
            <p:ph/>
          </p:nvPr>
        </p:nvSpPr>
        <p:spPr>
          <a:xfrm>
            <a:off x="684360" y="2574000"/>
            <a:ext cx="853416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FA223DE1-3C52-45F6-9698-8C77EF660E65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81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82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83" name="PlaceHolder 4"/>
          <p:cNvSpPr>
            <a:spLocks noGrp="1"/>
          </p:cNvSpPr>
          <p:nvPr>
            <p:ph/>
          </p:nvPr>
        </p:nvSpPr>
        <p:spPr>
          <a:xfrm>
            <a:off x="684360" y="25740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84" name="PlaceHolder 5"/>
          <p:cNvSpPr>
            <a:spLocks noGrp="1"/>
          </p:cNvSpPr>
          <p:nvPr>
            <p:ph/>
          </p:nvPr>
        </p:nvSpPr>
        <p:spPr>
          <a:xfrm>
            <a:off x="5057280" y="25740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58609B79-0269-45B3-851F-E66086EC272C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87" name="PlaceHolder 3"/>
          <p:cNvSpPr>
            <a:spLocks noGrp="1"/>
          </p:cNvSpPr>
          <p:nvPr>
            <p:ph/>
          </p:nvPr>
        </p:nvSpPr>
        <p:spPr>
          <a:xfrm>
            <a:off x="3570120" y="6858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88" name="PlaceHolder 4"/>
          <p:cNvSpPr>
            <a:spLocks noGrp="1"/>
          </p:cNvSpPr>
          <p:nvPr>
            <p:ph/>
          </p:nvPr>
        </p:nvSpPr>
        <p:spPr>
          <a:xfrm>
            <a:off x="6455520" y="6858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89" name="PlaceHolder 5"/>
          <p:cNvSpPr>
            <a:spLocks noGrp="1"/>
          </p:cNvSpPr>
          <p:nvPr>
            <p:ph/>
          </p:nvPr>
        </p:nvSpPr>
        <p:spPr>
          <a:xfrm>
            <a:off x="684360" y="25740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90" name="PlaceHolder 6"/>
          <p:cNvSpPr>
            <a:spLocks noGrp="1"/>
          </p:cNvSpPr>
          <p:nvPr>
            <p:ph/>
          </p:nvPr>
        </p:nvSpPr>
        <p:spPr>
          <a:xfrm>
            <a:off x="3570120" y="25740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91" name="PlaceHolder 7"/>
          <p:cNvSpPr>
            <a:spLocks noGrp="1"/>
          </p:cNvSpPr>
          <p:nvPr>
            <p:ph/>
          </p:nvPr>
        </p:nvSpPr>
        <p:spPr>
          <a:xfrm>
            <a:off x="6455520" y="2574000"/>
            <a:ext cx="27478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5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6"/>
          </p:nvPr>
        </p:nvSpPr>
        <p:spPr/>
        <p:txBody>
          <a:bodyPr/>
          <a:lstStyle/>
          <a:p>
            <a:fld id="{F7EB8671-8EC3-4BEC-995A-B4F1443017D5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4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853416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D498C56-3A45-46DD-AFF1-BD33170639E7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4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15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D720142-9457-4E0C-A5B0-486EA33F1FC5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45CA574-BF94-4535-97F4-B685609A9A36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laceHolder 1"/>
          <p:cNvSpPr>
            <a:spLocks noGrp="1"/>
          </p:cNvSpPr>
          <p:nvPr>
            <p:ph type="subTitle"/>
          </p:nvPr>
        </p:nvSpPr>
        <p:spPr>
          <a:xfrm>
            <a:off x="684360" y="4487400"/>
            <a:ext cx="8534160" cy="69850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7A5C6D4-F63A-41B2-834D-983F4F38757A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684360" y="25740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A36424B-329B-4390-AC27-6F670ED8975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361476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5057280" y="25740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02DEF103-4091-41FF-911E-589F8126F362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indent="0">
              <a:buNone/>
            </a:pPr>
            <a:endParaRPr lang="en-US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68436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5057280" y="685800"/>
            <a:ext cx="416448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/>
          </p:nvPr>
        </p:nvSpPr>
        <p:spPr>
          <a:xfrm>
            <a:off x="684360" y="2574000"/>
            <a:ext cx="8534160" cy="17240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indent="0">
              <a:spcBef>
                <a:spcPts val="1417"/>
              </a:spcBef>
              <a:buNone/>
            </a:pP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64C4D4F7-FCE1-404D-B9AE-94E1AA1CE3F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 hidden="1"/>
          <p:cNvSpPr/>
          <p:nvPr/>
        </p:nvSpPr>
        <p:spPr>
          <a:xfrm>
            <a:off x="478080" y="360"/>
            <a:ext cx="228240" cy="68576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t">
            <a:noAutofit/>
          </a:bodyPr>
          <a:lstStyle/>
          <a:p>
            <a:endParaRPr lang="ru-RU" sz="1800" b="0" strike="noStrike" spc="-1">
              <a:solidFill>
                <a:srgbClr val="FFFFFF"/>
              </a:solidFill>
              <a:latin typeface="XO Oriel"/>
            </a:endParaRPr>
          </a:p>
        </p:txBody>
      </p:sp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1915200" y="1788480"/>
            <a:ext cx="8361000" cy="20977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indent="0" algn="ctr">
              <a:lnSpc>
                <a:spcPct val="89000"/>
              </a:lnSpc>
              <a:buNone/>
            </a:pPr>
            <a:r>
              <a:rPr lang="ru-RU" sz="7200" b="0" strike="noStrike" cap="all" spc="-1">
                <a:solidFill>
                  <a:srgbClr val="1B5136"/>
                </a:solidFill>
                <a:latin typeface="Franklin Gothic Book"/>
              </a:rPr>
              <a:t>Образец заголовка</a:t>
            </a:r>
            <a:endParaRPr lang="en-US" sz="7200" b="0" strike="noStrike" spc="-1">
              <a:solidFill>
                <a:srgbClr val="000000"/>
              </a:solidFill>
              <a:latin typeface="Franklin Gothic Book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dt" idx="1"/>
          </p:nvPr>
        </p:nvSpPr>
        <p:spPr>
          <a:xfrm>
            <a:off x="752760" y="6453360"/>
            <a:ext cx="1607760" cy="4042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>
              <a:lnSpc>
                <a:spcPct val="100000"/>
              </a:lnSpc>
              <a:buNone/>
              <a:defRPr lang="ru-RU" sz="1200" b="0" strike="noStrike" spc="-1">
                <a:solidFill>
                  <a:srgbClr val="1B5136"/>
                </a:solidFill>
                <a:latin typeface="Franklin Gothic Book"/>
              </a:defRPr>
            </a:lvl1pPr>
          </a:lstStyle>
          <a:p>
            <a:pPr indent="0"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1B5136"/>
                </a:solidFill>
                <a:latin typeface="Franklin Gothic Book"/>
              </a:rPr>
              <a:t>&lt;дата/время&gt;</a:t>
            </a:r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3" name="PlaceHolder 3"/>
          <p:cNvSpPr>
            <a:spLocks noGrp="1"/>
          </p:cNvSpPr>
          <p:nvPr>
            <p:ph type="ftr" idx="2"/>
          </p:nvPr>
        </p:nvSpPr>
        <p:spPr>
          <a:xfrm>
            <a:off x="2584080" y="6453360"/>
            <a:ext cx="7022880" cy="4042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4" name="PlaceHolder 4"/>
          <p:cNvSpPr>
            <a:spLocks noGrp="1"/>
          </p:cNvSpPr>
          <p:nvPr>
            <p:ph type="sldNum" idx="3"/>
          </p:nvPr>
        </p:nvSpPr>
        <p:spPr>
          <a:xfrm>
            <a:off x="9830520" y="6453360"/>
            <a:ext cx="1595880" cy="4042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indent="0" algn="r">
              <a:lnSpc>
                <a:spcPct val="100000"/>
              </a:lnSpc>
              <a:buNone/>
              <a:defRPr lang="ru-RU" sz="1200" b="0" strike="noStrike" spc="-1">
                <a:solidFill>
                  <a:srgbClr val="1B5136"/>
                </a:solidFill>
                <a:latin typeface="Franklin Gothic Book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910B56EF-D13F-41DE-AAA2-7C7A2A8D0B2E}" type="slidenum">
              <a:rPr lang="ru-RU" sz="1200" b="0" strike="noStrike" spc="-1">
                <a:solidFill>
                  <a:srgbClr val="1B5136"/>
                </a:solidFill>
                <a:latin typeface="Franklin Gothic Book"/>
              </a:rPr>
              <a:t>‹#›</a:t>
            </a:fld>
            <a:endParaRPr lang="ru-RU" sz="1200" b="0" strike="noStrike" spc="-1">
              <a:solidFill>
                <a:srgbClr val="000000"/>
              </a:solidFill>
              <a:latin typeface="Times New Roman"/>
            </a:endParaRPr>
          </a:p>
        </p:txBody>
      </p:sp>
      <p:grpSp>
        <p:nvGrpSpPr>
          <p:cNvPr id="5" name="Group 8"/>
          <p:cNvGrpSpPr/>
          <p:nvPr/>
        </p:nvGrpSpPr>
        <p:grpSpPr>
          <a:xfrm>
            <a:off x="752760" y="744120"/>
            <a:ext cx="10673640" cy="5349600"/>
            <a:chOff x="752760" y="744120"/>
            <a:chExt cx="10673640" cy="5349600"/>
          </a:xfrm>
        </p:grpSpPr>
        <p:sp>
          <p:nvSpPr>
            <p:cNvPr id="6" name="Freeform 6"/>
            <p:cNvSpPr/>
            <p:nvPr/>
          </p:nvSpPr>
          <p:spPr>
            <a:xfrm>
              <a:off x="8151840" y="1685520"/>
              <a:ext cx="3274560" cy="4408200"/>
            </a:xfrm>
            <a:custGeom>
              <a:avLst/>
              <a:gdLst>
                <a:gd name="textAreaLeft" fmla="*/ 0 w 3274560"/>
                <a:gd name="textAreaRight" fmla="*/ 3274920 w 3274560"/>
                <a:gd name="textAreaTop" fmla="*/ 0 h 4408200"/>
                <a:gd name="textAreaBottom" fmla="*/ 4408560 h 4408200"/>
              </a:gdLst>
              <a:ahLst/>
              <a:cxnLst/>
              <a:rect l="textAreaLeft" t="textAreaTop" r="textAreaRight" b="textAreaBottom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FFFFFF"/>
                </a:solidFill>
                <a:latin typeface="XO Oriel"/>
              </a:endParaRPr>
            </a:p>
          </p:txBody>
        </p:sp>
        <p:sp>
          <p:nvSpPr>
            <p:cNvPr id="7" name="Freeform 6"/>
            <p:cNvSpPr/>
            <p:nvPr/>
          </p:nvSpPr>
          <p:spPr>
            <a:xfrm flipH="1" flipV="1">
              <a:off x="752400" y="743760"/>
              <a:ext cx="3275280" cy="4408200"/>
            </a:xfrm>
            <a:custGeom>
              <a:avLst/>
              <a:gdLst>
                <a:gd name="textAreaLeft" fmla="*/ 360 w 3275280"/>
                <a:gd name="textAreaRight" fmla="*/ 3276000 w 3275280"/>
                <a:gd name="textAreaTop" fmla="*/ -360 h 4408200"/>
                <a:gd name="textAreaBottom" fmla="*/ 4408200 h 4408200"/>
              </a:gdLst>
              <a:ahLst/>
              <a:cxnLst/>
              <a:rect l="textAreaLeft" t="textAreaTop" r="textAreaRight" b="textAreaBottom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90000" tIns="45000" rIns="90000" bIns="45000" anchor="t">
              <a:noAutofit/>
            </a:bodyPr>
            <a:lstStyle/>
            <a:p>
              <a:endParaRPr lang="ru-RU" sz="1800" b="0" strike="noStrike" spc="-1">
                <a:solidFill>
                  <a:srgbClr val="FFFFFF"/>
                </a:solidFill>
                <a:latin typeface="XO Oriel"/>
              </a:endParaRPr>
            </a:p>
          </p:txBody>
        </p:sp>
      </p:grpSp>
      <p:sp>
        <p:nvSpPr>
          <p:cNvPr id="8" name="PlaceHolder 5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lnSpc>
                <a:spcPct val="94000"/>
              </a:lnSpc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1B5136"/>
                </a:solidFill>
                <a:latin typeface="Franklin Gothic Book"/>
              </a:rPr>
              <a:t>Для правки структуры щёлкните мышью</a:t>
            </a:r>
          </a:p>
          <a:p>
            <a:pPr marL="864000" lvl="1" indent="-324000">
              <a:lnSpc>
                <a:spcPct val="94000"/>
              </a:lnSpc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800" b="0" strike="noStrike" spc="-1">
                <a:solidFill>
                  <a:srgbClr val="1B5136"/>
                </a:solidFill>
                <a:latin typeface="Franklin Gothic Book"/>
              </a:rPr>
              <a:t>Второй уровень структуры</a:t>
            </a:r>
          </a:p>
          <a:p>
            <a:pPr marL="1296000" lvl="2" indent="-288000">
              <a:lnSpc>
                <a:spcPct val="94000"/>
              </a:lnSpc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1800" b="0" i="1" strike="noStrike" spc="-1">
                <a:solidFill>
                  <a:srgbClr val="1B5136"/>
                </a:solidFill>
                <a:latin typeface="Franklin Gothic Book"/>
              </a:rPr>
              <a:t>Третий уровень структуры</a:t>
            </a:r>
          </a:p>
          <a:p>
            <a:pPr marL="1728000" lvl="3" indent="-216000">
              <a:lnSpc>
                <a:spcPct val="94000"/>
              </a:lnSpc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en-US" sz="1600" b="0" strike="noStrike" spc="-1">
                <a:solidFill>
                  <a:srgbClr val="1B5136"/>
                </a:solidFill>
                <a:latin typeface="Franklin Gothic Book"/>
              </a:rPr>
              <a:t>Четвёртый уровень структуры</a:t>
            </a:r>
          </a:p>
          <a:p>
            <a:pPr marL="2160000" lvl="4" indent="-216000">
              <a:lnSpc>
                <a:spcPct val="94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1B5136"/>
                </a:solidFill>
                <a:latin typeface="Franklin Gothic Book"/>
              </a:rPr>
              <a:t>Пятый уровень структуры</a:t>
            </a:r>
          </a:p>
          <a:p>
            <a:pPr marL="2592000" lvl="5" indent="-216000">
              <a:lnSpc>
                <a:spcPct val="94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1B5136"/>
                </a:solidFill>
                <a:latin typeface="Franklin Gothic Book"/>
              </a:rPr>
              <a:t>Шестой уровень структуры</a:t>
            </a:r>
          </a:p>
          <a:p>
            <a:pPr marL="3024000" lvl="6" indent="-216000">
              <a:lnSpc>
                <a:spcPct val="94000"/>
              </a:lnSpc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en-US" sz="2000" b="0" strike="noStrike" spc="-1">
                <a:solidFill>
                  <a:srgbClr val="1B5136"/>
                </a:solidFill>
                <a:latin typeface="Franklin Gothic Book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1E1E1"/>
            </a:gs>
          </a:gsLst>
          <a:path path="circle">
            <a:fillToRect l="50000" r="5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5" name="Group 6"/>
          <p:cNvGrpSpPr/>
          <p:nvPr/>
        </p:nvGrpSpPr>
        <p:grpSpPr>
          <a:xfrm>
            <a:off x="9206640" y="2963160"/>
            <a:ext cx="2981880" cy="3209040"/>
            <a:chOff x="9206640" y="2963160"/>
            <a:chExt cx="2981880" cy="3209040"/>
          </a:xfrm>
        </p:grpSpPr>
        <p:cxnSp>
          <p:nvCxnSpPr>
            <p:cNvPr id="46" name="Straight Connector 7"/>
            <p:cNvCxnSpPr/>
            <p:nvPr/>
          </p:nvCxnSpPr>
          <p:spPr>
            <a:xfrm flipH="1">
              <a:off x="11275920" y="2963160"/>
              <a:ext cx="912960" cy="913320"/>
            </a:xfrm>
            <a:prstGeom prst="straightConnector1">
              <a:avLst/>
            </a:prstGeom>
            <a:ln w="9525" cap="rnd">
              <a:solidFill>
                <a:srgbClr val="D8D8D8"/>
              </a:solidFill>
              <a:round/>
            </a:ln>
          </p:spPr>
        </p:cxnSp>
        <p:cxnSp>
          <p:nvCxnSpPr>
            <p:cNvPr id="47" name="Straight Connector 8"/>
            <p:cNvCxnSpPr/>
            <p:nvPr/>
          </p:nvCxnSpPr>
          <p:spPr>
            <a:xfrm flipH="1">
              <a:off x="9206640" y="3190320"/>
              <a:ext cx="2982240" cy="2982240"/>
            </a:xfrm>
            <a:prstGeom prst="straightConnector1">
              <a:avLst/>
            </a:prstGeom>
            <a:ln w="9525" cap="rnd">
              <a:solidFill>
                <a:srgbClr val="D8D8D8"/>
              </a:solidFill>
              <a:round/>
            </a:ln>
          </p:spPr>
        </p:cxnSp>
        <p:cxnSp>
          <p:nvCxnSpPr>
            <p:cNvPr id="48" name="Straight Connector 9"/>
            <p:cNvCxnSpPr/>
            <p:nvPr/>
          </p:nvCxnSpPr>
          <p:spPr>
            <a:xfrm flipH="1">
              <a:off x="10292040" y="3285000"/>
              <a:ext cx="1896840" cy="1896840"/>
            </a:xfrm>
            <a:prstGeom prst="straightConnector1">
              <a:avLst/>
            </a:prstGeom>
            <a:ln w="9525" cap="rnd">
              <a:solidFill>
                <a:srgbClr val="D8D8D8"/>
              </a:solidFill>
              <a:round/>
            </a:ln>
          </p:spPr>
        </p:cxnSp>
        <p:cxnSp>
          <p:nvCxnSpPr>
            <p:cNvPr id="49" name="Straight Connector 10"/>
            <p:cNvCxnSpPr/>
            <p:nvPr/>
          </p:nvCxnSpPr>
          <p:spPr>
            <a:xfrm flipH="1">
              <a:off x="10442880" y="3130920"/>
              <a:ext cx="1746000" cy="1746000"/>
            </a:xfrm>
            <a:prstGeom prst="straightConnector1">
              <a:avLst/>
            </a:prstGeom>
            <a:ln w="28575" cap="rnd">
              <a:solidFill>
                <a:srgbClr val="D8D8D8"/>
              </a:solidFill>
              <a:round/>
            </a:ln>
          </p:spPr>
        </p:cxnSp>
        <p:cxnSp>
          <p:nvCxnSpPr>
            <p:cNvPr id="50" name="Straight Connector 11"/>
            <p:cNvCxnSpPr/>
            <p:nvPr/>
          </p:nvCxnSpPr>
          <p:spPr>
            <a:xfrm flipH="1">
              <a:off x="10918800" y="3682800"/>
              <a:ext cx="1270080" cy="1270440"/>
            </a:xfrm>
            <a:prstGeom prst="straightConnector1">
              <a:avLst/>
            </a:prstGeom>
            <a:ln w="28575" cap="rnd">
              <a:solidFill>
                <a:srgbClr val="D8D8D8"/>
              </a:solidFill>
              <a:round/>
            </a:ln>
          </p:spPr>
        </p:cxnSp>
      </p:grpSp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684360" y="4487400"/>
            <a:ext cx="8534160" cy="15066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>
              <a:lnSpc>
                <a:spcPct val="100000"/>
              </a:lnSpc>
              <a:buNone/>
            </a:pPr>
            <a:r>
              <a:rPr lang="ru-RU" sz="3600" b="0" strike="noStrike" cap="all" spc="-1">
                <a:solidFill>
                  <a:srgbClr val="D8D8D8"/>
                </a:solidFill>
                <a:latin typeface="Century Gothic"/>
              </a:rPr>
              <a:t>Образец заголовка</a:t>
            </a:r>
            <a:endParaRPr lang="en-US" sz="36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684360" y="685800"/>
            <a:ext cx="8534160" cy="3614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marL="285840" indent="-285840">
              <a:lnSpc>
                <a:spcPct val="100000"/>
              </a:lnSpc>
              <a:spcBef>
                <a:spcPts val="400"/>
              </a:spcBef>
              <a:spcAft>
                <a:spcPts val="601"/>
              </a:spcAft>
              <a:buClr>
                <a:srgbClr val="D8D8D8"/>
              </a:buClr>
              <a:buSzPct val="80000"/>
              <a:buFont typeface="Wingdings 3" charset="2"/>
              <a:buChar char=""/>
            </a:pPr>
            <a:r>
              <a:rPr lang="ru-RU" sz="2000" b="0" strike="noStrike" spc="-1">
                <a:solidFill>
                  <a:srgbClr val="22C5ED"/>
                </a:solidFill>
                <a:latin typeface="Century Gothic"/>
              </a:rPr>
              <a:t>Образец текста</a:t>
            </a:r>
            <a:endParaRPr lang="en-US" sz="2000" b="0" strike="noStrike" spc="-1">
              <a:solidFill>
                <a:srgbClr val="22C5ED"/>
              </a:solidFill>
              <a:latin typeface="Century Gothic"/>
            </a:endParaRPr>
          </a:p>
          <a:p>
            <a:pPr marL="743040" lvl="1" indent="-285840">
              <a:lnSpc>
                <a:spcPct val="100000"/>
              </a:lnSpc>
              <a:spcBef>
                <a:spcPts val="360"/>
              </a:spcBef>
              <a:spcAft>
                <a:spcPts val="601"/>
              </a:spcAft>
              <a:buClr>
                <a:srgbClr val="D8D8D8"/>
              </a:buClr>
              <a:buSzPct val="80000"/>
              <a:buFont typeface="Wingdings 3" charset="2"/>
              <a:buChar char=""/>
            </a:pPr>
            <a:r>
              <a:rPr lang="ru-RU" sz="1800" b="0" strike="noStrike" spc="-1">
                <a:solidFill>
                  <a:srgbClr val="22C5ED"/>
                </a:solidFill>
                <a:latin typeface="Century Gothic"/>
              </a:rPr>
              <a:t>Второй уровень</a:t>
            </a:r>
            <a:endParaRPr lang="en-US" sz="1800" b="0" strike="noStrike" spc="-1">
              <a:solidFill>
                <a:srgbClr val="22C5ED"/>
              </a:solidFill>
              <a:latin typeface="Century Gothic"/>
            </a:endParaRPr>
          </a:p>
          <a:p>
            <a:pPr marL="1200240" lvl="2" indent="-285840">
              <a:lnSpc>
                <a:spcPct val="100000"/>
              </a:lnSpc>
              <a:spcBef>
                <a:spcPts val="320"/>
              </a:spcBef>
              <a:spcAft>
                <a:spcPts val="601"/>
              </a:spcAft>
              <a:buClr>
                <a:srgbClr val="D8D8D8"/>
              </a:buClr>
              <a:buSzPct val="80000"/>
              <a:buFont typeface="Wingdings 3" charset="2"/>
              <a:buChar char=""/>
            </a:pPr>
            <a:r>
              <a:rPr lang="ru-RU" sz="1600" b="0" strike="noStrike" spc="-1">
                <a:solidFill>
                  <a:srgbClr val="22C5ED"/>
                </a:solidFill>
                <a:latin typeface="Century Gothic"/>
              </a:rPr>
              <a:t>Третий уровень</a:t>
            </a:r>
            <a:endParaRPr lang="en-US" sz="1600" b="0" strike="noStrike" spc="-1">
              <a:solidFill>
                <a:srgbClr val="22C5ED"/>
              </a:solidFill>
              <a:latin typeface="Century Gothic"/>
            </a:endParaRPr>
          </a:p>
          <a:p>
            <a:pPr marL="1542960" lvl="3" indent="-171360">
              <a:lnSpc>
                <a:spcPct val="100000"/>
              </a:lnSpc>
              <a:spcBef>
                <a:spcPts val="281"/>
              </a:spcBef>
              <a:spcAft>
                <a:spcPts val="601"/>
              </a:spcAft>
              <a:buClr>
                <a:srgbClr val="D8D8D8"/>
              </a:buClr>
              <a:buSzPct val="80000"/>
              <a:buFont typeface="Wingdings 3" charset="2"/>
              <a:buChar char=""/>
            </a:pPr>
            <a:r>
              <a:rPr lang="ru-RU" sz="1400" b="0" strike="noStrike" spc="-1">
                <a:solidFill>
                  <a:srgbClr val="22C5ED"/>
                </a:solidFill>
                <a:latin typeface="Century Gothic"/>
              </a:rPr>
              <a:t>Четвертый уровень</a:t>
            </a:r>
            <a:endParaRPr lang="en-US" sz="1400" b="0" strike="noStrike" spc="-1">
              <a:solidFill>
                <a:srgbClr val="22C5ED"/>
              </a:solidFill>
              <a:latin typeface="Century Gothic"/>
            </a:endParaRPr>
          </a:p>
          <a:p>
            <a:pPr marL="2000160" lvl="4" indent="-171360">
              <a:lnSpc>
                <a:spcPct val="100000"/>
              </a:lnSpc>
              <a:spcBef>
                <a:spcPts val="281"/>
              </a:spcBef>
              <a:spcAft>
                <a:spcPts val="601"/>
              </a:spcAft>
              <a:buClr>
                <a:srgbClr val="D8D8D8"/>
              </a:buClr>
              <a:buSzPct val="80000"/>
              <a:buFont typeface="Wingdings 3" charset="2"/>
              <a:buChar char=""/>
            </a:pPr>
            <a:r>
              <a:rPr lang="ru-RU" sz="1400" b="0" strike="noStrike" spc="-1">
                <a:solidFill>
                  <a:srgbClr val="22C5ED"/>
                </a:solidFill>
                <a:latin typeface="Century Gothic"/>
              </a:rPr>
              <a:t>Пятый уровень</a:t>
            </a:r>
            <a:endParaRPr lang="en-US" sz="1400" b="0" strike="noStrike" spc="-1">
              <a:solidFill>
                <a:srgbClr val="22C5ED"/>
              </a:solidFill>
              <a:latin typeface="Century Gothic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dt" idx="4"/>
          </p:nvPr>
        </p:nvSpPr>
        <p:spPr>
          <a:xfrm>
            <a:off x="9904320" y="6172200"/>
            <a:ext cx="1599840" cy="3646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>
            <a:lvl1pPr indent="0" algn="r">
              <a:lnSpc>
                <a:spcPct val="100000"/>
              </a:lnSpc>
              <a:buNone/>
              <a:defRPr lang="ru-RU" sz="1000" b="0" strike="noStrike" spc="-1">
                <a:solidFill>
                  <a:srgbClr val="0D89A8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000" b="0" strike="noStrike" spc="-1">
                <a:solidFill>
                  <a:srgbClr val="0D89A8"/>
                </a:solidFill>
                <a:latin typeface="Century Gothic"/>
              </a:rPr>
              <a:t>&lt;дата/время&gt;</a:t>
            </a:r>
            <a:endParaRPr lang="ru-RU" sz="10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ftr" idx="5"/>
          </p:nvPr>
        </p:nvSpPr>
        <p:spPr>
          <a:xfrm>
            <a:off x="684360" y="6172200"/>
            <a:ext cx="7543440" cy="36468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>
            <a:lvl1pPr indent="0" algn="ctr">
              <a:buNone/>
              <a:defRPr lang="ru-RU" sz="1400" b="0" strike="noStrike" spc="-1">
                <a:solidFill>
                  <a:srgbClr val="000000"/>
                </a:solidFill>
                <a:latin typeface="Times New Roman"/>
              </a:defRPr>
            </a:lvl1pPr>
          </a:lstStyle>
          <a:p>
            <a:pPr indent="0" algn="ctr">
              <a:buNone/>
            </a:pPr>
            <a:r>
              <a:rPr lang="ru-RU" sz="1400" b="0" strike="noStrike" spc="-1">
                <a:solidFill>
                  <a:srgbClr val="000000"/>
                </a:solidFill>
                <a:latin typeface="Times New Roman"/>
              </a:rPr>
              <a:t>&lt;нижний колонтитул&gt;</a:t>
            </a:r>
          </a:p>
        </p:txBody>
      </p:sp>
      <p:sp>
        <p:nvSpPr>
          <p:cNvPr id="55" name="PlaceHolder 5"/>
          <p:cNvSpPr>
            <a:spLocks noGrp="1"/>
          </p:cNvSpPr>
          <p:nvPr>
            <p:ph type="sldNum" idx="6"/>
          </p:nvPr>
        </p:nvSpPr>
        <p:spPr>
          <a:xfrm>
            <a:off x="10363320" y="5578560"/>
            <a:ext cx="1141920" cy="66960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3200" b="0" strike="noStrike" spc="-1">
                <a:solidFill>
                  <a:srgbClr val="0D89A8"/>
                </a:solidFill>
                <a:latin typeface="Century Gothic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fld id="{BD85A75E-DD55-4783-92BC-B3E59C28FA35}" type="slidenum">
              <a:rPr lang="ru-RU" sz="3200" b="0" strike="noStrike" spc="-1">
                <a:solidFill>
                  <a:srgbClr val="0D89A8"/>
                </a:solidFill>
                <a:latin typeface="Century Gothic"/>
              </a:rPr>
              <a:t>‹#›</a:t>
            </a:fld>
            <a:endParaRPr lang="ru-RU" sz="32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45000">
              <a:srgbClr val="FFFFFF"/>
            </a:gs>
            <a:gs pos="100000">
              <a:srgbClr val="E0DEDE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5776560" y="548640"/>
            <a:ext cx="5040720" cy="50364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/>
          <a:p>
            <a:pPr indent="0">
              <a:lnSpc>
                <a:spcPct val="89000"/>
              </a:lnSpc>
              <a:buNone/>
            </a:pPr>
            <a:r>
              <a:rPr lang="ru-RU" sz="1600" b="0" strike="noStrike" cap="all" spc="-1">
                <a:solidFill>
                  <a:srgbClr val="143D28"/>
                </a:solidFill>
                <a:latin typeface="Century"/>
              </a:rPr>
              <a:t>Министерство финансов Камчатского края</a:t>
            </a:r>
            <a:endParaRPr lang="en-US" sz="1600" b="0" strike="noStrike" spc="-1">
              <a:solidFill>
                <a:srgbClr val="000000"/>
              </a:solidFill>
              <a:latin typeface="Franklin Gothic Book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subTitle"/>
          </p:nvPr>
        </p:nvSpPr>
        <p:spPr>
          <a:xfrm>
            <a:off x="1031760" y="2644920"/>
            <a:ext cx="9785520" cy="18381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indent="0" algn="ctr">
              <a:lnSpc>
                <a:spcPct val="112000"/>
              </a:lnSpc>
              <a:buNone/>
              <a:tabLst>
                <a:tab pos="0" algn="l"/>
              </a:tabLst>
            </a:pPr>
            <a:r>
              <a:rPr lang="ru-RU" sz="3200" b="1" strike="noStrike" spc="-1">
                <a:solidFill>
                  <a:srgbClr val="0D281B"/>
                </a:solidFill>
                <a:latin typeface="Palatino Linotype"/>
              </a:rPr>
              <a:t>ОТЧЕТ ОБ ИСПОЛНЕНИИ КРАЕВОГО БЮДЖЕТА ЗА 1 ПОЛУГОДИЕ 2023 ГОДА</a:t>
            </a: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pic>
        <p:nvPicPr>
          <p:cNvPr id="100" name="Picture 2" descr="Герб Камчатского края"/>
          <p:cNvPicPr/>
          <p:nvPr/>
        </p:nvPicPr>
        <p:blipFill>
          <a:blip r:embed="rId3"/>
          <a:stretch/>
        </p:blipFill>
        <p:spPr>
          <a:xfrm>
            <a:off x="4892760" y="396000"/>
            <a:ext cx="647280" cy="809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544680" y="654120"/>
            <a:ext cx="11283480" cy="8564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2400" b="1" u="sng" strike="noStrike" cap="all" spc="-1">
                <a:solidFill>
                  <a:srgbClr val="323232"/>
                </a:solidFill>
                <a:uFillTx/>
                <a:latin typeface="Palatino Linotype"/>
              </a:rPr>
              <a:t>Выводы </a:t>
            </a:r>
            <a:r>
              <a:rPr lang="ru-RU" sz="24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по Итогам исполнения краевого бюджета </a:t>
            </a:r>
            <a:br>
              <a:rPr sz="2400"/>
            </a:br>
            <a:r>
              <a:rPr lang="ru-RU" sz="24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за 1 ПОЛУГОДИЕ 2023 года  </a:t>
            </a:r>
            <a:endParaRPr lang="en-US" sz="24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sldNum" idx="18"/>
          </p:nvPr>
        </p:nvSpPr>
        <p:spPr>
          <a:xfrm>
            <a:off x="10827000" y="57960"/>
            <a:ext cx="1248120" cy="3646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0" strike="noStrike" spc="-1">
                <a:solidFill>
                  <a:srgbClr val="0A304A"/>
                </a:solidFill>
                <a:latin typeface="Palatino Linotype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600" b="0" strike="noStrike" spc="-1">
                <a:solidFill>
                  <a:srgbClr val="0A304A"/>
                </a:solidFill>
                <a:latin typeface="Palatino Linotype"/>
              </a:rPr>
              <a:t>Слайд 9</a:t>
            </a:r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7" name="Прямоугольник с одним вырезанным углом 11"/>
          <p:cNvSpPr/>
          <p:nvPr/>
        </p:nvSpPr>
        <p:spPr>
          <a:xfrm>
            <a:off x="1704600" y="1955880"/>
            <a:ext cx="9783360" cy="1098000"/>
          </a:xfrm>
          <a:prstGeom prst="snip1Rect">
            <a:avLst>
              <a:gd name="adj" fmla="val 16667"/>
            </a:avLst>
          </a:prstGeom>
          <a:solidFill>
            <a:srgbClr val="C5C5C5">
              <a:alpha val="25000"/>
            </a:srgbClr>
          </a:solidFill>
          <a:ln w="28575" cap="rnd">
            <a:solidFill>
              <a:srgbClr val="1D487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21020"/>
                </a:solidFill>
                <a:latin typeface="Palatino Linotype"/>
              </a:rPr>
              <a:t>Несмотря на возникшие в 1 квартале 2023 года проблемы, связанные с внедрением института единого налогового счета, к концу 2 квартала 2023 года наметился рост поступлений налоговых доходов в краевой бюджет (рост налоговых поступлений по сравнению с аналогичным периодом 2022 года составил 2,8 млрд рублей или 20,8 %)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68" name="Шеврон 13"/>
          <p:cNvSpPr/>
          <p:nvPr/>
        </p:nvSpPr>
        <p:spPr>
          <a:xfrm rot="5400000">
            <a:off x="373320" y="3192480"/>
            <a:ext cx="1279440" cy="1127880"/>
          </a:xfrm>
          <a:prstGeom prst="chevron">
            <a:avLst>
              <a:gd name="adj" fmla="val 50000"/>
            </a:avLst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69" name="Прямоугольник с одним вырезанным углом 14"/>
          <p:cNvSpPr/>
          <p:nvPr/>
        </p:nvSpPr>
        <p:spPr>
          <a:xfrm>
            <a:off x="1738080" y="3235680"/>
            <a:ext cx="9712800" cy="1651680"/>
          </a:xfrm>
          <a:prstGeom prst="snip1Rect">
            <a:avLst>
              <a:gd name="adj" fmla="val 16667"/>
            </a:avLst>
          </a:prstGeom>
          <a:solidFill>
            <a:srgbClr val="C5C5C5">
              <a:alpha val="25000"/>
            </a:srgbClr>
          </a:solidFill>
          <a:ln w="28575" cap="rnd">
            <a:solidFill>
              <a:srgbClr val="1D487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21020"/>
                </a:solidFill>
                <a:latin typeface="Palatino Linotype"/>
              </a:rPr>
              <a:t>По результатам проведенной работы с Минфином России и Федеральным казначейством Камчатскому краю на 2023 год установлен лимит предоставления бюджетного кредита на пополнение остатка средств на едином счете бюджета и предоставлены бюджетные кредиты, позволившие частично покрыть кассовый разрыв, а также погасить кредиты от кредитных организаций (возобновляемая кредитная линия, открытая в декабре 2022 года) в сумме </a:t>
            </a:r>
            <a:br>
              <a:rPr sz="1600"/>
            </a:br>
            <a:r>
              <a:rPr lang="ru-RU" sz="1600" b="0" strike="noStrike" spc="-1">
                <a:solidFill>
                  <a:srgbClr val="021020"/>
                </a:solidFill>
                <a:latin typeface="Palatino Linotype"/>
              </a:rPr>
              <a:t>2,2 млрд рублей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70" name="Шеврон 16"/>
          <p:cNvSpPr/>
          <p:nvPr/>
        </p:nvSpPr>
        <p:spPr>
          <a:xfrm rot="5400000">
            <a:off x="370080" y="4475880"/>
            <a:ext cx="1285920" cy="1127880"/>
          </a:xfrm>
          <a:prstGeom prst="chevron">
            <a:avLst>
              <a:gd name="adj" fmla="val 50000"/>
            </a:avLst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71" name="Прямоугольник с одним вырезанным углом 20"/>
          <p:cNvSpPr/>
          <p:nvPr/>
        </p:nvSpPr>
        <p:spPr>
          <a:xfrm>
            <a:off x="1734120" y="5004360"/>
            <a:ext cx="9712800" cy="1271520"/>
          </a:xfrm>
          <a:prstGeom prst="snip1Rect">
            <a:avLst>
              <a:gd name="adj" fmla="val 16667"/>
            </a:avLst>
          </a:prstGeom>
          <a:solidFill>
            <a:srgbClr val="C5C5C5">
              <a:alpha val="25000"/>
            </a:srgbClr>
          </a:solidFill>
          <a:ln w="28575" cap="rnd">
            <a:solidFill>
              <a:srgbClr val="1D487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1600" b="0" strike="noStrike" spc="-1">
                <a:solidFill>
                  <a:srgbClr val="021020"/>
                </a:solidFill>
                <a:latin typeface="Palatino Linotype"/>
              </a:rPr>
              <a:t>Исполнение краевого бюджета по расходам, осуществляемым за счет целевых федеральных средств по итогам 1 полугодия 2023 года составило 37,9 % от утвержденных на 2023 год ассигнований, при установленном типовым графиком (контрольных точек) бюджетных и закупочных процедур на федеральном уровне значении на 01.07.2023 – 50,0 %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72" name="Шеврон 22"/>
          <p:cNvSpPr/>
          <p:nvPr/>
        </p:nvSpPr>
        <p:spPr>
          <a:xfrm rot="5400000">
            <a:off x="444240" y="5681520"/>
            <a:ext cx="1137600" cy="1127880"/>
          </a:xfrm>
          <a:prstGeom prst="chevron">
            <a:avLst>
              <a:gd name="adj" fmla="val 50000"/>
            </a:avLst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73" name="Шеврон 12"/>
          <p:cNvSpPr/>
          <p:nvPr/>
        </p:nvSpPr>
        <p:spPr>
          <a:xfrm rot="5400000">
            <a:off x="373320" y="2031480"/>
            <a:ext cx="1279440" cy="1127880"/>
          </a:xfrm>
          <a:prstGeom prst="chevron">
            <a:avLst>
              <a:gd name="adj" fmla="val 50000"/>
            </a:avLst>
          </a:prstGeom>
          <a:solidFill>
            <a:srgbClr val="339966"/>
          </a:solidFill>
          <a:ln w="19050"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rgbClr val="D8D8D8"/>
              </a:solidFill>
              <a:latin typeface="Century Gothic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Скругленный прямоугольник 3"/>
          <p:cNvSpPr/>
          <p:nvPr/>
        </p:nvSpPr>
        <p:spPr>
          <a:xfrm>
            <a:off x="3159000" y="1512000"/>
            <a:ext cx="2441160" cy="134172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D9D9D9"/>
              </a:gs>
            </a:gsLst>
            <a:lin ang="5400000"/>
          </a:gradFill>
          <a:ln cap="rnd">
            <a:solidFill>
              <a:srgbClr val="03304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102" name="TextBox 1"/>
          <p:cNvSpPr/>
          <p:nvPr/>
        </p:nvSpPr>
        <p:spPr>
          <a:xfrm>
            <a:off x="3242520" y="1652040"/>
            <a:ext cx="227448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61616"/>
                </a:solidFill>
                <a:latin typeface="Palatino Linotype"/>
              </a:rPr>
              <a:t>Плановый объем 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61616"/>
                </a:solidFill>
                <a:latin typeface="Palatino Linotype"/>
              </a:rPr>
              <a:t>ассигнований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702720" y="295920"/>
            <a:ext cx="10893600" cy="1049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100000"/>
              </a:lnSpc>
              <a:spcBef>
                <a:spcPts val="1001"/>
              </a:spcBef>
              <a:buNone/>
            </a:pPr>
            <a:r>
              <a:rPr lang="ru-RU" sz="28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Структура доходов краевого бюджета</a:t>
            </a:r>
            <a:br>
              <a:rPr sz="2800"/>
            </a:br>
            <a:r>
              <a:rPr lang="ru-RU" sz="28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ЗА 1 ПОЛУГОДИЕ 2023 года</a:t>
            </a:r>
            <a:endParaRPr lang="en-US" sz="2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sldNum" idx="10"/>
          </p:nvPr>
        </p:nvSpPr>
        <p:spPr>
          <a:xfrm>
            <a:off x="10800720" y="295920"/>
            <a:ext cx="1154520" cy="218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0" strike="noStrike" spc="-1">
                <a:solidFill>
                  <a:schemeClr val="accent1">
                    <a:lumMod val="50000"/>
                  </a:schemeClr>
                </a:solidFill>
                <a:latin typeface="Palatino Linotype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600" b="0" strike="noStrike" spc="-1">
                <a:solidFill>
                  <a:schemeClr val="accent1">
                    <a:lumMod val="50000"/>
                  </a:schemeClr>
                </a:solidFill>
                <a:latin typeface="Palatino Linotype"/>
              </a:rPr>
              <a:t>Слайд 1</a:t>
            </a:r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105" name="Диаграмма 4"/>
          <p:cNvGraphicFramePr/>
          <p:nvPr/>
        </p:nvGraphicFramePr>
        <p:xfrm>
          <a:off x="1676160" y="2612520"/>
          <a:ext cx="10515600" cy="4786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6" name="TextBox 9"/>
          <p:cNvSpPr/>
          <p:nvPr/>
        </p:nvSpPr>
        <p:spPr>
          <a:xfrm>
            <a:off x="1499400" y="2120400"/>
            <a:ext cx="161676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61616"/>
                </a:solidFill>
                <a:latin typeface="Palatino Linotype"/>
              </a:rPr>
              <a:t>(млрд рублей)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7" name="Прямоугольник 5"/>
          <p:cNvSpPr/>
          <p:nvPr/>
        </p:nvSpPr>
        <p:spPr>
          <a:xfrm>
            <a:off x="3767760" y="2269080"/>
            <a:ext cx="1128960" cy="57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49">
                <a:solidFill>
                  <a:srgbClr val="000000"/>
                </a:solidFill>
                <a:latin typeface="Palatino Linotype"/>
              </a:rPr>
              <a:t>113,3</a:t>
            </a: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8" name="Прямоугольник 13"/>
          <p:cNvSpPr/>
          <p:nvPr/>
        </p:nvSpPr>
        <p:spPr>
          <a:xfrm>
            <a:off x="207360" y="1573200"/>
            <a:ext cx="2871360" cy="517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800" b="1" strike="noStrike" spc="49">
                <a:solidFill>
                  <a:srgbClr val="000000"/>
                </a:solidFill>
                <a:latin typeface="Palatino Linotype"/>
              </a:rPr>
              <a:t>Всего доходов: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09" name="Скругленный прямоугольник 14"/>
          <p:cNvSpPr/>
          <p:nvPr/>
        </p:nvSpPr>
        <p:spPr>
          <a:xfrm>
            <a:off x="9291240" y="1530720"/>
            <a:ext cx="2595600" cy="132300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D9D9D9"/>
              </a:gs>
            </a:gsLst>
            <a:lin ang="5400000"/>
          </a:gradFill>
          <a:ln cap="rnd">
            <a:solidFill>
              <a:srgbClr val="03304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110" name="Прямоугольник 15"/>
          <p:cNvSpPr/>
          <p:nvPr/>
        </p:nvSpPr>
        <p:spPr>
          <a:xfrm>
            <a:off x="9975960" y="2319840"/>
            <a:ext cx="1394280" cy="57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49">
                <a:solidFill>
                  <a:srgbClr val="000000"/>
                </a:solidFill>
                <a:latin typeface="Palatino Linotype"/>
              </a:rPr>
              <a:t>48,1 %</a:t>
            </a: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1" name="TextBox 7"/>
          <p:cNvSpPr/>
          <p:nvPr/>
        </p:nvSpPr>
        <p:spPr>
          <a:xfrm>
            <a:off x="9091800" y="1573200"/>
            <a:ext cx="2994480" cy="8197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61616"/>
                </a:solidFill>
                <a:latin typeface="Palatino Linotype"/>
              </a:rPr>
              <a:t> Процент исполнения от планового объема ассигнований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2" name="Скругленный прямоугольник 16"/>
          <p:cNvSpPr/>
          <p:nvPr/>
        </p:nvSpPr>
        <p:spPr>
          <a:xfrm>
            <a:off x="6254280" y="1518480"/>
            <a:ext cx="2441160" cy="133524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D9D9D9"/>
              </a:gs>
            </a:gsLst>
            <a:lin ang="5400000"/>
          </a:gradFill>
          <a:ln cap="rnd">
            <a:solidFill>
              <a:srgbClr val="03304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113" name="TextBox 10"/>
          <p:cNvSpPr/>
          <p:nvPr/>
        </p:nvSpPr>
        <p:spPr>
          <a:xfrm>
            <a:off x="5955120" y="1735200"/>
            <a:ext cx="303660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61616"/>
                </a:solidFill>
                <a:latin typeface="Palatino Linotype"/>
              </a:rPr>
              <a:t>Исполнение 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61616"/>
                </a:solidFill>
                <a:latin typeface="Palatino Linotype"/>
              </a:rPr>
              <a:t>  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4" name="Прямоугольник 12"/>
          <p:cNvSpPr/>
          <p:nvPr/>
        </p:nvSpPr>
        <p:spPr>
          <a:xfrm>
            <a:off x="7014960" y="2241720"/>
            <a:ext cx="918000" cy="5785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3200" b="1" strike="noStrike" spc="49">
                <a:solidFill>
                  <a:srgbClr val="000000"/>
                </a:solidFill>
                <a:latin typeface="Palatino Linotype"/>
              </a:rPr>
              <a:t>54,5</a:t>
            </a:r>
            <a:endParaRPr lang="ru-RU" sz="32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1018440" y="263520"/>
            <a:ext cx="10515240" cy="1049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lstStyle/>
          <a:p>
            <a:pPr indent="0" algn="ctr">
              <a:lnSpc>
                <a:spcPct val="100000"/>
              </a:lnSpc>
              <a:spcBef>
                <a:spcPts val="1001"/>
              </a:spcBef>
              <a:buNone/>
            </a:pPr>
            <a:r>
              <a:rPr lang="ru-RU" sz="28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Структура расходов краевого бюджета</a:t>
            </a:r>
            <a:br>
              <a:rPr sz="2800"/>
            </a:br>
            <a:r>
              <a:rPr lang="ru-RU" sz="28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за 1 ПОЛУГОДИЕ 2023 года</a:t>
            </a:r>
            <a:endParaRPr lang="en-US" sz="2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sldNum" idx="11"/>
          </p:nvPr>
        </p:nvSpPr>
        <p:spPr>
          <a:xfrm>
            <a:off x="10780200" y="263520"/>
            <a:ext cx="1154520" cy="218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0" strike="noStrike" spc="-1">
                <a:solidFill>
                  <a:schemeClr val="accent1">
                    <a:lumMod val="50000"/>
                  </a:schemeClr>
                </a:solidFill>
                <a:latin typeface="Palatino Linotype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600" b="0" strike="noStrike" spc="-1">
                <a:solidFill>
                  <a:schemeClr val="accent1">
                    <a:lumMod val="50000"/>
                  </a:schemeClr>
                </a:solidFill>
                <a:latin typeface="Palatino Linotype"/>
              </a:rPr>
              <a:t>Слайд 2</a:t>
            </a:r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117" name="Диаграмма 10"/>
          <p:cNvGraphicFramePr/>
          <p:nvPr>
            <p:extLst>
              <p:ext uri="{D42A27DB-BD31-4B8C-83A1-F6EECF244321}">
                <p14:modId xmlns:p14="http://schemas.microsoft.com/office/powerpoint/2010/main" val="3933326099"/>
              </p:ext>
            </p:extLst>
          </p:nvPr>
        </p:nvGraphicFramePr>
        <p:xfrm>
          <a:off x="138960" y="2860920"/>
          <a:ext cx="11176200" cy="4075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8" name="TextBox 11"/>
          <p:cNvSpPr/>
          <p:nvPr/>
        </p:nvSpPr>
        <p:spPr>
          <a:xfrm>
            <a:off x="1476000" y="2507760"/>
            <a:ext cx="10176480" cy="6994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u="sng" strike="noStrike" spc="-1">
                <a:solidFill>
                  <a:srgbClr val="000000"/>
                </a:solidFill>
                <a:uFillTx/>
                <a:latin typeface="Palatino Linotype"/>
              </a:rPr>
              <a:t>Основная доля в общем объеме расходов по исполнению краевого бюджета по разделам классификации расходов бюджета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19" name="Прямоугольник 9"/>
          <p:cNvSpPr/>
          <p:nvPr/>
        </p:nvSpPr>
        <p:spPr>
          <a:xfrm>
            <a:off x="24480" y="1366200"/>
            <a:ext cx="2901960" cy="517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49">
                <a:solidFill>
                  <a:srgbClr val="000000"/>
                </a:solidFill>
                <a:latin typeface="Palatino Linotype"/>
              </a:rPr>
              <a:t>Всего</a:t>
            </a:r>
            <a:r>
              <a:rPr lang="ru-RU" sz="2800" b="1" strike="noStrike" spc="49">
                <a:solidFill>
                  <a:srgbClr val="000000"/>
                </a:solidFill>
                <a:latin typeface="Palatino Linotype"/>
              </a:rPr>
              <a:t> расходов:</a:t>
            </a:r>
            <a:endParaRPr lang="ru-RU" sz="28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0" name="Скругленный прямоугольник 12"/>
          <p:cNvSpPr/>
          <p:nvPr/>
        </p:nvSpPr>
        <p:spPr>
          <a:xfrm>
            <a:off x="2901240" y="1351080"/>
            <a:ext cx="2818440" cy="100944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D9D9D9"/>
              </a:gs>
            </a:gsLst>
            <a:lin ang="5400000"/>
          </a:gradFill>
          <a:ln cap="rnd">
            <a:solidFill>
              <a:srgbClr val="03304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121" name="TextBox 13"/>
          <p:cNvSpPr/>
          <p:nvPr/>
        </p:nvSpPr>
        <p:spPr>
          <a:xfrm>
            <a:off x="2609640" y="1503000"/>
            <a:ext cx="340128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61616"/>
                </a:solidFill>
                <a:latin typeface="Palatino Linotype"/>
              </a:rPr>
              <a:t>Плановый объем расходов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2" name="Скругленный прямоугольник 14"/>
          <p:cNvSpPr/>
          <p:nvPr/>
        </p:nvSpPr>
        <p:spPr>
          <a:xfrm>
            <a:off x="6017760" y="1347480"/>
            <a:ext cx="2669760" cy="101304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D9D9D9"/>
              </a:gs>
            </a:gsLst>
            <a:lin ang="5400000"/>
          </a:gradFill>
          <a:ln cap="rnd">
            <a:solidFill>
              <a:srgbClr val="03304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123" name="Скругленный прямоугольник 15"/>
          <p:cNvSpPr/>
          <p:nvPr/>
        </p:nvSpPr>
        <p:spPr>
          <a:xfrm>
            <a:off x="9059760" y="1366200"/>
            <a:ext cx="2718000" cy="1006560"/>
          </a:xfrm>
          <a:prstGeom prst="roundRect">
            <a:avLst>
              <a:gd name="adj" fmla="val 16667"/>
            </a:avLst>
          </a:prstGeom>
          <a:gradFill rotWithShape="0">
            <a:gsLst>
              <a:gs pos="0">
                <a:srgbClr val="F2F2F2"/>
              </a:gs>
              <a:gs pos="100000">
                <a:srgbClr val="D9D9D9"/>
              </a:gs>
            </a:gsLst>
            <a:lin ang="5400000"/>
          </a:gradFill>
          <a:ln cap="rnd">
            <a:solidFill>
              <a:srgbClr val="033047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>
              <a:solidFill>
                <a:schemeClr val="lt1"/>
              </a:solidFill>
              <a:latin typeface="Century Gothic"/>
            </a:endParaRPr>
          </a:p>
        </p:txBody>
      </p:sp>
      <p:sp>
        <p:nvSpPr>
          <p:cNvPr id="124" name="TextBox 16"/>
          <p:cNvSpPr/>
          <p:nvPr/>
        </p:nvSpPr>
        <p:spPr>
          <a:xfrm>
            <a:off x="1232280" y="1860120"/>
            <a:ext cx="161676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161616"/>
                </a:solidFill>
                <a:latin typeface="Palatino Linotype"/>
              </a:rPr>
              <a:t>(млрд рублей)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5" name="Прямоугольник 17"/>
          <p:cNvSpPr/>
          <p:nvPr/>
        </p:nvSpPr>
        <p:spPr>
          <a:xfrm>
            <a:off x="3862440" y="1896840"/>
            <a:ext cx="89568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49">
                <a:solidFill>
                  <a:srgbClr val="000000"/>
                </a:solidFill>
                <a:latin typeface="Palatino Linotype"/>
              </a:rPr>
              <a:t>118,9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6" name="TextBox 18"/>
          <p:cNvSpPr/>
          <p:nvPr/>
        </p:nvSpPr>
        <p:spPr>
          <a:xfrm>
            <a:off x="5881320" y="1514520"/>
            <a:ext cx="303660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61616"/>
                </a:solidFill>
                <a:latin typeface="Palatino Linotype"/>
              </a:rPr>
              <a:t>Исполнение   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7" name="Прямоугольник 19"/>
          <p:cNvSpPr/>
          <p:nvPr/>
        </p:nvSpPr>
        <p:spPr>
          <a:xfrm>
            <a:off x="6963840" y="1870920"/>
            <a:ext cx="73692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49">
                <a:solidFill>
                  <a:srgbClr val="000000"/>
                </a:solidFill>
                <a:latin typeface="Palatino Linotype"/>
              </a:rPr>
              <a:t>55,6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8" name="TextBox 20"/>
          <p:cNvSpPr/>
          <p:nvPr/>
        </p:nvSpPr>
        <p:spPr>
          <a:xfrm>
            <a:off x="8918280" y="1329120"/>
            <a:ext cx="299448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strike="noStrike" spc="-1">
                <a:solidFill>
                  <a:srgbClr val="161616"/>
                </a:solidFill>
                <a:latin typeface="Palatino Linotype"/>
              </a:rPr>
              <a:t> Процент исполнения от планового объема расходов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29" name="Прямоугольник 21"/>
          <p:cNvSpPr/>
          <p:nvPr/>
        </p:nvSpPr>
        <p:spPr>
          <a:xfrm>
            <a:off x="9998640" y="1845720"/>
            <a:ext cx="1097280" cy="4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49">
                <a:solidFill>
                  <a:srgbClr val="000000"/>
                </a:solidFill>
                <a:latin typeface="Palatino Linotype"/>
              </a:rPr>
              <a:t>46,8 %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0" name="Диаграмма 4"/>
          <p:cNvGraphicFramePr/>
          <p:nvPr/>
        </p:nvGraphicFramePr>
        <p:xfrm>
          <a:off x="284760" y="1280520"/>
          <a:ext cx="11531160" cy="5418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520920" y="339840"/>
            <a:ext cx="11058840" cy="104976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100000"/>
              </a:lnSpc>
              <a:spcBef>
                <a:spcPts val="1001"/>
              </a:spcBef>
              <a:buNone/>
            </a:pPr>
            <a:r>
              <a:rPr lang="ru-RU" sz="20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Исполнение кассового плана по расходам краевого бюджета за </a:t>
            </a:r>
            <a:br>
              <a:rPr sz="2000"/>
            </a:br>
            <a:r>
              <a:rPr lang="ru-RU" sz="20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1 ПОЛУГОДИЕ 2023 года по разделам классификации расходов бюджетов </a:t>
            </a:r>
            <a:endParaRPr lang="en-US" sz="20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sldNum" idx="12"/>
          </p:nvPr>
        </p:nvSpPr>
        <p:spPr>
          <a:xfrm>
            <a:off x="10956600" y="230400"/>
            <a:ext cx="1154520" cy="218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0" strike="noStrike" spc="-1">
                <a:solidFill>
                  <a:srgbClr val="0A304A"/>
                </a:solidFill>
                <a:latin typeface="Palatino Linotype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600" b="0" strike="noStrike" spc="-1">
                <a:solidFill>
                  <a:srgbClr val="0A304A"/>
                </a:solidFill>
                <a:latin typeface="Palatino Linotype"/>
              </a:rPr>
              <a:t>Слайд 3</a:t>
            </a:r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laceHolder 1"/>
          <p:cNvSpPr>
            <a:spLocks noGrp="1"/>
          </p:cNvSpPr>
          <p:nvPr>
            <p:ph type="title"/>
          </p:nvPr>
        </p:nvSpPr>
        <p:spPr>
          <a:xfrm>
            <a:off x="914040" y="513000"/>
            <a:ext cx="10515240" cy="8629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100000"/>
              </a:lnSpc>
              <a:spcBef>
                <a:spcPts val="1001"/>
              </a:spcBef>
              <a:buNone/>
            </a:pPr>
            <a:r>
              <a:rPr lang="ru-RU" sz="2800" b="1" u="sng" strike="noStrike" cap="all" spc="-1">
                <a:solidFill>
                  <a:srgbClr val="333333"/>
                </a:solidFill>
                <a:uFillTx/>
                <a:latin typeface="Palatino Linotype"/>
              </a:rPr>
              <a:t>Исполнение социально-значимых расходов </a:t>
            </a:r>
            <a:br>
              <a:rPr sz="2800"/>
            </a:br>
            <a:r>
              <a:rPr lang="ru-RU" sz="2800" b="1" u="sng" strike="noStrike" cap="all" spc="-1">
                <a:solidFill>
                  <a:srgbClr val="333333"/>
                </a:solidFill>
                <a:uFillTx/>
                <a:latin typeface="Palatino Linotype"/>
              </a:rPr>
              <a:t>краевого бюджета за 1 ПОЛУГОДИЕ 2023 года</a:t>
            </a:r>
            <a:endParaRPr lang="en-US" sz="2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34" name="PlaceHolder 2"/>
          <p:cNvSpPr>
            <a:spLocks noGrp="1"/>
          </p:cNvSpPr>
          <p:nvPr>
            <p:ph type="sldNum" idx="13"/>
          </p:nvPr>
        </p:nvSpPr>
        <p:spPr>
          <a:xfrm>
            <a:off x="10741320" y="294120"/>
            <a:ext cx="1154520" cy="218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0" strike="noStrike" spc="-1">
                <a:solidFill>
                  <a:srgbClr val="0A304A"/>
                </a:solidFill>
                <a:latin typeface="Palatino Linotype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600" b="0" strike="noStrike" spc="-1">
                <a:solidFill>
                  <a:srgbClr val="0A304A"/>
                </a:solidFill>
                <a:latin typeface="Palatino Linotype"/>
              </a:rPr>
              <a:t>Слайд 4</a:t>
            </a:r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135" name="Диаграмма 10"/>
          <p:cNvGraphicFramePr/>
          <p:nvPr>
            <p:extLst>
              <p:ext uri="{D42A27DB-BD31-4B8C-83A1-F6EECF244321}">
                <p14:modId xmlns:p14="http://schemas.microsoft.com/office/powerpoint/2010/main" val="879251123"/>
              </p:ext>
            </p:extLst>
          </p:nvPr>
        </p:nvGraphicFramePr>
        <p:xfrm>
          <a:off x="420480" y="1493100"/>
          <a:ext cx="11008800" cy="57286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6" name="TextBox 8"/>
          <p:cNvSpPr/>
          <p:nvPr/>
        </p:nvSpPr>
        <p:spPr>
          <a:xfrm>
            <a:off x="10451880" y="1705680"/>
            <a:ext cx="148248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084035"/>
                </a:solidFill>
                <a:latin typeface="Palatino Linotype"/>
              </a:rPr>
              <a:t>млрд рублей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37" name="Блок-схема: альтернативный процесс 1"/>
          <p:cNvSpPr/>
          <p:nvPr/>
        </p:nvSpPr>
        <p:spPr>
          <a:xfrm>
            <a:off x="7105880" y="5852700"/>
            <a:ext cx="5086120" cy="984600"/>
          </a:xfrm>
          <a:prstGeom prst="flowChartAlternateProcess">
            <a:avLst/>
          </a:prstGeom>
          <a:pattFill prst="openDmnd">
            <a:fgClr>
              <a:srgbClr val="E3F4C9"/>
            </a:fgClr>
            <a:bgClr>
              <a:srgbClr val="FFFFFF"/>
            </a:bgClr>
          </a:pattFill>
          <a:ln cap="rnd">
            <a:solidFill>
              <a:srgbClr val="033047"/>
            </a:solidFill>
            <a:round/>
          </a:ln>
          <a:scene3d>
            <a:camera prst="orthographicFront"/>
            <a:lightRig rig="threePt" dir="t"/>
          </a:scene3d>
          <a:sp3d>
            <a:bevelT w="152400" h="50800" prst="softRound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900" b="1" i="1" strike="noStrike" spc="-1" dirty="0">
                <a:solidFill>
                  <a:srgbClr val="021020"/>
                </a:solidFill>
                <a:latin typeface="Palatino Linotype"/>
              </a:rPr>
              <a:t>Объем исполнения социально-значимых расходов краевого бюджета – 25,2 (</a:t>
            </a:r>
            <a:r>
              <a:rPr lang="ru-RU" sz="1900" b="1" i="1" strike="noStrike" spc="-1" dirty="0">
                <a:solidFill>
                  <a:srgbClr val="323232"/>
                </a:solidFill>
                <a:latin typeface="Palatino Linotype"/>
              </a:rPr>
              <a:t>48,2 %</a:t>
            </a:r>
            <a:r>
              <a:rPr lang="ru-RU" sz="1900" b="1" i="1" strike="noStrike" spc="-1" dirty="0">
                <a:solidFill>
                  <a:srgbClr val="021020"/>
                </a:solidFill>
                <a:latin typeface="Palatino Linotype"/>
              </a:rPr>
              <a:t> от годовых ассигнований)</a:t>
            </a:r>
            <a:endParaRPr lang="ru-RU" sz="1900" b="0" strike="noStrike" spc="-1" dirty="0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38" name="TextBox 9"/>
          <p:cNvSpPr/>
          <p:nvPr/>
        </p:nvSpPr>
        <p:spPr>
          <a:xfrm>
            <a:off x="1961367" y="2482020"/>
            <a:ext cx="189720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(</a:t>
            </a:r>
            <a:r>
              <a:rPr lang="ru-RU" sz="1600" b="1" i="1" strike="noStrike" spc="-1" dirty="0">
                <a:solidFill>
                  <a:srgbClr val="333333"/>
                </a:solidFill>
                <a:latin typeface="Palatino Linotype"/>
              </a:rPr>
              <a:t>29,5 % </a:t>
            </a: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от годовых ассигнований)</a:t>
            </a:r>
            <a:endParaRPr lang="ru-RU" sz="1600" b="0" strike="noStrike" spc="-1" dirty="0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39" name="TextBox 13"/>
          <p:cNvSpPr/>
          <p:nvPr/>
        </p:nvSpPr>
        <p:spPr>
          <a:xfrm>
            <a:off x="1961367" y="4069260"/>
            <a:ext cx="189720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(</a:t>
            </a:r>
            <a:r>
              <a:rPr lang="ru-RU" sz="1600" b="1" i="1" strike="noStrike" spc="-1" dirty="0">
                <a:solidFill>
                  <a:srgbClr val="333333"/>
                </a:solidFill>
                <a:latin typeface="Palatino Linotype"/>
              </a:rPr>
              <a:t>54,9 % </a:t>
            </a: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от годовых ассигнований)</a:t>
            </a:r>
            <a:endParaRPr lang="ru-RU" sz="1600" b="0" strike="noStrike" spc="-1" dirty="0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0" name="TextBox 14"/>
          <p:cNvSpPr/>
          <p:nvPr/>
        </p:nvSpPr>
        <p:spPr>
          <a:xfrm>
            <a:off x="1764261" y="5364900"/>
            <a:ext cx="189720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(</a:t>
            </a:r>
            <a:r>
              <a:rPr lang="ru-RU" sz="1600" b="1" i="1" strike="noStrike" spc="-1" dirty="0">
                <a:solidFill>
                  <a:srgbClr val="333333"/>
                </a:solidFill>
                <a:latin typeface="Palatino Linotype"/>
              </a:rPr>
              <a:t>56,5 % </a:t>
            </a: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от годовых ассигнований)</a:t>
            </a:r>
            <a:endParaRPr lang="ru-RU" sz="1600" b="0" strike="noStrike" spc="-1" dirty="0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1" name="TextBox 15"/>
          <p:cNvSpPr/>
          <p:nvPr/>
        </p:nvSpPr>
        <p:spPr>
          <a:xfrm>
            <a:off x="8632038" y="2645550"/>
            <a:ext cx="189720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(</a:t>
            </a:r>
            <a:r>
              <a:rPr lang="ru-RU" sz="1600" b="1" i="1" strike="noStrike" spc="-1" dirty="0">
                <a:solidFill>
                  <a:srgbClr val="333333"/>
                </a:solidFill>
                <a:latin typeface="Palatino Linotype"/>
              </a:rPr>
              <a:t>52,2 % </a:t>
            </a: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от годовых ассигнований)</a:t>
            </a:r>
            <a:endParaRPr lang="ru-RU" sz="1600" b="0" strike="noStrike" spc="-1" dirty="0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2" name="TextBox 16"/>
          <p:cNvSpPr/>
          <p:nvPr/>
        </p:nvSpPr>
        <p:spPr>
          <a:xfrm>
            <a:off x="8485158" y="5076720"/>
            <a:ext cx="2044080" cy="5763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(</a:t>
            </a:r>
            <a:r>
              <a:rPr lang="ru-RU" sz="1600" b="1" i="1" strike="noStrike" spc="-1" dirty="0">
                <a:solidFill>
                  <a:srgbClr val="333333"/>
                </a:solidFill>
                <a:latin typeface="Palatino Linotype"/>
              </a:rPr>
              <a:t>51,7 % </a:t>
            </a:r>
            <a:r>
              <a:rPr lang="ru-RU" sz="1600" b="0" i="1" strike="noStrike" spc="-1" dirty="0">
                <a:solidFill>
                  <a:srgbClr val="333333"/>
                </a:solidFill>
                <a:latin typeface="Palatino Linotype"/>
              </a:rPr>
              <a:t>от годовых ассигнований)</a:t>
            </a:r>
            <a:endParaRPr lang="ru-RU" sz="1600" b="0" strike="noStrike" spc="-1" dirty="0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1E1E1"/>
            </a:gs>
          </a:gsLst>
          <a:path path="circle">
            <a:fillToRect l="50000" r="5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945720" y="504360"/>
            <a:ext cx="10440000" cy="8564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2400" b="1" u="sng" strike="noStrike" cap="all" spc="-1">
                <a:solidFill>
                  <a:srgbClr val="333333"/>
                </a:solidFill>
                <a:uFillTx/>
                <a:latin typeface="Palatino Linotype"/>
              </a:rPr>
              <a:t>Исполнение расходов краевого бюджета на реализацию краевых инвестиционных мероприятий за 1 ПОЛУГОДИЕ 2023 года</a:t>
            </a:r>
            <a:endParaRPr lang="en-US" sz="24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sldNum" idx="14"/>
          </p:nvPr>
        </p:nvSpPr>
        <p:spPr>
          <a:xfrm>
            <a:off x="10972800" y="59040"/>
            <a:ext cx="1002600" cy="3646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0" strike="noStrike" spc="-1">
                <a:solidFill>
                  <a:srgbClr val="0A304A"/>
                </a:solidFill>
                <a:latin typeface="Palatino Linotype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600" b="0" strike="noStrike" spc="-1">
                <a:solidFill>
                  <a:srgbClr val="0A304A"/>
                </a:solidFill>
                <a:latin typeface="Palatino Linotype"/>
              </a:rPr>
              <a:t>Слайд 5</a:t>
            </a:r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graphicFrame>
        <p:nvGraphicFramePr>
          <p:cNvPr id="145" name="Диаграмма 5"/>
          <p:cNvGraphicFramePr/>
          <p:nvPr>
            <p:extLst>
              <p:ext uri="{D42A27DB-BD31-4B8C-83A1-F6EECF244321}">
                <p14:modId xmlns:p14="http://schemas.microsoft.com/office/powerpoint/2010/main" val="1482205844"/>
              </p:ext>
            </p:extLst>
          </p:nvPr>
        </p:nvGraphicFramePr>
        <p:xfrm>
          <a:off x="162720" y="1292040"/>
          <a:ext cx="11812680" cy="5418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46" name="TextBox 10"/>
          <p:cNvSpPr/>
          <p:nvPr/>
        </p:nvSpPr>
        <p:spPr>
          <a:xfrm>
            <a:off x="10155600" y="1899720"/>
            <a:ext cx="148248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084035"/>
                </a:solidFill>
                <a:latin typeface="Palatino Linotype"/>
              </a:rPr>
              <a:t>млрд рублей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7" name="TextBox 11"/>
          <p:cNvSpPr/>
          <p:nvPr/>
        </p:nvSpPr>
        <p:spPr>
          <a:xfrm>
            <a:off x="5564880" y="3453840"/>
            <a:ext cx="1878480" cy="15220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4000" b="1" strike="noStrike" spc="-1">
                <a:solidFill>
                  <a:srgbClr val="161616"/>
                </a:solidFill>
                <a:latin typeface="Palatino Linotype"/>
              </a:rPr>
              <a:t>4,0</a:t>
            </a:r>
            <a:endParaRPr lang="ru-RU" sz="40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1800" b="1" i="1" strike="noStrike" spc="-1">
                <a:solidFill>
                  <a:srgbClr val="161616"/>
                </a:solidFill>
                <a:latin typeface="Palatino Linotype"/>
              </a:rPr>
              <a:t>23,3 % 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1800" b="1" i="1" strike="noStrike" spc="-1">
                <a:solidFill>
                  <a:srgbClr val="161616"/>
                </a:solidFill>
                <a:latin typeface="Palatino Linotype"/>
              </a:rPr>
              <a:t>от годовых ассигнований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8" name="TextBox 12"/>
          <p:cNvSpPr/>
          <p:nvPr/>
        </p:nvSpPr>
        <p:spPr>
          <a:xfrm>
            <a:off x="4222800" y="3366720"/>
            <a:ext cx="1221480" cy="10947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>
                <a:solidFill>
                  <a:srgbClr val="161616"/>
                </a:solidFill>
                <a:latin typeface="Palatino Linotype"/>
              </a:rPr>
              <a:t>1,2</a:t>
            </a:r>
            <a:endParaRPr lang="ru-RU" sz="24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1400" b="0" i="1" strike="noStrike" spc="-1">
                <a:solidFill>
                  <a:srgbClr val="161616"/>
                </a:solidFill>
                <a:latin typeface="Palatino Linotype"/>
              </a:rPr>
              <a:t>18,2 % </a:t>
            </a:r>
            <a:endParaRPr lang="ru-RU" sz="14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1400" b="0" i="1" strike="noStrike" spc="-1">
                <a:solidFill>
                  <a:srgbClr val="161616"/>
                </a:solidFill>
                <a:latin typeface="Palatino Linotype"/>
              </a:rPr>
              <a:t>от годовых ассигнований</a:t>
            </a:r>
            <a:endParaRPr lang="ru-RU" sz="14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49" name="TextBox 13"/>
          <p:cNvSpPr/>
          <p:nvPr/>
        </p:nvSpPr>
        <p:spPr>
          <a:xfrm>
            <a:off x="6504120" y="2330206"/>
            <a:ext cx="1639800" cy="881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 anchor="t">
            <a:spAutoFit/>
          </a:bodyPr>
          <a:lstStyle/>
          <a:p>
            <a:pPr algn="ctr">
              <a:lnSpc>
                <a:spcPct val="100000"/>
              </a:lnSpc>
            </a:pPr>
            <a:r>
              <a:rPr lang="ru-RU" sz="2400" b="1" strike="noStrike" spc="-1" dirty="0">
                <a:solidFill>
                  <a:srgbClr val="D9D9D9"/>
                </a:solidFill>
                <a:latin typeface="Palatino Linotype"/>
              </a:rPr>
              <a:t>2,8</a:t>
            </a:r>
            <a:endParaRPr lang="ru-RU" sz="2400" b="0" strike="noStrike" spc="-1" dirty="0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1400" b="0" i="1" strike="noStrike" spc="-1" dirty="0">
                <a:solidFill>
                  <a:srgbClr val="FFFFFF"/>
                </a:solidFill>
                <a:latin typeface="Palatino Linotype"/>
              </a:rPr>
              <a:t>26,6 </a:t>
            </a:r>
            <a:r>
              <a:rPr lang="ru-RU" sz="1400" b="0" i="1" strike="noStrike" spc="-1" dirty="0">
                <a:solidFill>
                  <a:srgbClr val="D9D9D9"/>
                </a:solidFill>
                <a:latin typeface="Palatino Linotype"/>
              </a:rPr>
              <a:t>% от годовых ассигнований</a:t>
            </a:r>
            <a:endParaRPr lang="ru-RU" sz="1400" b="0" strike="noStrike" spc="-1" dirty="0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0" name="Диаграмма 7"/>
          <p:cNvGraphicFramePr/>
          <p:nvPr/>
        </p:nvGraphicFramePr>
        <p:xfrm>
          <a:off x="798840" y="1614240"/>
          <a:ext cx="8964360" cy="5006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932760" y="487440"/>
            <a:ext cx="10515240" cy="8629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100000"/>
              </a:lnSpc>
              <a:spcBef>
                <a:spcPts val="1001"/>
              </a:spcBef>
              <a:buNone/>
            </a:pPr>
            <a:r>
              <a:rPr lang="ru-RU" sz="2800" b="1" u="sng" strike="noStrike" cap="all" spc="-1">
                <a:solidFill>
                  <a:srgbClr val="333333"/>
                </a:solidFill>
                <a:uFillTx/>
                <a:latin typeface="Palatino Linotype"/>
              </a:rPr>
              <a:t>Расходы на реализацию государственных программ Камчатского края за </a:t>
            </a:r>
            <a:br>
              <a:rPr sz="2800"/>
            </a:br>
            <a:r>
              <a:rPr lang="ru-RU" sz="2800" b="1" u="sng" strike="noStrike" cap="all" spc="-1">
                <a:solidFill>
                  <a:srgbClr val="333333"/>
                </a:solidFill>
                <a:uFillTx/>
                <a:latin typeface="Palatino Linotype"/>
              </a:rPr>
              <a:t>1 ПОЛУГОДИЕ 2023 года</a:t>
            </a:r>
            <a:endParaRPr lang="en-US" sz="28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sldNum" idx="15"/>
          </p:nvPr>
        </p:nvSpPr>
        <p:spPr>
          <a:xfrm>
            <a:off x="10785960" y="191880"/>
            <a:ext cx="1154520" cy="2188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0" strike="noStrike" spc="-1">
                <a:solidFill>
                  <a:srgbClr val="0A304A"/>
                </a:solidFill>
                <a:latin typeface="Palatino Linotype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600" b="0" strike="noStrike" spc="-1">
                <a:solidFill>
                  <a:srgbClr val="0A304A"/>
                </a:solidFill>
                <a:latin typeface="Palatino Linotype"/>
              </a:rPr>
              <a:t>Слайд 6</a:t>
            </a:r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53" name="TextBox 8"/>
          <p:cNvSpPr/>
          <p:nvPr/>
        </p:nvSpPr>
        <p:spPr>
          <a:xfrm>
            <a:off x="10137240" y="2889000"/>
            <a:ext cx="148248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084035"/>
                </a:solidFill>
                <a:latin typeface="Palatino Linotype"/>
              </a:rPr>
              <a:t>млрд рублей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54" name="Прямоугольник с двумя скругленными противолежащими углами 9"/>
          <p:cNvSpPr/>
          <p:nvPr/>
        </p:nvSpPr>
        <p:spPr>
          <a:xfrm>
            <a:off x="2512800" y="1712520"/>
            <a:ext cx="2423520" cy="922320"/>
          </a:xfrm>
          <a:prstGeom prst="round2DiagRect">
            <a:avLst>
              <a:gd name="adj1" fmla="val 16667"/>
              <a:gd name="adj2" fmla="val 0"/>
            </a:avLst>
          </a:prstGeom>
          <a:gradFill rotWithShape="0">
            <a:gsLst>
              <a:gs pos="0">
                <a:srgbClr val="F2F2F2"/>
              </a:gs>
              <a:gs pos="100000">
                <a:srgbClr val="CEDAE5"/>
              </a:gs>
            </a:gsLst>
            <a:lin ang="2700000"/>
          </a:gradFill>
          <a:ln cap="rnd">
            <a:solidFill>
              <a:srgbClr val="052F61">
                <a:shade val="50000"/>
                <a:hueMod val="94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Palatino Linotype"/>
              </a:rPr>
              <a:t>Плановый объем 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Palatino Linotype"/>
              </a:rPr>
              <a:t>ассигнований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55" name="Прямоугольник с двумя скругленными противолежащими углами 27"/>
          <p:cNvSpPr/>
          <p:nvPr/>
        </p:nvSpPr>
        <p:spPr>
          <a:xfrm flipH="1">
            <a:off x="5664960" y="1712520"/>
            <a:ext cx="2417400" cy="922320"/>
          </a:xfrm>
          <a:prstGeom prst="round2DiagRect">
            <a:avLst>
              <a:gd name="adj1" fmla="val 16667"/>
              <a:gd name="adj2" fmla="val 0"/>
            </a:avLst>
          </a:prstGeom>
          <a:gradFill rotWithShape="0">
            <a:gsLst>
              <a:gs pos="0">
                <a:srgbClr val="F2F2F2"/>
              </a:gs>
              <a:gs pos="100000">
                <a:srgbClr val="CEDAE5"/>
              </a:gs>
            </a:gsLst>
            <a:lin ang="8100000"/>
          </a:gradFill>
          <a:ln cap="rnd">
            <a:solidFill>
              <a:srgbClr val="052F61">
                <a:shade val="50000"/>
                <a:hueMod val="94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Palatino Linotype"/>
              </a:rPr>
              <a:t>Исполнение  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  <p:sp>
        <p:nvSpPr>
          <p:cNvPr id="156" name="Прямоугольник с двумя скругленными противолежащими углами 28"/>
          <p:cNvSpPr/>
          <p:nvPr/>
        </p:nvSpPr>
        <p:spPr>
          <a:xfrm>
            <a:off x="8815320" y="1712520"/>
            <a:ext cx="2888640" cy="922320"/>
          </a:xfrm>
          <a:prstGeom prst="round2DiagRect">
            <a:avLst>
              <a:gd name="adj1" fmla="val 16667"/>
              <a:gd name="adj2" fmla="val 0"/>
            </a:avLst>
          </a:prstGeom>
          <a:gradFill rotWithShape="0">
            <a:gsLst>
              <a:gs pos="0">
                <a:srgbClr val="F2F2F2"/>
              </a:gs>
              <a:gs pos="100000">
                <a:srgbClr val="CEDAE5"/>
              </a:gs>
            </a:gsLst>
            <a:lin ang="2700000"/>
          </a:gradFill>
          <a:ln cap="rnd">
            <a:solidFill>
              <a:srgbClr val="052F61">
                <a:shade val="50000"/>
                <a:hueMod val="94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tIns="45000" rIns="90000" bIns="45000" anchor="ctr"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1800" b="0" strike="noStrike" spc="-1">
                <a:solidFill>
                  <a:srgbClr val="000000"/>
                </a:solidFill>
                <a:latin typeface="Palatino Linotype"/>
              </a:rPr>
              <a:t>Процент исполнения от планового объема ассигнований – 46,8 %</a:t>
            </a:r>
            <a:endParaRPr lang="ru-RU" sz="18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7" name="Диаграмма 9"/>
          <p:cNvGraphicFramePr/>
          <p:nvPr/>
        </p:nvGraphicFramePr>
        <p:xfrm>
          <a:off x="1054080" y="1381680"/>
          <a:ext cx="10264320" cy="5418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8" name="PlaceHolder 1"/>
          <p:cNvSpPr>
            <a:spLocks noGrp="1"/>
          </p:cNvSpPr>
          <p:nvPr>
            <p:ph type="title"/>
          </p:nvPr>
        </p:nvSpPr>
        <p:spPr>
          <a:xfrm>
            <a:off x="544680" y="365040"/>
            <a:ext cx="11283480" cy="85644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indent="0" algn="ctr">
              <a:lnSpc>
                <a:spcPct val="100000"/>
              </a:lnSpc>
              <a:buNone/>
            </a:pPr>
            <a:r>
              <a:rPr lang="ru-RU" sz="22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Межбюджетные трансферты, предоставленные бюджетам муниципальных районов (муниципальных, городских округов) из краевого бюджета в 1 ПОЛУГОДИИ 2023 года</a:t>
            </a:r>
            <a:endParaRPr lang="en-US" sz="2200" b="0" strike="noStrike" spc="-1">
              <a:solidFill>
                <a:srgbClr val="D8D8D8"/>
              </a:solidFill>
              <a:latin typeface="Century Gothic"/>
            </a:endParaRPr>
          </a:p>
        </p:txBody>
      </p:sp>
      <p:sp>
        <p:nvSpPr>
          <p:cNvPr id="159" name="PlaceHolder 2"/>
          <p:cNvSpPr>
            <a:spLocks noGrp="1"/>
          </p:cNvSpPr>
          <p:nvPr>
            <p:ph type="sldNum" idx="16"/>
          </p:nvPr>
        </p:nvSpPr>
        <p:spPr>
          <a:xfrm>
            <a:off x="10953360" y="0"/>
            <a:ext cx="1238400" cy="3646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0" strike="noStrike" spc="-1">
                <a:solidFill>
                  <a:srgbClr val="0A304A"/>
                </a:solidFill>
                <a:latin typeface="Palatino Linotype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600" b="0" strike="noStrike" spc="-1">
                <a:solidFill>
                  <a:srgbClr val="0A304A"/>
                </a:solidFill>
                <a:latin typeface="Palatino Linotype"/>
              </a:rPr>
              <a:t>Слайд 7</a:t>
            </a:r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0" name="TextBox 6"/>
          <p:cNvSpPr/>
          <p:nvPr/>
        </p:nvSpPr>
        <p:spPr>
          <a:xfrm>
            <a:off x="9933840" y="1581120"/>
            <a:ext cx="148248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084035"/>
                </a:solidFill>
                <a:latin typeface="Palatino Linotype"/>
              </a:rPr>
              <a:t>млрд рублей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sldNum" idx="17"/>
          </p:nvPr>
        </p:nvSpPr>
        <p:spPr>
          <a:xfrm>
            <a:off x="10953360" y="0"/>
            <a:ext cx="1238400" cy="36468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lstStyle>
            <a:lvl1pPr indent="0" algn="r">
              <a:lnSpc>
                <a:spcPct val="100000"/>
              </a:lnSpc>
              <a:buNone/>
              <a:defRPr lang="ru-RU" sz="1600" b="0" strike="noStrike" spc="-1">
                <a:solidFill>
                  <a:srgbClr val="0A304A"/>
                </a:solidFill>
                <a:latin typeface="Palatino Linotype"/>
              </a:defRPr>
            </a:lvl1pPr>
          </a:lstStyle>
          <a:p>
            <a:pPr indent="0" algn="r">
              <a:lnSpc>
                <a:spcPct val="100000"/>
              </a:lnSpc>
              <a:buNone/>
            </a:pPr>
            <a:r>
              <a:rPr lang="ru-RU" sz="1600" b="0" strike="noStrike" spc="-1">
                <a:solidFill>
                  <a:srgbClr val="0A304A"/>
                </a:solidFill>
                <a:latin typeface="Palatino Linotype"/>
              </a:rPr>
              <a:t>Слайд 8</a:t>
            </a:r>
            <a:endParaRPr lang="ru-RU" sz="1600" b="0" strike="noStrike" spc="-1">
              <a:solidFill>
                <a:srgbClr val="000000"/>
              </a:solidFill>
              <a:latin typeface="Times New Roman"/>
            </a:endParaRPr>
          </a:p>
        </p:txBody>
      </p:sp>
      <p:sp>
        <p:nvSpPr>
          <p:cNvPr id="162" name="TextBox 6"/>
          <p:cNvSpPr/>
          <p:nvPr/>
        </p:nvSpPr>
        <p:spPr>
          <a:xfrm>
            <a:off x="9759240" y="1650240"/>
            <a:ext cx="1482480" cy="3330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wrap="none" lIns="90000" tIns="45000" rIns="90000" bIns="4500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ru-RU" sz="1600" b="1" strike="noStrike" spc="-1">
                <a:solidFill>
                  <a:srgbClr val="084035"/>
                </a:solidFill>
                <a:latin typeface="Palatino Linotype"/>
              </a:rPr>
              <a:t>млрд рублей</a:t>
            </a:r>
            <a:endParaRPr lang="ru-RU" sz="1600" b="0" strike="noStrike" spc="-1">
              <a:solidFill>
                <a:srgbClr val="000000"/>
              </a:solidFill>
              <a:latin typeface="XO Oriel"/>
            </a:endParaRPr>
          </a:p>
        </p:txBody>
      </p:sp>
      <p:graphicFrame>
        <p:nvGraphicFramePr>
          <p:cNvPr id="163" name="Таблица 5"/>
          <p:cNvGraphicFramePr/>
          <p:nvPr/>
        </p:nvGraphicFramePr>
        <p:xfrm>
          <a:off x="684360" y="2111400"/>
          <a:ext cx="10272960" cy="3175440"/>
        </p:xfrm>
        <a:graphic>
          <a:graphicData uri="http://schemas.openxmlformats.org/drawingml/2006/table">
            <a:tbl>
              <a:tblPr/>
              <a:tblGrid>
                <a:gridCol w="489816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28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3564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105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9092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Наименование показателя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на 01.07.2022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на 01.07.2023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600" b="1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Темп роста к прошлому году, %</a:t>
                      </a:r>
                      <a:endParaRPr lang="ru-RU" sz="16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solidFill>
                      <a:srgbClr val="339966">
                        <a:alpha val="15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3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Государственной долг Камчатского края - всего,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7,1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10,6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1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149,2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496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200" b="0" i="1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в том числе в виде обязательств по:</a:t>
                      </a:r>
                      <a:endParaRPr lang="ru-RU" sz="12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 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 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1200" b="0" strike="noStrike" spc="-1">
                        <a:solidFill>
                          <a:schemeClr val="accent6"/>
                        </a:solidFill>
                        <a:latin typeface="Century Gothic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5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государственным ценным бумагам 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1,0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0,7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70,0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612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бюджетным кредитам, привлеченным в бюджет субъекта Российской Федерации из других бюджетов бюджетной системы Российской Федерации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5,1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6,9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135,3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028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кредитам от кредитных организаций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1,0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3,0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lang="ru-RU" sz="1400" b="0" strike="noStrike" spc="-1">
                          <a:solidFill>
                            <a:srgbClr val="323232"/>
                          </a:solidFill>
                          <a:latin typeface="Palatino Linotype"/>
                        </a:rPr>
                        <a:t>300,0</a:t>
                      </a:r>
                      <a:endParaRPr lang="ru-RU" sz="1400" b="0" strike="noStrike" spc="-1">
                        <a:solidFill>
                          <a:srgbClr val="000000"/>
                        </a:solidFill>
                        <a:latin typeface="XO Oriel"/>
                      </a:endParaRPr>
                    </a:p>
                  </a:txBody>
                  <a:tcPr marL="9360" marR="9360" anchor="ctr">
                    <a:lnL w="12240">
                      <a:solidFill>
                        <a:srgbClr val="D8D8D8"/>
                      </a:solidFill>
                    </a:lnL>
                    <a:lnR w="12240">
                      <a:solidFill>
                        <a:srgbClr val="D8D8D8"/>
                      </a:solidFill>
                    </a:lnR>
                    <a:lnT w="12240">
                      <a:solidFill>
                        <a:srgbClr val="D8D8D8"/>
                      </a:solidFill>
                    </a:lnT>
                    <a:lnB w="12240">
                      <a:solidFill>
                        <a:srgbClr val="D8D8D8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64" name="Заголовок 1"/>
          <p:cNvSpPr/>
          <p:nvPr/>
        </p:nvSpPr>
        <p:spPr>
          <a:xfrm>
            <a:off x="648720" y="636120"/>
            <a:ext cx="10763640" cy="8906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ctr">
            <a:normAutofit/>
          </a:bodyPr>
          <a:lstStyle/>
          <a:p>
            <a:pPr algn="ctr">
              <a:lnSpc>
                <a:spcPct val="100000"/>
              </a:lnSpc>
            </a:pPr>
            <a:r>
              <a:rPr lang="ru-RU" sz="20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Информация  о долговых обязательствах</a:t>
            </a:r>
            <a:br>
              <a:rPr sz="2000"/>
            </a:br>
            <a:r>
              <a:rPr lang="ru-RU" sz="2000" b="1" u="sng" strike="noStrike" cap="all" spc="-1">
                <a:solidFill>
                  <a:srgbClr val="021020"/>
                </a:solidFill>
                <a:uFillTx/>
                <a:latin typeface="Palatino Linotype"/>
              </a:rPr>
              <a:t>Камчатского края</a:t>
            </a:r>
            <a:endParaRPr lang="ru-RU" sz="2000" b="0" strike="noStrike" spc="-1">
              <a:solidFill>
                <a:srgbClr val="000000"/>
              </a:solidFill>
              <a:latin typeface="XO Orie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Crop">
  <a:themeElements>
    <a:clrScheme name="Другая 10">
      <a:dk1>
        <a:srgbClr val="000000"/>
      </a:dk1>
      <a:lt1>
        <a:srgbClr val="FFFFFF"/>
      </a:lt1>
      <a:dk2>
        <a:srgbClr val="1B5136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Сектор">
  <a:themeElements>
    <a:clrScheme name="Другая 5">
      <a:dk1>
        <a:srgbClr val="D8D8D8"/>
      </a:dk1>
      <a:lt1>
        <a:srgbClr val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B5136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6350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12700" cap="flat" cmpd="sng" algn="ctr">
          <a:solidFill>
            <a:schemeClr val="phClr"/>
          </a:solidFill>
          <a:prstDash val="solid"/>
          <a:miter/>
        </a:ln>
        <a:ln w="1905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TM10001105[[fn=Уголки]]</Template>
  <TotalTime>26891</TotalTime>
  <Words>569</Words>
  <Application>Microsoft Office PowerPoint</Application>
  <PresentationFormat>Широкоэкранный</PresentationFormat>
  <Paragraphs>121</Paragraphs>
  <Slides>10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10</vt:i4>
      </vt:variant>
    </vt:vector>
  </HeadingPairs>
  <TitlesOfParts>
    <vt:vector size="22" baseType="lpstr">
      <vt:lpstr>Arial</vt:lpstr>
      <vt:lpstr>Century</vt:lpstr>
      <vt:lpstr>Century Gothic</vt:lpstr>
      <vt:lpstr>Franklin Gothic Book</vt:lpstr>
      <vt:lpstr>Palatino Linotype</vt:lpstr>
      <vt:lpstr>Symbol</vt:lpstr>
      <vt:lpstr>Times New Roman</vt:lpstr>
      <vt:lpstr>Wingdings</vt:lpstr>
      <vt:lpstr>Wingdings 3</vt:lpstr>
      <vt:lpstr>XO Oriel</vt:lpstr>
      <vt:lpstr>Crop</vt:lpstr>
      <vt:lpstr>Сектор</vt:lpstr>
      <vt:lpstr>Министерство финансов Камчатского края</vt:lpstr>
      <vt:lpstr>Структура доходов краевого бюджета ЗА 1 ПОЛУГОДИЕ 2023 года</vt:lpstr>
      <vt:lpstr>Структура расходов краевого бюджета за 1 ПОЛУГОДИЕ 2023 года</vt:lpstr>
      <vt:lpstr>Исполнение кассового плана по расходам краевого бюджета за  1 ПОЛУГОДИЕ 2023 года по разделам классификации расходов бюджетов </vt:lpstr>
      <vt:lpstr>Исполнение социально-значимых расходов  краевого бюджета за 1 ПОЛУГОДИЕ 2023 года</vt:lpstr>
      <vt:lpstr>Исполнение расходов краевого бюджета на реализацию краевых инвестиционных мероприятий за 1 ПОЛУГОДИЕ 2023 года</vt:lpstr>
      <vt:lpstr>Расходы на реализацию государственных программ Камчатского края за  1 ПОЛУГОДИЕ 2023 года</vt:lpstr>
      <vt:lpstr>Межбюджетные трансферты, предоставленные бюджетам муниципальных районов (муниципальных, городских округов) из краевого бюджета в 1 ПОЛУГОДИИ 2023 года</vt:lpstr>
      <vt:lpstr>Презентация PowerPoint</vt:lpstr>
      <vt:lpstr>Выводы по Итогам исполнения краевого бюджета  за 1 ПОЛУГОДИЕ 2023 года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Министерство финансов Камчатского края</dc:title>
  <dc:subject/>
  <dc:creator>Позанок Анна Сергеевна</dc:creator>
  <dc:description/>
  <cp:lastModifiedBy>Professional</cp:lastModifiedBy>
  <cp:revision>2200</cp:revision>
  <cp:lastPrinted>2022-11-09T01:57:33Z</cp:lastPrinted>
  <dcterms:created xsi:type="dcterms:W3CDTF">2016-10-20T03:59:01Z</dcterms:created>
  <dcterms:modified xsi:type="dcterms:W3CDTF">2023-08-23T20:19:21Z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1</vt:i4>
  </property>
  <property fmtid="{D5CDD505-2E9C-101B-9397-08002B2CF9AE}" pid="3" name="PresentationFormat">
    <vt:lpwstr>Широкоэкранный</vt:lpwstr>
  </property>
  <property fmtid="{D5CDD505-2E9C-101B-9397-08002B2CF9AE}" pid="4" name="Slides">
    <vt:i4>10</vt:i4>
  </property>
</Properties>
</file>