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75" r:id="rId2"/>
    <p:sldId id="972" r:id="rId3"/>
    <p:sldId id="974" r:id="rId4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972"/>
            <p14:sldId id="9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8" userDrawn="1">
          <p15:clr>
            <a:srgbClr val="A4A3A4"/>
          </p15:clr>
        </p15:guide>
        <p15:guide id="4" pos="2142" userDrawn="1">
          <p15:clr>
            <a:srgbClr val="A4A3A4"/>
          </p15:clr>
        </p15:guide>
        <p15:guide id="5" orient="horz" pos="309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  <p:cmAuthor id="2" name="Юлия М" initials="ЮМ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21"/>
    <a:srgbClr val="077A3E"/>
    <a:srgbClr val="C79023"/>
    <a:srgbClr val="66FFFF"/>
    <a:srgbClr val="FFFD78"/>
    <a:srgbClr val="FF99CC"/>
    <a:srgbClr val="DEAA46"/>
    <a:srgbClr val="FF99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 autoAdjust="0"/>
    <p:restoredTop sz="95324" autoAdjust="0"/>
  </p:normalViewPr>
  <p:slideViewPr>
    <p:cSldViewPr snapToGrid="0" snapToObjects="1" showGuides="1">
      <p:cViewPr varScale="1">
        <p:scale>
          <a:sx n="110" d="100"/>
          <a:sy n="110" d="100"/>
        </p:scale>
        <p:origin x="1266" y="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11"/>
        <p:guide pos="2161"/>
        <p:guide orient="horz" pos="3128"/>
        <p:guide pos="2142"/>
        <p:guide orient="horz" pos="3093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50" y="3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6/9/2022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378825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50" y="9378825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50" y="3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6/9/2022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4" tIns="45372" rIns="90744" bIns="4537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9" y="4690274"/>
            <a:ext cx="5438140" cy="4443413"/>
          </a:xfrm>
          <a:prstGeom prst="rect">
            <a:avLst/>
          </a:prstGeom>
        </p:spPr>
        <p:txBody>
          <a:bodyPr vert="horz" lIns="90744" tIns="45372" rIns="90744" bIns="4537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378825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50" y="9378825"/>
            <a:ext cx="2945659" cy="493712"/>
          </a:xfrm>
          <a:prstGeom prst="rect">
            <a:avLst/>
          </a:prstGeom>
        </p:spPr>
        <p:txBody>
          <a:bodyPr vert="horz" lIns="90744" tIns="45372" rIns="90744" bIns="45372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3688" y="49213"/>
            <a:ext cx="4254500" cy="3190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60" y="3279927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5274" algn="just">
              <a:spcAft>
                <a:spcPts val="297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339" y="3783072"/>
            <a:ext cx="80251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268 НРБК</a:t>
            </a:r>
          </a:p>
          <a:p>
            <a:pPr algn="ctr">
              <a:spcBef>
                <a:spcPts val="6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«Централизованное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учета, составления и представления отчетности о государственных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финансах»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62686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90010" y="6421004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039" y="655867"/>
            <a:ext cx="8229600" cy="1143000"/>
          </a:xfrm>
        </p:spPr>
        <p:txBody>
          <a:bodyPr/>
          <a:lstStyle/>
          <a:p>
            <a:pPr>
              <a:lnSpc>
                <a:spcPts val="2200"/>
              </a:lnSpc>
            </a:pPr>
            <a:r>
              <a:rPr lang="ru-RU" sz="26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Субъекты, передающие по Решению </a:t>
            </a:r>
            <a:r>
              <a:rPr lang="ru-RU" sz="26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централизованные полномочия в новой редакции Бюджетного кодекса</a:t>
            </a:r>
            <a:r>
              <a:rPr lang="ru-RU" sz="26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Российской Федерации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8423" y="6224513"/>
            <a:ext cx="2133600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6781" y="2191961"/>
            <a:ext cx="8743858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кодекс Российской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(статья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264.1)</a:t>
            </a:r>
          </a:p>
          <a:p>
            <a:pPr algn="just">
              <a:lnSpc>
                <a:spcPts val="1700"/>
              </a:lnSpc>
              <a:spcBef>
                <a:spcPts val="600"/>
              </a:spcBef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федеральные органы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исполнительной власти,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органы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исполнительной власти субъектов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РФ, органы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местной администрации (их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территориальные органы, подведомственные казенные учреждения)</a:t>
            </a:r>
            <a:endParaRPr lang="ru-RU" sz="15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00"/>
              </a:lnSpc>
              <a:spcBef>
                <a:spcPts val="600"/>
              </a:spcBef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органы исполнительной власти субъектов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РФ (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органы местной администрации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территориальные органы, подведомственные казенные учреждения, бюджетные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автономные) учреждения</a:t>
            </a:r>
            <a:endParaRPr lang="ru-RU" sz="15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00"/>
              </a:lnSpc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редакция Бюджетного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(статья 268)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700"/>
              </a:lnSpc>
              <a:spcBef>
                <a:spcPts val="600"/>
              </a:spcBef>
            </a:pP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органы исполнительной власти, органы исполнительной власти субъектов РФ, органы местной администрации (их территориальные органы, подведомственные казенные учреждения)</a:t>
            </a:r>
          </a:p>
          <a:p>
            <a:pPr algn="just">
              <a:lnSpc>
                <a:spcPts val="1700"/>
              </a:lnSpc>
              <a:spcBef>
                <a:spcPts val="600"/>
              </a:spcBef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органы исполнительной власти субъектов РФ (органы местной администрации), их территориальные органы, подведомственные казенные учреждения </a:t>
            </a:r>
            <a:endParaRPr lang="ru-RU" sz="15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00"/>
              </a:lnSpc>
              <a:spcBef>
                <a:spcPts val="600"/>
              </a:spcBef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федеральные бюджетные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автономные) учреждения, бюджетные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автономные) учреждения субъектов РФ (муниципальные бюджетные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автономные) учреждения)</a:t>
            </a:r>
            <a:endParaRPr lang="ru-RU" sz="15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700"/>
              </a:lnSpc>
              <a:spcBef>
                <a:spcPts val="600"/>
              </a:spcBef>
            </a:pP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органы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местной администрации, 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муниципальные казенные учреждения, муниципальные бюджетные </a:t>
            </a:r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автономные) учреждения </a:t>
            </a:r>
            <a:endParaRPr lang="ru-RU" sz="15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4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039" y="655867"/>
            <a:ext cx="8229600" cy="1143000"/>
          </a:xfrm>
        </p:spPr>
        <p:txBody>
          <a:bodyPr/>
          <a:lstStyle/>
          <a:p>
            <a:pPr>
              <a:lnSpc>
                <a:spcPts val="2200"/>
              </a:lnSpc>
            </a:pPr>
            <a:r>
              <a:rPr lang="ru-RU" sz="26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Субъекты, передающие по Решению </a:t>
            </a:r>
            <a:r>
              <a:rPr lang="ru-RU" sz="26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централизованные полномочия в новой редакции Бюджетного кодекса</a:t>
            </a:r>
            <a:r>
              <a:rPr lang="ru-RU" sz="26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Российской Федерации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8423" y="6224513"/>
            <a:ext cx="2133600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987365"/>
              </p:ext>
            </p:extLst>
          </p:nvPr>
        </p:nvGraphicFramePr>
        <p:xfrm>
          <a:off x="182881" y="1601593"/>
          <a:ext cx="8843553" cy="533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5610">
                  <a:extLst>
                    <a:ext uri="{9D8B030D-6E8A-4147-A177-3AD203B41FA5}">
                      <a16:colId xmlns:a16="http://schemas.microsoft.com/office/drawing/2014/main" val="1516870575"/>
                    </a:ext>
                  </a:extLst>
                </a:gridCol>
                <a:gridCol w="4767943">
                  <a:extLst>
                    <a:ext uri="{9D8B030D-6E8A-4147-A177-3AD203B41FA5}">
                      <a16:colId xmlns:a16="http://schemas.microsoft.com/office/drawing/2014/main" val="2765733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Бюджетный кодекс Российской Федерации (статья 264.1)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Новая редакция Бюджетного кодекса (статья 268)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2726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федеральные органы исполнительной власти, органы исполнительной власти субъектов РФ, органы местной администрации (их территориальные органы, подведомственные казенные учреждения)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федеральные органы исполнительной власти, органы исполнительной власти субъектов РФ, органы местной администрации (их территориальные органы, подведомственные казенные учреждения)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261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органы исполнительной власти субъектов РФ (органы местной администрации), их территориальные органы, подведомственные казенные учреждения, бюджетные (автономные) учреждения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органы исполнительной власти субъектов РФ (органы местной администрации), их территориальные органы, подведомственные казенные учреждения 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4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3) федеральные бюджетные (автономные) учреждения, бюджетные (автономные) учреждения субъектов РФ (муниципальные бюджетные (автономные) учреждения)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83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4) органы местной администрации, муниципальные казенные учреждения, муниципальные бюджетные (автономные) учреждения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185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9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37088</TotalTime>
  <Words>348</Words>
  <Application>Microsoft Office PowerPoint</Application>
  <PresentationFormat>Экран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DINPro-Light</vt:lpstr>
      <vt:lpstr>Times New Roman</vt:lpstr>
      <vt:lpstr>Office Theme</vt:lpstr>
      <vt:lpstr>Презентация PowerPoint</vt:lpstr>
      <vt:lpstr>Субъекты, передающие по Решению централизованные полномочия в новой редакции Бюджетного кодекса Российской Федерации</vt:lpstr>
      <vt:lpstr>Субъекты, передающие по Решению централизованные полномочия в новой редакции Бюджетного кодекса Российской Федерации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Абдурашидова Паизат Иллархановна</cp:lastModifiedBy>
  <cp:revision>1655</cp:revision>
  <cp:lastPrinted>2022-06-09T13:03:07Z</cp:lastPrinted>
  <dcterms:created xsi:type="dcterms:W3CDTF">2014-05-13T07:16:38Z</dcterms:created>
  <dcterms:modified xsi:type="dcterms:W3CDTF">2022-06-10T11:21:48Z</dcterms:modified>
</cp:coreProperties>
</file>