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7" r:id="rId3"/>
    <p:sldId id="293" r:id="rId4"/>
    <p:sldId id="294" r:id="rId5"/>
    <p:sldId id="295" r:id="rId6"/>
    <p:sldId id="266" r:id="rId7"/>
    <p:sldId id="258" r:id="rId8"/>
    <p:sldId id="291" r:id="rId9"/>
    <p:sldId id="259" r:id="rId10"/>
    <p:sldId id="290" r:id="rId11"/>
    <p:sldId id="269" r:id="rId12"/>
    <p:sldId id="273" r:id="rId13"/>
    <p:sldId id="292" r:id="rId14"/>
    <p:sldId id="261" r:id="rId15"/>
    <p:sldId id="296" r:id="rId16"/>
    <p:sldId id="262" r:id="rId17"/>
    <p:sldId id="297" r:id="rId18"/>
    <p:sldId id="280" r:id="rId19"/>
    <p:sldId id="274" r:id="rId20"/>
    <p:sldId id="275" r:id="rId21"/>
    <p:sldId id="263" r:id="rId22"/>
    <p:sldId id="288" r:id="rId23"/>
    <p:sldId id="271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C77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420" autoAdjust="0"/>
    <p:restoredTop sz="92816" autoAdjust="0"/>
  </p:normalViewPr>
  <p:slideViewPr>
    <p:cSldViewPr>
      <p:cViewPr varScale="1">
        <p:scale>
          <a:sx n="72" d="100"/>
          <a:sy n="72" d="100"/>
        </p:scale>
        <p:origin x="9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87787984835229"/>
          <c:y val="4.6227385824451017E-2"/>
          <c:w val="0.66444310780596871"/>
          <c:h val="0.8502704931643092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
доходы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17022.5</c:v>
                </c:pt>
                <c:pt idx="1">
                  <c:v>16849.599999999999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
поступления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9.2592592592592587E-3"/>
                  <c:y val="-2.4132967541953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6975308641975308E-2"/>
                  <c:y val="-3.921568627450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259259259259316E-3"/>
                  <c:y val="-3.3182503770739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518518518518517E-2"/>
                  <c:y val="-2.0747972114345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39651.800000000003</c:v>
                </c:pt>
                <c:pt idx="1">
                  <c:v>41107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9216064"/>
        <c:axId val="389213344"/>
        <c:axId val="0"/>
      </c:bar3DChart>
      <c:catAx>
        <c:axId val="389216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9213344"/>
        <c:crosses val="autoZero"/>
        <c:auto val="1"/>
        <c:lblAlgn val="ctr"/>
        <c:lblOffset val="100"/>
        <c:noMultiLvlLbl val="0"/>
      </c:catAx>
      <c:valAx>
        <c:axId val="38921334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89216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61485369884321"/>
          <c:y val="9.8412132872531213E-2"/>
          <c:w val="0.21438514630115679"/>
          <c:h val="0.77187444329639787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380285797608633"/>
          <c:y val="7.5944452855141314E-2"/>
          <c:w val="0.50653555458345489"/>
          <c:h val="0.8926346349737334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2700">
                <a:schemeClr val="accent1"/>
              </a:glow>
            </a:effectLst>
          </c:spPr>
          <c:dPt>
            <c:idx val="0"/>
            <c:bubble3D val="0"/>
            <c:spPr>
              <a:effectLst>
                <a:glow rad="12700">
                  <a:schemeClr val="accent1"/>
                </a:glow>
              </a:effectLst>
              <a:scene3d>
                <a:camera prst="orthographicFront"/>
                <a:lightRig rig="threePt" dir="t">
                  <a:rot lat="0" lon="0" rev="0"/>
                </a:lightRig>
              </a:scene3d>
              <a:sp3d>
                <a:bevelT w="0"/>
                <a:bevelB/>
              </a:sp3d>
            </c:spPr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6"/>
            <c:bubble3D val="0"/>
            <c:spPr>
              <a:solidFill>
                <a:srgbClr val="7030A0"/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9"/>
            <c:bubble3D val="0"/>
            <c:spPr>
              <a:solidFill>
                <a:schemeClr val="bg2">
                  <a:lumMod val="75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0"/>
            <c:bubble3D val="0"/>
            <c:spPr>
              <a:solidFill>
                <a:schemeClr val="tx2">
                  <a:lumMod val="75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effectLst>
                <a:glow rad="12700">
                  <a:schemeClr val="accent1"/>
                </a:glow>
              </a:effectLst>
            </c:spPr>
          </c:dPt>
          <c:dPt>
            <c:idx val="12"/>
            <c:bubble3D val="0"/>
            <c:spPr>
              <a:effectLst>
                <a:glow rad="12700">
                  <a:schemeClr val="accent1">
                    <a:lumMod val="40000"/>
                    <a:lumOff val="60000"/>
                  </a:schemeClr>
                </a:glow>
              </a:effectLst>
            </c:spPr>
          </c:dPt>
          <c:dPt>
            <c:idx val="13"/>
            <c:bubble3D val="0"/>
            <c:spPr>
              <a:solidFill>
                <a:srgbClr val="FFFF00"/>
              </a:solidFill>
              <a:effectLst>
                <a:glow rad="12700">
                  <a:schemeClr val="accent1"/>
                </a:glow>
              </a:effectLst>
            </c:spPr>
          </c:dPt>
          <c:dLbls>
            <c:dLbl>
              <c:idx val="0"/>
              <c:layout>
                <c:manualLayout>
                  <c:x val="1.3227696922564159E-2"/>
                  <c:y val="-5.4649639867870706E-2"/>
                </c:manualLayout>
              </c:layout>
              <c:numFmt formatCode="0.0%" sourceLinked="0"/>
              <c:spPr>
                <a:ln w="6350"/>
                <a:effectLst>
                  <a:outerShdw blurRad="50800" dist="50800" dir="5400000" sx="200000" sy="200000" algn="ctr" rotWithShape="0">
                    <a:srgbClr val="000000">
                      <a:alpha val="0"/>
                    </a:srgbClr>
                  </a:outerShdw>
                </a:effectLst>
                <a:scene3d>
                  <a:camera prst="orthographicFront"/>
                  <a:lightRig rig="threePt" dir="t"/>
                </a:scene3d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6314147965040932"/>
                  <c:y val="-7.2038161644011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8472739140095647E-2"/>
                  <c:y val="-0.15152854690636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6336772765989072E-2"/>
                  <c:y val="-1.11998510337662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6138484612820694E-2"/>
                  <c:y val="0.166432994143060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1729252305299409E-2"/>
                  <c:y val="0.15898077052471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9.6906809990146808E-2"/>
                  <c:y val="-8.1974459801806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2.0576417435099803E-2"/>
                  <c:y val="-0.183821515919201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9.9990825245282397E-2"/>
                  <c:y val="-0.16394911520003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1.1024238047624337E-3"/>
                  <c:y val="-7.6900884252297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ln w="6350"/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50800" dir="5400000" sx="200000" sy="200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txPr>
              <a:bodyPr rot="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0.0%</c:formatCode>
                <c:ptCount val="14"/>
                <c:pt idx="0">
                  <c:v>5.3562204607823502E-2</c:v>
                </c:pt>
                <c:pt idx="1">
                  <c:v>1.4638159831879892E-4</c:v>
                </c:pt>
                <c:pt idx="2">
                  <c:v>2.00206280275332E-2</c:v>
                </c:pt>
                <c:pt idx="3">
                  <c:v>0.18678291945478742</c:v>
                </c:pt>
                <c:pt idx="4">
                  <c:v>0.11494488816950653</c:v>
                </c:pt>
                <c:pt idx="5">
                  <c:v>3.5972857150068059E-3</c:v>
                </c:pt>
                <c:pt idx="6">
                  <c:v>0.19050134856150636</c:v>
                </c:pt>
                <c:pt idx="7">
                  <c:v>1.2630881133094523E-2</c:v>
                </c:pt>
                <c:pt idx="8">
                  <c:v>0.12370254586202777</c:v>
                </c:pt>
                <c:pt idx="9">
                  <c:v>0.1525885145969374</c:v>
                </c:pt>
                <c:pt idx="10">
                  <c:v>2.1787302490001464E-2</c:v>
                </c:pt>
                <c:pt idx="11">
                  <c:v>7.5882874530779673E-4</c:v>
                </c:pt>
                <c:pt idx="12">
                  <c:v>4.625321997452623E-3</c:v>
                </c:pt>
                <c:pt idx="13">
                  <c:v>0.11435094904069576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9"/>
      </c:doughnutChart>
    </c:plotArea>
    <c:legend>
      <c:legendPos val="r"/>
      <c:layout>
        <c:manualLayout>
          <c:xMode val="edge"/>
          <c:yMode val="edge"/>
          <c:x val="6.4411103684290085E-3"/>
          <c:y val="0"/>
          <c:w val="0.41492431283606246"/>
          <c:h val="0.98575901582140324"/>
        </c:manualLayout>
      </c:layout>
      <c:overlay val="0"/>
      <c:txPr>
        <a:bodyPr/>
        <a:lstStyle/>
        <a:p>
          <a:pPr>
            <a:defRPr sz="13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8660804899387574"/>
          <c:y val="7.1601997926156347E-2"/>
          <c:w val="0.6133919510061242"/>
          <c:h val="0.844965142761915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C000"/>
              </a:solidFill>
            </c:spPr>
          </c:dPt>
          <c:dPt>
            <c:idx val="7"/>
            <c:bubble3D val="0"/>
            <c:spPr>
              <a:solidFill>
                <a:srgbClr val="7030A0"/>
              </a:solidFill>
            </c:spPr>
          </c:dPt>
          <c:dPt>
            <c:idx val="8"/>
            <c:bubble3D val="0"/>
            <c:spPr>
              <a:solidFill>
                <a:srgbClr val="FFFF00"/>
              </a:solidFill>
            </c:spPr>
          </c:dPt>
          <c:dLbls>
            <c:dLbl>
              <c:idx val="6"/>
              <c:layout>
                <c:manualLayout>
                  <c:x val="6.7844050743657042E-2"/>
                  <c:y val="1.945633686204178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Расходы на выплаты персоналу </c:v>
                </c:pt>
                <c:pt idx="1">
                  <c:v>Закупка товаров, работ и услуг </c:v>
                </c:pt>
                <c:pt idx="2">
                  <c:v>Социальное обеспечение и иные выплаты населению</c:v>
                </c:pt>
                <c:pt idx="3">
                  <c:v>Капитальные вложения в объекты государственной (муниципальной) собственности</c:v>
                </c:pt>
                <c:pt idx="4">
                  <c:v>Межбюджетные трансферты</c:v>
                </c:pt>
                <c:pt idx="5">
                  <c:v>Предоставление субсидий бюджетным, автономным учреждениям и иным некоммерческим организациям</c:v>
                </c:pt>
                <c:pt idx="6">
                  <c:v>Обслуживание государственного (муниципального) долга</c:v>
                </c:pt>
                <c:pt idx="7">
                  <c:v>Иные бюджетные ассигнования</c:v>
                </c:pt>
              </c:strCache>
            </c:strRef>
          </c:cat>
          <c:val>
            <c:numRef>
              <c:f>Лист1!$B$2:$B$9</c:f>
              <c:numCache>
                <c:formatCode>#,##0.00000</c:formatCode>
                <c:ptCount val="8"/>
                <c:pt idx="0">
                  <c:v>17988956.786959991</c:v>
                </c:pt>
                <c:pt idx="1">
                  <c:v>78224752.668099955</c:v>
                </c:pt>
                <c:pt idx="2">
                  <c:v>104454260.00352004</c:v>
                </c:pt>
                <c:pt idx="3">
                  <c:v>11334504.713259995</c:v>
                </c:pt>
                <c:pt idx="4">
                  <c:v>29681900.74519999</c:v>
                </c:pt>
                <c:pt idx="5">
                  <c:v>96021161.388959989</c:v>
                </c:pt>
                <c:pt idx="6">
                  <c:v>274934.8</c:v>
                </c:pt>
                <c:pt idx="7">
                  <c:v>74412633.240999997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l"/>
      <c:layout>
        <c:manualLayout>
          <c:xMode val="edge"/>
          <c:yMode val="edge"/>
          <c:x val="0"/>
          <c:y val="0"/>
          <c:w val="0.44360925196850393"/>
          <c:h val="1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17488091766305E-2"/>
          <c:y val="7.9567827130852337E-2"/>
          <c:w val="0.54993827160493824"/>
          <c:h val="0.855606242496998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>
                <a:rot lat="0" lon="0" rev="0"/>
              </a:lightRig>
            </a:scene3d>
            <a:sp3d prstMaterial="metal">
              <a:bevelT/>
              <a:bevelB/>
            </a:sp3d>
          </c:spPr>
          <c:explosion val="27"/>
          <c:dPt>
            <c:idx val="0"/>
            <c:bubble3D val="0"/>
          </c:dPt>
          <c:dPt>
            <c:idx val="1"/>
            <c:bubble3D val="0"/>
            <c:explosion val="19"/>
          </c:dPt>
          <c:dPt>
            <c:idx val="3"/>
            <c:bubble3D val="0"/>
          </c:dPt>
          <c:dPt>
            <c:idx val="4"/>
            <c:bubble3D val="0"/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7984102668293716E-3"/>
                  <c:y val="0.10564225690276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8200893529441296E-2"/>
                  <c:y val="-0.10804321728691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социальная политика</c:v>
                </c:pt>
                <c:pt idx="3">
                  <c:v>культура, кинематография</c:v>
                </c:pt>
                <c:pt idx="4">
                  <c:v>физическая культура и спорт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11322.1753233</c:v>
                </c:pt>
                <c:pt idx="1">
                  <c:v>7352.0692099999997</c:v>
                </c:pt>
                <c:pt idx="2">
                  <c:v>9068.9315650000008</c:v>
                </c:pt>
                <c:pt idx="3">
                  <c:v>750.74738332000004</c:v>
                </c:pt>
                <c:pt idx="4">
                  <c:v>1294.923683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685719840575484"/>
          <c:y val="1.4594814303674182E-2"/>
          <c:w val="0.34696996208807235"/>
          <c:h val="0.77412067189080358"/>
        </c:manualLayout>
      </c:layout>
      <c:overlay val="0"/>
      <c:txPr>
        <a:bodyPr/>
        <a:lstStyle/>
        <a:p>
          <a:pPr>
            <a:defRPr b="1" i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8286259356469332"/>
          <c:y val="0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3734844873867"/>
          <c:y val="6.6279898439468802E-3"/>
          <c:w val="0.85136172145747246"/>
          <c:h val="0.993372010156053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2"/>
          <c:dPt>
            <c:idx val="0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6"/>
            <c:bubble3D val="0"/>
            <c:explosion val="45"/>
          </c:dPt>
          <c:dLbls>
            <c:dLbl>
              <c:idx val="0"/>
              <c:layout>
                <c:manualLayout>
                  <c:x val="-0.24065453032637374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2337876079492713"/>
                  <c:y val="-0.105373454440021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8835120627716707E-8"/>
                  <c:y val="-8.2880780861747105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868505535717879"/>
                      <c:h val="0.1702824008714478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2362826133667382"/>
                  <c:y val="9.022557791681683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5851479173619459E-2"/>
                  <c:y val="2.11070721139385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1639000260586926E-2"/>
                  <c:y val="-0.1950591194474327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9.7404188591779142E-2"/>
                  <c:y val="-9.49885988277725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жилищно-коммунальное хозяйство</c:v>
                </c:pt>
                <c:pt idx="1">
                  <c:v>образование</c:v>
                </c:pt>
                <c:pt idx="2">
                  <c:v>здравоохранение</c:v>
                </c:pt>
                <c:pt idx="3">
                  <c:v>дорожное хозяйство</c:v>
                </c:pt>
                <c:pt idx="4">
                  <c:v>социальная политика</c:v>
                </c:pt>
                <c:pt idx="5">
                  <c:v>физическая культура и спорт</c:v>
                </c:pt>
                <c:pt idx="6">
                  <c:v>прочие отрасли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575.70000000000005</c:v>
                </c:pt>
                <c:pt idx="1">
                  <c:v>662.1</c:v>
                </c:pt>
                <c:pt idx="2" formatCode="0.0">
                  <c:v>378.2</c:v>
                </c:pt>
                <c:pt idx="3">
                  <c:v>1921.4</c:v>
                </c:pt>
                <c:pt idx="4">
                  <c:v>167</c:v>
                </c:pt>
                <c:pt idx="5">
                  <c:v>506.9</c:v>
                </c:pt>
                <c:pt idx="6">
                  <c:v>2082.1999999999998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171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230799386207593E-2"/>
          <c:y val="0"/>
          <c:w val="0.9345542724655862"/>
          <c:h val="0.661123728905955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"/>
              <a:bevelB w="19050"/>
            </a:sp3d>
          </c:spPr>
          <c:explosion val="25"/>
          <c:dLbls>
            <c:dLbl>
              <c:idx val="0"/>
              <c:layout>
                <c:manualLayout>
                  <c:x val="5.4054054054054002E-2"/>
                  <c:y val="-0.114716990221719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0810810810810811"/>
                  <c:y val="-4.22641542922124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024182076813656"/>
                  <c:y val="4.83018906196714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4054054054054057E-2"/>
                  <c:y val="6.8427678377867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5348506401137988E-3"/>
                  <c:y val="5.63522057229499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5348506401137877E-2"/>
                  <c:y val="6.238978357963916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9.388335704125178E-2"/>
                  <c:y val="3.62264179647535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0241820768136557"/>
                  <c:y val="4.0251575516393216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4224751066856434E-2"/>
                  <c:y val="-1.006289387909821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прочие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13</c:v>
                </c:pt>
                <c:pt idx="6">
                  <c:v>15</c:v>
                </c:pt>
                <c:pt idx="7">
                  <c:v>19</c:v>
                </c:pt>
                <c:pt idx="8">
                  <c:v>прочие</c:v>
                </c:pt>
                <c:pt idx="9">
                  <c:v>непрограммные расходы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7688.6</c:v>
                </c:pt>
                <c:pt idx="1">
                  <c:v>11538.6</c:v>
                </c:pt>
                <c:pt idx="2">
                  <c:v>6555.4</c:v>
                </c:pt>
                <c:pt idx="3">
                  <c:v>1629.2</c:v>
                </c:pt>
                <c:pt idx="4">
                  <c:v>6687.5</c:v>
                </c:pt>
                <c:pt idx="5">
                  <c:v>5476.8</c:v>
                </c:pt>
                <c:pt idx="6">
                  <c:v>3531.9</c:v>
                </c:pt>
                <c:pt idx="7">
                  <c:v>7631.4</c:v>
                </c:pt>
                <c:pt idx="8">
                  <c:v>6796.51089512</c:v>
                </c:pt>
                <c:pt idx="9" formatCode="0.0">
                  <c:v>1897.77673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275974938358859E-2"/>
          <c:y val="0.14549731402393198"/>
          <c:w val="0.54124798458434586"/>
          <c:h val="0.817939346608546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57150">
              <a:noFill/>
            </a:ln>
          </c:spPr>
          <c:explosion val="2"/>
          <c:dPt>
            <c:idx val="0"/>
            <c:bubble3D val="0"/>
            <c:spPr>
              <a:solidFill>
                <a:srgbClr val="00B0F0"/>
              </a:solidFill>
              <a:ln w="57150">
                <a:noFill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57150">
                <a:noFill/>
              </a:ln>
            </c:spPr>
          </c:dPt>
          <c:dPt>
            <c:idx val="2"/>
            <c:bubble3D val="0"/>
            <c:spPr>
              <a:solidFill>
                <a:srgbClr val="A41C77"/>
              </a:solidFill>
              <a:ln w="57150">
                <a:noFill/>
              </a:ln>
            </c:spPr>
          </c:dPt>
          <c:dLbls>
            <c:dLbl>
              <c:idx val="0"/>
              <c:layout>
                <c:manualLayout>
                  <c:x val="-4.5021420384184954E-2"/>
                  <c:y val="-7.25927066770885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905049610781309"/>
                  <c:y val="-0.21033313830631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8807133444070804E-2"/>
                  <c:y val="-1.672744139007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0.30035702767176042</c:v>
                </c:pt>
                <c:pt idx="1">
                  <c:v>0.60317816822723824</c:v>
                </c:pt>
                <c:pt idx="2">
                  <c:v>9.6464804101001389E-2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Лист1!$C$2:$C$4</c:f>
              <c:numCache>
                <c:formatCode>#,##0.00000</c:formatCode>
                <c:ptCount val="3"/>
                <c:pt idx="0">
                  <c:v>17022546.572209999</c:v>
                </c:pt>
                <c:pt idx="1">
                  <c:v>34184745.200000003</c:v>
                </c:pt>
                <c:pt idx="2">
                  <c:v>5467082.4022899941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68005702447627203"/>
          <c:y val="0.13227696922564158"/>
          <c:w val="0.31994297552372797"/>
          <c:h val="0.73544606154871683"/>
        </c:manualLayout>
      </c:layout>
      <c:overlay val="0"/>
      <c:spPr>
        <a:effectLst>
          <a:glow>
            <a:schemeClr val="accent1">
              <a:alpha val="40000"/>
            </a:schemeClr>
          </a:glow>
          <a:softEdge rad="0"/>
        </a:effectLst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802418520796697E-2"/>
          <c:y val="0.18121535796252738"/>
          <c:w val="0.54049572631044607"/>
          <c:h val="0.812815929149966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57150">
              <a:noFill/>
            </a:ln>
          </c:spPr>
          <c:explosion val="2"/>
          <c:dPt>
            <c:idx val="0"/>
            <c:bubble3D val="0"/>
            <c:spPr>
              <a:solidFill>
                <a:srgbClr val="00B0F0"/>
              </a:solidFill>
              <a:ln w="57150">
                <a:noFill/>
              </a:ln>
            </c:spPr>
          </c:dPt>
          <c:dPt>
            <c:idx val="1"/>
            <c:bubble3D val="0"/>
            <c:spPr>
              <a:solidFill>
                <a:srgbClr val="FFC000"/>
              </a:solidFill>
              <a:ln w="57150">
                <a:noFill/>
              </a:ln>
            </c:spPr>
          </c:dPt>
          <c:dPt>
            <c:idx val="2"/>
            <c:bubble3D val="0"/>
            <c:spPr>
              <a:solidFill>
                <a:srgbClr val="A41C77"/>
              </a:solidFill>
              <a:ln w="57150">
                <a:noFill/>
              </a:ln>
            </c:spPr>
          </c:dPt>
          <c:dLbls>
            <c:dLbl>
              <c:idx val="0"/>
              <c:layout>
                <c:manualLayout>
                  <c:x val="-4.5021420384184954E-2"/>
                  <c:y val="-7.259270667708858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905049610781309"/>
                  <c:y val="-0.21033313830631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8807133444070804E-2"/>
                  <c:y val="-1.6727441390079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0.29072760607917675</c:v>
                </c:pt>
                <c:pt idx="1">
                  <c:v>0.64680630419462082</c:v>
                </c:pt>
                <c:pt idx="2">
                  <c:v>6.2466089726202469E-2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Лист1!$C$2:$C$4</c:f>
              <c:numCache>
                <c:formatCode>#,##0.00000</c:formatCode>
                <c:ptCount val="3"/>
                <c:pt idx="0">
                  <c:v>16849583.686999999</c:v>
                </c:pt>
                <c:pt idx="1">
                  <c:v>37486694.5</c:v>
                </c:pt>
                <c:pt idx="2">
                  <c:v>3620322.200000003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и неналоговые доходы</c:v>
                </c:pt>
                <c:pt idx="1">
                  <c:v>Дотация на выравнивание бюджетной обеспеченности</c:v>
                </c:pt>
                <c:pt idx="2">
                  <c:v>Безвозмездные поступления (за искл. дотации на выравнивание)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72241386006794184"/>
          <c:y val="0"/>
          <c:w val="0.27758613993205816"/>
          <c:h val="0.82343933893244214"/>
        </c:manualLayout>
      </c:layout>
      <c:overlay val="0"/>
      <c:spPr>
        <a:effectLst>
          <a:glow>
            <a:schemeClr val="accent1">
              <a:alpha val="40000"/>
            </a:schemeClr>
          </a:glow>
          <a:softEdge rad="0"/>
        </a:effectLst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b="0" i="0" baseline="0" dirty="0" smtClean="0">
                <a:effectLst/>
              </a:rPr>
              <a:t>млн. руб.</a:t>
            </a:r>
            <a:endParaRPr lang="ru-RU" dirty="0" smtClean="0">
              <a:effectLst/>
            </a:endParaRPr>
          </a:p>
        </c:rich>
      </c:tx>
      <c:layout>
        <c:manualLayout>
          <c:xMode val="edge"/>
          <c:yMode val="edge"/>
          <c:x val="0.87579469233012541"/>
          <c:y val="1.9642228626261415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7625" cap="sq" cmpd="sng">
              <a:solidFill>
                <a:schemeClr val="accent3"/>
              </a:solidFill>
            </a:ln>
          </c:spPr>
          <c:dPt>
            <c:idx val="2"/>
            <c:bubble3D val="0"/>
            <c:spPr>
              <a:ln w="47625" cmpd="sng">
                <a:solidFill>
                  <a:schemeClr val="accent3"/>
                </a:solidFill>
              </a:ln>
            </c:spPr>
          </c:dPt>
          <c:dLbls>
            <c:dLbl>
              <c:idx val="0"/>
              <c:layout>
                <c:manualLayout>
                  <c:x val="-8.2947530864197525E-2"/>
                  <c:y val="-9.2998992700559072E-2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en-US" sz="1800" b="1" i="0" u="none" strike="noStrike" kern="1200" baseline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FFEC4DB-E863-428C-A428-B99480F6F2D4}" type="VALUE">
                      <a:rPr lang="en-US" sz="1800" b="1" i="0" u="none" strike="noStrike" kern="1200" baseline="0" smtClean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rPr>
                      <a:pPr algn="ctr" rtl="0">
                        <a:defRPr lang="en-US" sz="1800" b="1" i="0" u="none" strike="noStrike" kern="1200" baseline="0" smtClean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2014 факт</c:v>
                </c:pt>
                <c:pt idx="1">
                  <c:v>2015 план</c:v>
                </c:pt>
                <c:pt idx="2">
                  <c:v>2016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 formatCode="General">
                  <c:v>15948.3</c:v>
                </c:pt>
                <c:pt idx="1">
                  <c:v>17022.5</c:v>
                </c:pt>
                <c:pt idx="2">
                  <c:v>16849.599999999999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218784"/>
        <c:axId val="389219328"/>
      </c:lineChart>
      <c:catAx>
        <c:axId val="389218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9219328"/>
        <c:crosses val="autoZero"/>
        <c:auto val="1"/>
        <c:lblAlgn val="ctr"/>
        <c:lblOffset val="100"/>
        <c:noMultiLvlLbl val="0"/>
      </c:catAx>
      <c:valAx>
        <c:axId val="38921932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892187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 dirty="0" smtClean="0"/>
              <a:t>млн. руб.</a:t>
            </a:r>
            <a:endParaRPr lang="ru-RU" sz="1600" b="0" dirty="0"/>
          </a:p>
        </c:rich>
      </c:tx>
      <c:layout>
        <c:manualLayout>
          <c:xMode val="edge"/>
          <c:yMode val="edge"/>
          <c:x val="0.87710121580693934"/>
          <c:y val="2.394380843056448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dLbls>
            <c:dLbl>
              <c:idx val="0"/>
              <c:layout>
                <c:manualLayout>
                  <c:x val="-4.1408442540200818E-2"/>
                  <c:y val="8.1732083382305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18471128608924E-2"/>
                  <c:y val="8.74886450525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438976377952756E-2"/>
                  <c:y val="5.4909748590025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9139274380141338E-2"/>
                  <c:y val="9.0335460580443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4022309711286089E-3"/>
                  <c:y val="4.371266754674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2014 факт</c:v>
                </c:pt>
                <c:pt idx="1">
                  <c:v>2015 план</c:v>
                </c:pt>
                <c:pt idx="2">
                  <c:v>2016</c:v>
                </c:pt>
              </c:strCache>
            </c:strRef>
          </c:cat>
          <c:val>
            <c:numRef>
              <c:f>Лист1!$B$2:$B$4</c:f>
              <c:numCache>
                <c:formatCode>#,##0.00000</c:formatCode>
                <c:ptCount val="3"/>
                <c:pt idx="0" formatCode="#,##0.0">
                  <c:v>9453.7000000000007</c:v>
                </c:pt>
                <c:pt idx="1">
                  <c:v>10221</c:v>
                </c:pt>
                <c:pt idx="2">
                  <c:v>10129.200000000001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224768"/>
        <c:axId val="331586992"/>
      </c:lineChart>
      <c:catAx>
        <c:axId val="389224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1586992"/>
        <c:crosses val="autoZero"/>
        <c:auto val="1"/>
        <c:lblAlgn val="ctr"/>
        <c:lblOffset val="100"/>
        <c:noMultiLvlLbl val="0"/>
      </c:catAx>
      <c:valAx>
        <c:axId val="33158699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892247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ru-RU" sz="1600" b="0"/>
              <a:t>млн. руб.</a:t>
            </a:r>
          </a:p>
        </c:rich>
      </c:tx>
      <c:layout>
        <c:manualLayout>
          <c:xMode val="edge"/>
          <c:yMode val="edge"/>
          <c:x val="0.88426797289568881"/>
          <c:y val="1.750593845553982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7593027208776495E-2"/>
          <c:y val="2.5087249122699003E-2"/>
          <c:w val="0.90240697279122351"/>
          <c:h val="0.757472129019680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4.0784613859177017E-3"/>
                  <c:y val="-0.356436554721008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1218401468887939E-3"/>
                  <c:y val="-0.3689592568080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054120092566852E-3"/>
                  <c:y val="-0.36807682540171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8.1569227718354554E-3"/>
                  <c:y val="-0.368806466631779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139953362452733E-3"/>
                  <c:y val="-0.37382016484023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2014 факт</c:v>
                </c:pt>
                <c:pt idx="1">
                  <c:v>2015 план</c:v>
                </c:pt>
                <c:pt idx="2">
                  <c:v>2016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 formatCode="General">
                  <c:v>56773.4</c:v>
                </c:pt>
                <c:pt idx="1">
                  <c:v>60895.4</c:v>
                </c:pt>
                <c:pt idx="2">
                  <c:v>59433.8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1500400"/>
        <c:axId val="351499856"/>
      </c:barChart>
      <c:catAx>
        <c:axId val="351500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1499856"/>
        <c:crosses val="autoZero"/>
        <c:auto val="1"/>
        <c:lblAlgn val="ctr"/>
        <c:lblOffset val="100"/>
        <c:noMultiLvlLbl val="0"/>
      </c:catAx>
      <c:valAx>
        <c:axId val="351499856"/>
        <c:scaling>
          <c:orientation val="minMax"/>
          <c:max val="70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51500400"/>
        <c:crosses val="autoZero"/>
        <c:crossBetween val="between"/>
        <c:majorUnit val="1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0"/>
      <c:rotY val="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779275392317359E-2"/>
          <c:y val="5.2991256489975172E-2"/>
          <c:w val="0.90082642862283635"/>
          <c:h val="0.558330057344055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2015год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Лист1!$A$2:$A$16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Лист1!$C$2:$C$16</c:f>
              <c:numCache>
                <c:formatCode>#,##0.0</c:formatCode>
                <c:ptCount val="15"/>
                <c:pt idx="0">
                  <c:v>3230.9</c:v>
                </c:pt>
                <c:pt idx="1">
                  <c:v>11.1</c:v>
                </c:pt>
                <c:pt idx="2">
                  <c:v>1161.7</c:v>
                </c:pt>
                <c:pt idx="3">
                  <c:v>12441.9</c:v>
                </c:pt>
                <c:pt idx="4">
                  <c:v>7735.5</c:v>
                </c:pt>
                <c:pt idx="5">
                  <c:v>121.2</c:v>
                </c:pt>
                <c:pt idx="6">
                  <c:v>11253.6</c:v>
                </c:pt>
                <c:pt idx="7">
                  <c:v>784</c:v>
                </c:pt>
                <c:pt idx="8">
                  <c:v>7535.3</c:v>
                </c:pt>
                <c:pt idx="9">
                  <c:v>8882.1</c:v>
                </c:pt>
                <c:pt idx="10">
                  <c:v>1225</c:v>
                </c:pt>
                <c:pt idx="11">
                  <c:v>47</c:v>
                </c:pt>
                <c:pt idx="12">
                  <c:v>124.1</c:v>
                </c:pt>
                <c:pt idx="13">
                  <c:v>6342.4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1499312"/>
        <c:axId val="351502576"/>
        <c:axId val="0"/>
      </c:bar3DChart>
      <c:catAx>
        <c:axId val="351499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5400000"/>
          <a:lstStyle/>
          <a:p>
            <a:pPr>
              <a:defRPr sz="1200"/>
            </a:pPr>
            <a:endParaRPr lang="ru-RU"/>
          </a:p>
        </c:txPr>
        <c:crossAx val="351502576"/>
        <c:crosses val="autoZero"/>
        <c:auto val="0"/>
        <c:lblAlgn val="ctr"/>
        <c:lblOffset val="100"/>
        <c:tickLblSkip val="1"/>
        <c:noMultiLvlLbl val="0"/>
      </c:catAx>
      <c:valAx>
        <c:axId val="351502576"/>
        <c:scaling>
          <c:orientation val="minMax"/>
          <c:max val="12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51499312"/>
        <c:crosses val="autoZero"/>
        <c:crossBetween val="between"/>
        <c:majorUnit val="3000"/>
        <c:min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0"/>
      <c:rotY val="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779275392317359E-2"/>
          <c:y val="5.2991256489975172E-2"/>
          <c:w val="0.89226135912551741"/>
          <c:h val="0.558330057344055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</c:spPr>
          <c:invertIfNegative val="0"/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и муниципального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3183.4</c:v>
                </c:pt>
                <c:pt idx="1">
                  <c:v>8.6999999999999993</c:v>
                </c:pt>
                <c:pt idx="2">
                  <c:v>1189.9000000000001</c:v>
                </c:pt>
                <c:pt idx="3">
                  <c:v>11101.2</c:v>
                </c:pt>
                <c:pt idx="4">
                  <c:v>6831.6</c:v>
                </c:pt>
                <c:pt idx="5">
                  <c:v>213.8</c:v>
                </c:pt>
                <c:pt idx="6">
                  <c:v>11322.2</c:v>
                </c:pt>
                <c:pt idx="7">
                  <c:v>750.7</c:v>
                </c:pt>
                <c:pt idx="8">
                  <c:v>7352.1</c:v>
                </c:pt>
                <c:pt idx="9">
                  <c:v>9068.9</c:v>
                </c:pt>
                <c:pt idx="10">
                  <c:v>1294.9000000000001</c:v>
                </c:pt>
                <c:pt idx="11">
                  <c:v>45.1</c:v>
                </c:pt>
                <c:pt idx="12">
                  <c:v>274.89999999999998</c:v>
                </c:pt>
                <c:pt idx="13">
                  <c:v>6796.3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51503120"/>
        <c:axId val="351503664"/>
        <c:axId val="0"/>
      </c:bar3DChart>
      <c:catAx>
        <c:axId val="35150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5400000"/>
          <a:lstStyle/>
          <a:p>
            <a:pPr>
              <a:defRPr sz="1200"/>
            </a:pPr>
            <a:endParaRPr lang="ru-RU"/>
          </a:p>
        </c:txPr>
        <c:crossAx val="351503664"/>
        <c:crosses val="autoZero"/>
        <c:auto val="0"/>
        <c:lblAlgn val="ctr"/>
        <c:lblOffset val="100"/>
        <c:tickLblSkip val="1"/>
        <c:noMultiLvlLbl val="0"/>
      </c:catAx>
      <c:valAx>
        <c:axId val="351503664"/>
        <c:scaling>
          <c:orientation val="minMax"/>
          <c:max val="120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crossAx val="351503120"/>
        <c:crosses val="autoZero"/>
        <c:crossBetween val="between"/>
        <c:majorUnit val="3000"/>
        <c:minorUnit val="1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612958729632681"/>
          <c:y val="0.11910653506031797"/>
          <c:w val="0.51593455246968789"/>
          <c:h val="0.7906529505379633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rgbClr val="7030A0"/>
              </a:solidFill>
            </c:spPr>
          </c:dPt>
          <c:dPt>
            <c:idx val="9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1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2.6234567901234566E-2"/>
                  <c:y val="-6.45387512005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8765432098765427E-2"/>
                  <c:y val="-0.126007437533183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5893640031107223"/>
                  <c:y val="-8.5709936205841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4698891805191018E-3"/>
                  <c:y val="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4135802469135804E-2"/>
                  <c:y val="0.1403016330447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4975497101527585E-2"/>
                  <c:y val="0.133345556531056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11882716049382716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12191358024691358"/>
                  <c:y val="-0.115047339096674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7037037037037035E-2"/>
                  <c:y val="-0.16274989433188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7.7160493827160776E-3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4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долга</c:v>
                </c:pt>
                <c:pt idx="13">
                  <c:v>Межбюджетные трансферты общего характера</c:v>
                </c:pt>
              </c:strCache>
            </c:strRef>
          </c:cat>
          <c:val>
            <c:numRef>
              <c:f>Лист1!$B$2:$B$15</c:f>
              <c:numCache>
                <c:formatCode>0.0%</c:formatCode>
                <c:ptCount val="14"/>
                <c:pt idx="0">
                  <c:v>5.2999999999999999E-2</c:v>
                </c:pt>
                <c:pt idx="1">
                  <c:v>1.8228226046859724E-4</c:v>
                </c:pt>
                <c:pt idx="2">
                  <c:v>1.9077234413186435E-2</c:v>
                </c:pt>
                <c:pt idx="3">
                  <c:v>0.20431870779497657</c:v>
                </c:pt>
                <c:pt idx="4">
                  <c:v>0.12703102935629135</c:v>
                </c:pt>
                <c:pt idx="5">
                  <c:v>1.9896412698133087E-3</c:v>
                </c:pt>
                <c:pt idx="6">
                  <c:v>0.18480395703956712</c:v>
                </c:pt>
                <c:pt idx="7">
                  <c:v>1.2874084138188434E-2</c:v>
                </c:pt>
                <c:pt idx="8">
                  <c:v>0.12374377784300974</c:v>
                </c:pt>
                <c:pt idx="9">
                  <c:v>0.14586009073856843</c:v>
                </c:pt>
                <c:pt idx="10">
                  <c:v>2.0111668609724589E-2</c:v>
                </c:pt>
                <c:pt idx="11">
                  <c:v>7.7128296413552086E-4</c:v>
                </c:pt>
                <c:pt idx="12">
                  <c:v>2.0376416131235764E-3</c:v>
                </c:pt>
                <c:pt idx="13">
                  <c:v>0.10415446416258468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39"/>
      </c:doughnutChart>
    </c:plotArea>
    <c:legend>
      <c:legendPos val="l"/>
      <c:layout>
        <c:manualLayout>
          <c:xMode val="edge"/>
          <c:yMode val="edge"/>
          <c:x val="0"/>
          <c:y val="5.5091038084049701E-3"/>
          <c:w val="0.50317828499972983"/>
          <c:h val="0.99449089619159503"/>
        </c:manualLayout>
      </c:layout>
      <c:overlay val="1"/>
      <c:txPr>
        <a:bodyPr/>
        <a:lstStyle/>
        <a:p>
          <a:pPr>
            <a:defRPr sz="13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0.86624</cdr:x>
      <cdr:y>0.01542</cdr:y>
    </cdr:from>
    <cdr:to>
      <cdr:x>0.99749</cdr:x>
      <cdr:y>0.0771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8792" y="72008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0.84874</cdr:x>
      <cdr:y>0</cdr:y>
    </cdr:from>
    <cdr:to>
      <cdr:x>0.95985</cdr:x>
      <cdr:y>0.0771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84776" y="0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ru-RU" sz="1600" dirty="0" smtClean="0">
              <a:solidFill>
                <a:schemeClr val="tx2"/>
              </a:solidFill>
            </a:rPr>
            <a:t>       </a:t>
          </a:r>
          <a:r>
            <a:rPr lang="ru-RU" sz="1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(по долям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6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0.85295</cdr:x>
      <cdr:y>0.02381</cdr:y>
    </cdr:from>
    <cdr:to>
      <cdr:x>0.96057</cdr:x>
      <cdr:y>0.09081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99357" y="144016"/>
          <a:ext cx="984099" cy="405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ru-RU" sz="1600" dirty="0" smtClean="0">
              <a:solidFill>
                <a:schemeClr val="tx2"/>
              </a:solidFill>
            </a:rPr>
            <a:t>       </a:t>
          </a:r>
          <a:r>
            <a:rPr lang="ru-RU" sz="16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(по долям</a:t>
          </a:r>
          <a:r>
            <a:rPr lang="ru-RU" sz="1600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600" dirty="0">
            <a:solidFill>
              <a:schemeClr val="tx2">
                <a:lumMod val="7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0.21875</cdr:x>
      <cdr:y>0.08516</cdr:y>
    </cdr:from>
    <cdr:to>
      <cdr:x>0.42874</cdr:x>
      <cdr:y>0.26538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0200" y="432048"/>
          <a:ext cx="172819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20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0.54583</cdr:x>
      <cdr:y>0.73047</cdr:y>
    </cdr:from>
    <cdr:to>
      <cdr:x>1</cdr:x>
      <cdr:y>0.84458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6615" y="4609504"/>
          <a:ext cx="2027435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непрограммные расходы (3,2% )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0.62648</cdr:x>
      <cdr:y>0.63918</cdr:y>
    </cdr:from>
    <cdr:to>
      <cdr:x>0.77292</cdr:x>
      <cdr:y>0.73047</cdr:y>
    </cdr:to>
    <cdr:cxnSp macro="">
      <cdr:nvCxnSpPr>
        <cdr:cNvPr id="4" name="Прямая соединительная линия 3"/>
        <cdr:cNvCxnSpPr>
          <a:endCxn xmlns:a="http://schemas.openxmlformats.org/drawingml/2006/main" id="2" idx="0"/>
        </cdr:cNvCxnSpPr>
      </cdr:nvCxnSpPr>
      <cdr:spPr>
        <a:xfrm xmlns:a="http://schemas.openxmlformats.org/drawingml/2006/main">
          <a:off x="2796655" y="4033440"/>
          <a:ext cx="653678" cy="57606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470D56-12EA-44D5-BDBF-4DF61285B8B3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A754C-B024-477D-8029-7016401A8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451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3F4A6-7870-47B5-B0C3-603C829A6961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20405-C40C-45C8-9EC5-31C93BD49D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2356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28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540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39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22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20405-C40C-45C8-9EC5-31C93BD49D6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61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4F5BF-B498-4DA9-904F-31B46DA67C2A}" type="datetime1">
              <a:rPr lang="ru-RU" smtClean="0"/>
              <a:t>17.11.2015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EFE3D-3B50-418D-ACA2-A5292DAEE13C}" type="datetime1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3260-2B65-4EE1-847F-9681385B1D00}" type="datetime1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79770-8B25-48A9-8D80-1C625658F992}" type="datetime1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B202-A276-46E1-ACFB-56DAA25CB9A4}" type="datetime1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D73-80E7-4DC9-B5CB-FDBDFCFF70B3}" type="datetime1">
              <a:rPr lang="ru-RU" smtClean="0"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624C-E105-4FD5-B71E-13D41A312511}" type="datetime1">
              <a:rPr lang="ru-RU" smtClean="0"/>
              <a:t>17.11.2015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3402-E74C-4B55-8718-791863C2DEA3}" type="datetime1">
              <a:rPr lang="ru-RU" smtClean="0"/>
              <a:t>17.11.2015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8E86D-3F55-4F1A-93B3-BC79EA9218EF}" type="datetime1">
              <a:rPr lang="ru-RU" smtClean="0"/>
              <a:t>17.11.2015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0DA7C-6F70-4FF2-87D1-4C9DC19E32CF}" type="datetime1">
              <a:rPr lang="ru-RU" smtClean="0"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8FE17-B529-4E5F-9993-031915297309}" type="datetime1">
              <a:rPr lang="ru-RU" smtClean="0"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EA1C52-4493-4B0F-A909-157E4FEC9C8E}" type="datetime1">
              <a:rPr lang="ru-RU" smtClean="0"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 smtClean="0"/>
              <a:t>Министерство финансов Камчатского края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1"/>
            <a:ext cx="7772400" cy="504056"/>
          </a:xfrm>
        </p:spPr>
        <p:txBody>
          <a:bodyPr>
            <a:normAutofit/>
          </a:bodyPr>
          <a:lstStyle/>
          <a:p>
            <a:pPr algn="l"/>
            <a:r>
              <a:rPr lang="ru-RU" sz="1400" dirty="0" smtClean="0"/>
              <a:t>Министерство финансов Камчатского края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420888"/>
            <a:ext cx="8280920" cy="129614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БЮДЖЕТ КАМЧАТСКОГО КРАЯ НА 2016 ГОД</a:t>
            </a:r>
          </a:p>
        </p:txBody>
      </p:sp>
    </p:spTree>
    <p:extLst>
      <p:ext uri="{BB962C8B-B14F-4D97-AF65-F5344CB8AC3E}">
        <p14:creationId xmlns:p14="http://schemas.microsoft.com/office/powerpoint/2010/main" val="130835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800"/>
              </a:lnSpc>
            </a:pPr>
            <a:r>
              <a:rPr lang="ru-RU" sz="2600" dirty="0"/>
              <a:t>Налоговые и неналоговые доходы </a:t>
            </a:r>
            <a:br>
              <a:rPr lang="ru-RU" sz="2600" dirty="0"/>
            </a:br>
            <a:r>
              <a:rPr lang="ru-RU" sz="2600" dirty="0"/>
              <a:t>краевого бюджета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6295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745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sz="2600" b="1" dirty="0" smtClean="0"/>
              <a:t>Налог на доходы физических лиц</a:t>
            </a:r>
            <a:endParaRPr lang="ru-RU" sz="2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434151"/>
              </p:ext>
            </p:extLst>
          </p:nvPr>
        </p:nvGraphicFramePr>
        <p:xfrm>
          <a:off x="0" y="908720"/>
          <a:ext cx="91440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736893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6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52128"/>
          </a:xfrm>
        </p:spPr>
        <p:txBody>
          <a:bodyPr/>
          <a:lstStyle/>
          <a:p>
            <a:pPr algn="l"/>
            <a:r>
              <a:rPr lang="ru-RU" sz="2600" b="1" dirty="0" smtClean="0"/>
              <a:t>Расходы краевого бюджета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05536"/>
              </p:ext>
            </p:extLst>
          </p:nvPr>
        </p:nvGraphicFramePr>
        <p:xfrm>
          <a:off x="0" y="620688"/>
          <a:ext cx="9036496" cy="623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01966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39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17877"/>
              </p:ext>
            </p:extLst>
          </p:nvPr>
        </p:nvGraphicFramePr>
        <p:xfrm>
          <a:off x="0" y="836712"/>
          <a:ext cx="889248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75240" cy="6926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Структура расходов краевого бюджета</a:t>
            </a:r>
            <a:br>
              <a:rPr lang="ru-RU" sz="2000" b="1" dirty="0" smtClean="0"/>
            </a:br>
            <a:r>
              <a:rPr lang="ru-RU" sz="2000" b="1" dirty="0" smtClean="0"/>
              <a:t>в 2015 году</a:t>
            </a:r>
            <a:br>
              <a:rPr lang="ru-RU" sz="2000" b="1" dirty="0" smtClean="0"/>
            </a:br>
            <a:r>
              <a:rPr lang="ru-RU" sz="1400" b="1" dirty="0" smtClean="0"/>
              <a:t>по разделам классификации  расходов бюджета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801966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448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2038"/>
            <a:ext cx="8229600" cy="8906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Структура расходов краевого бюджета</a:t>
            </a:r>
            <a:br>
              <a:rPr lang="ru-RU" sz="2000" b="1" dirty="0" smtClean="0"/>
            </a:br>
            <a:r>
              <a:rPr lang="ru-RU" sz="2000" b="1" dirty="0" smtClean="0"/>
              <a:t>в 2016 году</a:t>
            </a:r>
            <a:br>
              <a:rPr lang="ru-RU" sz="2000" b="1" dirty="0" smtClean="0"/>
            </a:br>
            <a:r>
              <a:rPr lang="ru-RU" sz="1400" b="1" dirty="0" smtClean="0"/>
              <a:t>по разделам классификации  расходов бюджета</a:t>
            </a:r>
            <a:endParaRPr lang="ru-RU" sz="1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960423"/>
              </p:ext>
            </p:extLst>
          </p:nvPr>
        </p:nvGraphicFramePr>
        <p:xfrm>
          <a:off x="23795" y="620688"/>
          <a:ext cx="8817364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50540" y="0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4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391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b="1" dirty="0" smtClean="0"/>
              <a:t>Структура расходов краевого бюджета на</a:t>
            </a:r>
            <a:br>
              <a:rPr lang="ru-RU" sz="2600" b="1" dirty="0" smtClean="0"/>
            </a:br>
            <a:r>
              <a:rPr lang="ru-RU" sz="2600" b="1" dirty="0" smtClean="0"/>
              <a:t>2015 год </a:t>
            </a:r>
            <a:r>
              <a:rPr lang="ru-RU" sz="1200" b="1" dirty="0" smtClean="0"/>
              <a:t>по разделам классификации </a:t>
            </a:r>
            <a:br>
              <a:rPr lang="ru-RU" sz="1200" b="1" dirty="0" smtClean="0"/>
            </a:br>
            <a:r>
              <a:rPr lang="ru-RU" sz="1200" b="1" dirty="0" smtClean="0"/>
              <a:t>расходов бюджетов</a:t>
            </a:r>
            <a:endParaRPr lang="ru-RU" sz="1200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430773"/>
              </p:ext>
            </p:extLst>
          </p:nvPr>
        </p:nvGraphicFramePr>
        <p:xfrm>
          <a:off x="251520" y="1124744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7536309" y="922102"/>
            <a:ext cx="984099" cy="4052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dirty="0" smtClean="0">
                <a:solidFill>
                  <a:schemeClr val="tx2"/>
                </a:solidFill>
              </a:rPr>
              <a:t>       </a:t>
            </a:r>
            <a:r>
              <a:rPr lang="ru-RU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 долям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1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0540" y="0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94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521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b="1" dirty="0" smtClean="0"/>
              <a:t>Структура расходов краевого бюджета на</a:t>
            </a:r>
            <a:br>
              <a:rPr lang="ru-RU" sz="2600" b="1" dirty="0" smtClean="0"/>
            </a:br>
            <a:r>
              <a:rPr lang="ru-RU" sz="2600" b="1" dirty="0" smtClean="0"/>
              <a:t>2016 год </a:t>
            </a:r>
            <a:r>
              <a:rPr lang="ru-RU" sz="1200" b="1" dirty="0" smtClean="0"/>
              <a:t>по разделам классификации </a:t>
            </a:r>
            <a:br>
              <a:rPr lang="ru-RU" sz="1200" b="1" dirty="0" smtClean="0"/>
            </a:br>
            <a:r>
              <a:rPr lang="ru-RU" sz="1200" b="1" dirty="0" smtClean="0"/>
              <a:t>расходов бюджетов</a:t>
            </a:r>
            <a:endParaRPr lang="ru-RU" sz="12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508858"/>
              </p:ext>
            </p:extLst>
          </p:nvPr>
        </p:nvGraphicFramePr>
        <p:xfrm>
          <a:off x="179512" y="1196752"/>
          <a:ext cx="885698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99357" y="-17118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7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587553"/>
              </p:ext>
            </p:extLst>
          </p:nvPr>
        </p:nvGraphicFramePr>
        <p:xfrm>
          <a:off x="0" y="692696"/>
          <a:ext cx="914400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25385"/>
            <a:ext cx="8229600" cy="663631"/>
          </a:xfrm>
        </p:spPr>
        <p:txBody>
          <a:bodyPr/>
          <a:lstStyle/>
          <a:p>
            <a:r>
              <a:rPr lang="ru-RU" sz="2600" b="1" dirty="0" smtClean="0"/>
              <a:t>Краевой бюджет по видам расходов в 2016 году</a:t>
            </a:r>
            <a:endParaRPr lang="ru-RU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7799357" y="-17118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372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ru-RU" sz="2600" b="1" dirty="0">
                <a:solidFill>
                  <a:srgbClr val="FF0000"/>
                </a:solidFill>
              </a:rPr>
              <a:t>Расходы на социально-культурную сферу</a:t>
            </a:r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31617" y="2668727"/>
            <a:ext cx="2448272" cy="24482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774077" y="3356992"/>
            <a:ext cx="1285937" cy="132435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27 339,0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48,2%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74800" y="1673108"/>
            <a:ext cx="2892309" cy="288496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704396" y="2627064"/>
            <a:ext cx="1433115" cy="140176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29 679,6</a:t>
            </a:r>
          </a:p>
          <a:p>
            <a:pPr algn="ctr"/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48,7%</a:t>
            </a:r>
          </a:p>
          <a:p>
            <a:pPr algn="ctr"/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44587" y="1004088"/>
            <a:ext cx="2767565" cy="268905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531" y="1673108"/>
            <a:ext cx="1524020" cy="152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3425" y="522917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2014 год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93260" y="4671933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2015 год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32081" y="3844164"/>
            <a:ext cx="1131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2016 год</a:t>
            </a:r>
            <a:endParaRPr lang="ru-RU" b="1" dirty="0"/>
          </a:p>
        </p:txBody>
      </p:sp>
      <p:sp>
        <p:nvSpPr>
          <p:cNvPr id="15" name="Овал 14"/>
          <p:cNvSpPr/>
          <p:nvPr/>
        </p:nvSpPr>
        <p:spPr>
          <a:xfrm>
            <a:off x="691952" y="1232756"/>
            <a:ext cx="207640" cy="2160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12404" y="1193880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ВСЕГО РАСХОДЫ</a:t>
            </a:r>
            <a:endParaRPr lang="ru-RU" sz="1600" dirty="0"/>
          </a:p>
        </p:txBody>
      </p:sp>
      <p:sp>
        <p:nvSpPr>
          <p:cNvPr id="17" name="Овал 16"/>
          <p:cNvSpPr/>
          <p:nvPr/>
        </p:nvSpPr>
        <p:spPr>
          <a:xfrm>
            <a:off x="691952" y="883965"/>
            <a:ext cx="207640" cy="24077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012404" y="824548"/>
            <a:ext cx="4854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Расходы на социально-культурную сферу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23600" y="2875485"/>
            <a:ext cx="136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  56 773,4</a:t>
            </a:r>
            <a:endParaRPr lang="ru-RU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859746" y="2001614"/>
            <a:ext cx="11756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29 788,8</a:t>
            </a:r>
          </a:p>
          <a:p>
            <a:pPr algn="ctr"/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50,1%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84368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255613"/>
              </p:ext>
            </p:extLst>
          </p:nvPr>
        </p:nvGraphicFramePr>
        <p:xfrm>
          <a:off x="6594091" y="1209513"/>
          <a:ext cx="1469555" cy="33524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69555"/>
              </a:tblGrid>
              <a:tr h="3352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59 </a:t>
                      </a:r>
                      <a:r>
                        <a:rPr lang="ru-RU" sz="1800" b="1" u="none" strike="noStrike" dirty="0" smtClean="0">
                          <a:effectLst/>
                        </a:rPr>
                        <a:t>433,8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07132" y="2048692"/>
            <a:ext cx="122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60 895,4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6864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500" b="1" dirty="0" smtClean="0"/>
              <a:t>Расходы на социально-культурную сферу в 2016 г.</a:t>
            </a:r>
            <a:r>
              <a:rPr lang="ru-RU" sz="2600" dirty="0" smtClean="0"/>
              <a:t/>
            </a:r>
            <a:br>
              <a:rPr lang="ru-RU" sz="2600" dirty="0" smtClean="0"/>
            </a:br>
            <a:endParaRPr lang="ru-RU" sz="2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419895"/>
              </p:ext>
            </p:extLst>
          </p:nvPr>
        </p:nvGraphicFramePr>
        <p:xfrm>
          <a:off x="-180529" y="836712"/>
          <a:ext cx="8825003" cy="528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05131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5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124744"/>
          </a:xfrm>
        </p:spPr>
        <p:txBody>
          <a:bodyPr/>
          <a:lstStyle/>
          <a:p>
            <a:pPr>
              <a:lnSpc>
                <a:spcPts val="3800"/>
              </a:lnSpc>
            </a:pPr>
            <a:r>
              <a:rPr lang="ru-RU" sz="2600" b="1" dirty="0" smtClean="0"/>
              <a:t>Основные направления бюджетной политики Камчатского края </a:t>
            </a:r>
            <a:r>
              <a:rPr lang="ru-RU" sz="2600" b="1" smtClean="0"/>
              <a:t>на 2016 год</a:t>
            </a:r>
            <a:endParaRPr lang="ru-RU" sz="1400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78977"/>
              </p:ext>
            </p:extLst>
          </p:nvPr>
        </p:nvGraphicFramePr>
        <p:xfrm>
          <a:off x="395536" y="1412776"/>
          <a:ext cx="8229600" cy="488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57606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Обеспечение долгосрочной сбалансированности и устойчивости бюджетной системы Камчатского края.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357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Развитие программно-целевых методов управления на региональном и муниципальном уровнях, обеспечение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нацеленности бюджетной системы на достижение</a:t>
                      </a:r>
                      <a:b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запланированных результатов.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33955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ассигнованиями в полном объеме и финансирование                                            в первоочередном порядке приоритетных расходных обязательств        Камчатского края и муниципальных образований</a:t>
                      </a:r>
                      <a:b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Камчатском крае.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lvl="0"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Максимальное ограничение принимаемых расходных обязательств, сдерживание роста действующих расходных обязательств Камчатского края.</a:t>
                      </a:r>
                      <a:endParaRPr lang="ru-RU"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Пересмотр мер социальной поддержки на основе принципов адресности и нуждаемости.</a:t>
                      </a:r>
                      <a:endParaRPr lang="ru-RU" sz="18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61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92696"/>
          </a:xfrm>
        </p:spPr>
        <p:txBody>
          <a:bodyPr/>
          <a:lstStyle/>
          <a:p>
            <a:r>
              <a:rPr lang="ru-RU" sz="2600" b="1" dirty="0" smtClean="0">
                <a:solidFill>
                  <a:srgbClr val="FF0000"/>
                </a:solidFill>
              </a:rPr>
              <a:t>Инвестиционные мероприятия на 2016 год</a:t>
            </a:r>
            <a:endParaRPr lang="ru-RU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965118"/>
              </p:ext>
            </p:extLst>
          </p:nvPr>
        </p:nvGraphicFramePr>
        <p:xfrm>
          <a:off x="179511" y="836712"/>
          <a:ext cx="8994949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32427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853" y="620688"/>
            <a:ext cx="8229600" cy="7200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>
                <a:solidFill>
                  <a:schemeClr val="tx1"/>
                </a:solidFill>
              </a:rPr>
              <a:t>Структура межбюджетных трансфертов местным бюджетам в 2015-2016 годах</a:t>
            </a:r>
            <a:br>
              <a:rPr lang="ru-RU" sz="2600" dirty="0" smtClean="0">
                <a:solidFill>
                  <a:schemeClr val="tx1"/>
                </a:solidFill>
              </a:rPr>
            </a:br>
            <a:r>
              <a:rPr lang="ru-RU" sz="1400" dirty="0" smtClean="0"/>
              <a:t> (без учета средств федерального бюджета,</a:t>
            </a:r>
            <a:br>
              <a:rPr lang="ru-RU" sz="1400" dirty="0" smtClean="0"/>
            </a:br>
            <a:r>
              <a:rPr lang="ru-RU" sz="1400" dirty="0" smtClean="0"/>
              <a:t>инвестиционных мероприятий и мероприятий «бывших» ДКЦП)</a:t>
            </a:r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381175"/>
              </p:ext>
            </p:extLst>
          </p:nvPr>
        </p:nvGraphicFramePr>
        <p:xfrm>
          <a:off x="597146" y="1604674"/>
          <a:ext cx="8007302" cy="4632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187"/>
                <a:gridCol w="3044779"/>
                <a:gridCol w="3024336"/>
              </a:tblGrid>
              <a:tr h="7721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 anchor="ctr"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2 506,4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2 655,3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Субсидии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3 336,9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3 583,9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8 870,6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9 601,1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МБТ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547,3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2106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15 261,1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15 840,4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12360" y="124218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м</a:t>
            </a:r>
            <a:r>
              <a:rPr lang="ru-RU" sz="1600" dirty="0" smtClean="0"/>
              <a:t>лн</a:t>
            </a:r>
            <a:r>
              <a:rPr lang="ru-RU" dirty="0" smtClean="0"/>
              <a:t>. </a:t>
            </a:r>
            <a:r>
              <a:rPr lang="ru-RU" sz="1600" dirty="0" smtClean="0"/>
              <a:t>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6469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583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51520" y="620688"/>
            <a:ext cx="4464496" cy="61206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здравоохранения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Развитие образования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Социальная поддержка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Обеспечение доступным и комфортным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жильем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5.Энергоэффективность, развитие энергетики и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коммунального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хозяйства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Содействие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занятости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7.Профилактика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правонарушений, терроризма, экстремизма, наркомании и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алкоголизма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8.Защита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населения, территорий от чрезвычайных ситуаций, обеспечение пожарной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внутреннего и въездного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туризма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культуры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культура, спорт, молодежная политика, отдых и оздоровление детей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12.Охрана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окружающей среды, воспроизводство и использование природных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экономики, внешнеэкономической деятельности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14. Информационное общество </a:t>
            </a:r>
          </a:p>
          <a:p>
            <a:pPr marL="0" indent="0" algn="just" fontAlgn="t"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транспортной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сельского хозяйства и регулирование рынков сельскохозяйственной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продукции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Развитие </a:t>
            </a:r>
            <a:r>
              <a:rPr lang="ru-RU" sz="1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рыбохозяйственного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комплекса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18. Реализация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государственной национальной политики и укрепление гражданского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единства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Управление государственными финансами </a:t>
            </a:r>
            <a:endPara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20. Совершенствование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управлением краевым имуществом 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21.Социальное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экономическое развитие территории с особым статусом «Корякский 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округ»</a:t>
            </a:r>
          </a:p>
          <a:p>
            <a:pPr marL="0" indent="0" algn="just" fontAlgn="t"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22. Семья и дети</a:t>
            </a:r>
          </a:p>
          <a:p>
            <a:pPr marL="0" indent="0" algn="just" fontAlgn="t"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23. Развитие лесного хозяйств</a:t>
            </a:r>
          </a:p>
          <a:p>
            <a:endParaRPr lang="ru-RU" sz="1000" dirty="0">
              <a:latin typeface="+mn-lt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46965546"/>
              </p:ext>
            </p:extLst>
          </p:nvPr>
        </p:nvGraphicFramePr>
        <p:xfrm>
          <a:off x="4655665" y="547688"/>
          <a:ext cx="4464050" cy="6310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9512" y="101970"/>
            <a:ext cx="856895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Перечень государственных программ Камчатского края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32427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18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3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l"/>
            <a:r>
              <a:rPr lang="ru-RU" sz="2600" b="1" dirty="0" smtClean="0">
                <a:solidFill>
                  <a:schemeClr val="tx1"/>
                </a:solidFill>
              </a:rPr>
              <a:t>Государственный долг</a:t>
            </a:r>
            <a:endParaRPr lang="ru-RU" sz="2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085229"/>
              </p:ext>
            </p:extLst>
          </p:nvPr>
        </p:nvGraphicFramePr>
        <p:xfrm>
          <a:off x="467544" y="836712"/>
          <a:ext cx="8064896" cy="5901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592"/>
                <a:gridCol w="2869976"/>
                <a:gridCol w="2952328"/>
              </a:tblGrid>
              <a:tr h="28803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  </a:t>
                      </a:r>
                      <a:endParaRPr lang="ru-RU" sz="16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2016 год</a:t>
                      </a:r>
                      <a:endParaRPr lang="ru-RU" sz="16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288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Налоговые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и неналоговые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17 022,5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16 849,6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ДЕФИЦИТ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4 221,0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1 477,2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% от налоговых и неналоговых доходов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24,8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8,8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511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Государственный долг Камчатского края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5 004,5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6 324,5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ОСНОВНЫЕ ОБЯЗАТЕЛЬСТВА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6 326,7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7 360,3 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кредиты в кредитных организациях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2 662,1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3 808,2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бюджетные кредиты</a:t>
                      </a:r>
                      <a:r>
                        <a:rPr lang="ru-RU" sz="1400" baseline="0" dirty="0" smtClean="0"/>
                        <a:t> (федеральный бюджет)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3 664,6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3 552,1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государственные ценные бумаги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УСЛОВНЫЕ ОБЯЗАТЕЛЬСТВА (гарантии)</a:t>
                      </a:r>
                      <a:endParaRPr lang="ru-RU" sz="1400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</a:t>
                      </a:r>
                      <a:r>
                        <a:rPr lang="ru-RU" sz="1400" baseline="0" dirty="0" smtClean="0"/>
                        <a:t> НА ОБСЛУЖИВАНИЕ ГОСДОЛГА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124, 1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274, 9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40352" y="549682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м</a:t>
            </a:r>
            <a:r>
              <a:rPr lang="ru-RU" sz="1400" dirty="0" smtClean="0"/>
              <a:t>лн. руб.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7801966" y="-7239"/>
            <a:ext cx="13420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282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Autofit/>
          </a:bodyPr>
          <a:lstStyle/>
          <a:p>
            <a:pPr algn="just"/>
            <a:r>
              <a:rPr lang="ru-RU" b="1" dirty="0" smtClean="0">
                <a:latin typeface="Palatino Linotype" panose="02040502050505030304" pitchFamily="18" charset="0"/>
              </a:rPr>
              <a:t>Бюджет</a:t>
            </a:r>
            <a:r>
              <a:rPr lang="ru-RU" dirty="0" smtClean="0">
                <a:latin typeface="Palatino Linotype" panose="0204050205050503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  <a:p>
            <a:pPr algn="just"/>
            <a:r>
              <a:rPr lang="ru-RU" b="1" dirty="0">
                <a:latin typeface="Palatino Linotype" panose="02040502050505030304" pitchFamily="18" charset="0"/>
              </a:rPr>
              <a:t>Консолидированный бюджет</a:t>
            </a:r>
            <a:r>
              <a:rPr lang="ru-RU" dirty="0" smtClean="0">
                <a:latin typeface="Palatino Linotype" panose="02040502050505030304" pitchFamily="18" charset="0"/>
              </a:rPr>
              <a:t> – свод бюджетов бюджетной системы Российской Федерации на соответствующей территории (за исключением бюджетов государственных внебюджетных фондов) без учета межбюджетных трансфертов между этими бюджетами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16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ru-RU" b="1" dirty="0">
                <a:latin typeface="Palatino Linotype" panose="02040502050505030304" pitchFamily="18" charset="0"/>
              </a:rPr>
              <a:t>Бюджетная система Российской Федерации</a:t>
            </a:r>
            <a:r>
              <a:rPr lang="ru-RU" dirty="0">
                <a:latin typeface="Palatino Linotype" panose="02040502050505030304" pitchFamily="18" charset="0"/>
              </a:rPr>
              <a:t> – основанная на экономических отношениях и государственном устройстве Российской Федерации, регулируемая законодательством Российской Федерации совокупность бюджетов и бюджетов государственных внебюджетных фондов</a:t>
            </a:r>
          </a:p>
          <a:p>
            <a:pPr algn="just">
              <a:lnSpc>
                <a:spcPct val="90000"/>
              </a:lnSpc>
            </a:pPr>
            <a:r>
              <a:rPr lang="ru-RU" b="1" dirty="0" smtClean="0">
                <a:latin typeface="Palatino Linotype" panose="02040502050505030304" pitchFamily="18" charset="0"/>
              </a:rPr>
              <a:t>Доходы </a:t>
            </a:r>
            <a:r>
              <a:rPr lang="ru-RU" b="1" dirty="0">
                <a:latin typeface="Palatino Linotype" panose="02040502050505030304" pitchFamily="18" charset="0"/>
              </a:rPr>
              <a:t>бюджета </a:t>
            </a:r>
            <a:r>
              <a:rPr lang="ru-RU" dirty="0">
                <a:latin typeface="Palatino Linotype" panose="02040502050505030304" pitchFamily="18" charset="0"/>
              </a:rPr>
              <a:t>– поступающие в бюджет денежные средства, за исключением средств, являющихся источниками финансирования дефицита бюджета</a:t>
            </a:r>
          </a:p>
          <a:p>
            <a:pPr algn="just">
              <a:lnSpc>
                <a:spcPct val="90000"/>
              </a:lnSpc>
            </a:pPr>
            <a:r>
              <a:rPr lang="ru-RU" b="1" dirty="0">
                <a:latin typeface="Palatino Linotype" panose="02040502050505030304" pitchFamily="18" charset="0"/>
              </a:rPr>
              <a:t>Расходы бюджета </a:t>
            </a:r>
            <a:r>
              <a:rPr lang="ru-RU" dirty="0">
                <a:latin typeface="Palatino Linotype" panose="02040502050505030304" pitchFamily="18" charset="0"/>
              </a:rPr>
              <a:t>– выплачиваемые из бюджета денежные средства, за исключением средств, источниками финансирования дефицита бюджета</a:t>
            </a:r>
          </a:p>
          <a:p>
            <a:pPr algn="just">
              <a:lnSpc>
                <a:spcPct val="90000"/>
              </a:lnSpc>
            </a:pPr>
            <a:r>
              <a:rPr lang="ru-RU" b="1" dirty="0">
                <a:latin typeface="Palatino Linotype" panose="02040502050505030304" pitchFamily="18" charset="0"/>
              </a:rPr>
              <a:t>Дефицит бюджета </a:t>
            </a:r>
            <a:r>
              <a:rPr lang="ru-RU" dirty="0">
                <a:latin typeface="Palatino Linotype" panose="02040502050505030304" pitchFamily="18" charset="0"/>
              </a:rPr>
              <a:t>– превышение расходов над доходами</a:t>
            </a:r>
          </a:p>
          <a:p>
            <a:pPr algn="just">
              <a:lnSpc>
                <a:spcPct val="90000"/>
              </a:lnSpc>
            </a:pPr>
            <a:r>
              <a:rPr lang="ru-RU" b="1" dirty="0">
                <a:latin typeface="Palatino Linotype" panose="02040502050505030304" pitchFamily="18" charset="0"/>
              </a:rPr>
              <a:t>Профицит бюджета </a:t>
            </a:r>
            <a:r>
              <a:rPr lang="ru-RU" dirty="0">
                <a:latin typeface="Palatino Linotype" panose="02040502050505030304" pitchFamily="18" charset="0"/>
              </a:rPr>
              <a:t>– превышение доходов над расходами</a:t>
            </a:r>
          </a:p>
          <a:p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713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/>
            <a:r>
              <a:rPr lang="ru-RU" b="1" dirty="0" smtClean="0">
                <a:latin typeface="+mn-lt"/>
              </a:rPr>
              <a:t>Бюджетные ассигнования </a:t>
            </a:r>
            <a:r>
              <a:rPr lang="ru-RU" dirty="0" smtClean="0">
                <a:latin typeface="+mn-lt"/>
              </a:rPr>
              <a:t>– предельные объемы денежных средств, предусмотренных в соответствующем финансовом году для исполнения бюджетных обязательств</a:t>
            </a:r>
          </a:p>
          <a:p>
            <a:pPr algn="just"/>
            <a:r>
              <a:rPr lang="ru-RU" b="1" dirty="0" smtClean="0">
                <a:latin typeface="+mn-lt"/>
              </a:rPr>
              <a:t>Межбюджетные трансферты </a:t>
            </a:r>
            <a:r>
              <a:rPr lang="ru-RU" dirty="0" smtClean="0">
                <a:latin typeface="+mn-lt"/>
              </a:rPr>
              <a:t>– средства, предоставляемые одним бюджетом бюджетной системы Российской Федерации другому бюджеты бюджетной системы Российской Федерации</a:t>
            </a:r>
          </a:p>
          <a:p>
            <a:pPr algn="just"/>
            <a:r>
              <a:rPr lang="ru-RU" b="1" dirty="0" smtClean="0">
                <a:latin typeface="+mn-lt"/>
              </a:rPr>
              <a:t>Дотации</a:t>
            </a:r>
            <a:r>
              <a:rPr lang="ru-RU" dirty="0" smtClean="0">
                <a:latin typeface="+mn-lt"/>
              </a:rPr>
              <a:t> – межбюджетные трансферты, предоставляемы на безвозмездной основе без установления направлений и (или) условий их использования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55992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92088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ru-RU" sz="2600" dirty="0" smtClean="0">
                <a:solidFill>
                  <a:srgbClr val="FF0000"/>
                </a:solidFill>
              </a:rPr>
              <a:t>Отдельные параметры прогноза социально-экономического развития на 2016 год</a:t>
            </a:r>
            <a:endParaRPr lang="ru-RU" sz="2600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472327"/>
              </p:ext>
            </p:extLst>
          </p:nvPr>
        </p:nvGraphicFramePr>
        <p:xfrm>
          <a:off x="467544" y="1412776"/>
          <a:ext cx="7775792" cy="5112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301"/>
                <a:gridCol w="2855412"/>
                <a:gridCol w="2868079"/>
              </a:tblGrid>
              <a:tr h="371823">
                <a:tc>
                  <a:txBody>
                    <a:bodyPr/>
                    <a:lstStyle/>
                    <a:p>
                      <a:pPr algn="l"/>
                      <a:endParaRPr lang="ru-RU" sz="1400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год</a:t>
                      </a:r>
                      <a:endParaRPr lang="ru-RU" dirty="0"/>
                    </a:p>
                  </a:txBody>
                  <a:tcPr/>
                </a:tc>
              </a:tr>
              <a:tr h="96054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ВАЛОВЫЙ РЕГИОНАЛЬНЫЙ ПРОДУКТ</a:t>
                      </a:r>
                      <a:r>
                        <a:rPr lang="ru-RU" sz="1400" dirty="0" smtClean="0"/>
                        <a:t>, МЛН. РУБ.</a:t>
                      </a:r>
                      <a:endParaRPr lang="ru-RU" sz="1400" baseline="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156 974,6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164 855,6</a:t>
                      </a:r>
                      <a:endParaRPr lang="ru-RU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744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/>
                        <a:t>ИНДЕКС  ПОТРЕБИТЕЛЬСКИХ</a:t>
                      </a:r>
                      <a:r>
                        <a:rPr lang="ru-RU" sz="1400" b="1" baseline="0" dirty="0" smtClean="0"/>
                        <a:t> ЦЕН</a:t>
                      </a:r>
                      <a:r>
                        <a:rPr lang="ru-RU" sz="1400" baseline="0" dirty="0" smtClean="0"/>
                        <a:t>, % к предыдущему периоду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105,8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107,0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8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Доходы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56 674,4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57 956,6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1823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Расходы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60 895,4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59 433,8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5069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/>
                        <a:t>Дефицит (-)/</a:t>
                      </a:r>
                    </a:p>
                    <a:p>
                      <a:pPr algn="l"/>
                      <a:r>
                        <a:rPr lang="ru-RU" b="1" dirty="0" smtClean="0"/>
                        <a:t>профицит</a:t>
                      </a:r>
                      <a:r>
                        <a:rPr lang="ru-RU" b="1" baseline="0" dirty="0" smtClean="0"/>
                        <a:t> (+)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-4 221,0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-1 477,2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084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Объем</a:t>
                      </a:r>
                      <a:r>
                        <a:rPr lang="ru-RU" b="1" baseline="0" dirty="0" smtClean="0"/>
                        <a:t> безвозмездных поступлений</a:t>
                      </a:r>
                      <a:endParaRPr lang="ru-RU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39 651,8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41 107,0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08912" cy="2016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                                                                         </a:t>
            </a:r>
            <a:br>
              <a:rPr lang="ru-RU" sz="2800" b="1" dirty="0" smtClean="0"/>
            </a:br>
            <a:r>
              <a:rPr lang="ru-RU" sz="2800" b="1" dirty="0" smtClean="0"/>
              <a:t>                                            </a:t>
            </a:r>
            <a:br>
              <a:rPr lang="ru-RU" sz="2800" b="1" dirty="0" smtClean="0"/>
            </a:br>
            <a:r>
              <a:rPr lang="ru-RU" sz="2600" b="1" dirty="0" smtClean="0"/>
              <a:t>Структура доходов краевого бюджета в </a:t>
            </a:r>
            <a:br>
              <a:rPr lang="ru-RU" sz="2600" b="1" dirty="0" smtClean="0"/>
            </a:br>
            <a:r>
              <a:rPr lang="ru-RU" sz="2600" b="1" dirty="0" smtClean="0"/>
              <a:t>2015-2016 годах                                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graphicFrame>
        <p:nvGraphicFramePr>
          <p:cNvPr id="7" name="Объект 6" title="млн. руб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069285"/>
              </p:ext>
            </p:extLst>
          </p:nvPr>
        </p:nvGraphicFramePr>
        <p:xfrm>
          <a:off x="467544" y="1671782"/>
          <a:ext cx="8229600" cy="4709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48264" y="167178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млн</a:t>
            </a:r>
            <a:r>
              <a:rPr lang="ru-RU" dirty="0" smtClean="0"/>
              <a:t>. руб.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2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lnSpc>
                <a:spcPts val="4500"/>
              </a:lnSpc>
              <a:buFont typeface="Arial" pitchFamily="34" charset="0"/>
              <a:buChar char="•"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b="1" dirty="0" smtClean="0"/>
              <a:t>Структура доходов краевого бюджета</a:t>
            </a:r>
            <a:br>
              <a:rPr lang="ru-RU" sz="2600" b="1" dirty="0" smtClean="0"/>
            </a:br>
            <a:r>
              <a:rPr lang="ru-RU" sz="2600" b="1" dirty="0" smtClean="0"/>
              <a:t> на</a:t>
            </a:r>
            <a:r>
              <a:rPr lang="ru-RU" sz="2600" b="1" dirty="0"/>
              <a:t> </a:t>
            </a:r>
            <a:r>
              <a:rPr lang="ru-RU" sz="2600" b="1" dirty="0" smtClean="0"/>
              <a:t>2015 год </a:t>
            </a:r>
            <a:r>
              <a:rPr lang="ru-RU" sz="1400" b="1" dirty="0" smtClean="0"/>
              <a:t>(по долям)</a:t>
            </a:r>
            <a:endParaRPr lang="ru-RU" sz="1400" b="1" dirty="0"/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421526"/>
              </p:ext>
            </p:extLst>
          </p:nvPr>
        </p:nvGraphicFramePr>
        <p:xfrm>
          <a:off x="395536" y="1340768"/>
          <a:ext cx="85689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94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/>
          <a:lstStyle/>
          <a:p>
            <a:pPr marL="457200" indent="-457200">
              <a:lnSpc>
                <a:spcPts val="4500"/>
              </a:lnSpc>
              <a:buFont typeface="Arial" pitchFamily="34" charset="0"/>
              <a:buChar char="•"/>
            </a:pP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b="1" dirty="0" smtClean="0"/>
              <a:t>Структура доходов краевого бюджета</a:t>
            </a:r>
            <a:br>
              <a:rPr lang="ru-RU" sz="2600" b="1" dirty="0" smtClean="0"/>
            </a:br>
            <a:r>
              <a:rPr lang="ru-RU" sz="2600" b="1" dirty="0" smtClean="0"/>
              <a:t> на</a:t>
            </a:r>
            <a:r>
              <a:rPr lang="ru-RU" sz="2600" b="1" dirty="0"/>
              <a:t> </a:t>
            </a:r>
            <a:r>
              <a:rPr lang="ru-RU" sz="2600" b="1" dirty="0" smtClean="0"/>
              <a:t>2016 год </a:t>
            </a:r>
            <a:r>
              <a:rPr lang="ru-RU" sz="1400" b="1" dirty="0" smtClean="0"/>
              <a:t>(по долям)</a:t>
            </a:r>
            <a:endParaRPr lang="ru-RU" sz="1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303702"/>
              </p:ext>
            </p:extLst>
          </p:nvPr>
        </p:nvGraphicFramePr>
        <p:xfrm>
          <a:off x="35496" y="1600200"/>
          <a:ext cx="8856984" cy="4493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3458" y="-7239"/>
            <a:ext cx="1239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СЛАЙД 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38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4307</TotalTime>
  <Words>824</Words>
  <Application>Microsoft Office PowerPoint</Application>
  <PresentationFormat>Экран (4:3)</PresentationFormat>
  <Paragraphs>202</Paragraphs>
  <Slides>23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Century Gothic</vt:lpstr>
      <vt:lpstr>Courier New</vt:lpstr>
      <vt:lpstr>Palatino Linotype</vt:lpstr>
      <vt:lpstr>Times New Roman</vt:lpstr>
      <vt:lpstr>Исполнительная</vt:lpstr>
      <vt:lpstr>Министерство финансов Камчатского края</vt:lpstr>
      <vt:lpstr>Основные направления бюджетной политики Камчатского края на 2016 год</vt:lpstr>
      <vt:lpstr>Глоссарий</vt:lpstr>
      <vt:lpstr>Презентация PowerPoint</vt:lpstr>
      <vt:lpstr>Презентация PowerPoint</vt:lpstr>
      <vt:lpstr>Отдельные параметры прогноза социально-экономического развития на 2016 год</vt:lpstr>
      <vt:lpstr>                                                                                                                                                                         Структура доходов краевого бюджета в  2015-2016 годах                                   </vt:lpstr>
      <vt:lpstr>  Структура доходов краевого бюджета  на 2015 год (по долям)</vt:lpstr>
      <vt:lpstr>  Структура доходов краевого бюджета  на 2016 год (по долям)</vt:lpstr>
      <vt:lpstr>Налоговые и неналоговые доходы  краевого бюджета</vt:lpstr>
      <vt:lpstr>Налог на доходы физических лиц</vt:lpstr>
      <vt:lpstr>Расходы краевого бюджета </vt:lpstr>
      <vt:lpstr>Структура расходов краевого бюджета в 2015 году по разделам классификации  расходов бюджета</vt:lpstr>
      <vt:lpstr>Структура расходов краевого бюджета в 2016 году по разделам классификации  расходов бюджета</vt:lpstr>
      <vt:lpstr>Структура расходов краевого бюджета на 2015 год по разделам классификации  расходов бюджетов</vt:lpstr>
      <vt:lpstr>Структура расходов краевого бюджета на 2016 год по разделам классификации  расходов бюджетов</vt:lpstr>
      <vt:lpstr>Краевой бюджет по видам расходов в 2016 году</vt:lpstr>
      <vt:lpstr>Расходы на социально-культурную сферу</vt:lpstr>
      <vt:lpstr>Расходы на социально-культурную сферу в 2016 г. </vt:lpstr>
      <vt:lpstr>Инвестиционные мероприятия на 2016 год</vt:lpstr>
      <vt:lpstr>  Структура межбюджетных трансфертов местным бюджетам в 2015-2016 годах  (без учета средств федерального бюджета, инвестиционных мероприятий и мероприятий «бывших» ДКЦП)</vt:lpstr>
      <vt:lpstr>Презентация PowerPoint</vt:lpstr>
      <vt:lpstr>Государственный долг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Камчатского края</dc:title>
  <dc:creator>Кушнирук Екатерина Валерьевна</dc:creator>
  <cp:lastModifiedBy>Макарова Елена Вадимовна</cp:lastModifiedBy>
  <cp:revision>361</cp:revision>
  <cp:lastPrinted>2015-11-03T03:46:55Z</cp:lastPrinted>
  <dcterms:created xsi:type="dcterms:W3CDTF">2013-09-30T23:11:49Z</dcterms:created>
  <dcterms:modified xsi:type="dcterms:W3CDTF">2015-11-17T02:12:38Z</dcterms:modified>
</cp:coreProperties>
</file>