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2"/>
  </p:notesMasterIdLst>
  <p:sldIdLst>
    <p:sldId id="531" r:id="rId2"/>
    <p:sldId id="533" r:id="rId3"/>
    <p:sldId id="534" r:id="rId4"/>
    <p:sldId id="535" r:id="rId5"/>
    <p:sldId id="536" r:id="rId6"/>
    <p:sldId id="537" r:id="rId7"/>
    <p:sldId id="538" r:id="rId8"/>
    <p:sldId id="539" r:id="rId9"/>
    <p:sldId id="540" r:id="rId10"/>
    <p:sldId id="541" r:id="rId11"/>
    <p:sldId id="542" r:id="rId12"/>
    <p:sldId id="543" r:id="rId13"/>
    <p:sldId id="544" r:id="rId14"/>
    <p:sldId id="545" r:id="rId15"/>
    <p:sldId id="546" r:id="rId16"/>
    <p:sldId id="547" r:id="rId17"/>
    <p:sldId id="548" r:id="rId18"/>
    <p:sldId id="549" r:id="rId19"/>
    <p:sldId id="550" r:id="rId20"/>
    <p:sldId id="551" r:id="rId21"/>
    <p:sldId id="552" r:id="rId22"/>
    <p:sldId id="553" r:id="rId23"/>
    <p:sldId id="554" r:id="rId24"/>
    <p:sldId id="555" r:id="rId25"/>
    <p:sldId id="556" r:id="rId26"/>
    <p:sldId id="557" r:id="rId27"/>
    <p:sldId id="558" r:id="rId28"/>
    <p:sldId id="559" r:id="rId29"/>
    <p:sldId id="560" r:id="rId30"/>
    <p:sldId id="530" r:id="rId31"/>
  </p:sldIdLst>
  <p:sldSz cx="9906000" cy="6858000" type="A4"/>
  <p:notesSz cx="6858000" cy="9144000"/>
  <p:custDataLst>
    <p:tags r:id="rId3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94" userDrawn="1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8D"/>
    <a:srgbClr val="BC204B"/>
    <a:srgbClr val="F68D2E"/>
    <a:srgbClr val="EAAA00"/>
    <a:srgbClr val="43B02A"/>
    <a:srgbClr val="009A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09" autoAdjust="0"/>
    <p:restoredTop sz="94660"/>
  </p:normalViewPr>
  <p:slideViewPr>
    <p:cSldViewPr snapToGrid="0" showGuides="1">
      <p:cViewPr varScale="1">
        <p:scale>
          <a:sx n="115" d="100"/>
          <a:sy n="115" d="100"/>
        </p:scale>
        <p:origin x="1206" y="108"/>
      </p:cViewPr>
      <p:guideLst>
        <p:guide orient="horz" pos="1094"/>
        <p:guide pos="312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88CE79-04F9-4D70-8B97-D488FBA18FED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5E1298-D032-4B0F-8DEE-16471F1B7C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6705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54088" y="685800"/>
            <a:ext cx="4951412" cy="3429000"/>
          </a:xfrm>
          <a:ln/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altLang="ru-RU" smtClean="0"/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69BAB1D-BFF3-4DB2-ABBB-038A31C7D8AC}" type="slidenum">
              <a:rPr lang="ru-RU" altLang="ru-RU" smtClean="0">
                <a:solidFill>
                  <a:prstClr val="black"/>
                </a:solidFill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30</a:t>
            </a:fld>
            <a:endParaRPr lang="ru-RU" altLang="ru-RU" smtClean="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29937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hyperlink" Target="http://kpmg.com/app" TargetMode="External"/><Relationship Id="rId4" Type="http://schemas.openxmlformats.org/officeDocument/2006/relationships/hyperlink" Target="http://kpmg.ru/" TargetMode="Externa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5 - Singula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0"/>
          <a:stretch/>
        </p:blipFill>
        <p:spPr>
          <a:xfrm>
            <a:off x="1" y="0"/>
            <a:ext cx="9905999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215200" y="1346400"/>
            <a:ext cx="6708000" cy="3510000"/>
          </a:xfrm>
        </p:spPr>
        <p:txBody>
          <a:bodyPr anchor="t" anchorCtr="0"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Title slide 1</a:t>
            </a:r>
            <a:br>
              <a:rPr lang="en-US" dirty="0" smtClean="0"/>
            </a:br>
            <a:r>
              <a:rPr lang="en-US" dirty="0" smtClean="0"/>
              <a:t>singular </a:t>
            </a:r>
            <a:br>
              <a:rPr lang="en-US" dirty="0" smtClean="0"/>
            </a:br>
            <a:r>
              <a:rPr lang="en-US" dirty="0" smtClean="0"/>
              <a:t>image</a:t>
            </a:r>
            <a:endParaRPr lang="en-US" dirty="0"/>
          </a:p>
        </p:txBody>
      </p:sp>
      <p:sp>
        <p:nvSpPr>
          <p:cNvPr id="4" name="object 3"/>
          <p:cNvSpPr/>
          <p:nvPr userDrawn="1"/>
        </p:nvSpPr>
        <p:spPr>
          <a:xfrm>
            <a:off x="1" y="0"/>
            <a:ext cx="1720042" cy="6858000"/>
          </a:xfrm>
          <a:custGeom>
            <a:avLst/>
            <a:gdLst/>
            <a:ahLst/>
            <a:cxnLst/>
            <a:rect l="l" t="t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rgbClr val="00338D"/>
          </a:solidFill>
        </p:spPr>
        <p:txBody>
          <a:bodyPr wrap="square" lIns="0" tIns="0" rIns="0" bIns="0" rtlCol="0">
            <a:noAutofit/>
          </a:bodyPr>
          <a:lstStyle/>
          <a:p>
            <a:endParaRPr sz="1800" dirty="0">
              <a:latin typeface="Arial" panose="020B0604020202020204" pitchFamily="34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236108" y="5036400"/>
            <a:ext cx="6687092" cy="216000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 sz="11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Freeform 19"/>
          <p:cNvSpPr>
            <a:spLocks noEditPoints="1"/>
          </p:cNvSpPr>
          <p:nvPr userDrawn="1"/>
        </p:nvSpPr>
        <p:spPr bwMode="auto">
          <a:xfrm>
            <a:off x="2243134" y="784800"/>
            <a:ext cx="777600" cy="316800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49900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EY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88948" y="1422400"/>
            <a:ext cx="1746000" cy="4604400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54000" tIns="54000" rIns="54000" bIns="54000" anchor="t" anchorCtr="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2451100" y="1422400"/>
            <a:ext cx="6965950" cy="4604400"/>
          </a:xfrm>
          <a:ln>
            <a:solidFill>
              <a:schemeClr val="accent1"/>
            </a:solidFill>
          </a:ln>
        </p:spPr>
        <p:txBody>
          <a:bodyPr lIns="54000" tIns="54000" rIns="54000" bIns="54000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488950" y="203863"/>
            <a:ext cx="8591450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smtClean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3988297081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pos="1544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EY MESSAGE TWO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88950" y="1422400"/>
            <a:ext cx="1747838" cy="4604400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54000" tIns="54000" rIns="54000" bIns="54000" anchor="t" anchorCtr="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2446338" y="1422400"/>
            <a:ext cx="3402000" cy="4604400"/>
          </a:xfrm>
          <a:ln>
            <a:solidFill>
              <a:schemeClr val="accent1"/>
            </a:solidFill>
          </a:ln>
        </p:spPr>
        <p:txBody>
          <a:bodyPr lIns="54000" tIns="54000" rIns="54000" bIns="54000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015990" y="1422400"/>
            <a:ext cx="3402000" cy="4604400"/>
          </a:xfrm>
          <a:ln>
            <a:solidFill>
              <a:schemeClr val="accent1"/>
            </a:solidFill>
          </a:ln>
        </p:spPr>
        <p:txBody>
          <a:bodyPr lIns="54000" tIns="54000" rIns="54000" bIns="54000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88950" y="203863"/>
            <a:ext cx="8591450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smtClean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45295165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pos="1409">
          <p15:clr>
            <a:srgbClr val="FBAE40"/>
          </p15:clr>
        </p15:guide>
        <p15:guide id="2" pos="154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EY MESSAGE Grap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88950" y="1422400"/>
            <a:ext cx="1747838" cy="4604400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54000" tIns="54000" rIns="54000" bIns="54000" anchor="t" anchorCtr="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015990" y="1422400"/>
            <a:ext cx="3402000" cy="4604400"/>
          </a:xfrm>
          <a:ln>
            <a:solidFill>
              <a:schemeClr val="accent1"/>
            </a:solidFill>
          </a:ln>
        </p:spPr>
        <p:txBody>
          <a:bodyPr lIns="54000" tIns="54000" rIns="54000" bIns="54000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88950" y="203863"/>
            <a:ext cx="8591450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smtClean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4150666215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pos="1409">
          <p15:clr>
            <a:srgbClr val="FBAE40"/>
          </p15:clr>
        </p15:guide>
        <p15:guide id="2" pos="154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88950" y="203863"/>
            <a:ext cx="8591450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smtClean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10867071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88950" y="1422400"/>
            <a:ext cx="8928100" cy="460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88950" y="203863"/>
            <a:ext cx="8591450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smtClean="0"/>
              <a:t>Super title here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88950" y="451575"/>
            <a:ext cx="8928100" cy="723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61739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88950" y="1422400"/>
            <a:ext cx="4373150" cy="460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5043900" y="1422400"/>
            <a:ext cx="4036500" cy="460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8950" y="451575"/>
            <a:ext cx="8591450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488950" y="203863"/>
            <a:ext cx="8591450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smtClean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7609967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IMAGE OR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88950" y="1422400"/>
            <a:ext cx="4373150" cy="460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Chart Placeholder 5"/>
          <p:cNvSpPr>
            <a:spLocks noGrp="1"/>
          </p:cNvSpPr>
          <p:nvPr>
            <p:ph type="chart" sz="quarter" idx="13"/>
          </p:nvPr>
        </p:nvSpPr>
        <p:spPr>
          <a:xfrm>
            <a:off x="5043900" y="1422400"/>
            <a:ext cx="4373150" cy="46044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chart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8950" y="451575"/>
            <a:ext cx="8928100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88950" y="203863"/>
            <a:ext cx="8254800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smtClean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14688539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CHAR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88950" y="3830800"/>
            <a:ext cx="8928100" cy="219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1"/>
          </p:nvPr>
        </p:nvSpPr>
        <p:spPr>
          <a:xfrm>
            <a:off x="488950" y="1422400"/>
            <a:ext cx="8928100" cy="219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chart</a:t>
            </a:r>
            <a:endParaRPr lang="en-GB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8950" y="451575"/>
            <a:ext cx="8928100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488950" y="203863"/>
            <a:ext cx="8591450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smtClean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7786615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HAR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art Placeholder 4"/>
          <p:cNvSpPr>
            <a:spLocks noGrp="1"/>
          </p:cNvSpPr>
          <p:nvPr>
            <p:ph type="chart" sz="quarter" idx="11"/>
          </p:nvPr>
        </p:nvSpPr>
        <p:spPr>
          <a:xfrm>
            <a:off x="3531000" y="1422400"/>
            <a:ext cx="2844000" cy="219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chart</a:t>
            </a:r>
            <a:endParaRPr lang="en-GB" dirty="0" smtClean="0"/>
          </a:p>
        </p:txBody>
      </p:sp>
      <p:sp>
        <p:nvSpPr>
          <p:cNvPr id="6" name="Chart Placeholder 4"/>
          <p:cNvSpPr>
            <a:spLocks noGrp="1"/>
          </p:cNvSpPr>
          <p:nvPr>
            <p:ph type="chart" sz="quarter" idx="12"/>
          </p:nvPr>
        </p:nvSpPr>
        <p:spPr>
          <a:xfrm>
            <a:off x="488950" y="1422400"/>
            <a:ext cx="2844000" cy="219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chart</a:t>
            </a:r>
            <a:endParaRPr lang="en-GB" dirty="0" smtClean="0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88949" y="3830800"/>
            <a:ext cx="2844000" cy="219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8" name="Chart Placeholder 4"/>
          <p:cNvSpPr>
            <a:spLocks noGrp="1"/>
          </p:cNvSpPr>
          <p:nvPr>
            <p:ph type="chart" sz="quarter" idx="13"/>
          </p:nvPr>
        </p:nvSpPr>
        <p:spPr>
          <a:xfrm>
            <a:off x="6573050" y="1422400"/>
            <a:ext cx="2844000" cy="219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chart</a:t>
            </a:r>
            <a:endParaRPr lang="en-GB" dirty="0" smtClean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3530999" y="3830800"/>
            <a:ext cx="2844000" cy="219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6573050" y="3830800"/>
            <a:ext cx="2844000" cy="219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8950" y="451575"/>
            <a:ext cx="8928100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488950" y="203863"/>
            <a:ext cx="8591450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smtClean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34413369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88950" y="1422400"/>
            <a:ext cx="8928100" cy="46044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8950" y="451575"/>
            <a:ext cx="8928100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88950" y="203863"/>
            <a:ext cx="8591450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smtClean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15466858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2 - Right dark vertica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790700" y="1339200"/>
            <a:ext cx="6192000" cy="3510000"/>
          </a:xfrm>
        </p:spPr>
        <p:txBody>
          <a:bodyPr anchor="t" anchorCtr="0"/>
          <a:lstStyle>
            <a:lvl1pPr algn="l">
              <a:defRPr sz="11000">
                <a:solidFill>
                  <a:schemeClr val="bg1"/>
                </a:solidFill>
                <a:latin typeface="KPMG Cyrillic Extralight" panose="020B0303030202040204" pitchFamily="34" charset="-52"/>
              </a:defRPr>
            </a:lvl1pPr>
          </a:lstStyle>
          <a:p>
            <a:r>
              <a:rPr lang="en-GB" dirty="0" smtClean="0"/>
              <a:t>Title Slide 2 – </a:t>
            </a:r>
            <a:br>
              <a:rPr lang="en-GB" dirty="0" smtClean="0"/>
            </a:br>
            <a:r>
              <a:rPr lang="en-GB" dirty="0" smtClean="0"/>
              <a:t>Right dark vertical image</a:t>
            </a:r>
            <a:endParaRPr lang="en-US" dirty="0"/>
          </a:p>
        </p:txBody>
      </p:sp>
      <p:sp>
        <p:nvSpPr>
          <p:cNvPr id="11" name="Freeform 19"/>
          <p:cNvSpPr>
            <a:spLocks noEditPoints="1"/>
          </p:cNvSpPr>
          <p:nvPr userDrawn="1"/>
        </p:nvSpPr>
        <p:spPr bwMode="auto">
          <a:xfrm>
            <a:off x="819500" y="784800"/>
            <a:ext cx="777600" cy="316800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819501" y="5036400"/>
            <a:ext cx="6163200" cy="216000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 sz="11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807835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906000" cy="60268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06133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 FIV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88950" y="2336184"/>
            <a:ext cx="1620000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2315975" y="2336184"/>
            <a:ext cx="1620000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4143000" y="2336184"/>
            <a:ext cx="1620000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970025" y="2336184"/>
            <a:ext cx="1620000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488950" y="1426659"/>
            <a:ext cx="1620000" cy="604800"/>
          </a:xfrm>
          <a:prstGeom prst="homePlate">
            <a:avLst>
              <a:gd name="adj" fmla="val 31970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add text</a:t>
            </a:r>
            <a:endParaRPr lang="en-GB" dirty="0"/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315975" y="1426659"/>
            <a:ext cx="1620000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add text</a:t>
            </a:r>
            <a:endParaRPr lang="en-GB" dirty="0"/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4143000" y="1426659"/>
            <a:ext cx="1620000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add text</a:t>
            </a:r>
            <a:endParaRPr lang="en-GB" dirty="0"/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5970025" y="1426659"/>
            <a:ext cx="1620000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add text</a:t>
            </a:r>
            <a:endParaRPr lang="en-GB" dirty="0"/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7797050" y="1426659"/>
            <a:ext cx="1620000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add text</a:t>
            </a:r>
            <a:endParaRPr lang="en-GB" dirty="0"/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7797050" y="2336184"/>
            <a:ext cx="1620000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8950" y="451575"/>
            <a:ext cx="8928100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488950" y="203863"/>
            <a:ext cx="8591450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smtClean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28775981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 FOU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88950" y="2336184"/>
            <a:ext cx="2088000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2768983" y="2336184"/>
            <a:ext cx="2088000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5049016" y="2336184"/>
            <a:ext cx="2088000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7329050" y="2336184"/>
            <a:ext cx="2088000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488950" y="1426659"/>
            <a:ext cx="2088000" cy="604800"/>
          </a:xfrm>
          <a:prstGeom prst="homePlate">
            <a:avLst>
              <a:gd name="adj" fmla="val 31970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add text</a:t>
            </a:r>
            <a:endParaRPr lang="en-GB" dirty="0"/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768983" y="1426659"/>
            <a:ext cx="2088000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add text</a:t>
            </a:r>
            <a:endParaRPr lang="en-GB" dirty="0"/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5049016" y="1426659"/>
            <a:ext cx="2088000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add text</a:t>
            </a:r>
            <a:endParaRPr lang="en-GB" dirty="0"/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7329050" y="1426659"/>
            <a:ext cx="2088000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add text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8950" y="451575"/>
            <a:ext cx="8928100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488950" y="203863"/>
            <a:ext cx="8591450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smtClean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2683865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 WITH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5963100" y="4532800"/>
            <a:ext cx="3453950" cy="14940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963100" y="1775459"/>
            <a:ext cx="3453950" cy="14940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4357201" y="3191932"/>
            <a:ext cx="1191600" cy="1191600"/>
          </a:xfrm>
          <a:prstGeom prst="ellipse">
            <a:avLst/>
          </a:prstGeom>
          <a:solidFill>
            <a:schemeClr val="accent1"/>
          </a:solidFill>
        </p:spPr>
        <p:txBody>
          <a:bodyPr lIns="54000" tIns="54000" rIns="54000" bIns="54000" anchor="ctr"/>
          <a:lstStyle>
            <a:lvl1pPr algn="ctr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add text</a:t>
            </a:r>
            <a:endParaRPr lang="en-GB" dirty="0"/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5963100" y="1428430"/>
            <a:ext cx="3453950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5963100" y="4182242"/>
            <a:ext cx="3453950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488950" y="4532800"/>
            <a:ext cx="3453950" cy="14940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488950" y="4182242"/>
            <a:ext cx="3453950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488950" y="1775459"/>
            <a:ext cx="3453950" cy="14940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488950" y="1428430"/>
            <a:ext cx="3453950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Right Arrow 2"/>
          <p:cNvSpPr/>
          <p:nvPr userDrawn="1"/>
        </p:nvSpPr>
        <p:spPr>
          <a:xfrm rot="2655894">
            <a:off x="4100849" y="2812312"/>
            <a:ext cx="413400" cy="378000"/>
          </a:xfrm>
          <a:prstGeom prst="rightArrow">
            <a:avLst>
              <a:gd name="adj1" fmla="val 65119"/>
              <a:gd name="adj2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sz="900" dirty="0">
              <a:solidFill>
                <a:schemeClr val="bg1"/>
              </a:solidFill>
            </a:endParaRPr>
          </a:p>
        </p:txBody>
      </p:sp>
      <p:sp>
        <p:nvSpPr>
          <p:cNvPr id="21" name="Right Arrow 20"/>
          <p:cNvSpPr/>
          <p:nvPr userDrawn="1"/>
        </p:nvSpPr>
        <p:spPr>
          <a:xfrm rot="18944106" flipH="1">
            <a:off x="5391752" y="2812312"/>
            <a:ext cx="413400" cy="378000"/>
          </a:xfrm>
          <a:prstGeom prst="rightArrow">
            <a:avLst>
              <a:gd name="adj1" fmla="val 65119"/>
              <a:gd name="adj2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sz="900" dirty="0">
              <a:solidFill>
                <a:schemeClr val="bg1"/>
              </a:solidFill>
            </a:endParaRPr>
          </a:p>
        </p:txBody>
      </p:sp>
      <p:sp>
        <p:nvSpPr>
          <p:cNvPr id="22" name="Right Arrow 21"/>
          <p:cNvSpPr/>
          <p:nvPr userDrawn="1"/>
        </p:nvSpPr>
        <p:spPr>
          <a:xfrm rot="18944106" flipV="1">
            <a:off x="4100849" y="4385153"/>
            <a:ext cx="413400" cy="378000"/>
          </a:xfrm>
          <a:prstGeom prst="rightArrow">
            <a:avLst>
              <a:gd name="adj1" fmla="val 65119"/>
              <a:gd name="adj2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sz="900" dirty="0">
              <a:solidFill>
                <a:schemeClr val="bg1"/>
              </a:solidFill>
            </a:endParaRPr>
          </a:p>
        </p:txBody>
      </p:sp>
      <p:sp>
        <p:nvSpPr>
          <p:cNvPr id="23" name="Right Arrow 22"/>
          <p:cNvSpPr/>
          <p:nvPr userDrawn="1"/>
        </p:nvSpPr>
        <p:spPr>
          <a:xfrm rot="2655894" flipH="1" flipV="1">
            <a:off x="5391752" y="4385153"/>
            <a:ext cx="413400" cy="378000"/>
          </a:xfrm>
          <a:prstGeom prst="rightArrow">
            <a:avLst>
              <a:gd name="adj1" fmla="val 65119"/>
              <a:gd name="adj2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sz="900" dirty="0">
              <a:solidFill>
                <a:schemeClr val="bg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88950" y="203863"/>
            <a:ext cx="8254800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smtClean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16957156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488950" y="1781375"/>
            <a:ext cx="4373150" cy="4245425"/>
          </a:xfrm>
          <a:ln w="6350">
            <a:noFill/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488950" y="1426659"/>
            <a:ext cx="4373150" cy="360000"/>
          </a:xfrm>
          <a:solidFill>
            <a:schemeClr val="tx2"/>
          </a:solidFill>
          <a:ln w="6350">
            <a:noFill/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8"/>
          <p:cNvSpPr>
            <a:spLocks noGrp="1"/>
          </p:cNvSpPr>
          <p:nvPr>
            <p:ph type="body" sz="quarter" idx="21"/>
          </p:nvPr>
        </p:nvSpPr>
        <p:spPr>
          <a:xfrm>
            <a:off x="5043900" y="1781375"/>
            <a:ext cx="4373150" cy="4245425"/>
          </a:xfrm>
          <a:ln w="6350">
            <a:noFill/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22"/>
          </p:nvPr>
        </p:nvSpPr>
        <p:spPr>
          <a:xfrm>
            <a:off x="5043900" y="1426659"/>
            <a:ext cx="4373150" cy="360000"/>
          </a:xfrm>
          <a:solidFill>
            <a:schemeClr val="tx2"/>
          </a:solidFill>
          <a:ln w="6350">
            <a:noFill/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8950" y="451575"/>
            <a:ext cx="8928100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88950" y="203863"/>
            <a:ext cx="8591450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smtClean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38553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5054324" y="4241200"/>
            <a:ext cx="4362725" cy="17856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54324" y="1775459"/>
            <a:ext cx="4362725" cy="17856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5054324" y="1428430"/>
            <a:ext cx="4362725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5054324" y="3890142"/>
            <a:ext cx="4362725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488950" y="4241200"/>
            <a:ext cx="4361750" cy="17856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488950" y="3890142"/>
            <a:ext cx="4361750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488950" y="1775459"/>
            <a:ext cx="4361750" cy="17856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488950" y="1428430"/>
            <a:ext cx="4361750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88950" y="451575"/>
            <a:ext cx="8928100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88950" y="203863"/>
            <a:ext cx="8591450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smtClean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8996279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 - NO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5064824" y="3829182"/>
            <a:ext cx="4352225" cy="22032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54324" y="1422400"/>
            <a:ext cx="4352225" cy="2204719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499450" y="3829182"/>
            <a:ext cx="4361750" cy="22032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488950" y="1422400"/>
            <a:ext cx="4361750" cy="2204719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88950" y="451575"/>
            <a:ext cx="8928100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88950" y="203863"/>
            <a:ext cx="8591450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smtClean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10628604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215200" y="1346400"/>
            <a:ext cx="6708000" cy="3510000"/>
          </a:xfrm>
        </p:spPr>
        <p:txBody>
          <a:bodyPr anchor="t" anchorCtr="0"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Section divider one title style</a:t>
            </a:r>
            <a:endParaRPr lang="en-US" dirty="0"/>
          </a:p>
        </p:txBody>
      </p:sp>
      <p:sp>
        <p:nvSpPr>
          <p:cNvPr id="4" name="object 3"/>
          <p:cNvSpPr/>
          <p:nvPr userDrawn="1"/>
        </p:nvSpPr>
        <p:spPr>
          <a:xfrm>
            <a:off x="1" y="0"/>
            <a:ext cx="1720042" cy="6858000"/>
          </a:xfrm>
          <a:custGeom>
            <a:avLst/>
            <a:gdLst/>
            <a:ahLst/>
            <a:cxnLst/>
            <a:rect l="l" t="t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rgbClr val="00338D"/>
          </a:solidFill>
        </p:spPr>
        <p:txBody>
          <a:bodyPr wrap="square" lIns="0" tIns="0" rIns="0" bIns="0" rtlCol="0">
            <a:noAutofit/>
          </a:bodyPr>
          <a:lstStyle/>
          <a:p>
            <a:endParaRPr sz="1800" dirty="0">
              <a:latin typeface="Arial" panose="020B0604020202020204" pitchFamily="34" charset="0"/>
            </a:endParaRPr>
          </a:p>
        </p:txBody>
      </p:sp>
      <p:sp>
        <p:nvSpPr>
          <p:cNvPr id="5" name="Freeform 19"/>
          <p:cNvSpPr>
            <a:spLocks noEditPoints="1"/>
          </p:cNvSpPr>
          <p:nvPr userDrawn="1"/>
        </p:nvSpPr>
        <p:spPr bwMode="auto">
          <a:xfrm>
            <a:off x="2236108" y="784800"/>
            <a:ext cx="777600" cy="316800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69611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2">
    <p:bg>
      <p:bgPr>
        <a:solidFill>
          <a:srgbClr val="6D20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215200" y="1346400"/>
            <a:ext cx="6708000" cy="3510000"/>
          </a:xfrm>
        </p:spPr>
        <p:txBody>
          <a:bodyPr anchor="t" anchorCtr="0"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Section divider two title style</a:t>
            </a:r>
            <a:endParaRPr lang="en-US" dirty="0"/>
          </a:p>
        </p:txBody>
      </p:sp>
      <p:sp>
        <p:nvSpPr>
          <p:cNvPr id="4" name="object 3"/>
          <p:cNvSpPr/>
          <p:nvPr userDrawn="1"/>
        </p:nvSpPr>
        <p:spPr>
          <a:xfrm>
            <a:off x="1" y="0"/>
            <a:ext cx="1720042" cy="6858000"/>
          </a:xfrm>
          <a:custGeom>
            <a:avLst/>
            <a:gdLst/>
            <a:ahLst/>
            <a:cxnLst/>
            <a:rect l="l" t="t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rgbClr val="00A3A1"/>
          </a:solidFill>
        </p:spPr>
        <p:txBody>
          <a:bodyPr wrap="square" lIns="0" tIns="0" rIns="0" bIns="0" rtlCol="0">
            <a:noAutofit/>
          </a:bodyPr>
          <a:lstStyle/>
          <a:p>
            <a:endParaRPr sz="1800" dirty="0">
              <a:latin typeface="Arial" panose="020B0604020202020204" pitchFamily="34" charset="0"/>
            </a:endParaRPr>
          </a:p>
        </p:txBody>
      </p:sp>
      <p:sp>
        <p:nvSpPr>
          <p:cNvPr id="5" name="Freeform 19"/>
          <p:cNvSpPr>
            <a:spLocks noEditPoints="1"/>
          </p:cNvSpPr>
          <p:nvPr userDrawn="1"/>
        </p:nvSpPr>
        <p:spPr bwMode="auto">
          <a:xfrm>
            <a:off x="2236108" y="784800"/>
            <a:ext cx="777600" cy="316800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627710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215200" y="1346400"/>
            <a:ext cx="6708000" cy="3510000"/>
          </a:xfrm>
        </p:spPr>
        <p:txBody>
          <a:bodyPr anchor="t" anchorCtr="0"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Section divider three title style</a:t>
            </a:r>
            <a:endParaRPr lang="en-US" dirty="0"/>
          </a:p>
        </p:txBody>
      </p:sp>
      <p:sp>
        <p:nvSpPr>
          <p:cNvPr id="4" name="object 3"/>
          <p:cNvSpPr/>
          <p:nvPr userDrawn="1"/>
        </p:nvSpPr>
        <p:spPr>
          <a:xfrm>
            <a:off x="1" y="0"/>
            <a:ext cx="1720042" cy="6858000"/>
          </a:xfrm>
          <a:custGeom>
            <a:avLst/>
            <a:gdLst/>
            <a:ahLst/>
            <a:cxnLst/>
            <a:rect l="l" t="t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>
            <a:noAutofit/>
          </a:bodyPr>
          <a:lstStyle/>
          <a:p>
            <a:endParaRPr sz="1800" dirty="0">
              <a:latin typeface="Arial" panose="020B0604020202020204" pitchFamily="34" charset="0"/>
            </a:endParaRPr>
          </a:p>
        </p:txBody>
      </p:sp>
      <p:sp>
        <p:nvSpPr>
          <p:cNvPr id="5" name="Freeform 19"/>
          <p:cNvSpPr>
            <a:spLocks noEditPoints="1"/>
          </p:cNvSpPr>
          <p:nvPr userDrawn="1"/>
        </p:nvSpPr>
        <p:spPr bwMode="auto">
          <a:xfrm>
            <a:off x="2236108" y="784800"/>
            <a:ext cx="777600" cy="316800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9814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6 - No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215200" y="1346400"/>
            <a:ext cx="6708000" cy="3510000"/>
          </a:xfrm>
        </p:spPr>
        <p:txBody>
          <a:bodyPr anchor="t" anchorCtr="0"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Title slide 3</a:t>
            </a:r>
            <a:br>
              <a:rPr lang="en-GB" dirty="0" smtClean="0"/>
            </a:br>
            <a:r>
              <a:rPr lang="en-GB" dirty="0" smtClean="0"/>
              <a:t>no image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236108" y="5036400"/>
            <a:ext cx="6687092" cy="216000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 sz="11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4872334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4">
    <p:bg>
      <p:bgPr>
        <a:solidFill>
          <a:srgbClr val="00A3A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215200" y="1346400"/>
            <a:ext cx="6708000" cy="3510000"/>
          </a:xfrm>
        </p:spPr>
        <p:txBody>
          <a:bodyPr anchor="t" anchorCtr="0"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Section divider four title style</a:t>
            </a:r>
            <a:endParaRPr lang="en-US" dirty="0"/>
          </a:p>
        </p:txBody>
      </p:sp>
      <p:sp>
        <p:nvSpPr>
          <p:cNvPr id="4" name="object 3"/>
          <p:cNvSpPr/>
          <p:nvPr userDrawn="1"/>
        </p:nvSpPr>
        <p:spPr>
          <a:xfrm>
            <a:off x="1" y="0"/>
            <a:ext cx="1720042" cy="6858000"/>
          </a:xfrm>
          <a:custGeom>
            <a:avLst/>
            <a:gdLst/>
            <a:ahLst/>
            <a:cxnLst/>
            <a:rect l="l" t="t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rgbClr val="470A68"/>
          </a:solidFill>
        </p:spPr>
        <p:txBody>
          <a:bodyPr wrap="square" lIns="0" tIns="0" rIns="0" bIns="0" rtlCol="0">
            <a:noAutofit/>
          </a:bodyPr>
          <a:lstStyle/>
          <a:p>
            <a:endParaRPr sz="1800" dirty="0">
              <a:latin typeface="Arial" panose="020B0604020202020204" pitchFamily="34" charset="0"/>
            </a:endParaRPr>
          </a:p>
        </p:txBody>
      </p:sp>
      <p:sp>
        <p:nvSpPr>
          <p:cNvPr id="5" name="Freeform 19"/>
          <p:cNvSpPr>
            <a:spLocks noEditPoints="1"/>
          </p:cNvSpPr>
          <p:nvPr userDrawn="1"/>
        </p:nvSpPr>
        <p:spPr bwMode="auto">
          <a:xfrm>
            <a:off x="2236108" y="784800"/>
            <a:ext cx="777600" cy="316800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1153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PORT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16" name="Rectangle 6"/>
          <p:cNvSpPr>
            <a:spLocks noChangeArrowheads="1"/>
          </p:cNvSpPr>
          <p:nvPr userDrawn="1"/>
        </p:nvSpPr>
        <p:spPr bwMode="gray">
          <a:xfrm>
            <a:off x="1704313" y="6233914"/>
            <a:ext cx="3204000" cy="22659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lIns="0" tIns="0" rIns="0" bIns="0" anchor="t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в ассоциацию KPMG </a:t>
            </a:r>
            <a:r>
              <a:rPr lang="ru-RU" sz="600" kern="1200" noProof="0" dirty="0" err="1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International</a:t>
            </a:r>
            <a: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600" kern="1200" noProof="0" dirty="0" err="1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Cooperative</a:t>
            </a:r>
            <a: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 (“KPMG </a:t>
            </a:r>
            <a:r>
              <a:rPr lang="ru-RU" sz="600" kern="1200" noProof="0" dirty="0" err="1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International</a:t>
            </a:r>
            <a: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”), зарегистрированную по законодательству Швейцарии.</a:t>
            </a:r>
          </a:p>
        </p:txBody>
      </p:sp>
      <p:sp>
        <p:nvSpPr>
          <p:cNvPr id="20" name="Freeform 19"/>
          <p:cNvSpPr>
            <a:spLocks noEditPoints="1"/>
          </p:cNvSpPr>
          <p:nvPr userDrawn="1"/>
        </p:nvSpPr>
        <p:spPr bwMode="auto">
          <a:xfrm>
            <a:off x="488950" y="6233914"/>
            <a:ext cx="545578" cy="223557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7210351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PORT TITL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6"/>
          <p:cNvSpPr>
            <a:spLocks noChangeArrowheads="1"/>
          </p:cNvSpPr>
          <p:nvPr userDrawn="1"/>
        </p:nvSpPr>
        <p:spPr bwMode="gray">
          <a:xfrm>
            <a:off x="1704313" y="6233914"/>
            <a:ext cx="3168000" cy="22659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lIns="0" tIns="0" rIns="0" bIns="0" anchor="t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в ассоциацию KPMG </a:t>
            </a:r>
            <a:r>
              <a:rPr lang="ru-RU" sz="600" kern="1200" noProof="0" dirty="0" err="1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International</a:t>
            </a:r>
            <a: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600" kern="1200" noProof="0" dirty="0" err="1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Cooperative</a:t>
            </a:r>
            <a: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 (“KPMG </a:t>
            </a:r>
            <a:r>
              <a:rPr lang="ru-RU" sz="600" kern="1200" noProof="0" dirty="0" err="1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International</a:t>
            </a:r>
            <a: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”), зарегистрированную по законодательству Швейцарии.</a:t>
            </a:r>
          </a:p>
        </p:txBody>
      </p:sp>
      <p:sp>
        <p:nvSpPr>
          <p:cNvPr id="16" name="Freeform 15"/>
          <p:cNvSpPr>
            <a:spLocks noEditPoints="1"/>
          </p:cNvSpPr>
          <p:nvPr userDrawn="1"/>
        </p:nvSpPr>
        <p:spPr bwMode="auto">
          <a:xfrm>
            <a:off x="488950" y="6233914"/>
            <a:ext cx="545578" cy="223557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latin typeface="+mn-lt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8950" y="451575"/>
            <a:ext cx="8591450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7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88950" y="1422400"/>
            <a:ext cx="8591450" cy="4604400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69019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PORT 2 COLUMN AND COVER LETTER RUN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88950" y="1177925"/>
            <a:ext cx="4370388" cy="4843462"/>
          </a:xfrm>
        </p:spPr>
        <p:txBody>
          <a:bodyPr/>
          <a:lstStyle>
            <a:lvl1pPr>
              <a:defRPr sz="800" baseline="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5047876" y="1177925"/>
            <a:ext cx="4369173" cy="4843462"/>
          </a:xfrm>
          <a:ln w="6350">
            <a:noFill/>
          </a:ln>
        </p:spPr>
        <p:txBody>
          <a:bodyPr lIns="0" tIns="0"/>
          <a:lstStyle>
            <a:lvl1pPr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9" name="Text Placeholder 24"/>
          <p:cNvSpPr>
            <a:spLocks noGrp="1"/>
          </p:cNvSpPr>
          <p:nvPr>
            <p:ph type="body" sz="quarter" idx="15"/>
          </p:nvPr>
        </p:nvSpPr>
        <p:spPr>
          <a:xfrm>
            <a:off x="488950" y="451705"/>
            <a:ext cx="4370388" cy="365356"/>
          </a:xfrm>
        </p:spPr>
        <p:txBody>
          <a:bodyPr/>
          <a:lstStyle>
            <a:lvl1pPr>
              <a:spcAft>
                <a:spcPts val="300"/>
              </a:spcAft>
              <a:defRPr sz="800"/>
            </a:lvl1pPr>
            <a:lvl2pPr>
              <a:spcAft>
                <a:spcPts val="300"/>
              </a:spcAft>
              <a:defRPr sz="800"/>
            </a:lvl2pPr>
            <a:lvl3pPr>
              <a:spcAft>
                <a:spcPts val="300"/>
              </a:spcAft>
              <a:defRPr sz="800"/>
            </a:lvl3pPr>
            <a:lvl4pPr>
              <a:spcAft>
                <a:spcPts val="300"/>
              </a:spcAft>
              <a:defRPr sz="800"/>
            </a:lvl4pPr>
            <a:lvl5pPr>
              <a:spcAft>
                <a:spcPts val="300"/>
              </a:spcAft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2" name="Freeform 19"/>
          <p:cNvSpPr>
            <a:spLocks noEditPoints="1"/>
          </p:cNvSpPr>
          <p:nvPr userDrawn="1"/>
        </p:nvSpPr>
        <p:spPr bwMode="auto">
          <a:xfrm>
            <a:off x="488950" y="6320118"/>
            <a:ext cx="460200" cy="172800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sz="1800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875900" y="6320118"/>
            <a:ext cx="3168000" cy="2268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в ассоциацию KPMG </a:t>
            </a:r>
            <a:r>
              <a:rPr lang="ru-RU" sz="600" kern="1200" noProof="0" dirty="0" err="1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International</a:t>
            </a:r>
            <a: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600" kern="1200" noProof="0" dirty="0" err="1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Cooperative</a:t>
            </a:r>
            <a: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 (“KPMG </a:t>
            </a:r>
            <a:r>
              <a:rPr lang="ru-RU" sz="600" kern="1200" noProof="0" dirty="0" err="1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International</a:t>
            </a:r>
            <a:r>
              <a:rPr lang="ru-RU" sz="600" kern="1200" noProof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”), зарегистрированную по законодательству Швейцарии.</a:t>
            </a:r>
            <a:endParaRPr lang="ru-RU" sz="600" kern="1200" noProof="0" dirty="0" smtClean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" name="Shape 8"/>
          <p:cNvSpPr txBox="1">
            <a:spLocks/>
          </p:cNvSpPr>
          <p:nvPr userDrawn="1"/>
        </p:nvSpPr>
        <p:spPr>
          <a:xfrm>
            <a:off x="8916271" y="6320118"/>
            <a:ext cx="500778" cy="149412"/>
          </a:xfrm>
          <a:prstGeom prst="rect">
            <a:avLst/>
          </a:prstGeom>
        </p:spPr>
        <p:txBody>
          <a:bodyPr lIns="0" tIns="0" rIns="0" bIns="0" anchor="b" anchorCtr="0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6CB4B4D-7CA3-9044-876B-883B54F8677D}" type="slidenum">
              <a:rPr lang="en-US" sz="1000" smtClean="0">
                <a:solidFill>
                  <a:schemeClr val="tx2"/>
                </a:solidFill>
                <a:latin typeface="+mn-lt"/>
                <a:ea typeface="Arial"/>
                <a:cs typeface="Arial" panose="020B0604020202020204" pitchFamily="34" charset="0"/>
              </a:rPr>
              <a:pPr algn="r"/>
              <a:t>‹#›</a:t>
            </a:fld>
            <a:endParaRPr lang="en-US" sz="1000" dirty="0">
              <a:solidFill>
                <a:schemeClr val="tx2"/>
              </a:solidFill>
              <a:latin typeface="+mn-lt"/>
              <a:ea typeface="Arial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22729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7"/>
            <a:ext cx="9906000" cy="6856945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4659580" y="820739"/>
            <a:ext cx="3739884" cy="754061"/>
          </a:xfrm>
        </p:spPr>
        <p:txBody>
          <a:bodyPr/>
          <a:lstStyle>
            <a:lvl1pPr>
              <a:lnSpc>
                <a:spcPct val="70000"/>
              </a:lnSpc>
              <a:defRPr sz="4400" b="0">
                <a:solidFill>
                  <a:srgbClr val="00338D"/>
                </a:solidFill>
                <a:latin typeface="KPMG Cyrillic Extralight" panose="020B0303030202040204" pitchFamily="34" charset="0"/>
                <a:cs typeface="Kokila" panose="020B0604020202020204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4659580" y="2070735"/>
            <a:ext cx="3740400" cy="3267075"/>
          </a:xfrm>
        </p:spPr>
        <p:txBody>
          <a:bodyPr/>
          <a:lstStyle>
            <a:lvl1pPr>
              <a:defRPr>
                <a:solidFill>
                  <a:srgbClr val="00338D"/>
                </a:solidFill>
              </a:defRPr>
            </a:lvl1pPr>
            <a:lvl2pPr>
              <a:defRPr>
                <a:solidFill>
                  <a:srgbClr val="00338D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00338D"/>
                </a:solidFill>
              </a:defRPr>
            </a:lvl3pPr>
            <a:lvl4pPr>
              <a:buClr>
                <a:schemeClr val="bg1"/>
              </a:buClr>
              <a:defRPr>
                <a:solidFill>
                  <a:srgbClr val="00338D"/>
                </a:solidFill>
              </a:defRPr>
            </a:lvl4pPr>
            <a:lvl5pPr>
              <a:buClr>
                <a:schemeClr val="bg1"/>
              </a:buClr>
              <a:defRPr>
                <a:solidFill>
                  <a:srgbClr val="00338D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2" name="Freeform 19"/>
          <p:cNvSpPr>
            <a:spLocks noEditPoints="1"/>
          </p:cNvSpPr>
          <p:nvPr userDrawn="1"/>
        </p:nvSpPr>
        <p:spPr bwMode="auto">
          <a:xfrm>
            <a:off x="4659580" y="6320118"/>
            <a:ext cx="424800" cy="172800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rgbClr val="00338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859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3"/>
          <p:cNvSpPr/>
          <p:nvPr userDrawn="1"/>
        </p:nvSpPr>
        <p:spPr>
          <a:xfrm>
            <a:off x="3" y="0"/>
            <a:ext cx="828672" cy="6858000"/>
          </a:xfrm>
          <a:custGeom>
            <a:avLst/>
            <a:gdLst/>
            <a:ahLst/>
            <a:cxnLst/>
            <a:rect l="l" t="t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rgbClr val="00338D"/>
          </a:solidFill>
        </p:spPr>
        <p:txBody>
          <a:bodyPr wrap="square" lIns="0" tIns="0" rIns="0" bIns="0" rtlCol="0">
            <a:noAutofit/>
          </a:bodyPr>
          <a:lstStyle/>
          <a:p>
            <a:endParaRPr sz="1400" dirty="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Freeform 19"/>
          <p:cNvSpPr>
            <a:spLocks noEditPoints="1"/>
          </p:cNvSpPr>
          <p:nvPr userDrawn="1"/>
        </p:nvSpPr>
        <p:spPr bwMode="auto">
          <a:xfrm>
            <a:off x="1715999" y="784800"/>
            <a:ext cx="777600" cy="316800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715999" y="5240339"/>
            <a:ext cx="7375525" cy="554037"/>
          </a:xfrm>
        </p:spPr>
        <p:txBody>
          <a:bodyPr/>
          <a:lstStyle>
            <a:lvl1pPr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1pPr>
            <a:lvl2pPr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2pPr>
            <a:lvl3pPr marL="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3pPr>
            <a:lvl4pPr marL="34560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4pPr>
            <a:lvl5pPr marL="54000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1715999" y="6029325"/>
            <a:ext cx="7375525" cy="119064"/>
          </a:xfrm>
        </p:spPr>
        <p:txBody>
          <a:bodyPr/>
          <a:lstStyle>
            <a:lvl1pPr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1pPr>
            <a:lvl2pPr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2pPr>
            <a:lvl3pPr marL="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3pPr>
            <a:lvl4pPr marL="34560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4pPr>
            <a:lvl5pPr marL="54000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715999" y="4313239"/>
            <a:ext cx="7375525" cy="554037"/>
          </a:xfrm>
        </p:spPr>
        <p:txBody>
          <a:bodyPr/>
          <a:lstStyle>
            <a:lvl1pPr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1pPr>
            <a:lvl2pPr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2pPr>
            <a:lvl3pPr marL="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3pPr>
            <a:lvl4pPr marL="34560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4pPr>
            <a:lvl5pPr marL="54000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5338" y="3061555"/>
            <a:ext cx="1325883" cy="38100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56"/>
          <a:stretch/>
        </p:blipFill>
        <p:spPr>
          <a:xfrm>
            <a:off x="1715999" y="3061555"/>
            <a:ext cx="1240265" cy="384049"/>
          </a:xfrm>
          <a:prstGeom prst="rect">
            <a:avLst/>
          </a:prstGeom>
        </p:spPr>
      </p:pic>
      <p:sp>
        <p:nvSpPr>
          <p:cNvPr id="20" name="Rectangle 19">
            <a:hlinkClick r:id="rId4"/>
          </p:cNvPr>
          <p:cNvSpPr>
            <a:spLocks noChangeArrowheads="1"/>
          </p:cNvSpPr>
          <p:nvPr userDrawn="1"/>
        </p:nvSpPr>
        <p:spPr bwMode="auto">
          <a:xfrm>
            <a:off x="1712634" y="3554085"/>
            <a:ext cx="1898317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/>
          <a:p>
            <a:pPr>
              <a:defRPr/>
            </a:pPr>
            <a:r>
              <a:rPr lang="en-GB" sz="1100" b="1" i="0" kern="0" dirty="0" smtClean="0">
                <a:solidFill>
                  <a:srgbClr val="00338D"/>
                </a:solidFill>
                <a:latin typeface="+mn-lt"/>
                <a:cs typeface="Univers for KPMG"/>
              </a:rPr>
              <a:t>kpmg.ru</a:t>
            </a:r>
          </a:p>
        </p:txBody>
      </p:sp>
      <p:sp>
        <p:nvSpPr>
          <p:cNvPr id="21" name="Rectangle 20">
            <a:hlinkClick r:id="rId5"/>
          </p:cNvPr>
          <p:cNvSpPr>
            <a:spLocks noChangeArrowheads="1"/>
          </p:cNvSpPr>
          <p:nvPr userDrawn="1"/>
        </p:nvSpPr>
        <p:spPr bwMode="auto">
          <a:xfrm>
            <a:off x="4784636" y="3554085"/>
            <a:ext cx="123825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>
            <a:spAutoFit/>
          </a:bodyPr>
          <a:lstStyle>
            <a:defPPr>
              <a:defRPr lang="en-US"/>
            </a:defPPr>
            <a:lvl1pPr marL="0" algn="l" defTabSz="41029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0291" algn="l" defTabSz="41029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0583" algn="l" defTabSz="41029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0874" algn="l" defTabSz="41029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1165" algn="l" defTabSz="41029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1456" algn="l" defTabSz="41029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1748" algn="l" defTabSz="41029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72039" algn="l" defTabSz="41029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82330" algn="l" defTabSz="41029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sz="1100" b="1" i="0" kern="0" dirty="0" smtClean="0">
                <a:solidFill>
                  <a:schemeClr val="tx2"/>
                </a:solidFill>
                <a:latin typeface="+mn-lt"/>
                <a:ea typeface="Univers for KPMG" pitchFamily="18" charset="0"/>
                <a:cs typeface="Univers for KPMG"/>
              </a:rPr>
              <a:t>kpmg.com/app</a:t>
            </a:r>
            <a:endParaRPr lang="en-GB" sz="1100" b="1" i="0" kern="0" dirty="0">
              <a:solidFill>
                <a:schemeClr val="tx2"/>
              </a:solidFill>
              <a:latin typeface="+mn-lt"/>
              <a:cs typeface="Univers for KPMG"/>
            </a:endParaRPr>
          </a:p>
        </p:txBody>
      </p:sp>
    </p:spTree>
    <p:extLst>
      <p:ext uri="{BB962C8B-B14F-4D97-AF65-F5344CB8AC3E}">
        <p14:creationId xmlns:p14="http://schemas.microsoft.com/office/powerpoint/2010/main" val="326727365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4" pos="3120" userDrawn="1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9076D7DA-45DD-4D34-A48B-1C3796D20448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C318D0E1-6172-4638-BCC1-0B70ED483A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9076D7DA-45DD-4D34-A48B-1C3796D20448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C318D0E1-6172-4638-BCC1-0B70ED483A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469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4 - Left dark vertica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" y="0"/>
            <a:ext cx="9906000" cy="68580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4036911" y="1339200"/>
            <a:ext cx="5440464" cy="3510000"/>
          </a:xfrm>
        </p:spPr>
        <p:txBody>
          <a:bodyPr anchor="t" anchorCtr="0"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Title slide 4</a:t>
            </a:r>
            <a:br>
              <a:rPr lang="en-GB" dirty="0" smtClean="0"/>
            </a:br>
            <a:r>
              <a:rPr lang="en-GB" dirty="0" smtClean="0"/>
              <a:t>dark left vertical image</a:t>
            </a:r>
            <a:endParaRPr lang="en-US" dirty="0"/>
          </a:p>
        </p:txBody>
      </p:sp>
      <p:sp>
        <p:nvSpPr>
          <p:cNvPr id="9" name="Freeform 19"/>
          <p:cNvSpPr>
            <a:spLocks noEditPoints="1"/>
          </p:cNvSpPr>
          <p:nvPr userDrawn="1"/>
        </p:nvSpPr>
        <p:spPr bwMode="auto">
          <a:xfrm>
            <a:off x="4065711" y="784800"/>
            <a:ext cx="777600" cy="316800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065711" y="5036400"/>
            <a:ext cx="5411664" cy="216000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 sz="11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3874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1 - Right light vertica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790700" y="1339200"/>
            <a:ext cx="6192000" cy="3510000"/>
          </a:xfrm>
        </p:spPr>
        <p:txBody>
          <a:bodyPr anchor="t" anchorCtr="0"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Title Slide 5 – </a:t>
            </a:r>
            <a:br>
              <a:rPr lang="en-GB" dirty="0" smtClean="0"/>
            </a:br>
            <a:r>
              <a:rPr lang="en-GB" dirty="0" smtClean="0"/>
              <a:t>Left light vertical image</a:t>
            </a:r>
            <a:endParaRPr lang="en-US" dirty="0"/>
          </a:p>
        </p:txBody>
      </p:sp>
      <p:sp>
        <p:nvSpPr>
          <p:cNvPr id="11" name="Freeform 19"/>
          <p:cNvSpPr>
            <a:spLocks noEditPoints="1"/>
          </p:cNvSpPr>
          <p:nvPr userDrawn="1"/>
        </p:nvSpPr>
        <p:spPr bwMode="auto">
          <a:xfrm>
            <a:off x="819500" y="784800"/>
            <a:ext cx="777600" cy="316800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819501" y="5036400"/>
            <a:ext cx="6163200" cy="216000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 sz="11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860921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3 - Left light vertica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0" y="0"/>
            <a:ext cx="9906000" cy="68580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4036911" y="1339200"/>
            <a:ext cx="5440464" cy="3510000"/>
          </a:xfrm>
        </p:spPr>
        <p:txBody>
          <a:bodyPr anchor="t" anchorCtr="0"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Title slide 6</a:t>
            </a:r>
            <a:br>
              <a:rPr lang="en-GB" dirty="0" smtClean="0"/>
            </a:br>
            <a:r>
              <a:rPr lang="en-GB" dirty="0" smtClean="0"/>
              <a:t>light right vertical image</a:t>
            </a:r>
            <a:endParaRPr lang="en-US" dirty="0"/>
          </a:p>
        </p:txBody>
      </p:sp>
      <p:sp>
        <p:nvSpPr>
          <p:cNvPr id="11" name="Freeform 19"/>
          <p:cNvSpPr>
            <a:spLocks noEditPoints="1"/>
          </p:cNvSpPr>
          <p:nvPr userDrawn="1"/>
        </p:nvSpPr>
        <p:spPr bwMode="auto">
          <a:xfrm>
            <a:off x="4065711" y="784800"/>
            <a:ext cx="777600" cy="316800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065711" y="5036400"/>
            <a:ext cx="5411664" cy="216000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 sz="11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789235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tter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24"/>
          <p:cNvSpPr>
            <a:spLocks noGrp="1"/>
          </p:cNvSpPr>
          <p:nvPr>
            <p:ph type="body" sz="quarter" idx="14"/>
          </p:nvPr>
        </p:nvSpPr>
        <p:spPr>
          <a:xfrm>
            <a:off x="5046663" y="445724"/>
            <a:ext cx="4378758" cy="365356"/>
          </a:xfrm>
        </p:spPr>
        <p:txBody>
          <a:bodyPr lIns="144000"/>
          <a:lstStyle>
            <a:lvl1pPr>
              <a:spcAft>
                <a:spcPts val="300"/>
              </a:spcAft>
              <a:defRPr sz="800"/>
            </a:lvl1pPr>
            <a:lvl2pPr>
              <a:spcAft>
                <a:spcPts val="300"/>
              </a:spcAft>
              <a:defRPr sz="800"/>
            </a:lvl2pPr>
            <a:lvl3pPr>
              <a:spcAft>
                <a:spcPts val="300"/>
              </a:spcAft>
              <a:defRPr sz="800"/>
            </a:lvl3pPr>
            <a:lvl4pPr>
              <a:spcAft>
                <a:spcPts val="300"/>
              </a:spcAft>
              <a:defRPr sz="800"/>
            </a:lvl4pPr>
            <a:lvl5pPr>
              <a:spcAft>
                <a:spcPts val="300"/>
              </a:spcAft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6" name="Text Placeholder 24"/>
          <p:cNvSpPr>
            <a:spLocks noGrp="1"/>
          </p:cNvSpPr>
          <p:nvPr>
            <p:ph type="body" sz="quarter" idx="15"/>
          </p:nvPr>
        </p:nvSpPr>
        <p:spPr>
          <a:xfrm>
            <a:off x="488950" y="445724"/>
            <a:ext cx="4370388" cy="365356"/>
          </a:xfrm>
        </p:spPr>
        <p:txBody>
          <a:bodyPr/>
          <a:lstStyle>
            <a:lvl1pPr>
              <a:spcAft>
                <a:spcPts val="300"/>
              </a:spcAft>
              <a:defRPr sz="800"/>
            </a:lvl1pPr>
            <a:lvl2pPr>
              <a:spcAft>
                <a:spcPts val="300"/>
              </a:spcAft>
              <a:defRPr sz="800"/>
            </a:lvl2pPr>
            <a:lvl3pPr>
              <a:spcAft>
                <a:spcPts val="300"/>
              </a:spcAft>
              <a:defRPr sz="800"/>
            </a:lvl3pPr>
            <a:lvl4pPr>
              <a:spcAft>
                <a:spcPts val="300"/>
              </a:spcAft>
              <a:defRPr sz="800"/>
            </a:lvl4pPr>
            <a:lvl5pPr>
              <a:spcAft>
                <a:spcPts val="300"/>
              </a:spcAft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88950" y="1177924"/>
            <a:ext cx="4370388" cy="4843463"/>
          </a:xfrm>
        </p:spPr>
        <p:txBody>
          <a:bodyPr/>
          <a:lstStyle>
            <a:lvl1pPr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5061064" y="1177924"/>
            <a:ext cx="4355985" cy="4843463"/>
          </a:xfrm>
          <a:ln w="6350">
            <a:solidFill>
              <a:schemeClr val="tx2"/>
            </a:solidFill>
          </a:ln>
        </p:spPr>
        <p:txBody>
          <a:bodyPr lIns="144000" tIns="72000"/>
          <a:lstStyle>
            <a:lvl1pPr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21" name="Rectangle 20"/>
          <p:cNvSpPr/>
          <p:nvPr userDrawn="1"/>
        </p:nvSpPr>
        <p:spPr>
          <a:xfrm>
            <a:off x="5047877" y="1177924"/>
            <a:ext cx="91081" cy="4843463"/>
          </a:xfrm>
          <a:prstGeom prst="rect">
            <a:avLst/>
          </a:prstGeom>
          <a:solidFill>
            <a:schemeClr val="tx2"/>
          </a:solidFill>
          <a:ln w="63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/>
          <a:lstStyle/>
          <a:p>
            <a:pPr algn="l"/>
            <a:endParaRPr lang="en-GB" sz="15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1875900" y="6320118"/>
            <a:ext cx="3168000" cy="2268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</a:t>
            </a:r>
            <a:b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</a:br>
            <a: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в ассоциацию KPMG </a:t>
            </a:r>
            <a:r>
              <a:rPr lang="ru-RU" sz="600" kern="1200" noProof="0" dirty="0" err="1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International</a:t>
            </a:r>
            <a: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600" kern="1200" noProof="0" dirty="0" err="1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Cooperative</a:t>
            </a:r>
            <a: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 (“KPMG </a:t>
            </a:r>
            <a:r>
              <a:rPr lang="ru-RU" sz="600" kern="1200" noProof="0" dirty="0" err="1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International</a:t>
            </a:r>
            <a: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”), зарегистрированную по законодательству Швейцарии.</a:t>
            </a:r>
          </a:p>
        </p:txBody>
      </p:sp>
      <p:sp>
        <p:nvSpPr>
          <p:cNvPr id="23" name="Shape 8"/>
          <p:cNvSpPr txBox="1">
            <a:spLocks/>
          </p:cNvSpPr>
          <p:nvPr userDrawn="1"/>
        </p:nvSpPr>
        <p:spPr>
          <a:xfrm>
            <a:off x="8928000" y="6320118"/>
            <a:ext cx="500778" cy="149412"/>
          </a:xfrm>
          <a:prstGeom prst="rect">
            <a:avLst/>
          </a:prstGeom>
        </p:spPr>
        <p:txBody>
          <a:bodyPr lIns="0" tIns="0" rIns="0" bIns="0" anchor="b" anchorCtr="0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6CB4B4D-7CA3-9044-876B-883B54F8677D}" type="slidenum">
              <a:rPr lang="en-US" sz="1000" smtClean="0">
                <a:solidFill>
                  <a:schemeClr val="tx2"/>
                </a:solidFill>
                <a:latin typeface="+mn-lt"/>
                <a:ea typeface="Arial"/>
                <a:cs typeface="Arial" panose="020B0604020202020204" pitchFamily="34" charset="0"/>
              </a:rPr>
              <a:pPr algn="r"/>
              <a:t>‹#›</a:t>
            </a:fld>
            <a:endParaRPr lang="en-US" sz="1000" dirty="0">
              <a:solidFill>
                <a:schemeClr val="tx2"/>
              </a:solidFill>
              <a:latin typeface="+mn-lt"/>
              <a:ea typeface="Arial"/>
              <a:cs typeface="Arial" panose="020B0604020202020204" pitchFamily="34" charset="0"/>
            </a:endParaRPr>
          </a:p>
        </p:txBody>
      </p:sp>
      <p:sp>
        <p:nvSpPr>
          <p:cNvPr id="10" name="Freeform 19"/>
          <p:cNvSpPr>
            <a:spLocks noEditPoints="1"/>
          </p:cNvSpPr>
          <p:nvPr userDrawn="1"/>
        </p:nvSpPr>
        <p:spPr bwMode="auto">
          <a:xfrm>
            <a:off x="809508" y="6301079"/>
            <a:ext cx="460200" cy="187489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rgbClr val="00338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486639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tter continu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24"/>
          <p:cNvSpPr>
            <a:spLocks noGrp="1"/>
          </p:cNvSpPr>
          <p:nvPr>
            <p:ph type="body" sz="quarter" idx="14"/>
          </p:nvPr>
        </p:nvSpPr>
        <p:spPr>
          <a:xfrm>
            <a:off x="5046663" y="445724"/>
            <a:ext cx="4378758" cy="365356"/>
          </a:xfrm>
        </p:spPr>
        <p:txBody>
          <a:bodyPr lIns="144000"/>
          <a:lstStyle>
            <a:lvl1pPr>
              <a:spcAft>
                <a:spcPts val="300"/>
              </a:spcAft>
              <a:defRPr sz="800"/>
            </a:lvl1pPr>
            <a:lvl2pPr>
              <a:spcAft>
                <a:spcPts val="300"/>
              </a:spcAft>
              <a:defRPr sz="800"/>
            </a:lvl2pPr>
            <a:lvl3pPr>
              <a:spcAft>
                <a:spcPts val="300"/>
              </a:spcAft>
              <a:defRPr sz="800"/>
            </a:lvl3pPr>
            <a:lvl4pPr>
              <a:spcAft>
                <a:spcPts val="300"/>
              </a:spcAft>
              <a:defRPr sz="800"/>
            </a:lvl4pPr>
            <a:lvl5pPr>
              <a:spcAft>
                <a:spcPts val="300"/>
              </a:spcAft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6" name="Text Placeholder 24"/>
          <p:cNvSpPr>
            <a:spLocks noGrp="1"/>
          </p:cNvSpPr>
          <p:nvPr>
            <p:ph type="body" sz="quarter" idx="15"/>
          </p:nvPr>
        </p:nvSpPr>
        <p:spPr>
          <a:xfrm>
            <a:off x="488950" y="445724"/>
            <a:ext cx="4370388" cy="365356"/>
          </a:xfrm>
        </p:spPr>
        <p:txBody>
          <a:bodyPr/>
          <a:lstStyle>
            <a:lvl1pPr>
              <a:spcAft>
                <a:spcPts val="300"/>
              </a:spcAft>
              <a:defRPr sz="800"/>
            </a:lvl1pPr>
            <a:lvl2pPr>
              <a:spcAft>
                <a:spcPts val="300"/>
              </a:spcAft>
              <a:defRPr sz="800"/>
            </a:lvl2pPr>
            <a:lvl3pPr>
              <a:spcAft>
                <a:spcPts val="300"/>
              </a:spcAft>
              <a:defRPr sz="800"/>
            </a:lvl3pPr>
            <a:lvl4pPr>
              <a:spcAft>
                <a:spcPts val="300"/>
              </a:spcAft>
              <a:defRPr sz="800"/>
            </a:lvl4pPr>
            <a:lvl5pPr>
              <a:spcAft>
                <a:spcPts val="300"/>
              </a:spcAft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88950" y="1177924"/>
            <a:ext cx="4370388" cy="4843463"/>
          </a:xfrm>
        </p:spPr>
        <p:txBody>
          <a:bodyPr/>
          <a:lstStyle>
            <a:lvl1pPr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5061064" y="1177924"/>
            <a:ext cx="4355985" cy="4843463"/>
          </a:xfrm>
          <a:ln w="6350">
            <a:solidFill>
              <a:schemeClr val="tx2"/>
            </a:solidFill>
          </a:ln>
        </p:spPr>
        <p:txBody>
          <a:bodyPr lIns="144000" tIns="72000"/>
          <a:lstStyle>
            <a:lvl1pPr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21" name="Rectangle 20"/>
          <p:cNvSpPr/>
          <p:nvPr userDrawn="1"/>
        </p:nvSpPr>
        <p:spPr>
          <a:xfrm>
            <a:off x="5046663" y="1177924"/>
            <a:ext cx="91081" cy="4843463"/>
          </a:xfrm>
          <a:prstGeom prst="rect">
            <a:avLst/>
          </a:prstGeom>
          <a:solidFill>
            <a:schemeClr val="tx2"/>
          </a:solidFill>
          <a:ln w="63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/>
          <a:lstStyle/>
          <a:p>
            <a:pPr algn="l"/>
            <a:endParaRPr lang="en-GB" sz="15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1875900" y="6320118"/>
            <a:ext cx="3168000" cy="2268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</a:t>
            </a:r>
            <a:b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</a:br>
            <a: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в ассоциацию KPMG </a:t>
            </a:r>
            <a:r>
              <a:rPr lang="ru-RU" sz="600" kern="1200" noProof="0" dirty="0" err="1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International</a:t>
            </a:r>
            <a: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600" kern="1200" noProof="0" dirty="0" err="1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Cooperative</a:t>
            </a:r>
            <a: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 (“KPMG </a:t>
            </a:r>
            <a:r>
              <a:rPr lang="ru-RU" sz="600" kern="1200" noProof="0" dirty="0" err="1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International</a:t>
            </a:r>
            <a: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”), зарегистрированную по законодательству Швейцарии.</a:t>
            </a:r>
          </a:p>
        </p:txBody>
      </p:sp>
      <p:sp>
        <p:nvSpPr>
          <p:cNvPr id="23" name="Shape 8"/>
          <p:cNvSpPr txBox="1">
            <a:spLocks/>
          </p:cNvSpPr>
          <p:nvPr userDrawn="1"/>
        </p:nvSpPr>
        <p:spPr>
          <a:xfrm>
            <a:off x="8928000" y="6320118"/>
            <a:ext cx="500778" cy="149412"/>
          </a:xfrm>
          <a:prstGeom prst="rect">
            <a:avLst/>
          </a:prstGeom>
        </p:spPr>
        <p:txBody>
          <a:bodyPr lIns="0" tIns="0" rIns="0" bIns="0" anchor="b" anchorCtr="0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6CB4B4D-7CA3-9044-876B-883B54F8677D}" type="slidenum">
              <a:rPr lang="en-US" sz="1000" smtClean="0">
                <a:solidFill>
                  <a:schemeClr val="tx2"/>
                </a:solidFill>
                <a:latin typeface="+mn-lt"/>
                <a:ea typeface="Arial"/>
                <a:cs typeface="Arial" panose="020B0604020202020204" pitchFamily="34" charset="0"/>
              </a:rPr>
              <a:pPr algn="r"/>
              <a:t>‹#›</a:t>
            </a:fld>
            <a:endParaRPr lang="en-US" sz="1000" dirty="0">
              <a:solidFill>
                <a:schemeClr val="tx2"/>
              </a:solidFill>
              <a:latin typeface="+mn-lt"/>
              <a:ea typeface="Arial"/>
              <a:cs typeface="Arial" panose="020B0604020202020204" pitchFamily="34" charset="0"/>
            </a:endParaRPr>
          </a:p>
        </p:txBody>
      </p:sp>
      <p:sp>
        <p:nvSpPr>
          <p:cNvPr id="10" name="Freeform 19"/>
          <p:cNvSpPr>
            <a:spLocks noEditPoints="1"/>
          </p:cNvSpPr>
          <p:nvPr userDrawn="1"/>
        </p:nvSpPr>
        <p:spPr bwMode="auto">
          <a:xfrm>
            <a:off x="809508" y="6301079"/>
            <a:ext cx="460200" cy="187489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rgbClr val="00338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571027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tter important notice combin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88950" y="1177925"/>
            <a:ext cx="4370388" cy="4843462"/>
          </a:xfrm>
        </p:spPr>
        <p:txBody>
          <a:bodyPr/>
          <a:lstStyle>
            <a:lvl1pPr>
              <a:defRPr sz="800" baseline="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5046662" y="1177925"/>
            <a:ext cx="4370387" cy="4843462"/>
          </a:xfrm>
          <a:ln w="6350">
            <a:noFill/>
          </a:ln>
        </p:spPr>
        <p:txBody>
          <a:bodyPr lIns="0" tIns="0"/>
          <a:lstStyle>
            <a:lvl1pPr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875900" y="6320118"/>
            <a:ext cx="3168000" cy="2268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</a:t>
            </a:r>
            <a:b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</a:br>
            <a: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в ассоциацию KPMG </a:t>
            </a:r>
            <a:r>
              <a:rPr lang="ru-RU" sz="600" kern="1200" noProof="0" dirty="0" err="1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International</a:t>
            </a:r>
            <a: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600" kern="1200" noProof="0" dirty="0" err="1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Cooperative</a:t>
            </a:r>
            <a: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 (“KPMG </a:t>
            </a:r>
            <a:r>
              <a:rPr lang="ru-RU" sz="600" kern="1200" noProof="0" dirty="0" err="1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International</a:t>
            </a:r>
            <a: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”), зарегистрированную по законодательству Швейцарии.</a:t>
            </a:r>
          </a:p>
        </p:txBody>
      </p:sp>
      <p:sp>
        <p:nvSpPr>
          <p:cNvPr id="17" name="Shape 8"/>
          <p:cNvSpPr txBox="1">
            <a:spLocks/>
          </p:cNvSpPr>
          <p:nvPr userDrawn="1"/>
        </p:nvSpPr>
        <p:spPr>
          <a:xfrm>
            <a:off x="8928000" y="6320118"/>
            <a:ext cx="500778" cy="149412"/>
          </a:xfrm>
          <a:prstGeom prst="rect">
            <a:avLst/>
          </a:prstGeom>
        </p:spPr>
        <p:txBody>
          <a:bodyPr lIns="0" tIns="0" rIns="0" bIns="0" anchor="b" anchorCtr="0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6CB4B4D-7CA3-9044-876B-883B54F8677D}" type="slidenum">
              <a:rPr lang="en-US" sz="1000" smtClean="0">
                <a:solidFill>
                  <a:schemeClr val="tx2"/>
                </a:solidFill>
                <a:latin typeface="+mn-lt"/>
                <a:ea typeface="Arial"/>
                <a:cs typeface="Arial" panose="020B0604020202020204" pitchFamily="34" charset="0"/>
              </a:rPr>
              <a:pPr algn="r"/>
              <a:t>‹#›</a:t>
            </a:fld>
            <a:endParaRPr lang="en-US" sz="1000" dirty="0">
              <a:solidFill>
                <a:schemeClr val="tx2"/>
              </a:solidFill>
              <a:latin typeface="+mn-lt"/>
              <a:ea typeface="Arial"/>
              <a:cs typeface="Arial" panose="020B0604020202020204" pitchFamily="34" charset="0"/>
            </a:endParaRPr>
          </a:p>
        </p:txBody>
      </p:sp>
      <p:sp>
        <p:nvSpPr>
          <p:cNvPr id="11" name="Text Placeholder 24"/>
          <p:cNvSpPr>
            <a:spLocks noGrp="1"/>
          </p:cNvSpPr>
          <p:nvPr>
            <p:ph type="body" sz="quarter" idx="15"/>
          </p:nvPr>
        </p:nvSpPr>
        <p:spPr>
          <a:xfrm>
            <a:off x="488950" y="445724"/>
            <a:ext cx="4370388" cy="365356"/>
          </a:xfrm>
        </p:spPr>
        <p:txBody>
          <a:bodyPr/>
          <a:lstStyle>
            <a:lvl1pPr>
              <a:spcAft>
                <a:spcPts val="300"/>
              </a:spcAft>
              <a:defRPr sz="800"/>
            </a:lvl1pPr>
            <a:lvl2pPr>
              <a:spcAft>
                <a:spcPts val="300"/>
              </a:spcAft>
              <a:defRPr sz="800"/>
            </a:lvl2pPr>
            <a:lvl3pPr>
              <a:spcAft>
                <a:spcPts val="300"/>
              </a:spcAft>
              <a:defRPr sz="800"/>
            </a:lvl3pPr>
            <a:lvl4pPr>
              <a:spcAft>
                <a:spcPts val="300"/>
              </a:spcAft>
              <a:defRPr sz="800"/>
            </a:lvl4pPr>
            <a:lvl5pPr>
              <a:spcAft>
                <a:spcPts val="300"/>
              </a:spcAft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8" name="Freeform 19"/>
          <p:cNvSpPr>
            <a:spLocks noEditPoints="1"/>
          </p:cNvSpPr>
          <p:nvPr userDrawn="1"/>
        </p:nvSpPr>
        <p:spPr bwMode="auto">
          <a:xfrm>
            <a:off x="809508" y="6301079"/>
            <a:ext cx="460200" cy="187489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rgbClr val="00338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73587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8950" y="451575"/>
            <a:ext cx="8918244" cy="7236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8951" y="1422400"/>
            <a:ext cx="8918242" cy="46044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9" name="Shape 8"/>
          <p:cNvSpPr txBox="1">
            <a:spLocks/>
          </p:cNvSpPr>
          <p:nvPr userDrawn="1"/>
        </p:nvSpPr>
        <p:spPr>
          <a:xfrm>
            <a:off x="9027000" y="6320118"/>
            <a:ext cx="390050" cy="149412"/>
          </a:xfrm>
          <a:prstGeom prst="rect">
            <a:avLst/>
          </a:prstGeom>
        </p:spPr>
        <p:txBody>
          <a:bodyPr lIns="0" tIns="0" rIns="0" bIns="0" anchor="t" anchorCtr="0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6CB4B4D-7CA3-9044-876B-883B54F8677D}" type="slidenum">
              <a:rPr lang="en-US" sz="900" smtClean="0">
                <a:solidFill>
                  <a:schemeClr val="tx2"/>
                </a:solidFill>
                <a:latin typeface="+mn-lt"/>
                <a:ea typeface="Arial"/>
                <a:cs typeface="Arial" panose="020B0604020202020204" pitchFamily="34" charset="0"/>
              </a:rPr>
              <a:pPr algn="r"/>
              <a:t>‹#›</a:t>
            </a:fld>
            <a:endParaRPr lang="en-US" sz="900" dirty="0">
              <a:solidFill>
                <a:schemeClr val="tx2"/>
              </a:solidFill>
              <a:latin typeface="+mn-lt"/>
              <a:ea typeface="Arial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1449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710" r:id="rId2"/>
    <p:sldLayoutId id="2147483680" r:id="rId3"/>
    <p:sldLayoutId id="2147483703" r:id="rId4"/>
    <p:sldLayoutId id="2147483661" r:id="rId5"/>
    <p:sldLayoutId id="2147483709" r:id="rId6"/>
    <p:sldLayoutId id="2147483707" r:id="rId7"/>
    <p:sldLayoutId id="2147483729" r:id="rId8"/>
    <p:sldLayoutId id="2147483708" r:id="rId9"/>
    <p:sldLayoutId id="2147483723" r:id="rId10"/>
    <p:sldLayoutId id="2147483726" r:id="rId11"/>
    <p:sldLayoutId id="2147483730" r:id="rId12"/>
    <p:sldLayoutId id="2147483666" r:id="rId13"/>
    <p:sldLayoutId id="2147483705" r:id="rId14"/>
    <p:sldLayoutId id="2147483689" r:id="rId15"/>
    <p:sldLayoutId id="2147483690" r:id="rId16"/>
    <p:sldLayoutId id="2147483692" r:id="rId17"/>
    <p:sldLayoutId id="2147483693" r:id="rId18"/>
    <p:sldLayoutId id="2147483694" r:id="rId19"/>
    <p:sldLayoutId id="2147483695" r:id="rId20"/>
    <p:sldLayoutId id="2147483701" r:id="rId21"/>
    <p:sldLayoutId id="2147483697" r:id="rId22"/>
    <p:sldLayoutId id="2147483698" r:id="rId23"/>
    <p:sldLayoutId id="2147483699" r:id="rId24"/>
    <p:sldLayoutId id="2147483711" r:id="rId25"/>
    <p:sldLayoutId id="2147483712" r:id="rId26"/>
    <p:sldLayoutId id="2147483682" r:id="rId27"/>
    <p:sldLayoutId id="2147483683" r:id="rId28"/>
    <p:sldLayoutId id="2147483684" r:id="rId29"/>
    <p:sldLayoutId id="2147483685" r:id="rId30"/>
    <p:sldLayoutId id="2147483720" r:id="rId31"/>
    <p:sldLayoutId id="2147483721" r:id="rId32"/>
    <p:sldLayoutId id="2147483719" r:id="rId33"/>
    <p:sldLayoutId id="2147483728" r:id="rId34"/>
    <p:sldLayoutId id="2147483667" r:id="rId35"/>
    <p:sldLayoutId id="2147483731" r:id="rId36"/>
    <p:sldLayoutId id="2147483732" r:id="rId37"/>
    <p:sldLayoutId id="2147483733" r:id="rId3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70000"/>
        </a:lnSpc>
        <a:spcBef>
          <a:spcPct val="0"/>
        </a:spcBef>
        <a:buNone/>
        <a:defRPr sz="4800" kern="1200">
          <a:solidFill>
            <a:schemeClr val="tx2"/>
          </a:solidFill>
          <a:latin typeface="KPMG Cyrillic Extralight" panose="020B0303030202040204" pitchFamily="34" charset="-52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9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900" kern="1200">
          <a:solidFill>
            <a:schemeClr val="tx2"/>
          </a:solidFill>
          <a:latin typeface="+mn-lt"/>
          <a:ea typeface="+mn-ea"/>
          <a:cs typeface="+mn-cs"/>
        </a:defRPr>
      </a:lvl2pPr>
      <a:lvl3pPr marL="2160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—"/>
        <a:defRPr sz="900" kern="1200">
          <a:solidFill>
            <a:schemeClr val="tx2"/>
          </a:solidFill>
          <a:latin typeface="+mn-lt"/>
          <a:ea typeface="+mn-ea"/>
          <a:cs typeface="+mn-cs"/>
        </a:defRPr>
      </a:lvl3pPr>
      <a:lvl4pPr marL="360000" indent="-144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-"/>
        <a:defRPr sz="900" kern="1200">
          <a:solidFill>
            <a:schemeClr val="tx2"/>
          </a:solidFill>
          <a:latin typeface="+mn-lt"/>
          <a:ea typeface="+mn-ea"/>
          <a:cs typeface="+mn-cs"/>
        </a:defRPr>
      </a:lvl4pPr>
      <a:lvl5pPr marL="5760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—"/>
        <a:defRPr sz="9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098000" indent="-2304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-"/>
        <a:defRPr sz="900" kern="1200">
          <a:solidFill>
            <a:schemeClr val="tx2"/>
          </a:solidFill>
          <a:latin typeface="+mn-lt"/>
          <a:ea typeface="+mn-ea"/>
          <a:cs typeface="+mn-cs"/>
        </a:defRPr>
      </a:lvl6pPr>
      <a:lvl7pPr marL="1371600" indent="-2844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—"/>
        <a:defRPr sz="900" kern="1200">
          <a:solidFill>
            <a:schemeClr val="tx2"/>
          </a:solidFill>
          <a:latin typeface="+mn-lt"/>
          <a:ea typeface="+mn-ea"/>
          <a:cs typeface="+mn-cs"/>
        </a:defRPr>
      </a:lvl7pPr>
      <a:lvl8pPr marL="16452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-"/>
        <a:defRPr sz="900" kern="120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793" userDrawn="1">
          <p15:clr>
            <a:srgbClr val="F26B43"/>
          </p15:clr>
        </p15:guide>
        <p15:guide id="2" pos="308" userDrawn="1">
          <p15:clr>
            <a:srgbClr val="F26B43"/>
          </p15:clr>
        </p15:guide>
        <p15:guide id="3" pos="5932" userDrawn="1">
          <p15:clr>
            <a:srgbClr val="F26B43"/>
          </p15:clr>
        </p15:guide>
        <p15:guide id="4" orient="horz" pos="742" userDrawn="1">
          <p15:clr>
            <a:srgbClr val="F26B43"/>
          </p15:clr>
        </p15:guide>
        <p15:guide id="6" orient="horz" pos="279" userDrawn="1">
          <p15:clr>
            <a:srgbClr val="F26B43"/>
          </p15:clr>
        </p15:guide>
        <p15:guide id="7" orient="horz" pos="896" userDrawn="1">
          <p15:clr>
            <a:srgbClr val="F26B43"/>
          </p15:clr>
        </p15:guide>
        <p15:guide id="8" pos="3061" userDrawn="1">
          <p15:clr>
            <a:srgbClr val="F26B43"/>
          </p15:clr>
        </p15:guide>
        <p15:guide id="9" pos="31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garantF1://70308460.100000" TargetMode="External"/><Relationship Id="rId1" Type="http://schemas.openxmlformats.org/officeDocument/2006/relationships/slideLayout" Target="../slideLayouts/slideLayout3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63438" y="839153"/>
            <a:ext cx="2185147" cy="3599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>
              <a:defRPr/>
            </a:pPr>
            <a:endParaRPr sz="1588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37030" y="672354"/>
            <a:ext cx="3350559" cy="672353"/>
          </a:xfrm>
          <a:custGeom>
            <a:avLst/>
            <a:gdLst/>
            <a:ahLst/>
            <a:cxnLst/>
            <a:rect l="l" t="t" r="r" b="b"/>
            <a:pathLst>
              <a:path w="3505200" h="762000">
                <a:moveTo>
                  <a:pt x="0" y="762000"/>
                </a:moveTo>
                <a:lnTo>
                  <a:pt x="3505200" y="762000"/>
                </a:lnTo>
                <a:lnTo>
                  <a:pt x="3505200" y="0"/>
                </a:lnTo>
                <a:lnTo>
                  <a:pt x="0" y="0"/>
                </a:lnTo>
                <a:lnTo>
                  <a:pt x="0" y="7620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806867">
              <a:defRPr/>
            </a:pPr>
            <a:endParaRPr sz="1588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64821" y="1997896"/>
            <a:ext cx="0" cy="1985122"/>
          </a:xfrm>
          <a:custGeom>
            <a:avLst/>
            <a:gdLst/>
            <a:ahLst/>
            <a:cxnLst/>
            <a:rect l="l" t="t" r="r" b="b"/>
            <a:pathLst>
              <a:path h="2249804">
                <a:moveTo>
                  <a:pt x="0" y="0"/>
                </a:moveTo>
                <a:lnTo>
                  <a:pt x="0" y="2249424"/>
                </a:lnTo>
              </a:path>
            </a:pathLst>
          </a:custGeom>
          <a:ln w="76200">
            <a:solidFill>
              <a:srgbClr val="096234"/>
            </a:solidFill>
          </a:ln>
        </p:spPr>
        <p:txBody>
          <a:bodyPr wrap="square" lIns="0" tIns="0" rIns="0" bIns="0" rtlCol="0"/>
          <a:lstStyle/>
          <a:p>
            <a:pPr defTabSz="806867">
              <a:defRPr/>
            </a:pPr>
            <a:endParaRPr sz="1588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904194" y="2106511"/>
            <a:ext cx="0" cy="1985122"/>
          </a:xfrm>
          <a:custGeom>
            <a:avLst/>
            <a:gdLst/>
            <a:ahLst/>
            <a:cxnLst/>
            <a:rect l="l" t="t" r="r" b="b"/>
            <a:pathLst>
              <a:path h="2249804">
                <a:moveTo>
                  <a:pt x="0" y="0"/>
                </a:moveTo>
                <a:lnTo>
                  <a:pt x="0" y="2249424"/>
                </a:lnTo>
              </a:path>
            </a:pathLst>
          </a:custGeom>
          <a:ln w="76200">
            <a:solidFill>
              <a:srgbClr val="096234"/>
            </a:solidFill>
          </a:ln>
        </p:spPr>
        <p:txBody>
          <a:bodyPr wrap="square" lIns="0" tIns="0" rIns="0" bIns="0" rtlCol="0"/>
          <a:lstStyle/>
          <a:p>
            <a:pPr defTabSz="806867">
              <a:defRPr/>
            </a:pPr>
            <a:endParaRPr sz="1588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063487" y="1421295"/>
            <a:ext cx="7424530" cy="49166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dirty="0" smtClean="0">
                <a:cs typeface="Arial" panose="020B0604020202020204" pitchFamily="34" charset="0"/>
              </a:rPr>
              <a:t>Федеральный стандарт бухгалтерского учета для организаций государственного сектора</a:t>
            </a:r>
            <a:br>
              <a:rPr lang="ru-RU" sz="3200" b="1" dirty="0" smtClean="0">
                <a:cs typeface="Arial" panose="020B0604020202020204" pitchFamily="34" charset="0"/>
              </a:rPr>
            </a:br>
            <a:r>
              <a:rPr lang="ru-RU" sz="3200" b="1" dirty="0" smtClean="0">
                <a:cs typeface="Arial" panose="020B0604020202020204" pitchFamily="34" charset="0"/>
              </a:rPr>
              <a:t>«ДОХОДЫ»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2824" b="1" dirty="0">
                <a:solidFill>
                  <a:srgbClr val="000000"/>
                </a:solidFill>
              </a:rPr>
              <a:t/>
            </a:r>
            <a:br>
              <a:rPr lang="ru-RU" sz="2824" b="1" dirty="0">
                <a:solidFill>
                  <a:srgbClr val="000000"/>
                </a:solidFill>
              </a:rPr>
            </a:br>
            <a:endParaRPr sz="2824" b="1" dirty="0"/>
          </a:p>
        </p:txBody>
      </p:sp>
    </p:spTree>
    <p:extLst>
      <p:ext uri="{BB962C8B-B14F-4D97-AF65-F5344CB8AC3E}">
        <p14:creationId xmlns:p14="http://schemas.microsoft.com/office/powerpoint/2010/main" val="2435643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9221105" y="265643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9022081" y="179387"/>
            <a:ext cx="627094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10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524338" y="1002168"/>
            <a:ext cx="8857324" cy="63757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 err="1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Признание</a:t>
            </a:r>
            <a:r>
              <a:rPr lang="en-US" sz="36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3600" b="1" dirty="0" err="1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оценка</a:t>
            </a:r>
            <a:r>
              <a:rPr lang="en-US" sz="36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</a:t>
            </a:r>
            <a:endParaRPr lang="ru-RU" sz="3600" b="1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16F90E-4B39-4700-AA07-06B738DE2E9C}"/>
              </a:ext>
            </a:extLst>
          </p:cNvPr>
          <p:cNvSpPr txBox="1">
            <a:spLocks/>
          </p:cNvSpPr>
          <p:nvPr/>
        </p:nvSpPr>
        <p:spPr>
          <a:xfrm>
            <a:off x="570371" y="1842656"/>
            <a:ext cx="9335628" cy="483595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just">
              <a:buFont typeface="Wingdings" panose="05000000000000000000" pitchFamily="2" charset="2"/>
              <a:buChar char="ü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6F11AE-865F-480B-95F6-CA57F50770D0}"/>
              </a:ext>
            </a:extLst>
          </p:cNvPr>
          <p:cNvSpPr txBox="1"/>
          <p:nvPr/>
        </p:nvSpPr>
        <p:spPr>
          <a:xfrm>
            <a:off x="2274711" y="2020774"/>
            <a:ext cx="5723466" cy="129266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обмене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ценностями</a:t>
            </a:r>
          </a:p>
          <a:p>
            <a:pPr algn="ctr"/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(работами, услугами) </a:t>
            </a:r>
          </a:p>
          <a:p>
            <a:pPr algn="ctr"/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денежных расчетов.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80011E7-E96B-449A-A925-84BB39FC3FAE}"/>
              </a:ext>
            </a:extLst>
          </p:cNvPr>
          <p:cNvSpPr txBox="1"/>
          <p:nvPr/>
        </p:nvSpPr>
        <p:spPr>
          <a:xfrm>
            <a:off x="730929" y="5409556"/>
            <a:ext cx="2771688" cy="89255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 формируется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4568C1D-5340-4E2F-86D0-AEDF781A5C4C}"/>
              </a:ext>
            </a:extLst>
          </p:cNvPr>
          <p:cNvSpPr txBox="1"/>
          <p:nvPr/>
        </p:nvSpPr>
        <p:spPr>
          <a:xfrm>
            <a:off x="5796845" y="5412003"/>
            <a:ext cx="3852330" cy="49244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 отсутствует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9B5F426-3B92-4FD4-A1C4-8FCF8AA4152D}"/>
              </a:ext>
            </a:extLst>
          </p:cNvPr>
          <p:cNvSpPr txBox="1"/>
          <p:nvPr/>
        </p:nvSpPr>
        <p:spPr>
          <a:xfrm>
            <a:off x="5796845" y="3874359"/>
            <a:ext cx="3852330" cy="89255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аналогичная по характеру и стоимости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5C099A-5516-49D9-8965-7595F52A7F4D}"/>
              </a:ext>
            </a:extLst>
          </p:cNvPr>
          <p:cNvSpPr txBox="1"/>
          <p:nvPr/>
        </p:nvSpPr>
        <p:spPr>
          <a:xfrm>
            <a:off x="730929" y="3861365"/>
            <a:ext cx="2771688" cy="89255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существенные отличия</a:t>
            </a: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63924F54-64F4-44F1-B038-35A776093CAF}"/>
              </a:ext>
            </a:extLst>
          </p:cNvPr>
          <p:cNvCxnSpPr>
            <a:cxnSpLocks/>
            <a:stCxn id="2" idx="1"/>
          </p:cNvCxnSpPr>
          <p:nvPr/>
        </p:nvCxnSpPr>
        <p:spPr>
          <a:xfrm flipH="1">
            <a:off x="1614311" y="2667105"/>
            <a:ext cx="6604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38739E48-12A0-4A6A-859B-74DB1C470B75}"/>
              </a:ext>
            </a:extLst>
          </p:cNvPr>
          <p:cNvCxnSpPr/>
          <p:nvPr/>
        </p:nvCxnSpPr>
        <p:spPr>
          <a:xfrm>
            <a:off x="1614311" y="2667105"/>
            <a:ext cx="0" cy="119426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id="{25A7068F-EB87-4760-81AE-DEA504ACDCE0}"/>
              </a:ext>
            </a:extLst>
          </p:cNvPr>
          <p:cNvCxnSpPr/>
          <p:nvPr/>
        </p:nvCxnSpPr>
        <p:spPr>
          <a:xfrm>
            <a:off x="1614311" y="4753918"/>
            <a:ext cx="0" cy="65563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8DB22BAB-04CA-44AA-BF94-77C6FB4DE149}"/>
              </a:ext>
            </a:extLst>
          </p:cNvPr>
          <p:cNvCxnSpPr>
            <a:stCxn id="2" idx="3"/>
          </p:cNvCxnSpPr>
          <p:nvPr/>
        </p:nvCxnSpPr>
        <p:spPr>
          <a:xfrm>
            <a:off x="7998177" y="2667105"/>
            <a:ext cx="73378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>
            <a:extLst>
              <a:ext uri="{FF2B5EF4-FFF2-40B4-BE49-F238E27FC236}">
                <a16:creationId xmlns:a16="http://schemas.microsoft.com/office/drawing/2014/main" id="{3C87B788-E095-459D-A566-532F8BC6815B}"/>
              </a:ext>
            </a:extLst>
          </p:cNvPr>
          <p:cNvCxnSpPr/>
          <p:nvPr/>
        </p:nvCxnSpPr>
        <p:spPr>
          <a:xfrm>
            <a:off x="8731956" y="2667105"/>
            <a:ext cx="0" cy="119426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>
            <a:extLst>
              <a:ext uri="{FF2B5EF4-FFF2-40B4-BE49-F238E27FC236}">
                <a16:creationId xmlns:a16="http://schemas.microsoft.com/office/drawing/2014/main" id="{9FC256F5-8D66-4E8F-ADE2-1B90CB8608AB}"/>
              </a:ext>
            </a:extLst>
          </p:cNvPr>
          <p:cNvCxnSpPr/>
          <p:nvPr/>
        </p:nvCxnSpPr>
        <p:spPr>
          <a:xfrm>
            <a:off x="8731956" y="4766912"/>
            <a:ext cx="0" cy="64264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39373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9221105" y="265643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9022081" y="179387"/>
            <a:ext cx="627094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11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524338" y="683382"/>
            <a:ext cx="8857324" cy="63757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 err="1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Признание</a:t>
            </a:r>
            <a:r>
              <a:rPr lang="en-US" sz="36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3600" b="1" dirty="0" err="1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оценка</a:t>
            </a:r>
            <a:r>
              <a:rPr lang="en-US" sz="36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</a:t>
            </a:r>
            <a:endParaRPr lang="ru-RU" sz="3600" b="1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16F90E-4B39-4700-AA07-06B738DE2E9C}"/>
              </a:ext>
            </a:extLst>
          </p:cNvPr>
          <p:cNvSpPr txBox="1">
            <a:spLocks/>
          </p:cNvSpPr>
          <p:nvPr/>
        </p:nvSpPr>
        <p:spPr>
          <a:xfrm>
            <a:off x="524339" y="1424916"/>
            <a:ext cx="9048418" cy="501744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 Сумма признанного дохода, по которому выявлена дебиторская задолженность, не исполненная должником (плательщиком) в срок и не соответствующая критериям признания актива (далее - 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сомнительная задолженность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корректируется с формированием 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резерва по сомнительной задолженности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Учет сомнительной задолженности - на забалансовых счетах</a:t>
            </a:r>
          </a:p>
          <a:p>
            <a:pPr algn="just"/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Безнадежная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взысканию задолженность списывается с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балансового (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забалансового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учета с одновременным  уменьшением доходов текущего отчетного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периода (уменьшением резерва по сомнительным долгам) 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31575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9221105" y="265643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9022081" y="179387"/>
            <a:ext cx="627094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12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524338" y="735362"/>
            <a:ext cx="8857324" cy="137910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от налогов, сборов, в том числе государственных пошлин, таможенных платежей </a:t>
            </a:r>
            <a:r>
              <a:rPr lang="ru-RU" sz="28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(п.13-18 </a:t>
            </a:r>
            <a:r>
              <a:rPr lang="ru-RU" sz="28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СГС</a:t>
            </a:r>
            <a:r>
              <a:rPr lang="ru-RU" sz="28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16F90E-4B39-4700-AA07-06B738DE2E9C}"/>
              </a:ext>
            </a:extLst>
          </p:cNvPr>
          <p:cNvSpPr txBox="1">
            <a:spLocks/>
          </p:cNvSpPr>
          <p:nvPr/>
        </p:nvSpPr>
        <p:spPr>
          <a:xfrm>
            <a:off x="524339" y="2266950"/>
            <a:ext cx="9048418" cy="442479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spcBef>
                <a:spcPts val="1200"/>
              </a:spcBef>
            </a:pPr>
            <a:r>
              <a:rPr lang="ru-RU" sz="2000" b="1" dirty="0" smtClean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Объекты </a:t>
            </a:r>
            <a:r>
              <a:rPr lang="ru-RU" sz="20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учета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доходы от отдельных видов налогов, сборов, 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том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числе государственных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пошлин, таможенных платежей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1200"/>
              </a:spcBef>
            </a:pPr>
            <a:r>
              <a:rPr lang="ru-RU" sz="20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Субъекты учета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администраторы доходов</a:t>
            </a:r>
          </a:p>
          <a:p>
            <a:pPr algn="just">
              <a:spcBef>
                <a:spcPts val="1200"/>
              </a:spcBef>
            </a:pPr>
            <a:r>
              <a:rPr lang="ru-RU" sz="20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Признание в учете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по факту получения информации о налоговом или таможенном событии</a:t>
            </a:r>
          </a:p>
          <a:p>
            <a:pPr algn="just"/>
            <a:r>
              <a:rPr lang="ru-RU" sz="20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Поступление денежных средств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доходам от налогов, сборов, в том числе государственных пошлин, таможенных платежей, до предоставления информации о наступлении налогового или таможенного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события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расчеты по доходам (расчетов по авансовым поступлениям по доходам)</a:t>
            </a:r>
          </a:p>
          <a:p>
            <a:pPr algn="just">
              <a:spcBef>
                <a:spcPts val="1200"/>
              </a:spcBef>
            </a:pPr>
            <a:r>
              <a:rPr lang="ru-RU" sz="20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доходов – на основе данных, полученных из налоговых (таможенных) деклараций (расчетов)</a:t>
            </a:r>
          </a:p>
        </p:txBody>
      </p:sp>
    </p:spTree>
    <p:extLst>
      <p:ext uri="{BB962C8B-B14F-4D97-AF65-F5344CB8AC3E}">
        <p14:creationId xmlns:p14="http://schemas.microsoft.com/office/powerpoint/2010/main" val="23796039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9221105" y="265643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9022081" y="179387"/>
            <a:ext cx="627094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13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575973" y="869947"/>
            <a:ext cx="9424039" cy="63757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r>
              <a:rPr lang="en-US" sz="28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</a:t>
            </a:r>
            <a:r>
              <a:rPr lang="en-US" sz="28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страховых </a:t>
            </a:r>
            <a:r>
              <a:rPr lang="ru-RU" sz="28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взносов на </a:t>
            </a:r>
            <a:r>
              <a:rPr lang="ru-RU" sz="28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обязательное социальное </a:t>
            </a:r>
            <a:r>
              <a:rPr lang="ru-RU" sz="28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страхование </a:t>
            </a:r>
            <a:r>
              <a:rPr lang="ru-RU" sz="28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(п.19-24 СГС)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16F90E-4B39-4700-AA07-06B738DE2E9C}"/>
              </a:ext>
            </a:extLst>
          </p:cNvPr>
          <p:cNvSpPr txBox="1">
            <a:spLocks/>
          </p:cNvSpPr>
          <p:nvPr/>
        </p:nvSpPr>
        <p:spPr>
          <a:xfrm>
            <a:off x="575973" y="1957893"/>
            <a:ext cx="9048418" cy="437623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000" b="1" dirty="0" smtClean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Объекты учета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по отдельным видам указанных поступлений исходя из экономического содержания необменных операций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бюджетной классификации Российской</a:t>
            </a:r>
            <a:endParaRPr lang="ru-RU" sz="2000" u="sng" dirty="0">
              <a:latin typeface="Times New Roman" panose="02020603050405020304" pitchFamily="18" charset="0"/>
              <a:cs typeface="Times New Roman" panose="02020603050405020304" pitchFamily="18" charset="0"/>
              <a:hlinkClick r:id="rId2"/>
            </a:endParaRPr>
          </a:p>
          <a:p>
            <a:pPr algn="just">
              <a:spcBef>
                <a:spcPts val="1200"/>
              </a:spcBef>
            </a:pPr>
            <a:r>
              <a:rPr lang="ru-RU" sz="2000" b="1" dirty="0" smtClean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Субъекты </a:t>
            </a:r>
            <a:r>
              <a:rPr lang="ru-RU" sz="20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учета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администраторы доходов фондов</a:t>
            </a:r>
          </a:p>
          <a:p>
            <a:pPr algn="just">
              <a:spcBef>
                <a:spcPts val="1200"/>
              </a:spcBef>
            </a:pPr>
            <a:r>
              <a:rPr lang="ru-RU" sz="20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Признание в учете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 факту получения информации о налоговом событии</a:t>
            </a:r>
          </a:p>
          <a:p>
            <a:pPr algn="just">
              <a:spcBef>
                <a:spcPts val="1200"/>
              </a:spcBef>
            </a:pPr>
            <a:r>
              <a:rPr lang="ru-RU" sz="20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Поступление денежных средств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доходам от страховых взносов до наступления налогового события – расчеты по доходам (расчетов по авансовым поступлениям по доходам)</a:t>
            </a:r>
          </a:p>
          <a:p>
            <a:pPr algn="just">
              <a:spcBef>
                <a:spcPts val="1200"/>
              </a:spcBef>
            </a:pPr>
            <a:r>
              <a:rPr lang="ru-RU" sz="20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на основе данных, полученных из расчетов по страховым взносам</a:t>
            </a:r>
          </a:p>
        </p:txBody>
      </p:sp>
    </p:spTree>
    <p:extLst>
      <p:ext uri="{BB962C8B-B14F-4D97-AF65-F5344CB8AC3E}">
        <p14:creationId xmlns:p14="http://schemas.microsoft.com/office/powerpoint/2010/main" val="41594520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9221105" y="265643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9022081" y="179387"/>
            <a:ext cx="627094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14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225137" y="683382"/>
            <a:ext cx="9424039" cy="1214691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3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от безвозмездных поступлений </a:t>
            </a:r>
            <a:endParaRPr lang="ru-RU" sz="3300" b="1" dirty="0" smtClean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3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33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бюджетов (п.25-31 СГС)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16F90E-4B39-4700-AA07-06B738DE2E9C}"/>
              </a:ext>
            </a:extLst>
          </p:cNvPr>
          <p:cNvSpPr txBox="1">
            <a:spLocks/>
          </p:cNvSpPr>
          <p:nvPr/>
        </p:nvSpPr>
        <p:spPr>
          <a:xfrm>
            <a:off x="524339" y="1898072"/>
            <a:ext cx="9048418" cy="399011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spcBef>
                <a:spcPts val="1200"/>
              </a:spcBef>
            </a:pPr>
            <a:r>
              <a:rPr lang="ru-RU" sz="25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Объекты учета 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доходы от межбюджетных трансфертов из других бюджетов бюджетной системы РФ, наднациональных организаций и правительств иностранных государств, международных финансовых организаций</a:t>
            </a:r>
          </a:p>
          <a:p>
            <a:pPr algn="just">
              <a:spcBef>
                <a:spcPts val="1200"/>
              </a:spcBef>
            </a:pPr>
            <a:r>
              <a:rPr lang="ru-RU" sz="25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Субъекты учета 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администраторы доходов</a:t>
            </a:r>
          </a:p>
          <a:p>
            <a:pPr algn="just">
              <a:spcBef>
                <a:spcPts val="1200"/>
              </a:spcBef>
            </a:pPr>
            <a:r>
              <a:rPr lang="ru-RU" sz="25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Признание в учете 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в зависимости от наличия условия при передачи актива</a:t>
            </a:r>
          </a:p>
        </p:txBody>
      </p:sp>
    </p:spTree>
    <p:extLst>
      <p:ext uri="{BB962C8B-B14F-4D97-AF65-F5344CB8AC3E}">
        <p14:creationId xmlns:p14="http://schemas.microsoft.com/office/powerpoint/2010/main" val="1666067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9221105" y="265643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9022081" y="179387"/>
            <a:ext cx="627094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15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225137" y="683382"/>
            <a:ext cx="9424039" cy="1214691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3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от безвозмездных </a:t>
            </a:r>
            <a:r>
              <a:rPr lang="ru-RU" sz="33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поступлений</a:t>
            </a:r>
            <a:br>
              <a:rPr lang="ru-RU" sz="33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3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33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бюджетов (п.25-31 СГС)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16F90E-4B39-4700-AA07-06B738DE2E9C}"/>
              </a:ext>
            </a:extLst>
          </p:cNvPr>
          <p:cNvSpPr txBox="1">
            <a:spLocks/>
          </p:cNvSpPr>
          <p:nvPr/>
        </p:nvSpPr>
        <p:spPr>
          <a:xfrm>
            <a:off x="524339" y="1921271"/>
            <a:ext cx="9048418" cy="453567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081088" indent="-1081088" algn="just">
              <a:lnSpc>
                <a:spcPct val="125000"/>
              </a:lnSpc>
              <a:spcBef>
                <a:spcPts val="1200"/>
              </a:spcBef>
            </a:pPr>
            <a:r>
              <a:rPr lang="ru-RU" sz="24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при передаче активов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условия, устанавливаемые передающей стороной при передаче активов, о целевом использовании активов (достижении результатов), при невыполнении которых передаваемые активы должны быть возвращены полностью или частично передающей </a:t>
            </a:r>
            <a:r>
              <a:rPr lang="ru-RU" sz="2400" dirty="0"/>
              <a:t>стороне.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91266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9221105" y="265643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9022081" y="179387"/>
            <a:ext cx="627094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16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214922" y="561143"/>
            <a:ext cx="9424039" cy="1214691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от безвозмездных поступлений </a:t>
            </a:r>
            <a:endParaRPr lang="ru-RU" sz="3200" b="1" dirty="0" smtClean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32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бюджетов (п.25-31 СГС)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16F90E-4B39-4700-AA07-06B738DE2E9C}"/>
              </a:ext>
            </a:extLst>
          </p:cNvPr>
          <p:cNvSpPr txBox="1">
            <a:spLocks/>
          </p:cNvSpPr>
          <p:nvPr/>
        </p:nvSpPr>
        <p:spPr>
          <a:xfrm>
            <a:off x="524339" y="1579959"/>
            <a:ext cx="9048418" cy="453567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081088" indent="-1081088" algn="just">
              <a:lnSpc>
                <a:spcPct val="125000"/>
              </a:lnSpc>
              <a:spcBef>
                <a:spcPts val="1200"/>
              </a:spcBef>
            </a:pP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181349" y="1676251"/>
            <a:ext cx="3491183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трансферты 150, 160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8675" y="2046591"/>
            <a:ext cx="1781174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условие при передаче активов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98950" y="2046591"/>
            <a:ext cx="1781174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условия при передаче активов</a:t>
            </a:r>
          </a:p>
        </p:txBody>
      </p:sp>
      <p:cxnSp>
        <p:nvCxnSpPr>
          <p:cNvPr id="6" name="Прямая соединительная линия 5"/>
          <p:cNvCxnSpPr>
            <a:stCxn id="2" idx="1"/>
          </p:cNvCxnSpPr>
          <p:nvPr/>
        </p:nvCxnSpPr>
        <p:spPr>
          <a:xfrm flipH="1" flipV="1">
            <a:off x="1743075" y="1853165"/>
            <a:ext cx="1438274" cy="14625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1743075" y="1853164"/>
            <a:ext cx="0" cy="18567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 flipV="1">
            <a:off x="6679811" y="1861392"/>
            <a:ext cx="1438275" cy="775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8118086" y="1869145"/>
            <a:ext cx="0" cy="17744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663424" y="4551259"/>
            <a:ext cx="1781174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части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отчетного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периода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875261" y="4557016"/>
            <a:ext cx="1781174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части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будущих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периодов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663424" y="5867066"/>
            <a:ext cx="1781174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отчетного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периода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875262" y="5870106"/>
            <a:ext cx="1781174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будущих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периодов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731787" y="3121054"/>
            <a:ext cx="3955200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факту возникновения права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их получение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(соглашение)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8118086" y="2969921"/>
            <a:ext cx="0" cy="15113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endCxn id="18" idx="0"/>
          </p:cNvCxnSpPr>
          <p:nvPr/>
        </p:nvCxnSpPr>
        <p:spPr>
          <a:xfrm>
            <a:off x="6554010" y="4358367"/>
            <a:ext cx="1" cy="19289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18" idx="2"/>
          </p:cNvCxnSpPr>
          <p:nvPr/>
        </p:nvCxnSpPr>
        <p:spPr>
          <a:xfrm flipH="1">
            <a:off x="6554010" y="5474590"/>
            <a:ext cx="1" cy="39551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endCxn id="19" idx="0"/>
          </p:cNvCxnSpPr>
          <p:nvPr/>
        </p:nvCxnSpPr>
        <p:spPr>
          <a:xfrm>
            <a:off x="8765848" y="4358366"/>
            <a:ext cx="1" cy="19865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stCxn id="19" idx="2"/>
          </p:cNvCxnSpPr>
          <p:nvPr/>
        </p:nvCxnSpPr>
        <p:spPr>
          <a:xfrm>
            <a:off x="8765849" y="5480346"/>
            <a:ext cx="1" cy="38976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92192" y="3117287"/>
            <a:ext cx="3955200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факту возникновения права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их получение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(соглашение)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1" name="Прямая со стрелкой 30"/>
          <p:cNvCxnSpPr>
            <a:stCxn id="3" idx="2"/>
          </p:cNvCxnSpPr>
          <p:nvPr/>
        </p:nvCxnSpPr>
        <p:spPr>
          <a:xfrm flipH="1">
            <a:off x="1719261" y="2969922"/>
            <a:ext cx="1" cy="14736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279532" y="3966035"/>
            <a:ext cx="3967861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Признание доходов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будущих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периодов</a:t>
            </a:r>
          </a:p>
        </p:txBody>
      </p:sp>
      <p:cxnSp>
        <p:nvCxnSpPr>
          <p:cNvPr id="38" name="Прямая со стрелкой 37"/>
          <p:cNvCxnSpPr/>
          <p:nvPr/>
        </p:nvCxnSpPr>
        <p:spPr>
          <a:xfrm>
            <a:off x="1719261" y="3767384"/>
            <a:ext cx="0" cy="15303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279532" y="4793798"/>
            <a:ext cx="3955200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мере выполнения условий при передаче активов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(отчет о выполнении условий предоставления трансферта)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14922" y="6115630"/>
            <a:ext cx="3967861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отчетного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периодов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 части отчетного периода)</a:t>
            </a:r>
          </a:p>
        </p:txBody>
      </p:sp>
      <p:cxnSp>
        <p:nvCxnSpPr>
          <p:cNvPr id="32" name="Прямая со стрелкой 31"/>
          <p:cNvCxnSpPr/>
          <p:nvPr/>
        </p:nvCxnSpPr>
        <p:spPr>
          <a:xfrm>
            <a:off x="1956592" y="4612365"/>
            <a:ext cx="0" cy="15303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2070098" y="5962593"/>
            <a:ext cx="0" cy="15303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731787" y="3978425"/>
            <a:ext cx="3955200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Признаются доходы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4" name="Прямая со стрелкой 43"/>
          <p:cNvCxnSpPr/>
          <p:nvPr/>
        </p:nvCxnSpPr>
        <p:spPr>
          <a:xfrm flipH="1">
            <a:off x="7861448" y="3767384"/>
            <a:ext cx="13813" cy="24362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15898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9221105" y="265643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9022081" y="179387"/>
            <a:ext cx="627094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17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225137" y="683382"/>
            <a:ext cx="9424039" cy="1166101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3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r>
              <a:rPr lang="en-US" sz="33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3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</a:t>
            </a:r>
            <a:r>
              <a:rPr lang="en-US" sz="33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3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штрафов</a:t>
            </a:r>
            <a:r>
              <a:rPr lang="en-US" sz="33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3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пеней</a:t>
            </a:r>
            <a:r>
              <a:rPr lang="en-US" sz="33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3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неустоек</a:t>
            </a:r>
            <a:r>
              <a:rPr lang="en-US" sz="33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3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возмещения</a:t>
            </a:r>
            <a:r>
              <a:rPr lang="en-US" sz="33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3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ущерба</a:t>
            </a:r>
            <a:r>
              <a:rPr lang="en-US" sz="33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3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(п.32-35 СГС)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16F90E-4B39-4700-AA07-06B738DE2E9C}"/>
              </a:ext>
            </a:extLst>
          </p:cNvPr>
          <p:cNvSpPr txBox="1">
            <a:spLocks/>
          </p:cNvSpPr>
          <p:nvPr/>
        </p:nvSpPr>
        <p:spPr>
          <a:xfrm>
            <a:off x="600757" y="2068750"/>
            <a:ext cx="9048418" cy="452360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spcBef>
                <a:spcPts val="1200"/>
              </a:spcBef>
            </a:pPr>
            <a:r>
              <a:rPr lang="ru-RU" sz="26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Объекты учета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отдельные виды доходов от принудительных изъятий, штрафов и иных санкций </a:t>
            </a:r>
          </a:p>
          <a:p>
            <a:pPr algn="just">
              <a:spcBef>
                <a:spcPts val="1200"/>
              </a:spcBef>
            </a:pPr>
            <a:r>
              <a:rPr lang="ru-RU" sz="26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Субъекты учета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администраторы доходов</a:t>
            </a:r>
          </a:p>
          <a:p>
            <a:pPr algn="just">
              <a:spcBef>
                <a:spcPts val="1200"/>
              </a:spcBef>
            </a:pPr>
            <a:r>
              <a:rPr lang="ru-RU" sz="26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Признание в учете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на дату возникновения требования к плательщику, 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предъявлении плательщику документа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устанавливающего право требования по уплате неустоек </a:t>
            </a:r>
          </a:p>
          <a:p>
            <a:pPr algn="just">
              <a:spcBef>
                <a:spcPts val="1200"/>
              </a:spcBef>
            </a:pPr>
            <a:r>
              <a:rPr lang="ru-RU" sz="26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Оценка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по сумме, указанной в соответствующих документах</a:t>
            </a:r>
          </a:p>
        </p:txBody>
      </p:sp>
    </p:spTree>
    <p:extLst>
      <p:ext uri="{BB962C8B-B14F-4D97-AF65-F5344CB8AC3E}">
        <p14:creationId xmlns:p14="http://schemas.microsoft.com/office/powerpoint/2010/main" val="35011493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9221105" y="265643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9022081" y="179387"/>
            <a:ext cx="627094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18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225137" y="683382"/>
            <a:ext cx="9424039" cy="1166101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3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Прочие доходы</a:t>
            </a:r>
            <a:r>
              <a:rPr lang="en-US" sz="33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3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</a:t>
            </a:r>
            <a:r>
              <a:rPr lang="en-US" sz="33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3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необменных операций</a:t>
            </a:r>
            <a:r>
              <a:rPr lang="en-US" sz="33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3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(п.36-43 СГС)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16F90E-4B39-4700-AA07-06B738DE2E9C}"/>
              </a:ext>
            </a:extLst>
          </p:cNvPr>
          <p:cNvSpPr txBox="1">
            <a:spLocks/>
          </p:cNvSpPr>
          <p:nvPr/>
        </p:nvSpPr>
        <p:spPr>
          <a:xfrm>
            <a:off x="600757" y="2068750"/>
            <a:ext cx="9048418" cy="452360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spcBef>
                <a:spcPts val="1200"/>
              </a:spcBef>
            </a:pPr>
            <a:r>
              <a:rPr lang="ru-RU" sz="26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Объекты учета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отдельные виды поступлений от необменных операций с учетом их целевого назначения</a:t>
            </a:r>
          </a:p>
          <a:p>
            <a:pPr algn="just">
              <a:spcBef>
                <a:spcPts val="1200"/>
              </a:spcBef>
            </a:pPr>
            <a:r>
              <a:rPr lang="ru-RU" sz="26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Субъекты учета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субъекты учета, получающие активы</a:t>
            </a:r>
          </a:p>
          <a:p>
            <a:pPr algn="just">
              <a:spcBef>
                <a:spcPts val="1200"/>
              </a:spcBef>
            </a:pPr>
            <a:r>
              <a:rPr lang="ru-RU" sz="26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Признание в учете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в зависимости от вида дохода</a:t>
            </a:r>
          </a:p>
          <a:p>
            <a:pPr algn="just">
              <a:spcBef>
                <a:spcPts val="1200"/>
              </a:spcBef>
            </a:pPr>
            <a:r>
              <a:rPr lang="ru-RU" sz="26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иных доходов от необменных операций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безвозмездном получении активов (материальных ценностей) – по справедливой стоимости безвозмездно полученных активов</a:t>
            </a:r>
          </a:p>
        </p:txBody>
      </p:sp>
    </p:spTree>
    <p:extLst>
      <p:ext uri="{BB962C8B-B14F-4D97-AF65-F5344CB8AC3E}">
        <p14:creationId xmlns:p14="http://schemas.microsoft.com/office/powerpoint/2010/main" val="17877617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9221105" y="265643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9022081" y="179387"/>
            <a:ext cx="627094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19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225137" y="683382"/>
            <a:ext cx="9424039" cy="97396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Прочие доходы</a:t>
            </a:r>
            <a:r>
              <a:rPr lang="en-US" sz="28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</a:t>
            </a:r>
            <a:r>
              <a:rPr lang="en-US" sz="28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необменных </a:t>
            </a:r>
            <a:r>
              <a:rPr lang="ru-RU" sz="28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операций</a:t>
            </a:r>
            <a:endParaRPr lang="ru-RU" sz="2800" b="1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u="sng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условий </a:t>
            </a:r>
            <a:r>
              <a:rPr lang="ru-RU" sz="28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передаче активов </a:t>
            </a:r>
            <a:r>
              <a:rPr lang="ru-RU" sz="28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(п.36-43 СГС)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09625" y="1657350"/>
            <a:ext cx="3524250" cy="120032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 поступления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денежных средств (включая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 и гранты),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получены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условий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передаче активов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09625" y="3328707"/>
            <a:ext cx="3524250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факту возникновения права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их получение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97831" y="1657351"/>
            <a:ext cx="3524250" cy="120032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Безвозмездное получение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нефинансовых активов 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условий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передаче активов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97831" y="3466596"/>
            <a:ext cx="3524250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факту возникновения права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их получение </a:t>
            </a:r>
          </a:p>
        </p:txBody>
      </p:sp>
      <p:sp>
        <p:nvSpPr>
          <p:cNvPr id="11" name="TextBox 10"/>
          <p:cNvSpPr txBox="1">
            <a:spLocks/>
          </p:cNvSpPr>
          <p:nvPr/>
        </p:nvSpPr>
        <p:spPr>
          <a:xfrm>
            <a:off x="5497831" y="4721842"/>
            <a:ext cx="3524250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отчетного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периодов</a:t>
            </a:r>
          </a:p>
        </p:txBody>
      </p:sp>
      <p:cxnSp>
        <p:nvCxnSpPr>
          <p:cNvPr id="4" name="Прямая со стрелкой 3"/>
          <p:cNvCxnSpPr>
            <a:stCxn id="2" idx="2"/>
          </p:cNvCxnSpPr>
          <p:nvPr/>
        </p:nvCxnSpPr>
        <p:spPr>
          <a:xfrm>
            <a:off x="2571750" y="2857679"/>
            <a:ext cx="0" cy="44295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2584450" y="3950585"/>
            <a:ext cx="0" cy="16595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7391400" y="2857679"/>
            <a:ext cx="0" cy="60891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7372351" y="4112925"/>
            <a:ext cx="0" cy="60891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25787" y="4689377"/>
            <a:ext cx="1781174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части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отчетного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периода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737624" y="4695134"/>
            <a:ext cx="1781174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части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будущих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периодов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25787" y="5817778"/>
            <a:ext cx="1781174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отчетного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периода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737623" y="5844302"/>
            <a:ext cx="1781174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будущих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периодов</a:t>
            </a:r>
          </a:p>
        </p:txBody>
      </p:sp>
      <p:cxnSp>
        <p:nvCxnSpPr>
          <p:cNvPr id="21" name="Прямая со стрелкой 20"/>
          <p:cNvCxnSpPr>
            <a:endCxn id="17" idx="0"/>
          </p:cNvCxnSpPr>
          <p:nvPr/>
        </p:nvCxnSpPr>
        <p:spPr>
          <a:xfrm>
            <a:off x="1416373" y="4496485"/>
            <a:ext cx="1" cy="19289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17" idx="2"/>
          </p:cNvCxnSpPr>
          <p:nvPr/>
        </p:nvCxnSpPr>
        <p:spPr>
          <a:xfrm>
            <a:off x="1416374" y="5612708"/>
            <a:ext cx="0" cy="20063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endCxn id="18" idx="0"/>
          </p:cNvCxnSpPr>
          <p:nvPr/>
        </p:nvCxnSpPr>
        <p:spPr>
          <a:xfrm>
            <a:off x="3628211" y="4496484"/>
            <a:ext cx="1" cy="19865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18" idx="2"/>
          </p:cNvCxnSpPr>
          <p:nvPr/>
        </p:nvCxnSpPr>
        <p:spPr>
          <a:xfrm flipH="1">
            <a:off x="3628211" y="5618464"/>
            <a:ext cx="1" cy="19488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594150" y="4116543"/>
            <a:ext cx="3955200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Признаются доходы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48689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9221105" y="265643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9218081" y="179387"/>
            <a:ext cx="431094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2</a:t>
            </a:fld>
            <a:endParaRPr lang="en-US" b="1" dirty="0">
              <a:solidFill>
                <a:srgbClr val="C79023"/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589D85C-5CF2-44D3-A32D-69718AFB9AD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341"/>
          <a:stretch/>
        </p:blipFill>
        <p:spPr>
          <a:xfrm>
            <a:off x="0" y="1613878"/>
            <a:ext cx="9906000" cy="4866435"/>
          </a:xfrm>
          <a:prstGeom prst="rect">
            <a:avLst/>
          </a:prstGeom>
        </p:spPr>
      </p:pic>
      <p:sp>
        <p:nvSpPr>
          <p:cNvPr id="41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574901" y="976162"/>
            <a:ext cx="8420100" cy="46832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>
                <a:solidFill>
                  <a:srgbClr val="077A3E"/>
                </a:solidFill>
              </a:rPr>
              <a:t>Официальный сайт Министерства финансов Российской Федерации</a:t>
            </a:r>
            <a:endParaRPr lang="en-GB" sz="2800" b="1" dirty="0">
              <a:solidFill>
                <a:srgbClr val="077A3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7334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9221105" y="265643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9022081" y="179387"/>
            <a:ext cx="627094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20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225137" y="730951"/>
            <a:ext cx="9424039" cy="1166101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Прочие доходы</a:t>
            </a:r>
            <a:r>
              <a:rPr lang="en-US" sz="28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</a:t>
            </a:r>
            <a:r>
              <a:rPr lang="en-US" sz="28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необменных </a:t>
            </a:r>
            <a:r>
              <a:rPr lang="ru-RU" sz="28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операций</a:t>
            </a:r>
          </a:p>
          <a:p>
            <a:r>
              <a:rPr lang="ru-RU" sz="2800" b="1" u="sng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условиях </a:t>
            </a:r>
            <a:r>
              <a:rPr lang="ru-RU" sz="28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передачи активов</a:t>
            </a:r>
            <a:r>
              <a:rPr lang="en-US" sz="28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(п.36-43 СГС)</a:t>
            </a:r>
          </a:p>
        </p:txBody>
      </p:sp>
      <p:grpSp>
        <p:nvGrpSpPr>
          <p:cNvPr id="3" name="Группа 16"/>
          <p:cNvGrpSpPr/>
          <p:nvPr/>
        </p:nvGrpSpPr>
        <p:grpSpPr>
          <a:xfrm>
            <a:off x="481252" y="1923994"/>
            <a:ext cx="8739853" cy="4563724"/>
            <a:chOff x="684922" y="2204989"/>
            <a:chExt cx="7662815" cy="4156614"/>
          </a:xfrm>
        </p:grpSpPr>
        <p:sp>
          <p:nvSpPr>
            <p:cNvPr id="2" name="TextBox 1"/>
            <p:cNvSpPr txBox="1"/>
            <p:nvPr/>
          </p:nvSpPr>
          <p:spPr>
            <a:xfrm>
              <a:off x="864961" y="2965603"/>
              <a:ext cx="3253154" cy="840964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Безвозмездные </a:t>
              </a:r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поступления денежные средства 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(включая субсидии и гранты) 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47348" y="3991712"/>
              <a:ext cx="7580727" cy="336385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 факту возникновения права на их получение 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67010" y="4648109"/>
              <a:ext cx="7580727" cy="336385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Доходы </a:t>
              </a:r>
              <a:r>
                <a:rPr lang="ru-RU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будущих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периодов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094583" y="3217892"/>
              <a:ext cx="3253154" cy="588675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Безвозмездное получение </a:t>
              </a:r>
              <a:r>
                <a:rPr lang="ru-RU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нефинансовых активов </a:t>
              </a:r>
            </a:p>
          </p:txBody>
        </p:sp>
        <p:sp>
          <p:nvSpPr>
            <p:cNvPr id="11" name="TextBox 10"/>
            <p:cNvSpPr txBox="1">
              <a:spLocks/>
            </p:cNvSpPr>
            <p:nvPr/>
          </p:nvSpPr>
          <p:spPr>
            <a:xfrm>
              <a:off x="747347" y="5160973"/>
              <a:ext cx="7600389" cy="574356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noAutofit/>
            </a:bodyPr>
            <a:lstStyle/>
            <a:p>
              <a:pPr algn="ctr"/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 мере реализации условий при передаче </a:t>
              </a:r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активов в части отчетного периода (отчет о выполнении условий (достижении целей)</a:t>
              </a:r>
            </a:p>
            <a:p>
              <a:pPr algn="ctr"/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" name="Прямая со стрелкой 3"/>
            <p:cNvCxnSpPr/>
            <p:nvPr/>
          </p:nvCxnSpPr>
          <p:spPr>
            <a:xfrm>
              <a:off x="2345136" y="3807701"/>
              <a:ext cx="0" cy="184011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 стрелкой 13"/>
            <p:cNvCxnSpPr/>
            <p:nvPr/>
          </p:nvCxnSpPr>
          <p:spPr>
            <a:xfrm>
              <a:off x="4466492" y="4361044"/>
              <a:ext cx="0" cy="287065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 стрелкой 14"/>
            <p:cNvCxnSpPr/>
            <p:nvPr/>
          </p:nvCxnSpPr>
          <p:spPr>
            <a:xfrm>
              <a:off x="6804737" y="3784621"/>
              <a:ext cx="0" cy="207091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 стрелкой 15"/>
            <p:cNvCxnSpPr>
              <a:endCxn id="11" idx="0"/>
            </p:cNvCxnSpPr>
            <p:nvPr/>
          </p:nvCxnSpPr>
          <p:spPr>
            <a:xfrm>
              <a:off x="4475286" y="5017441"/>
              <a:ext cx="72256" cy="143532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747347" y="6025218"/>
              <a:ext cx="7580727" cy="336385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Доходы </a:t>
              </a:r>
              <a:r>
                <a:rPr lang="ru-RU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отчетного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периода </a:t>
              </a:r>
            </a:p>
          </p:txBody>
        </p:sp>
        <p:cxnSp>
          <p:nvCxnSpPr>
            <p:cNvPr id="21" name="Прямая со стрелкой 20"/>
            <p:cNvCxnSpPr/>
            <p:nvPr/>
          </p:nvCxnSpPr>
          <p:spPr>
            <a:xfrm>
              <a:off x="4475286" y="5735329"/>
              <a:ext cx="0" cy="287065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684922" y="2204989"/>
              <a:ext cx="7580727" cy="336385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наличие </a:t>
              </a:r>
              <a:r>
                <a:rPr lang="ru-RU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условия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при передаче </a:t>
              </a:r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активов (целевого назначения)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3" name="Прямая со стрелкой 22"/>
            <p:cNvCxnSpPr>
              <a:endCxn id="9" idx="0"/>
            </p:cNvCxnSpPr>
            <p:nvPr/>
          </p:nvCxnSpPr>
          <p:spPr>
            <a:xfrm flipH="1">
              <a:off x="6721160" y="2574321"/>
              <a:ext cx="10050" cy="643571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4" name="Прямая со стрелкой 23"/>
          <p:cNvCxnSpPr>
            <a:endCxn id="2" idx="0"/>
          </p:cNvCxnSpPr>
          <p:nvPr/>
        </p:nvCxnSpPr>
        <p:spPr>
          <a:xfrm flipH="1">
            <a:off x="2541794" y="2329500"/>
            <a:ext cx="11463" cy="42960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73330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9221105" y="265643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9022081" y="179387"/>
            <a:ext cx="627094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21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225137" y="832852"/>
            <a:ext cx="9424039" cy="697011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3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r>
              <a:rPr lang="en-US" sz="33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3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</a:t>
            </a:r>
            <a:r>
              <a:rPr lang="en-US" sz="33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3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собственности (п.44-47 СГС)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16F90E-4B39-4700-AA07-06B738DE2E9C}"/>
              </a:ext>
            </a:extLst>
          </p:cNvPr>
          <p:cNvSpPr txBox="1">
            <a:spLocks/>
          </p:cNvSpPr>
          <p:nvPr/>
        </p:nvSpPr>
        <p:spPr>
          <a:xfrm>
            <a:off x="515033" y="2162907"/>
            <a:ext cx="9048418" cy="356088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в виде платы за передачу</a:t>
            </a:r>
          </a:p>
          <a:p>
            <a:pPr>
              <a:spcBef>
                <a:spcPts val="0"/>
              </a:spcBef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возмездное пользование</a:t>
            </a:r>
          </a:p>
          <a:p>
            <a:pPr>
              <a:spcBef>
                <a:spcPts val="0"/>
              </a:spcBef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государственного и муниципального имущества</a:t>
            </a:r>
          </a:p>
          <a:p>
            <a:pPr>
              <a:spcBef>
                <a:spcPts val="0"/>
              </a:spcBef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ru-RU" sz="36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СГС «Аренда»</a:t>
            </a:r>
          </a:p>
          <a:p>
            <a:pPr>
              <a:spcBef>
                <a:spcPts val="0"/>
              </a:spcBef>
            </a:pP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(порядок признания и оценка доходов)</a:t>
            </a:r>
          </a:p>
        </p:txBody>
      </p:sp>
    </p:spTree>
    <p:extLst>
      <p:ext uri="{BB962C8B-B14F-4D97-AF65-F5344CB8AC3E}">
        <p14:creationId xmlns:p14="http://schemas.microsoft.com/office/powerpoint/2010/main" val="40838997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9221105" y="265643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9022081" y="179387"/>
            <a:ext cx="627094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22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225137" y="832852"/>
            <a:ext cx="9424039" cy="697011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3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r>
              <a:rPr lang="en-US" sz="33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3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</a:t>
            </a:r>
            <a:r>
              <a:rPr lang="en-US" sz="33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3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собственности (п.44-47 СГС)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16F90E-4B39-4700-AA07-06B738DE2E9C}"/>
              </a:ext>
            </a:extLst>
          </p:cNvPr>
          <p:cNvSpPr txBox="1">
            <a:spLocks/>
          </p:cNvSpPr>
          <p:nvPr/>
        </p:nvSpPr>
        <p:spPr>
          <a:xfrm>
            <a:off x="412946" y="1626576"/>
            <a:ext cx="9159679" cy="495698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в виде процентов по остаткам денежных средств на счетах;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от передачи государственного и муниципального имущества в доверительное управление;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от предоставления бюджетных кредитов, займов;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иные доходы от использования активов 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1200"/>
              </a:spcBef>
            </a:pPr>
            <a:r>
              <a:rPr lang="ru-RU" sz="26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Признание в учете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доходы текущего отчетного периода</a:t>
            </a:r>
          </a:p>
          <a:p>
            <a:pPr algn="just">
              <a:spcBef>
                <a:spcPts val="1200"/>
              </a:spcBef>
            </a:pPr>
            <a:r>
              <a:rPr lang="ru-RU" sz="26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условия контракта (договора, соглашения)</a:t>
            </a:r>
          </a:p>
        </p:txBody>
      </p:sp>
    </p:spTree>
    <p:extLst>
      <p:ext uri="{BB962C8B-B14F-4D97-AF65-F5344CB8AC3E}">
        <p14:creationId xmlns:p14="http://schemas.microsoft.com/office/powerpoint/2010/main" val="28510735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9221105" y="265643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9022081" y="179387"/>
            <a:ext cx="627094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23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225137" y="832852"/>
            <a:ext cx="9424039" cy="697011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3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r>
              <a:rPr lang="en-US" sz="33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3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</a:t>
            </a:r>
            <a:r>
              <a:rPr lang="en-US" sz="33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3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собственности (п.44-47 СГС)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16F90E-4B39-4700-AA07-06B738DE2E9C}"/>
              </a:ext>
            </a:extLst>
          </p:cNvPr>
          <p:cNvSpPr txBox="1">
            <a:spLocks/>
          </p:cNvSpPr>
          <p:nvPr/>
        </p:nvSpPr>
        <p:spPr>
          <a:xfrm>
            <a:off x="346271" y="1826995"/>
            <a:ext cx="9159679" cy="420272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в виде части прибыли ГУП и МУП, от иных форм участия в капитале предприятий, а также дивидендов по акциям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1200"/>
              </a:spcBef>
            </a:pPr>
            <a:r>
              <a:rPr lang="ru-RU" sz="26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Признание в учете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доходы текущего </a:t>
            </a:r>
            <a:r>
              <a:rPr lang="ru-RU" sz="2600">
                <a:latin typeface="Times New Roman" panose="02020603050405020304" pitchFamily="18" charset="0"/>
                <a:cs typeface="Times New Roman" panose="02020603050405020304" pitchFamily="18" charset="0"/>
              </a:rPr>
              <a:t>отчетного периода,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дату утверждения решения собственников (учредителей) о распределении указанных доходов</a:t>
            </a:r>
          </a:p>
          <a:p>
            <a:pPr algn="just">
              <a:spcBef>
                <a:spcPts val="1200"/>
              </a:spcBef>
            </a:pPr>
            <a:r>
              <a:rPr lang="ru-RU" sz="26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указывается в решении собственника (учредителя)</a:t>
            </a:r>
          </a:p>
        </p:txBody>
      </p:sp>
    </p:spTree>
    <p:extLst>
      <p:ext uri="{BB962C8B-B14F-4D97-AF65-F5344CB8AC3E}">
        <p14:creationId xmlns:p14="http://schemas.microsoft.com/office/powerpoint/2010/main" val="35375206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9221105" y="265643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9022081" y="179387"/>
            <a:ext cx="627094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24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225137" y="832851"/>
            <a:ext cx="9424039" cy="72338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3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от реализации (п.48-54 СГС)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16F90E-4B39-4700-AA07-06B738DE2E9C}"/>
              </a:ext>
            </a:extLst>
          </p:cNvPr>
          <p:cNvSpPr txBox="1">
            <a:spLocks/>
          </p:cNvSpPr>
          <p:nvPr/>
        </p:nvSpPr>
        <p:spPr>
          <a:xfrm>
            <a:off x="600757" y="2068750"/>
            <a:ext cx="9048418" cy="342644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spcBef>
                <a:spcPts val="1200"/>
              </a:spcBef>
            </a:pPr>
            <a:r>
              <a:rPr lang="ru-RU" sz="26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Объекты учета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доходы по отдельным видам продукции, услуг (работ), в том числе выполняемых в рамках государственного (муниципального) задания</a:t>
            </a:r>
          </a:p>
          <a:p>
            <a:pPr algn="just">
              <a:spcBef>
                <a:spcPts val="1200"/>
              </a:spcBef>
            </a:pPr>
            <a:r>
              <a:rPr lang="ru-RU" sz="26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Субъекты учета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субъектами учета,  осуществляющими деятельность</a:t>
            </a:r>
          </a:p>
          <a:p>
            <a:pPr algn="just">
              <a:spcBef>
                <a:spcPts val="1200"/>
              </a:spcBef>
            </a:pPr>
            <a:r>
              <a:rPr lang="ru-RU" sz="26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Признание в учете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в зависимости от вида дохода</a:t>
            </a:r>
          </a:p>
        </p:txBody>
      </p:sp>
    </p:spTree>
    <p:extLst>
      <p:ext uri="{BB962C8B-B14F-4D97-AF65-F5344CB8AC3E}">
        <p14:creationId xmlns:p14="http://schemas.microsoft.com/office/powerpoint/2010/main" val="31427707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9221105" y="265643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9022081" y="179387"/>
            <a:ext cx="627094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25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225137" y="832851"/>
            <a:ext cx="9424039" cy="72338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3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от реализации (п.48-54 СГС)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857500" y="1749670"/>
            <a:ext cx="5724525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от реализации товаров,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готовой продукции, биологической продукции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85801" y="2396000"/>
            <a:ext cx="1695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85800" y="2396001"/>
            <a:ext cx="1924050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признания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19199" y="3187308"/>
            <a:ext cx="4067175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переданы существенные риски и выгоды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19199" y="4027070"/>
            <a:ext cx="4067175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сохраняется фактический контроль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219199" y="4904150"/>
            <a:ext cx="4067175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 на получение экономических выгод (полезного потенциала)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219198" y="5777122"/>
            <a:ext cx="4067175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величина дохода может быть надежно оценена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H="1">
            <a:off x="1647825" y="1907931"/>
            <a:ext cx="120967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endCxn id="4" idx="0"/>
          </p:cNvCxnSpPr>
          <p:nvPr/>
        </p:nvCxnSpPr>
        <p:spPr>
          <a:xfrm>
            <a:off x="1647825" y="1907932"/>
            <a:ext cx="0" cy="48806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762000" y="3042332"/>
            <a:ext cx="9525" cy="305795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endCxn id="12" idx="1"/>
          </p:cNvCxnSpPr>
          <p:nvPr/>
        </p:nvCxnSpPr>
        <p:spPr>
          <a:xfrm>
            <a:off x="771525" y="6100287"/>
            <a:ext cx="447672" cy="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771526" y="5236297"/>
            <a:ext cx="447672" cy="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771526" y="4320633"/>
            <a:ext cx="447672" cy="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771526" y="3519456"/>
            <a:ext cx="447672" cy="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457951" y="3932504"/>
            <a:ext cx="3019422" cy="147732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Признание доходов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сумме, равной величине ожидаемого поступления экономических выгод и (или) полезного потенциала</a:t>
            </a:r>
          </a:p>
        </p:txBody>
      </p:sp>
      <p:cxnSp>
        <p:nvCxnSpPr>
          <p:cNvPr id="20" name="Прямая со стрелкой 19"/>
          <p:cNvCxnSpPr>
            <a:stCxn id="9" idx="3"/>
            <a:endCxn id="25" idx="1"/>
          </p:cNvCxnSpPr>
          <p:nvPr/>
        </p:nvCxnSpPr>
        <p:spPr>
          <a:xfrm>
            <a:off x="5286374" y="3510474"/>
            <a:ext cx="1171577" cy="116069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10" idx="3"/>
            <a:endCxn id="25" idx="1"/>
          </p:cNvCxnSpPr>
          <p:nvPr/>
        </p:nvCxnSpPr>
        <p:spPr>
          <a:xfrm>
            <a:off x="5286374" y="4211736"/>
            <a:ext cx="1171577" cy="45943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11" idx="3"/>
            <a:endCxn id="25" idx="1"/>
          </p:cNvCxnSpPr>
          <p:nvPr/>
        </p:nvCxnSpPr>
        <p:spPr>
          <a:xfrm flipV="1">
            <a:off x="5286374" y="4671168"/>
            <a:ext cx="1171577" cy="55614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12" idx="3"/>
            <a:endCxn id="25" idx="1"/>
          </p:cNvCxnSpPr>
          <p:nvPr/>
        </p:nvCxnSpPr>
        <p:spPr>
          <a:xfrm flipV="1">
            <a:off x="5286373" y="4671168"/>
            <a:ext cx="1171578" cy="142912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79411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9221105" y="265643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9022081" y="179387"/>
            <a:ext cx="627094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26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225137" y="832851"/>
            <a:ext cx="9424039" cy="72338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3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от реализации (п.48-54 СГС)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85801" y="2396000"/>
            <a:ext cx="1695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grpSp>
        <p:nvGrpSpPr>
          <p:cNvPr id="4" name="Группа 7"/>
          <p:cNvGrpSpPr/>
          <p:nvPr/>
        </p:nvGrpSpPr>
        <p:grpSpPr>
          <a:xfrm>
            <a:off x="609599" y="1688124"/>
            <a:ext cx="3505201" cy="4797870"/>
            <a:chOff x="562707" y="1688124"/>
            <a:chExt cx="3235570" cy="4797870"/>
          </a:xfrm>
        </p:grpSpPr>
        <p:sp>
          <p:nvSpPr>
            <p:cNvPr id="2" name="TextBox 1"/>
            <p:cNvSpPr txBox="1"/>
            <p:nvPr/>
          </p:nvSpPr>
          <p:spPr>
            <a:xfrm>
              <a:off x="562708" y="1688124"/>
              <a:ext cx="3235569" cy="646331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Доходы от оказания услуг (выполнения работ) 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62708" y="2889644"/>
              <a:ext cx="3235569" cy="646331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 дату возникновения права на их получение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62708" y="4091164"/>
              <a:ext cx="3235569" cy="646331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Доходы </a:t>
              </a:r>
              <a:r>
                <a:rPr lang="ru-RU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текущего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отчетного периода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62707" y="5285665"/>
              <a:ext cx="3235569" cy="1200329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 сумме, равной величине ожидаемого поступления экономических выгод и (или) полезного потенциала</a:t>
              </a:r>
            </a:p>
          </p:txBody>
        </p:sp>
        <p:cxnSp>
          <p:nvCxnSpPr>
            <p:cNvPr id="6" name="Прямая со стрелкой 5"/>
            <p:cNvCxnSpPr/>
            <p:nvPr/>
          </p:nvCxnSpPr>
          <p:spPr>
            <a:xfrm flipH="1">
              <a:off x="2031023" y="2334455"/>
              <a:ext cx="8792" cy="555189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 стрелкой 26"/>
            <p:cNvCxnSpPr/>
            <p:nvPr/>
          </p:nvCxnSpPr>
          <p:spPr>
            <a:xfrm flipH="1">
              <a:off x="2022231" y="3535975"/>
              <a:ext cx="8792" cy="555189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 стрелкой 28"/>
            <p:cNvCxnSpPr/>
            <p:nvPr/>
          </p:nvCxnSpPr>
          <p:spPr>
            <a:xfrm flipH="1">
              <a:off x="2013439" y="4737495"/>
              <a:ext cx="8792" cy="555189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Группа 20"/>
          <p:cNvGrpSpPr/>
          <p:nvPr/>
        </p:nvGrpSpPr>
        <p:grpSpPr>
          <a:xfrm>
            <a:off x="5181599" y="1688124"/>
            <a:ext cx="3924302" cy="4684136"/>
            <a:chOff x="4783014" y="1688124"/>
            <a:chExt cx="3622433" cy="4684136"/>
          </a:xfrm>
        </p:grpSpPr>
        <p:sp>
          <p:nvSpPr>
            <p:cNvPr id="31" name="TextBox 30"/>
            <p:cNvSpPr txBox="1"/>
            <p:nvPr/>
          </p:nvSpPr>
          <p:spPr>
            <a:xfrm>
              <a:off x="4783015" y="1688124"/>
              <a:ext cx="3622431" cy="92333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Субсидии на выполнение государственного (муниципального) задания 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783015" y="2889644"/>
              <a:ext cx="3622431" cy="646331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 дату возникновения права на их получение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4783014" y="3850771"/>
              <a:ext cx="3622431" cy="369332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Доходы </a:t>
              </a:r>
              <a:r>
                <a:rPr lang="ru-RU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будущих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периодов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783015" y="4534614"/>
              <a:ext cx="3622431" cy="92333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 мере исполнения государственного (муниципального) </a:t>
              </a:r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задания</a:t>
              </a:r>
            </a:p>
            <a:p>
              <a:pPr algn="ctr"/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(отчет о выполнении ГЗ)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7" name="Прямая со стрелкой 36"/>
            <p:cNvCxnSpPr>
              <a:stCxn id="31" idx="2"/>
              <a:endCxn id="32" idx="0"/>
            </p:cNvCxnSpPr>
            <p:nvPr/>
          </p:nvCxnSpPr>
          <p:spPr>
            <a:xfrm>
              <a:off x="6594231" y="2611454"/>
              <a:ext cx="0" cy="27819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 стрелкой 37"/>
            <p:cNvCxnSpPr/>
            <p:nvPr/>
          </p:nvCxnSpPr>
          <p:spPr>
            <a:xfrm flipH="1">
              <a:off x="6594231" y="3535975"/>
              <a:ext cx="1" cy="297471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 стрелкой 38"/>
            <p:cNvCxnSpPr/>
            <p:nvPr/>
          </p:nvCxnSpPr>
          <p:spPr>
            <a:xfrm>
              <a:off x="6594231" y="4202397"/>
              <a:ext cx="1" cy="332502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39"/>
            <p:cNvSpPr txBox="1"/>
            <p:nvPr/>
          </p:nvSpPr>
          <p:spPr>
            <a:xfrm>
              <a:off x="4783016" y="6002928"/>
              <a:ext cx="3622431" cy="369332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Доходы </a:t>
              </a:r>
              <a:r>
                <a:rPr lang="ru-RU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текущего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отчетного периода</a:t>
              </a:r>
            </a:p>
          </p:txBody>
        </p:sp>
        <p:cxnSp>
          <p:nvCxnSpPr>
            <p:cNvPr id="42" name="Прямая со стрелкой 41"/>
            <p:cNvCxnSpPr>
              <a:stCxn id="34" idx="2"/>
            </p:cNvCxnSpPr>
            <p:nvPr/>
          </p:nvCxnSpPr>
          <p:spPr>
            <a:xfrm>
              <a:off x="6594231" y="5457944"/>
              <a:ext cx="3" cy="544984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563085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9221105" y="265643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9022081" y="179387"/>
            <a:ext cx="627094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27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225137" y="630767"/>
            <a:ext cx="9424039" cy="72338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3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Раскрытие информации (п.55-58 СГС)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16F90E-4B39-4700-AA07-06B738DE2E9C}"/>
              </a:ext>
            </a:extLst>
          </p:cNvPr>
          <p:cNvSpPr txBox="1">
            <a:spLocks/>
          </p:cNvSpPr>
          <p:nvPr/>
        </p:nvSpPr>
        <p:spPr>
          <a:xfrm>
            <a:off x="600757" y="1248511"/>
            <a:ext cx="9048418" cy="547760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just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положения учетной политики, устанавливающие особенности признания доходов субъектом учета;</a:t>
            </a:r>
          </a:p>
          <a:p>
            <a:pPr marL="342900" indent="-342900" algn="just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в разрезе групп, подгрупп в зависимости от экономического содержания с обособлением сумм предоставленных льгот (скидок);</a:t>
            </a:r>
          </a:p>
          <a:p>
            <a:pPr marL="342900" indent="-342900" algn="just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от подарков, пожертвований и других безвозмездно полученных ценностей, признанные в текущем отчетном периоде, и характер указанных ценностей; </a:t>
            </a:r>
          </a:p>
          <a:p>
            <a:pPr marL="342900" indent="-342900" algn="just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 основных видах безвозмездно полученных услуг (работ);</a:t>
            </a:r>
          </a:p>
          <a:p>
            <a:pPr marL="342900" indent="-342900" algn="just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суммы дебиторской задолженности, признанной по необменным операциям;</a:t>
            </a:r>
          </a:p>
          <a:p>
            <a:pPr marL="342900" indent="-342900" algn="just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суммы изменений доходов будущих периодов по видам доходов;</a:t>
            </a:r>
          </a:p>
          <a:p>
            <a:pPr marL="342900" indent="-342900" algn="just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суммы обязательств по авансовым поступлениям</a:t>
            </a:r>
          </a:p>
        </p:txBody>
      </p:sp>
    </p:spTree>
    <p:extLst>
      <p:ext uri="{BB962C8B-B14F-4D97-AF65-F5344CB8AC3E}">
        <p14:creationId xmlns:p14="http://schemas.microsoft.com/office/powerpoint/2010/main" val="37692431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9221105" y="265643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9218080" y="179387"/>
            <a:ext cx="537825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28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549036" y="1633855"/>
            <a:ext cx="8807929" cy="491339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buFont typeface="Wingdings" panose="05000000000000000000" pitchFamily="2" charset="2"/>
              <a:buChar char="ü"/>
            </a:pPr>
            <a:r>
              <a:rPr lang="ru-RU" sz="2400" dirty="0">
                <a:latin typeface="+mn-lt"/>
              </a:rPr>
              <a:t>Классификация доходов по группам (подгруппам) в зависимости от формы и характера</a:t>
            </a:r>
            <a:r>
              <a:rPr lang="en-US" sz="2400" dirty="0">
                <a:latin typeface="+mn-lt"/>
              </a:rPr>
              <a:t> </a:t>
            </a:r>
            <a:r>
              <a:rPr lang="ru-RU" sz="2400" dirty="0">
                <a:latin typeface="+mn-lt"/>
              </a:rPr>
              <a:t>поступлений от обменных и необменных операций.</a:t>
            </a:r>
          </a:p>
          <a:p>
            <a:pPr algn="just">
              <a:buFont typeface="Wingdings" panose="05000000000000000000" pitchFamily="2" charset="2"/>
              <a:buChar char="ü"/>
            </a:pPr>
            <a:endParaRPr lang="en-US" sz="2400" dirty="0">
              <a:latin typeface="+mn-lt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400" dirty="0">
                <a:latin typeface="+mn-lt"/>
              </a:rPr>
              <a:t>Доход признается за вычетом сумм предоставляемых скидок или льгот с отдельным раскрытием в финансовой отчетности информации о общей сумме доходов и всех вычитаемых из него суммах</a:t>
            </a:r>
            <a:r>
              <a:rPr lang="en-US" sz="2400" dirty="0">
                <a:latin typeface="+mn-lt"/>
              </a:rPr>
              <a:t>. </a:t>
            </a:r>
            <a:endParaRPr lang="ru-RU" sz="2400" dirty="0">
              <a:latin typeface="+mn-lt"/>
            </a:endParaRPr>
          </a:p>
          <a:p>
            <a:pPr algn="just">
              <a:buFont typeface="Wingdings" panose="05000000000000000000" pitchFamily="2" charset="2"/>
              <a:buChar char="ü"/>
            </a:pPr>
            <a:endParaRPr lang="ru-RU" sz="2400" i="1" dirty="0">
              <a:latin typeface="+mn-lt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400" i="1" dirty="0">
                <a:latin typeface="+mn-lt"/>
                <a:cs typeface="Times New Roman" panose="02020603050405020304" pitchFamily="18" charset="0"/>
              </a:rPr>
              <a:t>	</a:t>
            </a:r>
            <a:r>
              <a:rPr lang="ru-RU" sz="2400" dirty="0">
                <a:latin typeface="+mn-lt"/>
              </a:rPr>
              <a:t>Порядок признания иных доходов от необменных операций различается в зависимости от того, получены они с условиями или без условий</a:t>
            </a:r>
            <a:r>
              <a:rPr lang="en-US" sz="2400" dirty="0">
                <a:latin typeface="+mn-lt"/>
              </a:rPr>
              <a:t> </a:t>
            </a:r>
            <a:r>
              <a:rPr lang="ru-RU" sz="2400" dirty="0">
                <a:latin typeface="+mn-lt"/>
              </a:rPr>
              <a:t>при передаче активов</a:t>
            </a:r>
            <a:r>
              <a:rPr lang="en-US" sz="2400" dirty="0">
                <a:latin typeface="+mn-lt"/>
              </a:rPr>
              <a:t>.</a:t>
            </a:r>
            <a:r>
              <a:rPr lang="ru-RU" sz="2400" dirty="0">
                <a:latin typeface="+mn-lt"/>
              </a:rPr>
              <a:t>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4355ED8-B481-46FD-AAAD-1202283A6E1F}"/>
              </a:ext>
            </a:extLst>
          </p:cNvPr>
          <p:cNvSpPr txBox="1">
            <a:spLocks/>
          </p:cNvSpPr>
          <p:nvPr/>
        </p:nvSpPr>
        <p:spPr>
          <a:xfrm>
            <a:off x="549035" y="781330"/>
            <a:ext cx="8908391" cy="64655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30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«Доходы»: новое в СГС</a:t>
            </a:r>
            <a:endParaRPr lang="ru-RU" sz="3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57764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9221105" y="265643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9218080" y="179387"/>
            <a:ext cx="537825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29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549036" y="1633855"/>
            <a:ext cx="8807929" cy="491339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buFont typeface="Wingdings" panose="05000000000000000000" pitchFamily="2" charset="2"/>
              <a:buChar char="ü"/>
            </a:pPr>
            <a:r>
              <a:rPr lang="ru-RU" sz="2400" dirty="0" smtClean="0"/>
              <a:t>Доход* </a:t>
            </a:r>
            <a:r>
              <a:rPr lang="ru-RU" sz="2400" dirty="0"/>
              <a:t>корректируется с использованием ставки дисконтирования, если поступление денежных средств или их эквивалентов предполагается в течение срока, превышающего 12 месяцев с даты признания дохода. </a:t>
            </a:r>
          </a:p>
          <a:p>
            <a:pPr algn="just">
              <a:buFont typeface="Wingdings" panose="05000000000000000000" pitchFamily="2" charset="2"/>
              <a:buChar char="ü"/>
            </a:pPr>
            <a:endParaRPr lang="ru-RU" sz="2400" dirty="0"/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400" dirty="0"/>
              <a:t>Порядок признания доходов от безвозмездных поступлений от бюджетов</a:t>
            </a:r>
            <a:r>
              <a:rPr lang="en-US" sz="2400" dirty="0"/>
              <a:t> </a:t>
            </a:r>
            <a:r>
              <a:rPr lang="ru-RU" sz="2400" dirty="0"/>
              <a:t>различается в зависимости от того, получены они с условиями или без условий</a:t>
            </a:r>
            <a:r>
              <a:rPr lang="en-US" sz="2400" dirty="0"/>
              <a:t> </a:t>
            </a:r>
            <a:r>
              <a:rPr lang="ru-RU" sz="2400" dirty="0"/>
              <a:t>при передаче активов</a:t>
            </a:r>
            <a:r>
              <a:rPr lang="en-US" sz="2400" dirty="0"/>
              <a:t>.</a:t>
            </a:r>
            <a:r>
              <a:rPr lang="ru-RU" sz="2400" dirty="0"/>
              <a:t> </a:t>
            </a:r>
            <a:endParaRPr lang="ru-RU" sz="2400" dirty="0" smtClean="0"/>
          </a:p>
          <a:p>
            <a:pPr algn="just">
              <a:buFont typeface="Wingdings" panose="05000000000000000000" pitchFamily="2" charset="2"/>
              <a:buChar char="ü"/>
            </a:pPr>
            <a:endParaRPr lang="ru-RU" sz="2400" dirty="0"/>
          </a:p>
          <a:p>
            <a:pPr algn="just">
              <a:buFont typeface="Wingdings" panose="05000000000000000000" pitchFamily="2" charset="2"/>
              <a:buChar char="ü"/>
            </a:pPr>
            <a:endParaRPr lang="ru-RU" sz="2400" dirty="0" smtClean="0"/>
          </a:p>
          <a:p>
            <a:pPr algn="just"/>
            <a:r>
              <a:rPr lang="ru-RU" sz="2400" dirty="0" smtClean="0"/>
              <a:t>* Не для </a:t>
            </a:r>
            <a:r>
              <a:rPr lang="ru-RU" sz="2400" smtClean="0"/>
              <a:t>всех видов доходов</a:t>
            </a:r>
            <a:endParaRPr lang="ru-RU" sz="2400"/>
          </a:p>
          <a:p>
            <a:pPr algn="just">
              <a:buFont typeface="Wingdings" panose="05000000000000000000" pitchFamily="2" charset="2"/>
              <a:buChar char="ü"/>
            </a:pPr>
            <a:endParaRPr lang="ru-RU" sz="2400" dirty="0"/>
          </a:p>
          <a:p>
            <a:pPr algn="just">
              <a:buFont typeface="Wingdings" panose="05000000000000000000" pitchFamily="2" charset="2"/>
              <a:buChar char="ü"/>
            </a:pPr>
            <a:endParaRPr lang="ru-RU" sz="2400" dirty="0"/>
          </a:p>
          <a:p>
            <a:pPr algn="just">
              <a:buFont typeface="Wingdings" panose="05000000000000000000" pitchFamily="2" charset="2"/>
              <a:buChar char="ü"/>
            </a:pPr>
            <a:endParaRPr lang="ru-RU" sz="2400" dirty="0">
              <a:latin typeface="+mn-lt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4355ED8-B481-46FD-AAAD-1202283A6E1F}"/>
              </a:ext>
            </a:extLst>
          </p:cNvPr>
          <p:cNvSpPr txBox="1">
            <a:spLocks/>
          </p:cNvSpPr>
          <p:nvPr/>
        </p:nvSpPr>
        <p:spPr>
          <a:xfrm>
            <a:off x="549035" y="781330"/>
            <a:ext cx="8908391" cy="64655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30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«Доходы»: новое в СГС</a:t>
            </a:r>
            <a:endParaRPr lang="ru-RU" sz="3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4020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9221105" y="265643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9022081" y="179387"/>
            <a:ext cx="627094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3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478305" y="764660"/>
            <a:ext cx="8857324" cy="512216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40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СГС «Доходы»</a:t>
            </a:r>
          </a:p>
          <a:p>
            <a:endParaRPr lang="ru-RU" altLang="ru-RU" sz="4000" b="1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40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утвержден приказом Минфина России № 32н от 27.02.2018г. </a:t>
            </a:r>
          </a:p>
          <a:p>
            <a:endParaRPr lang="ru-RU" altLang="ru-RU" sz="4000" b="1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Зарегистрирован в Минюсте 18.05.2018 рег. № 51122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Обязательное применение</a:t>
            </a:r>
          </a:p>
          <a:p>
            <a:r>
              <a:rPr lang="ru-RU" sz="40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1 января 2019 года</a:t>
            </a:r>
          </a:p>
        </p:txBody>
      </p:sp>
    </p:spTree>
    <p:extLst>
      <p:ext uri="{BB962C8B-B14F-4D97-AF65-F5344CB8AC3E}">
        <p14:creationId xmlns:p14="http://schemas.microsoft.com/office/powerpoint/2010/main" val="27875934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4"/>
          <p:cNvSpPr>
            <a:spLocks/>
          </p:cNvSpPr>
          <p:nvPr/>
        </p:nvSpPr>
        <p:spPr bwMode="auto">
          <a:xfrm>
            <a:off x="3037582" y="2780929"/>
            <a:ext cx="6127886" cy="727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00" tIns="12700" rIns="12700" bIns="12700"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ts val="575"/>
              </a:spcBef>
              <a:buClr>
                <a:srgbClr val="014B65"/>
              </a:buClr>
              <a:buFont typeface="Lucida Grande"/>
              <a:buNone/>
            </a:pPr>
            <a:r>
              <a:rPr lang="ru-RU" alt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t>Спасибо за внимание!</a:t>
            </a:r>
            <a:endParaRPr lang="en-US" alt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EA9584-6FC9-446B-89E9-C9D48C4D166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1072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9221105" y="265643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9022081" y="179387"/>
            <a:ext cx="627094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4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524338" y="900546"/>
            <a:ext cx="8857324" cy="569181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508250" indent="-2508250" algn="just"/>
            <a:r>
              <a:rPr lang="ru-RU" altLang="ru-RU" sz="20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Субъекты учета (п.3 СГС «Концептуальные основы») -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государственные (муниципальные) бюджетные и автономные учреждения, организации государственного сектора, осуществляющие бюджетные полномочия по ведению бюджетного учета;</a:t>
            </a:r>
          </a:p>
          <a:p>
            <a:pPr marL="2508250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государственной власти, органы местного самоуправления, органы управления государственными внебюджетными фондами, осуществляющие составление и исполнение бюджетов;</a:t>
            </a:r>
          </a:p>
          <a:p>
            <a:pPr marL="2508250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государственной власти, органы местного самоуправления, осуществляющие кассовое обслуживание исполнения бюджетов.</a:t>
            </a:r>
          </a:p>
          <a:p>
            <a:pPr marL="2508250" indent="-2508250"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08250" indent="-2508250" algn="just"/>
            <a:r>
              <a:rPr lang="ru-RU" sz="20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Объекты учета (</a:t>
            </a:r>
            <a:r>
              <a:rPr lang="ru-RU" sz="2000" b="1" dirty="0" smtClean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п.3 </a:t>
            </a:r>
            <a:r>
              <a:rPr lang="ru-RU" sz="20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СГС «Доходы»)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учет доходов, раскрытие в бухгалтерской (финансовой) отчетности информации о доходах</a:t>
            </a:r>
          </a:p>
          <a:p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18114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9221105" y="265643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9022081" y="179387"/>
            <a:ext cx="627094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5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524338" y="806000"/>
            <a:ext cx="8857324" cy="557025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2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применяется к доходам, возникающим в результате</a:t>
            </a:r>
          </a:p>
          <a:p>
            <a:r>
              <a:rPr lang="ru-RU" sz="22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(п.4 СГС «Доходы»):</a:t>
            </a:r>
          </a:p>
          <a:p>
            <a:pPr algn="just">
              <a:spcBef>
                <a:spcPts val="600"/>
              </a:spcBef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от аренды (безвозмездного пользования) - СГС «Аренда»;</a:t>
            </a:r>
          </a:p>
          <a:p>
            <a:pPr algn="just">
              <a:spcBef>
                <a:spcPts val="600"/>
              </a:spcBef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получения доходов от инвестиций в форме дивидендов, учитываемых по методу долевого участия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СГС «Метод долевого участия»;</a:t>
            </a:r>
          </a:p>
          <a:p>
            <a:pPr algn="just">
              <a:spcBef>
                <a:spcPts val="600"/>
              </a:spcBef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продажи запасов, за исключением товаров, готовой продукции и биологической продукции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СГС «Запасы»;</a:t>
            </a:r>
          </a:p>
          <a:p>
            <a:pPr algn="just">
              <a:spcBef>
                <a:spcPts val="600"/>
              </a:spcBef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г) продажи основных средств и нематериальных активов;</a:t>
            </a:r>
          </a:p>
          <a:p>
            <a:pPr algn="just">
              <a:spcBef>
                <a:spcPts val="600"/>
              </a:spcBef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д) изменения справедливой стоимости финансовых активов и финансовых обязательств или их выбытия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СГС «Финансовые инструменты»;</a:t>
            </a:r>
          </a:p>
          <a:p>
            <a:pPr algn="just">
              <a:spcBef>
                <a:spcPts val="600"/>
              </a:spcBef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е) первоначального признания биологических активов и биологической продукции и изменения справедливой стоимости биологических активов и биологической продукции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СГС «Биологические активы»;</a:t>
            </a:r>
          </a:p>
          <a:p>
            <a:pPr algn="just">
              <a:spcBef>
                <a:spcPts val="600"/>
              </a:spcBef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ж) изменения справедливой стоимости других нефинансовых активов;</a:t>
            </a:r>
          </a:p>
          <a:p>
            <a:pPr algn="just">
              <a:spcBef>
                <a:spcPts val="600"/>
              </a:spcBef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з) изменений курсов иностранных валют по отношению к рублю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СГС «Влияние изменения курсов иностранных валют».</a:t>
            </a:r>
          </a:p>
          <a:p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94822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9221105" y="265643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9022081" y="179387"/>
            <a:ext cx="627094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6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363782" y="364596"/>
            <a:ext cx="8857324" cy="63757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36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Учетные группы доходов</a:t>
            </a:r>
            <a:endParaRPr lang="ru-RU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16F90E-4B39-4700-AA07-06B738DE2E9C}"/>
              </a:ext>
            </a:extLst>
          </p:cNvPr>
          <p:cNvSpPr txBox="1">
            <a:spLocks/>
          </p:cNvSpPr>
          <p:nvPr/>
        </p:nvSpPr>
        <p:spPr>
          <a:xfrm>
            <a:off x="570372" y="1002169"/>
            <a:ext cx="8650733" cy="399010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just">
              <a:lnSpc>
                <a:spcPct val="125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Учетная группа доходов – </a:t>
            </a:r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совокупность доходов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зависимости от </a:t>
            </a:r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экономического содержания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 сходными принципами признания в бухгалтерском учете и оценки, информация о которых раскрывается в бухгалтерской (финансовой) отчетности обособленно. </a:t>
            </a:r>
          </a:p>
          <a:p>
            <a:pPr algn="just">
              <a:lnSpc>
                <a:spcPct val="125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Отдельными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учетными группами доходов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являются:</a:t>
            </a:r>
          </a:p>
          <a:p>
            <a:pPr marL="1527175" algn="l">
              <a:lnSpc>
                <a:spcPct val="125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 доходы от </a:t>
            </a:r>
            <a:r>
              <a:rPr lang="ru-RU" sz="24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необменных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операций;</a:t>
            </a:r>
          </a:p>
          <a:p>
            <a:pPr marL="1527175" algn="l">
              <a:lnSpc>
                <a:spcPct val="125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 доходы от </a:t>
            </a:r>
            <a:r>
              <a:rPr lang="ru-RU" sz="24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обменных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операций.</a:t>
            </a:r>
          </a:p>
          <a:p>
            <a:pPr algn="just">
              <a:lnSpc>
                <a:spcPct val="125000"/>
              </a:lnSpc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ru-RU" sz="24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БЮДЖЕТНЫЙ КОДЕКС – </a:t>
            </a:r>
            <a:r>
              <a:rPr lang="ru-RU" sz="24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ГРУППЫ ДОХОДОВ:</a:t>
            </a:r>
          </a:p>
          <a:p>
            <a:pPr>
              <a:lnSpc>
                <a:spcPct val="125000"/>
              </a:lnSpc>
            </a:pPr>
            <a:endParaRPr lang="ru-RU" sz="2400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     НЕНАЛОГОВЫЕ      БЕЗВОЗМЕЗДНЫЕ </a:t>
            </a:r>
          </a:p>
          <a:p>
            <a:pPr algn="just">
              <a:lnSpc>
                <a:spcPct val="125000"/>
              </a:lnSpc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Прямая со стрелкой 2"/>
          <p:cNvCxnSpPr/>
          <p:nvPr/>
        </p:nvCxnSpPr>
        <p:spPr>
          <a:xfrm>
            <a:off x="4422322" y="5568043"/>
            <a:ext cx="0" cy="62048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flipH="1">
            <a:off x="1715861" y="5568043"/>
            <a:ext cx="1123270" cy="62048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6518503" y="5568043"/>
            <a:ext cx="778328" cy="56333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44888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9221105" y="265643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9022081" y="179387"/>
            <a:ext cx="627094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7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524338" y="689507"/>
            <a:ext cx="8857324" cy="63757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от необменных операций</a:t>
            </a:r>
            <a:endParaRPr lang="ru-RU" sz="3600" b="1" i="1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16F90E-4B39-4700-AA07-06B738DE2E9C}"/>
              </a:ext>
            </a:extLst>
          </p:cNvPr>
          <p:cNvSpPr txBox="1">
            <a:spLocks/>
          </p:cNvSpPr>
          <p:nvPr/>
        </p:nvSpPr>
        <p:spPr>
          <a:xfrm>
            <a:off x="131044" y="1327079"/>
            <a:ext cx="9774957" cy="537564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от налогов, сборов, в том числе государственных пошлин, таможенных платежей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КОСГУ </a:t>
            </a:r>
            <a:r>
              <a:rPr lang="ru-RU" sz="2400" b="1" dirty="0" smtClean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110*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от страховых взносов на обязательное социальное страхование – 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КОСГУ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110</a:t>
            </a:r>
            <a:r>
              <a:rPr lang="ru-RU" sz="2400" b="1" dirty="0" smtClean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штрафов, пеней, неустоек, возмещения ущерба -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КОСГУ</a:t>
            </a:r>
            <a:r>
              <a:rPr lang="ru-RU" sz="2400" b="1" dirty="0" smtClean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140*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от безвозмездных поступлений от бюджетов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КОСГУ </a:t>
            </a:r>
            <a:r>
              <a:rPr lang="ru-RU" sz="2400" b="1" dirty="0" smtClean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150,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160*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4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от необменных операций -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КОСГУ</a:t>
            </a:r>
            <a:r>
              <a:rPr lang="ru-RU" sz="2400" b="1" dirty="0" smtClean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180, 190*</a:t>
            </a:r>
          </a:p>
          <a:p>
            <a:pPr algn="just"/>
            <a:endParaRPr lang="ru-RU" sz="2400" b="1" dirty="0" smtClean="0">
              <a:solidFill>
                <a:srgbClr val="C7902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 smtClean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-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редакции приказа Минфина России от 29 ноября 2017 г. № 209н «Об утверждении Порядка применения классификации операций сектора государственного управления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(актуального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апрель 2018 г.)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22774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9221105" y="265643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9022081" y="179387"/>
            <a:ext cx="627094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8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524338" y="1002168"/>
            <a:ext cx="8857324" cy="63757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от обменных операций</a:t>
            </a:r>
            <a:endParaRPr lang="ru-RU" sz="3600" b="1" i="1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16F90E-4B39-4700-AA07-06B738DE2E9C}"/>
              </a:ext>
            </a:extLst>
          </p:cNvPr>
          <p:cNvSpPr txBox="1">
            <a:spLocks/>
          </p:cNvSpPr>
          <p:nvPr/>
        </p:nvSpPr>
        <p:spPr>
          <a:xfrm>
            <a:off x="570372" y="1842656"/>
            <a:ext cx="8650733" cy="227214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от собственности 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КОСГУ </a:t>
            </a:r>
            <a:r>
              <a:rPr lang="ru-RU" sz="30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 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от реализации 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КОСГУ </a:t>
            </a:r>
            <a:r>
              <a:rPr lang="ru-RU" sz="30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130</a:t>
            </a: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части отдельных сборов (пошлин) (СГФ, СНС, приказ МФ РФ 209н) - КОСГУ</a:t>
            </a:r>
            <a:r>
              <a:rPr lang="ru-RU" sz="3000" b="1" dirty="0">
                <a:solidFill>
                  <a:srgbClr val="C790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112</a:t>
            </a:r>
            <a:endParaRPr lang="ru-RU" sz="30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08736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16"/>
          <p:cNvCxnSpPr/>
          <p:nvPr/>
        </p:nvCxnSpPr>
        <p:spPr>
          <a:xfrm>
            <a:off x="9221105" y="265643"/>
            <a:ext cx="0" cy="226483"/>
          </a:xfrm>
          <a:prstGeom prst="line">
            <a:avLst/>
          </a:prstGeom>
          <a:ln w="12700" cmpd="sng">
            <a:solidFill>
              <a:srgbClr val="DEAA46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9022081" y="179387"/>
            <a:ext cx="627094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9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524338" y="683382"/>
            <a:ext cx="8857324" cy="63757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 err="1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Признание</a:t>
            </a:r>
            <a:r>
              <a:rPr lang="en-US" sz="36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3600" b="1" dirty="0" err="1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оценка</a:t>
            </a:r>
            <a:r>
              <a:rPr lang="en-US" sz="36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</a:t>
            </a:r>
            <a:endParaRPr lang="ru-RU" sz="3600" b="1" dirty="0">
              <a:solidFill>
                <a:srgbClr val="077A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16F90E-4B39-4700-AA07-06B738DE2E9C}"/>
              </a:ext>
            </a:extLst>
          </p:cNvPr>
          <p:cNvSpPr txBox="1">
            <a:spLocks/>
          </p:cNvSpPr>
          <p:nvPr/>
        </p:nvSpPr>
        <p:spPr>
          <a:xfrm>
            <a:off x="570372" y="1424916"/>
            <a:ext cx="8650733" cy="525369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 признается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совершения фактов хозяйственной жизни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(обменных операций или необменных операций)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наступления событий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 результате которых ожидается получение экономических выгод или полезного потенциала, связанных с этими операциями (событиями), при условии, что их сумма (денежная величина) может быть надежно определена. подразделами положениями настоящего Стандарта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Доходы, полученные (начисленные) в отчетном периоде, но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относящиеся к будущим отчетным периодам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признаются для целей бухгалтерского учета, формирования и публичного раскрытия показателей бухгалтерской (финансовой) отчетности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доходами будущих периодов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целях определения величины дохода осуществляется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корректировка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сумму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предоставляемых скидок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льгот</a:t>
            </a:r>
          </a:p>
        </p:txBody>
      </p:sp>
    </p:spTree>
    <p:extLst>
      <p:ext uri="{BB962C8B-B14F-4D97-AF65-F5344CB8AC3E}">
        <p14:creationId xmlns:p14="http://schemas.microsoft.com/office/powerpoint/2010/main" val="378863297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REATEDBY" val="Global PowerPoint Toolbar"/>
  <p:tag name="TOOLBARVERSION" val="5.1"/>
  <p:tag name="TYPE" val="Report"/>
  <p:tag name="KEYWORD" val="REPORT"/>
  <p:tag name="TEMPLATEVERSION" val="12/02/2016 01:32:30"/>
</p:tagLst>
</file>

<file path=ppt/theme/theme1.xml><?xml version="1.0" encoding="utf-8"?>
<a:theme xmlns:a="http://schemas.openxmlformats.org/drawingml/2006/main" name="KPMG_Report_4x3_050216_2016">
  <a:themeElements>
    <a:clrScheme name="New KPMG Colours">
      <a:dk1>
        <a:srgbClr val="000000"/>
      </a:dk1>
      <a:lt1>
        <a:sysClr val="window" lastClr="FFFFFF"/>
      </a:lt1>
      <a:dk2>
        <a:srgbClr val="00338D"/>
      </a:dk2>
      <a:lt2>
        <a:srgbClr val="F0F0F0"/>
      </a:lt2>
      <a:accent1>
        <a:srgbClr val="0091DA"/>
      </a:accent1>
      <a:accent2>
        <a:srgbClr val="6D2077"/>
      </a:accent2>
      <a:accent3>
        <a:srgbClr val="005EB8"/>
      </a:accent3>
      <a:accent4>
        <a:srgbClr val="00A3A1"/>
      </a:accent4>
      <a:accent5>
        <a:srgbClr val="EAAA00"/>
      </a:accent5>
      <a:accent6>
        <a:srgbClr val="43B02A"/>
      </a:accent6>
      <a:hlink>
        <a:srgbClr val="0091DA"/>
      </a:hlink>
      <a:folHlink>
        <a:srgbClr val="0091DA"/>
      </a:folHlink>
    </a:clrScheme>
    <a:fontScheme name="KPMG">
      <a:majorFont>
        <a:latin typeface="KPMG Extralight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54000" tIns="54000" rIns="54000" bIns="54000" rtlCol="0" anchor="ctr"/>
      <a:lstStyle>
        <a:defPPr algn="ctr">
          <a:defRPr sz="900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54610" tIns="54610" rIns="54610" bIns="54610" rtlCol="0">
        <a:noAutofit/>
      </a:bodyPr>
      <a:lstStyle>
        <a:defPPr>
          <a:spcAft>
            <a:spcPts val="600"/>
          </a:spcAft>
          <a:defRPr sz="900" dirty="0" err="1" smtClean="0">
            <a:solidFill>
              <a:schemeClr val="tx2"/>
            </a:solidFill>
          </a:defRPr>
        </a:defPPr>
      </a:lstStyle>
    </a:txDef>
  </a:objectDefaults>
  <a:extraClrSchemeLst/>
  <a:custClrLst>
    <a:custClr name="KPMG Blue">
      <a:srgbClr val="00338D"/>
    </a:custClr>
    <a:custClr name="Medium Blue">
      <a:srgbClr val="005EB8"/>
    </a:custClr>
    <a:custClr name="Light Blue">
      <a:srgbClr val="0091DA"/>
    </a:custClr>
    <a:custClr name="Violet">
      <a:srgbClr val="483698"/>
    </a:custClr>
    <a:custClr name="Purple">
      <a:srgbClr val="470A68"/>
    </a:custClr>
    <a:custClr name="Light Purple">
      <a:srgbClr val="6D2077"/>
    </a:custClr>
    <a:custClr name="Green">
      <a:srgbClr val="00A3A1"/>
    </a:custClr>
    <a:custClr name="Dark Green">
      <a:srgbClr val="009A44"/>
    </a:custClr>
    <a:custClr name="Light Green">
      <a:srgbClr val="43B02A"/>
    </a:custClr>
    <a:custClr name="Yellow">
      <a:srgbClr val="EAAA00"/>
    </a:custClr>
    <a:custClr name="Orange">
      <a:srgbClr val="F68D2E"/>
    </a:custClr>
    <a:custClr name="Red ">
      <a:srgbClr val="BC204B"/>
    </a:custClr>
    <a:custClr name="Pink">
      <a:srgbClr val="C6007E"/>
    </a:custClr>
    <a:custClr name="Dark Brown">
      <a:srgbClr val="753F19"/>
    </a:custClr>
    <a:custClr name="Light Brown">
      <a:srgbClr val="9B642E"/>
    </a:custClr>
    <a:custClr name="Olive">
      <a:srgbClr val="9D9375"/>
    </a:custClr>
    <a:custClr name="Beige">
      <a:srgbClr val="E3BC9F"/>
    </a:custClr>
    <a:custClr name="Light Pink">
      <a:srgbClr val="E36877"/>
    </a:custClr>
  </a:custClrLst>
  <a:extLst>
    <a:ext uri="{05A4C25C-085E-4340-85A3-A5531E510DB2}">
      <thm15:themeFamily xmlns:thm15="http://schemas.microsoft.com/office/thememl/2012/main" name="Report Standard JSC_r.potx" id="{4E546F04-5CDB-4C52-903D-719AEF69D484}" vid="{A2009518-AD80-4CD9-8A4A-E03A2BECDDEB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663</TotalTime>
  <Words>1650</Words>
  <Application>Microsoft Office PowerPoint</Application>
  <PresentationFormat>Лист A4 (210x297 мм)</PresentationFormat>
  <Paragraphs>239</Paragraphs>
  <Slides>30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40" baseType="lpstr">
      <vt:lpstr>Arial</vt:lpstr>
      <vt:lpstr>Calibri</vt:lpstr>
      <vt:lpstr>Kokila</vt:lpstr>
      <vt:lpstr>KPMG Cyrillic Extralight</vt:lpstr>
      <vt:lpstr>KPMG Extralight</vt:lpstr>
      <vt:lpstr>Lucida Grande</vt:lpstr>
      <vt:lpstr>Times New Roman</vt:lpstr>
      <vt:lpstr>Univers for KPMG</vt:lpstr>
      <vt:lpstr>Wingdings</vt:lpstr>
      <vt:lpstr>KPMG_Report_4x3_050216_2016</vt:lpstr>
      <vt:lpstr>Федеральный стандарт бухгалтерского учета для организаций государственного сектора «ДОХОДЫ»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KPMG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федерального стандарта бухгалтерского учета для организаций государственного сектора  «Отчет о движении денежных средств»</dc:title>
  <dc:creator>kpmg</dc:creator>
  <cp:lastModifiedBy>Захаренко Юлия Степанова</cp:lastModifiedBy>
  <cp:revision>98</cp:revision>
  <dcterms:created xsi:type="dcterms:W3CDTF">2016-04-25T06:31:38Z</dcterms:created>
  <dcterms:modified xsi:type="dcterms:W3CDTF">2018-12-19T06:29:00Z</dcterms:modified>
  <cp:category>KPMG Confidential</cp:category>
</cp:coreProperties>
</file>