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6.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7.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8.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66" r:id="rId3"/>
    <p:sldMasterId id="2147483694" r:id="rId4"/>
    <p:sldMasterId id="2147483700" r:id="rId5"/>
    <p:sldMasterId id="2147483706" r:id="rId6"/>
    <p:sldMasterId id="2147483712" r:id="rId7"/>
    <p:sldMasterId id="2147483820" r:id="rId8"/>
    <p:sldMasterId id="2147483862" r:id="rId9"/>
  </p:sldMasterIdLst>
  <p:notesMasterIdLst>
    <p:notesMasterId r:id="rId115"/>
  </p:notesMasterIdLst>
  <p:handoutMasterIdLst>
    <p:handoutMasterId r:id="rId116"/>
  </p:handoutMasterIdLst>
  <p:sldIdLst>
    <p:sldId id="2389" r:id="rId10"/>
    <p:sldId id="2023" r:id="rId11"/>
    <p:sldId id="1899" r:id="rId12"/>
    <p:sldId id="1898" r:id="rId13"/>
    <p:sldId id="1915" r:id="rId14"/>
    <p:sldId id="1920" r:id="rId15"/>
    <p:sldId id="1914" r:id="rId16"/>
    <p:sldId id="1892" r:id="rId17"/>
    <p:sldId id="1843" r:id="rId18"/>
    <p:sldId id="1894" r:id="rId19"/>
    <p:sldId id="1839" r:id="rId20"/>
    <p:sldId id="1840" r:id="rId21"/>
    <p:sldId id="1847" r:id="rId22"/>
    <p:sldId id="1802" r:id="rId23"/>
    <p:sldId id="2026" r:id="rId24"/>
    <p:sldId id="1803" r:id="rId25"/>
    <p:sldId id="1844" r:id="rId26"/>
    <p:sldId id="1836" r:id="rId27"/>
    <p:sldId id="2351" r:id="rId28"/>
    <p:sldId id="2352" r:id="rId29"/>
    <p:sldId id="2353" r:id="rId30"/>
    <p:sldId id="2354" r:id="rId31"/>
    <p:sldId id="1900" r:id="rId32"/>
    <p:sldId id="1902" r:id="rId33"/>
    <p:sldId id="1804" r:id="rId34"/>
    <p:sldId id="1916" r:id="rId35"/>
    <p:sldId id="1798" r:id="rId36"/>
    <p:sldId id="1799" r:id="rId37"/>
    <p:sldId id="1917" r:id="rId38"/>
    <p:sldId id="1918" r:id="rId39"/>
    <p:sldId id="1919" r:id="rId40"/>
    <p:sldId id="1795" r:id="rId41"/>
    <p:sldId id="1947" r:id="rId42"/>
    <p:sldId id="1857" r:id="rId43"/>
    <p:sldId id="2391" r:id="rId44"/>
    <p:sldId id="1941" r:id="rId45"/>
    <p:sldId id="1942" r:id="rId46"/>
    <p:sldId id="1863" r:id="rId47"/>
    <p:sldId id="1913" r:id="rId48"/>
    <p:sldId id="1762" r:id="rId49"/>
    <p:sldId id="1862" r:id="rId50"/>
    <p:sldId id="1945" r:id="rId51"/>
    <p:sldId id="1820" r:id="rId52"/>
    <p:sldId id="1921" r:id="rId53"/>
    <p:sldId id="1866" r:id="rId54"/>
    <p:sldId id="1925" r:id="rId55"/>
    <p:sldId id="1930" r:id="rId56"/>
    <p:sldId id="1926" r:id="rId57"/>
    <p:sldId id="1927" r:id="rId58"/>
    <p:sldId id="1870" r:id="rId59"/>
    <p:sldId id="2029" r:id="rId60"/>
    <p:sldId id="1929" r:id="rId61"/>
    <p:sldId id="1922" r:id="rId62"/>
    <p:sldId id="2030" r:id="rId63"/>
    <p:sldId id="1828" r:id="rId64"/>
    <p:sldId id="1834" r:id="rId65"/>
    <p:sldId id="2032" r:id="rId66"/>
    <p:sldId id="1878" r:id="rId67"/>
    <p:sldId id="1883" r:id="rId68"/>
    <p:sldId id="1881" r:id="rId69"/>
    <p:sldId id="1910" r:id="rId70"/>
    <p:sldId id="1939" r:id="rId71"/>
    <p:sldId id="1940" r:id="rId72"/>
    <p:sldId id="1909" r:id="rId73"/>
    <p:sldId id="1907" r:id="rId74"/>
    <p:sldId id="1937" r:id="rId75"/>
    <p:sldId id="1933" r:id="rId76"/>
    <p:sldId id="1934" r:id="rId77"/>
    <p:sldId id="2390" r:id="rId78"/>
    <p:sldId id="1951" r:id="rId79"/>
    <p:sldId id="2025" r:id="rId80"/>
    <p:sldId id="2355" r:id="rId81"/>
    <p:sldId id="2356" r:id="rId82"/>
    <p:sldId id="2357" r:id="rId83"/>
    <p:sldId id="2358" r:id="rId84"/>
    <p:sldId id="2359" r:id="rId85"/>
    <p:sldId id="2360" r:id="rId86"/>
    <p:sldId id="2361" r:id="rId87"/>
    <p:sldId id="2362" r:id="rId88"/>
    <p:sldId id="2363" r:id="rId89"/>
    <p:sldId id="2364" r:id="rId90"/>
    <p:sldId id="2365" r:id="rId91"/>
    <p:sldId id="2366" r:id="rId92"/>
    <p:sldId id="2367" r:id="rId93"/>
    <p:sldId id="2368" r:id="rId94"/>
    <p:sldId id="2369" r:id="rId95"/>
    <p:sldId id="2370" r:id="rId96"/>
    <p:sldId id="2371" r:id="rId97"/>
    <p:sldId id="2372" r:id="rId98"/>
    <p:sldId id="2373" r:id="rId99"/>
    <p:sldId id="2374" r:id="rId100"/>
    <p:sldId id="2375" r:id="rId101"/>
    <p:sldId id="2376" r:id="rId102"/>
    <p:sldId id="2377" r:id="rId103"/>
    <p:sldId id="2378" r:id="rId104"/>
    <p:sldId id="2379" r:id="rId105"/>
    <p:sldId id="2380" r:id="rId106"/>
    <p:sldId id="2381" r:id="rId107"/>
    <p:sldId id="2382" r:id="rId108"/>
    <p:sldId id="2383" r:id="rId109"/>
    <p:sldId id="2384" r:id="rId110"/>
    <p:sldId id="2385" r:id="rId111"/>
    <p:sldId id="2387" r:id="rId112"/>
    <p:sldId id="2388" r:id="rId113"/>
    <p:sldId id="2392" r:id="rId114"/>
  </p:sldIdLst>
  <p:sldSz cx="9144000" cy="6858000" type="screen4x3"/>
  <p:notesSz cx="6797675" cy="98742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Дмитрий Фетисов" initials="ДФ"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FFCCCC"/>
    <a:srgbClr val="FFFF66"/>
    <a:srgbClr val="CCFFCC"/>
    <a:srgbClr val="FFFFFF"/>
    <a:srgbClr val="FFCCFF"/>
    <a:srgbClr val="CCFFFF"/>
    <a:srgbClr val="FFFF99"/>
    <a:srgbClr val="353535"/>
    <a:srgbClr val="8C8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97" autoAdjust="0"/>
    <p:restoredTop sz="89418" autoAdjust="0"/>
  </p:normalViewPr>
  <p:slideViewPr>
    <p:cSldViewPr>
      <p:cViewPr varScale="1">
        <p:scale>
          <a:sx n="103" d="100"/>
          <a:sy n="103" d="100"/>
        </p:scale>
        <p:origin x="2388"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8362"/>
    </p:cViewPr>
  </p:sorterViewPr>
  <p:notesViewPr>
    <p:cSldViewPr>
      <p:cViewPr varScale="1">
        <p:scale>
          <a:sx n="54" d="100"/>
          <a:sy n="54" d="100"/>
        </p:scale>
        <p:origin x="2898" y="6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commentAuthors" Target="commentAuthors.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presProps" Target="presProps.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4.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119" Type="http://schemas.openxmlformats.org/officeDocument/2006/relationships/viewProps" Target="viewProps.xml"/><Relationship Id="rId44" Type="http://schemas.openxmlformats.org/officeDocument/2006/relationships/slide" Target="slides/slide35.xml"/><Relationship Id="rId60" Type="http://schemas.openxmlformats.org/officeDocument/2006/relationships/slide" Target="slides/slide51.xml"/><Relationship Id="rId65" Type="http://schemas.openxmlformats.org/officeDocument/2006/relationships/slide" Target="slides/slide56.xml"/><Relationship Id="rId81" Type="http://schemas.openxmlformats.org/officeDocument/2006/relationships/slide" Target="slides/slide72.xml"/><Relationship Id="rId86" Type="http://schemas.openxmlformats.org/officeDocument/2006/relationships/slide" Target="slides/slide77.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notesMaster" Target="notesMasters/notesMaster1.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handoutMaster" Target="handoutMasters/handoutMaster1.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s>
</file>

<file path=ppt/diagrams/_rels/data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12.jpeg"/><Relationship Id="rId4" Type="http://schemas.openxmlformats.org/officeDocument/2006/relationships/image" Target="../media/image23.jpeg"/></Relationships>
</file>

<file path=ppt/diagrams/_rels/data3.xml.rels><?xml version="1.0" encoding="UTF-8" standalone="yes"?>
<Relationships xmlns="http://schemas.openxmlformats.org/package/2006/relationships"><Relationship Id="rId1" Type="http://schemas.openxmlformats.org/officeDocument/2006/relationships/image" Target="../media/image12.jpeg"/></Relationships>
</file>

<file path=ppt/diagrams/_rels/drawing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12.jpeg"/><Relationship Id="rId4" Type="http://schemas.openxmlformats.org/officeDocument/2006/relationships/image" Target="../media/image23.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C8939B-63E1-4E6C-9284-F815056B5495}" type="doc">
      <dgm:prSet loTypeId="urn:microsoft.com/office/officeart/2008/layout/NameandTitleOrganizationalChart" loCatId="hierarchy" qsTypeId="urn:microsoft.com/office/officeart/2005/8/quickstyle/simple3" qsCatId="simple" csTypeId="urn:microsoft.com/office/officeart/2005/8/colors/colorful2" csCatId="colorful" phldr="1"/>
      <dgm:spPr/>
      <dgm:t>
        <a:bodyPr/>
        <a:lstStyle/>
        <a:p>
          <a:endParaRPr lang="ru-RU"/>
        </a:p>
      </dgm:t>
    </dgm:pt>
    <dgm:pt modelId="{7F894013-1C8D-448C-82F0-8DD87A5D1F4C}">
      <dgm:prSet phldrT="[Текст]"/>
      <dgm:spPr>
        <a:ln w="38100">
          <a:solidFill>
            <a:srgbClr val="0070C0"/>
          </a:solidFill>
        </a:ln>
        <a:effectLst>
          <a:outerShdw blurRad="50800" dist="38100" dir="2700000" algn="tl" rotWithShape="0">
            <a:prstClr val="black">
              <a:alpha val="40000"/>
            </a:prstClr>
          </a:outerShdw>
        </a:effectLst>
      </dgm:spPr>
      <dgm:t>
        <a:bodyPr/>
        <a:lstStyle/>
        <a:p>
          <a:r>
            <a:rPr lang="ru-RU" dirty="0" smtClean="0"/>
            <a:t>Учетная политика</a:t>
          </a:r>
          <a:endParaRPr lang="ru-RU" dirty="0"/>
        </a:p>
      </dgm:t>
    </dgm:pt>
    <dgm:pt modelId="{B5636A8D-F958-46CA-B619-281D35BDA1DE}" type="parTrans" cxnId="{5657C4C3-1154-4A71-921E-D622DFF50D0A}">
      <dgm:prSet/>
      <dgm:spPr/>
      <dgm:t>
        <a:bodyPr/>
        <a:lstStyle/>
        <a:p>
          <a:endParaRPr lang="ru-RU"/>
        </a:p>
      </dgm:t>
    </dgm:pt>
    <dgm:pt modelId="{7DB5D2B1-33A6-4567-8161-CFEB81F6A986}" type="sibTrans" cxnId="{5657C4C3-1154-4A71-921E-D622DFF50D0A}">
      <dgm:prSet/>
      <dgm:spPr/>
      <dgm:t>
        <a:bodyPr/>
        <a:lstStyle/>
        <a:p>
          <a:endParaRPr lang="ru-RU"/>
        </a:p>
      </dgm:t>
    </dgm:pt>
    <dgm:pt modelId="{B16BAEE7-68C3-42A0-A058-1C6A0CFE025B}" type="asst">
      <dgm:prSet phldrT="[Текст]"/>
      <dgm:spPr>
        <a:ln w="38100"/>
      </dgm:spPr>
      <dgm:t>
        <a:bodyPr/>
        <a:lstStyle/>
        <a:p>
          <a:r>
            <a:rPr lang="ru-RU" dirty="0" smtClean="0"/>
            <a:t>Совокупность принятых актами субъекта учета способов</a:t>
          </a:r>
          <a:endParaRPr lang="ru-RU" dirty="0"/>
        </a:p>
      </dgm:t>
    </dgm:pt>
    <dgm:pt modelId="{FE8E73DF-00BA-4E43-BDA7-F9C74C4A540D}" type="parTrans" cxnId="{91C383F2-F50C-4554-A72D-E14173616647}">
      <dgm:prSet/>
      <dgm:spPr/>
      <dgm:t>
        <a:bodyPr/>
        <a:lstStyle/>
        <a:p>
          <a:endParaRPr lang="ru-RU"/>
        </a:p>
      </dgm:t>
    </dgm:pt>
    <dgm:pt modelId="{38787A30-801B-490B-9751-478C9C332699}" type="sibTrans" cxnId="{91C383F2-F50C-4554-A72D-E14173616647}">
      <dgm:prSet/>
      <dgm:spPr>
        <a:ln>
          <a:solidFill>
            <a:schemeClr val="accent2">
              <a:lumMod val="60000"/>
              <a:lumOff val="40000"/>
            </a:schemeClr>
          </a:solidFill>
        </a:ln>
      </dgm:spPr>
      <dgm:t>
        <a:bodyPr/>
        <a:lstStyle/>
        <a:p>
          <a:endParaRPr lang="ru-RU"/>
        </a:p>
      </dgm:t>
    </dgm:pt>
    <dgm:pt modelId="{3FC8263D-5E86-42F3-856B-696A576CB8E0}">
      <dgm:prSet phldrT="[Текст]"/>
      <dgm:spPr>
        <a:ln>
          <a:solidFill>
            <a:schemeClr val="accent2">
              <a:lumMod val="60000"/>
              <a:lumOff val="40000"/>
            </a:schemeClr>
          </a:solidFill>
        </a:ln>
      </dgm:spPr>
      <dgm:t>
        <a:bodyPr/>
        <a:lstStyle/>
        <a:p>
          <a:r>
            <a:rPr lang="ru-RU" dirty="0" smtClean="0"/>
            <a:t>Принципов</a:t>
          </a:r>
          <a:endParaRPr lang="ru-RU" dirty="0"/>
        </a:p>
      </dgm:t>
    </dgm:pt>
    <dgm:pt modelId="{C428F850-686E-416C-990F-31B1822F8BC3}" type="parTrans" cxnId="{9F04E74E-5C4D-48BB-A38F-3B9897C12153}">
      <dgm:prSet/>
      <dgm:spPr/>
      <dgm:t>
        <a:bodyPr/>
        <a:lstStyle/>
        <a:p>
          <a:endParaRPr lang="ru-RU"/>
        </a:p>
      </dgm:t>
    </dgm:pt>
    <dgm:pt modelId="{5E9CA718-4154-49D3-A0B3-13C3116383A5}" type="sibTrans" cxnId="{9F04E74E-5C4D-48BB-A38F-3B9897C12153}">
      <dgm:prSet/>
      <dgm:spPr/>
      <dgm:t>
        <a:bodyPr/>
        <a:lstStyle/>
        <a:p>
          <a:endParaRPr lang="ru-RU"/>
        </a:p>
      </dgm:t>
    </dgm:pt>
    <dgm:pt modelId="{023AFE66-DA3F-4D7A-A3D8-16F3F64D2BC8}">
      <dgm:prSet phldrT="[Текст]"/>
      <dgm:spPr>
        <a:ln>
          <a:solidFill>
            <a:schemeClr val="accent6">
              <a:lumMod val="75000"/>
            </a:schemeClr>
          </a:solidFill>
        </a:ln>
      </dgm:spPr>
      <dgm:t>
        <a:bodyPr/>
        <a:lstStyle/>
        <a:p>
          <a:r>
            <a:rPr lang="ru-RU" dirty="0" smtClean="0"/>
            <a:t>Методов</a:t>
          </a:r>
          <a:endParaRPr lang="ru-RU" dirty="0"/>
        </a:p>
      </dgm:t>
    </dgm:pt>
    <dgm:pt modelId="{05D8DB73-796E-4BA4-9031-3123B6550623}" type="parTrans" cxnId="{D4D2B946-9162-40B0-9FDB-2F573B11FB07}">
      <dgm:prSet/>
      <dgm:spPr/>
      <dgm:t>
        <a:bodyPr/>
        <a:lstStyle/>
        <a:p>
          <a:endParaRPr lang="ru-RU"/>
        </a:p>
      </dgm:t>
    </dgm:pt>
    <dgm:pt modelId="{233C0A64-D073-4397-A9B2-6D7755D42774}" type="sibTrans" cxnId="{D4D2B946-9162-40B0-9FDB-2F573B11FB07}">
      <dgm:prSet/>
      <dgm:spPr/>
      <dgm:t>
        <a:bodyPr/>
        <a:lstStyle/>
        <a:p>
          <a:endParaRPr lang="ru-RU"/>
        </a:p>
      </dgm:t>
    </dgm:pt>
    <dgm:pt modelId="{9E0D4253-70F5-473D-AB40-733532352C99}">
      <dgm:prSet phldrT="[Текст]"/>
      <dgm:spPr>
        <a:ln>
          <a:solidFill>
            <a:schemeClr val="accent3">
              <a:lumMod val="60000"/>
              <a:lumOff val="40000"/>
            </a:schemeClr>
          </a:solidFill>
        </a:ln>
      </dgm:spPr>
      <dgm:t>
        <a:bodyPr/>
        <a:lstStyle/>
        <a:p>
          <a:r>
            <a:rPr lang="ru-RU" dirty="0" smtClean="0"/>
            <a:t>Правил</a:t>
          </a:r>
          <a:endParaRPr lang="ru-RU" dirty="0"/>
        </a:p>
      </dgm:t>
    </dgm:pt>
    <dgm:pt modelId="{7BA7F077-1753-47DA-B353-30E2F84E3B75}" type="parTrans" cxnId="{910F1E1F-F15E-431A-BF3E-27DCD7129533}">
      <dgm:prSet/>
      <dgm:spPr/>
      <dgm:t>
        <a:bodyPr/>
        <a:lstStyle/>
        <a:p>
          <a:endParaRPr lang="ru-RU"/>
        </a:p>
      </dgm:t>
    </dgm:pt>
    <dgm:pt modelId="{62A70AA5-C288-4A33-BB49-DE6C3AB6BE6F}" type="sibTrans" cxnId="{910F1E1F-F15E-431A-BF3E-27DCD7129533}">
      <dgm:prSet/>
      <dgm:spPr>
        <a:ln>
          <a:solidFill>
            <a:srgbClr val="92D050"/>
          </a:solidFill>
        </a:ln>
      </dgm:spPr>
      <dgm:t>
        <a:bodyPr/>
        <a:lstStyle/>
        <a:p>
          <a:endParaRPr lang="ru-RU"/>
        </a:p>
      </dgm:t>
    </dgm:pt>
    <dgm:pt modelId="{A66AA790-12B2-48F4-B4C6-C1BB4B7C7885}" type="pres">
      <dgm:prSet presAssocID="{F3C8939B-63E1-4E6C-9284-F815056B5495}" presName="hierChild1" presStyleCnt="0">
        <dgm:presLayoutVars>
          <dgm:orgChart val="1"/>
          <dgm:chPref val="1"/>
          <dgm:dir/>
          <dgm:animOne val="branch"/>
          <dgm:animLvl val="lvl"/>
          <dgm:resizeHandles/>
        </dgm:presLayoutVars>
      </dgm:prSet>
      <dgm:spPr/>
      <dgm:t>
        <a:bodyPr/>
        <a:lstStyle/>
        <a:p>
          <a:endParaRPr lang="ru-RU"/>
        </a:p>
      </dgm:t>
    </dgm:pt>
    <dgm:pt modelId="{DDECC6DE-1D37-4DA0-A097-55D773FACEEB}" type="pres">
      <dgm:prSet presAssocID="{7F894013-1C8D-448C-82F0-8DD87A5D1F4C}" presName="hierRoot1" presStyleCnt="0">
        <dgm:presLayoutVars>
          <dgm:hierBranch val="init"/>
        </dgm:presLayoutVars>
      </dgm:prSet>
      <dgm:spPr/>
    </dgm:pt>
    <dgm:pt modelId="{8B8C0679-E4FF-448D-9420-6328F32A4EC4}" type="pres">
      <dgm:prSet presAssocID="{7F894013-1C8D-448C-82F0-8DD87A5D1F4C}" presName="rootComposite1" presStyleCnt="0"/>
      <dgm:spPr/>
    </dgm:pt>
    <dgm:pt modelId="{B7D4C9C8-54E0-4D7C-8EDF-260D47A685C6}" type="pres">
      <dgm:prSet presAssocID="{7F894013-1C8D-448C-82F0-8DD87A5D1F4C}" presName="rootText1" presStyleLbl="node0" presStyleIdx="0" presStyleCnt="1" custScaleX="172282">
        <dgm:presLayoutVars>
          <dgm:chMax/>
          <dgm:chPref val="3"/>
        </dgm:presLayoutVars>
      </dgm:prSet>
      <dgm:spPr/>
      <dgm:t>
        <a:bodyPr/>
        <a:lstStyle/>
        <a:p>
          <a:endParaRPr lang="ru-RU"/>
        </a:p>
      </dgm:t>
    </dgm:pt>
    <dgm:pt modelId="{DD8BA774-9826-4545-9B46-CFEA6F11D51C}" type="pres">
      <dgm:prSet presAssocID="{7F894013-1C8D-448C-82F0-8DD87A5D1F4C}" presName="titleText1" presStyleLbl="fgAcc0" presStyleIdx="0" presStyleCnt="1">
        <dgm:presLayoutVars>
          <dgm:chMax val="0"/>
          <dgm:chPref val="0"/>
        </dgm:presLayoutVars>
      </dgm:prSet>
      <dgm:spPr/>
      <dgm:t>
        <a:bodyPr/>
        <a:lstStyle/>
        <a:p>
          <a:endParaRPr lang="ru-RU"/>
        </a:p>
      </dgm:t>
    </dgm:pt>
    <dgm:pt modelId="{3BD826FC-0BE5-4B01-AAB5-55A37CBA142F}" type="pres">
      <dgm:prSet presAssocID="{7F894013-1C8D-448C-82F0-8DD87A5D1F4C}" presName="rootConnector1" presStyleLbl="node1" presStyleIdx="0" presStyleCnt="3"/>
      <dgm:spPr/>
      <dgm:t>
        <a:bodyPr/>
        <a:lstStyle/>
        <a:p>
          <a:endParaRPr lang="ru-RU"/>
        </a:p>
      </dgm:t>
    </dgm:pt>
    <dgm:pt modelId="{67864390-7CCB-4133-8B16-AD0247BF7112}" type="pres">
      <dgm:prSet presAssocID="{7F894013-1C8D-448C-82F0-8DD87A5D1F4C}" presName="hierChild2" presStyleCnt="0"/>
      <dgm:spPr/>
    </dgm:pt>
    <dgm:pt modelId="{C8740166-B3AA-4209-9730-A4A2CD00FF36}" type="pres">
      <dgm:prSet presAssocID="{C428F850-686E-416C-990F-31B1822F8BC3}" presName="Name37" presStyleLbl="parChTrans1D2" presStyleIdx="0" presStyleCnt="4"/>
      <dgm:spPr/>
      <dgm:t>
        <a:bodyPr/>
        <a:lstStyle/>
        <a:p>
          <a:endParaRPr lang="ru-RU"/>
        </a:p>
      </dgm:t>
    </dgm:pt>
    <dgm:pt modelId="{FAF85821-408F-4464-A4C0-8675C21993FA}" type="pres">
      <dgm:prSet presAssocID="{3FC8263D-5E86-42F3-856B-696A576CB8E0}" presName="hierRoot2" presStyleCnt="0">
        <dgm:presLayoutVars>
          <dgm:hierBranch val="init"/>
        </dgm:presLayoutVars>
      </dgm:prSet>
      <dgm:spPr/>
    </dgm:pt>
    <dgm:pt modelId="{82C8EAB7-16D0-4B66-9591-CDA30A7CE41E}" type="pres">
      <dgm:prSet presAssocID="{3FC8263D-5E86-42F3-856B-696A576CB8E0}" presName="rootComposite" presStyleCnt="0"/>
      <dgm:spPr/>
    </dgm:pt>
    <dgm:pt modelId="{AE2996E7-A867-4096-8AB3-3AAA46AB567C}" type="pres">
      <dgm:prSet presAssocID="{3FC8263D-5E86-42F3-856B-696A576CB8E0}" presName="rootText" presStyleLbl="node1" presStyleIdx="0" presStyleCnt="3">
        <dgm:presLayoutVars>
          <dgm:chMax/>
          <dgm:chPref val="3"/>
        </dgm:presLayoutVars>
      </dgm:prSet>
      <dgm:spPr/>
      <dgm:t>
        <a:bodyPr/>
        <a:lstStyle/>
        <a:p>
          <a:endParaRPr lang="ru-RU"/>
        </a:p>
      </dgm:t>
    </dgm:pt>
    <dgm:pt modelId="{143E8583-F89C-4780-A10C-777F48ADB479}" type="pres">
      <dgm:prSet presAssocID="{3FC8263D-5E86-42F3-856B-696A576CB8E0}" presName="titleText2" presStyleLbl="fgAcc1" presStyleIdx="0" presStyleCnt="3">
        <dgm:presLayoutVars>
          <dgm:chMax val="0"/>
          <dgm:chPref val="0"/>
        </dgm:presLayoutVars>
      </dgm:prSet>
      <dgm:spPr/>
      <dgm:t>
        <a:bodyPr/>
        <a:lstStyle/>
        <a:p>
          <a:endParaRPr lang="ru-RU"/>
        </a:p>
      </dgm:t>
    </dgm:pt>
    <dgm:pt modelId="{D215D11C-B52C-4EA5-A04A-A8E9419AC7B8}" type="pres">
      <dgm:prSet presAssocID="{3FC8263D-5E86-42F3-856B-696A576CB8E0}" presName="rootConnector" presStyleLbl="node2" presStyleIdx="0" presStyleCnt="0"/>
      <dgm:spPr/>
      <dgm:t>
        <a:bodyPr/>
        <a:lstStyle/>
        <a:p>
          <a:endParaRPr lang="ru-RU"/>
        </a:p>
      </dgm:t>
    </dgm:pt>
    <dgm:pt modelId="{1B54EF6D-F82C-40AE-A046-114C7DC3048B}" type="pres">
      <dgm:prSet presAssocID="{3FC8263D-5E86-42F3-856B-696A576CB8E0}" presName="hierChild4" presStyleCnt="0"/>
      <dgm:spPr/>
    </dgm:pt>
    <dgm:pt modelId="{61BA107D-9921-4118-AE5E-EC64CAC0F033}" type="pres">
      <dgm:prSet presAssocID="{3FC8263D-5E86-42F3-856B-696A576CB8E0}" presName="hierChild5" presStyleCnt="0"/>
      <dgm:spPr/>
    </dgm:pt>
    <dgm:pt modelId="{EBC743E0-B1D6-4C99-92EC-BBD4B1993502}" type="pres">
      <dgm:prSet presAssocID="{05D8DB73-796E-4BA4-9031-3123B6550623}" presName="Name37" presStyleLbl="parChTrans1D2" presStyleIdx="1" presStyleCnt="4"/>
      <dgm:spPr/>
      <dgm:t>
        <a:bodyPr/>
        <a:lstStyle/>
        <a:p>
          <a:endParaRPr lang="ru-RU"/>
        </a:p>
      </dgm:t>
    </dgm:pt>
    <dgm:pt modelId="{675D0DB4-0393-4C64-BFC9-4E1C7BC1B18C}" type="pres">
      <dgm:prSet presAssocID="{023AFE66-DA3F-4D7A-A3D8-16F3F64D2BC8}" presName="hierRoot2" presStyleCnt="0">
        <dgm:presLayoutVars>
          <dgm:hierBranch val="init"/>
        </dgm:presLayoutVars>
      </dgm:prSet>
      <dgm:spPr/>
    </dgm:pt>
    <dgm:pt modelId="{47D783C8-989F-43D2-854C-E90AB76A2E92}" type="pres">
      <dgm:prSet presAssocID="{023AFE66-DA3F-4D7A-A3D8-16F3F64D2BC8}" presName="rootComposite" presStyleCnt="0"/>
      <dgm:spPr/>
    </dgm:pt>
    <dgm:pt modelId="{12BA0D99-9551-475F-874A-DF9104BFD28E}" type="pres">
      <dgm:prSet presAssocID="{023AFE66-DA3F-4D7A-A3D8-16F3F64D2BC8}" presName="rootText" presStyleLbl="node1" presStyleIdx="1" presStyleCnt="3">
        <dgm:presLayoutVars>
          <dgm:chMax/>
          <dgm:chPref val="3"/>
        </dgm:presLayoutVars>
      </dgm:prSet>
      <dgm:spPr/>
      <dgm:t>
        <a:bodyPr/>
        <a:lstStyle/>
        <a:p>
          <a:endParaRPr lang="ru-RU"/>
        </a:p>
      </dgm:t>
    </dgm:pt>
    <dgm:pt modelId="{BFE834F5-9E02-420A-A941-EB19FE8D5AF8}" type="pres">
      <dgm:prSet presAssocID="{023AFE66-DA3F-4D7A-A3D8-16F3F64D2BC8}" presName="titleText2" presStyleLbl="fgAcc1" presStyleIdx="1" presStyleCnt="3">
        <dgm:presLayoutVars>
          <dgm:chMax val="0"/>
          <dgm:chPref val="0"/>
        </dgm:presLayoutVars>
      </dgm:prSet>
      <dgm:spPr/>
      <dgm:t>
        <a:bodyPr/>
        <a:lstStyle/>
        <a:p>
          <a:endParaRPr lang="ru-RU"/>
        </a:p>
      </dgm:t>
    </dgm:pt>
    <dgm:pt modelId="{1F14E1D5-D860-478E-8DBE-F9137FBEC48B}" type="pres">
      <dgm:prSet presAssocID="{023AFE66-DA3F-4D7A-A3D8-16F3F64D2BC8}" presName="rootConnector" presStyleLbl="node2" presStyleIdx="0" presStyleCnt="0"/>
      <dgm:spPr/>
      <dgm:t>
        <a:bodyPr/>
        <a:lstStyle/>
        <a:p>
          <a:endParaRPr lang="ru-RU"/>
        </a:p>
      </dgm:t>
    </dgm:pt>
    <dgm:pt modelId="{83B43214-1D6D-4365-BECF-09BC58CA4A70}" type="pres">
      <dgm:prSet presAssocID="{023AFE66-DA3F-4D7A-A3D8-16F3F64D2BC8}" presName="hierChild4" presStyleCnt="0"/>
      <dgm:spPr/>
    </dgm:pt>
    <dgm:pt modelId="{E3D6AF4F-A4D7-48AB-AC45-DD99A6C490E3}" type="pres">
      <dgm:prSet presAssocID="{023AFE66-DA3F-4D7A-A3D8-16F3F64D2BC8}" presName="hierChild5" presStyleCnt="0"/>
      <dgm:spPr/>
    </dgm:pt>
    <dgm:pt modelId="{A8363EB4-D98B-4D81-8D73-BB22AB2ABD3D}" type="pres">
      <dgm:prSet presAssocID="{7BA7F077-1753-47DA-B353-30E2F84E3B75}" presName="Name37" presStyleLbl="parChTrans1D2" presStyleIdx="2" presStyleCnt="4"/>
      <dgm:spPr/>
      <dgm:t>
        <a:bodyPr/>
        <a:lstStyle/>
        <a:p>
          <a:endParaRPr lang="ru-RU"/>
        </a:p>
      </dgm:t>
    </dgm:pt>
    <dgm:pt modelId="{E98C9A7A-2F26-4368-ABBA-600F91594ED1}" type="pres">
      <dgm:prSet presAssocID="{9E0D4253-70F5-473D-AB40-733532352C99}" presName="hierRoot2" presStyleCnt="0">
        <dgm:presLayoutVars>
          <dgm:hierBranch val="init"/>
        </dgm:presLayoutVars>
      </dgm:prSet>
      <dgm:spPr/>
    </dgm:pt>
    <dgm:pt modelId="{69460507-E2AF-4CB1-AAE4-A4334857F6CF}" type="pres">
      <dgm:prSet presAssocID="{9E0D4253-70F5-473D-AB40-733532352C99}" presName="rootComposite" presStyleCnt="0"/>
      <dgm:spPr/>
    </dgm:pt>
    <dgm:pt modelId="{074C05B7-F208-449D-BAD6-0C7CAED462FC}" type="pres">
      <dgm:prSet presAssocID="{9E0D4253-70F5-473D-AB40-733532352C99}" presName="rootText" presStyleLbl="node1" presStyleIdx="2" presStyleCnt="3">
        <dgm:presLayoutVars>
          <dgm:chMax/>
          <dgm:chPref val="3"/>
        </dgm:presLayoutVars>
      </dgm:prSet>
      <dgm:spPr/>
      <dgm:t>
        <a:bodyPr/>
        <a:lstStyle/>
        <a:p>
          <a:endParaRPr lang="ru-RU"/>
        </a:p>
      </dgm:t>
    </dgm:pt>
    <dgm:pt modelId="{3D37F57A-10C1-4F09-8079-3DB434979936}" type="pres">
      <dgm:prSet presAssocID="{9E0D4253-70F5-473D-AB40-733532352C99}" presName="titleText2" presStyleLbl="fgAcc1" presStyleIdx="2" presStyleCnt="3">
        <dgm:presLayoutVars>
          <dgm:chMax val="0"/>
          <dgm:chPref val="0"/>
        </dgm:presLayoutVars>
      </dgm:prSet>
      <dgm:spPr/>
      <dgm:t>
        <a:bodyPr/>
        <a:lstStyle/>
        <a:p>
          <a:endParaRPr lang="ru-RU"/>
        </a:p>
      </dgm:t>
    </dgm:pt>
    <dgm:pt modelId="{5A36AB0C-3537-44AC-87FB-2C7F777BF41E}" type="pres">
      <dgm:prSet presAssocID="{9E0D4253-70F5-473D-AB40-733532352C99}" presName="rootConnector" presStyleLbl="node2" presStyleIdx="0" presStyleCnt="0"/>
      <dgm:spPr/>
      <dgm:t>
        <a:bodyPr/>
        <a:lstStyle/>
        <a:p>
          <a:endParaRPr lang="ru-RU"/>
        </a:p>
      </dgm:t>
    </dgm:pt>
    <dgm:pt modelId="{CBE8821B-0857-4B25-8ECC-1EA15F525F51}" type="pres">
      <dgm:prSet presAssocID="{9E0D4253-70F5-473D-AB40-733532352C99}" presName="hierChild4" presStyleCnt="0"/>
      <dgm:spPr/>
    </dgm:pt>
    <dgm:pt modelId="{770D2651-3D46-49AA-9C43-CB8F2050018D}" type="pres">
      <dgm:prSet presAssocID="{9E0D4253-70F5-473D-AB40-733532352C99}" presName="hierChild5" presStyleCnt="0"/>
      <dgm:spPr/>
    </dgm:pt>
    <dgm:pt modelId="{7A55A119-7E45-40F0-B0FC-9C94899A742B}" type="pres">
      <dgm:prSet presAssocID="{7F894013-1C8D-448C-82F0-8DD87A5D1F4C}" presName="hierChild3" presStyleCnt="0"/>
      <dgm:spPr/>
    </dgm:pt>
    <dgm:pt modelId="{3DB33FED-907E-433C-A07F-193894F696D3}" type="pres">
      <dgm:prSet presAssocID="{FE8E73DF-00BA-4E43-BDA7-F9C74C4A540D}" presName="Name96" presStyleLbl="parChTrans1D2" presStyleIdx="3" presStyleCnt="4"/>
      <dgm:spPr/>
      <dgm:t>
        <a:bodyPr/>
        <a:lstStyle/>
        <a:p>
          <a:endParaRPr lang="ru-RU"/>
        </a:p>
      </dgm:t>
    </dgm:pt>
    <dgm:pt modelId="{93F595DA-40BB-4735-84DE-E8D7C6E83FE3}" type="pres">
      <dgm:prSet presAssocID="{B16BAEE7-68C3-42A0-A058-1C6A0CFE025B}" presName="hierRoot3" presStyleCnt="0">
        <dgm:presLayoutVars>
          <dgm:hierBranch val="init"/>
        </dgm:presLayoutVars>
      </dgm:prSet>
      <dgm:spPr/>
    </dgm:pt>
    <dgm:pt modelId="{397D8559-E777-43A5-971D-501B70809405}" type="pres">
      <dgm:prSet presAssocID="{B16BAEE7-68C3-42A0-A058-1C6A0CFE025B}" presName="rootComposite3" presStyleCnt="0"/>
      <dgm:spPr/>
    </dgm:pt>
    <dgm:pt modelId="{42AE1A3F-5083-4691-AC71-75F39F81BA0D}" type="pres">
      <dgm:prSet presAssocID="{B16BAEE7-68C3-42A0-A058-1C6A0CFE025B}" presName="rootText3" presStyleLbl="asst1" presStyleIdx="0" presStyleCnt="1" custScaleX="323899" custLinFactNeighborX="78906" custLinFactNeighborY="-3789">
        <dgm:presLayoutVars>
          <dgm:chPref val="3"/>
        </dgm:presLayoutVars>
      </dgm:prSet>
      <dgm:spPr/>
      <dgm:t>
        <a:bodyPr/>
        <a:lstStyle/>
        <a:p>
          <a:endParaRPr lang="ru-RU"/>
        </a:p>
      </dgm:t>
    </dgm:pt>
    <dgm:pt modelId="{D1F3034C-D256-4AE9-AEE2-EFC4AE55720C}" type="pres">
      <dgm:prSet presAssocID="{B16BAEE7-68C3-42A0-A058-1C6A0CFE025B}" presName="titleText3" presStyleLbl="fgAcc2" presStyleIdx="0" presStyleCnt="1" custLinFactNeighborX="63423" custLinFactNeighborY="5466">
        <dgm:presLayoutVars>
          <dgm:chMax val="0"/>
          <dgm:chPref val="0"/>
        </dgm:presLayoutVars>
      </dgm:prSet>
      <dgm:spPr/>
      <dgm:t>
        <a:bodyPr/>
        <a:lstStyle/>
        <a:p>
          <a:endParaRPr lang="ru-RU"/>
        </a:p>
      </dgm:t>
    </dgm:pt>
    <dgm:pt modelId="{501778B4-A8D3-470D-87C5-D032488910D9}" type="pres">
      <dgm:prSet presAssocID="{B16BAEE7-68C3-42A0-A058-1C6A0CFE025B}" presName="rootConnector3" presStyleLbl="asst1" presStyleIdx="0" presStyleCnt="1"/>
      <dgm:spPr/>
      <dgm:t>
        <a:bodyPr/>
        <a:lstStyle/>
        <a:p>
          <a:endParaRPr lang="ru-RU"/>
        </a:p>
      </dgm:t>
    </dgm:pt>
    <dgm:pt modelId="{A81C9A87-1392-4FF2-B4DD-FC45412DAAA1}" type="pres">
      <dgm:prSet presAssocID="{B16BAEE7-68C3-42A0-A058-1C6A0CFE025B}" presName="hierChild6" presStyleCnt="0"/>
      <dgm:spPr/>
    </dgm:pt>
    <dgm:pt modelId="{A02FFCC7-94D2-4C1E-A013-763FD4279AE0}" type="pres">
      <dgm:prSet presAssocID="{B16BAEE7-68C3-42A0-A058-1C6A0CFE025B}" presName="hierChild7" presStyleCnt="0"/>
      <dgm:spPr/>
    </dgm:pt>
  </dgm:ptLst>
  <dgm:cxnLst>
    <dgm:cxn modelId="{946122B1-8CAF-4174-98C6-955713BE6103}" type="presOf" srcId="{B16BAEE7-68C3-42A0-A058-1C6A0CFE025B}" destId="{501778B4-A8D3-470D-87C5-D032488910D9}" srcOrd="1" destOrd="0" presId="urn:microsoft.com/office/officeart/2008/layout/NameandTitleOrganizationalChart"/>
    <dgm:cxn modelId="{E24062A8-E75E-46CC-88C9-A42F9807D32C}" type="presOf" srcId="{62A70AA5-C288-4A33-BB49-DE6C3AB6BE6F}" destId="{3D37F57A-10C1-4F09-8079-3DB434979936}" srcOrd="0" destOrd="0" presId="urn:microsoft.com/office/officeart/2008/layout/NameandTitleOrganizationalChart"/>
    <dgm:cxn modelId="{91C383F2-F50C-4554-A72D-E14173616647}" srcId="{7F894013-1C8D-448C-82F0-8DD87A5D1F4C}" destId="{B16BAEE7-68C3-42A0-A058-1C6A0CFE025B}" srcOrd="0" destOrd="0" parTransId="{FE8E73DF-00BA-4E43-BDA7-F9C74C4A540D}" sibTransId="{38787A30-801B-490B-9751-478C9C332699}"/>
    <dgm:cxn modelId="{F16ED5D5-55EA-4D9E-A79B-B3DE1ACBCF13}" type="presOf" srcId="{7DB5D2B1-33A6-4567-8161-CFEB81F6A986}" destId="{DD8BA774-9826-4545-9B46-CFEA6F11D51C}" srcOrd="0" destOrd="0" presId="urn:microsoft.com/office/officeart/2008/layout/NameandTitleOrganizationalChart"/>
    <dgm:cxn modelId="{702983BE-DFF6-4F81-996D-DEEBA10E0B5A}" type="presOf" srcId="{3FC8263D-5E86-42F3-856B-696A576CB8E0}" destId="{AE2996E7-A867-4096-8AB3-3AAA46AB567C}" srcOrd="0" destOrd="0" presId="urn:microsoft.com/office/officeart/2008/layout/NameandTitleOrganizationalChart"/>
    <dgm:cxn modelId="{4983EAB1-D117-47B3-8964-EAB56157D341}" type="presOf" srcId="{FE8E73DF-00BA-4E43-BDA7-F9C74C4A540D}" destId="{3DB33FED-907E-433C-A07F-193894F696D3}" srcOrd="0" destOrd="0" presId="urn:microsoft.com/office/officeart/2008/layout/NameandTitleOrganizationalChart"/>
    <dgm:cxn modelId="{354EC7A1-F33D-4040-887D-56B3DB37BF6A}" type="presOf" srcId="{9E0D4253-70F5-473D-AB40-733532352C99}" destId="{5A36AB0C-3537-44AC-87FB-2C7F777BF41E}" srcOrd="1" destOrd="0" presId="urn:microsoft.com/office/officeart/2008/layout/NameandTitleOrganizationalChart"/>
    <dgm:cxn modelId="{F6023ECD-1731-46A3-8ED5-F897D0BCCE78}" type="presOf" srcId="{9E0D4253-70F5-473D-AB40-733532352C99}" destId="{074C05B7-F208-449D-BAD6-0C7CAED462FC}" srcOrd="0" destOrd="0" presId="urn:microsoft.com/office/officeart/2008/layout/NameandTitleOrganizationalChart"/>
    <dgm:cxn modelId="{A9918BC8-FF93-43D7-ACC6-A19C178E2FF4}" type="presOf" srcId="{F3C8939B-63E1-4E6C-9284-F815056B5495}" destId="{A66AA790-12B2-48F4-B4C6-C1BB4B7C7885}" srcOrd="0" destOrd="0" presId="urn:microsoft.com/office/officeart/2008/layout/NameandTitleOrganizationalChart"/>
    <dgm:cxn modelId="{5657C4C3-1154-4A71-921E-D622DFF50D0A}" srcId="{F3C8939B-63E1-4E6C-9284-F815056B5495}" destId="{7F894013-1C8D-448C-82F0-8DD87A5D1F4C}" srcOrd="0" destOrd="0" parTransId="{B5636A8D-F958-46CA-B619-281D35BDA1DE}" sibTransId="{7DB5D2B1-33A6-4567-8161-CFEB81F6A986}"/>
    <dgm:cxn modelId="{578A467C-8507-41B6-9A0B-468FB6038E7B}" type="presOf" srcId="{023AFE66-DA3F-4D7A-A3D8-16F3F64D2BC8}" destId="{12BA0D99-9551-475F-874A-DF9104BFD28E}" srcOrd="0" destOrd="0" presId="urn:microsoft.com/office/officeart/2008/layout/NameandTitleOrganizationalChart"/>
    <dgm:cxn modelId="{D4D2B946-9162-40B0-9FDB-2F573B11FB07}" srcId="{7F894013-1C8D-448C-82F0-8DD87A5D1F4C}" destId="{023AFE66-DA3F-4D7A-A3D8-16F3F64D2BC8}" srcOrd="2" destOrd="0" parTransId="{05D8DB73-796E-4BA4-9031-3123B6550623}" sibTransId="{233C0A64-D073-4397-A9B2-6D7755D42774}"/>
    <dgm:cxn modelId="{5539923B-21FD-410A-B4BE-E011C9A6AFC3}" type="presOf" srcId="{38787A30-801B-490B-9751-478C9C332699}" destId="{D1F3034C-D256-4AE9-AEE2-EFC4AE55720C}" srcOrd="0" destOrd="0" presId="urn:microsoft.com/office/officeart/2008/layout/NameandTitleOrganizationalChart"/>
    <dgm:cxn modelId="{598D5C8B-6B7D-4A18-8075-F5104BCFC4B6}" type="presOf" srcId="{B16BAEE7-68C3-42A0-A058-1C6A0CFE025B}" destId="{42AE1A3F-5083-4691-AC71-75F39F81BA0D}" srcOrd="0" destOrd="0" presId="urn:microsoft.com/office/officeart/2008/layout/NameandTitleOrganizationalChart"/>
    <dgm:cxn modelId="{1B935BF3-1B9D-4D46-9990-4ECC59F99FD3}" type="presOf" srcId="{233C0A64-D073-4397-A9B2-6D7755D42774}" destId="{BFE834F5-9E02-420A-A941-EB19FE8D5AF8}" srcOrd="0" destOrd="0" presId="urn:microsoft.com/office/officeart/2008/layout/NameandTitleOrganizationalChart"/>
    <dgm:cxn modelId="{EECD79A5-D227-4FA0-9CAF-792443DDC858}" type="presOf" srcId="{3FC8263D-5E86-42F3-856B-696A576CB8E0}" destId="{D215D11C-B52C-4EA5-A04A-A8E9419AC7B8}" srcOrd="1" destOrd="0" presId="urn:microsoft.com/office/officeart/2008/layout/NameandTitleOrganizationalChart"/>
    <dgm:cxn modelId="{4A21F20D-585E-4FE3-80BE-33D9890DAEA2}" type="presOf" srcId="{7F894013-1C8D-448C-82F0-8DD87A5D1F4C}" destId="{3BD826FC-0BE5-4B01-AAB5-55A37CBA142F}" srcOrd="1" destOrd="0" presId="urn:microsoft.com/office/officeart/2008/layout/NameandTitleOrganizationalChart"/>
    <dgm:cxn modelId="{F4D875FC-14F5-451F-9E5F-21D04DF1D71A}" type="presOf" srcId="{05D8DB73-796E-4BA4-9031-3123B6550623}" destId="{EBC743E0-B1D6-4C99-92EC-BBD4B1993502}" srcOrd="0" destOrd="0" presId="urn:microsoft.com/office/officeart/2008/layout/NameandTitleOrganizationalChart"/>
    <dgm:cxn modelId="{A07B50B1-5685-49EF-B05B-6850D7E8141B}" type="presOf" srcId="{C428F850-686E-416C-990F-31B1822F8BC3}" destId="{C8740166-B3AA-4209-9730-A4A2CD00FF36}" srcOrd="0" destOrd="0" presId="urn:microsoft.com/office/officeart/2008/layout/NameandTitleOrganizationalChart"/>
    <dgm:cxn modelId="{9F04E74E-5C4D-48BB-A38F-3B9897C12153}" srcId="{7F894013-1C8D-448C-82F0-8DD87A5D1F4C}" destId="{3FC8263D-5E86-42F3-856B-696A576CB8E0}" srcOrd="1" destOrd="0" parTransId="{C428F850-686E-416C-990F-31B1822F8BC3}" sibTransId="{5E9CA718-4154-49D3-A0B3-13C3116383A5}"/>
    <dgm:cxn modelId="{C67548EB-605D-41EA-80BD-F5706E67650A}" type="presOf" srcId="{5E9CA718-4154-49D3-A0B3-13C3116383A5}" destId="{143E8583-F89C-4780-A10C-777F48ADB479}" srcOrd="0" destOrd="0" presId="urn:microsoft.com/office/officeart/2008/layout/NameandTitleOrganizationalChart"/>
    <dgm:cxn modelId="{80F283E8-3F86-47EF-BF24-20FE7C6798E0}" type="presOf" srcId="{7BA7F077-1753-47DA-B353-30E2F84E3B75}" destId="{A8363EB4-D98B-4D81-8D73-BB22AB2ABD3D}" srcOrd="0" destOrd="0" presId="urn:microsoft.com/office/officeart/2008/layout/NameandTitleOrganizationalChart"/>
    <dgm:cxn modelId="{F17DAC34-DDE0-4220-A2BB-3903E36AF9DA}" type="presOf" srcId="{023AFE66-DA3F-4D7A-A3D8-16F3F64D2BC8}" destId="{1F14E1D5-D860-478E-8DBE-F9137FBEC48B}" srcOrd="1" destOrd="0" presId="urn:microsoft.com/office/officeart/2008/layout/NameandTitleOrganizationalChart"/>
    <dgm:cxn modelId="{910F1E1F-F15E-431A-BF3E-27DCD7129533}" srcId="{7F894013-1C8D-448C-82F0-8DD87A5D1F4C}" destId="{9E0D4253-70F5-473D-AB40-733532352C99}" srcOrd="3" destOrd="0" parTransId="{7BA7F077-1753-47DA-B353-30E2F84E3B75}" sibTransId="{62A70AA5-C288-4A33-BB49-DE6C3AB6BE6F}"/>
    <dgm:cxn modelId="{FC0D5FBC-94DB-4008-9404-E9468A1E1CC1}" type="presOf" srcId="{7F894013-1C8D-448C-82F0-8DD87A5D1F4C}" destId="{B7D4C9C8-54E0-4D7C-8EDF-260D47A685C6}" srcOrd="0" destOrd="0" presId="urn:microsoft.com/office/officeart/2008/layout/NameandTitleOrganizationalChart"/>
    <dgm:cxn modelId="{7EA40563-C7AB-44A8-A10C-FF7652B8CBE9}" type="presParOf" srcId="{A66AA790-12B2-48F4-B4C6-C1BB4B7C7885}" destId="{DDECC6DE-1D37-4DA0-A097-55D773FACEEB}" srcOrd="0" destOrd="0" presId="urn:microsoft.com/office/officeart/2008/layout/NameandTitleOrganizationalChart"/>
    <dgm:cxn modelId="{73F0960D-7CA9-405C-A34E-EEB53B60E54B}" type="presParOf" srcId="{DDECC6DE-1D37-4DA0-A097-55D773FACEEB}" destId="{8B8C0679-E4FF-448D-9420-6328F32A4EC4}" srcOrd="0" destOrd="0" presId="urn:microsoft.com/office/officeart/2008/layout/NameandTitleOrganizationalChart"/>
    <dgm:cxn modelId="{082685F8-4D5A-479B-BC9D-57A61CD72E2A}" type="presParOf" srcId="{8B8C0679-E4FF-448D-9420-6328F32A4EC4}" destId="{B7D4C9C8-54E0-4D7C-8EDF-260D47A685C6}" srcOrd="0" destOrd="0" presId="urn:microsoft.com/office/officeart/2008/layout/NameandTitleOrganizationalChart"/>
    <dgm:cxn modelId="{DC02445F-D0C6-4A6B-B9F2-2AEECAB4ACD3}" type="presParOf" srcId="{8B8C0679-E4FF-448D-9420-6328F32A4EC4}" destId="{DD8BA774-9826-4545-9B46-CFEA6F11D51C}" srcOrd="1" destOrd="0" presId="urn:microsoft.com/office/officeart/2008/layout/NameandTitleOrganizationalChart"/>
    <dgm:cxn modelId="{87B33460-520C-4E92-AB26-22B5F922FA32}" type="presParOf" srcId="{8B8C0679-E4FF-448D-9420-6328F32A4EC4}" destId="{3BD826FC-0BE5-4B01-AAB5-55A37CBA142F}" srcOrd="2" destOrd="0" presId="urn:microsoft.com/office/officeart/2008/layout/NameandTitleOrganizationalChart"/>
    <dgm:cxn modelId="{6F471F06-E668-48C3-8353-86AC74399170}" type="presParOf" srcId="{DDECC6DE-1D37-4DA0-A097-55D773FACEEB}" destId="{67864390-7CCB-4133-8B16-AD0247BF7112}" srcOrd="1" destOrd="0" presId="urn:microsoft.com/office/officeart/2008/layout/NameandTitleOrganizationalChart"/>
    <dgm:cxn modelId="{A398314F-5141-444F-AB80-5D2615C3B350}" type="presParOf" srcId="{67864390-7CCB-4133-8B16-AD0247BF7112}" destId="{C8740166-B3AA-4209-9730-A4A2CD00FF36}" srcOrd="0" destOrd="0" presId="urn:microsoft.com/office/officeart/2008/layout/NameandTitleOrganizationalChart"/>
    <dgm:cxn modelId="{1A15F5BE-CA50-457E-BA0D-5A725275BE24}" type="presParOf" srcId="{67864390-7CCB-4133-8B16-AD0247BF7112}" destId="{FAF85821-408F-4464-A4C0-8675C21993FA}" srcOrd="1" destOrd="0" presId="urn:microsoft.com/office/officeart/2008/layout/NameandTitleOrganizationalChart"/>
    <dgm:cxn modelId="{D6937053-CDF8-4DCF-8B7C-F456F42152C5}" type="presParOf" srcId="{FAF85821-408F-4464-A4C0-8675C21993FA}" destId="{82C8EAB7-16D0-4B66-9591-CDA30A7CE41E}" srcOrd="0" destOrd="0" presId="urn:microsoft.com/office/officeart/2008/layout/NameandTitleOrganizationalChart"/>
    <dgm:cxn modelId="{5B85DEA8-176E-44C5-9157-52E5C8AB9358}" type="presParOf" srcId="{82C8EAB7-16D0-4B66-9591-CDA30A7CE41E}" destId="{AE2996E7-A867-4096-8AB3-3AAA46AB567C}" srcOrd="0" destOrd="0" presId="urn:microsoft.com/office/officeart/2008/layout/NameandTitleOrganizationalChart"/>
    <dgm:cxn modelId="{9BC257B8-F6BE-45CF-8974-C4021721445D}" type="presParOf" srcId="{82C8EAB7-16D0-4B66-9591-CDA30A7CE41E}" destId="{143E8583-F89C-4780-A10C-777F48ADB479}" srcOrd="1" destOrd="0" presId="urn:microsoft.com/office/officeart/2008/layout/NameandTitleOrganizationalChart"/>
    <dgm:cxn modelId="{AF9C2347-8E05-407F-BEFF-40031710D634}" type="presParOf" srcId="{82C8EAB7-16D0-4B66-9591-CDA30A7CE41E}" destId="{D215D11C-B52C-4EA5-A04A-A8E9419AC7B8}" srcOrd="2" destOrd="0" presId="urn:microsoft.com/office/officeart/2008/layout/NameandTitleOrganizationalChart"/>
    <dgm:cxn modelId="{43BC2699-9F52-4FF8-A4CE-7B4B913A17E8}" type="presParOf" srcId="{FAF85821-408F-4464-A4C0-8675C21993FA}" destId="{1B54EF6D-F82C-40AE-A046-114C7DC3048B}" srcOrd="1" destOrd="0" presId="urn:microsoft.com/office/officeart/2008/layout/NameandTitleOrganizationalChart"/>
    <dgm:cxn modelId="{A21B8C2A-4978-4F98-A456-5EE4702D8BD4}" type="presParOf" srcId="{FAF85821-408F-4464-A4C0-8675C21993FA}" destId="{61BA107D-9921-4118-AE5E-EC64CAC0F033}" srcOrd="2" destOrd="0" presId="urn:microsoft.com/office/officeart/2008/layout/NameandTitleOrganizationalChart"/>
    <dgm:cxn modelId="{8258BC26-4145-4B84-9023-9BA0D42C2D0B}" type="presParOf" srcId="{67864390-7CCB-4133-8B16-AD0247BF7112}" destId="{EBC743E0-B1D6-4C99-92EC-BBD4B1993502}" srcOrd="2" destOrd="0" presId="urn:microsoft.com/office/officeart/2008/layout/NameandTitleOrganizationalChart"/>
    <dgm:cxn modelId="{68642B53-9907-49C3-AE85-EAEEB56C1025}" type="presParOf" srcId="{67864390-7CCB-4133-8B16-AD0247BF7112}" destId="{675D0DB4-0393-4C64-BFC9-4E1C7BC1B18C}" srcOrd="3" destOrd="0" presId="urn:microsoft.com/office/officeart/2008/layout/NameandTitleOrganizationalChart"/>
    <dgm:cxn modelId="{6F10D879-93B9-43C3-A962-D1CE598F00A8}" type="presParOf" srcId="{675D0DB4-0393-4C64-BFC9-4E1C7BC1B18C}" destId="{47D783C8-989F-43D2-854C-E90AB76A2E92}" srcOrd="0" destOrd="0" presId="urn:microsoft.com/office/officeart/2008/layout/NameandTitleOrganizationalChart"/>
    <dgm:cxn modelId="{BD4B1243-EA5F-493A-865A-424F691DE08A}" type="presParOf" srcId="{47D783C8-989F-43D2-854C-E90AB76A2E92}" destId="{12BA0D99-9551-475F-874A-DF9104BFD28E}" srcOrd="0" destOrd="0" presId="urn:microsoft.com/office/officeart/2008/layout/NameandTitleOrganizationalChart"/>
    <dgm:cxn modelId="{AFCD33DD-F6DF-4D04-A5FA-3BB5C2C431C1}" type="presParOf" srcId="{47D783C8-989F-43D2-854C-E90AB76A2E92}" destId="{BFE834F5-9E02-420A-A941-EB19FE8D5AF8}" srcOrd="1" destOrd="0" presId="urn:microsoft.com/office/officeart/2008/layout/NameandTitleOrganizationalChart"/>
    <dgm:cxn modelId="{54234CEC-7BFC-4C15-98E4-81B97B6FA63F}" type="presParOf" srcId="{47D783C8-989F-43D2-854C-E90AB76A2E92}" destId="{1F14E1D5-D860-478E-8DBE-F9137FBEC48B}" srcOrd="2" destOrd="0" presId="urn:microsoft.com/office/officeart/2008/layout/NameandTitleOrganizationalChart"/>
    <dgm:cxn modelId="{F31DEC8F-6438-4034-8C90-A10D67D8470A}" type="presParOf" srcId="{675D0DB4-0393-4C64-BFC9-4E1C7BC1B18C}" destId="{83B43214-1D6D-4365-BECF-09BC58CA4A70}" srcOrd="1" destOrd="0" presId="urn:microsoft.com/office/officeart/2008/layout/NameandTitleOrganizationalChart"/>
    <dgm:cxn modelId="{4D11D1F1-C226-4362-9E8F-AEC015680E66}" type="presParOf" srcId="{675D0DB4-0393-4C64-BFC9-4E1C7BC1B18C}" destId="{E3D6AF4F-A4D7-48AB-AC45-DD99A6C490E3}" srcOrd="2" destOrd="0" presId="urn:microsoft.com/office/officeart/2008/layout/NameandTitleOrganizationalChart"/>
    <dgm:cxn modelId="{2735AB3F-F038-4B4B-B687-085C5535A786}" type="presParOf" srcId="{67864390-7CCB-4133-8B16-AD0247BF7112}" destId="{A8363EB4-D98B-4D81-8D73-BB22AB2ABD3D}" srcOrd="4" destOrd="0" presId="urn:microsoft.com/office/officeart/2008/layout/NameandTitleOrganizationalChart"/>
    <dgm:cxn modelId="{D44A70DE-2BDE-4748-9178-8C7CAE0A7C28}" type="presParOf" srcId="{67864390-7CCB-4133-8B16-AD0247BF7112}" destId="{E98C9A7A-2F26-4368-ABBA-600F91594ED1}" srcOrd="5" destOrd="0" presId="urn:microsoft.com/office/officeart/2008/layout/NameandTitleOrganizationalChart"/>
    <dgm:cxn modelId="{FFB9C729-2C36-48CA-8F9A-C5088D294F17}" type="presParOf" srcId="{E98C9A7A-2F26-4368-ABBA-600F91594ED1}" destId="{69460507-E2AF-4CB1-AAE4-A4334857F6CF}" srcOrd="0" destOrd="0" presId="urn:microsoft.com/office/officeart/2008/layout/NameandTitleOrganizationalChart"/>
    <dgm:cxn modelId="{58C37CB8-17F8-4C39-8647-6B5464EE08F0}" type="presParOf" srcId="{69460507-E2AF-4CB1-AAE4-A4334857F6CF}" destId="{074C05B7-F208-449D-BAD6-0C7CAED462FC}" srcOrd="0" destOrd="0" presId="urn:microsoft.com/office/officeart/2008/layout/NameandTitleOrganizationalChart"/>
    <dgm:cxn modelId="{E95BB5B5-ED19-4804-B075-2C97967B1C9F}" type="presParOf" srcId="{69460507-E2AF-4CB1-AAE4-A4334857F6CF}" destId="{3D37F57A-10C1-4F09-8079-3DB434979936}" srcOrd="1" destOrd="0" presId="urn:microsoft.com/office/officeart/2008/layout/NameandTitleOrganizationalChart"/>
    <dgm:cxn modelId="{5BB7EA62-DB99-4AE8-8EF2-4392945C050A}" type="presParOf" srcId="{69460507-E2AF-4CB1-AAE4-A4334857F6CF}" destId="{5A36AB0C-3537-44AC-87FB-2C7F777BF41E}" srcOrd="2" destOrd="0" presId="urn:microsoft.com/office/officeart/2008/layout/NameandTitleOrganizationalChart"/>
    <dgm:cxn modelId="{E57819FA-A5A9-45B2-B187-B243094483DD}" type="presParOf" srcId="{E98C9A7A-2F26-4368-ABBA-600F91594ED1}" destId="{CBE8821B-0857-4B25-8ECC-1EA15F525F51}" srcOrd="1" destOrd="0" presId="urn:microsoft.com/office/officeart/2008/layout/NameandTitleOrganizationalChart"/>
    <dgm:cxn modelId="{DDC3E11D-97EB-45E8-8BBF-235AD0A71C57}" type="presParOf" srcId="{E98C9A7A-2F26-4368-ABBA-600F91594ED1}" destId="{770D2651-3D46-49AA-9C43-CB8F2050018D}" srcOrd="2" destOrd="0" presId="urn:microsoft.com/office/officeart/2008/layout/NameandTitleOrganizationalChart"/>
    <dgm:cxn modelId="{692118B4-E255-4205-BCB3-EE1FC739D3AE}" type="presParOf" srcId="{DDECC6DE-1D37-4DA0-A097-55D773FACEEB}" destId="{7A55A119-7E45-40F0-B0FC-9C94899A742B}" srcOrd="2" destOrd="0" presId="urn:microsoft.com/office/officeart/2008/layout/NameandTitleOrganizationalChart"/>
    <dgm:cxn modelId="{798B20E5-506C-4CC9-B7B0-807BB17E4E85}" type="presParOf" srcId="{7A55A119-7E45-40F0-B0FC-9C94899A742B}" destId="{3DB33FED-907E-433C-A07F-193894F696D3}" srcOrd="0" destOrd="0" presId="urn:microsoft.com/office/officeart/2008/layout/NameandTitleOrganizationalChart"/>
    <dgm:cxn modelId="{A3ABEB10-0D1E-44A5-8BF4-079594234981}" type="presParOf" srcId="{7A55A119-7E45-40F0-B0FC-9C94899A742B}" destId="{93F595DA-40BB-4735-84DE-E8D7C6E83FE3}" srcOrd="1" destOrd="0" presId="urn:microsoft.com/office/officeart/2008/layout/NameandTitleOrganizationalChart"/>
    <dgm:cxn modelId="{69FD2E62-EB50-4E01-A3FE-A1A4CEE7BE79}" type="presParOf" srcId="{93F595DA-40BB-4735-84DE-E8D7C6E83FE3}" destId="{397D8559-E777-43A5-971D-501B70809405}" srcOrd="0" destOrd="0" presId="urn:microsoft.com/office/officeart/2008/layout/NameandTitleOrganizationalChart"/>
    <dgm:cxn modelId="{5A558F3A-F31F-419F-9056-2186CA667A96}" type="presParOf" srcId="{397D8559-E777-43A5-971D-501B70809405}" destId="{42AE1A3F-5083-4691-AC71-75F39F81BA0D}" srcOrd="0" destOrd="0" presId="urn:microsoft.com/office/officeart/2008/layout/NameandTitleOrganizationalChart"/>
    <dgm:cxn modelId="{AD6C321F-F343-4A1C-810F-9768DC9BE2BE}" type="presParOf" srcId="{397D8559-E777-43A5-971D-501B70809405}" destId="{D1F3034C-D256-4AE9-AEE2-EFC4AE55720C}" srcOrd="1" destOrd="0" presId="urn:microsoft.com/office/officeart/2008/layout/NameandTitleOrganizationalChart"/>
    <dgm:cxn modelId="{8EBA61BD-3068-40C0-8CDB-21F391393833}" type="presParOf" srcId="{397D8559-E777-43A5-971D-501B70809405}" destId="{501778B4-A8D3-470D-87C5-D032488910D9}" srcOrd="2" destOrd="0" presId="urn:microsoft.com/office/officeart/2008/layout/NameandTitleOrganizationalChart"/>
    <dgm:cxn modelId="{8BD2C22C-9C2D-4DE7-A118-FCECB93E130C}" type="presParOf" srcId="{93F595DA-40BB-4735-84DE-E8D7C6E83FE3}" destId="{A81C9A87-1392-4FF2-B4DD-FC45412DAAA1}" srcOrd="1" destOrd="0" presId="urn:microsoft.com/office/officeart/2008/layout/NameandTitleOrganizationalChart"/>
    <dgm:cxn modelId="{185F9740-A1A3-4B20-938A-15F9DB87012D}" type="presParOf" srcId="{93F595DA-40BB-4735-84DE-E8D7C6E83FE3}" destId="{A02FFCC7-94D2-4C1E-A013-763FD4279AE0}" srcOrd="2" destOrd="0" presId="urn:microsoft.com/office/officeart/2008/layout/NameandTitleOrganizationalChart"/>
  </dgm:cxnLst>
  <dgm:bg/>
  <dgm:whole>
    <a:ln w="38100">
      <a:solidFill>
        <a:schemeClr val="accent3">
          <a:lumMod val="75000"/>
        </a:schemeClr>
      </a:solidFill>
    </a:ln>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0C802744-33EF-4840-85A4-6D129F65FBFF}" type="doc">
      <dgm:prSet loTypeId="urn:microsoft.com/office/officeart/2008/layout/CircularPictureCallout" loCatId="picture" qsTypeId="urn:microsoft.com/office/officeart/2005/8/quickstyle/simple1" qsCatId="simple" csTypeId="urn:microsoft.com/office/officeart/2005/8/colors/accent0_2" csCatId="mainScheme" phldr="1"/>
      <dgm:spPr/>
      <dgm:t>
        <a:bodyPr/>
        <a:lstStyle/>
        <a:p>
          <a:endParaRPr lang="ru-RU"/>
        </a:p>
      </dgm:t>
    </dgm:pt>
    <dgm:pt modelId="{DA658143-F181-4A0B-A8AF-BDE3474D954A}">
      <dgm:prSet/>
      <dgm:spPr/>
      <dgm:t>
        <a:bodyPr/>
        <a:lstStyle/>
        <a:p>
          <a:endParaRPr lang="ru-RU"/>
        </a:p>
      </dgm:t>
    </dgm:pt>
    <dgm:pt modelId="{BB925F8F-DF2D-409E-9522-998B5FD653CA}" type="parTrans" cxnId="{15B1D842-CAE7-4F9F-9D28-F341FE78996C}">
      <dgm:prSet/>
      <dgm:spPr/>
      <dgm:t>
        <a:bodyPr/>
        <a:lstStyle/>
        <a:p>
          <a:endParaRPr lang="ru-RU"/>
        </a:p>
      </dgm:t>
    </dgm:pt>
    <dgm:pt modelId="{BF1E3391-D724-41E2-9061-39AF4FA7F11D}" type="sibTrans" cxnId="{15B1D842-CAE7-4F9F-9D28-F341FE78996C}">
      <dgm:prSet>
        <dgm:style>
          <a:lnRef idx="2">
            <a:schemeClr val="dk1"/>
          </a:lnRef>
          <a:fillRef idx="1">
            <a:schemeClr val="lt1"/>
          </a:fillRef>
          <a:effectRef idx="0">
            <a:schemeClr val="dk1"/>
          </a:effectRef>
          <a:fontRef idx="minor">
            <a:schemeClr val="dk1"/>
          </a:fontRef>
        </dgm:style>
      </dgm:prSet>
      <dgm:spPr/>
      <dgm:t>
        <a:bodyPr/>
        <a:lstStyle/>
        <a:p>
          <a:endParaRPr lang="ru-RU"/>
        </a:p>
      </dgm:t>
    </dgm:pt>
    <dgm:pt modelId="{0A203913-4B6F-4D63-8787-D85F0ACE809D}">
      <dgm:prSet phldrT="[Текст]" phldr="1"/>
      <dgm:spPr/>
      <dgm:t>
        <a:bodyPr/>
        <a:lstStyle/>
        <a:p>
          <a:endParaRPr lang="ru-RU" dirty="0"/>
        </a:p>
      </dgm:t>
    </dgm:pt>
    <dgm:pt modelId="{9DB530D1-8976-48CF-A517-1008FAB0329A}" type="parTrans" cxnId="{7C519D2E-DC29-4FAE-AD08-694C1CFE78E0}">
      <dgm:prSet/>
      <dgm:spPr/>
      <dgm:t>
        <a:bodyPr/>
        <a:lstStyle/>
        <a:p>
          <a:endParaRPr lang="ru-RU"/>
        </a:p>
      </dgm:t>
    </dgm:pt>
    <dgm:pt modelId="{6A637481-4BDD-46F7-8E38-835AE60B130E}" type="sibTrans" cxnId="{7C519D2E-DC29-4FAE-AD08-694C1CFE78E0}">
      <dgm:prSet>
        <dgm:style>
          <a:lnRef idx="2">
            <a:schemeClr val="accent2"/>
          </a:lnRef>
          <a:fillRef idx="1">
            <a:schemeClr val="lt1"/>
          </a:fillRef>
          <a:effectRef idx="0">
            <a:schemeClr val="accent2"/>
          </a:effectRef>
          <a:fontRef idx="minor">
            <a:schemeClr val="dk1"/>
          </a:fontRef>
        </dgm:style>
      </dgm:prSet>
      <dgm:spPr/>
      <dgm:t>
        <a:bodyPr/>
        <a:lstStyle/>
        <a:p>
          <a:endParaRPr lang="ru-RU"/>
        </a:p>
      </dgm:t>
    </dgm:pt>
    <dgm:pt modelId="{F9BF9B7E-BC9D-4017-9B5D-4118B6708634}">
      <dgm:prSet phldrT="[Текст]" phldr="1"/>
      <dgm:spPr/>
      <dgm:t>
        <a:bodyPr/>
        <a:lstStyle/>
        <a:p>
          <a:endParaRPr lang="ru-RU"/>
        </a:p>
      </dgm:t>
    </dgm:pt>
    <dgm:pt modelId="{DE54FB29-FF98-43C3-B95D-27E4812B9D6F}" type="parTrans" cxnId="{5DAF2235-613C-4948-B2EC-F90E05CD84E2}">
      <dgm:prSet/>
      <dgm:spPr/>
      <dgm:t>
        <a:bodyPr/>
        <a:lstStyle/>
        <a:p>
          <a:endParaRPr lang="ru-RU"/>
        </a:p>
      </dgm:t>
    </dgm:pt>
    <dgm:pt modelId="{E2D8445A-CEB2-465A-BE55-96BC55B34944}" type="sibTrans" cxnId="{5DAF2235-613C-4948-B2EC-F90E05CD84E2}">
      <dgm:prSet>
        <dgm:style>
          <a:lnRef idx="2">
            <a:schemeClr val="accent2"/>
          </a:lnRef>
          <a:fillRef idx="1">
            <a:schemeClr val="lt1"/>
          </a:fillRef>
          <a:effectRef idx="0">
            <a:schemeClr val="accent2"/>
          </a:effectRef>
          <a:fontRef idx="minor">
            <a:schemeClr val="dk1"/>
          </a:fontRef>
        </dgm:style>
      </dgm:prSet>
      <dgm:spPr/>
      <dgm:t>
        <a:bodyPr/>
        <a:lstStyle/>
        <a:p>
          <a:endParaRPr lang="ru-RU"/>
        </a:p>
      </dgm:t>
    </dgm:pt>
    <dgm:pt modelId="{C93EEFFB-119A-46E5-886A-2C9E2AD115F9}">
      <dgm:prSet phldrT="[Текст]" phldr="1"/>
      <dgm:spPr/>
      <dgm:t>
        <a:bodyPr/>
        <a:lstStyle/>
        <a:p>
          <a:endParaRPr lang="ru-RU"/>
        </a:p>
      </dgm:t>
    </dgm:pt>
    <dgm:pt modelId="{86B9C57C-C672-477A-9B3B-66F45C840AEA}" type="parTrans" cxnId="{070DCE09-C2CA-469E-86FC-538DC82B50D1}">
      <dgm:prSet/>
      <dgm:spPr/>
      <dgm:t>
        <a:bodyPr/>
        <a:lstStyle/>
        <a:p>
          <a:endParaRPr lang="ru-RU"/>
        </a:p>
      </dgm:t>
    </dgm:pt>
    <dgm:pt modelId="{598E0CC4-F1B1-4DFD-A9B7-5834507B30BF}" type="sibTrans" cxnId="{070DCE09-C2CA-469E-86FC-538DC82B50D1}">
      <dgm:prSet>
        <dgm:style>
          <a:lnRef idx="2">
            <a:schemeClr val="accent2"/>
          </a:lnRef>
          <a:fillRef idx="1">
            <a:schemeClr val="lt1"/>
          </a:fillRef>
          <a:effectRef idx="0">
            <a:schemeClr val="accent2"/>
          </a:effectRef>
          <a:fontRef idx="minor">
            <a:schemeClr val="dk1"/>
          </a:fontRef>
        </dgm:style>
      </dgm:prSet>
      <dgm:spPr/>
      <dgm:t>
        <a:bodyPr/>
        <a:lstStyle/>
        <a:p>
          <a:endParaRPr lang="ru-RU"/>
        </a:p>
      </dgm:t>
    </dgm:pt>
    <dgm:pt modelId="{AA233F46-23D8-433D-8134-8177086FBE62}" type="pres">
      <dgm:prSet presAssocID="{0C802744-33EF-4840-85A4-6D129F65FBFF}" presName="Name0" presStyleCnt="0">
        <dgm:presLayoutVars>
          <dgm:chMax val="7"/>
          <dgm:chPref val="7"/>
          <dgm:dir/>
        </dgm:presLayoutVars>
      </dgm:prSet>
      <dgm:spPr/>
      <dgm:t>
        <a:bodyPr/>
        <a:lstStyle/>
        <a:p>
          <a:endParaRPr lang="ru-RU"/>
        </a:p>
      </dgm:t>
    </dgm:pt>
    <dgm:pt modelId="{C1CD7F46-C098-4206-96EC-2395B10C5CE7}" type="pres">
      <dgm:prSet presAssocID="{0C802744-33EF-4840-85A4-6D129F65FBFF}" presName="Name1" presStyleCnt="0"/>
      <dgm:spPr/>
    </dgm:pt>
    <dgm:pt modelId="{F77E9B00-C64B-4D5E-80B6-F50D7D667107}" type="pres">
      <dgm:prSet presAssocID="{BF1E3391-D724-41E2-9061-39AF4FA7F11D}" presName="picture_1" presStyleCnt="0"/>
      <dgm:spPr/>
    </dgm:pt>
    <dgm:pt modelId="{6EC8324A-4BBA-4635-A0A1-21E1844484BB}" type="pres">
      <dgm:prSet presAssocID="{BF1E3391-D724-41E2-9061-39AF4FA7F11D}" presName="pictureRepeatNode" presStyleLbl="alignImgPlace1" presStyleIdx="0" presStyleCnt="4" custScaleX="87362" custScaleY="81553" custLinFactNeighborX="-7889" custLinFactNeighborY="-5898"/>
      <dgm:spPr/>
      <dgm:t>
        <a:bodyPr/>
        <a:lstStyle/>
        <a:p>
          <a:endParaRPr lang="ru-RU"/>
        </a:p>
      </dgm:t>
    </dgm:pt>
    <dgm:pt modelId="{23496876-66BE-45F1-8967-FCCAB159A3EA}" type="pres">
      <dgm:prSet presAssocID="{DA658143-F181-4A0B-A8AF-BDE3474D954A}" presName="text_1" presStyleLbl="node1" presStyleIdx="0" presStyleCnt="0">
        <dgm:presLayoutVars>
          <dgm:bulletEnabled val="1"/>
        </dgm:presLayoutVars>
      </dgm:prSet>
      <dgm:spPr/>
      <dgm:t>
        <a:bodyPr/>
        <a:lstStyle/>
        <a:p>
          <a:endParaRPr lang="ru-RU"/>
        </a:p>
      </dgm:t>
    </dgm:pt>
    <dgm:pt modelId="{5664D3C3-D9D3-40F8-880A-41F1280D377A}" type="pres">
      <dgm:prSet presAssocID="{6A637481-4BDD-46F7-8E38-835AE60B130E}" presName="picture_2" presStyleCnt="0"/>
      <dgm:spPr/>
    </dgm:pt>
    <dgm:pt modelId="{B81A7A45-EB71-45EE-9AEF-CEE28F8327BA}" type="pres">
      <dgm:prSet presAssocID="{6A637481-4BDD-46F7-8E38-835AE60B130E}" presName="pictureRepeatNode" presStyleLbl="alignImgPlace1" presStyleIdx="1" presStyleCnt="4" custScaleX="161174" custScaleY="122710" custLinFactNeighborX="23316" custLinFactNeighborY="-4808"/>
      <dgm:spPr/>
      <dgm:t>
        <a:bodyPr/>
        <a:lstStyle/>
        <a:p>
          <a:endParaRPr lang="ru-RU"/>
        </a:p>
      </dgm:t>
    </dgm:pt>
    <dgm:pt modelId="{42CE4026-0BCF-4825-BF95-1338CDC7C7C0}" type="pres">
      <dgm:prSet presAssocID="{0A203913-4B6F-4D63-8787-D85F0ACE809D}" presName="line_2" presStyleLbl="parChTrans1D1" presStyleIdx="0" presStyleCnt="3"/>
      <dgm:spPr/>
    </dgm:pt>
    <dgm:pt modelId="{E0DA2FA8-830A-4A23-ACE4-48B5956D8229}" type="pres">
      <dgm:prSet presAssocID="{0A203913-4B6F-4D63-8787-D85F0ACE809D}" presName="textparent_2" presStyleLbl="node1" presStyleIdx="0" presStyleCnt="0"/>
      <dgm:spPr/>
    </dgm:pt>
    <dgm:pt modelId="{DFB62FED-8AAA-4097-9B3E-D2121A718841}" type="pres">
      <dgm:prSet presAssocID="{0A203913-4B6F-4D63-8787-D85F0ACE809D}" presName="text_2" presStyleLbl="revTx" presStyleIdx="0" presStyleCnt="3">
        <dgm:presLayoutVars>
          <dgm:bulletEnabled val="1"/>
        </dgm:presLayoutVars>
      </dgm:prSet>
      <dgm:spPr/>
      <dgm:t>
        <a:bodyPr/>
        <a:lstStyle/>
        <a:p>
          <a:endParaRPr lang="ru-RU"/>
        </a:p>
      </dgm:t>
    </dgm:pt>
    <dgm:pt modelId="{5086A85D-8626-4ACD-A729-E08972E0CE8F}" type="pres">
      <dgm:prSet presAssocID="{E2D8445A-CEB2-465A-BE55-96BC55B34944}" presName="picture_3" presStyleCnt="0"/>
      <dgm:spPr/>
    </dgm:pt>
    <dgm:pt modelId="{2133DEC8-031D-4561-AA46-4FC882D17A67}" type="pres">
      <dgm:prSet presAssocID="{E2D8445A-CEB2-465A-BE55-96BC55B34944}" presName="pictureRepeatNode" presStyleLbl="alignImgPlace1" presStyleIdx="2" presStyleCnt="4" custScaleX="198029" custLinFactNeighborX="58667" custLinFactNeighborY="-590"/>
      <dgm:spPr/>
      <dgm:t>
        <a:bodyPr/>
        <a:lstStyle/>
        <a:p>
          <a:endParaRPr lang="ru-RU"/>
        </a:p>
      </dgm:t>
    </dgm:pt>
    <dgm:pt modelId="{FB86C484-6A7B-4C15-8B0F-9A046C5D2D4E}" type="pres">
      <dgm:prSet presAssocID="{F9BF9B7E-BC9D-4017-9B5D-4118B6708634}" presName="line_3" presStyleLbl="parChTrans1D1" presStyleIdx="1" presStyleCnt="3"/>
      <dgm:spPr/>
    </dgm:pt>
    <dgm:pt modelId="{C58FD05F-03A6-4A65-84ED-65B929662F04}" type="pres">
      <dgm:prSet presAssocID="{F9BF9B7E-BC9D-4017-9B5D-4118B6708634}" presName="textparent_3" presStyleLbl="node1" presStyleIdx="0" presStyleCnt="0"/>
      <dgm:spPr/>
    </dgm:pt>
    <dgm:pt modelId="{9128C10E-163D-446D-B15F-85931E3FEEA5}" type="pres">
      <dgm:prSet presAssocID="{F9BF9B7E-BC9D-4017-9B5D-4118B6708634}" presName="text_3" presStyleLbl="revTx" presStyleIdx="1" presStyleCnt="3">
        <dgm:presLayoutVars>
          <dgm:bulletEnabled val="1"/>
        </dgm:presLayoutVars>
      </dgm:prSet>
      <dgm:spPr/>
      <dgm:t>
        <a:bodyPr/>
        <a:lstStyle/>
        <a:p>
          <a:endParaRPr lang="ru-RU"/>
        </a:p>
      </dgm:t>
    </dgm:pt>
    <dgm:pt modelId="{77D60F1E-CB2A-47A7-96E8-0809A129516F}" type="pres">
      <dgm:prSet presAssocID="{598E0CC4-F1B1-4DFD-A9B7-5834507B30BF}" presName="picture_4" presStyleCnt="0"/>
      <dgm:spPr/>
    </dgm:pt>
    <dgm:pt modelId="{0A68E20B-3DA3-4D70-995F-B02CEF9C79EF}" type="pres">
      <dgm:prSet presAssocID="{598E0CC4-F1B1-4DFD-A9B7-5834507B30BF}" presName="pictureRepeatNode" presStyleLbl="alignImgPlace1" presStyleIdx="3" presStyleCnt="4" custScaleX="235357" custLinFactNeighborX="-5035" custLinFactNeighborY="-8719"/>
      <dgm:spPr/>
      <dgm:t>
        <a:bodyPr/>
        <a:lstStyle/>
        <a:p>
          <a:endParaRPr lang="ru-RU"/>
        </a:p>
      </dgm:t>
    </dgm:pt>
    <dgm:pt modelId="{0D15F890-CDF1-462C-97BC-5CD7EE0FAC8F}" type="pres">
      <dgm:prSet presAssocID="{C93EEFFB-119A-46E5-886A-2C9E2AD115F9}" presName="line_4" presStyleLbl="parChTrans1D1" presStyleIdx="2" presStyleCnt="3"/>
      <dgm:spPr/>
    </dgm:pt>
    <dgm:pt modelId="{68A2F07E-0F21-4AD2-A53C-269F89C71B69}" type="pres">
      <dgm:prSet presAssocID="{C93EEFFB-119A-46E5-886A-2C9E2AD115F9}" presName="textparent_4" presStyleLbl="node1" presStyleIdx="0" presStyleCnt="0"/>
      <dgm:spPr/>
    </dgm:pt>
    <dgm:pt modelId="{CA5C2531-0787-4DF1-AB6E-A3EEE56A3ED7}" type="pres">
      <dgm:prSet presAssocID="{C93EEFFB-119A-46E5-886A-2C9E2AD115F9}" presName="text_4" presStyleLbl="revTx" presStyleIdx="2" presStyleCnt="3">
        <dgm:presLayoutVars>
          <dgm:bulletEnabled val="1"/>
        </dgm:presLayoutVars>
      </dgm:prSet>
      <dgm:spPr/>
      <dgm:t>
        <a:bodyPr/>
        <a:lstStyle/>
        <a:p>
          <a:endParaRPr lang="ru-RU"/>
        </a:p>
      </dgm:t>
    </dgm:pt>
  </dgm:ptLst>
  <dgm:cxnLst>
    <dgm:cxn modelId="{42E87BEA-3FD8-4ED8-B7D5-6EE98D51FC1A}" type="presOf" srcId="{BF1E3391-D724-41E2-9061-39AF4FA7F11D}" destId="{6EC8324A-4BBA-4635-A0A1-21E1844484BB}" srcOrd="0" destOrd="0" presId="urn:microsoft.com/office/officeart/2008/layout/CircularPictureCallout"/>
    <dgm:cxn modelId="{15B1D842-CAE7-4F9F-9D28-F341FE78996C}" srcId="{0C802744-33EF-4840-85A4-6D129F65FBFF}" destId="{DA658143-F181-4A0B-A8AF-BDE3474D954A}" srcOrd="0" destOrd="0" parTransId="{BB925F8F-DF2D-409E-9522-998B5FD653CA}" sibTransId="{BF1E3391-D724-41E2-9061-39AF4FA7F11D}"/>
    <dgm:cxn modelId="{E31D3685-EB94-4D81-8935-42A6F7AFE23D}" type="presOf" srcId="{E2D8445A-CEB2-465A-BE55-96BC55B34944}" destId="{2133DEC8-031D-4561-AA46-4FC882D17A67}" srcOrd="0" destOrd="0" presId="urn:microsoft.com/office/officeart/2008/layout/CircularPictureCallout"/>
    <dgm:cxn modelId="{E9B21652-C31E-4267-9D9E-5A2E12BC9A1E}" type="presOf" srcId="{C93EEFFB-119A-46E5-886A-2C9E2AD115F9}" destId="{CA5C2531-0787-4DF1-AB6E-A3EEE56A3ED7}" srcOrd="0" destOrd="0" presId="urn:microsoft.com/office/officeart/2008/layout/CircularPictureCallout"/>
    <dgm:cxn modelId="{8BB84737-6647-4691-A679-A847C5E31D6D}" type="presOf" srcId="{DA658143-F181-4A0B-A8AF-BDE3474D954A}" destId="{23496876-66BE-45F1-8967-FCCAB159A3EA}" srcOrd="0" destOrd="0" presId="urn:microsoft.com/office/officeart/2008/layout/CircularPictureCallout"/>
    <dgm:cxn modelId="{7C519D2E-DC29-4FAE-AD08-694C1CFE78E0}" srcId="{0C802744-33EF-4840-85A4-6D129F65FBFF}" destId="{0A203913-4B6F-4D63-8787-D85F0ACE809D}" srcOrd="1" destOrd="0" parTransId="{9DB530D1-8976-48CF-A517-1008FAB0329A}" sibTransId="{6A637481-4BDD-46F7-8E38-835AE60B130E}"/>
    <dgm:cxn modelId="{E73701B4-719E-4BF0-8FF4-865111227B93}" type="presOf" srcId="{598E0CC4-F1B1-4DFD-A9B7-5834507B30BF}" destId="{0A68E20B-3DA3-4D70-995F-B02CEF9C79EF}" srcOrd="0" destOrd="0" presId="urn:microsoft.com/office/officeart/2008/layout/CircularPictureCallout"/>
    <dgm:cxn modelId="{6E0DA912-8796-4647-83B8-F82DC838D0DB}" type="presOf" srcId="{F9BF9B7E-BC9D-4017-9B5D-4118B6708634}" destId="{9128C10E-163D-446D-B15F-85931E3FEEA5}" srcOrd="0" destOrd="0" presId="urn:microsoft.com/office/officeart/2008/layout/CircularPictureCallout"/>
    <dgm:cxn modelId="{A4D293DF-F5BB-49C3-BEAB-4B9E19E77A34}" type="presOf" srcId="{6A637481-4BDD-46F7-8E38-835AE60B130E}" destId="{B81A7A45-EB71-45EE-9AEF-CEE28F8327BA}" srcOrd="0" destOrd="0" presId="urn:microsoft.com/office/officeart/2008/layout/CircularPictureCallout"/>
    <dgm:cxn modelId="{6D826B71-A36E-4F86-A27D-92432C24A9B6}" type="presOf" srcId="{0A203913-4B6F-4D63-8787-D85F0ACE809D}" destId="{DFB62FED-8AAA-4097-9B3E-D2121A718841}" srcOrd="0" destOrd="0" presId="urn:microsoft.com/office/officeart/2008/layout/CircularPictureCallout"/>
    <dgm:cxn modelId="{070DCE09-C2CA-469E-86FC-538DC82B50D1}" srcId="{0C802744-33EF-4840-85A4-6D129F65FBFF}" destId="{C93EEFFB-119A-46E5-886A-2C9E2AD115F9}" srcOrd="3" destOrd="0" parTransId="{86B9C57C-C672-477A-9B3B-66F45C840AEA}" sibTransId="{598E0CC4-F1B1-4DFD-A9B7-5834507B30BF}"/>
    <dgm:cxn modelId="{5DAF2235-613C-4948-B2EC-F90E05CD84E2}" srcId="{0C802744-33EF-4840-85A4-6D129F65FBFF}" destId="{F9BF9B7E-BC9D-4017-9B5D-4118B6708634}" srcOrd="2" destOrd="0" parTransId="{DE54FB29-FF98-43C3-B95D-27E4812B9D6F}" sibTransId="{E2D8445A-CEB2-465A-BE55-96BC55B34944}"/>
    <dgm:cxn modelId="{D312BD8A-FC63-4986-8307-5EDE9A7D5BB2}" type="presOf" srcId="{0C802744-33EF-4840-85A4-6D129F65FBFF}" destId="{AA233F46-23D8-433D-8134-8177086FBE62}" srcOrd="0" destOrd="0" presId="urn:microsoft.com/office/officeart/2008/layout/CircularPictureCallout"/>
    <dgm:cxn modelId="{AF4E7D64-D64F-4A05-91E0-03883C5F178D}" type="presParOf" srcId="{AA233F46-23D8-433D-8134-8177086FBE62}" destId="{C1CD7F46-C098-4206-96EC-2395B10C5CE7}" srcOrd="0" destOrd="0" presId="urn:microsoft.com/office/officeart/2008/layout/CircularPictureCallout"/>
    <dgm:cxn modelId="{2EF6FD6C-259E-45B0-8854-51423B85BDE7}" type="presParOf" srcId="{C1CD7F46-C098-4206-96EC-2395B10C5CE7}" destId="{F77E9B00-C64B-4D5E-80B6-F50D7D667107}" srcOrd="0" destOrd="0" presId="urn:microsoft.com/office/officeart/2008/layout/CircularPictureCallout"/>
    <dgm:cxn modelId="{799BE543-6B9C-483B-BA98-E3DFF8325CB8}" type="presParOf" srcId="{F77E9B00-C64B-4D5E-80B6-F50D7D667107}" destId="{6EC8324A-4BBA-4635-A0A1-21E1844484BB}" srcOrd="0" destOrd="0" presId="urn:microsoft.com/office/officeart/2008/layout/CircularPictureCallout"/>
    <dgm:cxn modelId="{07C555EA-B849-4B14-B6C5-14927FBC93BD}" type="presParOf" srcId="{C1CD7F46-C098-4206-96EC-2395B10C5CE7}" destId="{23496876-66BE-45F1-8967-FCCAB159A3EA}" srcOrd="1" destOrd="0" presId="urn:microsoft.com/office/officeart/2008/layout/CircularPictureCallout"/>
    <dgm:cxn modelId="{1B50EC2D-9E1E-4136-B5F0-D863E0C8BD70}" type="presParOf" srcId="{C1CD7F46-C098-4206-96EC-2395B10C5CE7}" destId="{5664D3C3-D9D3-40F8-880A-41F1280D377A}" srcOrd="2" destOrd="0" presId="urn:microsoft.com/office/officeart/2008/layout/CircularPictureCallout"/>
    <dgm:cxn modelId="{93BF5DE2-071D-4154-98BE-4D83826CAB78}" type="presParOf" srcId="{5664D3C3-D9D3-40F8-880A-41F1280D377A}" destId="{B81A7A45-EB71-45EE-9AEF-CEE28F8327BA}" srcOrd="0" destOrd="0" presId="urn:microsoft.com/office/officeart/2008/layout/CircularPictureCallout"/>
    <dgm:cxn modelId="{1B7E7361-2F44-4DC3-9861-8593AAF87E9D}" type="presParOf" srcId="{C1CD7F46-C098-4206-96EC-2395B10C5CE7}" destId="{42CE4026-0BCF-4825-BF95-1338CDC7C7C0}" srcOrd="3" destOrd="0" presId="urn:microsoft.com/office/officeart/2008/layout/CircularPictureCallout"/>
    <dgm:cxn modelId="{0A039A97-9675-491B-9D3D-419FDD17E608}" type="presParOf" srcId="{C1CD7F46-C098-4206-96EC-2395B10C5CE7}" destId="{E0DA2FA8-830A-4A23-ACE4-48B5956D8229}" srcOrd="4" destOrd="0" presId="urn:microsoft.com/office/officeart/2008/layout/CircularPictureCallout"/>
    <dgm:cxn modelId="{BF32AA86-868E-4AD7-AFA0-9BE4422E40A5}" type="presParOf" srcId="{E0DA2FA8-830A-4A23-ACE4-48B5956D8229}" destId="{DFB62FED-8AAA-4097-9B3E-D2121A718841}" srcOrd="0" destOrd="0" presId="urn:microsoft.com/office/officeart/2008/layout/CircularPictureCallout"/>
    <dgm:cxn modelId="{6CDADC29-1154-473B-A7B9-A772FA237033}" type="presParOf" srcId="{C1CD7F46-C098-4206-96EC-2395B10C5CE7}" destId="{5086A85D-8626-4ACD-A729-E08972E0CE8F}" srcOrd="5" destOrd="0" presId="urn:microsoft.com/office/officeart/2008/layout/CircularPictureCallout"/>
    <dgm:cxn modelId="{C1DDB51B-60B1-4F1F-9C44-8E86D0372CB3}" type="presParOf" srcId="{5086A85D-8626-4ACD-A729-E08972E0CE8F}" destId="{2133DEC8-031D-4561-AA46-4FC882D17A67}" srcOrd="0" destOrd="0" presId="urn:microsoft.com/office/officeart/2008/layout/CircularPictureCallout"/>
    <dgm:cxn modelId="{334058F2-7FA9-4324-9415-291B7B4348AE}" type="presParOf" srcId="{C1CD7F46-C098-4206-96EC-2395B10C5CE7}" destId="{FB86C484-6A7B-4C15-8B0F-9A046C5D2D4E}" srcOrd="6" destOrd="0" presId="urn:microsoft.com/office/officeart/2008/layout/CircularPictureCallout"/>
    <dgm:cxn modelId="{527355A1-5388-4DCB-8C92-C8AFEEFEE821}" type="presParOf" srcId="{C1CD7F46-C098-4206-96EC-2395B10C5CE7}" destId="{C58FD05F-03A6-4A65-84ED-65B929662F04}" srcOrd="7" destOrd="0" presId="urn:microsoft.com/office/officeart/2008/layout/CircularPictureCallout"/>
    <dgm:cxn modelId="{8DC8420A-B606-4048-A3FA-49150F9D541B}" type="presParOf" srcId="{C58FD05F-03A6-4A65-84ED-65B929662F04}" destId="{9128C10E-163D-446D-B15F-85931E3FEEA5}" srcOrd="0" destOrd="0" presId="urn:microsoft.com/office/officeart/2008/layout/CircularPictureCallout"/>
    <dgm:cxn modelId="{D37E91AB-AA8E-42EA-AAD3-16C599B05730}" type="presParOf" srcId="{C1CD7F46-C098-4206-96EC-2395B10C5CE7}" destId="{77D60F1E-CB2A-47A7-96E8-0809A129516F}" srcOrd="8" destOrd="0" presId="urn:microsoft.com/office/officeart/2008/layout/CircularPictureCallout"/>
    <dgm:cxn modelId="{9AAD2EF6-2005-481B-A887-D825F26BCAF6}" type="presParOf" srcId="{77D60F1E-CB2A-47A7-96E8-0809A129516F}" destId="{0A68E20B-3DA3-4D70-995F-B02CEF9C79EF}" srcOrd="0" destOrd="0" presId="urn:microsoft.com/office/officeart/2008/layout/CircularPictureCallout"/>
    <dgm:cxn modelId="{10F1FBE0-E7BF-4A83-A77B-93B0A1B1D717}" type="presParOf" srcId="{C1CD7F46-C098-4206-96EC-2395B10C5CE7}" destId="{0D15F890-CDF1-462C-97BC-5CD7EE0FAC8F}" srcOrd="9" destOrd="0" presId="urn:microsoft.com/office/officeart/2008/layout/CircularPictureCallout"/>
    <dgm:cxn modelId="{1AAC5C1B-9760-478F-A3D4-9890FD31F3F3}" type="presParOf" srcId="{C1CD7F46-C098-4206-96EC-2395B10C5CE7}" destId="{68A2F07E-0F21-4AD2-A53C-269F89C71B69}" srcOrd="10" destOrd="0" presId="urn:microsoft.com/office/officeart/2008/layout/CircularPictureCallout"/>
    <dgm:cxn modelId="{EEC4F3B6-0D16-4815-A141-6BCD7F77288F}" type="presParOf" srcId="{68A2F07E-0F21-4AD2-A53C-269F89C71B69}" destId="{CA5C2531-0787-4DF1-AB6E-A3EEE56A3ED7}" srcOrd="0" destOrd="0" presId="urn:microsoft.com/office/officeart/2008/layout/CircularPictureCallou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087DBF6-EE82-42FB-A290-6F59D09C5BED}" type="doc">
      <dgm:prSet loTypeId="urn:microsoft.com/office/officeart/2005/8/layout/vList3" loCatId="list" qsTypeId="urn:microsoft.com/office/officeart/2005/8/quickstyle/simple1" qsCatId="simple" csTypeId="urn:microsoft.com/office/officeart/2005/8/colors/colorful1" csCatId="colorful" phldr="1"/>
      <dgm:spPr/>
      <dgm:t>
        <a:bodyPr/>
        <a:lstStyle/>
        <a:p>
          <a:endParaRPr lang="ru-RU"/>
        </a:p>
      </dgm:t>
    </dgm:pt>
    <dgm:pt modelId="{5BD5C16B-CD70-4E83-9337-A3DDB3EC7FA8}">
      <dgm:prSet custT="1"/>
      <dgm:spPr>
        <a:solidFill>
          <a:srgbClr val="FDE3F8"/>
        </a:solidFill>
        <a:ln w="38100">
          <a:solidFill>
            <a:schemeClr val="accent2">
              <a:lumMod val="75000"/>
            </a:schemeClr>
          </a:solidFill>
        </a:ln>
      </dgm:spPr>
      <dgm:t>
        <a:bodyPr/>
        <a:lstStyle/>
        <a:p>
          <a:pPr rtl="0"/>
          <a:r>
            <a:rPr lang="ru-RU" sz="1800" dirty="0" smtClean="0">
              <a:solidFill>
                <a:schemeClr val="tx1"/>
              </a:solidFill>
              <a:latin typeface="Times New Roman" panose="02020603050405020304" pitchFamily="18" charset="0"/>
              <a:cs typeface="Times New Roman" panose="02020603050405020304" pitchFamily="18" charset="0"/>
            </a:rPr>
            <a:t> Формирование или утверждение субъектом учета </a:t>
          </a:r>
          <a:r>
            <a:rPr lang="ru-RU" sz="2400" b="1" dirty="0" smtClean="0">
              <a:solidFill>
                <a:schemeClr val="tx1"/>
              </a:solidFill>
              <a:latin typeface="Times New Roman" panose="02020603050405020304" pitchFamily="18" charset="0"/>
              <a:cs typeface="Times New Roman" panose="02020603050405020304" pitchFamily="18" charset="0"/>
            </a:rPr>
            <a:t>новых правил (способов) ведения бухгалтерского учета, </a:t>
          </a:r>
          <a:r>
            <a:rPr lang="ru-RU" sz="1800" dirty="0" smtClean="0">
              <a:solidFill>
                <a:schemeClr val="tx1"/>
              </a:solidFill>
              <a:latin typeface="Times New Roman" panose="02020603050405020304" pitchFamily="18" charset="0"/>
              <a:cs typeface="Times New Roman" panose="02020603050405020304" pitchFamily="18" charset="0"/>
            </a:rPr>
            <a:t>применение которых позволит представить в бухгалтерской (финансовой) отчетности уместную (релевантную) и достоверную информацию</a:t>
          </a:r>
          <a:r>
            <a:rPr lang="ru-RU" sz="1800" dirty="0" smtClean="0">
              <a:latin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cs typeface="Times New Roman" panose="02020603050405020304" pitchFamily="18" charset="0"/>
          </a:endParaRPr>
        </a:p>
      </dgm:t>
    </dgm:pt>
    <dgm:pt modelId="{287187E1-313A-436C-B3A3-8F1FE68282AC}" type="parTrans" cxnId="{2116957B-F465-4246-9490-25157483E0F8}">
      <dgm:prSet/>
      <dgm:spPr/>
      <dgm:t>
        <a:bodyPr/>
        <a:lstStyle/>
        <a:p>
          <a:endParaRPr lang="ru-RU"/>
        </a:p>
      </dgm:t>
    </dgm:pt>
    <dgm:pt modelId="{094EDCA1-F12C-4A3D-87A0-AB3A72CB327A}" type="sibTrans" cxnId="{2116957B-F465-4246-9490-25157483E0F8}">
      <dgm:prSet/>
      <dgm:spPr/>
      <dgm:t>
        <a:bodyPr/>
        <a:lstStyle/>
        <a:p>
          <a:endParaRPr lang="ru-RU"/>
        </a:p>
      </dgm:t>
    </dgm:pt>
    <dgm:pt modelId="{BE5B23A5-6CE0-4700-9454-B12CC9BA5A2D}">
      <dgm:prSet custT="1"/>
      <dgm:spPr>
        <a:solidFill>
          <a:srgbClr val="FFFFCC"/>
        </a:solidFill>
        <a:ln w="38100">
          <a:solidFill>
            <a:schemeClr val="accent3">
              <a:lumMod val="75000"/>
            </a:schemeClr>
          </a:solidFill>
        </a:ln>
      </dgm:spPr>
      <dgm:t>
        <a:bodyPr/>
        <a:lstStyle/>
        <a:p>
          <a:pPr rtl="0"/>
          <a:r>
            <a:rPr lang="ru-RU" sz="2400" b="1" dirty="0" smtClean="0">
              <a:solidFill>
                <a:schemeClr val="tx1"/>
              </a:solidFill>
            </a:rPr>
            <a:t>Изменение законодательства Российской Федерации </a:t>
          </a:r>
          <a:r>
            <a:rPr lang="ru-RU" sz="2000" dirty="0" smtClean="0">
              <a:solidFill>
                <a:schemeClr val="tx1"/>
              </a:solidFill>
            </a:rPr>
            <a:t>о бухгалтерском учете, </a:t>
          </a:r>
          <a:r>
            <a:rPr lang="ru-RU" sz="2400" b="1" dirty="0" smtClean="0">
              <a:solidFill>
                <a:schemeClr val="tx1"/>
              </a:solidFill>
            </a:rPr>
            <a:t>нормативных правовых актов</a:t>
          </a:r>
          <a:r>
            <a:rPr lang="ru-RU" sz="2000" dirty="0" smtClean="0">
              <a:solidFill>
                <a:schemeClr val="tx1"/>
              </a:solidFill>
            </a:rPr>
            <a:t>, регулирующих ведение бухгалтерского учета и составление бухгалтерской (финансовой) отчетности</a:t>
          </a:r>
          <a:endParaRPr lang="ru-RU" sz="2000" dirty="0">
            <a:solidFill>
              <a:schemeClr val="tx1"/>
            </a:solidFill>
          </a:endParaRPr>
        </a:p>
      </dgm:t>
    </dgm:pt>
    <dgm:pt modelId="{D0BE3609-C7C7-46CA-9148-44141B34CAF7}" type="parTrans" cxnId="{EF2B71B9-533B-4187-8B75-3757CA80E4EA}">
      <dgm:prSet/>
      <dgm:spPr/>
      <dgm:t>
        <a:bodyPr/>
        <a:lstStyle/>
        <a:p>
          <a:endParaRPr lang="ru-RU"/>
        </a:p>
      </dgm:t>
    </dgm:pt>
    <dgm:pt modelId="{ABE81932-71AE-45CE-AC06-1FC096334B69}" type="sibTrans" cxnId="{EF2B71B9-533B-4187-8B75-3757CA80E4EA}">
      <dgm:prSet/>
      <dgm:spPr/>
      <dgm:t>
        <a:bodyPr/>
        <a:lstStyle/>
        <a:p>
          <a:endParaRPr lang="ru-RU"/>
        </a:p>
      </dgm:t>
    </dgm:pt>
    <dgm:pt modelId="{7364B091-01B8-4C24-A592-FF9CCA6D0ADA}">
      <dgm:prSet custT="1"/>
      <dgm:spPr>
        <a:solidFill>
          <a:schemeClr val="accent1">
            <a:lumMod val="20000"/>
            <a:lumOff val="80000"/>
          </a:schemeClr>
        </a:solidFill>
        <a:ln w="38100">
          <a:solidFill>
            <a:schemeClr val="tx2">
              <a:lumMod val="60000"/>
              <a:lumOff val="40000"/>
            </a:schemeClr>
          </a:solidFill>
        </a:ln>
      </dgm:spPr>
      <dgm:t>
        <a:bodyPr/>
        <a:lstStyle/>
        <a:p>
          <a:pPr rtl="0"/>
          <a:r>
            <a:rPr lang="ru-RU" sz="2000" dirty="0" smtClean="0">
              <a:solidFill>
                <a:schemeClr val="tx1"/>
              </a:solidFill>
            </a:rPr>
            <a:t>  </a:t>
          </a:r>
          <a:r>
            <a:rPr lang="ru-RU" sz="2400" b="1" dirty="0" smtClean="0">
              <a:solidFill>
                <a:schemeClr val="tx1"/>
              </a:solidFill>
            </a:rPr>
            <a:t>Существенное изменение условий деятельности субъекта учета</a:t>
          </a:r>
          <a:r>
            <a:rPr lang="ru-RU" sz="2000" dirty="0" smtClean="0">
              <a:solidFill>
                <a:schemeClr val="tx1"/>
              </a:solidFill>
            </a:rPr>
            <a:t>, включая его </a:t>
          </a:r>
          <a:r>
            <a:rPr lang="ru-RU" sz="2000" b="1" dirty="0" smtClean="0">
              <a:solidFill>
                <a:schemeClr val="tx1"/>
              </a:solidFill>
            </a:rPr>
            <a:t>реорганизацию</a:t>
          </a:r>
          <a:r>
            <a:rPr lang="ru-RU" sz="2000" dirty="0" smtClean="0">
              <a:solidFill>
                <a:schemeClr val="tx1"/>
              </a:solidFill>
            </a:rPr>
            <a:t>, </a:t>
          </a:r>
          <a:r>
            <a:rPr lang="ru-RU" sz="2000" b="1" dirty="0" smtClean="0">
              <a:solidFill>
                <a:schemeClr val="tx1"/>
              </a:solidFill>
            </a:rPr>
            <a:t>изменение </a:t>
          </a:r>
          <a:r>
            <a:rPr lang="ru-RU" sz="2000" dirty="0" smtClean="0">
              <a:solidFill>
                <a:schemeClr val="tx1"/>
              </a:solidFill>
            </a:rPr>
            <a:t>возложенных на субъект учета </a:t>
          </a:r>
          <a:r>
            <a:rPr lang="ru-RU" sz="2000" b="1" dirty="0" smtClean="0">
              <a:solidFill>
                <a:schemeClr val="tx1"/>
              </a:solidFill>
            </a:rPr>
            <a:t>полномочий</a:t>
          </a:r>
          <a:r>
            <a:rPr lang="ru-RU" sz="2000" dirty="0" smtClean="0">
              <a:solidFill>
                <a:schemeClr val="tx1"/>
              </a:solidFill>
            </a:rPr>
            <a:t> и (или) выполняемых им </a:t>
          </a:r>
          <a:r>
            <a:rPr lang="ru-RU" sz="2000" b="1" dirty="0" smtClean="0">
              <a:solidFill>
                <a:schemeClr val="tx1"/>
              </a:solidFill>
            </a:rPr>
            <a:t>функций</a:t>
          </a:r>
          <a:endParaRPr lang="ru-RU" sz="2000" b="1" dirty="0">
            <a:solidFill>
              <a:schemeClr val="tx1"/>
            </a:solidFill>
          </a:endParaRPr>
        </a:p>
      </dgm:t>
    </dgm:pt>
    <dgm:pt modelId="{14CA4E4C-52A1-41F1-9B9B-E434F24C0F1B}" type="parTrans" cxnId="{43EA0104-9BAF-4356-ADAA-3D7DDE8A3A0A}">
      <dgm:prSet/>
      <dgm:spPr/>
      <dgm:t>
        <a:bodyPr/>
        <a:lstStyle/>
        <a:p>
          <a:endParaRPr lang="ru-RU"/>
        </a:p>
      </dgm:t>
    </dgm:pt>
    <dgm:pt modelId="{F13EA448-55DD-4FF2-AFBB-8C85D411B998}" type="sibTrans" cxnId="{43EA0104-9BAF-4356-ADAA-3D7DDE8A3A0A}">
      <dgm:prSet/>
      <dgm:spPr/>
      <dgm:t>
        <a:bodyPr/>
        <a:lstStyle/>
        <a:p>
          <a:endParaRPr lang="ru-RU"/>
        </a:p>
      </dgm:t>
    </dgm:pt>
    <dgm:pt modelId="{0B9958A3-4559-4C40-8382-07A9DEE0BB58}" type="pres">
      <dgm:prSet presAssocID="{6087DBF6-EE82-42FB-A290-6F59D09C5BED}" presName="linearFlow" presStyleCnt="0">
        <dgm:presLayoutVars>
          <dgm:dir/>
          <dgm:resizeHandles val="exact"/>
        </dgm:presLayoutVars>
      </dgm:prSet>
      <dgm:spPr/>
      <dgm:t>
        <a:bodyPr/>
        <a:lstStyle/>
        <a:p>
          <a:endParaRPr lang="ru-RU"/>
        </a:p>
      </dgm:t>
    </dgm:pt>
    <dgm:pt modelId="{046019A3-8C42-4AEA-8C37-E148F06FCCF4}" type="pres">
      <dgm:prSet presAssocID="{5BD5C16B-CD70-4E83-9337-A3DDB3EC7FA8}" presName="composite" presStyleCnt="0"/>
      <dgm:spPr/>
    </dgm:pt>
    <dgm:pt modelId="{31A0B535-10B5-4514-BC69-9FDE6134147C}" type="pres">
      <dgm:prSet presAssocID="{5BD5C16B-CD70-4E83-9337-A3DDB3EC7FA8}" presName="imgShp" presStyleLbl="fgImgPlace1" presStyleIdx="0" presStyleCnt="3" custLinFactY="31020" custLinFactNeighborX="-66719" custLinFactNeighborY="100000"/>
      <dgm:spPr>
        <a:ln>
          <a:solidFill>
            <a:schemeClr val="accent2">
              <a:lumMod val="75000"/>
            </a:schemeClr>
          </a:solidFill>
        </a:ln>
      </dgm:spPr>
    </dgm:pt>
    <dgm:pt modelId="{5E45A1F2-7BF2-4349-A374-7B176F5589DC}" type="pres">
      <dgm:prSet presAssocID="{5BD5C16B-CD70-4E83-9337-A3DDB3EC7FA8}" presName="txShp" presStyleLbl="node1" presStyleIdx="0" presStyleCnt="3" custScaleX="146081" custLinFactY="42644" custLinFactNeighborX="11523" custLinFactNeighborY="100000">
        <dgm:presLayoutVars>
          <dgm:bulletEnabled val="1"/>
        </dgm:presLayoutVars>
      </dgm:prSet>
      <dgm:spPr/>
      <dgm:t>
        <a:bodyPr/>
        <a:lstStyle/>
        <a:p>
          <a:endParaRPr lang="ru-RU"/>
        </a:p>
      </dgm:t>
    </dgm:pt>
    <dgm:pt modelId="{C86F53BA-DB4D-4471-88D4-870976CFFD3C}" type="pres">
      <dgm:prSet presAssocID="{094EDCA1-F12C-4A3D-87A0-AB3A72CB327A}" presName="spacing" presStyleCnt="0"/>
      <dgm:spPr/>
    </dgm:pt>
    <dgm:pt modelId="{C74ECF0C-400F-427C-A937-A3F6F43001D8}" type="pres">
      <dgm:prSet presAssocID="{BE5B23A5-6CE0-4700-9454-B12CC9BA5A2D}" presName="composite" presStyleCnt="0"/>
      <dgm:spPr/>
    </dgm:pt>
    <dgm:pt modelId="{09E2C919-C7A8-40FE-A4F3-3729E93DCB79}" type="pres">
      <dgm:prSet presAssocID="{BE5B23A5-6CE0-4700-9454-B12CC9BA5A2D}" presName="imgShp" presStyleLbl="fgImgPlace1" presStyleIdx="1" presStyleCnt="3" custLinFactY="-18959" custLinFactNeighborX="-66719" custLinFactNeighborY="-100000"/>
      <dgm:spPr>
        <a:ln w="38100">
          <a:solidFill>
            <a:schemeClr val="bg2">
              <a:lumMod val="50000"/>
            </a:schemeClr>
          </a:solidFill>
        </a:ln>
      </dgm:spPr>
    </dgm:pt>
    <dgm:pt modelId="{9DC48CC8-977D-4B6F-83A9-EDE21189AB3A}" type="pres">
      <dgm:prSet presAssocID="{BE5B23A5-6CE0-4700-9454-B12CC9BA5A2D}" presName="txShp" presStyleLbl="node1" presStyleIdx="1" presStyleCnt="3" custScaleX="143402" custLinFactY="-13509" custLinFactNeighborX="2867" custLinFactNeighborY="-100000">
        <dgm:presLayoutVars>
          <dgm:bulletEnabled val="1"/>
        </dgm:presLayoutVars>
      </dgm:prSet>
      <dgm:spPr/>
      <dgm:t>
        <a:bodyPr/>
        <a:lstStyle/>
        <a:p>
          <a:endParaRPr lang="ru-RU"/>
        </a:p>
      </dgm:t>
    </dgm:pt>
    <dgm:pt modelId="{3A51157A-9A4C-4FBA-AC29-8928364A602E}" type="pres">
      <dgm:prSet presAssocID="{ABE81932-71AE-45CE-AC06-1FC096334B69}" presName="spacing" presStyleCnt="0"/>
      <dgm:spPr/>
    </dgm:pt>
    <dgm:pt modelId="{219B37AC-2F88-420D-98C9-B3110BDF7B63}" type="pres">
      <dgm:prSet presAssocID="{7364B091-01B8-4C24-A592-FF9CCA6D0ADA}" presName="composite" presStyleCnt="0"/>
      <dgm:spPr/>
    </dgm:pt>
    <dgm:pt modelId="{43CD3F88-5C45-44A0-9454-BC870524C7A6}" type="pres">
      <dgm:prSet presAssocID="{7364B091-01B8-4C24-A592-FF9CCA6D0ADA}" presName="imgShp" presStyleLbl="fgImgPlace1" presStyleIdx="2" presStyleCnt="3" custLinFactNeighborX="-58705" custLinFactNeighborY="-4038"/>
      <dgm:spPr>
        <a:solidFill>
          <a:schemeClr val="tx2">
            <a:lumMod val="20000"/>
            <a:lumOff val="80000"/>
          </a:schemeClr>
        </a:solidFill>
        <a:ln>
          <a:solidFill>
            <a:schemeClr val="accent1">
              <a:lumMod val="75000"/>
            </a:schemeClr>
          </a:solidFill>
        </a:ln>
      </dgm:spPr>
    </dgm:pt>
    <dgm:pt modelId="{ECD28014-7D0C-48D1-A113-DF10AD05DEC2}" type="pres">
      <dgm:prSet presAssocID="{7364B091-01B8-4C24-A592-FF9CCA6D0ADA}" presName="txShp" presStyleLbl="node1" presStyleIdx="2" presStyleCnt="3" custScaleX="141755" custLinFactNeighborX="3047" custLinFactNeighborY="-5231">
        <dgm:presLayoutVars>
          <dgm:bulletEnabled val="1"/>
        </dgm:presLayoutVars>
      </dgm:prSet>
      <dgm:spPr/>
      <dgm:t>
        <a:bodyPr/>
        <a:lstStyle/>
        <a:p>
          <a:endParaRPr lang="ru-RU"/>
        </a:p>
      </dgm:t>
    </dgm:pt>
  </dgm:ptLst>
  <dgm:cxnLst>
    <dgm:cxn modelId="{79B20768-3886-419F-B702-C641C22EAA65}" type="presOf" srcId="{BE5B23A5-6CE0-4700-9454-B12CC9BA5A2D}" destId="{9DC48CC8-977D-4B6F-83A9-EDE21189AB3A}" srcOrd="0" destOrd="0" presId="urn:microsoft.com/office/officeart/2005/8/layout/vList3"/>
    <dgm:cxn modelId="{2116957B-F465-4246-9490-25157483E0F8}" srcId="{6087DBF6-EE82-42FB-A290-6F59D09C5BED}" destId="{5BD5C16B-CD70-4E83-9337-A3DDB3EC7FA8}" srcOrd="0" destOrd="0" parTransId="{287187E1-313A-436C-B3A3-8F1FE68282AC}" sibTransId="{094EDCA1-F12C-4A3D-87A0-AB3A72CB327A}"/>
    <dgm:cxn modelId="{D0E3F32A-6653-4BC2-B2BA-30019B3111DE}" type="presOf" srcId="{6087DBF6-EE82-42FB-A290-6F59D09C5BED}" destId="{0B9958A3-4559-4C40-8382-07A9DEE0BB58}" srcOrd="0" destOrd="0" presId="urn:microsoft.com/office/officeart/2005/8/layout/vList3"/>
    <dgm:cxn modelId="{AAE35D34-B45D-4036-9CDE-3C3ADDD11B20}" type="presOf" srcId="{5BD5C16B-CD70-4E83-9337-A3DDB3EC7FA8}" destId="{5E45A1F2-7BF2-4349-A374-7B176F5589DC}" srcOrd="0" destOrd="0" presId="urn:microsoft.com/office/officeart/2005/8/layout/vList3"/>
    <dgm:cxn modelId="{EF2B71B9-533B-4187-8B75-3757CA80E4EA}" srcId="{6087DBF6-EE82-42FB-A290-6F59D09C5BED}" destId="{BE5B23A5-6CE0-4700-9454-B12CC9BA5A2D}" srcOrd="1" destOrd="0" parTransId="{D0BE3609-C7C7-46CA-9148-44141B34CAF7}" sibTransId="{ABE81932-71AE-45CE-AC06-1FC096334B69}"/>
    <dgm:cxn modelId="{3AD5D847-D50B-4531-9DEA-B4065D3C6717}" type="presOf" srcId="{7364B091-01B8-4C24-A592-FF9CCA6D0ADA}" destId="{ECD28014-7D0C-48D1-A113-DF10AD05DEC2}" srcOrd="0" destOrd="0" presId="urn:microsoft.com/office/officeart/2005/8/layout/vList3"/>
    <dgm:cxn modelId="{43EA0104-9BAF-4356-ADAA-3D7DDE8A3A0A}" srcId="{6087DBF6-EE82-42FB-A290-6F59D09C5BED}" destId="{7364B091-01B8-4C24-A592-FF9CCA6D0ADA}" srcOrd="2" destOrd="0" parTransId="{14CA4E4C-52A1-41F1-9B9B-E434F24C0F1B}" sibTransId="{F13EA448-55DD-4FF2-AFBB-8C85D411B998}"/>
    <dgm:cxn modelId="{27A6EB2B-9E6A-4FDF-964F-C64075255693}" type="presParOf" srcId="{0B9958A3-4559-4C40-8382-07A9DEE0BB58}" destId="{046019A3-8C42-4AEA-8C37-E148F06FCCF4}" srcOrd="0" destOrd="0" presId="urn:microsoft.com/office/officeart/2005/8/layout/vList3"/>
    <dgm:cxn modelId="{384A6603-6BD1-44B1-8C8A-72EDA2496249}" type="presParOf" srcId="{046019A3-8C42-4AEA-8C37-E148F06FCCF4}" destId="{31A0B535-10B5-4514-BC69-9FDE6134147C}" srcOrd="0" destOrd="0" presId="urn:microsoft.com/office/officeart/2005/8/layout/vList3"/>
    <dgm:cxn modelId="{15E47A96-E4A2-49D0-807A-2CEB8834F62E}" type="presParOf" srcId="{046019A3-8C42-4AEA-8C37-E148F06FCCF4}" destId="{5E45A1F2-7BF2-4349-A374-7B176F5589DC}" srcOrd="1" destOrd="0" presId="urn:microsoft.com/office/officeart/2005/8/layout/vList3"/>
    <dgm:cxn modelId="{A3577FCE-290C-49E0-827C-A2E7F2334271}" type="presParOf" srcId="{0B9958A3-4559-4C40-8382-07A9DEE0BB58}" destId="{C86F53BA-DB4D-4471-88D4-870976CFFD3C}" srcOrd="1" destOrd="0" presId="urn:microsoft.com/office/officeart/2005/8/layout/vList3"/>
    <dgm:cxn modelId="{B032472E-F2B1-4F59-A4F8-AF772374A61B}" type="presParOf" srcId="{0B9958A3-4559-4C40-8382-07A9DEE0BB58}" destId="{C74ECF0C-400F-427C-A937-A3F6F43001D8}" srcOrd="2" destOrd="0" presId="urn:microsoft.com/office/officeart/2005/8/layout/vList3"/>
    <dgm:cxn modelId="{C1A58068-73FE-48B6-A0D2-54E38AFFE516}" type="presParOf" srcId="{C74ECF0C-400F-427C-A937-A3F6F43001D8}" destId="{09E2C919-C7A8-40FE-A4F3-3729E93DCB79}" srcOrd="0" destOrd="0" presId="urn:microsoft.com/office/officeart/2005/8/layout/vList3"/>
    <dgm:cxn modelId="{5085068C-4A0D-4BA6-92E2-2C5A427C8448}" type="presParOf" srcId="{C74ECF0C-400F-427C-A937-A3F6F43001D8}" destId="{9DC48CC8-977D-4B6F-83A9-EDE21189AB3A}" srcOrd="1" destOrd="0" presId="urn:microsoft.com/office/officeart/2005/8/layout/vList3"/>
    <dgm:cxn modelId="{F9E55D23-E379-4E08-A067-F1B82521B6F3}" type="presParOf" srcId="{0B9958A3-4559-4C40-8382-07A9DEE0BB58}" destId="{3A51157A-9A4C-4FBA-AC29-8928364A602E}" srcOrd="3" destOrd="0" presId="urn:microsoft.com/office/officeart/2005/8/layout/vList3"/>
    <dgm:cxn modelId="{8D52D261-4779-421D-8049-67EAAB418749}" type="presParOf" srcId="{0B9958A3-4559-4C40-8382-07A9DEE0BB58}" destId="{219B37AC-2F88-420D-98C9-B3110BDF7B63}" srcOrd="4" destOrd="0" presId="urn:microsoft.com/office/officeart/2005/8/layout/vList3"/>
    <dgm:cxn modelId="{C64B916C-97C7-42B1-8A25-C590D358FFD1}" type="presParOf" srcId="{219B37AC-2F88-420D-98C9-B3110BDF7B63}" destId="{43CD3F88-5C45-44A0-9454-BC870524C7A6}" srcOrd="0" destOrd="0" presId="urn:microsoft.com/office/officeart/2005/8/layout/vList3"/>
    <dgm:cxn modelId="{2D7B9A26-2653-4689-8C24-919C4B907327}" type="presParOf" srcId="{219B37AC-2F88-420D-98C9-B3110BDF7B63}" destId="{ECD28014-7D0C-48D1-A113-DF10AD05DEC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D4D8128-743B-40B9-9852-7DB2595D143F}" type="doc">
      <dgm:prSet loTypeId="urn:microsoft.com/office/officeart/2005/8/layout/vList5" loCatId="list" qsTypeId="urn:microsoft.com/office/officeart/2005/8/quickstyle/simple3" qsCatId="simple" csTypeId="urn:microsoft.com/office/officeart/2005/8/colors/colorful2" csCatId="colorful" phldr="1"/>
      <dgm:spPr/>
      <dgm:t>
        <a:bodyPr/>
        <a:lstStyle/>
        <a:p>
          <a:endParaRPr lang="ru-RU"/>
        </a:p>
      </dgm:t>
    </dgm:pt>
    <dgm:pt modelId="{2528855B-E07C-4BA8-983D-F912E05C6B06}">
      <dgm:prSet custT="1"/>
      <dgm:spPr>
        <a:solidFill>
          <a:schemeClr val="accent6">
            <a:lumMod val="20000"/>
            <a:lumOff val="80000"/>
          </a:schemeClr>
        </a:solidFill>
      </dgm:spPr>
      <dgm:t>
        <a:bodyPr/>
        <a:lstStyle/>
        <a:p>
          <a:pPr rtl="0"/>
          <a:r>
            <a:rPr lang="ru-RU" sz="2800" dirty="0" smtClean="0">
              <a:latin typeface="Times New Roman" panose="02020603050405020304" pitchFamily="18" charset="0"/>
              <a:cs typeface="Times New Roman" panose="02020603050405020304" pitchFamily="18" charset="0"/>
            </a:rPr>
            <a:t>Последствия изменения учетной политики, оказавшие или способные оказать существенные изменения показателей, отражающих финансовое положение, финансовые результаты деятельности субъекта учета (субъекта консолидированной отчетности) и (или) движение денежных средств субъекта учета, </a:t>
          </a:r>
          <a:r>
            <a:rPr lang="ru-RU" sz="2800" b="1" dirty="0" smtClean="0">
              <a:solidFill>
                <a:srgbClr val="FF0000"/>
              </a:solidFill>
              <a:latin typeface="Times New Roman" panose="02020603050405020304" pitchFamily="18" charset="0"/>
              <a:cs typeface="Times New Roman" panose="02020603050405020304" pitchFamily="18" charset="0"/>
            </a:rPr>
            <a:t>оцениваются в денежном измерении (стоимостном выражении) </a:t>
          </a:r>
        </a:p>
        <a:p>
          <a:pPr rtl="0"/>
          <a:r>
            <a:rPr lang="ru-RU" sz="2800" dirty="0" smtClean="0">
              <a:latin typeface="Times New Roman" panose="02020603050405020304" pitchFamily="18" charset="0"/>
              <a:cs typeface="Times New Roman" panose="02020603050405020304" pitchFamily="18" charset="0"/>
            </a:rPr>
            <a:t>Оценка в денежном измерении - производится </a:t>
          </a:r>
          <a:r>
            <a:rPr lang="ru-RU" sz="2800" b="1" dirty="0" smtClean="0">
              <a:solidFill>
                <a:srgbClr val="FF0000"/>
              </a:solidFill>
              <a:latin typeface="Times New Roman" panose="02020603050405020304" pitchFamily="18" charset="0"/>
              <a:cs typeface="Times New Roman" panose="02020603050405020304" pitchFamily="18" charset="0"/>
            </a:rPr>
            <a:t>на дату, с которой применяются указанные изменения</a:t>
          </a:r>
          <a:endParaRPr lang="ru-RU" sz="2800" b="1" dirty="0">
            <a:solidFill>
              <a:srgbClr val="FF0000"/>
            </a:solidFill>
            <a:latin typeface="Times New Roman" panose="02020603050405020304" pitchFamily="18" charset="0"/>
            <a:cs typeface="Times New Roman" panose="02020603050405020304" pitchFamily="18" charset="0"/>
          </a:endParaRPr>
        </a:p>
      </dgm:t>
    </dgm:pt>
    <dgm:pt modelId="{0690C363-75C6-4105-8DAE-6056E6309999}" type="parTrans" cxnId="{BB734BCF-C5C7-46C6-A2FA-8F159CCF35AB}">
      <dgm:prSet/>
      <dgm:spPr/>
      <dgm:t>
        <a:bodyPr/>
        <a:lstStyle/>
        <a:p>
          <a:endParaRPr lang="ru-RU"/>
        </a:p>
      </dgm:t>
    </dgm:pt>
    <dgm:pt modelId="{4A238122-77E6-4949-8588-C4166FC36E15}" type="sibTrans" cxnId="{BB734BCF-C5C7-46C6-A2FA-8F159CCF35AB}">
      <dgm:prSet/>
      <dgm:spPr/>
      <dgm:t>
        <a:bodyPr/>
        <a:lstStyle/>
        <a:p>
          <a:endParaRPr lang="ru-RU"/>
        </a:p>
      </dgm:t>
    </dgm:pt>
    <dgm:pt modelId="{A2E88D44-C282-493F-AFC7-54E816E8F6CA}" type="pres">
      <dgm:prSet presAssocID="{3D4D8128-743B-40B9-9852-7DB2595D143F}" presName="Name0" presStyleCnt="0">
        <dgm:presLayoutVars>
          <dgm:dir/>
          <dgm:animLvl val="lvl"/>
          <dgm:resizeHandles val="exact"/>
        </dgm:presLayoutVars>
      </dgm:prSet>
      <dgm:spPr/>
      <dgm:t>
        <a:bodyPr/>
        <a:lstStyle/>
        <a:p>
          <a:endParaRPr lang="ru-RU"/>
        </a:p>
      </dgm:t>
    </dgm:pt>
    <dgm:pt modelId="{C03EDE60-FC3B-41A7-B40E-000C7E63CB53}" type="pres">
      <dgm:prSet presAssocID="{2528855B-E07C-4BA8-983D-F912E05C6B06}" presName="linNode" presStyleCnt="0"/>
      <dgm:spPr/>
    </dgm:pt>
    <dgm:pt modelId="{E616A044-EC38-4F87-ADF0-C59D86A18B3E}" type="pres">
      <dgm:prSet presAssocID="{2528855B-E07C-4BA8-983D-F912E05C6B06}" presName="parentText" presStyleLbl="node1" presStyleIdx="0" presStyleCnt="1" custScaleX="277778" custScaleY="176023" custLinFactNeighborX="2736" custLinFactNeighborY="15957">
        <dgm:presLayoutVars>
          <dgm:chMax val="1"/>
          <dgm:bulletEnabled val="1"/>
        </dgm:presLayoutVars>
      </dgm:prSet>
      <dgm:spPr/>
      <dgm:t>
        <a:bodyPr/>
        <a:lstStyle/>
        <a:p>
          <a:endParaRPr lang="ru-RU"/>
        </a:p>
      </dgm:t>
    </dgm:pt>
  </dgm:ptLst>
  <dgm:cxnLst>
    <dgm:cxn modelId="{084706CC-D933-4F9C-9120-F79634BDD352}" type="presOf" srcId="{2528855B-E07C-4BA8-983D-F912E05C6B06}" destId="{E616A044-EC38-4F87-ADF0-C59D86A18B3E}" srcOrd="0" destOrd="0" presId="urn:microsoft.com/office/officeart/2005/8/layout/vList5"/>
    <dgm:cxn modelId="{BB734BCF-C5C7-46C6-A2FA-8F159CCF35AB}" srcId="{3D4D8128-743B-40B9-9852-7DB2595D143F}" destId="{2528855B-E07C-4BA8-983D-F912E05C6B06}" srcOrd="0" destOrd="0" parTransId="{0690C363-75C6-4105-8DAE-6056E6309999}" sibTransId="{4A238122-77E6-4949-8588-C4166FC36E15}"/>
    <dgm:cxn modelId="{510822C3-E7BC-4C7B-A948-F262CE720599}" type="presOf" srcId="{3D4D8128-743B-40B9-9852-7DB2595D143F}" destId="{A2E88D44-C282-493F-AFC7-54E816E8F6CA}" srcOrd="0" destOrd="0" presId="urn:microsoft.com/office/officeart/2005/8/layout/vList5"/>
    <dgm:cxn modelId="{4F18C8E2-954B-42AF-8368-2A6D942AC6C6}" type="presParOf" srcId="{A2E88D44-C282-493F-AFC7-54E816E8F6CA}" destId="{C03EDE60-FC3B-41A7-B40E-000C7E63CB53}" srcOrd="0" destOrd="0" presId="urn:microsoft.com/office/officeart/2005/8/layout/vList5"/>
    <dgm:cxn modelId="{11E948AA-6E25-485A-A37F-8BA6C6C32A1B}" type="presParOf" srcId="{C03EDE60-FC3B-41A7-B40E-000C7E63CB53}" destId="{E616A044-EC38-4F87-ADF0-C59D86A18B3E}"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D4D8128-743B-40B9-9852-7DB2595D143F}" type="doc">
      <dgm:prSet loTypeId="urn:microsoft.com/office/officeart/2005/8/layout/vList5" loCatId="list" qsTypeId="urn:microsoft.com/office/officeart/2005/8/quickstyle/simple3" qsCatId="simple" csTypeId="urn:microsoft.com/office/officeart/2005/8/colors/colorful2" csCatId="colorful" phldr="1"/>
      <dgm:spPr/>
      <dgm:t>
        <a:bodyPr/>
        <a:lstStyle/>
        <a:p>
          <a:endParaRPr lang="ru-RU"/>
        </a:p>
      </dgm:t>
    </dgm:pt>
    <dgm:pt modelId="{9B33D40C-0E9E-456B-BD15-0A6C6D1CECD0}">
      <dgm:prSet custT="1"/>
      <dgm:spPr>
        <a:solidFill>
          <a:srgbClr val="FFFF99"/>
        </a:solidFill>
        <a:ln w="38100">
          <a:solidFill>
            <a:schemeClr val="tx2">
              <a:lumMod val="75000"/>
            </a:schemeClr>
          </a:solidFill>
        </a:ln>
      </dgm:spPr>
      <dgm:t>
        <a:bodyPr/>
        <a:lstStyle/>
        <a:p>
          <a:pPr rtl="0"/>
          <a:r>
            <a:rPr lang="ru-RU" sz="2000" dirty="0" smtClean="0">
              <a:latin typeface="Times New Roman" panose="02020603050405020304" pitchFamily="18" charset="0"/>
              <a:cs typeface="Times New Roman" panose="02020603050405020304" pitchFamily="18" charset="0"/>
            </a:rPr>
            <a:t>Применение </a:t>
          </a:r>
          <a:r>
            <a:rPr lang="ru-RU" sz="2400" b="1" dirty="0" smtClean="0">
              <a:latin typeface="Times New Roman" panose="02020603050405020304" pitchFamily="18" charset="0"/>
              <a:cs typeface="Times New Roman" panose="02020603050405020304" pitchFamily="18" charset="0"/>
            </a:rPr>
            <a:t>правила (способа) </a:t>
          </a:r>
          <a:r>
            <a:rPr lang="ru-RU" sz="2000" b="0" dirty="0" smtClean="0">
              <a:latin typeface="Times New Roman" panose="02020603050405020304" pitchFamily="18" charset="0"/>
              <a:cs typeface="Times New Roman" panose="02020603050405020304" pitchFamily="18" charset="0"/>
            </a:rPr>
            <a:t>организации и ведения бухгалтерского учета </a:t>
          </a:r>
          <a:r>
            <a:rPr lang="ru-RU" sz="2000" dirty="0" smtClean="0">
              <a:latin typeface="Times New Roman" panose="02020603050405020304" pitchFamily="18" charset="0"/>
              <a:cs typeface="Times New Roman" panose="02020603050405020304" pitchFamily="18" charset="0"/>
            </a:rPr>
            <a:t>для отражения фактов хозяйственной жизни, которые </a:t>
          </a:r>
          <a:r>
            <a:rPr lang="ru-RU" sz="2400" b="1" dirty="0" smtClean="0">
              <a:latin typeface="Times New Roman" panose="02020603050405020304" pitchFamily="18" charset="0"/>
              <a:cs typeface="Times New Roman" panose="02020603050405020304" pitchFamily="18" charset="0"/>
            </a:rPr>
            <a:t>отличны по существу от фактов хозяйственной жизни, имевших место ранее</a:t>
          </a:r>
          <a:endParaRPr lang="ru-RU" sz="2400" b="1" dirty="0">
            <a:latin typeface="Times New Roman" panose="02020603050405020304" pitchFamily="18" charset="0"/>
            <a:cs typeface="Times New Roman" panose="02020603050405020304" pitchFamily="18" charset="0"/>
          </a:endParaRPr>
        </a:p>
      </dgm:t>
    </dgm:pt>
    <dgm:pt modelId="{DF5DAB1B-B1FC-4BFB-9A6F-CF2FED9C49E6}" type="parTrans" cxnId="{868E21E6-ED0B-44FD-A648-D3FFA40015FD}">
      <dgm:prSet/>
      <dgm:spPr/>
      <dgm:t>
        <a:bodyPr/>
        <a:lstStyle/>
        <a:p>
          <a:endParaRPr lang="ru-RU"/>
        </a:p>
      </dgm:t>
    </dgm:pt>
    <dgm:pt modelId="{7E566C35-3D52-4986-B773-738860C2C9D1}" type="sibTrans" cxnId="{868E21E6-ED0B-44FD-A648-D3FFA40015FD}">
      <dgm:prSet/>
      <dgm:spPr/>
      <dgm:t>
        <a:bodyPr/>
        <a:lstStyle/>
        <a:p>
          <a:endParaRPr lang="ru-RU"/>
        </a:p>
      </dgm:t>
    </dgm:pt>
    <dgm:pt modelId="{39B6306D-F34B-4E26-BA39-4DDCFACAC82E}">
      <dgm:prSet custT="1"/>
      <dgm:spPr>
        <a:ln w="38100">
          <a:solidFill>
            <a:schemeClr val="accent4">
              <a:lumMod val="60000"/>
              <a:lumOff val="40000"/>
            </a:schemeClr>
          </a:solidFill>
        </a:ln>
      </dgm:spPr>
      <dgm:t>
        <a:bodyPr/>
        <a:lstStyle/>
        <a:p>
          <a:pPr rtl="0"/>
          <a:r>
            <a:rPr lang="ru-RU" sz="2000" dirty="0" smtClean="0">
              <a:latin typeface="Times New Roman" panose="02020603050405020304" pitchFamily="18" charset="0"/>
              <a:cs typeface="Times New Roman" panose="02020603050405020304" pitchFamily="18" charset="0"/>
            </a:rPr>
            <a:t>Утверждение </a:t>
          </a:r>
          <a:r>
            <a:rPr lang="ru-RU" sz="2400" b="1" dirty="0" smtClean="0">
              <a:latin typeface="Times New Roman" panose="02020603050405020304" pitchFamily="18" charset="0"/>
              <a:cs typeface="Times New Roman" panose="02020603050405020304" pitchFamily="18" charset="0"/>
            </a:rPr>
            <a:t>нового правила </a:t>
          </a:r>
          <a:r>
            <a:rPr lang="ru-RU" sz="2000" dirty="0" smtClean="0">
              <a:latin typeface="Times New Roman" panose="02020603050405020304" pitchFamily="18" charset="0"/>
              <a:cs typeface="Times New Roman" panose="02020603050405020304" pitchFamily="18" charset="0"/>
            </a:rPr>
            <a:t>(способа) организации и ведения бухгалтерского учета для отражения фактов хозяйственной жизни, которые </a:t>
          </a:r>
          <a:r>
            <a:rPr lang="ru-RU" sz="2400" b="1" dirty="0" smtClean="0">
              <a:latin typeface="Times New Roman" panose="02020603050405020304" pitchFamily="18" charset="0"/>
              <a:cs typeface="Times New Roman" panose="02020603050405020304" pitchFamily="18" charset="0"/>
            </a:rPr>
            <a:t>возникли в деятельности субъекта учета впервые</a:t>
          </a:r>
          <a:r>
            <a:rPr lang="ru-RU" sz="700" dirty="0" smtClean="0"/>
            <a:t>.</a:t>
          </a:r>
          <a:endParaRPr lang="ru-RU" sz="700" dirty="0"/>
        </a:p>
      </dgm:t>
    </dgm:pt>
    <dgm:pt modelId="{7709621C-868E-46B3-9B83-623B2893A8DF}" type="parTrans" cxnId="{0B0DFA7E-6D49-419F-87E5-BB1340D55DFE}">
      <dgm:prSet/>
      <dgm:spPr/>
      <dgm:t>
        <a:bodyPr/>
        <a:lstStyle/>
        <a:p>
          <a:endParaRPr lang="ru-RU"/>
        </a:p>
      </dgm:t>
    </dgm:pt>
    <dgm:pt modelId="{B0339DE3-C1DB-470C-A681-545076F63DB4}" type="sibTrans" cxnId="{0B0DFA7E-6D49-419F-87E5-BB1340D55DFE}">
      <dgm:prSet/>
      <dgm:spPr/>
      <dgm:t>
        <a:bodyPr/>
        <a:lstStyle/>
        <a:p>
          <a:endParaRPr lang="ru-RU"/>
        </a:p>
      </dgm:t>
    </dgm:pt>
    <dgm:pt modelId="{A2E88D44-C282-493F-AFC7-54E816E8F6CA}" type="pres">
      <dgm:prSet presAssocID="{3D4D8128-743B-40B9-9852-7DB2595D143F}" presName="Name0" presStyleCnt="0">
        <dgm:presLayoutVars>
          <dgm:dir/>
          <dgm:animLvl val="lvl"/>
          <dgm:resizeHandles val="exact"/>
        </dgm:presLayoutVars>
      </dgm:prSet>
      <dgm:spPr/>
      <dgm:t>
        <a:bodyPr/>
        <a:lstStyle/>
        <a:p>
          <a:endParaRPr lang="ru-RU"/>
        </a:p>
      </dgm:t>
    </dgm:pt>
    <dgm:pt modelId="{FDA4A13C-4755-4A96-BDC7-3252FB667707}" type="pres">
      <dgm:prSet presAssocID="{9B33D40C-0E9E-456B-BD15-0A6C6D1CECD0}" presName="linNode" presStyleCnt="0"/>
      <dgm:spPr/>
    </dgm:pt>
    <dgm:pt modelId="{14F86364-2F9E-4C14-BB05-B36BC87C2A9A}" type="pres">
      <dgm:prSet presAssocID="{9B33D40C-0E9E-456B-BD15-0A6C6D1CECD0}" presName="parentText" presStyleLbl="node1" presStyleIdx="0" presStyleCnt="2" custScaleX="272486" custScaleY="27470" custLinFactNeighborX="793" custLinFactNeighborY="-10635">
        <dgm:presLayoutVars>
          <dgm:chMax val="1"/>
          <dgm:bulletEnabled val="1"/>
        </dgm:presLayoutVars>
      </dgm:prSet>
      <dgm:spPr/>
      <dgm:t>
        <a:bodyPr/>
        <a:lstStyle/>
        <a:p>
          <a:endParaRPr lang="ru-RU"/>
        </a:p>
      </dgm:t>
    </dgm:pt>
    <dgm:pt modelId="{B8B8A18B-9DAE-428C-8130-B21067F855B5}" type="pres">
      <dgm:prSet presAssocID="{7E566C35-3D52-4986-B773-738860C2C9D1}" presName="sp" presStyleCnt="0"/>
      <dgm:spPr/>
    </dgm:pt>
    <dgm:pt modelId="{C0DAFB77-FE48-48B5-A9B5-4B50B473489A}" type="pres">
      <dgm:prSet presAssocID="{39B6306D-F34B-4E26-BA39-4DDCFACAC82E}" presName="linNode" presStyleCnt="0"/>
      <dgm:spPr/>
    </dgm:pt>
    <dgm:pt modelId="{9B95E8C7-546F-4CA3-B490-5DE8A61BA8EA}" type="pres">
      <dgm:prSet presAssocID="{39B6306D-F34B-4E26-BA39-4DDCFACAC82E}" presName="parentText" presStyleLbl="node1" presStyleIdx="1" presStyleCnt="2" custScaleX="262335" custScaleY="33866" custLinFactNeighborX="7371" custLinFactNeighborY="-2083">
        <dgm:presLayoutVars>
          <dgm:chMax val="1"/>
          <dgm:bulletEnabled val="1"/>
        </dgm:presLayoutVars>
      </dgm:prSet>
      <dgm:spPr/>
      <dgm:t>
        <a:bodyPr/>
        <a:lstStyle/>
        <a:p>
          <a:endParaRPr lang="ru-RU"/>
        </a:p>
      </dgm:t>
    </dgm:pt>
  </dgm:ptLst>
  <dgm:cxnLst>
    <dgm:cxn modelId="{0B0DFA7E-6D49-419F-87E5-BB1340D55DFE}" srcId="{3D4D8128-743B-40B9-9852-7DB2595D143F}" destId="{39B6306D-F34B-4E26-BA39-4DDCFACAC82E}" srcOrd="1" destOrd="0" parTransId="{7709621C-868E-46B3-9B83-623B2893A8DF}" sibTransId="{B0339DE3-C1DB-470C-A681-545076F63DB4}"/>
    <dgm:cxn modelId="{868E21E6-ED0B-44FD-A648-D3FFA40015FD}" srcId="{3D4D8128-743B-40B9-9852-7DB2595D143F}" destId="{9B33D40C-0E9E-456B-BD15-0A6C6D1CECD0}" srcOrd="0" destOrd="0" parTransId="{DF5DAB1B-B1FC-4BFB-9A6F-CF2FED9C49E6}" sibTransId="{7E566C35-3D52-4986-B773-738860C2C9D1}"/>
    <dgm:cxn modelId="{E5A71BA0-1741-4FD8-A467-BBBCE85C5516}" type="presOf" srcId="{3D4D8128-743B-40B9-9852-7DB2595D143F}" destId="{A2E88D44-C282-493F-AFC7-54E816E8F6CA}" srcOrd="0" destOrd="0" presId="urn:microsoft.com/office/officeart/2005/8/layout/vList5"/>
    <dgm:cxn modelId="{BDAFB709-7FC6-4EB0-9F92-FC2D8625C6CE}" type="presOf" srcId="{9B33D40C-0E9E-456B-BD15-0A6C6D1CECD0}" destId="{14F86364-2F9E-4C14-BB05-B36BC87C2A9A}" srcOrd="0" destOrd="0" presId="urn:microsoft.com/office/officeart/2005/8/layout/vList5"/>
    <dgm:cxn modelId="{49D7BB0F-8214-4963-BAF3-98B7C9792824}" type="presOf" srcId="{39B6306D-F34B-4E26-BA39-4DDCFACAC82E}" destId="{9B95E8C7-546F-4CA3-B490-5DE8A61BA8EA}" srcOrd="0" destOrd="0" presId="urn:microsoft.com/office/officeart/2005/8/layout/vList5"/>
    <dgm:cxn modelId="{8AB4EF1A-86DB-4BA5-B2B3-ADEC8A36A03B}" type="presParOf" srcId="{A2E88D44-C282-493F-AFC7-54E816E8F6CA}" destId="{FDA4A13C-4755-4A96-BDC7-3252FB667707}" srcOrd="0" destOrd="0" presId="urn:microsoft.com/office/officeart/2005/8/layout/vList5"/>
    <dgm:cxn modelId="{164A98EF-0DCD-4793-8378-7A6472C4CF08}" type="presParOf" srcId="{FDA4A13C-4755-4A96-BDC7-3252FB667707}" destId="{14F86364-2F9E-4C14-BB05-B36BC87C2A9A}" srcOrd="0" destOrd="0" presId="urn:microsoft.com/office/officeart/2005/8/layout/vList5"/>
    <dgm:cxn modelId="{A465C68C-5CCB-4491-A75A-C32BE39B76FC}" type="presParOf" srcId="{A2E88D44-C282-493F-AFC7-54E816E8F6CA}" destId="{B8B8A18B-9DAE-428C-8130-B21067F855B5}" srcOrd="1" destOrd="0" presId="urn:microsoft.com/office/officeart/2005/8/layout/vList5"/>
    <dgm:cxn modelId="{A5261B2E-2E60-4AAD-B5AE-B3544FB060D1}" type="presParOf" srcId="{A2E88D44-C282-493F-AFC7-54E816E8F6CA}" destId="{C0DAFB77-FE48-48B5-A9B5-4B50B473489A}" srcOrd="2" destOrd="0" presId="urn:microsoft.com/office/officeart/2005/8/layout/vList5"/>
    <dgm:cxn modelId="{CD612CFB-551B-40A1-AC5B-32CBF74CF257}" type="presParOf" srcId="{C0DAFB77-FE48-48B5-A9B5-4B50B473489A}" destId="{9B95E8C7-546F-4CA3-B490-5DE8A61BA8EA}"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C37DC82-67B0-4302-BFD0-12FAA3BCAE9B}" type="doc">
      <dgm:prSet loTypeId="urn:microsoft.com/office/officeart/2005/8/layout/hierarchy3" loCatId="hierarchy" qsTypeId="urn:microsoft.com/office/officeart/2005/8/quickstyle/simple3" qsCatId="simple" csTypeId="urn:microsoft.com/office/officeart/2005/8/colors/accent1_2" csCatId="accent1" phldr="1"/>
      <dgm:spPr/>
      <dgm:t>
        <a:bodyPr/>
        <a:lstStyle/>
        <a:p>
          <a:endParaRPr lang="ru-RU"/>
        </a:p>
      </dgm:t>
    </dgm:pt>
    <dgm:pt modelId="{AEEB2E17-B4B6-46D4-ACDF-437722FD6CAF}">
      <dgm:prSet custT="1"/>
      <dgm:spPr>
        <a:solidFill>
          <a:schemeClr val="accent6">
            <a:lumMod val="20000"/>
            <a:lumOff val="80000"/>
          </a:schemeClr>
        </a:solidFill>
        <a:ln w="38100">
          <a:solidFill>
            <a:schemeClr val="accent1"/>
          </a:solidFill>
        </a:ln>
      </dgm:spPr>
      <dgm:t>
        <a:bodyPr/>
        <a:lstStyle/>
        <a:p>
          <a:pPr rtl="0"/>
          <a:r>
            <a:rPr lang="ru-RU" sz="2400" b="1" dirty="0" smtClean="0">
              <a:latin typeface="Times New Roman" panose="02020603050405020304" pitchFamily="18" charset="0"/>
              <a:cs typeface="Times New Roman" panose="02020603050405020304" pitchFamily="18" charset="0"/>
            </a:rPr>
            <a:t>Информация</a:t>
          </a:r>
          <a:r>
            <a:rPr lang="ru-RU" sz="2000" dirty="0" smtClean="0">
              <a:latin typeface="Times New Roman" panose="02020603050405020304" pitchFamily="18" charset="0"/>
              <a:cs typeface="Times New Roman" panose="02020603050405020304" pitchFamily="18" charset="0"/>
            </a:rPr>
            <a:t> о корректировке сравнительных показателей предшествующего года (годов) раскрывается  в бухгалтерской (финансовой) отчетности </a:t>
          </a:r>
          <a:r>
            <a:rPr lang="ru-RU" sz="2400" b="1" dirty="0" smtClean="0">
              <a:latin typeface="Times New Roman" panose="02020603050405020304" pitchFamily="18" charset="0"/>
              <a:cs typeface="Times New Roman" panose="02020603050405020304" pitchFamily="18" charset="0"/>
            </a:rPr>
            <a:t>отчетного года</a:t>
          </a:r>
          <a:endParaRPr lang="ru-RU" sz="2400" b="1" dirty="0">
            <a:latin typeface="Times New Roman" panose="02020603050405020304" pitchFamily="18" charset="0"/>
            <a:cs typeface="Times New Roman" panose="02020603050405020304" pitchFamily="18" charset="0"/>
          </a:endParaRPr>
        </a:p>
      </dgm:t>
    </dgm:pt>
    <dgm:pt modelId="{67652418-C733-4A35-8255-39A095D387FD}" type="parTrans" cxnId="{ADAA3CD9-2FDB-4EB9-9487-DCA24AE818D6}">
      <dgm:prSet/>
      <dgm:spPr/>
      <dgm:t>
        <a:bodyPr/>
        <a:lstStyle/>
        <a:p>
          <a:endParaRPr lang="ru-RU"/>
        </a:p>
      </dgm:t>
    </dgm:pt>
    <dgm:pt modelId="{B7D7AF93-4503-4DD6-9BC2-EE5434D61496}" type="sibTrans" cxnId="{ADAA3CD9-2FDB-4EB9-9487-DCA24AE818D6}">
      <dgm:prSet/>
      <dgm:spPr/>
      <dgm:t>
        <a:bodyPr/>
        <a:lstStyle/>
        <a:p>
          <a:endParaRPr lang="ru-RU"/>
        </a:p>
      </dgm:t>
    </dgm:pt>
    <dgm:pt modelId="{A19A21D9-7B8D-42C7-87E7-52F6C8AE18DC}">
      <dgm:prSet custT="1"/>
      <dgm:spPr>
        <a:solidFill>
          <a:schemeClr val="accent6">
            <a:lumMod val="60000"/>
            <a:lumOff val="40000"/>
            <a:alpha val="90000"/>
          </a:schemeClr>
        </a:solidFill>
        <a:ln w="38100">
          <a:solidFill>
            <a:schemeClr val="accent1"/>
          </a:solidFill>
        </a:ln>
      </dgm:spPr>
      <dgm:t>
        <a:bodyPr/>
        <a:lstStyle/>
        <a:p>
          <a:pPr rtl="0"/>
          <a:r>
            <a:rPr lang="ru-RU" sz="2400" b="1" dirty="0" smtClean="0">
              <a:latin typeface="Times New Roman" panose="02020603050405020304" pitchFamily="18" charset="0"/>
              <a:cs typeface="Times New Roman" panose="02020603050405020304" pitchFamily="18" charset="0"/>
            </a:rPr>
            <a:t>Суммы</a:t>
          </a:r>
          <a:r>
            <a:rPr lang="ru-RU" sz="2400" dirty="0" smtClean="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корректировок сравнительных показателей отражаются </a:t>
          </a:r>
          <a:r>
            <a:rPr lang="ru-RU" sz="2400" b="1" dirty="0" smtClean="0">
              <a:latin typeface="Times New Roman" panose="02020603050405020304" pitchFamily="18" charset="0"/>
              <a:cs typeface="Times New Roman" panose="02020603050405020304" pitchFamily="18" charset="0"/>
            </a:rPr>
            <a:t>в периоде, в котором произошло изменение учетной политики</a:t>
          </a:r>
          <a:r>
            <a:rPr lang="ru-RU" sz="2400" dirty="0" smtClean="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записями по счетам бухгалтерского учета согласно НПА, регулирующим ведение бухгалтерского учета и составление бухгалтерской (финансовой) отчетности.</a:t>
          </a:r>
          <a:endParaRPr lang="ru-RU" sz="1800" dirty="0">
            <a:latin typeface="Times New Roman" panose="02020603050405020304" pitchFamily="18" charset="0"/>
            <a:cs typeface="Times New Roman" panose="02020603050405020304" pitchFamily="18" charset="0"/>
          </a:endParaRPr>
        </a:p>
      </dgm:t>
    </dgm:pt>
    <dgm:pt modelId="{3FFF0E26-4479-4438-A548-DA0ACF6232B3}" type="parTrans" cxnId="{10993629-312F-4D61-93E8-E31C2540C008}">
      <dgm:prSet/>
      <dgm:spPr/>
      <dgm:t>
        <a:bodyPr/>
        <a:lstStyle/>
        <a:p>
          <a:endParaRPr lang="ru-RU"/>
        </a:p>
      </dgm:t>
    </dgm:pt>
    <dgm:pt modelId="{0126F7D1-3246-4756-BBFD-914DE456DBB6}" type="sibTrans" cxnId="{10993629-312F-4D61-93E8-E31C2540C008}">
      <dgm:prSet/>
      <dgm:spPr/>
      <dgm:t>
        <a:bodyPr/>
        <a:lstStyle/>
        <a:p>
          <a:endParaRPr lang="ru-RU"/>
        </a:p>
      </dgm:t>
    </dgm:pt>
    <dgm:pt modelId="{571140A1-356A-49CD-BF40-6AA821118A9A}" type="pres">
      <dgm:prSet presAssocID="{6C37DC82-67B0-4302-BFD0-12FAA3BCAE9B}" presName="diagram" presStyleCnt="0">
        <dgm:presLayoutVars>
          <dgm:chPref val="1"/>
          <dgm:dir/>
          <dgm:animOne val="branch"/>
          <dgm:animLvl val="lvl"/>
          <dgm:resizeHandles/>
        </dgm:presLayoutVars>
      </dgm:prSet>
      <dgm:spPr/>
      <dgm:t>
        <a:bodyPr/>
        <a:lstStyle/>
        <a:p>
          <a:endParaRPr lang="ru-RU"/>
        </a:p>
      </dgm:t>
    </dgm:pt>
    <dgm:pt modelId="{BD07FC98-EF7F-48CB-9EC3-78364E39AD84}" type="pres">
      <dgm:prSet presAssocID="{AEEB2E17-B4B6-46D4-ACDF-437722FD6CAF}" presName="root" presStyleCnt="0"/>
      <dgm:spPr/>
    </dgm:pt>
    <dgm:pt modelId="{0FDA2278-AAE2-44FA-982C-0A3B0A3BF880}" type="pres">
      <dgm:prSet presAssocID="{AEEB2E17-B4B6-46D4-ACDF-437722FD6CAF}" presName="rootComposite" presStyleCnt="0"/>
      <dgm:spPr/>
    </dgm:pt>
    <dgm:pt modelId="{D490E2D4-AAD3-4D9F-B009-C5B7BDC2ACFE}" type="pres">
      <dgm:prSet presAssocID="{AEEB2E17-B4B6-46D4-ACDF-437722FD6CAF}" presName="rootText" presStyleLbl="node1" presStyleIdx="0" presStyleCnt="1" custScaleX="318457" custScaleY="194861" custLinFactNeighborX="25373" custLinFactNeighborY="-11048"/>
      <dgm:spPr/>
      <dgm:t>
        <a:bodyPr/>
        <a:lstStyle/>
        <a:p>
          <a:endParaRPr lang="ru-RU"/>
        </a:p>
      </dgm:t>
    </dgm:pt>
    <dgm:pt modelId="{43E23DAB-6FC0-479C-AF99-D5C7E9B50EE0}" type="pres">
      <dgm:prSet presAssocID="{AEEB2E17-B4B6-46D4-ACDF-437722FD6CAF}" presName="rootConnector" presStyleLbl="node1" presStyleIdx="0" presStyleCnt="1"/>
      <dgm:spPr/>
      <dgm:t>
        <a:bodyPr/>
        <a:lstStyle/>
        <a:p>
          <a:endParaRPr lang="ru-RU"/>
        </a:p>
      </dgm:t>
    </dgm:pt>
    <dgm:pt modelId="{608644F5-6FE7-4EF7-9CDD-A8941EC7B087}" type="pres">
      <dgm:prSet presAssocID="{AEEB2E17-B4B6-46D4-ACDF-437722FD6CAF}" presName="childShape" presStyleCnt="0"/>
      <dgm:spPr/>
    </dgm:pt>
    <dgm:pt modelId="{EC41B3DE-483E-4513-A3B2-5C80B606CFE0}" type="pres">
      <dgm:prSet presAssocID="{3FFF0E26-4479-4438-A548-DA0ACF6232B3}" presName="Name13" presStyleLbl="parChTrans1D2" presStyleIdx="0" presStyleCnt="1"/>
      <dgm:spPr/>
      <dgm:t>
        <a:bodyPr/>
        <a:lstStyle/>
        <a:p>
          <a:endParaRPr lang="ru-RU"/>
        </a:p>
      </dgm:t>
    </dgm:pt>
    <dgm:pt modelId="{E1F3B594-0BC5-406C-B03C-C5295B76C1C0}" type="pres">
      <dgm:prSet presAssocID="{A19A21D9-7B8D-42C7-87E7-52F6C8AE18DC}" presName="childText" presStyleLbl="bgAcc1" presStyleIdx="0" presStyleCnt="1" custScaleX="434632" custScaleY="239605" custLinFactNeighborX="-2984" custLinFactNeighborY="9872">
        <dgm:presLayoutVars>
          <dgm:bulletEnabled val="1"/>
        </dgm:presLayoutVars>
      </dgm:prSet>
      <dgm:spPr/>
      <dgm:t>
        <a:bodyPr/>
        <a:lstStyle/>
        <a:p>
          <a:endParaRPr lang="ru-RU"/>
        </a:p>
      </dgm:t>
    </dgm:pt>
  </dgm:ptLst>
  <dgm:cxnLst>
    <dgm:cxn modelId="{ADAA3CD9-2FDB-4EB9-9487-DCA24AE818D6}" srcId="{6C37DC82-67B0-4302-BFD0-12FAA3BCAE9B}" destId="{AEEB2E17-B4B6-46D4-ACDF-437722FD6CAF}" srcOrd="0" destOrd="0" parTransId="{67652418-C733-4A35-8255-39A095D387FD}" sibTransId="{B7D7AF93-4503-4DD6-9BC2-EE5434D61496}"/>
    <dgm:cxn modelId="{B19386B8-E657-4AA2-BE86-CA01A44BA86A}" type="presOf" srcId="{3FFF0E26-4479-4438-A548-DA0ACF6232B3}" destId="{EC41B3DE-483E-4513-A3B2-5C80B606CFE0}" srcOrd="0" destOrd="0" presId="urn:microsoft.com/office/officeart/2005/8/layout/hierarchy3"/>
    <dgm:cxn modelId="{10993629-312F-4D61-93E8-E31C2540C008}" srcId="{AEEB2E17-B4B6-46D4-ACDF-437722FD6CAF}" destId="{A19A21D9-7B8D-42C7-87E7-52F6C8AE18DC}" srcOrd="0" destOrd="0" parTransId="{3FFF0E26-4479-4438-A548-DA0ACF6232B3}" sibTransId="{0126F7D1-3246-4756-BBFD-914DE456DBB6}"/>
    <dgm:cxn modelId="{B876696F-2ACE-43AE-A1D8-3C46A9191C88}" type="presOf" srcId="{A19A21D9-7B8D-42C7-87E7-52F6C8AE18DC}" destId="{E1F3B594-0BC5-406C-B03C-C5295B76C1C0}" srcOrd="0" destOrd="0" presId="urn:microsoft.com/office/officeart/2005/8/layout/hierarchy3"/>
    <dgm:cxn modelId="{15F3C734-06E7-451A-9059-362E38801BC5}" type="presOf" srcId="{AEEB2E17-B4B6-46D4-ACDF-437722FD6CAF}" destId="{D490E2D4-AAD3-4D9F-B009-C5B7BDC2ACFE}" srcOrd="0" destOrd="0" presId="urn:microsoft.com/office/officeart/2005/8/layout/hierarchy3"/>
    <dgm:cxn modelId="{B5987227-417B-4BFB-88E5-CC1900E817C9}" type="presOf" srcId="{AEEB2E17-B4B6-46D4-ACDF-437722FD6CAF}" destId="{43E23DAB-6FC0-479C-AF99-D5C7E9B50EE0}" srcOrd="1" destOrd="0" presId="urn:microsoft.com/office/officeart/2005/8/layout/hierarchy3"/>
    <dgm:cxn modelId="{B72AA30E-54AF-43D6-8319-0CF6EEB53035}" type="presOf" srcId="{6C37DC82-67B0-4302-BFD0-12FAA3BCAE9B}" destId="{571140A1-356A-49CD-BF40-6AA821118A9A}" srcOrd="0" destOrd="0" presId="urn:microsoft.com/office/officeart/2005/8/layout/hierarchy3"/>
    <dgm:cxn modelId="{829AF858-8FA3-4554-9742-F9C244DD0D73}" type="presParOf" srcId="{571140A1-356A-49CD-BF40-6AA821118A9A}" destId="{BD07FC98-EF7F-48CB-9EC3-78364E39AD84}" srcOrd="0" destOrd="0" presId="urn:microsoft.com/office/officeart/2005/8/layout/hierarchy3"/>
    <dgm:cxn modelId="{BDFA4FE1-2444-4B2F-8973-0DDC68FB4C03}" type="presParOf" srcId="{BD07FC98-EF7F-48CB-9EC3-78364E39AD84}" destId="{0FDA2278-AAE2-44FA-982C-0A3B0A3BF880}" srcOrd="0" destOrd="0" presId="urn:microsoft.com/office/officeart/2005/8/layout/hierarchy3"/>
    <dgm:cxn modelId="{80E8DD4B-4169-4504-9D12-F151D4F5279B}" type="presParOf" srcId="{0FDA2278-AAE2-44FA-982C-0A3B0A3BF880}" destId="{D490E2D4-AAD3-4D9F-B009-C5B7BDC2ACFE}" srcOrd="0" destOrd="0" presId="urn:microsoft.com/office/officeart/2005/8/layout/hierarchy3"/>
    <dgm:cxn modelId="{60AB85DA-2AFD-44F0-9720-39C4F217D377}" type="presParOf" srcId="{0FDA2278-AAE2-44FA-982C-0A3B0A3BF880}" destId="{43E23DAB-6FC0-479C-AF99-D5C7E9B50EE0}" srcOrd="1" destOrd="0" presId="urn:microsoft.com/office/officeart/2005/8/layout/hierarchy3"/>
    <dgm:cxn modelId="{DA0E7984-7B7C-48C6-98DA-D529404EE54B}" type="presParOf" srcId="{BD07FC98-EF7F-48CB-9EC3-78364E39AD84}" destId="{608644F5-6FE7-4EF7-9CDD-A8941EC7B087}" srcOrd="1" destOrd="0" presId="urn:microsoft.com/office/officeart/2005/8/layout/hierarchy3"/>
    <dgm:cxn modelId="{BA360BC8-A249-4333-A797-06A802C57B97}" type="presParOf" srcId="{608644F5-6FE7-4EF7-9CDD-A8941EC7B087}" destId="{EC41B3DE-483E-4513-A3B2-5C80B606CFE0}" srcOrd="0" destOrd="0" presId="urn:microsoft.com/office/officeart/2005/8/layout/hierarchy3"/>
    <dgm:cxn modelId="{9B174276-725C-42B4-BD5D-0C50269AC5C4}" type="presParOf" srcId="{608644F5-6FE7-4EF7-9CDD-A8941EC7B087}" destId="{E1F3B594-0BC5-406C-B03C-C5295B76C1C0}" srcOrd="1" destOrd="0" presId="urn:microsoft.com/office/officeart/2005/8/layout/hierarchy3"/>
  </dgm:cxnLst>
  <dgm:bg/>
  <dgm:whole>
    <a:ln w="38100">
      <a:solidFill>
        <a:schemeClr val="accent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C37DC82-67B0-4302-BFD0-12FAA3BCAE9B}" type="doc">
      <dgm:prSet loTypeId="urn:microsoft.com/office/officeart/2005/8/layout/hierarchy3" loCatId="hierarchy" qsTypeId="urn:microsoft.com/office/officeart/2005/8/quickstyle/simple3" qsCatId="simple" csTypeId="urn:microsoft.com/office/officeart/2005/8/colors/accent1_2" csCatId="accent1" phldr="1"/>
      <dgm:spPr/>
      <dgm:t>
        <a:bodyPr/>
        <a:lstStyle/>
        <a:p>
          <a:endParaRPr lang="ru-RU"/>
        </a:p>
      </dgm:t>
    </dgm:pt>
    <dgm:pt modelId="{41047260-D034-493F-B592-78479275FFBC}">
      <dgm:prSet custT="1"/>
      <dgm:spPr>
        <a:solidFill>
          <a:srgbClr val="CCFFFF">
            <a:alpha val="90000"/>
          </a:srgbClr>
        </a:solidFill>
        <a:ln w="38100">
          <a:solidFill>
            <a:schemeClr val="accent1"/>
          </a:solidFill>
        </a:ln>
      </dgm:spPr>
      <dgm:t>
        <a:bodyPr/>
        <a:lstStyle/>
        <a:p>
          <a:pPr rtl="0"/>
          <a:r>
            <a:rPr lang="ru-RU" sz="2800" dirty="0" smtClean="0">
              <a:latin typeface="Times New Roman" panose="02020603050405020304" pitchFamily="18" charset="0"/>
              <a:cs typeface="Times New Roman" panose="02020603050405020304" pitchFamily="18" charset="0"/>
            </a:rPr>
            <a:t>В случае </a:t>
          </a:r>
          <a:r>
            <a:rPr lang="ru-RU" sz="2800" b="1" dirty="0" smtClean="0">
              <a:latin typeface="Times New Roman" panose="02020603050405020304" pitchFamily="18" charset="0"/>
              <a:cs typeface="Times New Roman" panose="02020603050405020304" pitchFamily="18" charset="0"/>
            </a:rPr>
            <a:t>ретроспективного применения измененной учетной </a:t>
          </a:r>
          <a:r>
            <a:rPr lang="ru-RU" sz="2800" dirty="0" smtClean="0">
              <a:latin typeface="Times New Roman" panose="02020603050405020304" pitchFamily="18" charset="0"/>
              <a:cs typeface="Times New Roman" panose="02020603050405020304" pitchFamily="18" charset="0"/>
            </a:rPr>
            <a:t>политики утвержденная бухгалтерская (финансовая) </a:t>
          </a:r>
          <a:r>
            <a:rPr lang="ru-RU" sz="2800" b="1" dirty="0" smtClean="0">
              <a:latin typeface="Times New Roman" panose="02020603050405020304" pitchFamily="18" charset="0"/>
              <a:cs typeface="Times New Roman" panose="02020603050405020304" pitchFamily="18" charset="0"/>
            </a:rPr>
            <a:t>отчетность за предшествующий год (годы) не подлежит пересмотру, замене и повторному представлению пользователям бухгалтерской (финансовой) отчетности</a:t>
          </a:r>
          <a:endParaRPr lang="ru-RU" sz="1800" dirty="0">
            <a:latin typeface="Times New Roman" panose="02020603050405020304" pitchFamily="18" charset="0"/>
            <a:cs typeface="Times New Roman" panose="02020603050405020304" pitchFamily="18" charset="0"/>
          </a:endParaRPr>
        </a:p>
      </dgm:t>
    </dgm:pt>
    <dgm:pt modelId="{C4A0A95A-80DA-4F92-99C6-0FD6E4257019}" type="parTrans" cxnId="{3BDDBA29-E330-4DFD-A71D-5AC708DEB745}">
      <dgm:prSet/>
      <dgm:spPr/>
      <dgm:t>
        <a:bodyPr/>
        <a:lstStyle/>
        <a:p>
          <a:endParaRPr lang="ru-RU"/>
        </a:p>
      </dgm:t>
    </dgm:pt>
    <dgm:pt modelId="{A48F9348-83A5-489C-8B04-AF0EC728E080}" type="sibTrans" cxnId="{3BDDBA29-E330-4DFD-A71D-5AC708DEB745}">
      <dgm:prSet/>
      <dgm:spPr/>
      <dgm:t>
        <a:bodyPr/>
        <a:lstStyle/>
        <a:p>
          <a:endParaRPr lang="ru-RU"/>
        </a:p>
      </dgm:t>
    </dgm:pt>
    <dgm:pt modelId="{571140A1-356A-49CD-BF40-6AA821118A9A}" type="pres">
      <dgm:prSet presAssocID="{6C37DC82-67B0-4302-BFD0-12FAA3BCAE9B}" presName="diagram" presStyleCnt="0">
        <dgm:presLayoutVars>
          <dgm:chPref val="1"/>
          <dgm:dir/>
          <dgm:animOne val="branch"/>
          <dgm:animLvl val="lvl"/>
          <dgm:resizeHandles/>
        </dgm:presLayoutVars>
      </dgm:prSet>
      <dgm:spPr/>
      <dgm:t>
        <a:bodyPr/>
        <a:lstStyle/>
        <a:p>
          <a:endParaRPr lang="ru-RU"/>
        </a:p>
      </dgm:t>
    </dgm:pt>
    <dgm:pt modelId="{D3934186-2506-4663-94A2-BD5DC2ADA51E}" type="pres">
      <dgm:prSet presAssocID="{41047260-D034-493F-B592-78479275FFBC}" presName="root" presStyleCnt="0"/>
      <dgm:spPr/>
    </dgm:pt>
    <dgm:pt modelId="{A5D82060-6116-40D9-8798-0F41560BB8DB}" type="pres">
      <dgm:prSet presAssocID="{41047260-D034-493F-B592-78479275FFBC}" presName="rootComposite" presStyleCnt="0"/>
      <dgm:spPr/>
    </dgm:pt>
    <dgm:pt modelId="{9B8ED7B7-E45C-40E4-B864-BD4E5107A3A1}" type="pres">
      <dgm:prSet presAssocID="{41047260-D034-493F-B592-78479275FFBC}" presName="rootText" presStyleLbl="node1" presStyleIdx="0" presStyleCnt="1" custScaleX="94681" custLinFactNeighborX="-561" custLinFactNeighborY="-6604"/>
      <dgm:spPr/>
      <dgm:t>
        <a:bodyPr/>
        <a:lstStyle/>
        <a:p>
          <a:endParaRPr lang="ru-RU"/>
        </a:p>
      </dgm:t>
    </dgm:pt>
    <dgm:pt modelId="{2D9BCAA0-9951-4D25-A508-D2690DCF606A}" type="pres">
      <dgm:prSet presAssocID="{41047260-D034-493F-B592-78479275FFBC}" presName="rootConnector" presStyleLbl="node1" presStyleIdx="0" presStyleCnt="1"/>
      <dgm:spPr/>
      <dgm:t>
        <a:bodyPr/>
        <a:lstStyle/>
        <a:p>
          <a:endParaRPr lang="ru-RU"/>
        </a:p>
      </dgm:t>
    </dgm:pt>
    <dgm:pt modelId="{9D21FD0C-FC62-4F4D-9F6A-01F66E790A3B}" type="pres">
      <dgm:prSet presAssocID="{41047260-D034-493F-B592-78479275FFBC}" presName="childShape" presStyleCnt="0"/>
      <dgm:spPr/>
    </dgm:pt>
  </dgm:ptLst>
  <dgm:cxnLst>
    <dgm:cxn modelId="{793EA82C-4E9F-4D21-82C9-A05A306F361E}" type="presOf" srcId="{41047260-D034-493F-B592-78479275FFBC}" destId="{2D9BCAA0-9951-4D25-A508-D2690DCF606A}" srcOrd="1" destOrd="0" presId="urn:microsoft.com/office/officeart/2005/8/layout/hierarchy3"/>
    <dgm:cxn modelId="{8B6D9578-EE09-4905-9D88-A086DD09DC06}" type="presOf" srcId="{6C37DC82-67B0-4302-BFD0-12FAA3BCAE9B}" destId="{571140A1-356A-49CD-BF40-6AA821118A9A}" srcOrd="0" destOrd="0" presId="urn:microsoft.com/office/officeart/2005/8/layout/hierarchy3"/>
    <dgm:cxn modelId="{371BDECB-FE45-498F-90C9-1063F34B65D3}" type="presOf" srcId="{41047260-D034-493F-B592-78479275FFBC}" destId="{9B8ED7B7-E45C-40E4-B864-BD4E5107A3A1}" srcOrd="0" destOrd="0" presId="urn:microsoft.com/office/officeart/2005/8/layout/hierarchy3"/>
    <dgm:cxn modelId="{3BDDBA29-E330-4DFD-A71D-5AC708DEB745}" srcId="{6C37DC82-67B0-4302-BFD0-12FAA3BCAE9B}" destId="{41047260-D034-493F-B592-78479275FFBC}" srcOrd="0" destOrd="0" parTransId="{C4A0A95A-80DA-4F92-99C6-0FD6E4257019}" sibTransId="{A48F9348-83A5-489C-8B04-AF0EC728E080}"/>
    <dgm:cxn modelId="{5FCFD8BB-C857-480D-9C65-C7DC12A7315D}" type="presParOf" srcId="{571140A1-356A-49CD-BF40-6AA821118A9A}" destId="{D3934186-2506-4663-94A2-BD5DC2ADA51E}" srcOrd="0" destOrd="0" presId="urn:microsoft.com/office/officeart/2005/8/layout/hierarchy3"/>
    <dgm:cxn modelId="{0473919D-7319-45A2-B84B-87984504593A}" type="presParOf" srcId="{D3934186-2506-4663-94A2-BD5DC2ADA51E}" destId="{A5D82060-6116-40D9-8798-0F41560BB8DB}" srcOrd="0" destOrd="0" presId="urn:microsoft.com/office/officeart/2005/8/layout/hierarchy3"/>
    <dgm:cxn modelId="{BDB62C52-8820-4C7E-8B19-563DE1804581}" type="presParOf" srcId="{A5D82060-6116-40D9-8798-0F41560BB8DB}" destId="{9B8ED7B7-E45C-40E4-B864-BD4E5107A3A1}" srcOrd="0" destOrd="0" presId="urn:microsoft.com/office/officeart/2005/8/layout/hierarchy3"/>
    <dgm:cxn modelId="{7DB3D2B3-58EF-445B-A3E2-9C2684F39E68}" type="presParOf" srcId="{A5D82060-6116-40D9-8798-0F41560BB8DB}" destId="{2D9BCAA0-9951-4D25-A508-D2690DCF606A}" srcOrd="1" destOrd="0" presId="urn:microsoft.com/office/officeart/2005/8/layout/hierarchy3"/>
    <dgm:cxn modelId="{030E81A0-7516-46A8-AD52-888FC39A7B8D}" type="presParOf" srcId="{D3934186-2506-4663-94A2-BD5DC2ADA51E}" destId="{9D21FD0C-FC62-4F4D-9F6A-01F66E790A3B}" srcOrd="1" destOrd="0" presId="urn:microsoft.com/office/officeart/2005/8/layout/hierarchy3"/>
  </dgm:cxnLst>
  <dgm:bg/>
  <dgm:whole>
    <a:ln w="38100">
      <a:solidFill>
        <a:schemeClr val="accent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B939420-1E3F-43A1-8769-694DFBA9C91A}" type="doc">
      <dgm:prSet loTypeId="urn:microsoft.com/office/officeart/2005/8/layout/target3" loCatId="relationship" qsTypeId="urn:microsoft.com/office/officeart/2005/8/quickstyle/simple1" qsCatId="simple" csTypeId="urn:microsoft.com/office/officeart/2005/8/colors/colorful1" csCatId="colorful" phldr="1"/>
      <dgm:spPr/>
      <dgm:t>
        <a:bodyPr/>
        <a:lstStyle/>
        <a:p>
          <a:endParaRPr lang="ru-RU"/>
        </a:p>
      </dgm:t>
    </dgm:pt>
    <dgm:pt modelId="{B1E6D1FE-3A8B-4BC2-BE9A-3C61D25F7580}">
      <dgm:prSet custT="1">
        <dgm:style>
          <a:lnRef idx="2">
            <a:schemeClr val="accent3"/>
          </a:lnRef>
          <a:fillRef idx="1">
            <a:schemeClr val="lt1"/>
          </a:fillRef>
          <a:effectRef idx="0">
            <a:schemeClr val="accent3"/>
          </a:effectRef>
          <a:fontRef idx="minor">
            <a:schemeClr val="dk1"/>
          </a:fontRef>
        </dgm:style>
      </dgm:prSet>
      <dgm:spPr>
        <a:ln w="38100">
          <a:solidFill>
            <a:srgbClr val="00B050"/>
          </a:solidFill>
        </a:ln>
      </dgm:spPr>
      <dgm:t>
        <a:bodyPr/>
        <a:lstStyle/>
        <a:p>
          <a:pPr rtl="0"/>
          <a:r>
            <a:rPr lang="ru-RU" sz="2400" b="0" i="0" dirty="0" smtClean="0"/>
            <a:t>Информация по ошибкам прошлых лет в отчетности текущего финансового года не отражается</a:t>
          </a:r>
          <a:endParaRPr lang="ru-RU" sz="2400" dirty="0"/>
        </a:p>
      </dgm:t>
    </dgm:pt>
    <dgm:pt modelId="{54E70B28-C253-40EC-8CFF-A06863F4A41C}" type="parTrans" cxnId="{CB24878F-A626-42A0-887C-231EFFB47C93}">
      <dgm:prSet/>
      <dgm:spPr/>
      <dgm:t>
        <a:bodyPr/>
        <a:lstStyle/>
        <a:p>
          <a:endParaRPr lang="ru-RU"/>
        </a:p>
      </dgm:t>
    </dgm:pt>
    <dgm:pt modelId="{B31DC8F2-F498-490A-A9CF-7164814EBB15}" type="sibTrans" cxnId="{CB24878F-A626-42A0-887C-231EFFB47C93}">
      <dgm:prSet/>
      <dgm:spPr/>
      <dgm:t>
        <a:bodyPr/>
        <a:lstStyle/>
        <a:p>
          <a:endParaRPr lang="ru-RU"/>
        </a:p>
      </dgm:t>
    </dgm:pt>
    <dgm:pt modelId="{3D55A11C-D2A3-47F0-A35B-12E299C7440B}">
      <dgm:prSet/>
      <dgm:spPr/>
      <dgm:t>
        <a:bodyPr/>
        <a:lstStyle/>
        <a:p>
          <a:pPr rtl="0"/>
          <a:r>
            <a:rPr lang="ru-RU" b="0" i="0" dirty="0" smtClean="0"/>
            <a:t>В случае ретроспективного пересчета бухгалтерской (финансовой) отчетности утвержденная бухгалтерская (финансовая) отчетность за предшествующий год (годы) </a:t>
          </a:r>
          <a:r>
            <a:rPr lang="ru-RU" b="1" i="0" dirty="0" smtClean="0"/>
            <a:t>не подлежит пересмотру, замене и повторному представлению </a:t>
          </a:r>
          <a:r>
            <a:rPr lang="ru-RU" b="0" i="0" dirty="0" smtClean="0"/>
            <a:t>пользователям бухгалтерской (финансовой) отчетности</a:t>
          </a:r>
          <a:endParaRPr lang="ru-RU" dirty="0"/>
        </a:p>
      </dgm:t>
    </dgm:pt>
    <dgm:pt modelId="{A493F965-6A6E-472D-8943-7776FEA5D646}" type="parTrans" cxnId="{A5B4C37A-02D7-45C8-BA0D-C25D43BBD108}">
      <dgm:prSet/>
      <dgm:spPr/>
      <dgm:t>
        <a:bodyPr/>
        <a:lstStyle/>
        <a:p>
          <a:endParaRPr lang="ru-RU"/>
        </a:p>
      </dgm:t>
    </dgm:pt>
    <dgm:pt modelId="{6B0918C1-DC49-4582-B137-82F4FDF8B66D}" type="sibTrans" cxnId="{A5B4C37A-02D7-45C8-BA0D-C25D43BBD108}">
      <dgm:prSet/>
      <dgm:spPr/>
      <dgm:t>
        <a:bodyPr/>
        <a:lstStyle/>
        <a:p>
          <a:endParaRPr lang="ru-RU"/>
        </a:p>
      </dgm:t>
    </dgm:pt>
    <dgm:pt modelId="{4C66C187-3E82-4C1F-98A1-1ED0FF38468E}" type="pres">
      <dgm:prSet presAssocID="{1B939420-1E3F-43A1-8769-694DFBA9C91A}" presName="Name0" presStyleCnt="0">
        <dgm:presLayoutVars>
          <dgm:chMax val="7"/>
          <dgm:dir/>
          <dgm:animLvl val="lvl"/>
          <dgm:resizeHandles val="exact"/>
        </dgm:presLayoutVars>
      </dgm:prSet>
      <dgm:spPr/>
      <dgm:t>
        <a:bodyPr/>
        <a:lstStyle/>
        <a:p>
          <a:endParaRPr lang="ru-RU"/>
        </a:p>
      </dgm:t>
    </dgm:pt>
    <dgm:pt modelId="{0363DACD-26E0-4083-AC66-9E1122D18B1B}" type="pres">
      <dgm:prSet presAssocID="{B1E6D1FE-3A8B-4BC2-BE9A-3C61D25F7580}" presName="circle1" presStyleLbl="node1" presStyleIdx="0" presStyleCnt="2"/>
      <dgm:spPr/>
    </dgm:pt>
    <dgm:pt modelId="{0C164736-D92C-49F7-B4D9-352CA92EE2C9}" type="pres">
      <dgm:prSet presAssocID="{B1E6D1FE-3A8B-4BC2-BE9A-3C61D25F7580}" presName="space" presStyleCnt="0"/>
      <dgm:spPr/>
    </dgm:pt>
    <dgm:pt modelId="{E662AE0B-1DFC-47FF-8BB6-E013F2834339}" type="pres">
      <dgm:prSet presAssocID="{B1E6D1FE-3A8B-4BC2-BE9A-3C61D25F7580}" presName="rect1" presStyleLbl="alignAcc1" presStyleIdx="0" presStyleCnt="2"/>
      <dgm:spPr/>
      <dgm:t>
        <a:bodyPr/>
        <a:lstStyle/>
        <a:p>
          <a:endParaRPr lang="ru-RU"/>
        </a:p>
      </dgm:t>
    </dgm:pt>
    <dgm:pt modelId="{BA94D70B-BE84-49CA-BD87-9CC1EB88EC20}" type="pres">
      <dgm:prSet presAssocID="{3D55A11C-D2A3-47F0-A35B-12E299C7440B}" presName="vertSpace2" presStyleLbl="node1" presStyleIdx="0" presStyleCnt="2"/>
      <dgm:spPr/>
    </dgm:pt>
    <dgm:pt modelId="{DB276177-6F28-490B-96DA-65D769C6E57A}" type="pres">
      <dgm:prSet presAssocID="{3D55A11C-D2A3-47F0-A35B-12E299C7440B}" presName="circle2" presStyleLbl="node1" presStyleIdx="1" presStyleCnt="2"/>
      <dgm:spPr/>
    </dgm:pt>
    <dgm:pt modelId="{A03A1BE8-D0EA-4C42-AAD4-290A03875D9C}" type="pres">
      <dgm:prSet presAssocID="{3D55A11C-D2A3-47F0-A35B-12E299C7440B}" presName="rect2" presStyleLbl="alignAcc1" presStyleIdx="1" presStyleCnt="2" custScaleY="108125"/>
      <dgm:spPr/>
      <dgm:t>
        <a:bodyPr/>
        <a:lstStyle/>
        <a:p>
          <a:endParaRPr lang="ru-RU"/>
        </a:p>
      </dgm:t>
    </dgm:pt>
    <dgm:pt modelId="{1B2CBA45-E311-4ECC-BFC5-98E30C4C1E12}" type="pres">
      <dgm:prSet presAssocID="{B1E6D1FE-3A8B-4BC2-BE9A-3C61D25F7580}" presName="rect1ParTxNoCh" presStyleLbl="alignAcc1" presStyleIdx="1" presStyleCnt="2">
        <dgm:presLayoutVars>
          <dgm:chMax val="1"/>
          <dgm:bulletEnabled val="1"/>
        </dgm:presLayoutVars>
      </dgm:prSet>
      <dgm:spPr/>
      <dgm:t>
        <a:bodyPr/>
        <a:lstStyle/>
        <a:p>
          <a:endParaRPr lang="ru-RU"/>
        </a:p>
      </dgm:t>
    </dgm:pt>
    <dgm:pt modelId="{69F675E0-1616-4FFC-AB96-574DA6663EE4}" type="pres">
      <dgm:prSet presAssocID="{3D55A11C-D2A3-47F0-A35B-12E299C7440B}" presName="rect2ParTxNoCh" presStyleLbl="alignAcc1" presStyleIdx="1" presStyleCnt="2">
        <dgm:presLayoutVars>
          <dgm:chMax val="1"/>
          <dgm:bulletEnabled val="1"/>
        </dgm:presLayoutVars>
      </dgm:prSet>
      <dgm:spPr/>
      <dgm:t>
        <a:bodyPr/>
        <a:lstStyle/>
        <a:p>
          <a:endParaRPr lang="ru-RU"/>
        </a:p>
      </dgm:t>
    </dgm:pt>
  </dgm:ptLst>
  <dgm:cxnLst>
    <dgm:cxn modelId="{28A87057-A42E-47FE-91CF-4C2D3878F6EB}" type="presOf" srcId="{B1E6D1FE-3A8B-4BC2-BE9A-3C61D25F7580}" destId="{1B2CBA45-E311-4ECC-BFC5-98E30C4C1E12}" srcOrd="1" destOrd="0" presId="urn:microsoft.com/office/officeart/2005/8/layout/target3"/>
    <dgm:cxn modelId="{D3B03046-DBDA-4F0A-B340-182F3A29B691}" type="presOf" srcId="{B1E6D1FE-3A8B-4BC2-BE9A-3C61D25F7580}" destId="{E662AE0B-1DFC-47FF-8BB6-E013F2834339}" srcOrd="0" destOrd="0" presId="urn:microsoft.com/office/officeart/2005/8/layout/target3"/>
    <dgm:cxn modelId="{A5B4C37A-02D7-45C8-BA0D-C25D43BBD108}" srcId="{1B939420-1E3F-43A1-8769-694DFBA9C91A}" destId="{3D55A11C-D2A3-47F0-A35B-12E299C7440B}" srcOrd="1" destOrd="0" parTransId="{A493F965-6A6E-472D-8943-7776FEA5D646}" sibTransId="{6B0918C1-DC49-4582-B137-82F4FDF8B66D}"/>
    <dgm:cxn modelId="{C710F984-DD57-449A-98F3-2EC5E3E1B1FA}" type="presOf" srcId="{1B939420-1E3F-43A1-8769-694DFBA9C91A}" destId="{4C66C187-3E82-4C1F-98A1-1ED0FF38468E}" srcOrd="0" destOrd="0" presId="urn:microsoft.com/office/officeart/2005/8/layout/target3"/>
    <dgm:cxn modelId="{CB24878F-A626-42A0-887C-231EFFB47C93}" srcId="{1B939420-1E3F-43A1-8769-694DFBA9C91A}" destId="{B1E6D1FE-3A8B-4BC2-BE9A-3C61D25F7580}" srcOrd="0" destOrd="0" parTransId="{54E70B28-C253-40EC-8CFF-A06863F4A41C}" sibTransId="{B31DC8F2-F498-490A-A9CF-7164814EBB15}"/>
    <dgm:cxn modelId="{9EBB3E2A-FDB5-4563-9719-FF215D3DE9AB}" type="presOf" srcId="{3D55A11C-D2A3-47F0-A35B-12E299C7440B}" destId="{69F675E0-1616-4FFC-AB96-574DA6663EE4}" srcOrd="1" destOrd="0" presId="urn:microsoft.com/office/officeart/2005/8/layout/target3"/>
    <dgm:cxn modelId="{3173E1FF-43EE-4E35-B184-9D463958CD82}" type="presOf" srcId="{3D55A11C-D2A3-47F0-A35B-12E299C7440B}" destId="{A03A1BE8-D0EA-4C42-AAD4-290A03875D9C}" srcOrd="0" destOrd="0" presId="urn:microsoft.com/office/officeart/2005/8/layout/target3"/>
    <dgm:cxn modelId="{E3EBDBA8-AFD0-4527-A143-4C459EAFF861}" type="presParOf" srcId="{4C66C187-3E82-4C1F-98A1-1ED0FF38468E}" destId="{0363DACD-26E0-4083-AC66-9E1122D18B1B}" srcOrd="0" destOrd="0" presId="urn:microsoft.com/office/officeart/2005/8/layout/target3"/>
    <dgm:cxn modelId="{838617E7-F3AE-4F9A-B272-011DB5A22F59}" type="presParOf" srcId="{4C66C187-3E82-4C1F-98A1-1ED0FF38468E}" destId="{0C164736-D92C-49F7-B4D9-352CA92EE2C9}" srcOrd="1" destOrd="0" presId="urn:microsoft.com/office/officeart/2005/8/layout/target3"/>
    <dgm:cxn modelId="{739E0DAC-BDA9-46D5-BBCD-9685166BF0F2}" type="presParOf" srcId="{4C66C187-3E82-4C1F-98A1-1ED0FF38468E}" destId="{E662AE0B-1DFC-47FF-8BB6-E013F2834339}" srcOrd="2" destOrd="0" presId="urn:microsoft.com/office/officeart/2005/8/layout/target3"/>
    <dgm:cxn modelId="{B0A68561-9AAD-4865-8346-0D0747BC1989}" type="presParOf" srcId="{4C66C187-3E82-4C1F-98A1-1ED0FF38468E}" destId="{BA94D70B-BE84-49CA-BD87-9CC1EB88EC20}" srcOrd="3" destOrd="0" presId="urn:microsoft.com/office/officeart/2005/8/layout/target3"/>
    <dgm:cxn modelId="{765A1EC6-9445-4074-B9D2-462DB3C0C9E4}" type="presParOf" srcId="{4C66C187-3E82-4C1F-98A1-1ED0FF38468E}" destId="{DB276177-6F28-490B-96DA-65D769C6E57A}" srcOrd="4" destOrd="0" presId="urn:microsoft.com/office/officeart/2005/8/layout/target3"/>
    <dgm:cxn modelId="{02575D3D-C912-49F7-B14C-473D67C208C8}" type="presParOf" srcId="{4C66C187-3E82-4C1F-98A1-1ED0FF38468E}" destId="{A03A1BE8-D0EA-4C42-AAD4-290A03875D9C}" srcOrd="5" destOrd="0" presId="urn:microsoft.com/office/officeart/2005/8/layout/target3"/>
    <dgm:cxn modelId="{5FA8A419-9188-42E5-8ABC-D74FFEDDC669}" type="presParOf" srcId="{4C66C187-3E82-4C1F-98A1-1ED0FF38468E}" destId="{1B2CBA45-E311-4ECC-BFC5-98E30C4C1E12}" srcOrd="6" destOrd="0" presId="urn:microsoft.com/office/officeart/2005/8/layout/target3"/>
    <dgm:cxn modelId="{CF0ED73E-AECA-456D-9C81-B168DDA9264F}" type="presParOf" srcId="{4C66C187-3E82-4C1F-98A1-1ED0FF38468E}" destId="{69F675E0-1616-4FFC-AB96-574DA6663EE4}" srcOrd="7"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57EE05F-BB10-46D7-A708-14C10B0E740C}" type="doc">
      <dgm:prSet loTypeId="urn:microsoft.com/office/officeart/2005/8/layout/lProcess2" loCatId="list" qsTypeId="urn:microsoft.com/office/officeart/2005/8/quickstyle/simple1" qsCatId="simple" csTypeId="urn:microsoft.com/office/officeart/2005/8/colors/accent2_1" csCatId="accent2" phldr="1"/>
      <dgm:spPr/>
      <dgm:t>
        <a:bodyPr/>
        <a:lstStyle/>
        <a:p>
          <a:endParaRPr lang="ru-RU"/>
        </a:p>
      </dgm:t>
    </dgm:pt>
    <dgm:pt modelId="{2BB7A57D-6FF0-4FD7-8526-542D38B35241}">
      <dgm:prSet phldrT="[Текст]" custT="1"/>
      <dgm:spPr/>
      <dgm:t>
        <a:bodyPr/>
        <a:lstStyle/>
        <a:p>
          <a:r>
            <a:rPr lang="ru-RU" sz="1400" b="1" dirty="0" smtClean="0"/>
            <a:t>В Главной книге  2019 года </a:t>
          </a:r>
        </a:p>
        <a:p>
          <a:r>
            <a:rPr lang="ru-RU" sz="1400" b="1" dirty="0" smtClean="0"/>
            <a:t>1 10112 000 - 2500000, 00</a:t>
          </a:r>
        </a:p>
        <a:p>
          <a:r>
            <a:rPr lang="ru-RU" sz="1400" b="1" dirty="0" smtClean="0"/>
            <a:t>1 10412 000 -15000,00</a:t>
          </a:r>
        </a:p>
        <a:p>
          <a:r>
            <a:rPr lang="ru-RU" sz="1400" b="1" dirty="0" smtClean="0"/>
            <a:t>1 40130 000 – 2 485 000,00</a:t>
          </a:r>
          <a:endParaRPr lang="ru-RU" sz="1400" b="1" dirty="0"/>
        </a:p>
      </dgm:t>
    </dgm:pt>
    <dgm:pt modelId="{AAB15B1E-AB4F-439C-9768-368FFD5F2149}" type="parTrans" cxnId="{162FFE1F-7261-4914-B260-A72BE20994DF}">
      <dgm:prSet/>
      <dgm:spPr/>
      <dgm:t>
        <a:bodyPr/>
        <a:lstStyle/>
        <a:p>
          <a:endParaRPr lang="ru-RU"/>
        </a:p>
      </dgm:t>
    </dgm:pt>
    <dgm:pt modelId="{92C0AD83-CBAD-4751-ADEF-02817B275F86}" type="sibTrans" cxnId="{162FFE1F-7261-4914-B260-A72BE20994DF}">
      <dgm:prSet/>
      <dgm:spPr/>
      <dgm:t>
        <a:bodyPr/>
        <a:lstStyle/>
        <a:p>
          <a:endParaRPr lang="ru-RU"/>
        </a:p>
      </dgm:t>
    </dgm:pt>
    <dgm:pt modelId="{7954771C-C254-4E57-8D27-258FFE47745D}">
      <dgm:prSet phldrT="[Текст]" custT="1"/>
      <dgm:spPr/>
      <dgm:t>
        <a:bodyPr/>
        <a:lstStyle/>
        <a:p>
          <a:r>
            <a:rPr lang="ru-RU" sz="1400" b="1" dirty="0" smtClean="0"/>
            <a:t>Изменяем входящее сальдо в балансе за 2019 год на 01.01.2019  на основании информации </a:t>
          </a:r>
          <a:r>
            <a:rPr lang="ru-RU" sz="1800" b="1" dirty="0" smtClean="0"/>
            <a:t> ф.0503173     </a:t>
          </a:r>
        </a:p>
        <a:p>
          <a:r>
            <a:rPr lang="ru-RU" sz="1400" b="1" dirty="0" smtClean="0"/>
            <a:t>        110110000 – 1300000,00</a:t>
          </a:r>
        </a:p>
        <a:p>
          <a:r>
            <a:rPr lang="ru-RU" sz="1400" b="1" dirty="0" smtClean="0"/>
            <a:t>110412000 – 12000,00 </a:t>
          </a:r>
        </a:p>
        <a:p>
          <a:r>
            <a:rPr lang="ru-RU" sz="1400" b="1" dirty="0" smtClean="0"/>
            <a:t> 14013000 -  1288000,00</a:t>
          </a:r>
          <a:endParaRPr lang="ru-RU" sz="1400" b="1" dirty="0"/>
        </a:p>
      </dgm:t>
    </dgm:pt>
    <dgm:pt modelId="{397B9B24-F862-4FB1-9F21-A18FC8FE8A5F}" type="parTrans" cxnId="{6DF5CFC0-C3D5-4715-9E18-88A75CB27364}">
      <dgm:prSet/>
      <dgm:spPr/>
      <dgm:t>
        <a:bodyPr/>
        <a:lstStyle/>
        <a:p>
          <a:endParaRPr lang="ru-RU"/>
        </a:p>
      </dgm:t>
    </dgm:pt>
    <dgm:pt modelId="{6377935E-A857-4B65-A2D4-4598B4DF49C3}" type="sibTrans" cxnId="{6DF5CFC0-C3D5-4715-9E18-88A75CB27364}">
      <dgm:prSet/>
      <dgm:spPr/>
      <dgm:t>
        <a:bodyPr/>
        <a:lstStyle/>
        <a:p>
          <a:endParaRPr lang="ru-RU"/>
        </a:p>
      </dgm:t>
    </dgm:pt>
    <dgm:pt modelId="{823CCCC3-7293-45B8-BCFC-E50282485195}">
      <dgm:prSet phldrT="[Текст]"/>
      <dgm:spPr/>
      <dgm:t>
        <a:bodyPr/>
        <a:lstStyle/>
        <a:p>
          <a:r>
            <a:rPr lang="ru-RU" dirty="0" smtClean="0"/>
            <a:t>Исправление ошибки, допущенной в 2018 году</a:t>
          </a:r>
          <a:endParaRPr lang="ru-RU" dirty="0"/>
        </a:p>
      </dgm:t>
    </dgm:pt>
    <dgm:pt modelId="{2F3BFCD8-936A-4ECA-9C3A-716CDAB50A49}" type="parTrans" cxnId="{8D436D3D-8D3A-4BE9-B4F4-A147A1534F82}">
      <dgm:prSet/>
      <dgm:spPr/>
      <dgm:t>
        <a:bodyPr/>
        <a:lstStyle/>
        <a:p>
          <a:endParaRPr lang="ru-RU"/>
        </a:p>
      </dgm:t>
    </dgm:pt>
    <dgm:pt modelId="{7BF1F9A1-DD3E-472F-BDCE-1A1985A31BB8}" type="sibTrans" cxnId="{8D436D3D-8D3A-4BE9-B4F4-A147A1534F82}">
      <dgm:prSet/>
      <dgm:spPr/>
      <dgm:t>
        <a:bodyPr/>
        <a:lstStyle/>
        <a:p>
          <a:endParaRPr lang="ru-RU"/>
        </a:p>
      </dgm:t>
    </dgm:pt>
    <dgm:pt modelId="{8FD44ACA-2D64-49FA-9D7C-6C53A54F0FCC}">
      <dgm:prSet phldrT="[Текст]" custT="1"/>
      <dgm:spPr>
        <a:ln>
          <a:noFill/>
        </a:ln>
      </dgm:spPr>
      <dgm:t>
        <a:bodyPr/>
        <a:lstStyle/>
        <a:p>
          <a:pPr algn="l">
            <a:lnSpc>
              <a:spcPct val="100000"/>
            </a:lnSpc>
          </a:pPr>
          <a:endParaRPr lang="ru-RU" sz="1800" b="0" dirty="0" smtClean="0"/>
        </a:p>
        <a:p>
          <a:pPr algn="l">
            <a:lnSpc>
              <a:spcPct val="100000"/>
            </a:lnSpc>
          </a:pPr>
          <a:endParaRPr lang="ru-RU" sz="1400" b="0" dirty="0" smtClean="0"/>
        </a:p>
        <a:p>
          <a:pPr algn="l">
            <a:lnSpc>
              <a:spcPct val="100000"/>
            </a:lnSpc>
          </a:pPr>
          <a:endParaRPr lang="ru-RU" sz="1400" b="0" dirty="0" smtClean="0"/>
        </a:p>
        <a:p>
          <a:pPr algn="l">
            <a:lnSpc>
              <a:spcPct val="100000"/>
            </a:lnSpc>
          </a:pPr>
          <a:endParaRPr lang="ru-RU" sz="1400" b="1" dirty="0" smtClean="0"/>
        </a:p>
        <a:p>
          <a:pPr algn="l">
            <a:lnSpc>
              <a:spcPct val="100000"/>
            </a:lnSpc>
          </a:pPr>
          <a:r>
            <a:rPr lang="ru-RU" sz="1400" b="1" dirty="0" err="1" smtClean="0"/>
            <a:t>Дт</a:t>
          </a:r>
          <a:r>
            <a:rPr lang="ru-RU" sz="1400" b="1" dirty="0" smtClean="0"/>
            <a:t> 1 10112 310    Кт 1 304 86 730    1200000,00  «Красное </a:t>
          </a:r>
          <a:r>
            <a:rPr lang="ru-RU" sz="1400" b="1" dirty="0" err="1" smtClean="0"/>
            <a:t>сторно</a:t>
          </a:r>
          <a:r>
            <a:rPr lang="ru-RU" sz="1400" b="1" dirty="0" smtClean="0"/>
            <a:t>»</a:t>
          </a:r>
        </a:p>
        <a:p>
          <a:pPr algn="l">
            <a:lnSpc>
              <a:spcPct val="100000"/>
            </a:lnSpc>
          </a:pPr>
          <a:r>
            <a:rPr lang="ru-RU" sz="1400" b="1" dirty="0" err="1" smtClean="0"/>
            <a:t>Дт</a:t>
          </a:r>
          <a:r>
            <a:rPr lang="ru-RU" sz="1400" b="1" dirty="0" smtClean="0"/>
            <a:t> 1 30486 000    Кт 1 106 11 310    1200000,00 «Красное </a:t>
          </a:r>
          <a:r>
            <a:rPr lang="ru-RU" sz="1400" b="1" dirty="0" err="1" smtClean="0"/>
            <a:t>сторно</a:t>
          </a:r>
          <a:r>
            <a:rPr lang="ru-RU" sz="1400" b="1" dirty="0" smtClean="0"/>
            <a:t>»</a:t>
          </a:r>
        </a:p>
        <a:p>
          <a:r>
            <a:rPr lang="ru-RU" sz="1400" b="1" dirty="0" err="1" smtClean="0"/>
            <a:t>Дт</a:t>
          </a:r>
          <a:r>
            <a:rPr lang="ru-RU" sz="1400" b="1" dirty="0" smtClean="0"/>
            <a:t> 1 10611 310    Кт 1 304 86 000    1200000,00 «Красное </a:t>
          </a:r>
          <a:r>
            <a:rPr lang="ru-RU" sz="1400" b="1" dirty="0" err="1" smtClean="0"/>
            <a:t>сторно</a:t>
          </a:r>
          <a:r>
            <a:rPr lang="ru-RU" sz="1400" b="1" dirty="0" smtClean="0"/>
            <a:t>»</a:t>
          </a:r>
        </a:p>
        <a:p>
          <a:pPr algn="l">
            <a:lnSpc>
              <a:spcPct val="100000"/>
            </a:lnSpc>
          </a:pPr>
          <a:r>
            <a:rPr lang="ru-RU" sz="1400" b="1" dirty="0" err="1" smtClean="0"/>
            <a:t>Дт</a:t>
          </a:r>
          <a:r>
            <a:rPr lang="ru-RU" sz="1400" b="1" dirty="0" smtClean="0"/>
            <a:t> 1 40128 271    Кт 1 10412 411       3000,00 «Красное </a:t>
          </a:r>
          <a:r>
            <a:rPr lang="ru-RU" sz="1400" b="1" dirty="0" err="1" smtClean="0"/>
            <a:t>сторно</a:t>
          </a:r>
          <a:r>
            <a:rPr lang="ru-RU" sz="1400" b="1" dirty="0" smtClean="0"/>
            <a:t>»</a:t>
          </a:r>
        </a:p>
        <a:p>
          <a:pPr algn="l">
            <a:lnSpc>
              <a:spcPct val="100000"/>
            </a:lnSpc>
          </a:pPr>
          <a:r>
            <a:rPr lang="ru-RU" sz="1400" b="1" dirty="0" err="1" smtClean="0"/>
            <a:t>Дт</a:t>
          </a:r>
          <a:r>
            <a:rPr lang="ru-RU" sz="1400" b="1" dirty="0" smtClean="0"/>
            <a:t> 1 40128 225   Кт 1 30486 000     1200000,00</a:t>
          </a:r>
        </a:p>
        <a:p>
          <a:pPr algn="l">
            <a:lnSpc>
              <a:spcPct val="100000"/>
            </a:lnSpc>
          </a:pPr>
          <a:endParaRPr lang="ru-RU" sz="1400" b="1" dirty="0" smtClean="0"/>
        </a:p>
        <a:p>
          <a:pPr algn="l">
            <a:lnSpc>
              <a:spcPct val="100000"/>
            </a:lnSpc>
          </a:pPr>
          <a:endParaRPr lang="ru-RU" sz="1400" b="1" dirty="0" smtClean="0"/>
        </a:p>
        <a:p>
          <a:pPr algn="l">
            <a:lnSpc>
              <a:spcPct val="100000"/>
            </a:lnSpc>
          </a:pPr>
          <a:endParaRPr lang="ru-RU" sz="1400" dirty="0"/>
        </a:p>
      </dgm:t>
    </dgm:pt>
    <dgm:pt modelId="{E0FAE49F-D669-4013-BCC5-D07392AED2D9}" type="parTrans" cxnId="{7E307C24-C748-4856-8F2F-BBD4A6AD97BE}">
      <dgm:prSet/>
      <dgm:spPr/>
      <dgm:t>
        <a:bodyPr/>
        <a:lstStyle/>
        <a:p>
          <a:endParaRPr lang="ru-RU"/>
        </a:p>
      </dgm:t>
    </dgm:pt>
    <dgm:pt modelId="{343AE8AA-75BD-422B-B3FC-C068196AE2F0}" type="sibTrans" cxnId="{7E307C24-C748-4856-8F2F-BBD4A6AD97BE}">
      <dgm:prSet/>
      <dgm:spPr/>
      <dgm:t>
        <a:bodyPr/>
        <a:lstStyle/>
        <a:p>
          <a:endParaRPr lang="ru-RU"/>
        </a:p>
      </dgm:t>
    </dgm:pt>
    <dgm:pt modelId="{A5AC06CD-15D4-4D0C-B1FD-1576CD359CDB}">
      <dgm:prSet phldrT="[Текст]" custT="1"/>
      <dgm:spPr/>
      <dgm:t>
        <a:bodyPr/>
        <a:lstStyle/>
        <a:p>
          <a:r>
            <a:rPr lang="ru-RU" sz="1400" b="1" dirty="0" smtClean="0"/>
            <a:t>Информацию отражаем в </a:t>
          </a:r>
          <a:r>
            <a:rPr lang="ru-RU" sz="1400" b="1" dirty="0" smtClean="0">
              <a:solidFill>
                <a:srgbClr val="FF0000"/>
              </a:solidFill>
            </a:rPr>
            <a:t>отдельном</a:t>
          </a:r>
          <a:r>
            <a:rPr lang="ru-RU" sz="1400" b="1" dirty="0" smtClean="0"/>
            <a:t> регистре бух. учета и текстовой части Пояснительной записки </a:t>
          </a:r>
          <a:endParaRPr lang="ru-RU" sz="1400" b="1" dirty="0"/>
        </a:p>
      </dgm:t>
    </dgm:pt>
    <dgm:pt modelId="{34909E2D-03F9-4A40-80BF-78E05DD5D174}" type="parTrans" cxnId="{F454A383-6126-48EB-87EE-A86BEACCCB05}">
      <dgm:prSet/>
      <dgm:spPr/>
      <dgm:t>
        <a:bodyPr/>
        <a:lstStyle/>
        <a:p>
          <a:endParaRPr lang="ru-RU"/>
        </a:p>
      </dgm:t>
    </dgm:pt>
    <dgm:pt modelId="{3380DB1A-D421-4149-A149-DC87A3973CB4}" type="sibTrans" cxnId="{F454A383-6126-48EB-87EE-A86BEACCCB05}">
      <dgm:prSet/>
      <dgm:spPr/>
      <dgm:t>
        <a:bodyPr/>
        <a:lstStyle/>
        <a:p>
          <a:endParaRPr lang="ru-RU"/>
        </a:p>
      </dgm:t>
    </dgm:pt>
    <dgm:pt modelId="{5CD6DFF4-0B9E-4948-B1D9-2439D45F3624}">
      <dgm:prSet phldrT="[Текст]" custT="1"/>
      <dgm:spPr/>
      <dgm:t>
        <a:bodyPr/>
        <a:lstStyle/>
        <a:p>
          <a:r>
            <a:rPr lang="ru-RU" sz="1400" b="1" dirty="0" smtClean="0"/>
            <a:t>Сальдо на 01.01.2020</a:t>
          </a:r>
          <a:endParaRPr lang="ru-RU" sz="1400" b="1" dirty="0"/>
        </a:p>
      </dgm:t>
    </dgm:pt>
    <dgm:pt modelId="{FC231AB1-4FB5-4E8E-9A4B-D1EA7906FBE6}" type="parTrans" cxnId="{A686E6BA-D4E2-4B07-AE8B-C3B87FD8A4C9}">
      <dgm:prSet/>
      <dgm:spPr/>
      <dgm:t>
        <a:bodyPr/>
        <a:lstStyle/>
        <a:p>
          <a:endParaRPr lang="ru-RU"/>
        </a:p>
      </dgm:t>
    </dgm:pt>
    <dgm:pt modelId="{CFF61F5B-6863-4D51-8CAA-84C750C510B2}" type="sibTrans" cxnId="{A686E6BA-D4E2-4B07-AE8B-C3B87FD8A4C9}">
      <dgm:prSet/>
      <dgm:spPr/>
      <dgm:t>
        <a:bodyPr/>
        <a:lstStyle/>
        <a:p>
          <a:endParaRPr lang="ru-RU"/>
        </a:p>
      </dgm:t>
    </dgm:pt>
    <dgm:pt modelId="{67E902B9-D8F6-4B2F-8050-92AF02B2DBC9}">
      <dgm:prSet phldrT="[Текст]" custT="1"/>
      <dgm:spPr/>
      <dgm:t>
        <a:bodyPr/>
        <a:lstStyle/>
        <a:p>
          <a:pPr algn="l"/>
          <a:r>
            <a:rPr lang="ru-RU" sz="1400" b="1" dirty="0" smtClean="0"/>
            <a:t>В главной книге          110112000  - 1300000,00</a:t>
          </a:r>
        </a:p>
        <a:p>
          <a:pPr algn="l"/>
          <a:r>
            <a:rPr lang="ru-RU" sz="1400" b="1" dirty="0" smtClean="0"/>
            <a:t>110412000  – 12000,00</a:t>
          </a:r>
        </a:p>
        <a:p>
          <a:pPr algn="l"/>
          <a:r>
            <a:rPr lang="ru-RU" sz="1400" b="1" dirty="0" smtClean="0"/>
            <a:t>140130000 – 1288000,00</a:t>
          </a:r>
          <a:endParaRPr lang="ru-RU" sz="1400" b="1" dirty="0"/>
        </a:p>
      </dgm:t>
    </dgm:pt>
    <dgm:pt modelId="{23992F06-6F3A-40AA-A608-517344CE9765}" type="parTrans" cxnId="{7B606337-1C61-44E4-82FB-8116C2C9CD33}">
      <dgm:prSet/>
      <dgm:spPr/>
      <dgm:t>
        <a:bodyPr/>
        <a:lstStyle/>
        <a:p>
          <a:endParaRPr lang="ru-RU"/>
        </a:p>
      </dgm:t>
    </dgm:pt>
    <dgm:pt modelId="{1DDCE3C1-98F0-441A-BCFD-1DDB370634BE}" type="sibTrans" cxnId="{7B606337-1C61-44E4-82FB-8116C2C9CD33}">
      <dgm:prSet/>
      <dgm:spPr/>
      <dgm:t>
        <a:bodyPr/>
        <a:lstStyle/>
        <a:p>
          <a:endParaRPr lang="ru-RU"/>
        </a:p>
      </dgm:t>
    </dgm:pt>
    <dgm:pt modelId="{C5EDD597-668F-4CF9-BBBA-5FA0AF4BA1A5}">
      <dgm:prSet phldrT="[Текст]" custT="1"/>
      <dgm:spPr/>
      <dgm:t>
        <a:bodyPr/>
        <a:lstStyle/>
        <a:p>
          <a:pPr algn="just"/>
          <a:r>
            <a:rPr lang="ru-RU" sz="1400" b="1" dirty="0" smtClean="0"/>
            <a:t>В балансе на 01.01.2020  входящее сальдо по счетам 110110000,  110410000,  140130000            будет соответствовать остаткам в главной книге</a:t>
          </a:r>
        </a:p>
      </dgm:t>
    </dgm:pt>
    <dgm:pt modelId="{7F256BF3-1E72-496F-A998-8940F58C50D4}" type="parTrans" cxnId="{92CB3973-97A7-4D4B-AC18-59EE4CA2603A}">
      <dgm:prSet/>
      <dgm:spPr/>
      <dgm:t>
        <a:bodyPr/>
        <a:lstStyle/>
        <a:p>
          <a:endParaRPr lang="ru-RU"/>
        </a:p>
      </dgm:t>
    </dgm:pt>
    <dgm:pt modelId="{E5132CCA-AADB-44AF-9B82-6BFA05547C4C}" type="sibTrans" cxnId="{92CB3973-97A7-4D4B-AC18-59EE4CA2603A}">
      <dgm:prSet/>
      <dgm:spPr/>
      <dgm:t>
        <a:bodyPr/>
        <a:lstStyle/>
        <a:p>
          <a:endParaRPr lang="ru-RU"/>
        </a:p>
      </dgm:t>
    </dgm:pt>
    <dgm:pt modelId="{20FCDC62-54D2-467E-AD70-2478DC6CCD04}">
      <dgm:prSet custT="1"/>
      <dgm:spPr>
        <a:ln>
          <a:solidFill>
            <a:schemeClr val="bg1"/>
          </a:solidFill>
        </a:ln>
      </dgm:spPr>
      <dgm:t>
        <a:bodyPr/>
        <a:lstStyle/>
        <a:p>
          <a:pPr algn="just">
            <a:lnSpc>
              <a:spcPct val="100000"/>
            </a:lnSpc>
          </a:pPr>
          <a:r>
            <a:rPr lang="ru-RU" sz="1400" b="1" dirty="0" smtClean="0">
              <a:latin typeface="Times New Roman" panose="02020603050405020304" pitchFamily="18" charset="0"/>
              <a:cs typeface="Times New Roman" panose="02020603050405020304" pitchFamily="18" charset="0"/>
            </a:rPr>
            <a:t>Движение  ОС за 2019 отражается в</a:t>
          </a:r>
        </a:p>
        <a:p>
          <a:pPr algn="just">
            <a:lnSpc>
              <a:spcPct val="100000"/>
            </a:lnSpc>
          </a:pPr>
          <a:r>
            <a:rPr lang="ru-RU" sz="1400" b="1" dirty="0" smtClean="0">
              <a:latin typeface="Times New Roman" panose="02020603050405020304" pitchFamily="18" charset="0"/>
              <a:cs typeface="Times New Roman" panose="02020603050405020304" pitchFamily="18" charset="0"/>
            </a:rPr>
            <a:t>(ф. 0503168), (ф.0503768), (ф. 0503121),              (ф. 0503721), (ф. 0503110), (ф. 0503710) без учета операций по исправлении ошибок за предыдущий период</a:t>
          </a:r>
        </a:p>
      </dgm:t>
    </dgm:pt>
    <dgm:pt modelId="{A6539E05-5A99-42DF-8591-0FD1D0BC4098}" type="parTrans" cxnId="{42F1D298-31B4-41DA-8DAE-C53E84BF6988}">
      <dgm:prSet/>
      <dgm:spPr/>
      <dgm:t>
        <a:bodyPr/>
        <a:lstStyle/>
        <a:p>
          <a:endParaRPr lang="ru-RU"/>
        </a:p>
      </dgm:t>
    </dgm:pt>
    <dgm:pt modelId="{4D5F784E-CB81-46A2-81DC-E08711628C07}" type="sibTrans" cxnId="{42F1D298-31B4-41DA-8DAE-C53E84BF6988}">
      <dgm:prSet/>
      <dgm:spPr/>
      <dgm:t>
        <a:bodyPr/>
        <a:lstStyle/>
        <a:p>
          <a:endParaRPr lang="ru-RU"/>
        </a:p>
      </dgm:t>
    </dgm:pt>
    <dgm:pt modelId="{F82EF21F-392A-402B-BDBA-C560DD5F3547}">
      <dgm:prSet phldrT="[Текст]" custT="1"/>
      <dgm:spPr/>
      <dgm:t>
        <a:bodyPr/>
        <a:lstStyle/>
        <a:p>
          <a:r>
            <a:rPr lang="ru-RU" sz="1600" b="1" dirty="0" smtClean="0"/>
            <a:t>Сальдо на   01.01.2019</a:t>
          </a:r>
        </a:p>
      </dgm:t>
    </dgm:pt>
    <dgm:pt modelId="{46D79EF8-76B3-46DF-8D4B-B20C16B2EF05}" type="sibTrans" cxnId="{A03C9282-85F6-4715-9792-12E4FBC818A7}">
      <dgm:prSet/>
      <dgm:spPr/>
      <dgm:t>
        <a:bodyPr/>
        <a:lstStyle/>
        <a:p>
          <a:endParaRPr lang="ru-RU"/>
        </a:p>
      </dgm:t>
    </dgm:pt>
    <dgm:pt modelId="{9ACD6AF4-6149-4528-9F98-8F8CD1791BE3}" type="parTrans" cxnId="{A03C9282-85F6-4715-9792-12E4FBC818A7}">
      <dgm:prSet/>
      <dgm:spPr/>
      <dgm:t>
        <a:bodyPr/>
        <a:lstStyle/>
        <a:p>
          <a:endParaRPr lang="ru-RU"/>
        </a:p>
      </dgm:t>
    </dgm:pt>
    <dgm:pt modelId="{0CF63D3E-62A5-4C5D-8FA3-D790B4548B9E}">
      <dgm:prSet custT="1"/>
      <dgm:spPr/>
      <dgm:t>
        <a:bodyPr/>
        <a:lstStyle/>
        <a:p>
          <a:r>
            <a:rPr lang="ru-RU" sz="1400" b="1" dirty="0" smtClean="0"/>
            <a:t>В Балансе за 2018 год на 01.01.2019  </a:t>
          </a:r>
        </a:p>
        <a:p>
          <a:r>
            <a:rPr lang="ru-RU" sz="1400" b="1" dirty="0" smtClean="0"/>
            <a:t>  1 10110 000 –2500000,00</a:t>
          </a:r>
        </a:p>
        <a:p>
          <a:r>
            <a:rPr lang="ru-RU" sz="1400" b="1" dirty="0" smtClean="0"/>
            <a:t>1 10410 000 – 15000,00</a:t>
          </a:r>
        </a:p>
        <a:p>
          <a:r>
            <a:rPr lang="ru-RU" sz="1400" b="1" dirty="0" smtClean="0"/>
            <a:t>1 40130 000 – 2485000,00</a:t>
          </a:r>
          <a:endParaRPr lang="ru-RU" sz="1400" b="1" dirty="0"/>
        </a:p>
      </dgm:t>
    </dgm:pt>
    <dgm:pt modelId="{39BA6B37-07C6-44CE-9163-356CEE51FA8B}" type="parTrans" cxnId="{946FDDAE-F440-4B77-AA6D-442D91554A6E}">
      <dgm:prSet/>
      <dgm:spPr/>
      <dgm:t>
        <a:bodyPr/>
        <a:lstStyle/>
        <a:p>
          <a:endParaRPr lang="ru-RU"/>
        </a:p>
      </dgm:t>
    </dgm:pt>
    <dgm:pt modelId="{0F185664-7CC4-4E94-ABB7-067BB0154B8E}" type="sibTrans" cxnId="{946FDDAE-F440-4B77-AA6D-442D91554A6E}">
      <dgm:prSet/>
      <dgm:spPr/>
      <dgm:t>
        <a:bodyPr/>
        <a:lstStyle/>
        <a:p>
          <a:endParaRPr lang="ru-RU"/>
        </a:p>
      </dgm:t>
    </dgm:pt>
    <dgm:pt modelId="{7E7E68C9-BC7D-49BC-AC03-6F8774D12D84}">
      <dgm:prSet custT="1"/>
      <dgm:spPr/>
      <dgm:t>
        <a:bodyPr/>
        <a:lstStyle/>
        <a:p>
          <a:pPr algn="l"/>
          <a:r>
            <a:rPr lang="ru-RU" sz="1400" b="1" dirty="0" smtClean="0"/>
            <a:t>В балансе на 01.01.2020   110110000 – 1300000,00</a:t>
          </a:r>
        </a:p>
        <a:p>
          <a:pPr algn="l"/>
          <a:r>
            <a:rPr lang="ru-RU" sz="1400" b="1" dirty="0" smtClean="0"/>
            <a:t>110410000 – 12000,00</a:t>
          </a:r>
        </a:p>
        <a:p>
          <a:pPr algn="l"/>
          <a:r>
            <a:rPr lang="ru-RU" sz="1400" b="1" dirty="0" smtClean="0"/>
            <a:t>140130000 – 1288000,00</a:t>
          </a:r>
          <a:endParaRPr lang="ru-RU" sz="1400" b="1" dirty="0"/>
        </a:p>
      </dgm:t>
    </dgm:pt>
    <dgm:pt modelId="{EA16FC95-6403-45F7-9B7D-0AD543452D09}" type="parTrans" cxnId="{13344146-4ADF-4F31-87E7-C24CE67C1EF7}">
      <dgm:prSet/>
      <dgm:spPr/>
      <dgm:t>
        <a:bodyPr/>
        <a:lstStyle/>
        <a:p>
          <a:endParaRPr lang="ru-RU"/>
        </a:p>
      </dgm:t>
    </dgm:pt>
    <dgm:pt modelId="{A804EB81-9C96-4E46-B19F-996C00865D07}" type="sibTrans" cxnId="{13344146-4ADF-4F31-87E7-C24CE67C1EF7}">
      <dgm:prSet/>
      <dgm:spPr/>
      <dgm:t>
        <a:bodyPr/>
        <a:lstStyle/>
        <a:p>
          <a:endParaRPr lang="ru-RU"/>
        </a:p>
      </dgm:t>
    </dgm:pt>
    <dgm:pt modelId="{FBECCCEC-3E73-4F3F-B5F4-05A6296C4CA2}" type="pres">
      <dgm:prSet presAssocID="{C57EE05F-BB10-46D7-A708-14C10B0E740C}" presName="theList" presStyleCnt="0">
        <dgm:presLayoutVars>
          <dgm:dir/>
          <dgm:animLvl val="lvl"/>
          <dgm:resizeHandles val="exact"/>
        </dgm:presLayoutVars>
      </dgm:prSet>
      <dgm:spPr/>
      <dgm:t>
        <a:bodyPr/>
        <a:lstStyle/>
        <a:p>
          <a:endParaRPr lang="ru-RU"/>
        </a:p>
      </dgm:t>
    </dgm:pt>
    <dgm:pt modelId="{83B8A5E8-9818-4FFE-887D-7C9D3FE3E116}" type="pres">
      <dgm:prSet presAssocID="{F82EF21F-392A-402B-BDBA-C560DD5F3547}" presName="compNode" presStyleCnt="0"/>
      <dgm:spPr/>
      <dgm:t>
        <a:bodyPr/>
        <a:lstStyle/>
        <a:p>
          <a:endParaRPr lang="ru-RU"/>
        </a:p>
      </dgm:t>
    </dgm:pt>
    <dgm:pt modelId="{50C17B6B-1534-4DD9-A30E-4A71A1A990CB}" type="pres">
      <dgm:prSet presAssocID="{F82EF21F-392A-402B-BDBA-C560DD5F3547}" presName="aNode" presStyleLbl="bgShp" presStyleIdx="0" presStyleCnt="3" custScaleX="201863" custScaleY="100000" custLinFactNeighborX="14587" custLinFactNeighborY="1761"/>
      <dgm:spPr/>
      <dgm:t>
        <a:bodyPr/>
        <a:lstStyle/>
        <a:p>
          <a:endParaRPr lang="ru-RU"/>
        </a:p>
      </dgm:t>
    </dgm:pt>
    <dgm:pt modelId="{0BADED78-4DF2-4C61-BA4E-9A1192D4F6EB}" type="pres">
      <dgm:prSet presAssocID="{F82EF21F-392A-402B-BDBA-C560DD5F3547}" presName="textNode" presStyleLbl="bgShp" presStyleIdx="0" presStyleCnt="3"/>
      <dgm:spPr/>
      <dgm:t>
        <a:bodyPr/>
        <a:lstStyle/>
        <a:p>
          <a:endParaRPr lang="ru-RU"/>
        </a:p>
      </dgm:t>
    </dgm:pt>
    <dgm:pt modelId="{40673F23-D384-401A-8B11-2E2F2FA8C15E}" type="pres">
      <dgm:prSet presAssocID="{F82EF21F-392A-402B-BDBA-C560DD5F3547}" presName="compChildNode" presStyleCnt="0"/>
      <dgm:spPr/>
      <dgm:t>
        <a:bodyPr/>
        <a:lstStyle/>
        <a:p>
          <a:endParaRPr lang="ru-RU"/>
        </a:p>
      </dgm:t>
    </dgm:pt>
    <dgm:pt modelId="{8103594B-0FBC-4066-B2FC-5D9FDE59654D}" type="pres">
      <dgm:prSet presAssocID="{F82EF21F-392A-402B-BDBA-C560DD5F3547}" presName="theInnerList" presStyleCnt="0"/>
      <dgm:spPr/>
      <dgm:t>
        <a:bodyPr/>
        <a:lstStyle/>
        <a:p>
          <a:endParaRPr lang="ru-RU"/>
        </a:p>
      </dgm:t>
    </dgm:pt>
    <dgm:pt modelId="{39CE2143-79FB-4AC1-9409-D019A47FFEF1}" type="pres">
      <dgm:prSet presAssocID="{2BB7A57D-6FF0-4FD7-8526-542D38B35241}" presName="childNode" presStyleLbl="node1" presStyleIdx="0" presStyleCnt="9" custScaleX="507230" custScaleY="343771" custLinFactY="-161174" custLinFactNeighborX="-2754" custLinFactNeighborY="-200000">
        <dgm:presLayoutVars>
          <dgm:bulletEnabled val="1"/>
        </dgm:presLayoutVars>
      </dgm:prSet>
      <dgm:spPr/>
      <dgm:t>
        <a:bodyPr/>
        <a:lstStyle/>
        <a:p>
          <a:endParaRPr lang="ru-RU"/>
        </a:p>
      </dgm:t>
    </dgm:pt>
    <dgm:pt modelId="{11966BFB-9C51-4777-B364-5970AB364A76}" type="pres">
      <dgm:prSet presAssocID="{2BB7A57D-6FF0-4FD7-8526-542D38B35241}" presName="aSpace2" presStyleCnt="0"/>
      <dgm:spPr/>
      <dgm:t>
        <a:bodyPr/>
        <a:lstStyle/>
        <a:p>
          <a:endParaRPr lang="ru-RU"/>
        </a:p>
      </dgm:t>
    </dgm:pt>
    <dgm:pt modelId="{6F3E1B5A-3622-4DB3-B6BE-E17F4EAFD56C}" type="pres">
      <dgm:prSet presAssocID="{7954771C-C254-4E57-8D27-258FFE47745D}" presName="childNode" presStyleLbl="node1" presStyleIdx="1" presStyleCnt="9" custScaleX="576503" custScaleY="565502" custLinFactY="383664" custLinFactNeighborX="-234" custLinFactNeighborY="400000">
        <dgm:presLayoutVars>
          <dgm:bulletEnabled val="1"/>
        </dgm:presLayoutVars>
      </dgm:prSet>
      <dgm:spPr/>
      <dgm:t>
        <a:bodyPr/>
        <a:lstStyle/>
        <a:p>
          <a:endParaRPr lang="ru-RU"/>
        </a:p>
      </dgm:t>
    </dgm:pt>
    <dgm:pt modelId="{5351D97D-900F-443F-9D1B-C668CFACD6EB}" type="pres">
      <dgm:prSet presAssocID="{7954771C-C254-4E57-8D27-258FFE47745D}" presName="aSpace2" presStyleCnt="0"/>
      <dgm:spPr/>
      <dgm:t>
        <a:bodyPr/>
        <a:lstStyle/>
        <a:p>
          <a:endParaRPr lang="ru-RU"/>
        </a:p>
      </dgm:t>
    </dgm:pt>
    <dgm:pt modelId="{66494848-BF9B-45D0-9523-DA035DEA2340}" type="pres">
      <dgm:prSet presAssocID="{0CF63D3E-62A5-4C5D-8FA3-D790B4548B9E}" presName="childNode" presStyleLbl="node1" presStyleIdx="2" presStyleCnt="9" custScaleX="496798" custScaleY="385670" custLinFactY="-536354" custLinFactNeighborX="-1730" custLinFactNeighborY="-600000">
        <dgm:presLayoutVars>
          <dgm:bulletEnabled val="1"/>
        </dgm:presLayoutVars>
      </dgm:prSet>
      <dgm:spPr/>
      <dgm:t>
        <a:bodyPr/>
        <a:lstStyle/>
        <a:p>
          <a:endParaRPr lang="ru-RU"/>
        </a:p>
      </dgm:t>
    </dgm:pt>
    <dgm:pt modelId="{633EAEB4-333B-4B35-AAB3-B75887866499}" type="pres">
      <dgm:prSet presAssocID="{F82EF21F-392A-402B-BDBA-C560DD5F3547}" presName="aSpace" presStyleCnt="0"/>
      <dgm:spPr/>
      <dgm:t>
        <a:bodyPr/>
        <a:lstStyle/>
        <a:p>
          <a:endParaRPr lang="ru-RU"/>
        </a:p>
      </dgm:t>
    </dgm:pt>
    <dgm:pt modelId="{FBC0A8F6-6B0F-40AC-9157-8271F2CC6F4A}" type="pres">
      <dgm:prSet presAssocID="{823CCCC3-7293-45B8-BCFC-E50282485195}" presName="compNode" presStyleCnt="0"/>
      <dgm:spPr/>
      <dgm:t>
        <a:bodyPr/>
        <a:lstStyle/>
        <a:p>
          <a:endParaRPr lang="ru-RU"/>
        </a:p>
      </dgm:t>
    </dgm:pt>
    <dgm:pt modelId="{072EB34C-D55C-4A8E-A620-C5A59D76B5B6}" type="pres">
      <dgm:prSet presAssocID="{823CCCC3-7293-45B8-BCFC-E50282485195}" presName="aNode" presStyleLbl="bgShp" presStyleIdx="1" presStyleCnt="3" custScaleX="273471" custScaleY="78477" custLinFactNeighborX="8927" custLinFactNeighborY="-7889"/>
      <dgm:spPr/>
      <dgm:t>
        <a:bodyPr/>
        <a:lstStyle/>
        <a:p>
          <a:endParaRPr lang="ru-RU"/>
        </a:p>
      </dgm:t>
    </dgm:pt>
    <dgm:pt modelId="{2730FAC0-BE0E-4534-AB26-3870D8A4A126}" type="pres">
      <dgm:prSet presAssocID="{823CCCC3-7293-45B8-BCFC-E50282485195}" presName="textNode" presStyleLbl="bgShp" presStyleIdx="1" presStyleCnt="3"/>
      <dgm:spPr/>
      <dgm:t>
        <a:bodyPr/>
        <a:lstStyle/>
        <a:p>
          <a:endParaRPr lang="ru-RU"/>
        </a:p>
      </dgm:t>
    </dgm:pt>
    <dgm:pt modelId="{348A7C32-202A-4BBD-8D5F-78E4B5397C17}" type="pres">
      <dgm:prSet presAssocID="{823CCCC3-7293-45B8-BCFC-E50282485195}" presName="compChildNode" presStyleCnt="0"/>
      <dgm:spPr/>
      <dgm:t>
        <a:bodyPr/>
        <a:lstStyle/>
        <a:p>
          <a:endParaRPr lang="ru-RU"/>
        </a:p>
      </dgm:t>
    </dgm:pt>
    <dgm:pt modelId="{65A2CE56-6675-4927-B96A-1F5293529693}" type="pres">
      <dgm:prSet presAssocID="{823CCCC3-7293-45B8-BCFC-E50282485195}" presName="theInnerList" presStyleCnt="0"/>
      <dgm:spPr/>
      <dgm:t>
        <a:bodyPr/>
        <a:lstStyle/>
        <a:p>
          <a:endParaRPr lang="ru-RU"/>
        </a:p>
      </dgm:t>
    </dgm:pt>
    <dgm:pt modelId="{30E5FCC7-82B4-4071-9657-641A6C60BF61}" type="pres">
      <dgm:prSet presAssocID="{8FD44ACA-2D64-49FA-9D7C-6C53A54F0FCC}" presName="childNode" presStyleLbl="node1" presStyleIdx="3" presStyleCnt="9" custScaleX="860852" custScaleY="2000000" custLinFactY="-470106" custLinFactNeighborX="-26563" custLinFactNeighborY="-500000">
        <dgm:presLayoutVars>
          <dgm:bulletEnabled val="1"/>
        </dgm:presLayoutVars>
      </dgm:prSet>
      <dgm:spPr/>
      <dgm:t>
        <a:bodyPr/>
        <a:lstStyle/>
        <a:p>
          <a:endParaRPr lang="ru-RU"/>
        </a:p>
      </dgm:t>
    </dgm:pt>
    <dgm:pt modelId="{9014FC0A-6249-4BDC-B149-73D4C09C479C}" type="pres">
      <dgm:prSet presAssocID="{8FD44ACA-2D64-49FA-9D7C-6C53A54F0FCC}" presName="aSpace2" presStyleCnt="0"/>
      <dgm:spPr/>
      <dgm:t>
        <a:bodyPr/>
        <a:lstStyle/>
        <a:p>
          <a:endParaRPr lang="ru-RU"/>
        </a:p>
      </dgm:t>
    </dgm:pt>
    <dgm:pt modelId="{F0A3F622-582D-47CD-A911-91EB5E2B56F3}" type="pres">
      <dgm:prSet presAssocID="{A5AC06CD-15D4-4D0C-B1FD-1576CD359CDB}" presName="childNode" presStyleLbl="node1" presStyleIdx="4" presStyleCnt="9" custScaleX="508253" custScaleY="1334964" custLinFactY="200000" custLinFactNeighborX="8252" custLinFactNeighborY="216987">
        <dgm:presLayoutVars>
          <dgm:bulletEnabled val="1"/>
        </dgm:presLayoutVars>
      </dgm:prSet>
      <dgm:spPr/>
      <dgm:t>
        <a:bodyPr/>
        <a:lstStyle/>
        <a:p>
          <a:endParaRPr lang="ru-RU"/>
        </a:p>
      </dgm:t>
    </dgm:pt>
    <dgm:pt modelId="{4F807C7B-2FEC-4279-98E3-59674A7214FF}" type="pres">
      <dgm:prSet presAssocID="{A5AC06CD-15D4-4D0C-B1FD-1576CD359CDB}" presName="aSpace2" presStyleCnt="0"/>
      <dgm:spPr/>
      <dgm:t>
        <a:bodyPr/>
        <a:lstStyle/>
        <a:p>
          <a:endParaRPr lang="ru-RU"/>
        </a:p>
      </dgm:t>
    </dgm:pt>
    <dgm:pt modelId="{FDCE07EA-05F1-47A4-A10B-5D68040A4736}" type="pres">
      <dgm:prSet presAssocID="{20FCDC62-54D2-467E-AD70-2478DC6CCD04}" presName="childNode" presStyleLbl="node1" presStyleIdx="5" presStyleCnt="9" custAng="0" custScaleX="858465" custScaleY="1201282" custLinFactY="292841" custLinFactNeighborX="15951" custLinFactNeighborY="300000">
        <dgm:presLayoutVars>
          <dgm:bulletEnabled val="1"/>
        </dgm:presLayoutVars>
      </dgm:prSet>
      <dgm:spPr/>
      <dgm:t>
        <a:bodyPr/>
        <a:lstStyle/>
        <a:p>
          <a:endParaRPr lang="ru-RU"/>
        </a:p>
      </dgm:t>
    </dgm:pt>
    <dgm:pt modelId="{618B0855-3576-4B74-BD9E-05CFA6C88C80}" type="pres">
      <dgm:prSet presAssocID="{823CCCC3-7293-45B8-BCFC-E50282485195}" presName="aSpace" presStyleCnt="0"/>
      <dgm:spPr/>
      <dgm:t>
        <a:bodyPr/>
        <a:lstStyle/>
        <a:p>
          <a:endParaRPr lang="ru-RU"/>
        </a:p>
      </dgm:t>
    </dgm:pt>
    <dgm:pt modelId="{E0856A8E-8A77-4287-8335-65149467455B}" type="pres">
      <dgm:prSet presAssocID="{5CD6DFF4-0B9E-4948-B1D9-2439D45F3624}" presName="compNode" presStyleCnt="0"/>
      <dgm:spPr/>
      <dgm:t>
        <a:bodyPr/>
        <a:lstStyle/>
        <a:p>
          <a:endParaRPr lang="ru-RU"/>
        </a:p>
      </dgm:t>
    </dgm:pt>
    <dgm:pt modelId="{F0116E0A-A4A1-4BAF-8756-A9C67B0D41E7}" type="pres">
      <dgm:prSet presAssocID="{5CD6DFF4-0B9E-4948-B1D9-2439D45F3624}" presName="aNode" presStyleLbl="bgShp" presStyleIdx="2" presStyleCnt="3" custScaleX="221358" custScaleY="93478" custLinFactNeighborX="-4303" custLinFactNeighborY="-5179"/>
      <dgm:spPr/>
      <dgm:t>
        <a:bodyPr/>
        <a:lstStyle/>
        <a:p>
          <a:endParaRPr lang="ru-RU"/>
        </a:p>
      </dgm:t>
    </dgm:pt>
    <dgm:pt modelId="{D3497FEF-AA7D-46F2-AB39-A49DAA02FC77}" type="pres">
      <dgm:prSet presAssocID="{5CD6DFF4-0B9E-4948-B1D9-2439D45F3624}" presName="textNode" presStyleLbl="bgShp" presStyleIdx="2" presStyleCnt="3"/>
      <dgm:spPr/>
      <dgm:t>
        <a:bodyPr/>
        <a:lstStyle/>
        <a:p>
          <a:endParaRPr lang="ru-RU"/>
        </a:p>
      </dgm:t>
    </dgm:pt>
    <dgm:pt modelId="{70181FA7-3AB1-4E64-A390-4F66DBFF4D04}" type="pres">
      <dgm:prSet presAssocID="{5CD6DFF4-0B9E-4948-B1D9-2439D45F3624}" presName="compChildNode" presStyleCnt="0"/>
      <dgm:spPr/>
      <dgm:t>
        <a:bodyPr/>
        <a:lstStyle/>
        <a:p>
          <a:endParaRPr lang="ru-RU"/>
        </a:p>
      </dgm:t>
    </dgm:pt>
    <dgm:pt modelId="{F6D82021-BDB1-4B65-A960-1BAEFB1F9CEE}" type="pres">
      <dgm:prSet presAssocID="{5CD6DFF4-0B9E-4948-B1D9-2439D45F3624}" presName="theInnerList" presStyleCnt="0"/>
      <dgm:spPr/>
      <dgm:t>
        <a:bodyPr/>
        <a:lstStyle/>
        <a:p>
          <a:endParaRPr lang="ru-RU"/>
        </a:p>
      </dgm:t>
    </dgm:pt>
    <dgm:pt modelId="{F5BC871E-137D-4DCA-AF01-0AA832F7F0E3}" type="pres">
      <dgm:prSet presAssocID="{67E902B9-D8F6-4B2F-8050-92AF02B2DBC9}" presName="childNode" presStyleLbl="node1" presStyleIdx="6" presStyleCnt="9" custScaleX="468096" custScaleY="223766" custLinFactY="-71757" custLinFactNeighborX="1386" custLinFactNeighborY="-100000">
        <dgm:presLayoutVars>
          <dgm:bulletEnabled val="1"/>
        </dgm:presLayoutVars>
      </dgm:prSet>
      <dgm:spPr/>
      <dgm:t>
        <a:bodyPr/>
        <a:lstStyle/>
        <a:p>
          <a:endParaRPr lang="ru-RU"/>
        </a:p>
      </dgm:t>
    </dgm:pt>
    <dgm:pt modelId="{E89E032F-2259-4AFE-9322-E3E07BCFD8FB}" type="pres">
      <dgm:prSet presAssocID="{67E902B9-D8F6-4B2F-8050-92AF02B2DBC9}" presName="aSpace2" presStyleCnt="0"/>
      <dgm:spPr/>
      <dgm:t>
        <a:bodyPr/>
        <a:lstStyle/>
        <a:p>
          <a:endParaRPr lang="ru-RU"/>
        </a:p>
      </dgm:t>
    </dgm:pt>
    <dgm:pt modelId="{3260187C-6BD2-4940-95A5-28DED4F602FB}" type="pres">
      <dgm:prSet presAssocID="{C5EDD597-668F-4CF9-BBBA-5FA0AF4BA1A5}" presName="childNode" presStyleLbl="node1" presStyleIdx="7" presStyleCnt="9" custScaleX="459174" custScaleY="302585" custLinFactY="200000" custLinFactNeighborX="7210" custLinFactNeighborY="251592">
        <dgm:presLayoutVars>
          <dgm:bulletEnabled val="1"/>
        </dgm:presLayoutVars>
      </dgm:prSet>
      <dgm:spPr/>
      <dgm:t>
        <a:bodyPr/>
        <a:lstStyle/>
        <a:p>
          <a:endParaRPr lang="ru-RU"/>
        </a:p>
      </dgm:t>
    </dgm:pt>
    <dgm:pt modelId="{27083F82-371A-4715-BDBF-278928D1D985}" type="pres">
      <dgm:prSet presAssocID="{C5EDD597-668F-4CF9-BBBA-5FA0AF4BA1A5}" presName="aSpace2" presStyleCnt="0"/>
      <dgm:spPr/>
      <dgm:t>
        <a:bodyPr/>
        <a:lstStyle/>
        <a:p>
          <a:endParaRPr lang="ru-RU"/>
        </a:p>
      </dgm:t>
    </dgm:pt>
    <dgm:pt modelId="{B5621B5E-BBF8-4F6A-8851-BCB725A066ED}" type="pres">
      <dgm:prSet presAssocID="{7E7E68C9-BC7D-49BC-AC03-6F8774D12D84}" presName="childNode" presStyleLbl="node1" presStyleIdx="8" presStyleCnt="9" custScaleX="488757" custScaleY="222029" custLinFactY="-319893" custLinFactNeighborX="-153" custLinFactNeighborY="-400000">
        <dgm:presLayoutVars>
          <dgm:bulletEnabled val="1"/>
        </dgm:presLayoutVars>
      </dgm:prSet>
      <dgm:spPr/>
      <dgm:t>
        <a:bodyPr/>
        <a:lstStyle/>
        <a:p>
          <a:endParaRPr lang="ru-RU"/>
        </a:p>
      </dgm:t>
    </dgm:pt>
  </dgm:ptLst>
  <dgm:cxnLst>
    <dgm:cxn modelId="{745A0710-B53A-4D41-ACCD-141CBF84303D}" type="presOf" srcId="{C57EE05F-BB10-46D7-A708-14C10B0E740C}" destId="{FBECCCEC-3E73-4F3F-B5F4-05A6296C4CA2}" srcOrd="0" destOrd="0" presId="urn:microsoft.com/office/officeart/2005/8/layout/lProcess2"/>
    <dgm:cxn modelId="{13344146-4ADF-4F31-87E7-C24CE67C1EF7}" srcId="{5CD6DFF4-0B9E-4948-B1D9-2439D45F3624}" destId="{7E7E68C9-BC7D-49BC-AC03-6F8774D12D84}" srcOrd="2" destOrd="0" parTransId="{EA16FC95-6403-45F7-9B7D-0AD543452D09}" sibTransId="{A804EB81-9C96-4E46-B19F-996C00865D07}"/>
    <dgm:cxn modelId="{E825A7CF-815B-46C6-B3D8-9BFB8B2C9F5B}" type="presOf" srcId="{C5EDD597-668F-4CF9-BBBA-5FA0AF4BA1A5}" destId="{3260187C-6BD2-4940-95A5-28DED4F602FB}" srcOrd="0" destOrd="0" presId="urn:microsoft.com/office/officeart/2005/8/layout/lProcess2"/>
    <dgm:cxn modelId="{A686E6BA-D4E2-4B07-AE8B-C3B87FD8A4C9}" srcId="{C57EE05F-BB10-46D7-A708-14C10B0E740C}" destId="{5CD6DFF4-0B9E-4948-B1D9-2439D45F3624}" srcOrd="2" destOrd="0" parTransId="{FC231AB1-4FB5-4E8E-9A4B-D1EA7906FBE6}" sibTransId="{CFF61F5B-6863-4D51-8CAA-84C750C510B2}"/>
    <dgm:cxn modelId="{162FFE1F-7261-4914-B260-A72BE20994DF}" srcId="{F82EF21F-392A-402B-BDBA-C560DD5F3547}" destId="{2BB7A57D-6FF0-4FD7-8526-542D38B35241}" srcOrd="0" destOrd="0" parTransId="{AAB15B1E-AB4F-439C-9768-368FFD5F2149}" sibTransId="{92C0AD83-CBAD-4751-ADEF-02817B275F86}"/>
    <dgm:cxn modelId="{D4ABD848-0268-404D-973D-7A513D4AC1B6}" type="presOf" srcId="{2BB7A57D-6FF0-4FD7-8526-542D38B35241}" destId="{39CE2143-79FB-4AC1-9409-D019A47FFEF1}" srcOrd="0" destOrd="0" presId="urn:microsoft.com/office/officeart/2005/8/layout/lProcess2"/>
    <dgm:cxn modelId="{7B606337-1C61-44E4-82FB-8116C2C9CD33}" srcId="{5CD6DFF4-0B9E-4948-B1D9-2439D45F3624}" destId="{67E902B9-D8F6-4B2F-8050-92AF02B2DBC9}" srcOrd="0" destOrd="0" parTransId="{23992F06-6F3A-40AA-A608-517344CE9765}" sibTransId="{1DDCE3C1-98F0-441A-BCFD-1DDB370634BE}"/>
    <dgm:cxn modelId="{0F51C253-E744-4823-82AE-2C594A3E4710}" type="presOf" srcId="{5CD6DFF4-0B9E-4948-B1D9-2439D45F3624}" destId="{F0116E0A-A4A1-4BAF-8756-A9C67B0D41E7}" srcOrd="0" destOrd="0" presId="urn:microsoft.com/office/officeart/2005/8/layout/lProcess2"/>
    <dgm:cxn modelId="{42F1D298-31B4-41DA-8DAE-C53E84BF6988}" srcId="{823CCCC3-7293-45B8-BCFC-E50282485195}" destId="{20FCDC62-54D2-467E-AD70-2478DC6CCD04}" srcOrd="2" destOrd="0" parTransId="{A6539E05-5A99-42DF-8591-0FD1D0BC4098}" sibTransId="{4D5F784E-CB81-46A2-81DC-E08711628C07}"/>
    <dgm:cxn modelId="{F454A383-6126-48EB-87EE-A86BEACCCB05}" srcId="{823CCCC3-7293-45B8-BCFC-E50282485195}" destId="{A5AC06CD-15D4-4D0C-B1FD-1576CD359CDB}" srcOrd="1" destOrd="0" parTransId="{34909E2D-03F9-4A40-80BF-78E05DD5D174}" sibTransId="{3380DB1A-D421-4149-A149-DC87A3973CB4}"/>
    <dgm:cxn modelId="{6DF5CFC0-C3D5-4715-9E18-88A75CB27364}" srcId="{F82EF21F-392A-402B-BDBA-C560DD5F3547}" destId="{7954771C-C254-4E57-8D27-258FFE47745D}" srcOrd="1" destOrd="0" parTransId="{397B9B24-F862-4FB1-9F21-A18FC8FE8A5F}" sibTransId="{6377935E-A857-4B65-A2D4-4598B4DF49C3}"/>
    <dgm:cxn modelId="{D7E01ABC-CDF8-4B6A-83B9-3B01336494BF}" type="presOf" srcId="{F82EF21F-392A-402B-BDBA-C560DD5F3547}" destId="{0BADED78-4DF2-4C61-BA4E-9A1192D4F6EB}" srcOrd="1" destOrd="0" presId="urn:microsoft.com/office/officeart/2005/8/layout/lProcess2"/>
    <dgm:cxn modelId="{A03C9282-85F6-4715-9792-12E4FBC818A7}" srcId="{C57EE05F-BB10-46D7-A708-14C10B0E740C}" destId="{F82EF21F-392A-402B-BDBA-C560DD5F3547}" srcOrd="0" destOrd="0" parTransId="{9ACD6AF4-6149-4528-9F98-8F8CD1791BE3}" sibTransId="{46D79EF8-76B3-46DF-8D4B-B20C16B2EF05}"/>
    <dgm:cxn modelId="{9559502B-33AF-42B9-83FA-C9D6FE5A1834}" type="presOf" srcId="{67E902B9-D8F6-4B2F-8050-92AF02B2DBC9}" destId="{F5BC871E-137D-4DCA-AF01-0AA832F7F0E3}" srcOrd="0" destOrd="0" presId="urn:microsoft.com/office/officeart/2005/8/layout/lProcess2"/>
    <dgm:cxn modelId="{54BAC918-A6F8-462E-A5E9-245EBBBEF21C}" type="presOf" srcId="{0CF63D3E-62A5-4C5D-8FA3-D790B4548B9E}" destId="{66494848-BF9B-45D0-9523-DA035DEA2340}" srcOrd="0" destOrd="0" presId="urn:microsoft.com/office/officeart/2005/8/layout/lProcess2"/>
    <dgm:cxn modelId="{7E307C24-C748-4856-8F2F-BBD4A6AD97BE}" srcId="{823CCCC3-7293-45B8-BCFC-E50282485195}" destId="{8FD44ACA-2D64-49FA-9D7C-6C53A54F0FCC}" srcOrd="0" destOrd="0" parTransId="{E0FAE49F-D669-4013-BCC5-D07392AED2D9}" sibTransId="{343AE8AA-75BD-422B-B3FC-C068196AE2F0}"/>
    <dgm:cxn modelId="{0C5AC889-291F-426B-A6CB-5FB6BA3F5C94}" type="presOf" srcId="{823CCCC3-7293-45B8-BCFC-E50282485195}" destId="{2730FAC0-BE0E-4534-AB26-3870D8A4A126}" srcOrd="1" destOrd="0" presId="urn:microsoft.com/office/officeart/2005/8/layout/lProcess2"/>
    <dgm:cxn modelId="{115C2C12-6204-4218-AE67-F0BD2E1E7F43}" type="presOf" srcId="{F82EF21F-392A-402B-BDBA-C560DD5F3547}" destId="{50C17B6B-1534-4DD9-A30E-4A71A1A990CB}" srcOrd="0" destOrd="0" presId="urn:microsoft.com/office/officeart/2005/8/layout/lProcess2"/>
    <dgm:cxn modelId="{AFA11E3B-D338-4F64-93B6-A0D5AA6973E0}" type="presOf" srcId="{20FCDC62-54D2-467E-AD70-2478DC6CCD04}" destId="{FDCE07EA-05F1-47A4-A10B-5D68040A4736}" srcOrd="0" destOrd="0" presId="urn:microsoft.com/office/officeart/2005/8/layout/lProcess2"/>
    <dgm:cxn modelId="{B480B340-A965-4AA8-BEF6-88F7EB4837D3}" type="presOf" srcId="{7954771C-C254-4E57-8D27-258FFE47745D}" destId="{6F3E1B5A-3622-4DB3-B6BE-E17F4EAFD56C}" srcOrd="0" destOrd="0" presId="urn:microsoft.com/office/officeart/2005/8/layout/lProcess2"/>
    <dgm:cxn modelId="{ED92ACC9-C794-4469-A8C3-3F40E6FE1396}" type="presOf" srcId="{5CD6DFF4-0B9E-4948-B1D9-2439D45F3624}" destId="{D3497FEF-AA7D-46F2-AB39-A49DAA02FC77}" srcOrd="1" destOrd="0" presId="urn:microsoft.com/office/officeart/2005/8/layout/lProcess2"/>
    <dgm:cxn modelId="{9770CA60-DA70-49FC-B3A8-56BD9522E83F}" type="presOf" srcId="{A5AC06CD-15D4-4D0C-B1FD-1576CD359CDB}" destId="{F0A3F622-582D-47CD-A911-91EB5E2B56F3}" srcOrd="0" destOrd="0" presId="urn:microsoft.com/office/officeart/2005/8/layout/lProcess2"/>
    <dgm:cxn modelId="{C8E6AF7B-C71A-4908-B93D-CA8A0F98AA9A}" type="presOf" srcId="{7E7E68C9-BC7D-49BC-AC03-6F8774D12D84}" destId="{B5621B5E-BBF8-4F6A-8851-BCB725A066ED}" srcOrd="0" destOrd="0" presId="urn:microsoft.com/office/officeart/2005/8/layout/lProcess2"/>
    <dgm:cxn modelId="{1EC4EC4F-C44B-427E-A785-0B666C84FB2E}" type="presOf" srcId="{8FD44ACA-2D64-49FA-9D7C-6C53A54F0FCC}" destId="{30E5FCC7-82B4-4071-9657-641A6C60BF61}" srcOrd="0" destOrd="0" presId="urn:microsoft.com/office/officeart/2005/8/layout/lProcess2"/>
    <dgm:cxn modelId="{8D436D3D-8D3A-4BE9-B4F4-A147A1534F82}" srcId="{C57EE05F-BB10-46D7-A708-14C10B0E740C}" destId="{823CCCC3-7293-45B8-BCFC-E50282485195}" srcOrd="1" destOrd="0" parTransId="{2F3BFCD8-936A-4ECA-9C3A-716CDAB50A49}" sibTransId="{7BF1F9A1-DD3E-472F-BDCE-1A1985A31BB8}"/>
    <dgm:cxn modelId="{946FDDAE-F440-4B77-AA6D-442D91554A6E}" srcId="{F82EF21F-392A-402B-BDBA-C560DD5F3547}" destId="{0CF63D3E-62A5-4C5D-8FA3-D790B4548B9E}" srcOrd="2" destOrd="0" parTransId="{39BA6B37-07C6-44CE-9163-356CEE51FA8B}" sibTransId="{0F185664-7CC4-4E94-ABB7-067BB0154B8E}"/>
    <dgm:cxn modelId="{4E6D7EE9-D93F-4B42-913E-2B1ABE443EE9}" type="presOf" srcId="{823CCCC3-7293-45B8-BCFC-E50282485195}" destId="{072EB34C-D55C-4A8E-A620-C5A59D76B5B6}" srcOrd="0" destOrd="0" presId="urn:microsoft.com/office/officeart/2005/8/layout/lProcess2"/>
    <dgm:cxn modelId="{92CB3973-97A7-4D4B-AC18-59EE4CA2603A}" srcId="{5CD6DFF4-0B9E-4948-B1D9-2439D45F3624}" destId="{C5EDD597-668F-4CF9-BBBA-5FA0AF4BA1A5}" srcOrd="1" destOrd="0" parTransId="{7F256BF3-1E72-496F-A998-8940F58C50D4}" sibTransId="{E5132CCA-AADB-44AF-9B82-6BFA05547C4C}"/>
    <dgm:cxn modelId="{368DF373-5453-4E9D-B171-9A1EC8FC11F8}" type="presParOf" srcId="{FBECCCEC-3E73-4F3F-B5F4-05A6296C4CA2}" destId="{83B8A5E8-9818-4FFE-887D-7C9D3FE3E116}" srcOrd="0" destOrd="0" presId="urn:microsoft.com/office/officeart/2005/8/layout/lProcess2"/>
    <dgm:cxn modelId="{EFEDD89B-FAAD-4251-A823-BFF455696D06}" type="presParOf" srcId="{83B8A5E8-9818-4FFE-887D-7C9D3FE3E116}" destId="{50C17B6B-1534-4DD9-A30E-4A71A1A990CB}" srcOrd="0" destOrd="0" presId="urn:microsoft.com/office/officeart/2005/8/layout/lProcess2"/>
    <dgm:cxn modelId="{09E41C43-60AF-4CB0-B0F9-1E3FB5935328}" type="presParOf" srcId="{83B8A5E8-9818-4FFE-887D-7C9D3FE3E116}" destId="{0BADED78-4DF2-4C61-BA4E-9A1192D4F6EB}" srcOrd="1" destOrd="0" presId="urn:microsoft.com/office/officeart/2005/8/layout/lProcess2"/>
    <dgm:cxn modelId="{6210AD6A-B47D-4687-9159-6356A8A20092}" type="presParOf" srcId="{83B8A5E8-9818-4FFE-887D-7C9D3FE3E116}" destId="{40673F23-D384-401A-8B11-2E2F2FA8C15E}" srcOrd="2" destOrd="0" presId="urn:microsoft.com/office/officeart/2005/8/layout/lProcess2"/>
    <dgm:cxn modelId="{99B4762C-726E-4847-B68E-E49288B01CAA}" type="presParOf" srcId="{40673F23-D384-401A-8B11-2E2F2FA8C15E}" destId="{8103594B-0FBC-4066-B2FC-5D9FDE59654D}" srcOrd="0" destOrd="0" presId="urn:microsoft.com/office/officeart/2005/8/layout/lProcess2"/>
    <dgm:cxn modelId="{7DDDB5A3-41AF-4264-8A49-80B1CBEAF036}" type="presParOf" srcId="{8103594B-0FBC-4066-B2FC-5D9FDE59654D}" destId="{39CE2143-79FB-4AC1-9409-D019A47FFEF1}" srcOrd="0" destOrd="0" presId="urn:microsoft.com/office/officeart/2005/8/layout/lProcess2"/>
    <dgm:cxn modelId="{DE280229-CABE-4289-8484-4F00654002AD}" type="presParOf" srcId="{8103594B-0FBC-4066-B2FC-5D9FDE59654D}" destId="{11966BFB-9C51-4777-B364-5970AB364A76}" srcOrd="1" destOrd="0" presId="urn:microsoft.com/office/officeart/2005/8/layout/lProcess2"/>
    <dgm:cxn modelId="{2E351D84-0D13-4F69-BFAA-D8A8454F3E19}" type="presParOf" srcId="{8103594B-0FBC-4066-B2FC-5D9FDE59654D}" destId="{6F3E1B5A-3622-4DB3-B6BE-E17F4EAFD56C}" srcOrd="2" destOrd="0" presId="urn:microsoft.com/office/officeart/2005/8/layout/lProcess2"/>
    <dgm:cxn modelId="{5441C1C7-E3F1-40AF-9D5E-B57DF557B8EC}" type="presParOf" srcId="{8103594B-0FBC-4066-B2FC-5D9FDE59654D}" destId="{5351D97D-900F-443F-9D1B-C668CFACD6EB}" srcOrd="3" destOrd="0" presId="urn:microsoft.com/office/officeart/2005/8/layout/lProcess2"/>
    <dgm:cxn modelId="{503EF1C4-2AD0-48C3-98C4-9E82C5624A44}" type="presParOf" srcId="{8103594B-0FBC-4066-B2FC-5D9FDE59654D}" destId="{66494848-BF9B-45D0-9523-DA035DEA2340}" srcOrd="4" destOrd="0" presId="urn:microsoft.com/office/officeart/2005/8/layout/lProcess2"/>
    <dgm:cxn modelId="{02F7FBE0-57C8-43AA-9209-4E78C8C9B2A6}" type="presParOf" srcId="{FBECCCEC-3E73-4F3F-B5F4-05A6296C4CA2}" destId="{633EAEB4-333B-4B35-AAB3-B75887866499}" srcOrd="1" destOrd="0" presId="urn:microsoft.com/office/officeart/2005/8/layout/lProcess2"/>
    <dgm:cxn modelId="{9860A8E6-05C9-43BC-8000-7A863051B22B}" type="presParOf" srcId="{FBECCCEC-3E73-4F3F-B5F4-05A6296C4CA2}" destId="{FBC0A8F6-6B0F-40AC-9157-8271F2CC6F4A}" srcOrd="2" destOrd="0" presId="urn:microsoft.com/office/officeart/2005/8/layout/lProcess2"/>
    <dgm:cxn modelId="{5D11A535-63FA-41C1-A2DA-046BD49CF10E}" type="presParOf" srcId="{FBC0A8F6-6B0F-40AC-9157-8271F2CC6F4A}" destId="{072EB34C-D55C-4A8E-A620-C5A59D76B5B6}" srcOrd="0" destOrd="0" presId="urn:microsoft.com/office/officeart/2005/8/layout/lProcess2"/>
    <dgm:cxn modelId="{46359ADA-80D6-4E38-916C-94F2937BC7DB}" type="presParOf" srcId="{FBC0A8F6-6B0F-40AC-9157-8271F2CC6F4A}" destId="{2730FAC0-BE0E-4534-AB26-3870D8A4A126}" srcOrd="1" destOrd="0" presId="urn:microsoft.com/office/officeart/2005/8/layout/lProcess2"/>
    <dgm:cxn modelId="{7FDC63F5-6E0A-4D94-9C34-834FDDE7ABD2}" type="presParOf" srcId="{FBC0A8F6-6B0F-40AC-9157-8271F2CC6F4A}" destId="{348A7C32-202A-4BBD-8D5F-78E4B5397C17}" srcOrd="2" destOrd="0" presId="urn:microsoft.com/office/officeart/2005/8/layout/lProcess2"/>
    <dgm:cxn modelId="{2AE8C82D-435C-4B31-989B-99CC4C1DCA53}" type="presParOf" srcId="{348A7C32-202A-4BBD-8D5F-78E4B5397C17}" destId="{65A2CE56-6675-4927-B96A-1F5293529693}" srcOrd="0" destOrd="0" presId="urn:microsoft.com/office/officeart/2005/8/layout/lProcess2"/>
    <dgm:cxn modelId="{225C8CC6-DEC3-425A-80EC-86CEF1392093}" type="presParOf" srcId="{65A2CE56-6675-4927-B96A-1F5293529693}" destId="{30E5FCC7-82B4-4071-9657-641A6C60BF61}" srcOrd="0" destOrd="0" presId="urn:microsoft.com/office/officeart/2005/8/layout/lProcess2"/>
    <dgm:cxn modelId="{2D5436B0-67A3-447D-B407-7E757C743247}" type="presParOf" srcId="{65A2CE56-6675-4927-B96A-1F5293529693}" destId="{9014FC0A-6249-4BDC-B149-73D4C09C479C}" srcOrd="1" destOrd="0" presId="urn:microsoft.com/office/officeart/2005/8/layout/lProcess2"/>
    <dgm:cxn modelId="{4D7CAD66-32B0-4399-A51F-64A91FAC49AB}" type="presParOf" srcId="{65A2CE56-6675-4927-B96A-1F5293529693}" destId="{F0A3F622-582D-47CD-A911-91EB5E2B56F3}" srcOrd="2" destOrd="0" presId="urn:microsoft.com/office/officeart/2005/8/layout/lProcess2"/>
    <dgm:cxn modelId="{03D2434D-73EA-4297-B1A6-288BC4F4555F}" type="presParOf" srcId="{65A2CE56-6675-4927-B96A-1F5293529693}" destId="{4F807C7B-2FEC-4279-98E3-59674A7214FF}" srcOrd="3" destOrd="0" presId="urn:microsoft.com/office/officeart/2005/8/layout/lProcess2"/>
    <dgm:cxn modelId="{E33CEDB3-F5E5-4F4A-AF60-02B9DF6FCD8D}" type="presParOf" srcId="{65A2CE56-6675-4927-B96A-1F5293529693}" destId="{FDCE07EA-05F1-47A4-A10B-5D68040A4736}" srcOrd="4" destOrd="0" presId="urn:microsoft.com/office/officeart/2005/8/layout/lProcess2"/>
    <dgm:cxn modelId="{22D2125C-2861-4944-8043-FE2202A09F77}" type="presParOf" srcId="{FBECCCEC-3E73-4F3F-B5F4-05A6296C4CA2}" destId="{618B0855-3576-4B74-BD9E-05CFA6C88C80}" srcOrd="3" destOrd="0" presId="urn:microsoft.com/office/officeart/2005/8/layout/lProcess2"/>
    <dgm:cxn modelId="{4836E797-FF23-4B90-AAD6-677F1CC6B146}" type="presParOf" srcId="{FBECCCEC-3E73-4F3F-B5F4-05A6296C4CA2}" destId="{E0856A8E-8A77-4287-8335-65149467455B}" srcOrd="4" destOrd="0" presId="urn:microsoft.com/office/officeart/2005/8/layout/lProcess2"/>
    <dgm:cxn modelId="{17047BC8-E7AA-43B9-8F36-04D659CBEC2B}" type="presParOf" srcId="{E0856A8E-8A77-4287-8335-65149467455B}" destId="{F0116E0A-A4A1-4BAF-8756-A9C67B0D41E7}" srcOrd="0" destOrd="0" presId="urn:microsoft.com/office/officeart/2005/8/layout/lProcess2"/>
    <dgm:cxn modelId="{69BD4225-BAD4-47F6-B249-C184E8C6566B}" type="presParOf" srcId="{E0856A8E-8A77-4287-8335-65149467455B}" destId="{D3497FEF-AA7D-46F2-AB39-A49DAA02FC77}" srcOrd="1" destOrd="0" presId="urn:microsoft.com/office/officeart/2005/8/layout/lProcess2"/>
    <dgm:cxn modelId="{BBC86AE7-B0FD-49C1-A301-8D2199A8160A}" type="presParOf" srcId="{E0856A8E-8A77-4287-8335-65149467455B}" destId="{70181FA7-3AB1-4E64-A390-4F66DBFF4D04}" srcOrd="2" destOrd="0" presId="urn:microsoft.com/office/officeart/2005/8/layout/lProcess2"/>
    <dgm:cxn modelId="{4518EB99-59ED-43A1-BE51-8204A778C91D}" type="presParOf" srcId="{70181FA7-3AB1-4E64-A390-4F66DBFF4D04}" destId="{F6D82021-BDB1-4B65-A960-1BAEFB1F9CEE}" srcOrd="0" destOrd="0" presId="urn:microsoft.com/office/officeart/2005/8/layout/lProcess2"/>
    <dgm:cxn modelId="{434CB101-7B8C-4D36-AE4A-A4DF394B4CAA}" type="presParOf" srcId="{F6D82021-BDB1-4B65-A960-1BAEFB1F9CEE}" destId="{F5BC871E-137D-4DCA-AF01-0AA832F7F0E3}" srcOrd="0" destOrd="0" presId="urn:microsoft.com/office/officeart/2005/8/layout/lProcess2"/>
    <dgm:cxn modelId="{1E9AE2B3-7C8A-405C-8D24-EFBF3A2B12C5}" type="presParOf" srcId="{F6D82021-BDB1-4B65-A960-1BAEFB1F9CEE}" destId="{E89E032F-2259-4AFE-9322-E3E07BCFD8FB}" srcOrd="1" destOrd="0" presId="urn:microsoft.com/office/officeart/2005/8/layout/lProcess2"/>
    <dgm:cxn modelId="{055EA94C-25B6-4E78-9B13-C7EFAA3F7287}" type="presParOf" srcId="{F6D82021-BDB1-4B65-A960-1BAEFB1F9CEE}" destId="{3260187C-6BD2-4940-95A5-28DED4F602FB}" srcOrd="2" destOrd="0" presId="urn:microsoft.com/office/officeart/2005/8/layout/lProcess2"/>
    <dgm:cxn modelId="{F0077275-42F1-422D-890F-42EAD0069F15}" type="presParOf" srcId="{F6D82021-BDB1-4B65-A960-1BAEFB1F9CEE}" destId="{27083F82-371A-4715-BDBF-278928D1D985}" srcOrd="3" destOrd="0" presId="urn:microsoft.com/office/officeart/2005/8/layout/lProcess2"/>
    <dgm:cxn modelId="{BA290F40-ECD7-420D-A56B-4682D9689D18}" type="presParOf" srcId="{F6D82021-BDB1-4B65-A960-1BAEFB1F9CEE}" destId="{B5621B5E-BBF8-4F6A-8851-BCB725A066ED}"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DE25573-9862-4E2C-B948-CDDFA5FF2113}" type="doc">
      <dgm:prSet loTypeId="urn:microsoft.com/office/officeart/2005/8/layout/hList7#1" loCatId="list" qsTypeId="urn:microsoft.com/office/officeart/2005/8/quickstyle/simple1" qsCatId="simple" csTypeId="urn:microsoft.com/office/officeart/2005/8/colors/accent1_2" csCatId="accent1" phldr="1"/>
      <dgm:spPr/>
      <dgm:t>
        <a:bodyPr/>
        <a:lstStyle/>
        <a:p>
          <a:endParaRPr lang="ru-RU"/>
        </a:p>
      </dgm:t>
    </dgm:pt>
    <dgm:pt modelId="{B1329F3F-570B-4194-B82E-EDEABE575A4A}">
      <dgm:prSet phldrT="[Текст]" custT="1"/>
      <dgm:spPr/>
      <dgm:t>
        <a:bodyPr/>
        <a:lstStyle/>
        <a:p>
          <a:r>
            <a:rPr lang="ru-RU" sz="3200" dirty="0" smtClean="0"/>
            <a:t>Отчетная дата</a:t>
          </a:r>
          <a:endParaRPr lang="ru-RU" sz="3200" dirty="0"/>
        </a:p>
      </dgm:t>
    </dgm:pt>
    <dgm:pt modelId="{038A8B7C-5C83-4335-AEC7-B0DCA471318C}" type="parTrans" cxnId="{F0677137-C091-4E22-802F-7FC08C560D6E}">
      <dgm:prSet/>
      <dgm:spPr/>
      <dgm:t>
        <a:bodyPr/>
        <a:lstStyle/>
        <a:p>
          <a:endParaRPr lang="ru-RU"/>
        </a:p>
      </dgm:t>
    </dgm:pt>
    <dgm:pt modelId="{31BFC1D2-5685-4A6D-9CCB-F61E270020D6}" type="sibTrans" cxnId="{F0677137-C091-4E22-802F-7FC08C560D6E}">
      <dgm:prSet/>
      <dgm:spPr/>
      <dgm:t>
        <a:bodyPr/>
        <a:lstStyle/>
        <a:p>
          <a:endParaRPr lang="ru-RU"/>
        </a:p>
      </dgm:t>
    </dgm:pt>
    <dgm:pt modelId="{0FA3754E-1576-4E36-B7ED-4A97960F5A7E}">
      <dgm:prSet phldrT="[Текст]" custT="1"/>
      <dgm:spPr/>
      <dgm:t>
        <a:bodyPr/>
        <a:lstStyle/>
        <a:p>
          <a:r>
            <a:rPr lang="ru-RU" sz="3200" dirty="0" smtClean="0"/>
            <a:t>Событие после отчетной даты</a:t>
          </a:r>
          <a:endParaRPr lang="ru-RU" sz="3200" dirty="0"/>
        </a:p>
      </dgm:t>
    </dgm:pt>
    <dgm:pt modelId="{62CAA646-7B35-4DC1-8BD0-18F704653781}" type="parTrans" cxnId="{06047A62-F1B5-4E6A-B5F8-DD4D3C18A41A}">
      <dgm:prSet/>
      <dgm:spPr/>
      <dgm:t>
        <a:bodyPr/>
        <a:lstStyle/>
        <a:p>
          <a:endParaRPr lang="ru-RU"/>
        </a:p>
      </dgm:t>
    </dgm:pt>
    <dgm:pt modelId="{4ED1B1D1-F83F-4F0A-9BBC-0014044EDBC6}" type="sibTrans" cxnId="{06047A62-F1B5-4E6A-B5F8-DD4D3C18A41A}">
      <dgm:prSet/>
      <dgm:spPr/>
      <dgm:t>
        <a:bodyPr/>
        <a:lstStyle/>
        <a:p>
          <a:endParaRPr lang="ru-RU"/>
        </a:p>
      </dgm:t>
    </dgm:pt>
    <dgm:pt modelId="{318496F2-E778-4C54-A7BB-DAE23EC5305E}">
      <dgm:prSet phldrT="[Текст]" custT="1"/>
      <dgm:spPr/>
      <dgm:t>
        <a:bodyPr/>
        <a:lstStyle/>
        <a:p>
          <a:r>
            <a:rPr lang="ru-RU" sz="3200" dirty="0" smtClean="0"/>
            <a:t>Дата подписания отчета</a:t>
          </a:r>
          <a:endParaRPr lang="ru-RU" sz="3200" dirty="0"/>
        </a:p>
      </dgm:t>
    </dgm:pt>
    <dgm:pt modelId="{E16D48D5-0708-4E8B-AC03-69174A5C755D}" type="parTrans" cxnId="{C2E596CC-559D-475D-BACF-C8B58867B730}">
      <dgm:prSet/>
      <dgm:spPr/>
      <dgm:t>
        <a:bodyPr/>
        <a:lstStyle/>
        <a:p>
          <a:endParaRPr lang="ru-RU"/>
        </a:p>
      </dgm:t>
    </dgm:pt>
    <dgm:pt modelId="{1E7B98DB-1EDF-442E-9CEC-87724E1A8B47}" type="sibTrans" cxnId="{C2E596CC-559D-475D-BACF-C8B58867B730}">
      <dgm:prSet/>
      <dgm:spPr/>
      <dgm:t>
        <a:bodyPr/>
        <a:lstStyle/>
        <a:p>
          <a:endParaRPr lang="ru-RU"/>
        </a:p>
      </dgm:t>
    </dgm:pt>
    <dgm:pt modelId="{9E52891D-1015-4237-A0B3-A7D8557EA0F1}">
      <dgm:prSet custT="1"/>
      <dgm:spPr>
        <a:solidFill>
          <a:srgbClr val="FFFF00"/>
        </a:solidFill>
      </dgm:spPr>
      <dgm:t>
        <a:bodyPr/>
        <a:lstStyle/>
        <a:p>
          <a:endParaRPr lang="ru-RU" sz="2400" b="1" dirty="0" smtClean="0">
            <a:solidFill>
              <a:srgbClr val="FF0000"/>
            </a:solidFill>
            <a:latin typeface="Arial" panose="020B0604020202020204" pitchFamily="34" charset="0"/>
            <a:ea typeface="+mj-ea"/>
            <a:cs typeface="Arial" panose="020B0604020202020204" pitchFamily="34" charset="0"/>
          </a:endParaRPr>
        </a:p>
        <a:p>
          <a:endParaRPr lang="ru-RU" sz="2400" b="1" dirty="0" smtClean="0">
            <a:solidFill>
              <a:srgbClr val="FF0000"/>
            </a:solidFill>
            <a:latin typeface="Arial" panose="020B0604020202020204" pitchFamily="34" charset="0"/>
            <a:ea typeface="+mj-ea"/>
            <a:cs typeface="Arial" panose="020B0604020202020204" pitchFamily="34" charset="0"/>
          </a:endParaRPr>
        </a:p>
        <a:p>
          <a:r>
            <a:rPr lang="ru-RU" sz="2400" b="1" dirty="0" smtClean="0">
              <a:solidFill>
                <a:srgbClr val="FF0000"/>
              </a:solidFill>
              <a:latin typeface="Arial" panose="020B0604020202020204" pitchFamily="34" charset="0"/>
              <a:ea typeface="+mj-ea"/>
              <a:cs typeface="Arial" panose="020B0604020202020204" pitchFamily="34" charset="0"/>
            </a:rPr>
            <a:t>С учетом</a:t>
          </a:r>
        </a:p>
        <a:p>
          <a:r>
            <a:rPr lang="ru-RU" sz="2400" b="1" dirty="0" smtClean="0">
              <a:solidFill>
                <a:srgbClr val="FF0000"/>
              </a:solidFill>
              <a:latin typeface="Arial" panose="020B0604020202020204" pitchFamily="34" charset="0"/>
              <a:ea typeface="+mj-ea"/>
              <a:cs typeface="Arial" panose="020B0604020202020204" pitchFamily="34" charset="0"/>
            </a:rPr>
            <a:t> </a:t>
          </a:r>
          <a:r>
            <a:rPr lang="ru-RU" sz="2400" b="1" dirty="0" smtClean="0">
              <a:ln>
                <a:solidFill>
                  <a:srgbClr val="FF0000"/>
                </a:solidFill>
              </a:ln>
              <a:solidFill>
                <a:srgbClr val="FF0000"/>
              </a:solidFill>
              <a:latin typeface="Arial" panose="020B0604020202020204" pitchFamily="34" charset="0"/>
              <a:ea typeface="+mj-ea"/>
              <a:cs typeface="Arial" panose="020B0604020202020204" pitchFamily="34" charset="0"/>
            </a:rPr>
            <a:t>существенности</a:t>
          </a:r>
        </a:p>
        <a:p>
          <a:r>
            <a:rPr lang="ru-RU" sz="2400" b="1" dirty="0" smtClean="0">
              <a:solidFill>
                <a:srgbClr val="FF0000"/>
              </a:solidFill>
              <a:latin typeface="Arial" panose="020B0604020202020204" pitchFamily="34" charset="0"/>
              <a:ea typeface="+mj-ea"/>
              <a:cs typeface="Arial" panose="020B0604020202020204" pitchFamily="34" charset="0"/>
            </a:rPr>
            <a:t> информации</a:t>
          </a:r>
          <a:endParaRPr lang="ru-RU" sz="2400" b="1" dirty="0">
            <a:solidFill>
              <a:srgbClr val="FF0000"/>
            </a:solidFill>
          </a:endParaRPr>
        </a:p>
      </dgm:t>
    </dgm:pt>
    <dgm:pt modelId="{D69BA5FB-539F-4C71-8865-F5ED2DA60B93}" type="parTrans" cxnId="{89143523-485A-4E7D-AD19-0FC4F937F398}">
      <dgm:prSet/>
      <dgm:spPr/>
      <dgm:t>
        <a:bodyPr/>
        <a:lstStyle/>
        <a:p>
          <a:endParaRPr lang="ru-RU"/>
        </a:p>
      </dgm:t>
    </dgm:pt>
    <dgm:pt modelId="{73C55A93-2531-48A1-9FCB-C8F922B164D1}" type="sibTrans" cxnId="{89143523-485A-4E7D-AD19-0FC4F937F398}">
      <dgm:prSet/>
      <dgm:spPr/>
      <dgm:t>
        <a:bodyPr/>
        <a:lstStyle/>
        <a:p>
          <a:endParaRPr lang="ru-RU"/>
        </a:p>
      </dgm:t>
    </dgm:pt>
    <dgm:pt modelId="{CF9A04CF-0BD1-4592-BB92-339B87721352}" type="pres">
      <dgm:prSet presAssocID="{2DE25573-9862-4E2C-B948-CDDFA5FF2113}" presName="Name0" presStyleCnt="0">
        <dgm:presLayoutVars>
          <dgm:dir/>
          <dgm:resizeHandles val="exact"/>
        </dgm:presLayoutVars>
      </dgm:prSet>
      <dgm:spPr/>
      <dgm:t>
        <a:bodyPr/>
        <a:lstStyle/>
        <a:p>
          <a:endParaRPr lang="ru-RU"/>
        </a:p>
      </dgm:t>
    </dgm:pt>
    <dgm:pt modelId="{6E9DDAC6-C088-4E67-962A-38B9D088550D}" type="pres">
      <dgm:prSet presAssocID="{2DE25573-9862-4E2C-B948-CDDFA5FF2113}" presName="fgShape" presStyleLbl="fgShp" presStyleIdx="0" presStyleCnt="1" custScaleX="66667" custScaleY="63306" custLinFactNeighborX="-15580" custLinFactNeighborY="-47140"/>
      <dgm:spPr>
        <a:solidFill>
          <a:srgbClr val="00B0F0"/>
        </a:solidFill>
      </dgm:spPr>
    </dgm:pt>
    <dgm:pt modelId="{6060557B-F56E-429B-879E-1537BF8C79D9}" type="pres">
      <dgm:prSet presAssocID="{2DE25573-9862-4E2C-B948-CDDFA5FF2113}" presName="linComp" presStyleCnt="0"/>
      <dgm:spPr/>
    </dgm:pt>
    <dgm:pt modelId="{DE683A2D-BF39-4B36-8CD1-B2B90DC0787C}" type="pres">
      <dgm:prSet presAssocID="{B1329F3F-570B-4194-B82E-EDEABE575A4A}" presName="compNode" presStyleCnt="0"/>
      <dgm:spPr/>
    </dgm:pt>
    <dgm:pt modelId="{D6F83A08-E0B7-4E21-A202-F87178F94ABB}" type="pres">
      <dgm:prSet presAssocID="{B1329F3F-570B-4194-B82E-EDEABE575A4A}" presName="bkgdShape" presStyleLbl="node1" presStyleIdx="0" presStyleCnt="4"/>
      <dgm:spPr/>
      <dgm:t>
        <a:bodyPr/>
        <a:lstStyle/>
        <a:p>
          <a:endParaRPr lang="ru-RU"/>
        </a:p>
      </dgm:t>
    </dgm:pt>
    <dgm:pt modelId="{0CFE1912-7FD1-4DED-9F83-4D2BD2B29F54}" type="pres">
      <dgm:prSet presAssocID="{B1329F3F-570B-4194-B82E-EDEABE575A4A}" presName="nodeTx" presStyleLbl="node1" presStyleIdx="0" presStyleCnt="4">
        <dgm:presLayoutVars>
          <dgm:bulletEnabled val="1"/>
        </dgm:presLayoutVars>
      </dgm:prSet>
      <dgm:spPr/>
      <dgm:t>
        <a:bodyPr/>
        <a:lstStyle/>
        <a:p>
          <a:endParaRPr lang="ru-RU"/>
        </a:p>
      </dgm:t>
    </dgm:pt>
    <dgm:pt modelId="{5ECA636E-A7D2-4CC3-856E-05EC0FE1898C}" type="pres">
      <dgm:prSet presAssocID="{B1329F3F-570B-4194-B82E-EDEABE575A4A}" presName="invisiNode" presStyleLbl="node1" presStyleIdx="0" presStyleCnt="4"/>
      <dgm:spPr/>
    </dgm:pt>
    <dgm:pt modelId="{1B892F45-35B3-43BB-A2DE-82FD237D3BB9}" type="pres">
      <dgm:prSet presAssocID="{B1329F3F-570B-4194-B82E-EDEABE575A4A}" presName="imagNode" presStyleLbl="fgImgPlace1" presStyleIdx="0" presStyleCnt="4"/>
      <dgm:spPr>
        <a:blipFill>
          <a:blip xmlns:r="http://schemas.openxmlformats.org/officeDocument/2006/relationships" r:embed="rId1"/>
          <a:tile tx="0" ty="0" sx="100000" sy="100000" flip="none" algn="tl"/>
        </a:blipFill>
        <a:effectLst>
          <a:innerShdw blurRad="114300">
            <a:prstClr val="black"/>
          </a:innerShdw>
        </a:effectLst>
      </dgm:spPr>
    </dgm:pt>
    <dgm:pt modelId="{019963A4-E87B-4EE1-816F-E8A27EA3B105}" type="pres">
      <dgm:prSet presAssocID="{31BFC1D2-5685-4A6D-9CCB-F61E270020D6}" presName="sibTrans" presStyleLbl="sibTrans2D1" presStyleIdx="0" presStyleCnt="0"/>
      <dgm:spPr/>
      <dgm:t>
        <a:bodyPr/>
        <a:lstStyle/>
        <a:p>
          <a:endParaRPr lang="ru-RU"/>
        </a:p>
      </dgm:t>
    </dgm:pt>
    <dgm:pt modelId="{897BE607-A8F5-4B71-9C49-E9A2BF36C41C}" type="pres">
      <dgm:prSet presAssocID="{0FA3754E-1576-4E36-B7ED-4A97960F5A7E}" presName="compNode" presStyleCnt="0"/>
      <dgm:spPr/>
    </dgm:pt>
    <dgm:pt modelId="{B2734EB1-F40A-4ED4-8983-8A0212B53F39}" type="pres">
      <dgm:prSet presAssocID="{0FA3754E-1576-4E36-B7ED-4A97960F5A7E}" presName="bkgdShape" presStyleLbl="node1" presStyleIdx="1" presStyleCnt="4"/>
      <dgm:spPr/>
      <dgm:t>
        <a:bodyPr/>
        <a:lstStyle/>
        <a:p>
          <a:endParaRPr lang="ru-RU"/>
        </a:p>
      </dgm:t>
    </dgm:pt>
    <dgm:pt modelId="{08E28503-D1F7-46AC-8F07-E14801CECE1E}" type="pres">
      <dgm:prSet presAssocID="{0FA3754E-1576-4E36-B7ED-4A97960F5A7E}" presName="nodeTx" presStyleLbl="node1" presStyleIdx="1" presStyleCnt="4">
        <dgm:presLayoutVars>
          <dgm:bulletEnabled val="1"/>
        </dgm:presLayoutVars>
      </dgm:prSet>
      <dgm:spPr/>
      <dgm:t>
        <a:bodyPr/>
        <a:lstStyle/>
        <a:p>
          <a:endParaRPr lang="ru-RU"/>
        </a:p>
      </dgm:t>
    </dgm:pt>
    <dgm:pt modelId="{4BA71754-972D-41AC-AEF2-1EDBF4680348}" type="pres">
      <dgm:prSet presAssocID="{0FA3754E-1576-4E36-B7ED-4A97960F5A7E}" presName="invisiNode" presStyleLbl="node1" presStyleIdx="1" presStyleCnt="4"/>
      <dgm:spPr/>
    </dgm:pt>
    <dgm:pt modelId="{B51A86D5-876E-4907-8737-AA1FB50DE93F}" type="pres">
      <dgm:prSet presAssocID="{0FA3754E-1576-4E36-B7ED-4A97960F5A7E}" presName="imagNode" presStyleLbl="fgImgPlace1" presStyleIdx="1" presStyleCnt="4"/>
      <dgm:spPr>
        <a:blipFill>
          <a:blip xmlns:r="http://schemas.openxmlformats.org/officeDocument/2006/relationships" r:embed="rId2"/>
          <a:tile tx="0" ty="0" sx="100000" sy="100000" flip="none" algn="tl"/>
        </a:blipFill>
        <a:scene3d>
          <a:camera prst="orthographicFront"/>
          <a:lightRig rig="threePt" dir="t"/>
        </a:scene3d>
        <a:sp3d>
          <a:bevelT prst="angle"/>
        </a:sp3d>
      </dgm:spPr>
    </dgm:pt>
    <dgm:pt modelId="{F7BBAAD2-B9D5-473B-836B-F407DFCF08D9}" type="pres">
      <dgm:prSet presAssocID="{4ED1B1D1-F83F-4F0A-9BBC-0014044EDBC6}" presName="sibTrans" presStyleLbl="sibTrans2D1" presStyleIdx="0" presStyleCnt="0"/>
      <dgm:spPr/>
      <dgm:t>
        <a:bodyPr/>
        <a:lstStyle/>
        <a:p>
          <a:endParaRPr lang="ru-RU"/>
        </a:p>
      </dgm:t>
    </dgm:pt>
    <dgm:pt modelId="{E67E6282-3497-41B0-AF18-A23C5E7A0FCD}" type="pres">
      <dgm:prSet presAssocID="{318496F2-E778-4C54-A7BB-DAE23EC5305E}" presName="compNode" presStyleCnt="0"/>
      <dgm:spPr/>
    </dgm:pt>
    <dgm:pt modelId="{ADE3A3E1-9218-48DE-8757-B4A36D4ED0C1}" type="pres">
      <dgm:prSet presAssocID="{318496F2-E778-4C54-A7BB-DAE23EC5305E}" presName="bkgdShape" presStyleLbl="node1" presStyleIdx="2" presStyleCnt="4" custScaleX="94412" custLinFactNeighborX="-1500"/>
      <dgm:spPr/>
      <dgm:t>
        <a:bodyPr/>
        <a:lstStyle/>
        <a:p>
          <a:endParaRPr lang="ru-RU"/>
        </a:p>
      </dgm:t>
    </dgm:pt>
    <dgm:pt modelId="{78628C88-1AD9-4DEA-B73B-393CF5B4B862}" type="pres">
      <dgm:prSet presAssocID="{318496F2-E778-4C54-A7BB-DAE23EC5305E}" presName="nodeTx" presStyleLbl="node1" presStyleIdx="2" presStyleCnt="4">
        <dgm:presLayoutVars>
          <dgm:bulletEnabled val="1"/>
        </dgm:presLayoutVars>
      </dgm:prSet>
      <dgm:spPr/>
      <dgm:t>
        <a:bodyPr/>
        <a:lstStyle/>
        <a:p>
          <a:endParaRPr lang="ru-RU"/>
        </a:p>
      </dgm:t>
    </dgm:pt>
    <dgm:pt modelId="{3FE104B4-F0FD-4699-AE57-C22AD1145A44}" type="pres">
      <dgm:prSet presAssocID="{318496F2-E778-4C54-A7BB-DAE23EC5305E}" presName="invisiNode" presStyleLbl="node1" presStyleIdx="2" presStyleCnt="4"/>
      <dgm:spPr/>
    </dgm:pt>
    <dgm:pt modelId="{07AC111D-BD39-407C-869F-741D0E5EAE58}" type="pres">
      <dgm:prSet presAssocID="{318496F2-E778-4C54-A7BB-DAE23EC5305E}" presName="imagNode" presStyleLbl="fgImgPlace1" presStyleIdx="2" presStyleCnt="4"/>
      <dgm:spPr>
        <a:blipFill>
          <a:blip xmlns:r="http://schemas.openxmlformats.org/officeDocument/2006/relationships" r:embed="rId3"/>
          <a:tile tx="0" ty="0" sx="100000" sy="100000" flip="none" algn="tl"/>
        </a:blipFill>
        <a:scene3d>
          <a:camera prst="orthographicFront"/>
          <a:lightRig rig="threePt" dir="t"/>
        </a:scene3d>
        <a:sp3d>
          <a:bevelT prst="relaxedInset"/>
        </a:sp3d>
      </dgm:spPr>
    </dgm:pt>
    <dgm:pt modelId="{7BDB615F-210A-4743-B12A-BE4F1AF5FC3C}" type="pres">
      <dgm:prSet presAssocID="{1E7B98DB-1EDF-442E-9CEC-87724E1A8B47}" presName="sibTrans" presStyleLbl="sibTrans2D1" presStyleIdx="0" presStyleCnt="0"/>
      <dgm:spPr/>
      <dgm:t>
        <a:bodyPr/>
        <a:lstStyle/>
        <a:p>
          <a:endParaRPr lang="ru-RU"/>
        </a:p>
      </dgm:t>
    </dgm:pt>
    <dgm:pt modelId="{B7C459BF-C678-4D9E-A539-B6A12E5A52D2}" type="pres">
      <dgm:prSet presAssocID="{9E52891D-1015-4237-A0B3-A7D8557EA0F1}" presName="compNode" presStyleCnt="0"/>
      <dgm:spPr/>
    </dgm:pt>
    <dgm:pt modelId="{7DFE8DF9-924C-4D56-ACD1-B064C16B6562}" type="pres">
      <dgm:prSet presAssocID="{9E52891D-1015-4237-A0B3-A7D8557EA0F1}" presName="bkgdShape" presStyleLbl="node1" presStyleIdx="3" presStyleCnt="4"/>
      <dgm:spPr/>
      <dgm:t>
        <a:bodyPr/>
        <a:lstStyle/>
        <a:p>
          <a:endParaRPr lang="ru-RU"/>
        </a:p>
      </dgm:t>
    </dgm:pt>
    <dgm:pt modelId="{382977A0-928B-48E2-AB7B-9B561590481D}" type="pres">
      <dgm:prSet presAssocID="{9E52891D-1015-4237-A0B3-A7D8557EA0F1}" presName="nodeTx" presStyleLbl="node1" presStyleIdx="3" presStyleCnt="4">
        <dgm:presLayoutVars>
          <dgm:bulletEnabled val="1"/>
        </dgm:presLayoutVars>
      </dgm:prSet>
      <dgm:spPr/>
      <dgm:t>
        <a:bodyPr/>
        <a:lstStyle/>
        <a:p>
          <a:endParaRPr lang="ru-RU"/>
        </a:p>
      </dgm:t>
    </dgm:pt>
    <dgm:pt modelId="{E772F8C2-E2C8-444F-B50E-B31286B7280B}" type="pres">
      <dgm:prSet presAssocID="{9E52891D-1015-4237-A0B3-A7D8557EA0F1}" presName="invisiNode" presStyleLbl="node1" presStyleIdx="3" presStyleCnt="4"/>
      <dgm:spPr/>
    </dgm:pt>
    <dgm:pt modelId="{6E667D31-9B54-4460-8373-E8CB1735C248}" type="pres">
      <dgm:prSet presAssocID="{9E52891D-1015-4237-A0B3-A7D8557EA0F1}" presName="imagNode" presStyleLbl="fgImgPlace1" presStyleIdx="3" presStyleCnt="4"/>
      <dgm:spPr>
        <a:blipFill>
          <a:blip xmlns:r="http://schemas.openxmlformats.org/officeDocument/2006/relationships" r:embed="rId4"/>
          <a:tile tx="0" ty="0" sx="100000" sy="100000" flip="none" algn="tl"/>
        </a:blipFill>
      </dgm:spPr>
    </dgm:pt>
  </dgm:ptLst>
  <dgm:cxnLst>
    <dgm:cxn modelId="{0706B4B7-09E5-4910-BBA0-F5CA8B48CEFA}" type="presOf" srcId="{B1329F3F-570B-4194-B82E-EDEABE575A4A}" destId="{0CFE1912-7FD1-4DED-9F83-4D2BD2B29F54}" srcOrd="1" destOrd="0" presId="urn:microsoft.com/office/officeart/2005/8/layout/hList7#1"/>
    <dgm:cxn modelId="{8661514F-4BB6-4AF1-ADFD-E58012EB9E1A}" type="presOf" srcId="{2DE25573-9862-4E2C-B948-CDDFA5FF2113}" destId="{CF9A04CF-0BD1-4592-BB92-339B87721352}" srcOrd="0" destOrd="0" presId="urn:microsoft.com/office/officeart/2005/8/layout/hList7#1"/>
    <dgm:cxn modelId="{314A9823-8B05-46D9-8D45-682F38869449}" type="presOf" srcId="{31BFC1D2-5685-4A6D-9CCB-F61E270020D6}" destId="{019963A4-E87B-4EE1-816F-E8A27EA3B105}" srcOrd="0" destOrd="0" presId="urn:microsoft.com/office/officeart/2005/8/layout/hList7#1"/>
    <dgm:cxn modelId="{7258B14D-2760-4285-8DFF-6CDC4A7C1229}" type="presOf" srcId="{318496F2-E778-4C54-A7BB-DAE23EC5305E}" destId="{ADE3A3E1-9218-48DE-8757-B4A36D4ED0C1}" srcOrd="0" destOrd="0" presId="urn:microsoft.com/office/officeart/2005/8/layout/hList7#1"/>
    <dgm:cxn modelId="{DD5A96BA-315F-47A5-992E-D52BEA5F15E6}" type="presOf" srcId="{318496F2-E778-4C54-A7BB-DAE23EC5305E}" destId="{78628C88-1AD9-4DEA-B73B-393CF5B4B862}" srcOrd="1" destOrd="0" presId="urn:microsoft.com/office/officeart/2005/8/layout/hList7#1"/>
    <dgm:cxn modelId="{9DE7B247-ECB3-4BE3-A835-F22EF9AE95B2}" type="presOf" srcId="{B1329F3F-570B-4194-B82E-EDEABE575A4A}" destId="{D6F83A08-E0B7-4E21-A202-F87178F94ABB}" srcOrd="0" destOrd="0" presId="urn:microsoft.com/office/officeart/2005/8/layout/hList7#1"/>
    <dgm:cxn modelId="{89143523-485A-4E7D-AD19-0FC4F937F398}" srcId="{2DE25573-9862-4E2C-B948-CDDFA5FF2113}" destId="{9E52891D-1015-4237-A0B3-A7D8557EA0F1}" srcOrd="3" destOrd="0" parTransId="{D69BA5FB-539F-4C71-8865-F5ED2DA60B93}" sibTransId="{73C55A93-2531-48A1-9FCB-C8F922B164D1}"/>
    <dgm:cxn modelId="{659451C2-7F2B-436D-97C3-9C17CEFA3068}" type="presOf" srcId="{1E7B98DB-1EDF-442E-9CEC-87724E1A8B47}" destId="{7BDB615F-210A-4743-B12A-BE4F1AF5FC3C}" srcOrd="0" destOrd="0" presId="urn:microsoft.com/office/officeart/2005/8/layout/hList7#1"/>
    <dgm:cxn modelId="{044AAB44-3A70-487D-B306-A53E6E02ADB8}" type="presOf" srcId="{0FA3754E-1576-4E36-B7ED-4A97960F5A7E}" destId="{B2734EB1-F40A-4ED4-8983-8A0212B53F39}" srcOrd="0" destOrd="0" presId="urn:microsoft.com/office/officeart/2005/8/layout/hList7#1"/>
    <dgm:cxn modelId="{0546EADB-BDB1-43C2-9671-9FD5755DB566}" type="presOf" srcId="{4ED1B1D1-F83F-4F0A-9BBC-0014044EDBC6}" destId="{F7BBAAD2-B9D5-473B-836B-F407DFCF08D9}" srcOrd="0" destOrd="0" presId="urn:microsoft.com/office/officeart/2005/8/layout/hList7#1"/>
    <dgm:cxn modelId="{03732FFC-F898-4807-8947-61DD1FB61DE2}" type="presOf" srcId="{0FA3754E-1576-4E36-B7ED-4A97960F5A7E}" destId="{08E28503-D1F7-46AC-8F07-E14801CECE1E}" srcOrd="1" destOrd="0" presId="urn:microsoft.com/office/officeart/2005/8/layout/hList7#1"/>
    <dgm:cxn modelId="{06047A62-F1B5-4E6A-B5F8-DD4D3C18A41A}" srcId="{2DE25573-9862-4E2C-B948-CDDFA5FF2113}" destId="{0FA3754E-1576-4E36-B7ED-4A97960F5A7E}" srcOrd="1" destOrd="0" parTransId="{62CAA646-7B35-4DC1-8BD0-18F704653781}" sibTransId="{4ED1B1D1-F83F-4F0A-9BBC-0014044EDBC6}"/>
    <dgm:cxn modelId="{E1200079-2E44-49B2-AA83-A925C5877159}" type="presOf" srcId="{9E52891D-1015-4237-A0B3-A7D8557EA0F1}" destId="{7DFE8DF9-924C-4D56-ACD1-B064C16B6562}" srcOrd="0" destOrd="0" presId="urn:microsoft.com/office/officeart/2005/8/layout/hList7#1"/>
    <dgm:cxn modelId="{F0677137-C091-4E22-802F-7FC08C560D6E}" srcId="{2DE25573-9862-4E2C-B948-CDDFA5FF2113}" destId="{B1329F3F-570B-4194-B82E-EDEABE575A4A}" srcOrd="0" destOrd="0" parTransId="{038A8B7C-5C83-4335-AEC7-B0DCA471318C}" sibTransId="{31BFC1D2-5685-4A6D-9CCB-F61E270020D6}"/>
    <dgm:cxn modelId="{2A3684D2-94C5-4E69-A96A-763C2C04FF20}" type="presOf" srcId="{9E52891D-1015-4237-A0B3-A7D8557EA0F1}" destId="{382977A0-928B-48E2-AB7B-9B561590481D}" srcOrd="1" destOrd="0" presId="urn:microsoft.com/office/officeart/2005/8/layout/hList7#1"/>
    <dgm:cxn modelId="{C2E596CC-559D-475D-BACF-C8B58867B730}" srcId="{2DE25573-9862-4E2C-B948-CDDFA5FF2113}" destId="{318496F2-E778-4C54-A7BB-DAE23EC5305E}" srcOrd="2" destOrd="0" parTransId="{E16D48D5-0708-4E8B-AC03-69174A5C755D}" sibTransId="{1E7B98DB-1EDF-442E-9CEC-87724E1A8B47}"/>
    <dgm:cxn modelId="{FDC3D367-643B-4D43-8D01-F6398A2F82A2}" type="presParOf" srcId="{CF9A04CF-0BD1-4592-BB92-339B87721352}" destId="{6E9DDAC6-C088-4E67-962A-38B9D088550D}" srcOrd="0" destOrd="0" presId="urn:microsoft.com/office/officeart/2005/8/layout/hList7#1"/>
    <dgm:cxn modelId="{231503FC-FAD6-4AED-97CC-A05367DD48B2}" type="presParOf" srcId="{CF9A04CF-0BD1-4592-BB92-339B87721352}" destId="{6060557B-F56E-429B-879E-1537BF8C79D9}" srcOrd="1" destOrd="0" presId="urn:microsoft.com/office/officeart/2005/8/layout/hList7#1"/>
    <dgm:cxn modelId="{63939B07-BAB3-4238-A7DA-4BBB5E321AB1}" type="presParOf" srcId="{6060557B-F56E-429B-879E-1537BF8C79D9}" destId="{DE683A2D-BF39-4B36-8CD1-B2B90DC0787C}" srcOrd="0" destOrd="0" presId="urn:microsoft.com/office/officeart/2005/8/layout/hList7#1"/>
    <dgm:cxn modelId="{37CE61CE-BE11-4F1F-9AC5-849CC1ACB614}" type="presParOf" srcId="{DE683A2D-BF39-4B36-8CD1-B2B90DC0787C}" destId="{D6F83A08-E0B7-4E21-A202-F87178F94ABB}" srcOrd="0" destOrd="0" presId="urn:microsoft.com/office/officeart/2005/8/layout/hList7#1"/>
    <dgm:cxn modelId="{CE22F563-2759-4355-B3F2-207222CE6305}" type="presParOf" srcId="{DE683A2D-BF39-4B36-8CD1-B2B90DC0787C}" destId="{0CFE1912-7FD1-4DED-9F83-4D2BD2B29F54}" srcOrd="1" destOrd="0" presId="urn:microsoft.com/office/officeart/2005/8/layout/hList7#1"/>
    <dgm:cxn modelId="{ECA84787-85A0-49F1-9888-D3DB0FF61857}" type="presParOf" srcId="{DE683A2D-BF39-4B36-8CD1-B2B90DC0787C}" destId="{5ECA636E-A7D2-4CC3-856E-05EC0FE1898C}" srcOrd="2" destOrd="0" presId="urn:microsoft.com/office/officeart/2005/8/layout/hList7#1"/>
    <dgm:cxn modelId="{59937535-1B5F-4CFC-A6A7-6A03483C840F}" type="presParOf" srcId="{DE683A2D-BF39-4B36-8CD1-B2B90DC0787C}" destId="{1B892F45-35B3-43BB-A2DE-82FD237D3BB9}" srcOrd="3" destOrd="0" presId="urn:microsoft.com/office/officeart/2005/8/layout/hList7#1"/>
    <dgm:cxn modelId="{18356E2C-E9E8-4166-832C-927E805C9475}" type="presParOf" srcId="{6060557B-F56E-429B-879E-1537BF8C79D9}" destId="{019963A4-E87B-4EE1-816F-E8A27EA3B105}" srcOrd="1" destOrd="0" presId="urn:microsoft.com/office/officeart/2005/8/layout/hList7#1"/>
    <dgm:cxn modelId="{5FA6436E-88D3-4199-B821-026A7A77B92D}" type="presParOf" srcId="{6060557B-F56E-429B-879E-1537BF8C79D9}" destId="{897BE607-A8F5-4B71-9C49-E9A2BF36C41C}" srcOrd="2" destOrd="0" presId="urn:microsoft.com/office/officeart/2005/8/layout/hList7#1"/>
    <dgm:cxn modelId="{CC9B6268-859E-4E68-825D-F771F318672B}" type="presParOf" srcId="{897BE607-A8F5-4B71-9C49-E9A2BF36C41C}" destId="{B2734EB1-F40A-4ED4-8983-8A0212B53F39}" srcOrd="0" destOrd="0" presId="urn:microsoft.com/office/officeart/2005/8/layout/hList7#1"/>
    <dgm:cxn modelId="{C3FD8FE9-B004-462B-B5A4-A0CE6232B9E4}" type="presParOf" srcId="{897BE607-A8F5-4B71-9C49-E9A2BF36C41C}" destId="{08E28503-D1F7-46AC-8F07-E14801CECE1E}" srcOrd="1" destOrd="0" presId="urn:microsoft.com/office/officeart/2005/8/layout/hList7#1"/>
    <dgm:cxn modelId="{E76B59DE-7E5F-4706-A4C9-B550457ED857}" type="presParOf" srcId="{897BE607-A8F5-4B71-9C49-E9A2BF36C41C}" destId="{4BA71754-972D-41AC-AEF2-1EDBF4680348}" srcOrd="2" destOrd="0" presId="urn:microsoft.com/office/officeart/2005/8/layout/hList7#1"/>
    <dgm:cxn modelId="{1BF7D46A-8818-4E80-9AC1-6CCAAAFDE5BB}" type="presParOf" srcId="{897BE607-A8F5-4B71-9C49-E9A2BF36C41C}" destId="{B51A86D5-876E-4907-8737-AA1FB50DE93F}" srcOrd="3" destOrd="0" presId="urn:microsoft.com/office/officeart/2005/8/layout/hList7#1"/>
    <dgm:cxn modelId="{046473D3-5566-4B7C-BEE5-E34A1CEBBF85}" type="presParOf" srcId="{6060557B-F56E-429B-879E-1537BF8C79D9}" destId="{F7BBAAD2-B9D5-473B-836B-F407DFCF08D9}" srcOrd="3" destOrd="0" presId="urn:microsoft.com/office/officeart/2005/8/layout/hList7#1"/>
    <dgm:cxn modelId="{D563037D-E5EC-4840-94E2-7F0FBF9271A5}" type="presParOf" srcId="{6060557B-F56E-429B-879E-1537BF8C79D9}" destId="{E67E6282-3497-41B0-AF18-A23C5E7A0FCD}" srcOrd="4" destOrd="0" presId="urn:microsoft.com/office/officeart/2005/8/layout/hList7#1"/>
    <dgm:cxn modelId="{F893E67D-467B-4F04-A930-4BE7B7C69A01}" type="presParOf" srcId="{E67E6282-3497-41B0-AF18-A23C5E7A0FCD}" destId="{ADE3A3E1-9218-48DE-8757-B4A36D4ED0C1}" srcOrd="0" destOrd="0" presId="urn:microsoft.com/office/officeart/2005/8/layout/hList7#1"/>
    <dgm:cxn modelId="{E20DB451-4545-4442-9149-727DA9C7379A}" type="presParOf" srcId="{E67E6282-3497-41B0-AF18-A23C5E7A0FCD}" destId="{78628C88-1AD9-4DEA-B73B-393CF5B4B862}" srcOrd="1" destOrd="0" presId="urn:microsoft.com/office/officeart/2005/8/layout/hList7#1"/>
    <dgm:cxn modelId="{CDC3373B-642C-4135-BD37-E73ABC4F0F9C}" type="presParOf" srcId="{E67E6282-3497-41B0-AF18-A23C5E7A0FCD}" destId="{3FE104B4-F0FD-4699-AE57-C22AD1145A44}" srcOrd="2" destOrd="0" presId="urn:microsoft.com/office/officeart/2005/8/layout/hList7#1"/>
    <dgm:cxn modelId="{AAD2A45C-10A8-4114-A38B-2477BFDF962D}" type="presParOf" srcId="{E67E6282-3497-41B0-AF18-A23C5E7A0FCD}" destId="{07AC111D-BD39-407C-869F-741D0E5EAE58}" srcOrd="3" destOrd="0" presId="urn:microsoft.com/office/officeart/2005/8/layout/hList7#1"/>
    <dgm:cxn modelId="{4CE9FAA3-1FF2-4405-8736-853F68D09730}" type="presParOf" srcId="{6060557B-F56E-429B-879E-1537BF8C79D9}" destId="{7BDB615F-210A-4743-B12A-BE4F1AF5FC3C}" srcOrd="5" destOrd="0" presId="urn:microsoft.com/office/officeart/2005/8/layout/hList7#1"/>
    <dgm:cxn modelId="{6D058396-543E-4B14-9F82-DDFA31E8E82E}" type="presParOf" srcId="{6060557B-F56E-429B-879E-1537BF8C79D9}" destId="{B7C459BF-C678-4D9E-A539-B6A12E5A52D2}" srcOrd="6" destOrd="0" presId="urn:microsoft.com/office/officeart/2005/8/layout/hList7#1"/>
    <dgm:cxn modelId="{9F38B7DC-B832-47B0-8EBF-A3F487B273A7}" type="presParOf" srcId="{B7C459BF-C678-4D9E-A539-B6A12E5A52D2}" destId="{7DFE8DF9-924C-4D56-ACD1-B064C16B6562}" srcOrd="0" destOrd="0" presId="urn:microsoft.com/office/officeart/2005/8/layout/hList7#1"/>
    <dgm:cxn modelId="{9137CEB0-1B76-4B95-997C-0B1A29FFD8A5}" type="presParOf" srcId="{B7C459BF-C678-4D9E-A539-B6A12E5A52D2}" destId="{382977A0-928B-48E2-AB7B-9B561590481D}" srcOrd="1" destOrd="0" presId="urn:microsoft.com/office/officeart/2005/8/layout/hList7#1"/>
    <dgm:cxn modelId="{93CF8AD7-A50A-40E2-8AFF-8907F0D04E62}" type="presParOf" srcId="{B7C459BF-C678-4D9E-A539-B6A12E5A52D2}" destId="{E772F8C2-E2C8-444F-B50E-B31286B7280B}" srcOrd="2" destOrd="0" presId="urn:microsoft.com/office/officeart/2005/8/layout/hList7#1"/>
    <dgm:cxn modelId="{973E82A0-D597-4225-8813-6DA6B463E3E3}" type="presParOf" srcId="{B7C459BF-C678-4D9E-A539-B6A12E5A52D2}" destId="{6E667D31-9B54-4460-8373-E8CB1735C248}"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C13ECAB-ADDA-4325-AC7E-C28D91A9F540}" type="doc">
      <dgm:prSet loTypeId="urn:microsoft.com/office/officeart/2005/8/layout/radial1" loCatId="relationship" qsTypeId="urn:microsoft.com/office/officeart/2005/8/quickstyle/simple3" qsCatId="simple" csTypeId="urn:microsoft.com/office/officeart/2005/8/colors/colorful1" csCatId="colorful" phldr="1"/>
      <dgm:spPr/>
      <dgm:t>
        <a:bodyPr/>
        <a:lstStyle/>
        <a:p>
          <a:endParaRPr lang="ru-RU"/>
        </a:p>
      </dgm:t>
    </dgm:pt>
    <dgm:pt modelId="{7ECE43D5-6210-4F52-95F7-6C40F75F0FD7}">
      <dgm:prSet phldrT="[Текст]" custT="1"/>
      <dgm:spPr>
        <a:ln>
          <a:solidFill>
            <a:schemeClr val="accent3">
              <a:lumMod val="75000"/>
            </a:schemeClr>
          </a:solidFill>
        </a:ln>
      </dgm:spPr>
      <dgm:t>
        <a:bodyPr/>
        <a:lstStyle/>
        <a:p>
          <a:r>
            <a:rPr lang="ru-RU" sz="2400" b="1" dirty="0" smtClean="0"/>
            <a:t>Показатель существенности информации определяется</a:t>
          </a:r>
          <a:endParaRPr lang="ru-RU" sz="2400" b="1" dirty="0"/>
        </a:p>
      </dgm:t>
    </dgm:pt>
    <dgm:pt modelId="{FCF4CF8A-CDF7-4BD4-A753-381228738FBA}" type="parTrans" cxnId="{18A90754-9C2A-4869-BD46-5EDD7542475D}">
      <dgm:prSet/>
      <dgm:spPr/>
      <dgm:t>
        <a:bodyPr/>
        <a:lstStyle/>
        <a:p>
          <a:endParaRPr lang="ru-RU"/>
        </a:p>
      </dgm:t>
    </dgm:pt>
    <dgm:pt modelId="{984BCABD-C250-43E1-B91C-26BFB26FD36D}" type="sibTrans" cxnId="{18A90754-9C2A-4869-BD46-5EDD7542475D}">
      <dgm:prSet/>
      <dgm:spPr/>
      <dgm:t>
        <a:bodyPr/>
        <a:lstStyle/>
        <a:p>
          <a:endParaRPr lang="ru-RU"/>
        </a:p>
      </dgm:t>
    </dgm:pt>
    <dgm:pt modelId="{A20D0A6E-8144-4065-A615-180E6AA412F0}">
      <dgm:prSet phldrT="[Текст]" custT="1"/>
      <dgm:spPr>
        <a:ln>
          <a:solidFill>
            <a:schemeClr val="accent2"/>
          </a:solidFill>
        </a:ln>
      </dgm:spPr>
      <dgm:t>
        <a:bodyPr/>
        <a:lstStyle/>
        <a:p>
          <a:r>
            <a:rPr lang="ru-RU" sz="2000" dirty="0" smtClean="0"/>
            <a:t>Степенью влияния пропуска информации</a:t>
          </a:r>
          <a:endParaRPr lang="ru-RU" sz="2000" dirty="0"/>
        </a:p>
      </dgm:t>
    </dgm:pt>
    <dgm:pt modelId="{D563FFAC-8E7F-459D-AF86-16A64BE6B1AF}" type="parTrans" cxnId="{BB8886B5-5138-4A7B-B145-29E007D0FD4A}">
      <dgm:prSet/>
      <dgm:spPr/>
      <dgm:t>
        <a:bodyPr/>
        <a:lstStyle/>
        <a:p>
          <a:endParaRPr lang="ru-RU"/>
        </a:p>
      </dgm:t>
    </dgm:pt>
    <dgm:pt modelId="{A91C4C46-E254-4DBD-AA55-E328A92F0EE3}" type="sibTrans" cxnId="{BB8886B5-5138-4A7B-B145-29E007D0FD4A}">
      <dgm:prSet/>
      <dgm:spPr/>
      <dgm:t>
        <a:bodyPr/>
        <a:lstStyle/>
        <a:p>
          <a:endParaRPr lang="ru-RU"/>
        </a:p>
      </dgm:t>
    </dgm:pt>
    <dgm:pt modelId="{59EF82FF-2F39-44C4-BACE-654818E4CAC4}">
      <dgm:prSet phldrT="[Текст]" custT="1"/>
      <dgm:spPr/>
      <dgm:t>
        <a:bodyPr/>
        <a:lstStyle/>
        <a:p>
          <a:r>
            <a:rPr lang="ru-RU" sz="2000" dirty="0" smtClean="0"/>
            <a:t>Степенью искажение информации</a:t>
          </a:r>
          <a:endParaRPr lang="ru-RU" sz="2000" dirty="0"/>
        </a:p>
      </dgm:t>
    </dgm:pt>
    <dgm:pt modelId="{8835787F-F439-4AFA-B48B-95843A35B92D}" type="parTrans" cxnId="{DB7F5B89-6CD7-4781-857E-74C550B5257C}">
      <dgm:prSet/>
      <dgm:spPr/>
      <dgm:t>
        <a:bodyPr/>
        <a:lstStyle/>
        <a:p>
          <a:endParaRPr lang="ru-RU"/>
        </a:p>
      </dgm:t>
    </dgm:pt>
    <dgm:pt modelId="{F0A4FAA2-85D8-4810-8A46-50ABCC6CFED3}" type="sibTrans" cxnId="{DB7F5B89-6CD7-4781-857E-74C550B5257C}">
      <dgm:prSet/>
      <dgm:spPr/>
      <dgm:t>
        <a:bodyPr/>
        <a:lstStyle/>
        <a:p>
          <a:endParaRPr lang="ru-RU"/>
        </a:p>
      </dgm:t>
    </dgm:pt>
    <dgm:pt modelId="{8D4EE465-80B0-4916-BCAF-3393934B0031}">
      <dgm:prSet phldrT="[Текст]"/>
      <dgm:spPr>
        <a:ln>
          <a:solidFill>
            <a:schemeClr val="accent4">
              <a:lumMod val="75000"/>
            </a:schemeClr>
          </a:solidFill>
        </a:ln>
      </dgm:spPr>
      <dgm:t>
        <a:bodyPr/>
        <a:lstStyle/>
        <a:p>
          <a:r>
            <a:rPr lang="ru-RU" dirty="0" smtClean="0"/>
            <a:t>Величиной  показателя</a:t>
          </a:r>
          <a:endParaRPr lang="ru-RU" dirty="0"/>
        </a:p>
      </dgm:t>
    </dgm:pt>
    <dgm:pt modelId="{67BB0626-AC46-49C6-802C-BE4A927C4997}" type="parTrans" cxnId="{23E330CE-E19F-495B-8181-7F22203719DC}">
      <dgm:prSet/>
      <dgm:spPr/>
      <dgm:t>
        <a:bodyPr/>
        <a:lstStyle/>
        <a:p>
          <a:endParaRPr lang="ru-RU"/>
        </a:p>
      </dgm:t>
    </dgm:pt>
    <dgm:pt modelId="{CE5E3D8A-E560-4AD6-AC9E-06F65F9E961F}" type="sibTrans" cxnId="{23E330CE-E19F-495B-8181-7F22203719DC}">
      <dgm:prSet/>
      <dgm:spPr/>
      <dgm:t>
        <a:bodyPr/>
        <a:lstStyle/>
        <a:p>
          <a:endParaRPr lang="ru-RU"/>
        </a:p>
      </dgm:t>
    </dgm:pt>
    <dgm:pt modelId="{3B6499A0-EEA3-47B6-B2D5-F6B85DD9F13D}">
      <dgm:prSet phldrT="[Текст]"/>
      <dgm:spPr>
        <a:ln>
          <a:solidFill>
            <a:schemeClr val="tx2">
              <a:lumMod val="60000"/>
              <a:lumOff val="40000"/>
            </a:schemeClr>
          </a:solidFill>
        </a:ln>
      </dgm:spPr>
      <dgm:t>
        <a:bodyPr/>
        <a:lstStyle/>
        <a:p>
          <a:r>
            <a:rPr lang="ru-RU" dirty="0" smtClean="0"/>
            <a:t>Характером показателя</a:t>
          </a:r>
          <a:endParaRPr lang="ru-RU" dirty="0"/>
        </a:p>
      </dgm:t>
    </dgm:pt>
    <dgm:pt modelId="{6DD91168-DFEF-480C-B050-6E4629E599F8}" type="parTrans" cxnId="{7978BB28-55D4-4B71-B2A9-895ABFA9A7D2}">
      <dgm:prSet/>
      <dgm:spPr/>
      <dgm:t>
        <a:bodyPr/>
        <a:lstStyle/>
        <a:p>
          <a:endParaRPr lang="ru-RU"/>
        </a:p>
      </dgm:t>
    </dgm:pt>
    <dgm:pt modelId="{48570AE3-6F71-4B0D-9124-8F67E10D69AE}" type="sibTrans" cxnId="{7978BB28-55D4-4B71-B2A9-895ABFA9A7D2}">
      <dgm:prSet/>
      <dgm:spPr/>
      <dgm:t>
        <a:bodyPr/>
        <a:lstStyle/>
        <a:p>
          <a:endParaRPr lang="ru-RU"/>
        </a:p>
      </dgm:t>
    </dgm:pt>
    <dgm:pt modelId="{2252719B-CA5D-48F6-BC6A-04BDF5DE5DAD}" type="pres">
      <dgm:prSet presAssocID="{0C13ECAB-ADDA-4325-AC7E-C28D91A9F540}" presName="cycle" presStyleCnt="0">
        <dgm:presLayoutVars>
          <dgm:chMax val="1"/>
          <dgm:dir/>
          <dgm:animLvl val="ctr"/>
          <dgm:resizeHandles val="exact"/>
        </dgm:presLayoutVars>
      </dgm:prSet>
      <dgm:spPr/>
      <dgm:t>
        <a:bodyPr/>
        <a:lstStyle/>
        <a:p>
          <a:endParaRPr lang="ru-RU"/>
        </a:p>
      </dgm:t>
    </dgm:pt>
    <dgm:pt modelId="{8412D8A4-583E-40B1-B4A6-63F665F9C1D0}" type="pres">
      <dgm:prSet presAssocID="{7ECE43D5-6210-4F52-95F7-6C40F75F0FD7}" presName="centerShape" presStyleLbl="node0" presStyleIdx="0" presStyleCnt="1" custScaleX="231906" custScaleY="127491" custLinFactNeighborX="-3051" custLinFactNeighborY="0"/>
      <dgm:spPr/>
      <dgm:t>
        <a:bodyPr/>
        <a:lstStyle/>
        <a:p>
          <a:endParaRPr lang="ru-RU"/>
        </a:p>
      </dgm:t>
    </dgm:pt>
    <dgm:pt modelId="{9A921807-C355-42AD-9F30-DB03B04D6785}" type="pres">
      <dgm:prSet presAssocID="{D563FFAC-8E7F-459D-AF86-16A64BE6B1AF}" presName="Name9" presStyleLbl="parChTrans1D2" presStyleIdx="0" presStyleCnt="4"/>
      <dgm:spPr/>
      <dgm:t>
        <a:bodyPr/>
        <a:lstStyle/>
        <a:p>
          <a:endParaRPr lang="ru-RU"/>
        </a:p>
      </dgm:t>
    </dgm:pt>
    <dgm:pt modelId="{5F771448-AF32-46CF-A205-7F61947585F5}" type="pres">
      <dgm:prSet presAssocID="{D563FFAC-8E7F-459D-AF86-16A64BE6B1AF}" presName="connTx" presStyleLbl="parChTrans1D2" presStyleIdx="0" presStyleCnt="4"/>
      <dgm:spPr/>
      <dgm:t>
        <a:bodyPr/>
        <a:lstStyle/>
        <a:p>
          <a:endParaRPr lang="ru-RU"/>
        </a:p>
      </dgm:t>
    </dgm:pt>
    <dgm:pt modelId="{8A9C7908-52E5-4668-8219-9EBE913B4B3B}" type="pres">
      <dgm:prSet presAssocID="{A20D0A6E-8144-4065-A615-180E6AA412F0}" presName="node" presStyleLbl="node1" presStyleIdx="0" presStyleCnt="4" custScaleX="169313" custRadScaleRad="99550" custRadScaleInc="-7490">
        <dgm:presLayoutVars>
          <dgm:bulletEnabled val="1"/>
        </dgm:presLayoutVars>
      </dgm:prSet>
      <dgm:spPr/>
      <dgm:t>
        <a:bodyPr/>
        <a:lstStyle/>
        <a:p>
          <a:endParaRPr lang="ru-RU"/>
        </a:p>
      </dgm:t>
    </dgm:pt>
    <dgm:pt modelId="{6C49BCAD-D0A2-455F-B0BF-51C7B390F97A}" type="pres">
      <dgm:prSet presAssocID="{8835787F-F439-4AFA-B48B-95843A35B92D}" presName="Name9" presStyleLbl="parChTrans1D2" presStyleIdx="1" presStyleCnt="4"/>
      <dgm:spPr/>
      <dgm:t>
        <a:bodyPr/>
        <a:lstStyle/>
        <a:p>
          <a:endParaRPr lang="ru-RU"/>
        </a:p>
      </dgm:t>
    </dgm:pt>
    <dgm:pt modelId="{82CCDDAB-7C38-49AC-8BD3-DE355AB8D8E6}" type="pres">
      <dgm:prSet presAssocID="{8835787F-F439-4AFA-B48B-95843A35B92D}" presName="connTx" presStyleLbl="parChTrans1D2" presStyleIdx="1" presStyleCnt="4"/>
      <dgm:spPr/>
      <dgm:t>
        <a:bodyPr/>
        <a:lstStyle/>
        <a:p>
          <a:endParaRPr lang="ru-RU"/>
        </a:p>
      </dgm:t>
    </dgm:pt>
    <dgm:pt modelId="{AF93D02B-4AE1-4C95-86A0-841D888C5C63}" type="pres">
      <dgm:prSet presAssocID="{59EF82FF-2F39-44C4-BACE-654818E4CAC4}" presName="node" presStyleLbl="node1" presStyleIdx="1" presStyleCnt="4" custScaleX="167034" custRadScaleRad="173458" custRadScaleInc="2027">
        <dgm:presLayoutVars>
          <dgm:bulletEnabled val="1"/>
        </dgm:presLayoutVars>
      </dgm:prSet>
      <dgm:spPr/>
      <dgm:t>
        <a:bodyPr/>
        <a:lstStyle/>
        <a:p>
          <a:endParaRPr lang="ru-RU"/>
        </a:p>
      </dgm:t>
    </dgm:pt>
    <dgm:pt modelId="{04FE940E-594D-4BF9-9DA7-E7F1052648F2}" type="pres">
      <dgm:prSet presAssocID="{67BB0626-AC46-49C6-802C-BE4A927C4997}" presName="Name9" presStyleLbl="parChTrans1D2" presStyleIdx="2" presStyleCnt="4"/>
      <dgm:spPr/>
      <dgm:t>
        <a:bodyPr/>
        <a:lstStyle/>
        <a:p>
          <a:endParaRPr lang="ru-RU"/>
        </a:p>
      </dgm:t>
    </dgm:pt>
    <dgm:pt modelId="{7D328922-249C-43D6-84C5-85B997547188}" type="pres">
      <dgm:prSet presAssocID="{67BB0626-AC46-49C6-802C-BE4A927C4997}" presName="connTx" presStyleLbl="parChTrans1D2" presStyleIdx="2" presStyleCnt="4"/>
      <dgm:spPr/>
      <dgm:t>
        <a:bodyPr/>
        <a:lstStyle/>
        <a:p>
          <a:endParaRPr lang="ru-RU"/>
        </a:p>
      </dgm:t>
    </dgm:pt>
    <dgm:pt modelId="{EABFFB77-490A-4FBD-81A1-892A6EF39D2B}" type="pres">
      <dgm:prSet presAssocID="{8D4EE465-80B0-4916-BCAF-3393934B0031}" presName="node" presStyleLbl="node1" presStyleIdx="2" presStyleCnt="4" custScaleX="177197" custRadScaleRad="100635" custRadScaleInc="7535">
        <dgm:presLayoutVars>
          <dgm:bulletEnabled val="1"/>
        </dgm:presLayoutVars>
      </dgm:prSet>
      <dgm:spPr/>
      <dgm:t>
        <a:bodyPr/>
        <a:lstStyle/>
        <a:p>
          <a:endParaRPr lang="ru-RU"/>
        </a:p>
      </dgm:t>
    </dgm:pt>
    <dgm:pt modelId="{DCC71A81-5FA8-4A60-BB60-492440CAB2A9}" type="pres">
      <dgm:prSet presAssocID="{6DD91168-DFEF-480C-B050-6E4629E599F8}" presName="Name9" presStyleLbl="parChTrans1D2" presStyleIdx="3" presStyleCnt="4"/>
      <dgm:spPr/>
      <dgm:t>
        <a:bodyPr/>
        <a:lstStyle/>
        <a:p>
          <a:endParaRPr lang="ru-RU"/>
        </a:p>
      </dgm:t>
    </dgm:pt>
    <dgm:pt modelId="{BA7E7B02-AC40-4D3D-85E6-C42C2D6C9FBB}" type="pres">
      <dgm:prSet presAssocID="{6DD91168-DFEF-480C-B050-6E4629E599F8}" presName="connTx" presStyleLbl="parChTrans1D2" presStyleIdx="3" presStyleCnt="4"/>
      <dgm:spPr/>
      <dgm:t>
        <a:bodyPr/>
        <a:lstStyle/>
        <a:p>
          <a:endParaRPr lang="ru-RU"/>
        </a:p>
      </dgm:t>
    </dgm:pt>
    <dgm:pt modelId="{02AFF764-10DD-4C72-AD0B-63D7D4681BC2}" type="pres">
      <dgm:prSet presAssocID="{3B6499A0-EEA3-47B6-B2D5-F6B85DD9F13D}" presName="node" presStyleLbl="node1" presStyleIdx="3" presStyleCnt="4" custScaleX="159409" custScaleY="104373" custRadScaleRad="167053" custRadScaleInc="-3385">
        <dgm:presLayoutVars>
          <dgm:bulletEnabled val="1"/>
        </dgm:presLayoutVars>
      </dgm:prSet>
      <dgm:spPr/>
      <dgm:t>
        <a:bodyPr/>
        <a:lstStyle/>
        <a:p>
          <a:endParaRPr lang="ru-RU"/>
        </a:p>
      </dgm:t>
    </dgm:pt>
  </dgm:ptLst>
  <dgm:cxnLst>
    <dgm:cxn modelId="{DB7F5B89-6CD7-4781-857E-74C550B5257C}" srcId="{7ECE43D5-6210-4F52-95F7-6C40F75F0FD7}" destId="{59EF82FF-2F39-44C4-BACE-654818E4CAC4}" srcOrd="1" destOrd="0" parTransId="{8835787F-F439-4AFA-B48B-95843A35B92D}" sibTransId="{F0A4FAA2-85D8-4810-8A46-50ABCC6CFED3}"/>
    <dgm:cxn modelId="{5DA869C6-DC60-490E-8EB1-A9248499C862}" type="presOf" srcId="{D563FFAC-8E7F-459D-AF86-16A64BE6B1AF}" destId="{5F771448-AF32-46CF-A205-7F61947585F5}" srcOrd="1" destOrd="0" presId="urn:microsoft.com/office/officeart/2005/8/layout/radial1"/>
    <dgm:cxn modelId="{23E330CE-E19F-495B-8181-7F22203719DC}" srcId="{7ECE43D5-6210-4F52-95F7-6C40F75F0FD7}" destId="{8D4EE465-80B0-4916-BCAF-3393934B0031}" srcOrd="2" destOrd="0" parTransId="{67BB0626-AC46-49C6-802C-BE4A927C4997}" sibTransId="{CE5E3D8A-E560-4AD6-AC9E-06F65F9E961F}"/>
    <dgm:cxn modelId="{F8E7259A-FB6B-4B9F-8FB3-7DE0F4FB6E8F}" type="presOf" srcId="{6DD91168-DFEF-480C-B050-6E4629E599F8}" destId="{BA7E7B02-AC40-4D3D-85E6-C42C2D6C9FBB}" srcOrd="1" destOrd="0" presId="urn:microsoft.com/office/officeart/2005/8/layout/radial1"/>
    <dgm:cxn modelId="{A6F118A3-9E99-49DE-AB01-E5CB557714B9}" type="presOf" srcId="{8835787F-F439-4AFA-B48B-95843A35B92D}" destId="{82CCDDAB-7C38-49AC-8BD3-DE355AB8D8E6}" srcOrd="1" destOrd="0" presId="urn:microsoft.com/office/officeart/2005/8/layout/radial1"/>
    <dgm:cxn modelId="{16BC3997-A382-4643-9978-176AE96D99D0}" type="presOf" srcId="{67BB0626-AC46-49C6-802C-BE4A927C4997}" destId="{7D328922-249C-43D6-84C5-85B997547188}" srcOrd="1" destOrd="0" presId="urn:microsoft.com/office/officeart/2005/8/layout/radial1"/>
    <dgm:cxn modelId="{AD3C8E6B-6E36-404E-810D-8865E82C0069}" type="presOf" srcId="{3B6499A0-EEA3-47B6-B2D5-F6B85DD9F13D}" destId="{02AFF764-10DD-4C72-AD0B-63D7D4681BC2}" srcOrd="0" destOrd="0" presId="urn:microsoft.com/office/officeart/2005/8/layout/radial1"/>
    <dgm:cxn modelId="{66098E36-62BB-4814-88C1-68660F183168}" type="presOf" srcId="{67BB0626-AC46-49C6-802C-BE4A927C4997}" destId="{04FE940E-594D-4BF9-9DA7-E7F1052648F2}" srcOrd="0" destOrd="0" presId="urn:microsoft.com/office/officeart/2005/8/layout/radial1"/>
    <dgm:cxn modelId="{CEE4F502-DEFB-4FFB-9893-0D98D7750386}" type="presOf" srcId="{D563FFAC-8E7F-459D-AF86-16A64BE6B1AF}" destId="{9A921807-C355-42AD-9F30-DB03B04D6785}" srcOrd="0" destOrd="0" presId="urn:microsoft.com/office/officeart/2005/8/layout/radial1"/>
    <dgm:cxn modelId="{EA62274E-4DF6-4135-B0E2-D81EBF22CC8D}" type="presOf" srcId="{8835787F-F439-4AFA-B48B-95843A35B92D}" destId="{6C49BCAD-D0A2-455F-B0BF-51C7B390F97A}" srcOrd="0" destOrd="0" presId="urn:microsoft.com/office/officeart/2005/8/layout/radial1"/>
    <dgm:cxn modelId="{2BCFA835-12A5-4410-9335-1A1C943FD0A1}" type="presOf" srcId="{7ECE43D5-6210-4F52-95F7-6C40F75F0FD7}" destId="{8412D8A4-583E-40B1-B4A6-63F665F9C1D0}" srcOrd="0" destOrd="0" presId="urn:microsoft.com/office/officeart/2005/8/layout/radial1"/>
    <dgm:cxn modelId="{7A2252AF-2CE3-4439-9E20-75EDF62B01FF}" type="presOf" srcId="{6DD91168-DFEF-480C-B050-6E4629E599F8}" destId="{DCC71A81-5FA8-4A60-BB60-492440CAB2A9}" srcOrd="0" destOrd="0" presId="urn:microsoft.com/office/officeart/2005/8/layout/radial1"/>
    <dgm:cxn modelId="{48E9C675-2DBC-44E4-89B3-C317B996BBA1}" type="presOf" srcId="{8D4EE465-80B0-4916-BCAF-3393934B0031}" destId="{EABFFB77-490A-4FBD-81A1-892A6EF39D2B}" srcOrd="0" destOrd="0" presId="urn:microsoft.com/office/officeart/2005/8/layout/radial1"/>
    <dgm:cxn modelId="{BB8886B5-5138-4A7B-B145-29E007D0FD4A}" srcId="{7ECE43D5-6210-4F52-95F7-6C40F75F0FD7}" destId="{A20D0A6E-8144-4065-A615-180E6AA412F0}" srcOrd="0" destOrd="0" parTransId="{D563FFAC-8E7F-459D-AF86-16A64BE6B1AF}" sibTransId="{A91C4C46-E254-4DBD-AA55-E328A92F0EE3}"/>
    <dgm:cxn modelId="{7978BB28-55D4-4B71-B2A9-895ABFA9A7D2}" srcId="{7ECE43D5-6210-4F52-95F7-6C40F75F0FD7}" destId="{3B6499A0-EEA3-47B6-B2D5-F6B85DD9F13D}" srcOrd="3" destOrd="0" parTransId="{6DD91168-DFEF-480C-B050-6E4629E599F8}" sibTransId="{48570AE3-6F71-4B0D-9124-8F67E10D69AE}"/>
    <dgm:cxn modelId="{18A90754-9C2A-4869-BD46-5EDD7542475D}" srcId="{0C13ECAB-ADDA-4325-AC7E-C28D91A9F540}" destId="{7ECE43D5-6210-4F52-95F7-6C40F75F0FD7}" srcOrd="0" destOrd="0" parTransId="{FCF4CF8A-CDF7-4BD4-A753-381228738FBA}" sibTransId="{984BCABD-C250-43E1-B91C-26BFB26FD36D}"/>
    <dgm:cxn modelId="{DF6A90B7-BB0E-4F78-9E8C-C55855D90FA9}" type="presOf" srcId="{0C13ECAB-ADDA-4325-AC7E-C28D91A9F540}" destId="{2252719B-CA5D-48F6-BC6A-04BDF5DE5DAD}" srcOrd="0" destOrd="0" presId="urn:microsoft.com/office/officeart/2005/8/layout/radial1"/>
    <dgm:cxn modelId="{5B7AC51E-B8A5-4E19-AE09-60DF88820BD5}" type="presOf" srcId="{59EF82FF-2F39-44C4-BACE-654818E4CAC4}" destId="{AF93D02B-4AE1-4C95-86A0-841D888C5C63}" srcOrd="0" destOrd="0" presId="urn:microsoft.com/office/officeart/2005/8/layout/radial1"/>
    <dgm:cxn modelId="{4B4E8DB6-73FE-4703-86BF-2A1D5FFBBECC}" type="presOf" srcId="{A20D0A6E-8144-4065-A615-180E6AA412F0}" destId="{8A9C7908-52E5-4668-8219-9EBE913B4B3B}" srcOrd="0" destOrd="0" presId="urn:microsoft.com/office/officeart/2005/8/layout/radial1"/>
    <dgm:cxn modelId="{35E37D96-9401-407D-A856-76DA0AC95FE4}" type="presParOf" srcId="{2252719B-CA5D-48F6-BC6A-04BDF5DE5DAD}" destId="{8412D8A4-583E-40B1-B4A6-63F665F9C1D0}" srcOrd="0" destOrd="0" presId="urn:microsoft.com/office/officeart/2005/8/layout/radial1"/>
    <dgm:cxn modelId="{52CF5B92-5118-4E16-8FB6-4258B7FA3C37}" type="presParOf" srcId="{2252719B-CA5D-48F6-BC6A-04BDF5DE5DAD}" destId="{9A921807-C355-42AD-9F30-DB03B04D6785}" srcOrd="1" destOrd="0" presId="urn:microsoft.com/office/officeart/2005/8/layout/radial1"/>
    <dgm:cxn modelId="{EFE3136A-8483-42FE-9B9E-C148DA874042}" type="presParOf" srcId="{9A921807-C355-42AD-9F30-DB03B04D6785}" destId="{5F771448-AF32-46CF-A205-7F61947585F5}" srcOrd="0" destOrd="0" presId="urn:microsoft.com/office/officeart/2005/8/layout/radial1"/>
    <dgm:cxn modelId="{F04A9317-796B-4BD0-B35C-697D1C442318}" type="presParOf" srcId="{2252719B-CA5D-48F6-BC6A-04BDF5DE5DAD}" destId="{8A9C7908-52E5-4668-8219-9EBE913B4B3B}" srcOrd="2" destOrd="0" presId="urn:microsoft.com/office/officeart/2005/8/layout/radial1"/>
    <dgm:cxn modelId="{3AF574F2-DF16-4C7D-AB03-9D7884B3797A}" type="presParOf" srcId="{2252719B-CA5D-48F6-BC6A-04BDF5DE5DAD}" destId="{6C49BCAD-D0A2-455F-B0BF-51C7B390F97A}" srcOrd="3" destOrd="0" presId="urn:microsoft.com/office/officeart/2005/8/layout/radial1"/>
    <dgm:cxn modelId="{A391E2AE-D16D-40BD-B9DF-D8A92495E3CE}" type="presParOf" srcId="{6C49BCAD-D0A2-455F-B0BF-51C7B390F97A}" destId="{82CCDDAB-7C38-49AC-8BD3-DE355AB8D8E6}" srcOrd="0" destOrd="0" presId="urn:microsoft.com/office/officeart/2005/8/layout/radial1"/>
    <dgm:cxn modelId="{803A027C-593B-40DA-A157-85EBA12AB4B5}" type="presParOf" srcId="{2252719B-CA5D-48F6-BC6A-04BDF5DE5DAD}" destId="{AF93D02B-4AE1-4C95-86A0-841D888C5C63}" srcOrd="4" destOrd="0" presId="urn:microsoft.com/office/officeart/2005/8/layout/radial1"/>
    <dgm:cxn modelId="{1EE9B342-111C-4C11-A70E-A1B20F83E76D}" type="presParOf" srcId="{2252719B-CA5D-48F6-BC6A-04BDF5DE5DAD}" destId="{04FE940E-594D-4BF9-9DA7-E7F1052648F2}" srcOrd="5" destOrd="0" presId="urn:microsoft.com/office/officeart/2005/8/layout/radial1"/>
    <dgm:cxn modelId="{58B8323B-7868-43E0-8AB5-B545C4B22107}" type="presParOf" srcId="{04FE940E-594D-4BF9-9DA7-E7F1052648F2}" destId="{7D328922-249C-43D6-84C5-85B997547188}" srcOrd="0" destOrd="0" presId="urn:microsoft.com/office/officeart/2005/8/layout/radial1"/>
    <dgm:cxn modelId="{76312455-C88D-40E9-99BA-C54DFAE373FD}" type="presParOf" srcId="{2252719B-CA5D-48F6-BC6A-04BDF5DE5DAD}" destId="{EABFFB77-490A-4FBD-81A1-892A6EF39D2B}" srcOrd="6" destOrd="0" presId="urn:microsoft.com/office/officeart/2005/8/layout/radial1"/>
    <dgm:cxn modelId="{6CDF013A-D892-4221-8A01-36A865FEC9A6}" type="presParOf" srcId="{2252719B-CA5D-48F6-BC6A-04BDF5DE5DAD}" destId="{DCC71A81-5FA8-4A60-BB60-492440CAB2A9}" srcOrd="7" destOrd="0" presId="urn:microsoft.com/office/officeart/2005/8/layout/radial1"/>
    <dgm:cxn modelId="{9BC70FED-8DED-4E6C-9BFA-ECA2B1C3A45C}" type="presParOf" srcId="{DCC71A81-5FA8-4A60-BB60-492440CAB2A9}" destId="{BA7E7B02-AC40-4D3D-85E6-C42C2D6C9FBB}" srcOrd="0" destOrd="0" presId="urn:microsoft.com/office/officeart/2005/8/layout/radial1"/>
    <dgm:cxn modelId="{45C7323B-C774-4A0C-A3F8-5622D7BDAF8F}" type="presParOf" srcId="{2252719B-CA5D-48F6-BC6A-04BDF5DE5DAD}" destId="{02AFF764-10DD-4C72-AD0B-63D7D4681BC2}"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802744-33EF-4840-85A4-6D129F65FBFF}" type="doc">
      <dgm:prSet loTypeId="urn:microsoft.com/office/officeart/2005/8/layout/pyramid2" loCatId="pyramid" qsTypeId="urn:microsoft.com/office/officeart/2005/8/quickstyle/simple1" qsCatId="simple" csTypeId="urn:microsoft.com/office/officeart/2005/8/colors/accent0_2" csCatId="mainScheme" phldr="1"/>
      <dgm:spPr/>
      <dgm:t>
        <a:bodyPr/>
        <a:lstStyle/>
        <a:p>
          <a:endParaRPr lang="ru-RU"/>
        </a:p>
      </dgm:t>
    </dgm:pt>
    <dgm:pt modelId="{1574EC0F-F5B5-4E3A-B4E6-3AF087B369DF}">
      <dgm:prSet custT="1"/>
      <dgm:spPr>
        <a:solidFill>
          <a:schemeClr val="accent6">
            <a:lumMod val="40000"/>
            <a:lumOff val="60000"/>
            <a:alpha val="90000"/>
          </a:schemeClr>
        </a:solidFill>
      </dgm:spPr>
      <dgm:t>
        <a:bodyPr/>
        <a:lstStyle/>
        <a:p>
          <a:r>
            <a:rPr lang="ru-RU" sz="28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правила документооборота</a:t>
          </a:r>
          <a:endParaRPr lang="ru-RU" sz="2800" dirty="0">
            <a:solidFill>
              <a:schemeClr val="tx1"/>
            </a:solidFill>
          </a:endParaRPr>
        </a:p>
      </dgm:t>
    </dgm:pt>
    <dgm:pt modelId="{D48D32EC-7B46-4357-8925-D2C72270B100}" type="parTrans" cxnId="{1B8EB08B-3880-4000-9CB8-576EA6FF543F}">
      <dgm:prSet/>
      <dgm:spPr/>
      <dgm:t>
        <a:bodyPr/>
        <a:lstStyle/>
        <a:p>
          <a:endParaRPr lang="ru-RU"/>
        </a:p>
      </dgm:t>
    </dgm:pt>
    <dgm:pt modelId="{2CFA8BD2-35C3-411B-871A-60059E6844AF}" type="sibTrans" cxnId="{1B8EB08B-3880-4000-9CB8-576EA6FF543F}">
      <dgm:prSet/>
      <dgm:spPr/>
      <dgm:t>
        <a:bodyPr/>
        <a:lstStyle/>
        <a:p>
          <a:endParaRPr lang="ru-RU"/>
        </a:p>
      </dgm:t>
    </dgm:pt>
    <dgm:pt modelId="{51D4F0CD-DE37-4248-B0D0-C725F654DC54}">
      <dgm:prSet custT="1"/>
      <dgm:spPr>
        <a:solidFill>
          <a:srgbClr val="FFFF00">
            <a:alpha val="90000"/>
          </a:srgbClr>
        </a:solidFill>
      </dgm:spPr>
      <dgm:t>
        <a:bodyPr/>
        <a:lstStyle/>
        <a:p>
          <a:endParaRPr lang="ru-RU" sz="2800" dirty="0">
            <a:solidFill>
              <a:schemeClr val="tx1"/>
            </a:solidFill>
          </a:endParaRPr>
        </a:p>
      </dgm:t>
    </dgm:pt>
    <dgm:pt modelId="{46F31C98-DA74-478F-BDEE-A728AC6A6E5F}" type="parTrans" cxnId="{6A9F89DF-A9D1-440D-ABCF-29C399AEF8DC}">
      <dgm:prSet/>
      <dgm:spPr/>
      <dgm:t>
        <a:bodyPr/>
        <a:lstStyle/>
        <a:p>
          <a:endParaRPr lang="ru-RU"/>
        </a:p>
      </dgm:t>
    </dgm:pt>
    <dgm:pt modelId="{BD7E390B-D2EC-466C-9FF3-B2C5DE23A56A}" type="sibTrans" cxnId="{6A9F89DF-A9D1-440D-ABCF-29C399AEF8DC}">
      <dgm:prSet/>
      <dgm:spPr/>
      <dgm:t>
        <a:bodyPr/>
        <a:lstStyle/>
        <a:p>
          <a:endParaRPr lang="ru-RU"/>
        </a:p>
      </dgm:t>
    </dgm:pt>
    <dgm:pt modelId="{8210783E-DFB5-4585-A29E-E6C12B48F563}">
      <dgm:prSet custT="1"/>
      <dgm:spPr>
        <a:solidFill>
          <a:schemeClr val="accent5">
            <a:lumMod val="40000"/>
            <a:lumOff val="60000"/>
            <a:alpha val="90000"/>
          </a:schemeClr>
        </a:solidFill>
      </dgm:spPr>
      <dgm:t>
        <a:bodyPr/>
        <a:lstStyle/>
        <a:p>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Рабочий план счетов и его применение</a:t>
          </a:r>
          <a:endParaRPr lang="ru-RU" sz="2400" dirty="0"/>
        </a:p>
      </dgm:t>
    </dgm:pt>
    <dgm:pt modelId="{F75AA640-5817-4C6E-833F-F0559BF51C78}" type="parTrans" cxnId="{CBBE12DB-84B1-42AA-AE2A-6C929F0B36BE}">
      <dgm:prSet/>
      <dgm:spPr/>
      <dgm:t>
        <a:bodyPr/>
        <a:lstStyle/>
        <a:p>
          <a:endParaRPr lang="ru-RU"/>
        </a:p>
      </dgm:t>
    </dgm:pt>
    <dgm:pt modelId="{E619F6C1-77F9-4D51-8618-DCE9CCD7D38D}" type="sibTrans" cxnId="{CBBE12DB-84B1-42AA-AE2A-6C929F0B36BE}">
      <dgm:prSet/>
      <dgm:spPr/>
      <dgm:t>
        <a:bodyPr/>
        <a:lstStyle/>
        <a:p>
          <a:endParaRPr lang="ru-RU"/>
        </a:p>
      </dgm:t>
    </dgm:pt>
    <dgm:pt modelId="{7C9C1877-25FB-4FEA-B22D-26E8B9B3901C}">
      <dgm:prSet custT="1"/>
      <dgm:spPr>
        <a:solidFill>
          <a:schemeClr val="accent3">
            <a:lumMod val="60000"/>
            <a:lumOff val="40000"/>
            <a:alpha val="90000"/>
          </a:schemeClr>
        </a:solidFill>
      </dgm:spPr>
      <dgm:t>
        <a:bodyPr/>
        <a:lstStyle/>
        <a:p>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порядок проведения инвентаризации имущества, учитываемого на </a:t>
          </a:r>
          <a:r>
            <a:rPr lang="ru-RU" sz="2400" dirty="0" err="1"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забалансовых</a:t>
          </a:r>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счетах</a:t>
          </a:r>
          <a:endParaRPr lang="ru-RU" sz="2400" dirty="0"/>
        </a:p>
      </dgm:t>
    </dgm:pt>
    <dgm:pt modelId="{C57D12B1-36B5-48DA-8503-E2ABE1D0DA71}" type="parTrans" cxnId="{4F8C082C-6115-46EF-AC5F-A931379AE1B5}">
      <dgm:prSet/>
      <dgm:spPr/>
      <dgm:t>
        <a:bodyPr/>
        <a:lstStyle/>
        <a:p>
          <a:endParaRPr lang="ru-RU"/>
        </a:p>
      </dgm:t>
    </dgm:pt>
    <dgm:pt modelId="{8129D914-E633-40F7-9B67-8783861532D8}" type="sibTrans" cxnId="{4F8C082C-6115-46EF-AC5F-A931379AE1B5}">
      <dgm:prSet/>
      <dgm:spPr/>
      <dgm:t>
        <a:bodyPr/>
        <a:lstStyle/>
        <a:p>
          <a:endParaRPr lang="ru-RU"/>
        </a:p>
      </dgm:t>
    </dgm:pt>
    <dgm:pt modelId="{C50FA44A-5C4F-48CE-A36F-E4CD7B3AE775}" type="pres">
      <dgm:prSet presAssocID="{0C802744-33EF-4840-85A4-6D129F65FBFF}" presName="compositeShape" presStyleCnt="0">
        <dgm:presLayoutVars>
          <dgm:dir/>
          <dgm:resizeHandles/>
        </dgm:presLayoutVars>
      </dgm:prSet>
      <dgm:spPr/>
      <dgm:t>
        <a:bodyPr/>
        <a:lstStyle/>
        <a:p>
          <a:endParaRPr lang="ru-RU"/>
        </a:p>
      </dgm:t>
    </dgm:pt>
    <dgm:pt modelId="{DC743CF2-F1A0-4A85-8D76-95929FD35AE4}" type="pres">
      <dgm:prSet presAssocID="{0C802744-33EF-4840-85A4-6D129F65FBFF}" presName="pyramid" presStyleLbl="node1" presStyleIdx="0" presStyleCnt="1" custLinFactNeighborX="-225" custLinFactNeighborY="-639"/>
      <dgm:spPr/>
    </dgm:pt>
    <dgm:pt modelId="{5225D3DD-F5DA-4AA0-B5DE-F3BF99E5E730}" type="pres">
      <dgm:prSet presAssocID="{0C802744-33EF-4840-85A4-6D129F65FBFF}" presName="theList" presStyleCnt="0"/>
      <dgm:spPr/>
    </dgm:pt>
    <dgm:pt modelId="{A429878E-92BA-4FF7-8C1F-97375EE4BFBD}" type="pres">
      <dgm:prSet presAssocID="{8210783E-DFB5-4585-A29E-E6C12B48F563}" presName="aNode" presStyleLbl="fgAcc1" presStyleIdx="0" presStyleCnt="4" custScaleX="167497" custScaleY="70490" custLinFactNeighborX="-9754" custLinFactNeighborY="-46895">
        <dgm:presLayoutVars>
          <dgm:bulletEnabled val="1"/>
        </dgm:presLayoutVars>
      </dgm:prSet>
      <dgm:spPr/>
      <dgm:t>
        <a:bodyPr/>
        <a:lstStyle/>
        <a:p>
          <a:endParaRPr lang="ru-RU"/>
        </a:p>
      </dgm:t>
    </dgm:pt>
    <dgm:pt modelId="{5CD29859-27FF-4844-8403-BBF1BDC7CFCA}" type="pres">
      <dgm:prSet presAssocID="{8210783E-DFB5-4585-A29E-E6C12B48F563}" presName="aSpace" presStyleCnt="0"/>
      <dgm:spPr/>
    </dgm:pt>
    <dgm:pt modelId="{571A9A89-B4F2-4276-A395-59E2C8217E60}" type="pres">
      <dgm:prSet presAssocID="{1574EC0F-F5B5-4E3A-B4E6-3AF087B369DF}" presName="aNode" presStyleLbl="fgAcc1" presStyleIdx="1" presStyleCnt="4" custScaleX="189452" custLinFactY="11647" custLinFactNeighborX="-8530" custLinFactNeighborY="100000">
        <dgm:presLayoutVars>
          <dgm:bulletEnabled val="1"/>
        </dgm:presLayoutVars>
      </dgm:prSet>
      <dgm:spPr/>
      <dgm:t>
        <a:bodyPr/>
        <a:lstStyle/>
        <a:p>
          <a:endParaRPr lang="ru-RU"/>
        </a:p>
      </dgm:t>
    </dgm:pt>
    <dgm:pt modelId="{A03798EB-FA2A-42A0-AE8D-296FB0D6EB9B}" type="pres">
      <dgm:prSet presAssocID="{1574EC0F-F5B5-4E3A-B4E6-3AF087B369DF}" presName="aSpace" presStyleCnt="0"/>
      <dgm:spPr/>
    </dgm:pt>
    <dgm:pt modelId="{C5A9CA1C-C156-46A7-B1F0-9C0BADB279EC}" type="pres">
      <dgm:prSet presAssocID="{51D4F0CD-DE37-4248-B0D0-C725F654DC54}" presName="aNode" presStyleLbl="fgAcc1" presStyleIdx="2" presStyleCnt="4" custScaleX="250492" custScaleY="102255" custLinFactY="25825" custLinFactNeighborX="-6777" custLinFactNeighborY="100000">
        <dgm:presLayoutVars>
          <dgm:bulletEnabled val="1"/>
        </dgm:presLayoutVars>
      </dgm:prSet>
      <dgm:spPr/>
      <dgm:t>
        <a:bodyPr/>
        <a:lstStyle/>
        <a:p>
          <a:endParaRPr lang="ru-RU"/>
        </a:p>
      </dgm:t>
    </dgm:pt>
    <dgm:pt modelId="{47F5E0A4-54A3-43F9-AA2B-76CF706565BE}" type="pres">
      <dgm:prSet presAssocID="{51D4F0CD-DE37-4248-B0D0-C725F654DC54}" presName="aSpace" presStyleCnt="0"/>
      <dgm:spPr/>
    </dgm:pt>
    <dgm:pt modelId="{C47603D0-F003-4275-8C7B-C698B7ADA26A}" type="pres">
      <dgm:prSet presAssocID="{7C9C1877-25FB-4FEA-B22D-26E8B9B3901C}" presName="aNode" presStyleLbl="fgAcc1" presStyleIdx="3" presStyleCnt="4" custScaleX="249771" custLinFactY="42444" custLinFactNeighborX="-8847" custLinFactNeighborY="100000">
        <dgm:presLayoutVars>
          <dgm:bulletEnabled val="1"/>
        </dgm:presLayoutVars>
      </dgm:prSet>
      <dgm:spPr/>
      <dgm:t>
        <a:bodyPr/>
        <a:lstStyle/>
        <a:p>
          <a:endParaRPr lang="ru-RU"/>
        </a:p>
      </dgm:t>
    </dgm:pt>
    <dgm:pt modelId="{A3F1BC37-DC70-48C8-BD3D-08177AA7BF45}" type="pres">
      <dgm:prSet presAssocID="{7C9C1877-25FB-4FEA-B22D-26E8B9B3901C}" presName="aSpace" presStyleCnt="0"/>
      <dgm:spPr/>
    </dgm:pt>
  </dgm:ptLst>
  <dgm:cxnLst>
    <dgm:cxn modelId="{91FEB522-B708-4E85-9A33-0FF6CA730703}" type="presOf" srcId="{51D4F0CD-DE37-4248-B0D0-C725F654DC54}" destId="{C5A9CA1C-C156-46A7-B1F0-9C0BADB279EC}" srcOrd="0" destOrd="0" presId="urn:microsoft.com/office/officeart/2005/8/layout/pyramid2"/>
    <dgm:cxn modelId="{3C893759-C343-4D9B-B31E-45C05362169A}" type="presOf" srcId="{0C802744-33EF-4840-85A4-6D129F65FBFF}" destId="{C50FA44A-5C4F-48CE-A36F-E4CD7B3AE775}" srcOrd="0" destOrd="0" presId="urn:microsoft.com/office/officeart/2005/8/layout/pyramid2"/>
    <dgm:cxn modelId="{CBBE12DB-84B1-42AA-AE2A-6C929F0B36BE}" srcId="{0C802744-33EF-4840-85A4-6D129F65FBFF}" destId="{8210783E-DFB5-4585-A29E-E6C12B48F563}" srcOrd="0" destOrd="0" parTransId="{F75AA640-5817-4C6E-833F-F0559BF51C78}" sibTransId="{E619F6C1-77F9-4D51-8618-DCE9CCD7D38D}"/>
    <dgm:cxn modelId="{C8B101AD-D7DD-47CB-8E69-822E1C1023D3}" type="presOf" srcId="{7C9C1877-25FB-4FEA-B22D-26E8B9B3901C}" destId="{C47603D0-F003-4275-8C7B-C698B7ADA26A}" srcOrd="0" destOrd="0" presId="urn:microsoft.com/office/officeart/2005/8/layout/pyramid2"/>
    <dgm:cxn modelId="{1B8EB08B-3880-4000-9CB8-576EA6FF543F}" srcId="{0C802744-33EF-4840-85A4-6D129F65FBFF}" destId="{1574EC0F-F5B5-4E3A-B4E6-3AF087B369DF}" srcOrd="1" destOrd="0" parTransId="{D48D32EC-7B46-4357-8925-D2C72270B100}" sibTransId="{2CFA8BD2-35C3-411B-871A-60059E6844AF}"/>
    <dgm:cxn modelId="{85467F24-C952-47D1-9E55-AF072856A402}" type="presOf" srcId="{8210783E-DFB5-4585-A29E-E6C12B48F563}" destId="{A429878E-92BA-4FF7-8C1F-97375EE4BFBD}" srcOrd="0" destOrd="0" presId="urn:microsoft.com/office/officeart/2005/8/layout/pyramid2"/>
    <dgm:cxn modelId="{6A9F89DF-A9D1-440D-ABCF-29C399AEF8DC}" srcId="{0C802744-33EF-4840-85A4-6D129F65FBFF}" destId="{51D4F0CD-DE37-4248-B0D0-C725F654DC54}" srcOrd="2" destOrd="0" parTransId="{46F31C98-DA74-478F-BDEE-A728AC6A6E5F}" sibTransId="{BD7E390B-D2EC-466C-9FF3-B2C5DE23A56A}"/>
    <dgm:cxn modelId="{795B0D1A-A705-4C6D-A799-829B8EEEF524}" type="presOf" srcId="{1574EC0F-F5B5-4E3A-B4E6-3AF087B369DF}" destId="{571A9A89-B4F2-4276-A395-59E2C8217E60}" srcOrd="0" destOrd="0" presId="urn:microsoft.com/office/officeart/2005/8/layout/pyramid2"/>
    <dgm:cxn modelId="{4F8C082C-6115-46EF-AC5F-A931379AE1B5}" srcId="{0C802744-33EF-4840-85A4-6D129F65FBFF}" destId="{7C9C1877-25FB-4FEA-B22D-26E8B9B3901C}" srcOrd="3" destOrd="0" parTransId="{C57D12B1-36B5-48DA-8503-E2ABE1D0DA71}" sibTransId="{8129D914-E633-40F7-9B67-8783861532D8}"/>
    <dgm:cxn modelId="{E14DD255-7218-4E65-A134-14B159BEEC1B}" type="presParOf" srcId="{C50FA44A-5C4F-48CE-A36F-E4CD7B3AE775}" destId="{DC743CF2-F1A0-4A85-8D76-95929FD35AE4}" srcOrd="0" destOrd="0" presId="urn:microsoft.com/office/officeart/2005/8/layout/pyramid2"/>
    <dgm:cxn modelId="{2A38DB96-5034-4EF1-9CDE-2DE68BA0A796}" type="presParOf" srcId="{C50FA44A-5C4F-48CE-A36F-E4CD7B3AE775}" destId="{5225D3DD-F5DA-4AA0-B5DE-F3BF99E5E730}" srcOrd="1" destOrd="0" presId="urn:microsoft.com/office/officeart/2005/8/layout/pyramid2"/>
    <dgm:cxn modelId="{62531553-C1BE-4500-82AA-7E23DFC726A4}" type="presParOf" srcId="{5225D3DD-F5DA-4AA0-B5DE-F3BF99E5E730}" destId="{A429878E-92BA-4FF7-8C1F-97375EE4BFBD}" srcOrd="0" destOrd="0" presId="urn:microsoft.com/office/officeart/2005/8/layout/pyramid2"/>
    <dgm:cxn modelId="{C0D56E2E-D72E-4CBF-A42A-A6110231ADAD}" type="presParOf" srcId="{5225D3DD-F5DA-4AA0-B5DE-F3BF99E5E730}" destId="{5CD29859-27FF-4844-8403-BBF1BDC7CFCA}" srcOrd="1" destOrd="0" presId="urn:microsoft.com/office/officeart/2005/8/layout/pyramid2"/>
    <dgm:cxn modelId="{A20AA910-7B3B-4727-9AA8-8665D572AC8E}" type="presParOf" srcId="{5225D3DD-F5DA-4AA0-B5DE-F3BF99E5E730}" destId="{571A9A89-B4F2-4276-A395-59E2C8217E60}" srcOrd="2" destOrd="0" presId="urn:microsoft.com/office/officeart/2005/8/layout/pyramid2"/>
    <dgm:cxn modelId="{5EE3C80F-6496-49FA-BD42-2E07A5EE4B4A}" type="presParOf" srcId="{5225D3DD-F5DA-4AA0-B5DE-F3BF99E5E730}" destId="{A03798EB-FA2A-42A0-AE8D-296FB0D6EB9B}" srcOrd="3" destOrd="0" presId="urn:microsoft.com/office/officeart/2005/8/layout/pyramid2"/>
    <dgm:cxn modelId="{8E4F21D8-01B6-41F2-9CDE-2D773098E0F7}" type="presParOf" srcId="{5225D3DD-F5DA-4AA0-B5DE-F3BF99E5E730}" destId="{C5A9CA1C-C156-46A7-B1F0-9C0BADB279EC}" srcOrd="4" destOrd="0" presId="urn:microsoft.com/office/officeart/2005/8/layout/pyramid2"/>
    <dgm:cxn modelId="{C5713E17-419C-49EB-A20C-F448D89A37FF}" type="presParOf" srcId="{5225D3DD-F5DA-4AA0-B5DE-F3BF99E5E730}" destId="{47F5E0A4-54A3-43F9-AA2B-76CF706565BE}" srcOrd="5" destOrd="0" presId="urn:microsoft.com/office/officeart/2005/8/layout/pyramid2"/>
    <dgm:cxn modelId="{D5465D75-E12F-47D9-BB40-E286EBAB699E}" type="presParOf" srcId="{5225D3DD-F5DA-4AA0-B5DE-F3BF99E5E730}" destId="{C47603D0-F003-4275-8C7B-C698B7ADA26A}" srcOrd="6" destOrd="0" presId="urn:microsoft.com/office/officeart/2005/8/layout/pyramid2"/>
    <dgm:cxn modelId="{A40897D3-E189-4B72-A6E0-7EE8995DC277}" type="presParOf" srcId="{5225D3DD-F5DA-4AA0-B5DE-F3BF99E5E730}" destId="{A3F1BC37-DC70-48C8-BD3D-08177AA7BF45}"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60F4C1A-F359-4F4B-8BF9-76410431D4D0}"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ru-RU"/>
        </a:p>
      </dgm:t>
    </dgm:pt>
    <dgm:pt modelId="{96D5FC7E-558A-4F69-B81E-8BF25AAD7458}">
      <dgm:prSet phldrT="[Текст]">
        <dgm:style>
          <a:lnRef idx="2">
            <a:schemeClr val="accent5"/>
          </a:lnRef>
          <a:fillRef idx="1">
            <a:schemeClr val="lt1"/>
          </a:fillRef>
          <a:effectRef idx="0">
            <a:schemeClr val="accent5"/>
          </a:effectRef>
          <a:fontRef idx="minor">
            <a:schemeClr val="dk1"/>
          </a:fontRef>
        </dgm:style>
      </dgm:prSet>
      <dgm:spPr/>
      <dgm:t>
        <a:bodyPr/>
        <a:lstStyle/>
        <a:p>
          <a:r>
            <a:rPr lang="ru-RU" dirty="0" smtClean="0"/>
            <a:t>Порядок признания в бухгалтерском учете и бухгалтерской (финансовой) отчетности</a:t>
          </a:r>
          <a:endParaRPr lang="ru-RU" dirty="0"/>
        </a:p>
      </dgm:t>
    </dgm:pt>
    <dgm:pt modelId="{C3D46356-03F0-4713-9426-1183527B4BB3}" type="parTrans" cxnId="{1A87C165-3529-420D-AC50-5E7EFF133539}">
      <dgm:prSet/>
      <dgm:spPr/>
      <dgm:t>
        <a:bodyPr/>
        <a:lstStyle/>
        <a:p>
          <a:endParaRPr lang="ru-RU"/>
        </a:p>
      </dgm:t>
    </dgm:pt>
    <dgm:pt modelId="{F682E860-50E8-4C9B-83A6-0D4CDF3C2E7B}" type="sibTrans" cxnId="{1A87C165-3529-420D-AC50-5E7EFF133539}">
      <dgm:prSet/>
      <dgm:spPr/>
      <dgm:t>
        <a:bodyPr/>
        <a:lstStyle/>
        <a:p>
          <a:endParaRPr lang="ru-RU"/>
        </a:p>
      </dgm:t>
    </dgm:pt>
    <dgm:pt modelId="{D4D01DCF-4540-46F4-B57A-A24370E571EB}">
      <dgm:prSet phldrT="[Текст]">
        <dgm:style>
          <a:lnRef idx="2">
            <a:schemeClr val="accent5"/>
          </a:lnRef>
          <a:fillRef idx="1">
            <a:schemeClr val="lt1"/>
          </a:fillRef>
          <a:effectRef idx="0">
            <a:schemeClr val="accent5"/>
          </a:effectRef>
          <a:fontRef idx="minor">
            <a:schemeClr val="dk1"/>
          </a:fontRef>
        </dgm:style>
      </dgm:prSet>
      <dgm:spPr/>
      <dgm:t>
        <a:bodyPr/>
        <a:lstStyle/>
        <a:p>
          <a:r>
            <a:rPr lang="ru-RU" dirty="0" smtClean="0"/>
            <a:t>В учетной политике субъекта учета</a:t>
          </a:r>
          <a:endParaRPr lang="ru-RU" dirty="0"/>
        </a:p>
      </dgm:t>
    </dgm:pt>
    <dgm:pt modelId="{2CD5C10D-FB2C-4161-A320-8BCC7213B15A}" type="parTrans" cxnId="{8D6A39ED-D141-49B1-B4AA-6DF701097FD8}">
      <dgm:prSet/>
      <dgm:spPr/>
      <dgm:t>
        <a:bodyPr/>
        <a:lstStyle/>
        <a:p>
          <a:endParaRPr lang="ru-RU"/>
        </a:p>
      </dgm:t>
    </dgm:pt>
    <dgm:pt modelId="{128FA337-A4AE-4438-8AB4-A9B65B95A34E}" type="sibTrans" cxnId="{8D6A39ED-D141-49B1-B4AA-6DF701097FD8}">
      <dgm:prSet/>
      <dgm:spPr/>
      <dgm:t>
        <a:bodyPr/>
        <a:lstStyle/>
        <a:p>
          <a:endParaRPr lang="ru-RU"/>
        </a:p>
      </dgm:t>
    </dgm:pt>
    <dgm:pt modelId="{C4C2B35A-0878-47A6-B500-95FFC4C95987}" type="pres">
      <dgm:prSet presAssocID="{460F4C1A-F359-4F4B-8BF9-76410431D4D0}" presName="compositeShape" presStyleCnt="0">
        <dgm:presLayoutVars>
          <dgm:chMax val="2"/>
          <dgm:dir/>
          <dgm:resizeHandles val="exact"/>
        </dgm:presLayoutVars>
      </dgm:prSet>
      <dgm:spPr/>
      <dgm:t>
        <a:bodyPr/>
        <a:lstStyle/>
        <a:p>
          <a:endParaRPr lang="ru-RU"/>
        </a:p>
      </dgm:t>
    </dgm:pt>
    <dgm:pt modelId="{177DF229-F812-49B9-AC25-FD97A49B561D}" type="pres">
      <dgm:prSet presAssocID="{460F4C1A-F359-4F4B-8BF9-76410431D4D0}" presName="divider" presStyleLbl="fgShp" presStyleIdx="0" presStyleCnt="1"/>
      <dgm:spPr>
        <a:solidFill>
          <a:schemeClr val="bg1">
            <a:lumMod val="75000"/>
          </a:schemeClr>
        </a:solidFill>
      </dgm:spPr>
    </dgm:pt>
    <dgm:pt modelId="{C8860DC2-6F7E-43AF-8D43-3585CF5FF69C}" type="pres">
      <dgm:prSet presAssocID="{96D5FC7E-558A-4F69-B81E-8BF25AAD7458}" presName="downArrow" presStyleLbl="node1" presStyleIdx="0" presStyleCnt="2"/>
      <dgm:spPr>
        <a:solidFill>
          <a:schemeClr val="accent6">
            <a:lumMod val="75000"/>
          </a:schemeClr>
        </a:solidFill>
        <a:ln>
          <a:solidFill>
            <a:schemeClr val="accent5"/>
          </a:solidFill>
        </a:ln>
      </dgm:spPr>
    </dgm:pt>
    <dgm:pt modelId="{856F963F-5D71-4238-BBA6-83376FB58A99}" type="pres">
      <dgm:prSet presAssocID="{96D5FC7E-558A-4F69-B81E-8BF25AAD7458}" presName="downArrowText" presStyleLbl="revTx" presStyleIdx="0" presStyleCnt="2" custScaleX="118750">
        <dgm:presLayoutVars>
          <dgm:bulletEnabled val="1"/>
        </dgm:presLayoutVars>
      </dgm:prSet>
      <dgm:spPr/>
      <dgm:t>
        <a:bodyPr/>
        <a:lstStyle/>
        <a:p>
          <a:endParaRPr lang="ru-RU"/>
        </a:p>
      </dgm:t>
    </dgm:pt>
    <dgm:pt modelId="{E3864555-7CD8-4418-8633-4A9E517DE872}" type="pres">
      <dgm:prSet presAssocID="{D4D01DCF-4540-46F4-B57A-A24370E571EB}" presName="upArrow" presStyleLbl="node1" presStyleIdx="1" presStyleCnt="2" custLinFactNeighborX="-6250" custLinFactNeighborY="3292"/>
      <dgm:spPr>
        <a:solidFill>
          <a:schemeClr val="tx2">
            <a:lumMod val="60000"/>
            <a:lumOff val="40000"/>
          </a:schemeClr>
        </a:solidFill>
        <a:ln>
          <a:solidFill>
            <a:schemeClr val="accent6">
              <a:lumMod val="75000"/>
            </a:schemeClr>
          </a:solidFill>
        </a:ln>
      </dgm:spPr>
      <dgm:t>
        <a:bodyPr/>
        <a:lstStyle/>
        <a:p>
          <a:endParaRPr lang="ru-RU"/>
        </a:p>
      </dgm:t>
    </dgm:pt>
    <dgm:pt modelId="{97462719-BBE0-44AF-A0F7-E2ACB208121A}" type="pres">
      <dgm:prSet presAssocID="{D4D01DCF-4540-46F4-B57A-A24370E571EB}" presName="upArrowText" presStyleLbl="revTx" presStyleIdx="1" presStyleCnt="2" custLinFactNeighborX="-21873" custLinFactNeighborY="-219">
        <dgm:presLayoutVars>
          <dgm:bulletEnabled val="1"/>
        </dgm:presLayoutVars>
      </dgm:prSet>
      <dgm:spPr/>
      <dgm:t>
        <a:bodyPr/>
        <a:lstStyle/>
        <a:p>
          <a:endParaRPr lang="ru-RU"/>
        </a:p>
      </dgm:t>
    </dgm:pt>
  </dgm:ptLst>
  <dgm:cxnLst>
    <dgm:cxn modelId="{1A87C165-3529-420D-AC50-5E7EFF133539}" srcId="{460F4C1A-F359-4F4B-8BF9-76410431D4D0}" destId="{96D5FC7E-558A-4F69-B81E-8BF25AAD7458}" srcOrd="0" destOrd="0" parTransId="{C3D46356-03F0-4713-9426-1183527B4BB3}" sibTransId="{F682E860-50E8-4C9B-83A6-0D4CDF3C2E7B}"/>
    <dgm:cxn modelId="{A2C9934B-F18A-44CA-B4B4-264BC2423CCF}" type="presOf" srcId="{96D5FC7E-558A-4F69-B81E-8BF25AAD7458}" destId="{856F963F-5D71-4238-BBA6-83376FB58A99}" srcOrd="0" destOrd="0" presId="urn:microsoft.com/office/officeart/2005/8/layout/arrow3"/>
    <dgm:cxn modelId="{B62785FD-A32D-4AA1-BBDD-437E72389951}" type="presOf" srcId="{460F4C1A-F359-4F4B-8BF9-76410431D4D0}" destId="{C4C2B35A-0878-47A6-B500-95FFC4C95987}" srcOrd="0" destOrd="0" presId="urn:microsoft.com/office/officeart/2005/8/layout/arrow3"/>
    <dgm:cxn modelId="{99CB35AB-F709-474B-9225-B23D69E4F0BF}" type="presOf" srcId="{D4D01DCF-4540-46F4-B57A-A24370E571EB}" destId="{97462719-BBE0-44AF-A0F7-E2ACB208121A}" srcOrd="0" destOrd="0" presId="urn:microsoft.com/office/officeart/2005/8/layout/arrow3"/>
    <dgm:cxn modelId="{8D6A39ED-D141-49B1-B4AA-6DF701097FD8}" srcId="{460F4C1A-F359-4F4B-8BF9-76410431D4D0}" destId="{D4D01DCF-4540-46F4-B57A-A24370E571EB}" srcOrd="1" destOrd="0" parTransId="{2CD5C10D-FB2C-4161-A320-8BCC7213B15A}" sibTransId="{128FA337-A4AE-4438-8AB4-A9B65B95A34E}"/>
    <dgm:cxn modelId="{25080C09-4D1E-4B09-A681-68C182968D98}" type="presParOf" srcId="{C4C2B35A-0878-47A6-B500-95FFC4C95987}" destId="{177DF229-F812-49B9-AC25-FD97A49B561D}" srcOrd="0" destOrd="0" presId="urn:microsoft.com/office/officeart/2005/8/layout/arrow3"/>
    <dgm:cxn modelId="{F14D7994-1006-49F8-A3DA-B6C7CDA62D4C}" type="presParOf" srcId="{C4C2B35A-0878-47A6-B500-95FFC4C95987}" destId="{C8860DC2-6F7E-43AF-8D43-3585CF5FF69C}" srcOrd="1" destOrd="0" presId="urn:microsoft.com/office/officeart/2005/8/layout/arrow3"/>
    <dgm:cxn modelId="{6BF2B2D4-B3A2-4BBD-B47D-6FA527E56E21}" type="presParOf" srcId="{C4C2B35A-0878-47A6-B500-95FFC4C95987}" destId="{856F963F-5D71-4238-BBA6-83376FB58A99}" srcOrd="2" destOrd="0" presId="urn:microsoft.com/office/officeart/2005/8/layout/arrow3"/>
    <dgm:cxn modelId="{7D5565D2-9711-4C84-8056-CCE7DE76E4B1}" type="presParOf" srcId="{C4C2B35A-0878-47A6-B500-95FFC4C95987}" destId="{E3864555-7CD8-4418-8633-4A9E517DE872}" srcOrd="3" destOrd="0" presId="urn:microsoft.com/office/officeart/2005/8/layout/arrow3"/>
    <dgm:cxn modelId="{806AC3CF-0653-488F-8F97-6DBC217D1DE7}" type="presParOf" srcId="{C4C2B35A-0878-47A6-B500-95FFC4C95987}" destId="{97462719-BBE0-44AF-A0F7-E2ACB208121A}"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6EDE028-0C15-44A7-9B82-356FA9783334}" type="doc">
      <dgm:prSet loTypeId="urn:microsoft.com/office/officeart/2011/layout/RadialPictureList" loCatId="picture" qsTypeId="urn:microsoft.com/office/officeart/2005/8/quickstyle/simple1" qsCatId="simple" csTypeId="urn:microsoft.com/office/officeart/2005/8/colors/accent1_2" csCatId="accent1" phldr="1"/>
      <dgm:spPr/>
      <dgm:t>
        <a:bodyPr/>
        <a:lstStyle/>
        <a:p>
          <a:endParaRPr lang="ru-RU"/>
        </a:p>
      </dgm:t>
    </dgm:pt>
    <dgm:pt modelId="{3F93CA7C-3AFD-440F-94DA-CED7AEF959B3}">
      <dgm:prSet phldrT="[Текст]"/>
      <dgm:spPr>
        <a:solidFill>
          <a:schemeClr val="tx2">
            <a:lumMod val="60000"/>
            <a:lumOff val="40000"/>
          </a:schemeClr>
        </a:solidFill>
      </dgm:spPr>
      <dgm:t>
        <a:bodyPr/>
        <a:lstStyle/>
        <a:p>
          <a:r>
            <a:rPr lang="ru-RU" dirty="0" smtClean="0"/>
            <a:t>Событие после отчетной даты</a:t>
          </a:r>
          <a:endParaRPr lang="ru-RU" dirty="0"/>
        </a:p>
      </dgm:t>
    </dgm:pt>
    <dgm:pt modelId="{8BD04613-22A8-44EC-80BF-30FCD6C0F30C}" type="parTrans" cxnId="{22EA7C6D-5CF2-4780-9960-69BD62F9AE11}">
      <dgm:prSet/>
      <dgm:spPr/>
      <dgm:t>
        <a:bodyPr/>
        <a:lstStyle/>
        <a:p>
          <a:endParaRPr lang="ru-RU"/>
        </a:p>
      </dgm:t>
    </dgm:pt>
    <dgm:pt modelId="{54051ED9-5FAA-4E28-92FB-547C4F0FB811}" type="sibTrans" cxnId="{22EA7C6D-5CF2-4780-9960-69BD62F9AE11}">
      <dgm:prSet/>
      <dgm:spPr/>
      <dgm:t>
        <a:bodyPr/>
        <a:lstStyle/>
        <a:p>
          <a:endParaRPr lang="ru-RU"/>
        </a:p>
      </dgm:t>
    </dgm:pt>
    <dgm:pt modelId="{70FABB18-2D64-4961-9E82-999E23DCCA30}">
      <dgm:prSet phldrT="[Текст]" custT="1">
        <dgm:style>
          <a:lnRef idx="2">
            <a:schemeClr val="accent6"/>
          </a:lnRef>
          <a:fillRef idx="1">
            <a:schemeClr val="lt1"/>
          </a:fillRef>
          <a:effectRef idx="0">
            <a:schemeClr val="accent6"/>
          </a:effectRef>
          <a:fontRef idx="minor">
            <a:schemeClr val="dk1"/>
          </a:fontRef>
        </dgm:style>
      </dgm:prSet>
      <dgm:spPr>
        <a:solidFill>
          <a:schemeClr val="accent3">
            <a:lumMod val="20000"/>
            <a:lumOff val="80000"/>
          </a:schemeClr>
        </a:solidFill>
      </dgm:spPr>
      <dgm:t>
        <a:bodyPr/>
        <a:lstStyle/>
        <a:p>
          <a:r>
            <a:rPr lang="ru-RU" sz="1800" b="1" dirty="0" smtClean="0"/>
            <a:t>Последним рабочим днем отчетного финансового года  </a:t>
          </a:r>
          <a:r>
            <a:rPr lang="ru-RU" sz="1800" dirty="0" smtClean="0"/>
            <a:t>до  отражения операций по закрытию показателей  отдельных счетов Рабочего плана счетов</a:t>
          </a:r>
          <a:endParaRPr lang="ru-RU" sz="1800" dirty="0"/>
        </a:p>
      </dgm:t>
    </dgm:pt>
    <dgm:pt modelId="{4F69D07C-46C7-4D77-9636-C9889E6BC6C7}" type="parTrans" cxnId="{67B3458D-6BC0-4435-85E9-B3AC8BE9EA41}">
      <dgm:prSet/>
      <dgm:spPr/>
      <dgm:t>
        <a:bodyPr/>
        <a:lstStyle/>
        <a:p>
          <a:endParaRPr lang="ru-RU"/>
        </a:p>
      </dgm:t>
    </dgm:pt>
    <dgm:pt modelId="{EB18DA4C-D35F-4B57-B8B5-18443D2A4BC8}" type="sibTrans" cxnId="{67B3458D-6BC0-4435-85E9-B3AC8BE9EA41}">
      <dgm:prSet/>
      <dgm:spPr/>
      <dgm:t>
        <a:bodyPr/>
        <a:lstStyle/>
        <a:p>
          <a:endParaRPr lang="ru-RU"/>
        </a:p>
      </dgm:t>
    </dgm:pt>
    <dgm:pt modelId="{7E9A9BBF-590D-48D6-A4ED-93B264DCD6C3}">
      <dgm:prSet phldrT="[Текст]" custT="1">
        <dgm:style>
          <a:lnRef idx="2">
            <a:schemeClr val="accent6"/>
          </a:lnRef>
          <a:fillRef idx="1">
            <a:schemeClr val="lt1"/>
          </a:fillRef>
          <a:effectRef idx="0">
            <a:schemeClr val="accent6"/>
          </a:effectRef>
          <a:fontRef idx="minor">
            <a:schemeClr val="dk1"/>
          </a:fontRef>
        </dgm:style>
      </dgm:prSet>
      <dgm:spPr>
        <a:solidFill>
          <a:schemeClr val="accent4">
            <a:lumMod val="20000"/>
            <a:lumOff val="80000"/>
          </a:schemeClr>
        </a:solidFill>
      </dgm:spPr>
      <dgm:t>
        <a:bodyPr/>
        <a:lstStyle/>
        <a:p>
          <a:r>
            <a:rPr lang="ru-RU" sz="2000" dirty="0" smtClean="0"/>
            <a:t>Информация в денежном выражении отражается </a:t>
          </a:r>
          <a:r>
            <a:rPr lang="ru-RU" sz="2000" b="1" dirty="0" smtClean="0"/>
            <a:t>в текстовой части Пояснительной записки  </a:t>
          </a:r>
          <a:endParaRPr lang="ru-RU" sz="2000" b="1" dirty="0"/>
        </a:p>
      </dgm:t>
    </dgm:pt>
    <dgm:pt modelId="{0CE24D45-1A70-4DDC-B9D8-FFD30710706E}" type="parTrans" cxnId="{3B115B48-DCC4-4501-B7C5-2A55399010DC}">
      <dgm:prSet/>
      <dgm:spPr/>
      <dgm:t>
        <a:bodyPr/>
        <a:lstStyle/>
        <a:p>
          <a:endParaRPr lang="ru-RU"/>
        </a:p>
      </dgm:t>
    </dgm:pt>
    <dgm:pt modelId="{805262A8-626D-4105-B551-08CB6960D1B8}" type="sibTrans" cxnId="{3B115B48-DCC4-4501-B7C5-2A55399010DC}">
      <dgm:prSet/>
      <dgm:spPr/>
      <dgm:t>
        <a:bodyPr/>
        <a:lstStyle/>
        <a:p>
          <a:endParaRPr lang="ru-RU"/>
        </a:p>
      </dgm:t>
    </dgm:pt>
    <dgm:pt modelId="{33C3427F-7A8B-49AE-A52A-4C038F73676E}">
      <dgm:prSet phldrT="[Текст]">
        <dgm:style>
          <a:lnRef idx="2">
            <a:schemeClr val="accent6"/>
          </a:lnRef>
          <a:fillRef idx="1">
            <a:schemeClr val="lt1"/>
          </a:fillRef>
          <a:effectRef idx="0">
            <a:schemeClr val="accent6"/>
          </a:effectRef>
          <a:fontRef idx="minor">
            <a:schemeClr val="dk1"/>
          </a:fontRef>
        </dgm:style>
      </dgm:prSet>
      <dgm:spPr>
        <a:solidFill>
          <a:schemeClr val="accent4">
            <a:lumMod val="20000"/>
            <a:lumOff val="80000"/>
          </a:schemeClr>
        </a:solidFill>
      </dgm:spPr>
      <dgm:t>
        <a:bodyPr/>
        <a:lstStyle/>
        <a:p>
          <a:r>
            <a:rPr lang="ru-RU" dirty="0" smtClean="0"/>
            <a:t>Для соблюдения сроков отчетности и  (или) в связи с поздним поступлением первичных учетных документов  </a:t>
          </a:r>
          <a:endParaRPr lang="ru-RU" dirty="0"/>
        </a:p>
      </dgm:t>
    </dgm:pt>
    <dgm:pt modelId="{D3345438-5B63-4770-B0AD-1EF932A4EC4E}" type="parTrans" cxnId="{26525308-833F-436D-A08A-8D0E25758496}">
      <dgm:prSet/>
      <dgm:spPr/>
      <dgm:t>
        <a:bodyPr/>
        <a:lstStyle/>
        <a:p>
          <a:endParaRPr lang="ru-RU"/>
        </a:p>
      </dgm:t>
    </dgm:pt>
    <dgm:pt modelId="{418F7C41-3835-4FB4-ABEB-EC616ADCB15E}" type="sibTrans" cxnId="{26525308-833F-436D-A08A-8D0E25758496}">
      <dgm:prSet/>
      <dgm:spPr/>
      <dgm:t>
        <a:bodyPr/>
        <a:lstStyle/>
        <a:p>
          <a:endParaRPr lang="ru-RU"/>
        </a:p>
      </dgm:t>
    </dgm:pt>
    <dgm:pt modelId="{781A5FAD-744D-491F-8132-CD7DF50DE67E}">
      <dgm:prSet/>
      <dgm:spPr/>
      <dgm:t>
        <a:bodyPr/>
        <a:lstStyle/>
        <a:p>
          <a:endParaRPr lang="ru-RU"/>
        </a:p>
      </dgm:t>
    </dgm:pt>
    <dgm:pt modelId="{1BF5F362-FB44-4A9B-9A5A-7A64CCC3D3E2}" type="parTrans" cxnId="{979B5848-3A66-4D3D-AEA9-E37DB9D5B975}">
      <dgm:prSet/>
      <dgm:spPr/>
      <dgm:t>
        <a:bodyPr/>
        <a:lstStyle/>
        <a:p>
          <a:endParaRPr lang="ru-RU"/>
        </a:p>
      </dgm:t>
    </dgm:pt>
    <dgm:pt modelId="{DAECC42F-4357-493E-8D20-36748ED151F7}" type="sibTrans" cxnId="{979B5848-3A66-4D3D-AEA9-E37DB9D5B975}">
      <dgm:prSet/>
      <dgm:spPr/>
      <dgm:t>
        <a:bodyPr/>
        <a:lstStyle/>
        <a:p>
          <a:endParaRPr lang="ru-RU"/>
        </a:p>
      </dgm:t>
    </dgm:pt>
    <dgm:pt modelId="{D513E9F8-D2DB-4C1D-A077-21FF8DC45857}">
      <dgm:prSet/>
      <dgm:spPr/>
      <dgm:t>
        <a:bodyPr/>
        <a:lstStyle/>
        <a:p>
          <a:endParaRPr lang="ru-RU"/>
        </a:p>
      </dgm:t>
    </dgm:pt>
    <dgm:pt modelId="{BCC0E24E-DDFF-46EF-8E34-4AEF482143BB}" type="parTrans" cxnId="{23A3E832-2D49-4746-A14A-DF32C255607B}">
      <dgm:prSet/>
      <dgm:spPr/>
      <dgm:t>
        <a:bodyPr/>
        <a:lstStyle/>
        <a:p>
          <a:endParaRPr lang="ru-RU"/>
        </a:p>
      </dgm:t>
    </dgm:pt>
    <dgm:pt modelId="{E91306C1-6BE6-49B2-8956-6093E2139D65}" type="sibTrans" cxnId="{23A3E832-2D49-4746-A14A-DF32C255607B}">
      <dgm:prSet/>
      <dgm:spPr/>
      <dgm:t>
        <a:bodyPr/>
        <a:lstStyle/>
        <a:p>
          <a:endParaRPr lang="ru-RU"/>
        </a:p>
      </dgm:t>
    </dgm:pt>
    <dgm:pt modelId="{9164EF7D-F649-456A-8D7F-4588C9794A54}">
      <dgm:prSet/>
      <dgm:spPr/>
      <dgm:t>
        <a:bodyPr/>
        <a:lstStyle/>
        <a:p>
          <a:endParaRPr lang="ru-RU"/>
        </a:p>
      </dgm:t>
    </dgm:pt>
    <dgm:pt modelId="{DE90CFD5-ED56-45C1-98F3-358CF1C2586D}" type="parTrans" cxnId="{0795D16A-9368-40F3-BB74-B148811DC896}">
      <dgm:prSet/>
      <dgm:spPr/>
      <dgm:t>
        <a:bodyPr/>
        <a:lstStyle/>
        <a:p>
          <a:endParaRPr lang="ru-RU"/>
        </a:p>
      </dgm:t>
    </dgm:pt>
    <dgm:pt modelId="{45CD5AF1-9C35-4999-986D-B889D329855D}" type="sibTrans" cxnId="{0795D16A-9368-40F3-BB74-B148811DC896}">
      <dgm:prSet/>
      <dgm:spPr/>
      <dgm:t>
        <a:bodyPr/>
        <a:lstStyle/>
        <a:p>
          <a:endParaRPr lang="ru-RU"/>
        </a:p>
      </dgm:t>
    </dgm:pt>
    <dgm:pt modelId="{AC629F13-7E5B-4A6A-9AB5-66920261058E}">
      <dgm:prSet/>
      <dgm:spPr/>
      <dgm:t>
        <a:bodyPr/>
        <a:lstStyle/>
        <a:p>
          <a:endParaRPr lang="ru-RU"/>
        </a:p>
      </dgm:t>
    </dgm:pt>
    <dgm:pt modelId="{B68D8C6A-4732-4E61-8096-9AAE87216FF9}" type="parTrans" cxnId="{A5190A02-A1A6-4A22-B140-BCBC2FB75068}">
      <dgm:prSet/>
      <dgm:spPr/>
      <dgm:t>
        <a:bodyPr/>
        <a:lstStyle/>
        <a:p>
          <a:endParaRPr lang="ru-RU"/>
        </a:p>
      </dgm:t>
    </dgm:pt>
    <dgm:pt modelId="{12E38E72-D512-4446-B8FA-3B11FBA3BFE4}" type="sibTrans" cxnId="{A5190A02-A1A6-4A22-B140-BCBC2FB75068}">
      <dgm:prSet/>
      <dgm:spPr/>
      <dgm:t>
        <a:bodyPr/>
        <a:lstStyle/>
        <a:p>
          <a:endParaRPr lang="ru-RU"/>
        </a:p>
      </dgm:t>
    </dgm:pt>
    <dgm:pt modelId="{91ECF01D-3616-4811-870D-7AA5D0A54FDF}">
      <dgm:prSet/>
      <dgm:spPr/>
      <dgm:t>
        <a:bodyPr/>
        <a:lstStyle/>
        <a:p>
          <a:endParaRPr lang="ru-RU"/>
        </a:p>
      </dgm:t>
    </dgm:pt>
    <dgm:pt modelId="{34F2472F-0DEE-44E4-9C21-9653F766D2B2}" type="parTrans" cxnId="{654CA9F9-E780-4582-A07C-DCF139EFF426}">
      <dgm:prSet/>
      <dgm:spPr/>
      <dgm:t>
        <a:bodyPr/>
        <a:lstStyle/>
        <a:p>
          <a:endParaRPr lang="ru-RU"/>
        </a:p>
      </dgm:t>
    </dgm:pt>
    <dgm:pt modelId="{8CEDA1A9-2F17-4F67-848F-D4CF8E80B400}" type="sibTrans" cxnId="{654CA9F9-E780-4582-A07C-DCF139EFF426}">
      <dgm:prSet/>
      <dgm:spPr/>
      <dgm:t>
        <a:bodyPr/>
        <a:lstStyle/>
        <a:p>
          <a:endParaRPr lang="ru-RU"/>
        </a:p>
      </dgm:t>
    </dgm:pt>
    <dgm:pt modelId="{0EB81ED0-158A-4C8E-B3F3-8E74326BE0AF}">
      <dgm:prSet/>
      <dgm:spPr/>
      <dgm:t>
        <a:bodyPr/>
        <a:lstStyle/>
        <a:p>
          <a:endParaRPr lang="ru-RU"/>
        </a:p>
      </dgm:t>
    </dgm:pt>
    <dgm:pt modelId="{B5634D7D-4ABE-4706-8C2A-F8515EB34378}" type="parTrans" cxnId="{D6158FDC-FCB1-4880-B646-238D672CF12C}">
      <dgm:prSet/>
      <dgm:spPr/>
      <dgm:t>
        <a:bodyPr/>
        <a:lstStyle/>
        <a:p>
          <a:endParaRPr lang="ru-RU"/>
        </a:p>
      </dgm:t>
    </dgm:pt>
    <dgm:pt modelId="{927A783B-88AD-4280-8B3D-8BA28758F6C2}" type="sibTrans" cxnId="{D6158FDC-FCB1-4880-B646-238D672CF12C}">
      <dgm:prSet/>
      <dgm:spPr/>
      <dgm:t>
        <a:bodyPr/>
        <a:lstStyle/>
        <a:p>
          <a:endParaRPr lang="ru-RU"/>
        </a:p>
      </dgm:t>
    </dgm:pt>
    <dgm:pt modelId="{58D4D4D7-C734-44E7-A098-004E557EEE51}">
      <dgm:prSet/>
      <dgm:spPr/>
      <dgm:t>
        <a:bodyPr/>
        <a:lstStyle/>
        <a:p>
          <a:endParaRPr lang="ru-RU"/>
        </a:p>
      </dgm:t>
    </dgm:pt>
    <dgm:pt modelId="{54D51CBF-BE9C-4570-AC4E-FB05CCDCF64B}" type="parTrans" cxnId="{FA158E4B-F1C8-4923-A30C-30AC06061F74}">
      <dgm:prSet/>
      <dgm:spPr/>
      <dgm:t>
        <a:bodyPr/>
        <a:lstStyle/>
        <a:p>
          <a:endParaRPr lang="ru-RU"/>
        </a:p>
      </dgm:t>
    </dgm:pt>
    <dgm:pt modelId="{DE2B4B29-5134-47C3-B5B6-73240B55AFE9}" type="sibTrans" cxnId="{FA158E4B-F1C8-4923-A30C-30AC06061F74}">
      <dgm:prSet/>
      <dgm:spPr/>
      <dgm:t>
        <a:bodyPr/>
        <a:lstStyle/>
        <a:p>
          <a:endParaRPr lang="ru-RU"/>
        </a:p>
      </dgm:t>
    </dgm:pt>
    <dgm:pt modelId="{3ADB39E9-336B-440C-8015-10E2AD0905F5}" type="pres">
      <dgm:prSet presAssocID="{46EDE028-0C15-44A7-9B82-356FA9783334}" presName="Name0" presStyleCnt="0">
        <dgm:presLayoutVars>
          <dgm:chMax val="1"/>
          <dgm:chPref val="1"/>
          <dgm:dir/>
          <dgm:resizeHandles/>
        </dgm:presLayoutVars>
      </dgm:prSet>
      <dgm:spPr/>
      <dgm:t>
        <a:bodyPr/>
        <a:lstStyle/>
        <a:p>
          <a:endParaRPr lang="ru-RU"/>
        </a:p>
      </dgm:t>
    </dgm:pt>
    <dgm:pt modelId="{90F07B49-7F90-4039-B8DD-2DE922C3D170}" type="pres">
      <dgm:prSet presAssocID="{3F93CA7C-3AFD-440F-94DA-CED7AEF959B3}" presName="Parent" presStyleLbl="node1" presStyleIdx="0" presStyleCnt="2" custLinFactNeighborX="-69632" custLinFactNeighborY="-7468">
        <dgm:presLayoutVars>
          <dgm:chMax val="4"/>
          <dgm:chPref val="3"/>
        </dgm:presLayoutVars>
      </dgm:prSet>
      <dgm:spPr/>
      <dgm:t>
        <a:bodyPr/>
        <a:lstStyle/>
        <a:p>
          <a:endParaRPr lang="ru-RU"/>
        </a:p>
      </dgm:t>
    </dgm:pt>
    <dgm:pt modelId="{09432D53-6D62-4C06-B1D6-FCD2FD2DE4BD}" type="pres">
      <dgm:prSet presAssocID="{70FABB18-2D64-4961-9E82-999E23DCCA30}" presName="Accent" presStyleLbl="node1" presStyleIdx="1" presStyleCnt="2" custLinFactNeighborX="-38814" custLinFactNeighborY="2223"/>
      <dgm:spPr/>
    </dgm:pt>
    <dgm:pt modelId="{FE9E9C2E-7353-40C5-B407-FDF8A0EBAA87}" type="pres">
      <dgm:prSet presAssocID="{70FABB18-2D64-4961-9E82-999E23DCCA30}" presName="Image1" presStyleLbl="fgImgPlace1" presStyleIdx="0" presStyleCnt="3" custLinFactX="-42291" custLinFactNeighborX="-100000" custLinFactNeighborY="-5624"/>
      <dgm:spPr>
        <a:solidFill>
          <a:srgbClr val="00B050"/>
        </a:solidFill>
      </dgm:spPr>
    </dgm:pt>
    <dgm:pt modelId="{632660BA-A5F8-49A6-A502-438A1ECC7941}" type="pres">
      <dgm:prSet presAssocID="{70FABB18-2D64-4961-9E82-999E23DCCA30}" presName="Child1" presStyleLbl="revTx" presStyleIdx="0" presStyleCnt="3" custScaleX="356172" custScaleY="89158" custLinFactNeighborX="35655" custLinFactNeighborY="-6447">
        <dgm:presLayoutVars>
          <dgm:chMax val="0"/>
          <dgm:chPref val="0"/>
          <dgm:bulletEnabled val="1"/>
        </dgm:presLayoutVars>
      </dgm:prSet>
      <dgm:spPr/>
      <dgm:t>
        <a:bodyPr/>
        <a:lstStyle/>
        <a:p>
          <a:endParaRPr lang="ru-RU"/>
        </a:p>
      </dgm:t>
    </dgm:pt>
    <dgm:pt modelId="{456A074D-6AE1-4D04-BD40-2520007EEA34}" type="pres">
      <dgm:prSet presAssocID="{7E9A9BBF-590D-48D6-A4ED-93B264DCD6C3}" presName="Image2" presStyleCnt="0"/>
      <dgm:spPr/>
    </dgm:pt>
    <dgm:pt modelId="{F9C109B2-E448-436D-883B-E1E19D4AE2F4}" type="pres">
      <dgm:prSet presAssocID="{7E9A9BBF-590D-48D6-A4ED-93B264DCD6C3}" presName="Image" presStyleLbl="fgImgPlace1" presStyleIdx="1" presStyleCnt="3" custLinFactX="-49737" custLinFactNeighborX="-100000" custLinFactNeighborY="11635"/>
      <dgm:spPr>
        <a:solidFill>
          <a:schemeClr val="accent4">
            <a:lumMod val="60000"/>
            <a:lumOff val="40000"/>
          </a:schemeClr>
        </a:solidFill>
      </dgm:spPr>
    </dgm:pt>
    <dgm:pt modelId="{369FF591-4819-4C86-87B5-E95141EDD4A5}" type="pres">
      <dgm:prSet presAssocID="{7E9A9BBF-590D-48D6-A4ED-93B264DCD6C3}" presName="Child2" presStyleLbl="revTx" presStyleIdx="1" presStyleCnt="3" custScaleX="341142" custScaleY="101628">
        <dgm:presLayoutVars>
          <dgm:chMax val="0"/>
          <dgm:chPref val="0"/>
          <dgm:bulletEnabled val="1"/>
        </dgm:presLayoutVars>
      </dgm:prSet>
      <dgm:spPr/>
      <dgm:t>
        <a:bodyPr/>
        <a:lstStyle/>
        <a:p>
          <a:endParaRPr lang="ru-RU"/>
        </a:p>
      </dgm:t>
    </dgm:pt>
    <dgm:pt modelId="{CDE2D3F7-E0DC-41E3-AD4C-9E8A36B0F4E2}" type="pres">
      <dgm:prSet presAssocID="{33C3427F-7A8B-49AE-A52A-4C038F73676E}" presName="Image3" presStyleCnt="0"/>
      <dgm:spPr/>
    </dgm:pt>
    <dgm:pt modelId="{F961CEBD-F27B-49FB-A996-5769C73DB0DE}" type="pres">
      <dgm:prSet presAssocID="{33C3427F-7A8B-49AE-A52A-4C038F73676E}" presName="Image" presStyleLbl="fgImgPlace1" presStyleIdx="2" presStyleCnt="3" custLinFactX="-73496" custLinFactNeighborX="-100000" custLinFactNeighborY="14807"/>
      <dgm:spPr>
        <a:solidFill>
          <a:schemeClr val="accent4">
            <a:lumMod val="60000"/>
            <a:lumOff val="40000"/>
          </a:schemeClr>
        </a:solidFill>
      </dgm:spPr>
    </dgm:pt>
    <dgm:pt modelId="{1D9D700F-823F-4971-8CF7-812577F5151A}" type="pres">
      <dgm:prSet presAssocID="{33C3427F-7A8B-49AE-A52A-4C038F73676E}" presName="Child3" presStyleLbl="revTx" presStyleIdx="2" presStyleCnt="3" custScaleX="298085" custScaleY="73615" custLinFactNeighborX="47137" custLinFactNeighborY="19284">
        <dgm:presLayoutVars>
          <dgm:chMax val="0"/>
          <dgm:chPref val="0"/>
          <dgm:bulletEnabled val="1"/>
        </dgm:presLayoutVars>
      </dgm:prSet>
      <dgm:spPr/>
      <dgm:t>
        <a:bodyPr/>
        <a:lstStyle/>
        <a:p>
          <a:endParaRPr lang="ru-RU"/>
        </a:p>
      </dgm:t>
    </dgm:pt>
  </dgm:ptLst>
  <dgm:cxnLst>
    <dgm:cxn modelId="{0412F468-5D6D-4C8D-A051-EF54F1882E12}" type="presOf" srcId="{7E9A9BBF-590D-48D6-A4ED-93B264DCD6C3}" destId="{369FF591-4819-4C86-87B5-E95141EDD4A5}" srcOrd="0" destOrd="0" presId="urn:microsoft.com/office/officeart/2011/layout/RadialPictureList"/>
    <dgm:cxn modelId="{1B48EBE3-BF3D-40D8-B32E-9A9E3351D5AA}" type="presOf" srcId="{46EDE028-0C15-44A7-9B82-356FA9783334}" destId="{3ADB39E9-336B-440C-8015-10E2AD0905F5}" srcOrd="0" destOrd="0" presId="urn:microsoft.com/office/officeart/2011/layout/RadialPictureList"/>
    <dgm:cxn modelId="{23A3E832-2D49-4746-A14A-DF32C255607B}" srcId="{46EDE028-0C15-44A7-9B82-356FA9783334}" destId="{D513E9F8-D2DB-4C1D-A077-21FF8DC45857}" srcOrd="2" destOrd="0" parTransId="{BCC0E24E-DDFF-46EF-8E34-4AEF482143BB}" sibTransId="{E91306C1-6BE6-49B2-8956-6093E2139D65}"/>
    <dgm:cxn modelId="{3B115B48-DCC4-4501-B7C5-2A55399010DC}" srcId="{3F93CA7C-3AFD-440F-94DA-CED7AEF959B3}" destId="{7E9A9BBF-590D-48D6-A4ED-93B264DCD6C3}" srcOrd="1" destOrd="0" parTransId="{0CE24D45-1A70-4DDC-B9D8-FFD30710706E}" sibTransId="{805262A8-626D-4105-B551-08CB6960D1B8}"/>
    <dgm:cxn modelId="{C4F1FAA4-89AD-4784-8413-C7F73E9A4FE2}" type="presOf" srcId="{33C3427F-7A8B-49AE-A52A-4C038F73676E}" destId="{1D9D700F-823F-4971-8CF7-812577F5151A}" srcOrd="0" destOrd="0" presId="urn:microsoft.com/office/officeart/2011/layout/RadialPictureList"/>
    <dgm:cxn modelId="{22EA7C6D-5CF2-4780-9960-69BD62F9AE11}" srcId="{46EDE028-0C15-44A7-9B82-356FA9783334}" destId="{3F93CA7C-3AFD-440F-94DA-CED7AEF959B3}" srcOrd="0" destOrd="0" parTransId="{8BD04613-22A8-44EC-80BF-30FCD6C0F30C}" sibTransId="{54051ED9-5FAA-4E28-92FB-547C4F0FB811}"/>
    <dgm:cxn modelId="{A5190A02-A1A6-4A22-B140-BCBC2FB75068}" srcId="{46EDE028-0C15-44A7-9B82-356FA9783334}" destId="{AC629F13-7E5B-4A6A-9AB5-66920261058E}" srcOrd="4" destOrd="0" parTransId="{B68D8C6A-4732-4E61-8096-9AAE87216FF9}" sibTransId="{12E38E72-D512-4446-B8FA-3B11FBA3BFE4}"/>
    <dgm:cxn modelId="{654CA9F9-E780-4582-A07C-DCF139EFF426}" srcId="{46EDE028-0C15-44A7-9B82-356FA9783334}" destId="{91ECF01D-3616-4811-870D-7AA5D0A54FDF}" srcOrd="5" destOrd="0" parTransId="{34F2472F-0DEE-44E4-9C21-9653F766D2B2}" sibTransId="{8CEDA1A9-2F17-4F67-848F-D4CF8E80B400}"/>
    <dgm:cxn modelId="{0795D16A-9368-40F3-BB74-B148811DC896}" srcId="{46EDE028-0C15-44A7-9B82-356FA9783334}" destId="{9164EF7D-F649-456A-8D7F-4588C9794A54}" srcOrd="3" destOrd="0" parTransId="{DE90CFD5-ED56-45C1-98F3-358CF1C2586D}" sibTransId="{45CD5AF1-9C35-4999-986D-B889D329855D}"/>
    <dgm:cxn modelId="{21CEFBD8-B6E3-4202-8D69-6EA51DB5825F}" type="presOf" srcId="{3F93CA7C-3AFD-440F-94DA-CED7AEF959B3}" destId="{90F07B49-7F90-4039-B8DD-2DE922C3D170}" srcOrd="0" destOrd="0" presId="urn:microsoft.com/office/officeart/2011/layout/RadialPictureList"/>
    <dgm:cxn modelId="{BD9A7F0A-030F-40CC-AB7E-24A7C1142AA4}" type="presOf" srcId="{70FABB18-2D64-4961-9E82-999E23DCCA30}" destId="{632660BA-A5F8-49A6-A502-438A1ECC7941}" srcOrd="0" destOrd="0" presId="urn:microsoft.com/office/officeart/2011/layout/RadialPictureList"/>
    <dgm:cxn modelId="{67B3458D-6BC0-4435-85E9-B3AC8BE9EA41}" srcId="{3F93CA7C-3AFD-440F-94DA-CED7AEF959B3}" destId="{70FABB18-2D64-4961-9E82-999E23DCCA30}" srcOrd="0" destOrd="0" parTransId="{4F69D07C-46C7-4D77-9636-C9889E6BC6C7}" sibTransId="{EB18DA4C-D35F-4B57-B8B5-18443D2A4BC8}"/>
    <dgm:cxn modelId="{FA158E4B-F1C8-4923-A30C-30AC06061F74}" srcId="{46EDE028-0C15-44A7-9B82-356FA9783334}" destId="{58D4D4D7-C734-44E7-A098-004E557EEE51}" srcOrd="7" destOrd="0" parTransId="{54D51CBF-BE9C-4570-AC4E-FB05CCDCF64B}" sibTransId="{DE2B4B29-5134-47C3-B5B6-73240B55AFE9}"/>
    <dgm:cxn modelId="{D6158FDC-FCB1-4880-B646-238D672CF12C}" srcId="{46EDE028-0C15-44A7-9B82-356FA9783334}" destId="{0EB81ED0-158A-4C8E-B3F3-8E74326BE0AF}" srcOrd="6" destOrd="0" parTransId="{B5634D7D-4ABE-4706-8C2A-F8515EB34378}" sibTransId="{927A783B-88AD-4280-8B3D-8BA28758F6C2}"/>
    <dgm:cxn modelId="{26525308-833F-436D-A08A-8D0E25758496}" srcId="{3F93CA7C-3AFD-440F-94DA-CED7AEF959B3}" destId="{33C3427F-7A8B-49AE-A52A-4C038F73676E}" srcOrd="2" destOrd="0" parTransId="{D3345438-5B63-4770-B0AD-1EF932A4EC4E}" sibTransId="{418F7C41-3835-4FB4-ABEB-EC616ADCB15E}"/>
    <dgm:cxn modelId="{979B5848-3A66-4D3D-AEA9-E37DB9D5B975}" srcId="{46EDE028-0C15-44A7-9B82-356FA9783334}" destId="{781A5FAD-744D-491F-8132-CD7DF50DE67E}" srcOrd="1" destOrd="0" parTransId="{1BF5F362-FB44-4A9B-9A5A-7A64CCC3D3E2}" sibTransId="{DAECC42F-4357-493E-8D20-36748ED151F7}"/>
    <dgm:cxn modelId="{9964C271-9F9D-49C7-9695-C038B4C60426}" type="presParOf" srcId="{3ADB39E9-336B-440C-8015-10E2AD0905F5}" destId="{90F07B49-7F90-4039-B8DD-2DE922C3D170}" srcOrd="0" destOrd="0" presId="urn:microsoft.com/office/officeart/2011/layout/RadialPictureList"/>
    <dgm:cxn modelId="{3A8A88CC-5C79-4C8F-8979-0B539127FA76}" type="presParOf" srcId="{3ADB39E9-336B-440C-8015-10E2AD0905F5}" destId="{09432D53-6D62-4C06-B1D6-FCD2FD2DE4BD}" srcOrd="1" destOrd="0" presId="urn:microsoft.com/office/officeart/2011/layout/RadialPictureList"/>
    <dgm:cxn modelId="{E79DBCFA-DD3A-4005-A522-EDF1508E19DE}" type="presParOf" srcId="{3ADB39E9-336B-440C-8015-10E2AD0905F5}" destId="{FE9E9C2E-7353-40C5-B407-FDF8A0EBAA87}" srcOrd="2" destOrd="0" presId="urn:microsoft.com/office/officeart/2011/layout/RadialPictureList"/>
    <dgm:cxn modelId="{BDB0B7E0-72AB-48EC-AA1E-F07955B390F5}" type="presParOf" srcId="{3ADB39E9-336B-440C-8015-10E2AD0905F5}" destId="{632660BA-A5F8-49A6-A502-438A1ECC7941}" srcOrd="3" destOrd="0" presId="urn:microsoft.com/office/officeart/2011/layout/RadialPictureList"/>
    <dgm:cxn modelId="{AF533136-3BFD-4D74-960B-8BC436BE42C1}" type="presParOf" srcId="{3ADB39E9-336B-440C-8015-10E2AD0905F5}" destId="{456A074D-6AE1-4D04-BD40-2520007EEA34}" srcOrd="4" destOrd="0" presId="urn:microsoft.com/office/officeart/2011/layout/RadialPictureList"/>
    <dgm:cxn modelId="{EF627284-0A47-46DC-BD02-2FADCC1F7DBC}" type="presParOf" srcId="{456A074D-6AE1-4D04-BD40-2520007EEA34}" destId="{F9C109B2-E448-436D-883B-E1E19D4AE2F4}" srcOrd="0" destOrd="0" presId="urn:microsoft.com/office/officeart/2011/layout/RadialPictureList"/>
    <dgm:cxn modelId="{CFF55CB7-4039-4F23-BADB-E7DAF6DE2837}" type="presParOf" srcId="{3ADB39E9-336B-440C-8015-10E2AD0905F5}" destId="{369FF591-4819-4C86-87B5-E95141EDD4A5}" srcOrd="5" destOrd="0" presId="urn:microsoft.com/office/officeart/2011/layout/RadialPictureList"/>
    <dgm:cxn modelId="{8DC2BB07-6F6A-46D5-B6FF-DA57AA333926}" type="presParOf" srcId="{3ADB39E9-336B-440C-8015-10E2AD0905F5}" destId="{CDE2D3F7-E0DC-41E3-AD4C-9E8A36B0F4E2}" srcOrd="6" destOrd="0" presId="urn:microsoft.com/office/officeart/2011/layout/RadialPictureList"/>
    <dgm:cxn modelId="{C507FE88-FD43-4957-A8BD-B5920D4F6470}" type="presParOf" srcId="{CDE2D3F7-E0DC-41E3-AD4C-9E8A36B0F4E2}" destId="{F961CEBD-F27B-49FB-A996-5769C73DB0DE}" srcOrd="0" destOrd="0" presId="urn:microsoft.com/office/officeart/2011/layout/RadialPictureList"/>
    <dgm:cxn modelId="{47A289DC-6DE9-4DC1-8320-EB4623A15014}" type="presParOf" srcId="{3ADB39E9-336B-440C-8015-10E2AD0905F5}" destId="{1D9D700F-823F-4971-8CF7-812577F5151A}" srcOrd="7" destOrd="0" presId="urn:microsoft.com/office/officeart/2011/layout/Radial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F2B365A-209B-4DCB-B6DE-12C422C344D7}" type="doc">
      <dgm:prSet loTypeId="urn:microsoft.com/office/officeart/2005/8/layout/radial3" loCatId="cycle" qsTypeId="urn:microsoft.com/office/officeart/2005/8/quickstyle/simple1" qsCatId="simple" csTypeId="urn:microsoft.com/office/officeart/2005/8/colors/colorful3" csCatId="colorful" phldr="1"/>
      <dgm:spPr/>
      <dgm:t>
        <a:bodyPr/>
        <a:lstStyle/>
        <a:p>
          <a:endParaRPr lang="ru-RU"/>
        </a:p>
      </dgm:t>
    </dgm:pt>
    <dgm:pt modelId="{30CD9405-824A-4874-8E48-52854B291793}">
      <dgm:prSet phldrT="[Текст]" custT="1">
        <dgm:style>
          <a:lnRef idx="2">
            <a:schemeClr val="accent2"/>
          </a:lnRef>
          <a:fillRef idx="1">
            <a:schemeClr val="lt1"/>
          </a:fillRef>
          <a:effectRef idx="0">
            <a:schemeClr val="accent2"/>
          </a:effectRef>
          <a:fontRef idx="minor">
            <a:schemeClr val="dk1"/>
          </a:fontRef>
        </dgm:style>
      </dgm:prSet>
      <dgm:spPr>
        <a:solidFill>
          <a:schemeClr val="accent4">
            <a:lumMod val="40000"/>
            <a:lumOff val="60000"/>
          </a:schemeClr>
        </a:solidFill>
        <a:ln w="38100"/>
      </dgm:spPr>
      <dgm:t>
        <a:bodyPr/>
        <a:lstStyle/>
        <a:p>
          <a:r>
            <a:rPr lang="ru-RU" sz="2400" dirty="0" smtClean="0"/>
            <a:t>Обнаруженная после отчетной даты ошибка (с учетом условий принятия отчетности)</a:t>
          </a:r>
          <a:endParaRPr lang="ru-RU" sz="2400" dirty="0"/>
        </a:p>
      </dgm:t>
    </dgm:pt>
    <dgm:pt modelId="{A8DAFA5C-B42B-4F05-B7E1-54FB30933A24}" type="parTrans" cxnId="{3F6AE1E9-60DE-476B-AD40-983EB215879C}">
      <dgm:prSet/>
      <dgm:spPr/>
      <dgm:t>
        <a:bodyPr/>
        <a:lstStyle/>
        <a:p>
          <a:endParaRPr lang="ru-RU"/>
        </a:p>
      </dgm:t>
    </dgm:pt>
    <dgm:pt modelId="{83718672-61BF-4435-9729-C8050376930A}" type="sibTrans" cxnId="{3F6AE1E9-60DE-476B-AD40-983EB215879C}">
      <dgm:prSet/>
      <dgm:spPr/>
      <dgm:t>
        <a:bodyPr/>
        <a:lstStyle/>
        <a:p>
          <a:endParaRPr lang="ru-RU"/>
        </a:p>
      </dgm:t>
    </dgm:pt>
    <dgm:pt modelId="{08D3E104-BB34-4C3E-BB10-295B1BD50339}">
      <dgm:prSet phldrT="[Текст]" custT="1">
        <dgm:style>
          <a:lnRef idx="2">
            <a:schemeClr val="accent3"/>
          </a:lnRef>
          <a:fillRef idx="1">
            <a:schemeClr val="lt1"/>
          </a:fillRef>
          <a:effectRef idx="0">
            <a:schemeClr val="accent3"/>
          </a:effectRef>
          <a:fontRef idx="minor">
            <a:schemeClr val="dk1"/>
          </a:fontRef>
        </dgm:style>
      </dgm:prSet>
      <dgm:spPr>
        <a:solidFill>
          <a:schemeClr val="accent3">
            <a:lumMod val="40000"/>
            <a:lumOff val="60000"/>
          </a:schemeClr>
        </a:solidFill>
        <a:ln w="38100">
          <a:solidFill>
            <a:schemeClr val="accent3">
              <a:lumMod val="75000"/>
            </a:schemeClr>
          </a:solidFill>
        </a:ln>
      </dgm:spPr>
      <dgm:t>
        <a:bodyPr/>
        <a:lstStyle/>
        <a:p>
          <a:r>
            <a:rPr lang="ru-RU" sz="2400" dirty="0" smtClean="0">
              <a:latin typeface="Times New Roman" panose="02020603050405020304" pitchFamily="18" charset="0"/>
              <a:cs typeface="Times New Roman" panose="02020603050405020304" pitchFamily="18" charset="0"/>
            </a:rPr>
            <a:t>Изменения оценок</a:t>
          </a:r>
        </a:p>
        <a:p>
          <a:r>
            <a:rPr lang="ru-RU" sz="2400" dirty="0" smtClean="0">
              <a:latin typeface="Times New Roman" panose="02020603050405020304" pitchFamily="18" charset="0"/>
              <a:cs typeface="Times New Roman" panose="02020603050405020304" pitchFamily="18" charset="0"/>
            </a:rPr>
            <a:t> (кадастровой оценки) </a:t>
          </a:r>
        </a:p>
        <a:p>
          <a:r>
            <a:rPr lang="ru-RU" sz="2400" dirty="0" smtClean="0">
              <a:latin typeface="Times New Roman" panose="02020603050405020304" pitchFamily="18" charset="0"/>
              <a:cs typeface="Times New Roman" panose="02020603050405020304" pitchFamily="18" charset="0"/>
            </a:rPr>
            <a:t>НФА </a:t>
          </a:r>
        </a:p>
        <a:p>
          <a:r>
            <a:rPr lang="ru-RU" sz="2400" dirty="0" smtClean="0">
              <a:latin typeface="Times New Roman" panose="02020603050405020304" pitchFamily="18" charset="0"/>
              <a:cs typeface="Times New Roman" panose="02020603050405020304" pitchFamily="18" charset="0"/>
            </a:rPr>
            <a:t>после отчетной даты</a:t>
          </a:r>
          <a:endParaRPr lang="ru-RU" sz="2400" dirty="0">
            <a:latin typeface="Times New Roman" panose="02020603050405020304" pitchFamily="18" charset="0"/>
            <a:cs typeface="Times New Roman" panose="02020603050405020304" pitchFamily="18" charset="0"/>
          </a:endParaRPr>
        </a:p>
      </dgm:t>
    </dgm:pt>
    <dgm:pt modelId="{86BF3C3C-278D-42F6-88E5-27126D944BC2}" type="parTrans" cxnId="{61CA9068-DE1B-4D7C-A483-22AA1F72046B}">
      <dgm:prSet/>
      <dgm:spPr/>
      <dgm:t>
        <a:bodyPr/>
        <a:lstStyle/>
        <a:p>
          <a:endParaRPr lang="ru-RU"/>
        </a:p>
      </dgm:t>
    </dgm:pt>
    <dgm:pt modelId="{7DC5B778-9B4E-4620-A68C-BDBB474EB996}" type="sibTrans" cxnId="{61CA9068-DE1B-4D7C-A483-22AA1F72046B}">
      <dgm:prSet/>
      <dgm:spPr/>
      <dgm:t>
        <a:bodyPr/>
        <a:lstStyle/>
        <a:p>
          <a:endParaRPr lang="ru-RU"/>
        </a:p>
      </dgm:t>
    </dgm:pt>
    <dgm:pt modelId="{91516475-B893-4CF8-B2EF-7798EDD37442}">
      <dgm:prSet phldrT="[Текст]" custT="1">
        <dgm:style>
          <a:lnRef idx="2">
            <a:schemeClr val="accent1"/>
          </a:lnRef>
          <a:fillRef idx="1">
            <a:schemeClr val="lt1"/>
          </a:fillRef>
          <a:effectRef idx="0">
            <a:schemeClr val="accent1"/>
          </a:effectRef>
          <a:fontRef idx="minor">
            <a:schemeClr val="dk1"/>
          </a:fontRef>
        </dgm:style>
      </dgm:prSet>
      <dgm:spPr>
        <a:solidFill>
          <a:schemeClr val="accent6">
            <a:lumMod val="40000"/>
            <a:lumOff val="60000"/>
          </a:schemeClr>
        </a:solidFill>
      </dgm:spPr>
      <dgm:t>
        <a:bodyPr/>
        <a:lstStyle/>
        <a:p>
          <a:r>
            <a:rPr lang="ru-RU" sz="2400" dirty="0" smtClean="0"/>
            <a:t>Существенное поступление или выбытие активов, в том  числе по результатам Инвентаризации  (годовой) </a:t>
          </a:r>
          <a:endParaRPr lang="ru-RU" sz="2400" dirty="0"/>
        </a:p>
      </dgm:t>
    </dgm:pt>
    <dgm:pt modelId="{62F8F1CB-A7F5-47F1-8A1F-1D3EAAB23F00}" type="parTrans" cxnId="{7E7CAB9B-360C-4746-B518-B14B931C695F}">
      <dgm:prSet/>
      <dgm:spPr/>
      <dgm:t>
        <a:bodyPr/>
        <a:lstStyle/>
        <a:p>
          <a:endParaRPr lang="ru-RU"/>
        </a:p>
      </dgm:t>
    </dgm:pt>
    <dgm:pt modelId="{E47AADB5-46F9-440E-BD7F-AE866CB61D37}" type="sibTrans" cxnId="{7E7CAB9B-360C-4746-B518-B14B931C695F}">
      <dgm:prSet/>
      <dgm:spPr/>
      <dgm:t>
        <a:bodyPr/>
        <a:lstStyle/>
        <a:p>
          <a:endParaRPr lang="ru-RU"/>
        </a:p>
      </dgm:t>
    </dgm:pt>
    <dgm:pt modelId="{B950743B-3A01-457F-AB30-00D8BB9A524D}">
      <dgm:prSet phldrT="[Текст]" custT="1">
        <dgm:style>
          <a:lnRef idx="2">
            <a:schemeClr val="accent5"/>
          </a:lnRef>
          <a:fillRef idx="1">
            <a:schemeClr val="lt1"/>
          </a:fillRef>
          <a:effectRef idx="0">
            <a:schemeClr val="accent5"/>
          </a:effectRef>
          <a:fontRef idx="minor">
            <a:schemeClr val="dk1"/>
          </a:fontRef>
        </dgm:style>
      </dgm:prSet>
      <dgm:spPr>
        <a:solidFill>
          <a:schemeClr val="accent1">
            <a:lumMod val="40000"/>
            <a:lumOff val="60000"/>
          </a:schemeClr>
        </a:solidFill>
        <a:ln w="38100"/>
      </dgm:spPr>
      <dgm:t>
        <a:bodyPr/>
        <a:lstStyle/>
        <a:p>
          <a:r>
            <a:rPr lang="ru-RU" sz="2400" dirty="0" smtClean="0"/>
            <a:t>Завершение  </a:t>
          </a:r>
          <a:r>
            <a:rPr lang="ru-RU" sz="2400" dirty="0" smtClean="0">
              <a:latin typeface="Times New Roman" panose="02020603050405020304" pitchFamily="18" charset="0"/>
              <a:cs typeface="Times New Roman" panose="02020603050405020304" pitchFamily="18" charset="0"/>
            </a:rPr>
            <a:t>судебного процесса</a:t>
          </a:r>
          <a:r>
            <a:rPr lang="ru-RU" sz="2400" dirty="0" smtClean="0"/>
            <a:t> которым подтверждается </a:t>
          </a:r>
        </a:p>
        <a:p>
          <a:r>
            <a:rPr lang="ru-RU" sz="2400" dirty="0" smtClean="0"/>
            <a:t>наличие на отчетную дату </a:t>
          </a:r>
        </a:p>
        <a:p>
          <a:r>
            <a:rPr lang="ru-RU" sz="2400" dirty="0" smtClean="0"/>
            <a:t>актива или </a:t>
          </a:r>
        </a:p>
        <a:p>
          <a:r>
            <a:rPr lang="ru-RU" sz="2400" dirty="0" smtClean="0"/>
            <a:t>обязательства</a:t>
          </a:r>
        </a:p>
      </dgm:t>
    </dgm:pt>
    <dgm:pt modelId="{20AB2B4D-925C-41B8-98CD-882717359C7B}" type="parTrans" cxnId="{D61D330E-6B1D-459B-B79F-0A3DEC401EA8}">
      <dgm:prSet/>
      <dgm:spPr/>
      <dgm:t>
        <a:bodyPr/>
        <a:lstStyle/>
        <a:p>
          <a:endParaRPr lang="ru-RU"/>
        </a:p>
      </dgm:t>
    </dgm:pt>
    <dgm:pt modelId="{95208252-5290-4817-9141-F3EA5CC549DA}" type="sibTrans" cxnId="{D61D330E-6B1D-459B-B79F-0A3DEC401EA8}">
      <dgm:prSet/>
      <dgm:spPr/>
      <dgm:t>
        <a:bodyPr/>
        <a:lstStyle/>
        <a:p>
          <a:endParaRPr lang="ru-RU"/>
        </a:p>
      </dgm:t>
    </dgm:pt>
    <dgm:pt modelId="{1399D2B2-896E-4FA6-AF2E-AB8933D58717}" type="pres">
      <dgm:prSet presAssocID="{EF2B365A-209B-4DCB-B6DE-12C422C344D7}" presName="composite" presStyleCnt="0">
        <dgm:presLayoutVars>
          <dgm:chMax val="1"/>
          <dgm:dir/>
          <dgm:resizeHandles val="exact"/>
        </dgm:presLayoutVars>
      </dgm:prSet>
      <dgm:spPr/>
      <dgm:t>
        <a:bodyPr/>
        <a:lstStyle/>
        <a:p>
          <a:endParaRPr lang="ru-RU"/>
        </a:p>
      </dgm:t>
    </dgm:pt>
    <dgm:pt modelId="{0B7BE791-1875-4CE6-9AEF-C9302F925D67}" type="pres">
      <dgm:prSet presAssocID="{EF2B365A-209B-4DCB-B6DE-12C422C344D7}" presName="radial" presStyleCnt="0">
        <dgm:presLayoutVars>
          <dgm:animLvl val="ctr"/>
        </dgm:presLayoutVars>
      </dgm:prSet>
      <dgm:spPr/>
    </dgm:pt>
    <dgm:pt modelId="{12564955-4ACF-4AA2-9136-D07B50B77DF3}" type="pres">
      <dgm:prSet presAssocID="{30CD9405-824A-4874-8E48-52854B291793}" presName="centerShape" presStyleLbl="vennNode1" presStyleIdx="0" presStyleCnt="4" custScaleX="78739" custScaleY="161183" custLinFactNeighborX="25417" custLinFactNeighborY="-11760"/>
      <dgm:spPr/>
      <dgm:t>
        <a:bodyPr/>
        <a:lstStyle/>
        <a:p>
          <a:endParaRPr lang="ru-RU"/>
        </a:p>
      </dgm:t>
    </dgm:pt>
    <dgm:pt modelId="{04E6B628-315E-472C-95E7-FFF45F8D4C50}" type="pres">
      <dgm:prSet presAssocID="{08D3E104-BB34-4C3E-BB10-295B1BD50339}" presName="node" presStyleLbl="vennNode1" presStyleIdx="1" presStyleCnt="4" custAng="0" custScaleX="127887" custScaleY="332587" custRadScaleRad="40364" custRadScaleInc="-86524">
        <dgm:presLayoutVars>
          <dgm:bulletEnabled val="1"/>
        </dgm:presLayoutVars>
      </dgm:prSet>
      <dgm:spPr/>
      <dgm:t>
        <a:bodyPr/>
        <a:lstStyle/>
        <a:p>
          <a:endParaRPr lang="ru-RU"/>
        </a:p>
      </dgm:t>
    </dgm:pt>
    <dgm:pt modelId="{A6B8CA4A-712B-4935-B829-DD48F50FABD5}" type="pres">
      <dgm:prSet presAssocID="{91516475-B893-4CF8-B2EF-7798EDD37442}" presName="node" presStyleLbl="vennNode1" presStyleIdx="2" presStyleCnt="4" custScaleX="127719" custScaleY="323897" custRadScaleRad="140484" custRadScaleInc="-33228">
        <dgm:presLayoutVars>
          <dgm:bulletEnabled val="1"/>
        </dgm:presLayoutVars>
      </dgm:prSet>
      <dgm:spPr/>
      <dgm:t>
        <a:bodyPr/>
        <a:lstStyle/>
        <a:p>
          <a:endParaRPr lang="ru-RU"/>
        </a:p>
      </dgm:t>
    </dgm:pt>
    <dgm:pt modelId="{74AF9DDF-EF39-4DC0-B632-827CBD65138E}" type="pres">
      <dgm:prSet presAssocID="{B950743B-3A01-457F-AB30-00D8BB9A524D}" presName="node" presStyleLbl="vennNode1" presStyleIdx="3" presStyleCnt="4" custScaleX="143704" custScaleY="333008" custRadScaleRad="134868" custRadScaleInc="31405">
        <dgm:presLayoutVars>
          <dgm:bulletEnabled val="1"/>
        </dgm:presLayoutVars>
      </dgm:prSet>
      <dgm:spPr/>
      <dgm:t>
        <a:bodyPr/>
        <a:lstStyle/>
        <a:p>
          <a:endParaRPr lang="ru-RU"/>
        </a:p>
      </dgm:t>
    </dgm:pt>
  </dgm:ptLst>
  <dgm:cxnLst>
    <dgm:cxn modelId="{3F6AE1E9-60DE-476B-AD40-983EB215879C}" srcId="{EF2B365A-209B-4DCB-B6DE-12C422C344D7}" destId="{30CD9405-824A-4874-8E48-52854B291793}" srcOrd="0" destOrd="0" parTransId="{A8DAFA5C-B42B-4F05-B7E1-54FB30933A24}" sibTransId="{83718672-61BF-4435-9729-C8050376930A}"/>
    <dgm:cxn modelId="{2A0B8618-01B6-4680-8098-5B62A46AAACD}" type="presOf" srcId="{B950743B-3A01-457F-AB30-00D8BB9A524D}" destId="{74AF9DDF-EF39-4DC0-B632-827CBD65138E}" srcOrd="0" destOrd="0" presId="urn:microsoft.com/office/officeart/2005/8/layout/radial3"/>
    <dgm:cxn modelId="{D61D330E-6B1D-459B-B79F-0A3DEC401EA8}" srcId="{30CD9405-824A-4874-8E48-52854B291793}" destId="{B950743B-3A01-457F-AB30-00D8BB9A524D}" srcOrd="2" destOrd="0" parTransId="{20AB2B4D-925C-41B8-98CD-882717359C7B}" sibTransId="{95208252-5290-4817-9141-F3EA5CC549DA}"/>
    <dgm:cxn modelId="{B79DCC75-50E3-46EE-927B-2AB84F3EB2A2}" type="presOf" srcId="{08D3E104-BB34-4C3E-BB10-295B1BD50339}" destId="{04E6B628-315E-472C-95E7-FFF45F8D4C50}" srcOrd="0" destOrd="0" presId="urn:microsoft.com/office/officeart/2005/8/layout/radial3"/>
    <dgm:cxn modelId="{EFC0AB69-00CC-4606-BD0A-1EF0BD2580EB}" type="presOf" srcId="{91516475-B893-4CF8-B2EF-7798EDD37442}" destId="{A6B8CA4A-712B-4935-B829-DD48F50FABD5}" srcOrd="0" destOrd="0" presId="urn:microsoft.com/office/officeart/2005/8/layout/radial3"/>
    <dgm:cxn modelId="{7E7CAB9B-360C-4746-B518-B14B931C695F}" srcId="{30CD9405-824A-4874-8E48-52854B291793}" destId="{91516475-B893-4CF8-B2EF-7798EDD37442}" srcOrd="1" destOrd="0" parTransId="{62F8F1CB-A7F5-47F1-8A1F-1D3EAAB23F00}" sibTransId="{E47AADB5-46F9-440E-BD7F-AE866CB61D37}"/>
    <dgm:cxn modelId="{A0DFB851-84CA-4A4E-884B-8E307E9BFCC9}" type="presOf" srcId="{EF2B365A-209B-4DCB-B6DE-12C422C344D7}" destId="{1399D2B2-896E-4FA6-AF2E-AB8933D58717}" srcOrd="0" destOrd="0" presId="urn:microsoft.com/office/officeart/2005/8/layout/radial3"/>
    <dgm:cxn modelId="{7A665D50-C6FA-4C26-B105-4BD339A93B52}" type="presOf" srcId="{30CD9405-824A-4874-8E48-52854B291793}" destId="{12564955-4ACF-4AA2-9136-D07B50B77DF3}" srcOrd="0" destOrd="0" presId="urn:microsoft.com/office/officeart/2005/8/layout/radial3"/>
    <dgm:cxn modelId="{61CA9068-DE1B-4D7C-A483-22AA1F72046B}" srcId="{30CD9405-824A-4874-8E48-52854B291793}" destId="{08D3E104-BB34-4C3E-BB10-295B1BD50339}" srcOrd="0" destOrd="0" parTransId="{86BF3C3C-278D-42F6-88E5-27126D944BC2}" sibTransId="{7DC5B778-9B4E-4620-A68C-BDBB474EB996}"/>
    <dgm:cxn modelId="{98A5730A-7F61-4BC4-B291-0F6CFDCD1AF8}" type="presParOf" srcId="{1399D2B2-896E-4FA6-AF2E-AB8933D58717}" destId="{0B7BE791-1875-4CE6-9AEF-C9302F925D67}" srcOrd="0" destOrd="0" presId="urn:microsoft.com/office/officeart/2005/8/layout/radial3"/>
    <dgm:cxn modelId="{4371AE0F-BC76-4357-8AD5-BFA0DB86A67F}" type="presParOf" srcId="{0B7BE791-1875-4CE6-9AEF-C9302F925D67}" destId="{12564955-4ACF-4AA2-9136-D07B50B77DF3}" srcOrd="0" destOrd="0" presId="urn:microsoft.com/office/officeart/2005/8/layout/radial3"/>
    <dgm:cxn modelId="{6D907852-2F0D-4CC4-A8EB-61EAB3BE3EEE}" type="presParOf" srcId="{0B7BE791-1875-4CE6-9AEF-C9302F925D67}" destId="{04E6B628-315E-472C-95E7-FFF45F8D4C50}" srcOrd="1" destOrd="0" presId="urn:microsoft.com/office/officeart/2005/8/layout/radial3"/>
    <dgm:cxn modelId="{167BB277-82B2-4981-9C6A-06E0F5678E2D}" type="presParOf" srcId="{0B7BE791-1875-4CE6-9AEF-C9302F925D67}" destId="{A6B8CA4A-712B-4935-B829-DD48F50FABD5}" srcOrd="2" destOrd="0" presId="urn:microsoft.com/office/officeart/2005/8/layout/radial3"/>
    <dgm:cxn modelId="{27DBE4AC-02C4-4AA9-8A5D-B96313B44F79}" type="presParOf" srcId="{0B7BE791-1875-4CE6-9AEF-C9302F925D67}" destId="{74AF9DDF-EF39-4DC0-B632-827CBD65138E}" srcOrd="3" destOrd="0" presId="urn:microsoft.com/office/officeart/2005/8/layout/radial3"/>
  </dgm:cxnLst>
  <dgm:bg>
    <a:solidFill>
      <a:schemeClr val="accent2">
        <a:lumMod val="20000"/>
        <a:lumOff val="8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F2B365A-209B-4DCB-B6DE-12C422C344D7}" type="doc">
      <dgm:prSet loTypeId="urn:microsoft.com/office/officeart/2005/8/layout/radial3" loCatId="cycle" qsTypeId="urn:microsoft.com/office/officeart/2005/8/quickstyle/simple1" qsCatId="simple" csTypeId="urn:microsoft.com/office/officeart/2005/8/colors/colorful3" csCatId="colorful" phldr="1"/>
      <dgm:spPr/>
      <dgm:t>
        <a:bodyPr/>
        <a:lstStyle/>
        <a:p>
          <a:endParaRPr lang="ru-RU"/>
        </a:p>
      </dgm:t>
    </dgm:pt>
    <dgm:pt modelId="{E491E566-40D4-4DF2-9CC3-789D71B3C7E4}">
      <dgm:prSet custT="1">
        <dgm:style>
          <a:lnRef idx="2">
            <a:schemeClr val="accent4"/>
          </a:lnRef>
          <a:fillRef idx="1">
            <a:schemeClr val="lt1"/>
          </a:fillRef>
          <a:effectRef idx="0">
            <a:schemeClr val="accent4"/>
          </a:effectRef>
          <a:fontRef idx="minor">
            <a:schemeClr val="dk1"/>
          </a:fontRef>
        </dgm:style>
      </dgm:prSet>
      <dgm:spPr>
        <a:solidFill>
          <a:schemeClr val="accent4">
            <a:lumMod val="40000"/>
            <a:lumOff val="60000"/>
          </a:schemeClr>
        </a:solidFill>
        <a:ln w="38100"/>
      </dgm:spPr>
      <dgm:t>
        <a:bodyPr/>
        <a:lstStyle/>
        <a:p>
          <a:r>
            <a:rPr lang="ru-RU" sz="2400" b="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завершение после отчетной даты </a:t>
          </a:r>
          <a:r>
            <a:rPr lang="ru-RU" sz="24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процесса оформления изменений существенных условий сделки</a:t>
          </a:r>
          <a:r>
            <a:rPr lang="ru-RU" sz="2400" b="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который был инициирован в отчетном периоде</a:t>
          </a:r>
          <a:endParaRPr lang="ru-RU" sz="2400" b="0" dirty="0"/>
        </a:p>
      </dgm:t>
    </dgm:pt>
    <dgm:pt modelId="{A141CEE3-60FD-40CB-9975-24849C6E1FEA}" type="parTrans" cxnId="{0CD688AB-3E79-41B9-8A6B-6E0F1C0E5237}">
      <dgm:prSet/>
      <dgm:spPr/>
      <dgm:t>
        <a:bodyPr/>
        <a:lstStyle/>
        <a:p>
          <a:endParaRPr lang="ru-RU"/>
        </a:p>
      </dgm:t>
    </dgm:pt>
    <dgm:pt modelId="{72DB9EA5-C4A0-437C-9ED1-E258E35FCAD4}" type="sibTrans" cxnId="{0CD688AB-3E79-41B9-8A6B-6E0F1C0E5237}">
      <dgm:prSet/>
      <dgm:spPr/>
      <dgm:t>
        <a:bodyPr/>
        <a:lstStyle/>
        <a:p>
          <a:endParaRPr lang="ru-RU"/>
        </a:p>
      </dgm:t>
    </dgm:pt>
    <dgm:pt modelId="{39556082-D650-42CE-860E-BBF8BDBA892B}">
      <dgm:prSet custT="1">
        <dgm:style>
          <a:lnRef idx="2">
            <a:schemeClr val="accent3"/>
          </a:lnRef>
          <a:fillRef idx="1">
            <a:schemeClr val="lt1"/>
          </a:fillRef>
          <a:effectRef idx="0">
            <a:schemeClr val="accent3"/>
          </a:effectRef>
          <a:fontRef idx="minor">
            <a:schemeClr val="dk1"/>
          </a:fontRef>
        </dgm:style>
      </dgm:prSet>
      <dgm:spPr>
        <a:solidFill>
          <a:schemeClr val="accent3">
            <a:lumMod val="40000"/>
            <a:lumOff val="60000"/>
          </a:schemeClr>
        </a:solidFill>
        <a:ln w="38100"/>
      </dgm:spPr>
      <dgm:t>
        <a:bodyPr/>
        <a:lstStyle/>
        <a:p>
          <a:r>
            <a:rPr lang="ru-RU" sz="2400" b="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завершение после отчетной даты процесса оформления </a:t>
          </a:r>
          <a:r>
            <a:rPr lang="ru-RU" sz="24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государственной регистрации права собственности </a:t>
          </a:r>
          <a:r>
            <a:rPr lang="ru-RU" sz="2400" b="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(ПОУ), который был инициирован в отчетном периоде</a:t>
          </a:r>
          <a:endParaRPr lang="ru-RU" sz="2400" b="0" dirty="0"/>
        </a:p>
      </dgm:t>
    </dgm:pt>
    <dgm:pt modelId="{799F282B-6D5B-4B72-BB03-65E6FC1D9794}" type="parTrans" cxnId="{4245AEE3-7138-4915-B6C6-39F33049526F}">
      <dgm:prSet/>
      <dgm:spPr/>
      <dgm:t>
        <a:bodyPr/>
        <a:lstStyle/>
        <a:p>
          <a:endParaRPr lang="ru-RU"/>
        </a:p>
      </dgm:t>
    </dgm:pt>
    <dgm:pt modelId="{5B7B0688-EF2A-421A-AEAB-373A396C9919}" type="sibTrans" cxnId="{4245AEE3-7138-4915-B6C6-39F33049526F}">
      <dgm:prSet/>
      <dgm:spPr/>
      <dgm:t>
        <a:bodyPr/>
        <a:lstStyle/>
        <a:p>
          <a:endParaRPr lang="ru-RU"/>
        </a:p>
      </dgm:t>
    </dgm:pt>
    <dgm:pt modelId="{2B518814-006A-4A95-A806-1582406D4667}">
      <dgm:prSet custT="1">
        <dgm:style>
          <a:lnRef idx="2">
            <a:schemeClr val="accent5"/>
          </a:lnRef>
          <a:fillRef idx="1">
            <a:schemeClr val="lt1"/>
          </a:fillRef>
          <a:effectRef idx="0">
            <a:schemeClr val="accent5"/>
          </a:effectRef>
          <a:fontRef idx="minor">
            <a:schemeClr val="dk1"/>
          </a:fontRef>
        </dgm:style>
      </dgm:prSet>
      <dgm:spPr>
        <a:solidFill>
          <a:schemeClr val="accent1">
            <a:lumMod val="20000"/>
            <a:lumOff val="80000"/>
          </a:schemeClr>
        </a:solidFill>
        <a:ln w="38100"/>
      </dgm:spPr>
      <dgm:t>
        <a:bodyPr/>
        <a:lstStyle/>
        <a:p>
          <a:r>
            <a:rPr lang="ru-RU" sz="2400" b="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получение</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от страховой организации документа, устанавливающего (уточняющего) </a:t>
          </a:r>
          <a:r>
            <a:rPr lang="ru-RU" sz="24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размер страхового возмещения по страховому случаю</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произошедшему в отчетном периоде</a:t>
          </a:r>
          <a:endParaRPr lang="ru-RU" sz="2400" dirty="0"/>
        </a:p>
      </dgm:t>
    </dgm:pt>
    <dgm:pt modelId="{1E26EFB4-FBF7-4C18-ACD1-C793816FE287}" type="parTrans" cxnId="{E5320184-2933-4812-9E7A-F0B333DAAF6C}">
      <dgm:prSet/>
      <dgm:spPr/>
      <dgm:t>
        <a:bodyPr/>
        <a:lstStyle/>
        <a:p>
          <a:endParaRPr lang="ru-RU"/>
        </a:p>
      </dgm:t>
    </dgm:pt>
    <dgm:pt modelId="{F4AE392A-0CB0-4E0F-9050-BD3FE0A6ACEB}" type="sibTrans" cxnId="{E5320184-2933-4812-9E7A-F0B333DAAF6C}">
      <dgm:prSet/>
      <dgm:spPr/>
      <dgm:t>
        <a:bodyPr/>
        <a:lstStyle/>
        <a:p>
          <a:endParaRPr lang="ru-RU"/>
        </a:p>
      </dgm:t>
    </dgm:pt>
    <dgm:pt modelId="{1399D2B2-896E-4FA6-AF2E-AB8933D58717}" type="pres">
      <dgm:prSet presAssocID="{EF2B365A-209B-4DCB-B6DE-12C422C344D7}" presName="composite" presStyleCnt="0">
        <dgm:presLayoutVars>
          <dgm:chMax val="1"/>
          <dgm:dir/>
          <dgm:resizeHandles val="exact"/>
        </dgm:presLayoutVars>
      </dgm:prSet>
      <dgm:spPr/>
      <dgm:t>
        <a:bodyPr/>
        <a:lstStyle/>
        <a:p>
          <a:endParaRPr lang="ru-RU"/>
        </a:p>
      </dgm:t>
    </dgm:pt>
    <dgm:pt modelId="{0B7BE791-1875-4CE6-9AEF-C9302F925D67}" type="pres">
      <dgm:prSet presAssocID="{EF2B365A-209B-4DCB-B6DE-12C422C344D7}" presName="radial" presStyleCnt="0">
        <dgm:presLayoutVars>
          <dgm:animLvl val="ctr"/>
        </dgm:presLayoutVars>
      </dgm:prSet>
      <dgm:spPr/>
    </dgm:pt>
    <dgm:pt modelId="{239FB3AB-33F6-4A45-9F68-5F6200011DC8}" type="pres">
      <dgm:prSet presAssocID="{39556082-D650-42CE-860E-BBF8BDBA892B}" presName="centerShape" presStyleLbl="vennNode1" presStyleIdx="0" presStyleCnt="3" custScaleY="189930" custLinFactNeighborX="-1256" custLinFactNeighborY="1287"/>
      <dgm:spPr/>
      <dgm:t>
        <a:bodyPr/>
        <a:lstStyle/>
        <a:p>
          <a:endParaRPr lang="ru-RU"/>
        </a:p>
      </dgm:t>
    </dgm:pt>
    <dgm:pt modelId="{24BED126-29B2-418A-A169-5FF6D3BF712B}" type="pres">
      <dgm:prSet presAssocID="{2B518814-006A-4A95-A806-1582406D4667}" presName="node" presStyleLbl="vennNode1" presStyleIdx="1" presStyleCnt="3" custScaleX="195754" custScaleY="389953" custRadScaleRad="132271" custRadScaleInc="50872">
        <dgm:presLayoutVars>
          <dgm:bulletEnabled val="1"/>
        </dgm:presLayoutVars>
      </dgm:prSet>
      <dgm:spPr/>
      <dgm:t>
        <a:bodyPr/>
        <a:lstStyle/>
        <a:p>
          <a:endParaRPr lang="ru-RU"/>
        </a:p>
      </dgm:t>
    </dgm:pt>
    <dgm:pt modelId="{5A4F2F2D-484F-43CE-9F4E-64E4B859BF25}" type="pres">
      <dgm:prSet presAssocID="{E491E566-40D4-4DF2-9CC3-789D71B3C7E4}" presName="node" presStyleLbl="vennNode1" presStyleIdx="2" presStyleCnt="3" custScaleX="175104" custScaleY="376244" custRadScaleRad="129650" custRadScaleInc="49374">
        <dgm:presLayoutVars>
          <dgm:bulletEnabled val="1"/>
        </dgm:presLayoutVars>
      </dgm:prSet>
      <dgm:spPr/>
      <dgm:t>
        <a:bodyPr/>
        <a:lstStyle/>
        <a:p>
          <a:endParaRPr lang="ru-RU"/>
        </a:p>
      </dgm:t>
    </dgm:pt>
  </dgm:ptLst>
  <dgm:cxnLst>
    <dgm:cxn modelId="{0CD688AB-3E79-41B9-8A6B-6E0F1C0E5237}" srcId="{39556082-D650-42CE-860E-BBF8BDBA892B}" destId="{E491E566-40D4-4DF2-9CC3-789D71B3C7E4}" srcOrd="1" destOrd="0" parTransId="{A141CEE3-60FD-40CB-9975-24849C6E1FEA}" sibTransId="{72DB9EA5-C4A0-437C-9ED1-E258E35FCAD4}"/>
    <dgm:cxn modelId="{A785785A-DD17-4F65-87C2-0B2925DE149C}" type="presOf" srcId="{2B518814-006A-4A95-A806-1582406D4667}" destId="{24BED126-29B2-418A-A169-5FF6D3BF712B}" srcOrd="0" destOrd="0" presId="urn:microsoft.com/office/officeart/2005/8/layout/radial3"/>
    <dgm:cxn modelId="{E7A50015-75D2-486B-9FF7-69B670089080}" type="presOf" srcId="{39556082-D650-42CE-860E-BBF8BDBA892B}" destId="{239FB3AB-33F6-4A45-9F68-5F6200011DC8}" srcOrd="0" destOrd="0" presId="urn:microsoft.com/office/officeart/2005/8/layout/radial3"/>
    <dgm:cxn modelId="{E5320184-2933-4812-9E7A-F0B333DAAF6C}" srcId="{39556082-D650-42CE-860E-BBF8BDBA892B}" destId="{2B518814-006A-4A95-A806-1582406D4667}" srcOrd="0" destOrd="0" parTransId="{1E26EFB4-FBF7-4C18-ACD1-C793816FE287}" sibTransId="{F4AE392A-0CB0-4E0F-9050-BD3FE0A6ACEB}"/>
    <dgm:cxn modelId="{D641EA40-8BEF-4709-94C7-2F7A8A4352EB}" type="presOf" srcId="{EF2B365A-209B-4DCB-B6DE-12C422C344D7}" destId="{1399D2B2-896E-4FA6-AF2E-AB8933D58717}" srcOrd="0" destOrd="0" presId="urn:microsoft.com/office/officeart/2005/8/layout/radial3"/>
    <dgm:cxn modelId="{BAE28D6C-FB77-43FA-9880-E3D25B1299E0}" type="presOf" srcId="{E491E566-40D4-4DF2-9CC3-789D71B3C7E4}" destId="{5A4F2F2D-484F-43CE-9F4E-64E4B859BF25}" srcOrd="0" destOrd="0" presId="urn:microsoft.com/office/officeart/2005/8/layout/radial3"/>
    <dgm:cxn modelId="{4245AEE3-7138-4915-B6C6-39F33049526F}" srcId="{EF2B365A-209B-4DCB-B6DE-12C422C344D7}" destId="{39556082-D650-42CE-860E-BBF8BDBA892B}" srcOrd="0" destOrd="0" parTransId="{799F282B-6D5B-4B72-BB03-65E6FC1D9794}" sibTransId="{5B7B0688-EF2A-421A-AEAB-373A396C9919}"/>
    <dgm:cxn modelId="{6F961917-A44E-4FFD-AB11-6C9F7BA736E4}" type="presParOf" srcId="{1399D2B2-896E-4FA6-AF2E-AB8933D58717}" destId="{0B7BE791-1875-4CE6-9AEF-C9302F925D67}" srcOrd="0" destOrd="0" presId="urn:microsoft.com/office/officeart/2005/8/layout/radial3"/>
    <dgm:cxn modelId="{DCECFA6C-C372-4E67-AC18-61D83C310467}" type="presParOf" srcId="{0B7BE791-1875-4CE6-9AEF-C9302F925D67}" destId="{239FB3AB-33F6-4A45-9F68-5F6200011DC8}" srcOrd="0" destOrd="0" presId="urn:microsoft.com/office/officeart/2005/8/layout/radial3"/>
    <dgm:cxn modelId="{3BDB0A84-9AB9-4851-9F37-41CBF82CCD37}" type="presParOf" srcId="{0B7BE791-1875-4CE6-9AEF-C9302F925D67}" destId="{24BED126-29B2-418A-A169-5FF6D3BF712B}" srcOrd="1" destOrd="0" presId="urn:microsoft.com/office/officeart/2005/8/layout/radial3"/>
    <dgm:cxn modelId="{15048F5E-05A8-4162-BA49-D4EAD0148666}" type="presParOf" srcId="{0B7BE791-1875-4CE6-9AEF-C9302F925D67}" destId="{5A4F2F2D-484F-43CE-9F4E-64E4B859BF25}" srcOrd="2"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49E17A-ECFA-46DC-BC43-E62B4416880D}"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ru-RU"/>
        </a:p>
      </dgm:t>
    </dgm:pt>
    <dgm:pt modelId="{78013F0C-D1D8-4863-B55C-8CE1FAAEF434}">
      <dgm:prSet custT="1"/>
      <dgm:spPr>
        <a:effectLst>
          <a:glow rad="101600">
            <a:schemeClr val="accent4">
              <a:satMod val="175000"/>
              <a:alpha val="40000"/>
            </a:schemeClr>
          </a:glow>
        </a:effectLst>
      </dgm:spPr>
      <dgm:t>
        <a:bodyPr/>
        <a:lstStyle/>
        <a:p>
          <a:r>
            <a:rPr lang="ru-RU" sz="2000" dirty="0" smtClean="0">
              <a:latin typeface="Times New Roman" panose="02020603050405020304" pitchFamily="18" charset="0"/>
              <a:cs typeface="Times New Roman" panose="02020603050405020304" pitchFamily="18" charset="0"/>
            </a:rPr>
            <a:t>при установлении фактов хищений или злоупотреблений, а также порчи ценностей</a:t>
          </a:r>
          <a:endParaRPr lang="ru-RU" sz="2000" dirty="0">
            <a:latin typeface="Times New Roman" panose="02020603050405020304" pitchFamily="18" charset="0"/>
            <a:cs typeface="Times New Roman" panose="02020603050405020304" pitchFamily="18" charset="0"/>
          </a:endParaRPr>
        </a:p>
      </dgm:t>
    </dgm:pt>
    <dgm:pt modelId="{E83A85BE-6BC2-4904-AD84-160E6ABADCC5}" type="parTrans" cxnId="{BC2A1FAD-B013-4E9F-AB9C-918A16D10409}">
      <dgm:prSet/>
      <dgm:spPr/>
      <dgm:t>
        <a:bodyPr/>
        <a:lstStyle/>
        <a:p>
          <a:endParaRPr lang="ru-RU"/>
        </a:p>
      </dgm:t>
    </dgm:pt>
    <dgm:pt modelId="{F5A70420-62A6-4112-A0C7-B913241F7485}" type="sibTrans" cxnId="{BC2A1FAD-B013-4E9F-AB9C-918A16D10409}">
      <dgm:prSet/>
      <dgm:spPr/>
      <dgm:t>
        <a:bodyPr/>
        <a:lstStyle/>
        <a:p>
          <a:endParaRPr lang="ru-RU"/>
        </a:p>
      </dgm:t>
    </dgm:pt>
    <dgm:pt modelId="{03DFCB6F-08A4-414F-80FD-7CFC15551DE1}">
      <dgm:prSet custT="1"/>
      <dgm:spPr>
        <a:effectLst>
          <a:glow rad="101600">
            <a:schemeClr val="accent5">
              <a:satMod val="175000"/>
              <a:alpha val="40000"/>
            </a:schemeClr>
          </a:glow>
        </a:effectLst>
      </dgm:spPr>
      <dgm:t>
        <a:bodyPr/>
        <a:lstStyle/>
        <a:p>
          <a:r>
            <a:rPr lang="ru-RU" sz="2000" dirty="0" smtClean="0"/>
            <a:t>в случае стихийных бедствий, пожара, аварий или других чрезвычайных ситуаций, вызванных экстремальными условиями</a:t>
          </a:r>
          <a:endParaRPr lang="ru-RU" sz="2000" dirty="0"/>
        </a:p>
      </dgm:t>
    </dgm:pt>
    <dgm:pt modelId="{0EF9F72D-526C-4D4E-8346-EA4A36532664}" type="parTrans" cxnId="{5B617A67-B142-4FEA-9274-17E952428E96}">
      <dgm:prSet/>
      <dgm:spPr/>
      <dgm:t>
        <a:bodyPr/>
        <a:lstStyle/>
        <a:p>
          <a:endParaRPr lang="ru-RU"/>
        </a:p>
      </dgm:t>
    </dgm:pt>
    <dgm:pt modelId="{EA6EC668-712F-42A7-844F-E38A62DC9738}" type="sibTrans" cxnId="{5B617A67-B142-4FEA-9274-17E952428E96}">
      <dgm:prSet/>
      <dgm:spPr/>
      <dgm:t>
        <a:bodyPr/>
        <a:lstStyle/>
        <a:p>
          <a:endParaRPr lang="ru-RU"/>
        </a:p>
      </dgm:t>
    </dgm:pt>
    <dgm:pt modelId="{3E64AF3C-2D44-4682-BAAC-9547D7AA01D4}">
      <dgm:prSet custT="1"/>
      <dgm:spPr>
        <a:effectLst>
          <a:glow rad="101600">
            <a:schemeClr val="accent5">
              <a:satMod val="175000"/>
              <a:alpha val="40000"/>
            </a:schemeClr>
          </a:glow>
        </a:effectLst>
      </dgm:spPr>
      <dgm:t>
        <a:bodyPr/>
        <a:lstStyle/>
        <a:p>
          <a:r>
            <a:rPr lang="ru-RU" sz="2000" dirty="0" smtClean="0"/>
            <a:t>при смене материально ответственных лиц (на день приемки - передачи дел)</a:t>
          </a:r>
          <a:endParaRPr lang="ru-RU" sz="2000" dirty="0"/>
        </a:p>
      </dgm:t>
    </dgm:pt>
    <dgm:pt modelId="{B42E4ADD-7C2C-40BF-A704-E0B1DBDFC030}" type="parTrans" cxnId="{7803E38B-94AE-4C5A-ABB1-E0A80B45413E}">
      <dgm:prSet/>
      <dgm:spPr/>
      <dgm:t>
        <a:bodyPr/>
        <a:lstStyle/>
        <a:p>
          <a:endParaRPr lang="ru-RU"/>
        </a:p>
      </dgm:t>
    </dgm:pt>
    <dgm:pt modelId="{CDEB95DB-4704-47C9-8062-D966A0C2C955}" type="sibTrans" cxnId="{7803E38B-94AE-4C5A-ABB1-E0A80B45413E}">
      <dgm:prSet/>
      <dgm:spPr/>
      <dgm:t>
        <a:bodyPr/>
        <a:lstStyle/>
        <a:p>
          <a:endParaRPr lang="ru-RU"/>
        </a:p>
      </dgm:t>
    </dgm:pt>
    <dgm:pt modelId="{3260DCF8-94D8-4097-8E1A-AED8DA93DCAD}">
      <dgm:prSet custT="1"/>
      <dgm:spPr>
        <a:effectLst>
          <a:glow rad="101600">
            <a:schemeClr val="accent5">
              <a:satMod val="175000"/>
              <a:alpha val="40000"/>
            </a:schemeClr>
          </a:glow>
        </a:effectLst>
      </dgm:spPr>
      <dgm:t>
        <a:bodyPr/>
        <a:lstStyle/>
        <a:p>
          <a:r>
            <a:rPr lang="ru-RU" sz="2000" dirty="0" smtClean="0"/>
            <a:t>при передаче имущества организации в аренду, управление, безвозмездное пользовании, а также выкупе, продаже комплекса объектов учета </a:t>
          </a:r>
          <a:endParaRPr lang="ru-RU" sz="2000" dirty="0"/>
        </a:p>
      </dgm:t>
    </dgm:pt>
    <dgm:pt modelId="{1909E479-55E3-48FC-A6BE-39568CB394C7}" type="parTrans" cxnId="{E33BADA7-42D9-44B1-AD93-8732F3E0C203}">
      <dgm:prSet/>
      <dgm:spPr/>
      <dgm:t>
        <a:bodyPr/>
        <a:lstStyle/>
        <a:p>
          <a:endParaRPr lang="ru-RU"/>
        </a:p>
      </dgm:t>
    </dgm:pt>
    <dgm:pt modelId="{4AEA66ED-E523-4F88-8C03-8291AE0DC5D8}" type="sibTrans" cxnId="{E33BADA7-42D9-44B1-AD93-8732F3E0C203}">
      <dgm:prSet/>
      <dgm:spPr/>
      <dgm:t>
        <a:bodyPr/>
        <a:lstStyle/>
        <a:p>
          <a:endParaRPr lang="ru-RU"/>
        </a:p>
      </dgm:t>
    </dgm:pt>
    <dgm:pt modelId="{DE109F12-AFD2-4A4F-86B6-E5657175B6D2}">
      <dgm:prSet custT="1"/>
      <dgm:spPr>
        <a:effectLst>
          <a:glow rad="139700">
            <a:schemeClr val="accent5">
              <a:satMod val="175000"/>
              <a:alpha val="40000"/>
            </a:schemeClr>
          </a:glow>
        </a:effectLst>
      </dgm:spPr>
      <dgm:t>
        <a:bodyPr/>
        <a:lstStyle/>
        <a:p>
          <a:r>
            <a:rPr lang="ru-RU" sz="2000" dirty="0" smtClean="0"/>
            <a:t>в других случаях, предусмотренных законодательством Российской Федерации или нормативными актами Министерства финансов Российской Федерации</a:t>
          </a:r>
          <a:endParaRPr lang="ru-RU" sz="2000" dirty="0"/>
        </a:p>
      </dgm:t>
    </dgm:pt>
    <dgm:pt modelId="{4E6706E2-C0D2-462B-9FA5-1D7F7A87A6D6}" type="parTrans" cxnId="{319A03D0-256D-4C51-8655-183C611F6F4A}">
      <dgm:prSet/>
      <dgm:spPr/>
      <dgm:t>
        <a:bodyPr/>
        <a:lstStyle/>
        <a:p>
          <a:endParaRPr lang="ru-RU"/>
        </a:p>
      </dgm:t>
    </dgm:pt>
    <dgm:pt modelId="{3993A4B7-403C-4EE7-A793-AB2D8051FB67}" type="sibTrans" cxnId="{319A03D0-256D-4C51-8655-183C611F6F4A}">
      <dgm:prSet/>
      <dgm:spPr/>
      <dgm:t>
        <a:bodyPr/>
        <a:lstStyle/>
        <a:p>
          <a:endParaRPr lang="ru-RU"/>
        </a:p>
      </dgm:t>
    </dgm:pt>
    <dgm:pt modelId="{F4753A3D-ADAC-401B-9735-9DFC6E4129F9}" type="pres">
      <dgm:prSet presAssocID="{2949E17A-ECFA-46DC-BC43-E62B4416880D}" presName="Name0" presStyleCnt="0">
        <dgm:presLayoutVars>
          <dgm:chMax val="7"/>
          <dgm:chPref val="7"/>
          <dgm:dir/>
        </dgm:presLayoutVars>
      </dgm:prSet>
      <dgm:spPr/>
      <dgm:t>
        <a:bodyPr/>
        <a:lstStyle/>
        <a:p>
          <a:endParaRPr lang="ru-RU"/>
        </a:p>
      </dgm:t>
    </dgm:pt>
    <dgm:pt modelId="{397033CE-4A20-44A1-A36F-87A3F425461F}" type="pres">
      <dgm:prSet presAssocID="{2949E17A-ECFA-46DC-BC43-E62B4416880D}" presName="Name1" presStyleCnt="0"/>
      <dgm:spPr/>
    </dgm:pt>
    <dgm:pt modelId="{CE1E3CF0-2E5C-4491-9FC4-34E0EB9CF1A2}" type="pres">
      <dgm:prSet presAssocID="{2949E17A-ECFA-46DC-BC43-E62B4416880D}" presName="cycle" presStyleCnt="0"/>
      <dgm:spPr/>
    </dgm:pt>
    <dgm:pt modelId="{21744C7F-527C-49EC-A7F9-76A090F84704}" type="pres">
      <dgm:prSet presAssocID="{2949E17A-ECFA-46DC-BC43-E62B4416880D}" presName="srcNode" presStyleLbl="node1" presStyleIdx="0" presStyleCnt="5"/>
      <dgm:spPr/>
    </dgm:pt>
    <dgm:pt modelId="{E5439D70-6787-4FF5-8807-52767968F42D}" type="pres">
      <dgm:prSet presAssocID="{2949E17A-ECFA-46DC-BC43-E62B4416880D}" presName="conn" presStyleLbl="parChTrans1D2" presStyleIdx="0" presStyleCnt="1"/>
      <dgm:spPr/>
      <dgm:t>
        <a:bodyPr/>
        <a:lstStyle/>
        <a:p>
          <a:endParaRPr lang="ru-RU"/>
        </a:p>
      </dgm:t>
    </dgm:pt>
    <dgm:pt modelId="{0736B93F-D973-4F36-97B9-253AE222C4E8}" type="pres">
      <dgm:prSet presAssocID="{2949E17A-ECFA-46DC-BC43-E62B4416880D}" presName="extraNode" presStyleLbl="node1" presStyleIdx="0" presStyleCnt="5"/>
      <dgm:spPr/>
    </dgm:pt>
    <dgm:pt modelId="{31DDE051-B449-4E1E-86F3-2F31FCDC503A}" type="pres">
      <dgm:prSet presAssocID="{2949E17A-ECFA-46DC-BC43-E62B4416880D}" presName="dstNode" presStyleLbl="node1" presStyleIdx="0" presStyleCnt="5"/>
      <dgm:spPr/>
    </dgm:pt>
    <dgm:pt modelId="{196154AD-AB95-4BC7-BC79-C2B9E581A05C}" type="pres">
      <dgm:prSet presAssocID="{78013F0C-D1D8-4863-B55C-8CE1FAAEF434}" presName="text_1" presStyleLbl="node1" presStyleIdx="0" presStyleCnt="5" custScaleY="81055">
        <dgm:presLayoutVars>
          <dgm:bulletEnabled val="1"/>
        </dgm:presLayoutVars>
      </dgm:prSet>
      <dgm:spPr/>
      <dgm:t>
        <a:bodyPr/>
        <a:lstStyle/>
        <a:p>
          <a:endParaRPr lang="ru-RU"/>
        </a:p>
      </dgm:t>
    </dgm:pt>
    <dgm:pt modelId="{26BD5A2F-B463-4C9E-8BA5-FBC45B59D637}" type="pres">
      <dgm:prSet presAssocID="{78013F0C-D1D8-4863-B55C-8CE1FAAEF434}" presName="accent_1" presStyleCnt="0"/>
      <dgm:spPr/>
    </dgm:pt>
    <dgm:pt modelId="{0EFD9831-D338-4546-A81A-4422208F5047}" type="pres">
      <dgm:prSet presAssocID="{78013F0C-D1D8-4863-B55C-8CE1FAAEF434}" presName="accentRepeatNode" presStyleLbl="solidFgAcc1" presStyleIdx="0" presStyleCnt="5"/>
      <dgm:spPr>
        <a:blipFill rotWithShape="0">
          <a:blip xmlns:r="http://schemas.openxmlformats.org/officeDocument/2006/relationships" r:embed="rId1"/>
          <a:tile tx="0" ty="0" sx="100000" sy="100000" flip="none" algn="tl"/>
        </a:blipFill>
      </dgm:spPr>
    </dgm:pt>
    <dgm:pt modelId="{C34DD267-FAEB-440E-8DB5-3AE272A23546}" type="pres">
      <dgm:prSet presAssocID="{03DFCB6F-08A4-414F-80FD-7CFC15551DE1}" presName="text_2" presStyleLbl="node1" presStyleIdx="1" presStyleCnt="5" custScaleY="161920">
        <dgm:presLayoutVars>
          <dgm:bulletEnabled val="1"/>
        </dgm:presLayoutVars>
      </dgm:prSet>
      <dgm:spPr/>
      <dgm:t>
        <a:bodyPr/>
        <a:lstStyle/>
        <a:p>
          <a:endParaRPr lang="ru-RU"/>
        </a:p>
      </dgm:t>
    </dgm:pt>
    <dgm:pt modelId="{BB44F306-212E-401C-A08A-6B79D5E30071}" type="pres">
      <dgm:prSet presAssocID="{03DFCB6F-08A4-414F-80FD-7CFC15551DE1}" presName="accent_2" presStyleCnt="0"/>
      <dgm:spPr/>
    </dgm:pt>
    <dgm:pt modelId="{1AD22E3A-1C28-4B74-96AC-3E2B70246788}" type="pres">
      <dgm:prSet presAssocID="{03DFCB6F-08A4-414F-80FD-7CFC15551DE1}" presName="accentRepeatNode" presStyleLbl="solidFgAcc1" presStyleIdx="1" presStyleCnt="5"/>
      <dgm:spPr>
        <a:blipFill rotWithShape="0">
          <a:blip xmlns:r="http://schemas.openxmlformats.org/officeDocument/2006/relationships" r:embed="rId1"/>
          <a:tile tx="0" ty="0" sx="100000" sy="100000" flip="none" algn="tl"/>
        </a:blipFill>
      </dgm:spPr>
    </dgm:pt>
    <dgm:pt modelId="{E2BC02AE-933D-455A-B207-990295A50CD3}" type="pres">
      <dgm:prSet presAssocID="{3E64AF3C-2D44-4682-BAAC-9547D7AA01D4}" presName="text_3" presStyleLbl="node1" presStyleIdx="2" presStyleCnt="5" custScaleY="101376">
        <dgm:presLayoutVars>
          <dgm:bulletEnabled val="1"/>
        </dgm:presLayoutVars>
      </dgm:prSet>
      <dgm:spPr/>
      <dgm:t>
        <a:bodyPr/>
        <a:lstStyle/>
        <a:p>
          <a:endParaRPr lang="ru-RU"/>
        </a:p>
      </dgm:t>
    </dgm:pt>
    <dgm:pt modelId="{4F60D1A4-762F-4A77-8B3A-28AF9549A8C8}" type="pres">
      <dgm:prSet presAssocID="{3E64AF3C-2D44-4682-BAAC-9547D7AA01D4}" presName="accent_3" presStyleCnt="0"/>
      <dgm:spPr/>
    </dgm:pt>
    <dgm:pt modelId="{EB166496-92C8-4979-8916-49E555031145}" type="pres">
      <dgm:prSet presAssocID="{3E64AF3C-2D44-4682-BAAC-9547D7AA01D4}" presName="accentRepeatNode" presStyleLbl="solidFgAcc1" presStyleIdx="2" presStyleCnt="5"/>
      <dgm:spPr>
        <a:blipFill rotWithShape="0">
          <a:blip xmlns:r="http://schemas.openxmlformats.org/officeDocument/2006/relationships" r:embed="rId1"/>
          <a:tile tx="0" ty="0" sx="100000" sy="100000" flip="none" algn="tl"/>
        </a:blipFill>
      </dgm:spPr>
    </dgm:pt>
    <dgm:pt modelId="{D67DBB06-62C4-4101-A721-B235FC7D98FC}" type="pres">
      <dgm:prSet presAssocID="{3260DCF8-94D8-4097-8E1A-AED8DA93DCAD}" presName="text_4" presStyleLbl="node1" presStyleIdx="3" presStyleCnt="5" custScaleX="101056" custScaleY="127570" custLinFactNeighborX="-47" custLinFactNeighborY="-24324">
        <dgm:presLayoutVars>
          <dgm:bulletEnabled val="1"/>
        </dgm:presLayoutVars>
      </dgm:prSet>
      <dgm:spPr/>
      <dgm:t>
        <a:bodyPr/>
        <a:lstStyle/>
        <a:p>
          <a:endParaRPr lang="ru-RU"/>
        </a:p>
      </dgm:t>
    </dgm:pt>
    <dgm:pt modelId="{F3236094-3A55-430B-8C58-9F804A1B33DC}" type="pres">
      <dgm:prSet presAssocID="{3260DCF8-94D8-4097-8E1A-AED8DA93DCAD}" presName="accent_4" presStyleCnt="0"/>
      <dgm:spPr/>
    </dgm:pt>
    <dgm:pt modelId="{427E108B-65FC-4207-903A-9328A832527A}" type="pres">
      <dgm:prSet presAssocID="{3260DCF8-94D8-4097-8E1A-AED8DA93DCAD}" presName="accentRepeatNode" presStyleLbl="solidFgAcc1" presStyleIdx="3" presStyleCnt="5" custLinFactNeighborX="-12487" custLinFactNeighborY="-9440"/>
      <dgm:spPr>
        <a:blipFill rotWithShape="0">
          <a:blip xmlns:r="http://schemas.openxmlformats.org/officeDocument/2006/relationships" r:embed="rId1"/>
          <a:tile tx="0" ty="0" sx="100000" sy="100000" flip="none" algn="tl"/>
        </a:blipFill>
      </dgm:spPr>
    </dgm:pt>
    <dgm:pt modelId="{DE6338E4-A797-447D-964D-2427D2ED7962}" type="pres">
      <dgm:prSet presAssocID="{DE109F12-AFD2-4A4F-86B6-E5657175B6D2}" presName="text_5" presStyleLbl="node1" presStyleIdx="4" presStyleCnt="5" custScaleX="101331" custScaleY="154880">
        <dgm:presLayoutVars>
          <dgm:bulletEnabled val="1"/>
        </dgm:presLayoutVars>
      </dgm:prSet>
      <dgm:spPr/>
      <dgm:t>
        <a:bodyPr/>
        <a:lstStyle/>
        <a:p>
          <a:endParaRPr lang="ru-RU"/>
        </a:p>
      </dgm:t>
    </dgm:pt>
    <dgm:pt modelId="{ABA01EF1-5122-48BF-8749-BB92F2455AC1}" type="pres">
      <dgm:prSet presAssocID="{DE109F12-AFD2-4A4F-86B6-E5657175B6D2}" presName="accent_5" presStyleCnt="0"/>
      <dgm:spPr/>
    </dgm:pt>
    <dgm:pt modelId="{9453C68F-15BE-4C07-9F3A-4B45A79B6125}" type="pres">
      <dgm:prSet presAssocID="{DE109F12-AFD2-4A4F-86B6-E5657175B6D2}" presName="accentRepeatNode" presStyleLbl="solidFgAcc1" presStyleIdx="4" presStyleCnt="5"/>
      <dgm:spPr>
        <a:blipFill rotWithShape="0">
          <a:blip xmlns:r="http://schemas.openxmlformats.org/officeDocument/2006/relationships" r:embed="rId1"/>
          <a:tile tx="0" ty="0" sx="100000" sy="100000" flip="none" algn="tl"/>
        </a:blipFill>
      </dgm:spPr>
    </dgm:pt>
  </dgm:ptLst>
  <dgm:cxnLst>
    <dgm:cxn modelId="{F8753678-C612-429A-88F0-0DBEC139F655}" type="presOf" srcId="{03DFCB6F-08A4-414F-80FD-7CFC15551DE1}" destId="{C34DD267-FAEB-440E-8DB5-3AE272A23546}" srcOrd="0" destOrd="0" presId="urn:microsoft.com/office/officeart/2008/layout/VerticalCurvedList"/>
    <dgm:cxn modelId="{E33BADA7-42D9-44B1-AD93-8732F3E0C203}" srcId="{2949E17A-ECFA-46DC-BC43-E62B4416880D}" destId="{3260DCF8-94D8-4097-8E1A-AED8DA93DCAD}" srcOrd="3" destOrd="0" parTransId="{1909E479-55E3-48FC-A6BE-39568CB394C7}" sibTransId="{4AEA66ED-E523-4F88-8C03-8291AE0DC5D8}"/>
    <dgm:cxn modelId="{3D453847-52F8-4791-BC86-1EE24B52493D}" type="presOf" srcId="{78013F0C-D1D8-4863-B55C-8CE1FAAEF434}" destId="{196154AD-AB95-4BC7-BC79-C2B9E581A05C}" srcOrd="0" destOrd="0" presId="urn:microsoft.com/office/officeart/2008/layout/VerticalCurvedList"/>
    <dgm:cxn modelId="{F2B1C57B-091F-4070-8F11-68D03616FF8B}" type="presOf" srcId="{DE109F12-AFD2-4A4F-86B6-E5657175B6D2}" destId="{DE6338E4-A797-447D-964D-2427D2ED7962}" srcOrd="0" destOrd="0" presId="urn:microsoft.com/office/officeart/2008/layout/VerticalCurvedList"/>
    <dgm:cxn modelId="{2DBB19C2-113A-4517-857B-28E9C0B92BD4}" type="presOf" srcId="{3E64AF3C-2D44-4682-BAAC-9547D7AA01D4}" destId="{E2BC02AE-933D-455A-B207-990295A50CD3}" srcOrd="0" destOrd="0" presId="urn:microsoft.com/office/officeart/2008/layout/VerticalCurvedList"/>
    <dgm:cxn modelId="{BC2A1FAD-B013-4E9F-AB9C-918A16D10409}" srcId="{2949E17A-ECFA-46DC-BC43-E62B4416880D}" destId="{78013F0C-D1D8-4863-B55C-8CE1FAAEF434}" srcOrd="0" destOrd="0" parTransId="{E83A85BE-6BC2-4904-AD84-160E6ABADCC5}" sibTransId="{F5A70420-62A6-4112-A0C7-B913241F7485}"/>
    <dgm:cxn modelId="{7803E38B-94AE-4C5A-ABB1-E0A80B45413E}" srcId="{2949E17A-ECFA-46DC-BC43-E62B4416880D}" destId="{3E64AF3C-2D44-4682-BAAC-9547D7AA01D4}" srcOrd="2" destOrd="0" parTransId="{B42E4ADD-7C2C-40BF-A704-E0B1DBDFC030}" sibTransId="{CDEB95DB-4704-47C9-8062-D966A0C2C955}"/>
    <dgm:cxn modelId="{F7449260-D6D5-4092-9CA6-8148FA5B796D}" type="presOf" srcId="{F5A70420-62A6-4112-A0C7-B913241F7485}" destId="{E5439D70-6787-4FF5-8807-52767968F42D}" srcOrd="0" destOrd="0" presId="urn:microsoft.com/office/officeart/2008/layout/VerticalCurvedList"/>
    <dgm:cxn modelId="{5B617A67-B142-4FEA-9274-17E952428E96}" srcId="{2949E17A-ECFA-46DC-BC43-E62B4416880D}" destId="{03DFCB6F-08A4-414F-80FD-7CFC15551DE1}" srcOrd="1" destOrd="0" parTransId="{0EF9F72D-526C-4D4E-8346-EA4A36532664}" sibTransId="{EA6EC668-712F-42A7-844F-E38A62DC9738}"/>
    <dgm:cxn modelId="{656D15C2-182A-4490-BD06-4257766844FB}" type="presOf" srcId="{2949E17A-ECFA-46DC-BC43-E62B4416880D}" destId="{F4753A3D-ADAC-401B-9735-9DFC6E4129F9}" srcOrd="0" destOrd="0" presId="urn:microsoft.com/office/officeart/2008/layout/VerticalCurvedList"/>
    <dgm:cxn modelId="{319A03D0-256D-4C51-8655-183C611F6F4A}" srcId="{2949E17A-ECFA-46DC-BC43-E62B4416880D}" destId="{DE109F12-AFD2-4A4F-86B6-E5657175B6D2}" srcOrd="4" destOrd="0" parTransId="{4E6706E2-C0D2-462B-9FA5-1D7F7A87A6D6}" sibTransId="{3993A4B7-403C-4EE7-A793-AB2D8051FB67}"/>
    <dgm:cxn modelId="{BE9C3B6C-7D30-4A02-A94D-B56C865C58CA}" type="presOf" srcId="{3260DCF8-94D8-4097-8E1A-AED8DA93DCAD}" destId="{D67DBB06-62C4-4101-A721-B235FC7D98FC}" srcOrd="0" destOrd="0" presId="urn:microsoft.com/office/officeart/2008/layout/VerticalCurvedList"/>
    <dgm:cxn modelId="{ABFF0D31-5DC0-468A-A4A0-2F97D3E54588}" type="presParOf" srcId="{F4753A3D-ADAC-401B-9735-9DFC6E4129F9}" destId="{397033CE-4A20-44A1-A36F-87A3F425461F}" srcOrd="0" destOrd="0" presId="urn:microsoft.com/office/officeart/2008/layout/VerticalCurvedList"/>
    <dgm:cxn modelId="{B64A6182-F31E-4E80-BEBC-5DB7FA9FF942}" type="presParOf" srcId="{397033CE-4A20-44A1-A36F-87A3F425461F}" destId="{CE1E3CF0-2E5C-4491-9FC4-34E0EB9CF1A2}" srcOrd="0" destOrd="0" presId="urn:microsoft.com/office/officeart/2008/layout/VerticalCurvedList"/>
    <dgm:cxn modelId="{447DDD19-25BB-4674-A4C5-4DB5BCF82E24}" type="presParOf" srcId="{CE1E3CF0-2E5C-4491-9FC4-34E0EB9CF1A2}" destId="{21744C7F-527C-49EC-A7F9-76A090F84704}" srcOrd="0" destOrd="0" presId="urn:microsoft.com/office/officeart/2008/layout/VerticalCurvedList"/>
    <dgm:cxn modelId="{36E5D0F8-0FD3-4F16-88DF-A251BB7DD11C}" type="presParOf" srcId="{CE1E3CF0-2E5C-4491-9FC4-34E0EB9CF1A2}" destId="{E5439D70-6787-4FF5-8807-52767968F42D}" srcOrd="1" destOrd="0" presId="urn:microsoft.com/office/officeart/2008/layout/VerticalCurvedList"/>
    <dgm:cxn modelId="{97882A49-96C0-4287-A7CF-A991ADDDCC74}" type="presParOf" srcId="{CE1E3CF0-2E5C-4491-9FC4-34E0EB9CF1A2}" destId="{0736B93F-D973-4F36-97B9-253AE222C4E8}" srcOrd="2" destOrd="0" presId="urn:microsoft.com/office/officeart/2008/layout/VerticalCurvedList"/>
    <dgm:cxn modelId="{E9A1D4E7-BC74-436C-9C75-B15F7A7B36E6}" type="presParOf" srcId="{CE1E3CF0-2E5C-4491-9FC4-34E0EB9CF1A2}" destId="{31DDE051-B449-4E1E-86F3-2F31FCDC503A}" srcOrd="3" destOrd="0" presId="urn:microsoft.com/office/officeart/2008/layout/VerticalCurvedList"/>
    <dgm:cxn modelId="{BEF4106C-5653-467C-8E27-5DDD38AE1883}" type="presParOf" srcId="{397033CE-4A20-44A1-A36F-87A3F425461F}" destId="{196154AD-AB95-4BC7-BC79-C2B9E581A05C}" srcOrd="1" destOrd="0" presId="urn:microsoft.com/office/officeart/2008/layout/VerticalCurvedList"/>
    <dgm:cxn modelId="{B3961F65-FCA6-46FB-81F8-DE844077B17A}" type="presParOf" srcId="{397033CE-4A20-44A1-A36F-87A3F425461F}" destId="{26BD5A2F-B463-4C9E-8BA5-FBC45B59D637}" srcOrd="2" destOrd="0" presId="urn:microsoft.com/office/officeart/2008/layout/VerticalCurvedList"/>
    <dgm:cxn modelId="{DFD74E3B-F594-40A1-9B06-0161A68B7DAC}" type="presParOf" srcId="{26BD5A2F-B463-4C9E-8BA5-FBC45B59D637}" destId="{0EFD9831-D338-4546-A81A-4422208F5047}" srcOrd="0" destOrd="0" presId="urn:microsoft.com/office/officeart/2008/layout/VerticalCurvedList"/>
    <dgm:cxn modelId="{DFB43D48-033C-432E-989B-0582D3F0F07A}" type="presParOf" srcId="{397033CE-4A20-44A1-A36F-87A3F425461F}" destId="{C34DD267-FAEB-440E-8DB5-3AE272A23546}" srcOrd="3" destOrd="0" presId="urn:microsoft.com/office/officeart/2008/layout/VerticalCurvedList"/>
    <dgm:cxn modelId="{61850F43-6754-4872-B1F0-E088F38B077B}" type="presParOf" srcId="{397033CE-4A20-44A1-A36F-87A3F425461F}" destId="{BB44F306-212E-401C-A08A-6B79D5E30071}" srcOrd="4" destOrd="0" presId="urn:microsoft.com/office/officeart/2008/layout/VerticalCurvedList"/>
    <dgm:cxn modelId="{72672C87-9538-4504-991C-644B825E10A9}" type="presParOf" srcId="{BB44F306-212E-401C-A08A-6B79D5E30071}" destId="{1AD22E3A-1C28-4B74-96AC-3E2B70246788}" srcOrd="0" destOrd="0" presId="urn:microsoft.com/office/officeart/2008/layout/VerticalCurvedList"/>
    <dgm:cxn modelId="{3445E0A5-626A-4ABC-8A0C-441364C16E7F}" type="presParOf" srcId="{397033CE-4A20-44A1-A36F-87A3F425461F}" destId="{E2BC02AE-933D-455A-B207-990295A50CD3}" srcOrd="5" destOrd="0" presId="urn:microsoft.com/office/officeart/2008/layout/VerticalCurvedList"/>
    <dgm:cxn modelId="{B9110B3D-4D61-4217-9900-301C5E09962A}" type="presParOf" srcId="{397033CE-4A20-44A1-A36F-87A3F425461F}" destId="{4F60D1A4-762F-4A77-8B3A-28AF9549A8C8}" srcOrd="6" destOrd="0" presId="urn:microsoft.com/office/officeart/2008/layout/VerticalCurvedList"/>
    <dgm:cxn modelId="{A662F879-E7E3-4194-A5AD-41E125D1DA4A}" type="presParOf" srcId="{4F60D1A4-762F-4A77-8B3A-28AF9549A8C8}" destId="{EB166496-92C8-4979-8916-49E555031145}" srcOrd="0" destOrd="0" presId="urn:microsoft.com/office/officeart/2008/layout/VerticalCurvedList"/>
    <dgm:cxn modelId="{4B791A7A-B05A-4769-A217-3A0CB998137D}" type="presParOf" srcId="{397033CE-4A20-44A1-A36F-87A3F425461F}" destId="{D67DBB06-62C4-4101-A721-B235FC7D98FC}" srcOrd="7" destOrd="0" presId="urn:microsoft.com/office/officeart/2008/layout/VerticalCurvedList"/>
    <dgm:cxn modelId="{7E89EBCC-5C29-4A89-833F-0FD9495B0F72}" type="presParOf" srcId="{397033CE-4A20-44A1-A36F-87A3F425461F}" destId="{F3236094-3A55-430B-8C58-9F804A1B33DC}" srcOrd="8" destOrd="0" presId="urn:microsoft.com/office/officeart/2008/layout/VerticalCurvedList"/>
    <dgm:cxn modelId="{AF678B75-D183-4150-9232-4F9BA41FCA81}" type="presParOf" srcId="{F3236094-3A55-430B-8C58-9F804A1B33DC}" destId="{427E108B-65FC-4207-903A-9328A832527A}" srcOrd="0" destOrd="0" presId="urn:microsoft.com/office/officeart/2008/layout/VerticalCurvedList"/>
    <dgm:cxn modelId="{8015E450-0C72-41C0-861C-9EEBF002658D}" type="presParOf" srcId="{397033CE-4A20-44A1-A36F-87A3F425461F}" destId="{DE6338E4-A797-447D-964D-2427D2ED7962}" srcOrd="9" destOrd="0" presId="urn:microsoft.com/office/officeart/2008/layout/VerticalCurvedList"/>
    <dgm:cxn modelId="{DCB55EE3-9883-4BD5-B37F-31DD9F6407A1}" type="presParOf" srcId="{397033CE-4A20-44A1-A36F-87A3F425461F}" destId="{ABA01EF1-5122-48BF-8749-BB92F2455AC1}" srcOrd="10" destOrd="0" presId="urn:microsoft.com/office/officeart/2008/layout/VerticalCurvedList"/>
    <dgm:cxn modelId="{B58C03F0-3D1F-4A96-B854-00C58BFF310B}" type="presParOf" srcId="{ABA01EF1-5122-48BF-8749-BB92F2455AC1}" destId="{9453C68F-15BE-4C07-9F3A-4B45A79B612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802744-33EF-4840-85A4-6D129F65FBFF}" type="doc">
      <dgm:prSet loTypeId="urn:microsoft.com/office/officeart/2005/8/layout/pyramid2" loCatId="pyramid" qsTypeId="urn:microsoft.com/office/officeart/2005/8/quickstyle/simple1" qsCatId="simple" csTypeId="urn:microsoft.com/office/officeart/2005/8/colors/accent0_2" csCatId="mainScheme" phldr="1"/>
      <dgm:spPr/>
      <dgm:t>
        <a:bodyPr/>
        <a:lstStyle/>
        <a:p>
          <a:endParaRPr lang="ru-RU"/>
        </a:p>
      </dgm:t>
    </dgm:pt>
    <dgm:pt modelId="{072787EF-8253-4CB5-980F-7A5C26AF2478}">
      <dgm:prSet/>
      <dgm:spPr>
        <a:solidFill>
          <a:schemeClr val="accent6">
            <a:lumMod val="60000"/>
            <a:lumOff val="40000"/>
            <a:alpha val="90000"/>
          </a:schemeClr>
        </a:solidFill>
      </dgm:spPr>
      <dgm:t>
        <a:bodyPr/>
        <a:lstStyle/>
        <a:p>
          <a:r>
            <a:rPr lang="ru-RU" dirty="0" smtClean="0">
              <a:solidFill>
                <a:srgbClr val="000000"/>
              </a:solidFill>
              <a:effectLst/>
              <a:latin typeface="Times New Roman" panose="02020603050405020304" pitchFamily="18" charset="0"/>
              <a:ea typeface="Times New Roman" panose="02020603050405020304" pitchFamily="18" charset="0"/>
            </a:rPr>
            <a:t>порядок взаимодействия структурных подразделений </a:t>
          </a:r>
          <a:endParaRPr lang="ru-RU" b="1" dirty="0">
            <a:solidFill>
              <a:schemeClr val="tx1"/>
            </a:solidFill>
          </a:endParaRPr>
        </a:p>
      </dgm:t>
    </dgm:pt>
    <dgm:pt modelId="{165C9ADC-E550-4515-8419-0D7E9B11B87B}" type="parTrans" cxnId="{4799ED4A-A6E4-4477-8C7D-35E5629FA5BB}">
      <dgm:prSet/>
      <dgm:spPr/>
      <dgm:t>
        <a:bodyPr/>
        <a:lstStyle/>
        <a:p>
          <a:endParaRPr lang="ru-RU"/>
        </a:p>
      </dgm:t>
    </dgm:pt>
    <dgm:pt modelId="{E044EA2A-B427-45AD-A67D-E0176C14FD81}" type="sibTrans" cxnId="{4799ED4A-A6E4-4477-8C7D-35E5629FA5BB}">
      <dgm:prSet/>
      <dgm:spPr/>
      <dgm:t>
        <a:bodyPr/>
        <a:lstStyle/>
        <a:p>
          <a:endParaRPr lang="ru-RU"/>
        </a:p>
      </dgm:t>
    </dgm:pt>
    <dgm:pt modelId="{7C9C1877-25FB-4FEA-B22D-26E8B9B3901C}">
      <dgm:prSet custT="1"/>
      <dgm:spPr>
        <a:solidFill>
          <a:schemeClr val="accent3">
            <a:lumMod val="60000"/>
            <a:lumOff val="40000"/>
            <a:alpha val="90000"/>
          </a:schemeClr>
        </a:solidFill>
      </dgm:spPr>
      <dgm:t>
        <a:bodyPr/>
        <a:lstStyle/>
        <a:p>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порядок осуществления внутреннего контроля</a:t>
          </a:r>
          <a:endParaRPr lang="ru-RU" sz="2400" dirty="0"/>
        </a:p>
      </dgm:t>
    </dgm:pt>
    <dgm:pt modelId="{C57D12B1-36B5-48DA-8503-E2ABE1D0DA71}" type="parTrans" cxnId="{4F8C082C-6115-46EF-AC5F-A931379AE1B5}">
      <dgm:prSet/>
      <dgm:spPr/>
      <dgm:t>
        <a:bodyPr/>
        <a:lstStyle/>
        <a:p>
          <a:endParaRPr lang="ru-RU"/>
        </a:p>
      </dgm:t>
    </dgm:pt>
    <dgm:pt modelId="{8129D914-E633-40F7-9B67-8783861532D8}" type="sibTrans" cxnId="{4F8C082C-6115-46EF-AC5F-A931379AE1B5}">
      <dgm:prSet/>
      <dgm:spPr/>
      <dgm:t>
        <a:bodyPr/>
        <a:lstStyle/>
        <a:p>
          <a:endParaRPr lang="ru-RU"/>
        </a:p>
      </dgm:t>
    </dgm:pt>
    <dgm:pt modelId="{1574EC0F-F5B5-4E3A-B4E6-3AF087B369DF}">
      <dgm:prSet custT="1"/>
      <dgm:spPr>
        <a:solidFill>
          <a:srgbClr val="CCFFFF">
            <a:alpha val="90000"/>
          </a:srgbClr>
        </a:solidFill>
      </dgm:spPr>
      <dgm:t>
        <a:bodyPr/>
        <a:lstStyle/>
        <a:p>
          <a:r>
            <a:rPr lang="ru-RU" sz="28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правила документооборота и технологии обработки учетной информации</a:t>
          </a:r>
          <a:endParaRPr lang="ru-RU" sz="2800" dirty="0">
            <a:solidFill>
              <a:schemeClr val="tx1"/>
            </a:solidFill>
          </a:endParaRPr>
        </a:p>
      </dgm:t>
    </dgm:pt>
    <dgm:pt modelId="{2CFA8BD2-35C3-411B-871A-60059E6844AF}" type="sibTrans" cxnId="{1B8EB08B-3880-4000-9CB8-576EA6FF543F}">
      <dgm:prSet/>
      <dgm:spPr/>
      <dgm:t>
        <a:bodyPr/>
        <a:lstStyle/>
        <a:p>
          <a:endParaRPr lang="ru-RU"/>
        </a:p>
      </dgm:t>
    </dgm:pt>
    <dgm:pt modelId="{D48D32EC-7B46-4357-8925-D2C72270B100}" type="parTrans" cxnId="{1B8EB08B-3880-4000-9CB8-576EA6FF543F}">
      <dgm:prSet/>
      <dgm:spPr/>
      <dgm:t>
        <a:bodyPr/>
        <a:lstStyle/>
        <a:p>
          <a:endParaRPr lang="ru-RU"/>
        </a:p>
      </dgm:t>
    </dgm:pt>
    <dgm:pt modelId="{8210783E-DFB5-4585-A29E-E6C12B48F563}">
      <dgm:prSet custT="1"/>
      <dgm:spPr>
        <a:solidFill>
          <a:schemeClr val="accent5">
            <a:lumMod val="40000"/>
            <a:lumOff val="60000"/>
            <a:alpha val="90000"/>
          </a:schemeClr>
        </a:solidFill>
      </dgm:spPr>
      <dgm:t>
        <a:bodyPr/>
        <a:lstStyle/>
        <a:p>
          <a:endPar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endParaRPr>
        </a:p>
        <a:p>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Формы первичных документов (не предусмотренные законодательством РФ)</a:t>
          </a:r>
        </a:p>
        <a:p>
          <a:endParaRPr lang="ru-RU" sz="2400" dirty="0"/>
        </a:p>
      </dgm:t>
    </dgm:pt>
    <dgm:pt modelId="{E619F6C1-77F9-4D51-8618-DCE9CCD7D38D}" type="sibTrans" cxnId="{CBBE12DB-84B1-42AA-AE2A-6C929F0B36BE}">
      <dgm:prSet/>
      <dgm:spPr/>
      <dgm:t>
        <a:bodyPr/>
        <a:lstStyle/>
        <a:p>
          <a:endParaRPr lang="ru-RU"/>
        </a:p>
      </dgm:t>
    </dgm:pt>
    <dgm:pt modelId="{F75AA640-5817-4C6E-833F-F0559BF51C78}" type="parTrans" cxnId="{CBBE12DB-84B1-42AA-AE2A-6C929F0B36BE}">
      <dgm:prSet/>
      <dgm:spPr/>
      <dgm:t>
        <a:bodyPr/>
        <a:lstStyle/>
        <a:p>
          <a:endParaRPr lang="ru-RU"/>
        </a:p>
      </dgm:t>
    </dgm:pt>
    <dgm:pt modelId="{C50FA44A-5C4F-48CE-A36F-E4CD7B3AE775}" type="pres">
      <dgm:prSet presAssocID="{0C802744-33EF-4840-85A4-6D129F65FBFF}" presName="compositeShape" presStyleCnt="0">
        <dgm:presLayoutVars>
          <dgm:dir/>
          <dgm:resizeHandles/>
        </dgm:presLayoutVars>
      </dgm:prSet>
      <dgm:spPr/>
      <dgm:t>
        <a:bodyPr/>
        <a:lstStyle/>
        <a:p>
          <a:endParaRPr lang="ru-RU"/>
        </a:p>
      </dgm:t>
    </dgm:pt>
    <dgm:pt modelId="{DC743CF2-F1A0-4A85-8D76-95929FD35AE4}" type="pres">
      <dgm:prSet presAssocID="{0C802744-33EF-4840-85A4-6D129F65FBFF}" presName="pyramid" presStyleLbl="node1" presStyleIdx="0" presStyleCnt="1" custLinFactNeighborX="-225" custLinFactNeighborY="-639"/>
      <dgm:spPr/>
    </dgm:pt>
    <dgm:pt modelId="{5225D3DD-F5DA-4AA0-B5DE-F3BF99E5E730}" type="pres">
      <dgm:prSet presAssocID="{0C802744-33EF-4840-85A4-6D129F65FBFF}" presName="theList" presStyleCnt="0"/>
      <dgm:spPr/>
    </dgm:pt>
    <dgm:pt modelId="{A429878E-92BA-4FF7-8C1F-97375EE4BFBD}" type="pres">
      <dgm:prSet presAssocID="{8210783E-DFB5-4585-A29E-E6C12B48F563}" presName="aNode" presStyleLbl="fgAcc1" presStyleIdx="0" presStyleCnt="4" custScaleX="187005" custScaleY="186981" custLinFactY="-43903" custLinFactNeighborX="-12192" custLinFactNeighborY="-100000">
        <dgm:presLayoutVars>
          <dgm:bulletEnabled val="1"/>
        </dgm:presLayoutVars>
      </dgm:prSet>
      <dgm:spPr/>
      <dgm:t>
        <a:bodyPr/>
        <a:lstStyle/>
        <a:p>
          <a:endParaRPr lang="ru-RU"/>
        </a:p>
      </dgm:t>
    </dgm:pt>
    <dgm:pt modelId="{5CD29859-27FF-4844-8403-BBF1BDC7CFCA}" type="pres">
      <dgm:prSet presAssocID="{8210783E-DFB5-4585-A29E-E6C12B48F563}" presName="aSpace" presStyleCnt="0"/>
      <dgm:spPr/>
    </dgm:pt>
    <dgm:pt modelId="{571A9A89-B4F2-4276-A395-59E2C8217E60}" type="pres">
      <dgm:prSet presAssocID="{1574EC0F-F5B5-4E3A-B4E6-3AF087B369DF}" presName="aNode" presStyleLbl="fgAcc1" presStyleIdx="1" presStyleCnt="4" custScaleX="221897" custScaleY="159777" custLinFactNeighborX="-10969" custLinFactNeighborY="58596">
        <dgm:presLayoutVars>
          <dgm:bulletEnabled val="1"/>
        </dgm:presLayoutVars>
      </dgm:prSet>
      <dgm:spPr/>
      <dgm:t>
        <a:bodyPr/>
        <a:lstStyle/>
        <a:p>
          <a:endParaRPr lang="ru-RU"/>
        </a:p>
      </dgm:t>
    </dgm:pt>
    <dgm:pt modelId="{A03798EB-FA2A-42A0-AE8D-296FB0D6EB9B}" type="pres">
      <dgm:prSet presAssocID="{1574EC0F-F5B5-4E3A-B4E6-3AF087B369DF}" presName="aSpace" presStyleCnt="0"/>
      <dgm:spPr/>
    </dgm:pt>
    <dgm:pt modelId="{D748E9DB-922B-4DD1-B6F2-5596069D0DAA}" type="pres">
      <dgm:prSet presAssocID="{072787EF-8253-4CB5-980F-7A5C26AF2478}" presName="aNode" presStyleLbl="fgAcc1" presStyleIdx="2" presStyleCnt="4" custScaleX="262641" custScaleY="160450" custLinFactY="168369" custLinFactNeighborX="-4877" custLinFactNeighborY="200000">
        <dgm:presLayoutVars>
          <dgm:bulletEnabled val="1"/>
        </dgm:presLayoutVars>
      </dgm:prSet>
      <dgm:spPr/>
      <dgm:t>
        <a:bodyPr/>
        <a:lstStyle/>
        <a:p>
          <a:endParaRPr lang="ru-RU"/>
        </a:p>
      </dgm:t>
    </dgm:pt>
    <dgm:pt modelId="{C2D75345-F14D-4544-ADD3-075AEAA72A95}" type="pres">
      <dgm:prSet presAssocID="{072787EF-8253-4CB5-980F-7A5C26AF2478}" presName="aSpace" presStyleCnt="0"/>
      <dgm:spPr/>
    </dgm:pt>
    <dgm:pt modelId="{C47603D0-F003-4275-8C7B-C698B7ADA26A}" type="pres">
      <dgm:prSet presAssocID="{7C9C1877-25FB-4FEA-B22D-26E8B9B3901C}" presName="aNode" presStyleLbl="fgAcc1" presStyleIdx="3" presStyleCnt="4" custScaleX="237216" custLinFactY="-88992" custLinFactNeighborX="-13392" custLinFactNeighborY="-100000">
        <dgm:presLayoutVars>
          <dgm:bulletEnabled val="1"/>
        </dgm:presLayoutVars>
      </dgm:prSet>
      <dgm:spPr/>
      <dgm:t>
        <a:bodyPr/>
        <a:lstStyle/>
        <a:p>
          <a:endParaRPr lang="ru-RU"/>
        </a:p>
      </dgm:t>
    </dgm:pt>
    <dgm:pt modelId="{A3F1BC37-DC70-48C8-BD3D-08177AA7BF45}" type="pres">
      <dgm:prSet presAssocID="{7C9C1877-25FB-4FEA-B22D-26E8B9B3901C}" presName="aSpace" presStyleCnt="0"/>
      <dgm:spPr/>
    </dgm:pt>
  </dgm:ptLst>
  <dgm:cxnLst>
    <dgm:cxn modelId="{CBBE12DB-84B1-42AA-AE2A-6C929F0B36BE}" srcId="{0C802744-33EF-4840-85A4-6D129F65FBFF}" destId="{8210783E-DFB5-4585-A29E-E6C12B48F563}" srcOrd="0" destOrd="0" parTransId="{F75AA640-5817-4C6E-833F-F0559BF51C78}" sibTransId="{E619F6C1-77F9-4D51-8618-DCE9CCD7D38D}"/>
    <dgm:cxn modelId="{1B8EB08B-3880-4000-9CB8-576EA6FF543F}" srcId="{0C802744-33EF-4840-85A4-6D129F65FBFF}" destId="{1574EC0F-F5B5-4E3A-B4E6-3AF087B369DF}" srcOrd="1" destOrd="0" parTransId="{D48D32EC-7B46-4357-8925-D2C72270B100}" sibTransId="{2CFA8BD2-35C3-411B-871A-60059E6844AF}"/>
    <dgm:cxn modelId="{F430DB40-DA80-45FC-9A99-53192BB3DEC4}" type="presOf" srcId="{0C802744-33EF-4840-85A4-6D129F65FBFF}" destId="{C50FA44A-5C4F-48CE-A36F-E4CD7B3AE775}" srcOrd="0" destOrd="0" presId="urn:microsoft.com/office/officeart/2005/8/layout/pyramid2"/>
    <dgm:cxn modelId="{AFC6E25E-995B-4C25-A948-6031561EFE2F}" type="presOf" srcId="{072787EF-8253-4CB5-980F-7A5C26AF2478}" destId="{D748E9DB-922B-4DD1-B6F2-5596069D0DAA}" srcOrd="0" destOrd="0" presId="urn:microsoft.com/office/officeart/2005/8/layout/pyramid2"/>
    <dgm:cxn modelId="{4799ED4A-A6E4-4477-8C7D-35E5629FA5BB}" srcId="{0C802744-33EF-4840-85A4-6D129F65FBFF}" destId="{072787EF-8253-4CB5-980F-7A5C26AF2478}" srcOrd="2" destOrd="0" parTransId="{165C9ADC-E550-4515-8419-0D7E9B11B87B}" sibTransId="{E044EA2A-B427-45AD-A67D-E0176C14FD81}"/>
    <dgm:cxn modelId="{1455EA6A-F12B-42AD-83A6-4A6EA744FFDD}" type="presOf" srcId="{1574EC0F-F5B5-4E3A-B4E6-3AF087B369DF}" destId="{571A9A89-B4F2-4276-A395-59E2C8217E60}" srcOrd="0" destOrd="0" presId="urn:microsoft.com/office/officeart/2005/8/layout/pyramid2"/>
    <dgm:cxn modelId="{DC605927-D39F-4241-A7C3-BA75A861837D}" type="presOf" srcId="{7C9C1877-25FB-4FEA-B22D-26E8B9B3901C}" destId="{C47603D0-F003-4275-8C7B-C698B7ADA26A}" srcOrd="0" destOrd="0" presId="urn:microsoft.com/office/officeart/2005/8/layout/pyramid2"/>
    <dgm:cxn modelId="{9DD63BA8-4ACF-4FFB-BD62-233214A7C0D9}" type="presOf" srcId="{8210783E-DFB5-4585-A29E-E6C12B48F563}" destId="{A429878E-92BA-4FF7-8C1F-97375EE4BFBD}" srcOrd="0" destOrd="0" presId="urn:microsoft.com/office/officeart/2005/8/layout/pyramid2"/>
    <dgm:cxn modelId="{4F8C082C-6115-46EF-AC5F-A931379AE1B5}" srcId="{0C802744-33EF-4840-85A4-6D129F65FBFF}" destId="{7C9C1877-25FB-4FEA-B22D-26E8B9B3901C}" srcOrd="3" destOrd="0" parTransId="{C57D12B1-36B5-48DA-8503-E2ABE1D0DA71}" sibTransId="{8129D914-E633-40F7-9B67-8783861532D8}"/>
    <dgm:cxn modelId="{3E994334-9A4C-480E-A643-F8CB28B88A4C}" type="presParOf" srcId="{C50FA44A-5C4F-48CE-A36F-E4CD7B3AE775}" destId="{DC743CF2-F1A0-4A85-8D76-95929FD35AE4}" srcOrd="0" destOrd="0" presId="urn:microsoft.com/office/officeart/2005/8/layout/pyramid2"/>
    <dgm:cxn modelId="{1226642F-7471-4559-B7A8-64ACCE7AB16D}" type="presParOf" srcId="{C50FA44A-5C4F-48CE-A36F-E4CD7B3AE775}" destId="{5225D3DD-F5DA-4AA0-B5DE-F3BF99E5E730}" srcOrd="1" destOrd="0" presId="urn:microsoft.com/office/officeart/2005/8/layout/pyramid2"/>
    <dgm:cxn modelId="{BCC20B8C-3641-4864-88A0-37317F07A2B9}" type="presParOf" srcId="{5225D3DD-F5DA-4AA0-B5DE-F3BF99E5E730}" destId="{A429878E-92BA-4FF7-8C1F-97375EE4BFBD}" srcOrd="0" destOrd="0" presId="urn:microsoft.com/office/officeart/2005/8/layout/pyramid2"/>
    <dgm:cxn modelId="{CAAC2C88-0D8B-40CE-BA38-3EB82E8FBCC6}" type="presParOf" srcId="{5225D3DD-F5DA-4AA0-B5DE-F3BF99E5E730}" destId="{5CD29859-27FF-4844-8403-BBF1BDC7CFCA}" srcOrd="1" destOrd="0" presId="urn:microsoft.com/office/officeart/2005/8/layout/pyramid2"/>
    <dgm:cxn modelId="{F8E8BC47-19A3-4D56-8A33-27816D267918}" type="presParOf" srcId="{5225D3DD-F5DA-4AA0-B5DE-F3BF99E5E730}" destId="{571A9A89-B4F2-4276-A395-59E2C8217E60}" srcOrd="2" destOrd="0" presId="urn:microsoft.com/office/officeart/2005/8/layout/pyramid2"/>
    <dgm:cxn modelId="{C8CE79F5-62FA-4EEC-A7A3-66BD1841930A}" type="presParOf" srcId="{5225D3DD-F5DA-4AA0-B5DE-F3BF99E5E730}" destId="{A03798EB-FA2A-42A0-AE8D-296FB0D6EB9B}" srcOrd="3" destOrd="0" presId="urn:microsoft.com/office/officeart/2005/8/layout/pyramid2"/>
    <dgm:cxn modelId="{71E2BAC3-BF1B-44A1-9640-91B4583F1A17}" type="presParOf" srcId="{5225D3DD-F5DA-4AA0-B5DE-F3BF99E5E730}" destId="{D748E9DB-922B-4DD1-B6F2-5596069D0DAA}" srcOrd="4" destOrd="0" presId="urn:microsoft.com/office/officeart/2005/8/layout/pyramid2"/>
    <dgm:cxn modelId="{190F7651-AACF-4A8F-90C6-5D018F34F83E}" type="presParOf" srcId="{5225D3DD-F5DA-4AA0-B5DE-F3BF99E5E730}" destId="{C2D75345-F14D-4544-ADD3-075AEAA72A95}" srcOrd="5" destOrd="0" presId="urn:microsoft.com/office/officeart/2005/8/layout/pyramid2"/>
    <dgm:cxn modelId="{F0066AE3-DD17-4582-A5F7-27EF2E6D5348}" type="presParOf" srcId="{5225D3DD-F5DA-4AA0-B5DE-F3BF99E5E730}" destId="{C47603D0-F003-4275-8C7B-C698B7ADA26A}" srcOrd="6" destOrd="0" presId="urn:microsoft.com/office/officeart/2005/8/layout/pyramid2"/>
    <dgm:cxn modelId="{74A80959-92BA-474F-AB0B-2BBB60ACDB32}" type="presParOf" srcId="{5225D3DD-F5DA-4AA0-B5DE-F3BF99E5E730}" destId="{A3F1BC37-DC70-48C8-BD3D-08177AA7BF45}"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802744-33EF-4840-85A4-6D129F65FBFF}" type="doc">
      <dgm:prSet loTypeId="urn:microsoft.com/office/officeart/2005/8/layout/pyramid2" loCatId="pyramid" qsTypeId="urn:microsoft.com/office/officeart/2005/8/quickstyle/simple1" qsCatId="simple" csTypeId="urn:microsoft.com/office/officeart/2005/8/colors/accent0_2" csCatId="mainScheme" phldr="1"/>
      <dgm:spPr/>
      <dgm:t>
        <a:bodyPr/>
        <a:lstStyle/>
        <a:p>
          <a:endParaRPr lang="ru-RU"/>
        </a:p>
      </dgm:t>
    </dgm:pt>
    <dgm:pt modelId="{072787EF-8253-4CB5-980F-7A5C26AF2478}">
      <dgm:prSet/>
      <dgm:spPr>
        <a:solidFill>
          <a:schemeClr val="accent6">
            <a:lumMod val="60000"/>
            <a:lumOff val="40000"/>
            <a:alpha val="90000"/>
          </a:schemeClr>
        </a:solidFill>
      </dgm:spPr>
      <dgm:t>
        <a:bodyPr/>
        <a:lstStyle/>
        <a:p>
          <a:endParaRPr lang="ru-RU" b="1" dirty="0">
            <a:solidFill>
              <a:schemeClr val="tx1"/>
            </a:solidFill>
          </a:endParaRPr>
        </a:p>
      </dgm:t>
    </dgm:pt>
    <dgm:pt modelId="{165C9ADC-E550-4515-8419-0D7E9B11B87B}" type="parTrans" cxnId="{4799ED4A-A6E4-4477-8C7D-35E5629FA5BB}">
      <dgm:prSet/>
      <dgm:spPr/>
      <dgm:t>
        <a:bodyPr/>
        <a:lstStyle/>
        <a:p>
          <a:endParaRPr lang="ru-RU"/>
        </a:p>
      </dgm:t>
    </dgm:pt>
    <dgm:pt modelId="{E044EA2A-B427-45AD-A67D-E0176C14FD81}" type="sibTrans" cxnId="{4799ED4A-A6E4-4477-8C7D-35E5629FA5BB}">
      <dgm:prSet/>
      <dgm:spPr/>
      <dgm:t>
        <a:bodyPr/>
        <a:lstStyle/>
        <a:p>
          <a:endParaRPr lang="ru-RU"/>
        </a:p>
      </dgm:t>
    </dgm:pt>
    <dgm:pt modelId="{8210783E-DFB5-4585-A29E-E6C12B48F563}">
      <dgm:prSet custT="1"/>
      <dgm:spPr>
        <a:solidFill>
          <a:schemeClr val="accent5">
            <a:lumMod val="40000"/>
            <a:lumOff val="60000"/>
            <a:alpha val="90000"/>
          </a:schemeClr>
        </a:solidFill>
      </dgm:spPr>
      <dgm:t>
        <a:bodyPr/>
        <a:lstStyle/>
        <a:p>
          <a:endPar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endParaRPr>
        </a:p>
        <a:p>
          <a:r>
            <a:rPr lang="ru-RU" sz="2400" dirty="0" smtClean="0">
              <a:solidFill>
                <a:srgbClr val="000000"/>
              </a:solidFill>
              <a:effectLst/>
              <a:latin typeface="Times New Roman" panose="02020603050405020304" pitchFamily="18" charset="0"/>
              <a:ea typeface="Times New Roman" panose="02020603050405020304" pitchFamily="18" charset="0"/>
            </a:rPr>
            <a:t>порядок признания в бухгалтерском учете и раскрытия в бухгалтерской (финансовой) отчетности событий после отчетной</a:t>
          </a:r>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p>
        <a:p>
          <a:endParaRPr lang="ru-RU" sz="2400" dirty="0"/>
        </a:p>
      </dgm:t>
    </dgm:pt>
    <dgm:pt modelId="{E619F6C1-77F9-4D51-8618-DCE9CCD7D38D}" type="sibTrans" cxnId="{CBBE12DB-84B1-42AA-AE2A-6C929F0B36BE}">
      <dgm:prSet/>
      <dgm:spPr/>
      <dgm:t>
        <a:bodyPr/>
        <a:lstStyle/>
        <a:p>
          <a:endParaRPr lang="ru-RU"/>
        </a:p>
      </dgm:t>
    </dgm:pt>
    <dgm:pt modelId="{F75AA640-5817-4C6E-833F-F0559BF51C78}" type="parTrans" cxnId="{CBBE12DB-84B1-42AA-AE2A-6C929F0B36BE}">
      <dgm:prSet/>
      <dgm:spPr/>
      <dgm:t>
        <a:bodyPr/>
        <a:lstStyle/>
        <a:p>
          <a:endParaRPr lang="ru-RU"/>
        </a:p>
      </dgm:t>
    </dgm:pt>
    <dgm:pt modelId="{99A09384-9C95-4705-A14A-C6CC2C67E38F}">
      <dgm:prSet custT="1"/>
      <dgm:spPr>
        <a:solidFill>
          <a:srgbClr val="CCFFFF">
            <a:alpha val="90000"/>
          </a:srgbClr>
        </a:solidFill>
      </dgm:spPr>
      <dgm:t>
        <a:bodyPr/>
        <a:lstStyle/>
        <a:p>
          <a:r>
            <a:rPr lang="ru-RU" sz="2400" dirty="0" smtClean="0">
              <a:solidFill>
                <a:srgbClr val="000000"/>
              </a:solidFill>
              <a:effectLst/>
              <a:latin typeface="Times New Roman" panose="02020603050405020304" pitchFamily="18" charset="0"/>
              <a:ea typeface="Times New Roman" panose="02020603050405020304" pitchFamily="18" charset="0"/>
            </a:rPr>
            <a:t>порядок взаимодействия лиц, ответственных за оформление фактов хозяйственной жизни, по предоставлению первичных учетных документов для ведения бухгалтерского учета</a:t>
          </a:r>
          <a:endParaRPr lang="ru-RU" sz="2400" b="1" dirty="0">
            <a:solidFill>
              <a:schemeClr val="tx1"/>
            </a:solidFill>
          </a:endParaRPr>
        </a:p>
      </dgm:t>
    </dgm:pt>
    <dgm:pt modelId="{73B83D29-9D20-472A-8F56-A2F9ACDC19A0}" type="parTrans" cxnId="{B26B22CF-F725-4630-ACF6-8B72462489B2}">
      <dgm:prSet/>
      <dgm:spPr/>
      <dgm:t>
        <a:bodyPr/>
        <a:lstStyle/>
        <a:p>
          <a:endParaRPr lang="ru-RU"/>
        </a:p>
      </dgm:t>
    </dgm:pt>
    <dgm:pt modelId="{3BC10395-BB58-4412-BED5-663FF42354F6}" type="sibTrans" cxnId="{B26B22CF-F725-4630-ACF6-8B72462489B2}">
      <dgm:prSet/>
      <dgm:spPr/>
      <dgm:t>
        <a:bodyPr/>
        <a:lstStyle/>
        <a:p>
          <a:endParaRPr lang="ru-RU"/>
        </a:p>
      </dgm:t>
    </dgm:pt>
    <dgm:pt modelId="{C50FA44A-5C4F-48CE-A36F-E4CD7B3AE775}" type="pres">
      <dgm:prSet presAssocID="{0C802744-33EF-4840-85A4-6D129F65FBFF}" presName="compositeShape" presStyleCnt="0">
        <dgm:presLayoutVars>
          <dgm:dir/>
          <dgm:resizeHandles/>
        </dgm:presLayoutVars>
      </dgm:prSet>
      <dgm:spPr/>
      <dgm:t>
        <a:bodyPr/>
        <a:lstStyle/>
        <a:p>
          <a:endParaRPr lang="ru-RU"/>
        </a:p>
      </dgm:t>
    </dgm:pt>
    <dgm:pt modelId="{DC743CF2-F1A0-4A85-8D76-95929FD35AE4}" type="pres">
      <dgm:prSet presAssocID="{0C802744-33EF-4840-85A4-6D129F65FBFF}" presName="pyramid" presStyleLbl="node1" presStyleIdx="0" presStyleCnt="1" custLinFactNeighborX="-225" custLinFactNeighborY="-639"/>
      <dgm:spPr/>
    </dgm:pt>
    <dgm:pt modelId="{5225D3DD-F5DA-4AA0-B5DE-F3BF99E5E730}" type="pres">
      <dgm:prSet presAssocID="{0C802744-33EF-4840-85A4-6D129F65FBFF}" presName="theList" presStyleCnt="0"/>
      <dgm:spPr/>
    </dgm:pt>
    <dgm:pt modelId="{A429878E-92BA-4FF7-8C1F-97375EE4BFBD}" type="pres">
      <dgm:prSet presAssocID="{8210783E-DFB5-4585-A29E-E6C12B48F563}" presName="aNode" presStyleLbl="fgAcc1" presStyleIdx="0" presStyleCnt="3" custScaleX="277992" custScaleY="186981" custLinFactY="200000" custLinFactNeighborX="-2438" custLinFactNeighborY="218513">
        <dgm:presLayoutVars>
          <dgm:bulletEnabled val="1"/>
        </dgm:presLayoutVars>
      </dgm:prSet>
      <dgm:spPr/>
      <dgm:t>
        <a:bodyPr/>
        <a:lstStyle/>
        <a:p>
          <a:endParaRPr lang="ru-RU"/>
        </a:p>
      </dgm:t>
    </dgm:pt>
    <dgm:pt modelId="{5CD29859-27FF-4844-8403-BBF1BDC7CFCA}" type="pres">
      <dgm:prSet presAssocID="{8210783E-DFB5-4585-A29E-E6C12B48F563}" presName="aSpace" presStyleCnt="0"/>
      <dgm:spPr/>
    </dgm:pt>
    <dgm:pt modelId="{DC50CA3C-A2BF-4EA1-9116-6006CABA70D9}" type="pres">
      <dgm:prSet presAssocID="{99A09384-9C95-4705-A14A-C6CC2C67E38F}" presName="aNode" presStyleLbl="fgAcc1" presStyleIdx="1" presStyleCnt="3" custScaleX="265779" custScaleY="218083" custLinFactY="-200000" custLinFactNeighborX="-8545" custLinFactNeighborY="-280305">
        <dgm:presLayoutVars>
          <dgm:bulletEnabled val="1"/>
        </dgm:presLayoutVars>
      </dgm:prSet>
      <dgm:spPr/>
      <dgm:t>
        <a:bodyPr/>
        <a:lstStyle/>
        <a:p>
          <a:endParaRPr lang="ru-RU"/>
        </a:p>
      </dgm:t>
    </dgm:pt>
    <dgm:pt modelId="{A07428B8-F500-4D75-812E-A3A7D95C872F}" type="pres">
      <dgm:prSet presAssocID="{99A09384-9C95-4705-A14A-C6CC2C67E38F}" presName="aSpace" presStyleCnt="0"/>
      <dgm:spPr/>
    </dgm:pt>
    <dgm:pt modelId="{D748E9DB-922B-4DD1-B6F2-5596069D0DAA}" type="pres">
      <dgm:prSet presAssocID="{072787EF-8253-4CB5-980F-7A5C26AF2478}" presName="aNode" presStyleLbl="fgAcc1" presStyleIdx="2" presStyleCnt="3" custScaleX="286329" custScaleY="160450" custLinFactY="30451" custLinFactNeighborX="-19851" custLinFactNeighborY="100000">
        <dgm:presLayoutVars>
          <dgm:bulletEnabled val="1"/>
        </dgm:presLayoutVars>
      </dgm:prSet>
      <dgm:spPr/>
      <dgm:t>
        <a:bodyPr/>
        <a:lstStyle/>
        <a:p>
          <a:endParaRPr lang="ru-RU"/>
        </a:p>
      </dgm:t>
    </dgm:pt>
    <dgm:pt modelId="{C2D75345-F14D-4544-ADD3-075AEAA72A95}" type="pres">
      <dgm:prSet presAssocID="{072787EF-8253-4CB5-980F-7A5C26AF2478}" presName="aSpace" presStyleCnt="0"/>
      <dgm:spPr/>
    </dgm:pt>
  </dgm:ptLst>
  <dgm:cxnLst>
    <dgm:cxn modelId="{CBBE12DB-84B1-42AA-AE2A-6C929F0B36BE}" srcId="{0C802744-33EF-4840-85A4-6D129F65FBFF}" destId="{8210783E-DFB5-4585-A29E-E6C12B48F563}" srcOrd="0" destOrd="0" parTransId="{F75AA640-5817-4C6E-833F-F0559BF51C78}" sibTransId="{E619F6C1-77F9-4D51-8618-DCE9CCD7D38D}"/>
    <dgm:cxn modelId="{B26B22CF-F725-4630-ACF6-8B72462489B2}" srcId="{0C802744-33EF-4840-85A4-6D129F65FBFF}" destId="{99A09384-9C95-4705-A14A-C6CC2C67E38F}" srcOrd="1" destOrd="0" parTransId="{73B83D29-9D20-472A-8F56-A2F9ACDC19A0}" sibTransId="{3BC10395-BB58-4412-BED5-663FF42354F6}"/>
    <dgm:cxn modelId="{49C23829-DCB0-47FA-BDA4-70CD0EA3C874}" type="presOf" srcId="{99A09384-9C95-4705-A14A-C6CC2C67E38F}" destId="{DC50CA3C-A2BF-4EA1-9116-6006CABA70D9}" srcOrd="0" destOrd="0" presId="urn:microsoft.com/office/officeart/2005/8/layout/pyramid2"/>
    <dgm:cxn modelId="{E11D3CE0-EB63-4A24-B280-3430EC01A24F}" type="presOf" srcId="{072787EF-8253-4CB5-980F-7A5C26AF2478}" destId="{D748E9DB-922B-4DD1-B6F2-5596069D0DAA}" srcOrd="0" destOrd="0" presId="urn:microsoft.com/office/officeart/2005/8/layout/pyramid2"/>
    <dgm:cxn modelId="{4799ED4A-A6E4-4477-8C7D-35E5629FA5BB}" srcId="{0C802744-33EF-4840-85A4-6D129F65FBFF}" destId="{072787EF-8253-4CB5-980F-7A5C26AF2478}" srcOrd="2" destOrd="0" parTransId="{165C9ADC-E550-4515-8419-0D7E9B11B87B}" sibTransId="{E044EA2A-B427-45AD-A67D-E0176C14FD81}"/>
    <dgm:cxn modelId="{0DB89F64-BF4F-4394-96AA-21DFD96C112C}" type="presOf" srcId="{0C802744-33EF-4840-85A4-6D129F65FBFF}" destId="{C50FA44A-5C4F-48CE-A36F-E4CD7B3AE775}" srcOrd="0" destOrd="0" presId="urn:microsoft.com/office/officeart/2005/8/layout/pyramid2"/>
    <dgm:cxn modelId="{3E154B57-5FDF-41A1-BA98-C8D4ACB8B8CD}" type="presOf" srcId="{8210783E-DFB5-4585-A29E-E6C12B48F563}" destId="{A429878E-92BA-4FF7-8C1F-97375EE4BFBD}" srcOrd="0" destOrd="0" presId="urn:microsoft.com/office/officeart/2005/8/layout/pyramid2"/>
    <dgm:cxn modelId="{23AFBA97-106C-4375-9C67-8FF19DFEE08B}" type="presParOf" srcId="{C50FA44A-5C4F-48CE-A36F-E4CD7B3AE775}" destId="{DC743CF2-F1A0-4A85-8D76-95929FD35AE4}" srcOrd="0" destOrd="0" presId="urn:microsoft.com/office/officeart/2005/8/layout/pyramid2"/>
    <dgm:cxn modelId="{42C64DF1-A55A-4E2F-B258-313974C80349}" type="presParOf" srcId="{C50FA44A-5C4F-48CE-A36F-E4CD7B3AE775}" destId="{5225D3DD-F5DA-4AA0-B5DE-F3BF99E5E730}" srcOrd="1" destOrd="0" presId="urn:microsoft.com/office/officeart/2005/8/layout/pyramid2"/>
    <dgm:cxn modelId="{8787A51E-E92D-474C-8FC5-C796A5874621}" type="presParOf" srcId="{5225D3DD-F5DA-4AA0-B5DE-F3BF99E5E730}" destId="{A429878E-92BA-4FF7-8C1F-97375EE4BFBD}" srcOrd="0" destOrd="0" presId="urn:microsoft.com/office/officeart/2005/8/layout/pyramid2"/>
    <dgm:cxn modelId="{03B3457E-6A6F-4A2D-B74D-63A1A0C89FE7}" type="presParOf" srcId="{5225D3DD-F5DA-4AA0-B5DE-F3BF99E5E730}" destId="{5CD29859-27FF-4844-8403-BBF1BDC7CFCA}" srcOrd="1" destOrd="0" presId="urn:microsoft.com/office/officeart/2005/8/layout/pyramid2"/>
    <dgm:cxn modelId="{647B82D6-2CF1-4070-AED0-38487700D2E6}" type="presParOf" srcId="{5225D3DD-F5DA-4AA0-B5DE-F3BF99E5E730}" destId="{DC50CA3C-A2BF-4EA1-9116-6006CABA70D9}" srcOrd="2" destOrd="0" presId="urn:microsoft.com/office/officeart/2005/8/layout/pyramid2"/>
    <dgm:cxn modelId="{9975792A-DADC-45AD-8605-903DC9509721}" type="presParOf" srcId="{5225D3DD-F5DA-4AA0-B5DE-F3BF99E5E730}" destId="{A07428B8-F500-4D75-812E-A3A7D95C872F}" srcOrd="3" destOrd="0" presId="urn:microsoft.com/office/officeart/2005/8/layout/pyramid2"/>
    <dgm:cxn modelId="{CF5BD39F-F123-46D2-92CD-2F1BB3225BA9}" type="presParOf" srcId="{5225D3DD-F5DA-4AA0-B5DE-F3BF99E5E730}" destId="{D748E9DB-922B-4DD1-B6F2-5596069D0DAA}" srcOrd="4" destOrd="0" presId="urn:microsoft.com/office/officeart/2005/8/layout/pyramid2"/>
    <dgm:cxn modelId="{AC872868-89BB-443A-A5A5-B85B2C6F892A}" type="presParOf" srcId="{5225D3DD-F5DA-4AA0-B5DE-F3BF99E5E730}" destId="{C2D75345-F14D-4544-ADD3-075AEAA72A95}"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C802744-33EF-4840-85A4-6D129F65FBFF}" type="doc">
      <dgm:prSet loTypeId="urn:microsoft.com/office/officeart/2005/8/layout/pyramid2" loCatId="pyramid" qsTypeId="urn:microsoft.com/office/officeart/2005/8/quickstyle/simple1" qsCatId="simple" csTypeId="urn:microsoft.com/office/officeart/2005/8/colors/accent0_2" csCatId="mainScheme" phldr="1"/>
      <dgm:spPr/>
      <dgm:t>
        <a:bodyPr/>
        <a:lstStyle/>
        <a:p>
          <a:endParaRPr lang="ru-RU"/>
        </a:p>
      </dgm:t>
    </dgm:pt>
    <dgm:pt modelId="{51D4F0CD-DE37-4248-B0D0-C725F654DC54}">
      <dgm:prSet custT="1"/>
      <dgm:spPr>
        <a:solidFill>
          <a:srgbClr val="FFFF00">
            <a:alpha val="90000"/>
          </a:srgbClr>
        </a:solidFill>
      </dgm:spPr>
      <dgm:t>
        <a:bodyPr/>
        <a:lstStyle/>
        <a:p>
          <a:endParaRPr lang="ru-RU" sz="2800" dirty="0">
            <a:solidFill>
              <a:schemeClr val="tx1"/>
            </a:solidFill>
          </a:endParaRPr>
        </a:p>
      </dgm:t>
    </dgm:pt>
    <dgm:pt modelId="{46F31C98-DA74-478F-BDEE-A728AC6A6E5F}" type="parTrans" cxnId="{6A9F89DF-A9D1-440D-ABCF-29C399AEF8DC}">
      <dgm:prSet/>
      <dgm:spPr/>
      <dgm:t>
        <a:bodyPr/>
        <a:lstStyle/>
        <a:p>
          <a:endParaRPr lang="ru-RU"/>
        </a:p>
      </dgm:t>
    </dgm:pt>
    <dgm:pt modelId="{BD7E390B-D2EC-466C-9FF3-B2C5DE23A56A}" type="sibTrans" cxnId="{6A9F89DF-A9D1-440D-ABCF-29C399AEF8DC}">
      <dgm:prSet/>
      <dgm:spPr/>
      <dgm:t>
        <a:bodyPr/>
        <a:lstStyle/>
        <a:p>
          <a:endParaRPr lang="ru-RU"/>
        </a:p>
      </dgm:t>
    </dgm:pt>
    <dgm:pt modelId="{072787EF-8253-4CB5-980F-7A5C26AF2478}">
      <dgm:prSet custT="1"/>
      <dgm:spPr>
        <a:solidFill>
          <a:schemeClr val="accent6">
            <a:lumMod val="60000"/>
            <a:lumOff val="40000"/>
            <a:alpha val="90000"/>
          </a:schemeClr>
        </a:solidFill>
      </dgm:spPr>
      <dgm:t>
        <a:bodyPr/>
        <a:lstStyle/>
        <a:p>
          <a:r>
            <a:rPr lang="ru-RU" sz="3200" b="1" dirty="0" smtClean="0">
              <a:solidFill>
                <a:schemeClr val="tx1"/>
              </a:solidFill>
            </a:rPr>
            <a:t>Методы начисления </a:t>
          </a:r>
          <a:r>
            <a:rPr lang="ru-RU" sz="3200" b="0" dirty="0" smtClean="0">
              <a:solidFill>
                <a:schemeClr val="tx1"/>
              </a:solidFill>
            </a:rPr>
            <a:t>амортизации</a:t>
          </a:r>
          <a:endParaRPr lang="ru-RU" sz="3200" b="0" dirty="0">
            <a:solidFill>
              <a:schemeClr val="tx1"/>
            </a:solidFill>
          </a:endParaRPr>
        </a:p>
      </dgm:t>
    </dgm:pt>
    <dgm:pt modelId="{165C9ADC-E550-4515-8419-0D7E9B11B87B}" type="parTrans" cxnId="{4799ED4A-A6E4-4477-8C7D-35E5629FA5BB}">
      <dgm:prSet/>
      <dgm:spPr/>
      <dgm:t>
        <a:bodyPr/>
        <a:lstStyle/>
        <a:p>
          <a:endParaRPr lang="ru-RU"/>
        </a:p>
      </dgm:t>
    </dgm:pt>
    <dgm:pt modelId="{E044EA2A-B427-45AD-A67D-E0176C14FD81}" type="sibTrans" cxnId="{4799ED4A-A6E4-4477-8C7D-35E5629FA5BB}">
      <dgm:prSet/>
      <dgm:spPr/>
      <dgm:t>
        <a:bodyPr/>
        <a:lstStyle/>
        <a:p>
          <a:endParaRPr lang="ru-RU"/>
        </a:p>
      </dgm:t>
    </dgm:pt>
    <dgm:pt modelId="{C50FA44A-5C4F-48CE-A36F-E4CD7B3AE775}" type="pres">
      <dgm:prSet presAssocID="{0C802744-33EF-4840-85A4-6D129F65FBFF}" presName="compositeShape" presStyleCnt="0">
        <dgm:presLayoutVars>
          <dgm:dir/>
          <dgm:resizeHandles/>
        </dgm:presLayoutVars>
      </dgm:prSet>
      <dgm:spPr/>
      <dgm:t>
        <a:bodyPr/>
        <a:lstStyle/>
        <a:p>
          <a:endParaRPr lang="ru-RU"/>
        </a:p>
      </dgm:t>
    </dgm:pt>
    <dgm:pt modelId="{DC743CF2-F1A0-4A85-8D76-95929FD35AE4}" type="pres">
      <dgm:prSet presAssocID="{0C802744-33EF-4840-85A4-6D129F65FBFF}" presName="pyramid" presStyleLbl="node1" presStyleIdx="0" presStyleCnt="1" custLinFactNeighborX="19919" custLinFactNeighborY="-1041"/>
      <dgm:spPr/>
    </dgm:pt>
    <dgm:pt modelId="{5225D3DD-F5DA-4AA0-B5DE-F3BF99E5E730}" type="pres">
      <dgm:prSet presAssocID="{0C802744-33EF-4840-85A4-6D129F65FBFF}" presName="theList" presStyleCnt="0"/>
      <dgm:spPr/>
    </dgm:pt>
    <dgm:pt modelId="{C5A9CA1C-C156-46A7-B1F0-9C0BADB279EC}" type="pres">
      <dgm:prSet presAssocID="{51D4F0CD-DE37-4248-B0D0-C725F654DC54}" presName="aNode" presStyleLbl="fgAcc1" presStyleIdx="0" presStyleCnt="2" custScaleX="170695" custScaleY="149461" custLinFactY="27437" custLinFactNeighborX="15894" custLinFactNeighborY="100000">
        <dgm:presLayoutVars>
          <dgm:bulletEnabled val="1"/>
        </dgm:presLayoutVars>
      </dgm:prSet>
      <dgm:spPr/>
      <dgm:t>
        <a:bodyPr/>
        <a:lstStyle/>
        <a:p>
          <a:endParaRPr lang="ru-RU"/>
        </a:p>
      </dgm:t>
    </dgm:pt>
    <dgm:pt modelId="{47F5E0A4-54A3-43F9-AA2B-76CF706565BE}" type="pres">
      <dgm:prSet presAssocID="{51D4F0CD-DE37-4248-B0D0-C725F654DC54}" presName="aSpace" presStyleCnt="0"/>
      <dgm:spPr/>
    </dgm:pt>
    <dgm:pt modelId="{D748E9DB-922B-4DD1-B6F2-5596069D0DAA}" type="pres">
      <dgm:prSet presAssocID="{072787EF-8253-4CB5-980F-7A5C26AF2478}" presName="aNode" presStyleLbl="fgAcc1" presStyleIdx="1" presStyleCnt="2" custScaleX="171108" custScaleY="160450" custLinFactY="47529" custLinFactNeighborX="-62636" custLinFactNeighborY="100000">
        <dgm:presLayoutVars>
          <dgm:bulletEnabled val="1"/>
        </dgm:presLayoutVars>
      </dgm:prSet>
      <dgm:spPr/>
      <dgm:t>
        <a:bodyPr/>
        <a:lstStyle/>
        <a:p>
          <a:endParaRPr lang="ru-RU"/>
        </a:p>
      </dgm:t>
    </dgm:pt>
    <dgm:pt modelId="{C2D75345-F14D-4544-ADD3-075AEAA72A95}" type="pres">
      <dgm:prSet presAssocID="{072787EF-8253-4CB5-980F-7A5C26AF2478}" presName="aSpace" presStyleCnt="0"/>
      <dgm:spPr/>
    </dgm:pt>
  </dgm:ptLst>
  <dgm:cxnLst>
    <dgm:cxn modelId="{62087C30-782C-4A66-B1C2-286FBB7B3C2A}" type="presOf" srcId="{0C802744-33EF-4840-85A4-6D129F65FBFF}" destId="{C50FA44A-5C4F-48CE-A36F-E4CD7B3AE775}" srcOrd="0" destOrd="0" presId="urn:microsoft.com/office/officeart/2005/8/layout/pyramid2"/>
    <dgm:cxn modelId="{8003D2D3-6B81-4A87-B5A2-473FDE5EF38A}" type="presOf" srcId="{072787EF-8253-4CB5-980F-7A5C26AF2478}" destId="{D748E9DB-922B-4DD1-B6F2-5596069D0DAA}" srcOrd="0" destOrd="0" presId="urn:microsoft.com/office/officeart/2005/8/layout/pyramid2"/>
    <dgm:cxn modelId="{4A704A19-0BBB-4E22-AAB0-1E0F13F270EF}" type="presOf" srcId="{51D4F0CD-DE37-4248-B0D0-C725F654DC54}" destId="{C5A9CA1C-C156-46A7-B1F0-9C0BADB279EC}" srcOrd="0" destOrd="0" presId="urn:microsoft.com/office/officeart/2005/8/layout/pyramid2"/>
    <dgm:cxn modelId="{6A9F89DF-A9D1-440D-ABCF-29C399AEF8DC}" srcId="{0C802744-33EF-4840-85A4-6D129F65FBFF}" destId="{51D4F0CD-DE37-4248-B0D0-C725F654DC54}" srcOrd="0" destOrd="0" parTransId="{46F31C98-DA74-478F-BDEE-A728AC6A6E5F}" sibTransId="{BD7E390B-D2EC-466C-9FF3-B2C5DE23A56A}"/>
    <dgm:cxn modelId="{4799ED4A-A6E4-4477-8C7D-35E5629FA5BB}" srcId="{0C802744-33EF-4840-85A4-6D129F65FBFF}" destId="{072787EF-8253-4CB5-980F-7A5C26AF2478}" srcOrd="1" destOrd="0" parTransId="{165C9ADC-E550-4515-8419-0D7E9B11B87B}" sibTransId="{E044EA2A-B427-45AD-A67D-E0176C14FD81}"/>
    <dgm:cxn modelId="{98C9BA5D-8D85-495F-A871-B79B0E9FD7D9}" type="presParOf" srcId="{C50FA44A-5C4F-48CE-A36F-E4CD7B3AE775}" destId="{DC743CF2-F1A0-4A85-8D76-95929FD35AE4}" srcOrd="0" destOrd="0" presId="urn:microsoft.com/office/officeart/2005/8/layout/pyramid2"/>
    <dgm:cxn modelId="{C5826B74-905B-4891-8EAE-8520741D0896}" type="presParOf" srcId="{C50FA44A-5C4F-48CE-A36F-E4CD7B3AE775}" destId="{5225D3DD-F5DA-4AA0-B5DE-F3BF99E5E730}" srcOrd="1" destOrd="0" presId="urn:microsoft.com/office/officeart/2005/8/layout/pyramid2"/>
    <dgm:cxn modelId="{13650BC4-2ADD-4FE1-9BF2-8A921EEA85CA}" type="presParOf" srcId="{5225D3DD-F5DA-4AA0-B5DE-F3BF99E5E730}" destId="{C5A9CA1C-C156-46A7-B1F0-9C0BADB279EC}" srcOrd="0" destOrd="0" presId="urn:microsoft.com/office/officeart/2005/8/layout/pyramid2"/>
    <dgm:cxn modelId="{734DD9E1-BD0F-4D8D-9878-D103EEC000B4}" type="presParOf" srcId="{5225D3DD-F5DA-4AA0-B5DE-F3BF99E5E730}" destId="{47F5E0A4-54A3-43F9-AA2B-76CF706565BE}" srcOrd="1" destOrd="0" presId="urn:microsoft.com/office/officeart/2005/8/layout/pyramid2"/>
    <dgm:cxn modelId="{AE1EA990-62B6-4126-8878-A9596248C072}" type="presParOf" srcId="{5225D3DD-F5DA-4AA0-B5DE-F3BF99E5E730}" destId="{D748E9DB-922B-4DD1-B6F2-5596069D0DAA}" srcOrd="2" destOrd="0" presId="urn:microsoft.com/office/officeart/2005/8/layout/pyramid2"/>
    <dgm:cxn modelId="{9F244FA4-C42E-4C7E-8119-B2D212CA82DF}" type="presParOf" srcId="{5225D3DD-F5DA-4AA0-B5DE-F3BF99E5E730}" destId="{C2D75345-F14D-4544-ADD3-075AEAA72A95}" srcOrd="3"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C2B04A4-EF97-4049-8B55-C1A61317675E}"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ru-RU"/>
        </a:p>
      </dgm:t>
    </dgm:pt>
    <dgm:pt modelId="{87EDBAD7-3C1C-460D-AEFB-83BC941E0E15}">
      <dgm:prSet/>
      <dgm:spPr/>
      <dgm:t>
        <a:bodyPr/>
        <a:lstStyle/>
        <a:p>
          <a:pPr rtl="0"/>
          <a:endParaRPr lang="ru-RU"/>
        </a:p>
      </dgm:t>
    </dgm:pt>
    <dgm:pt modelId="{FC89C0FE-B13C-4CF3-8112-DBF5401C3265}" type="parTrans" cxnId="{E50307ED-2156-4722-B9F9-2D08F2633598}">
      <dgm:prSet/>
      <dgm:spPr/>
      <dgm:t>
        <a:bodyPr/>
        <a:lstStyle/>
        <a:p>
          <a:endParaRPr lang="ru-RU"/>
        </a:p>
      </dgm:t>
    </dgm:pt>
    <dgm:pt modelId="{4BB6FD20-A154-473D-8035-6E44D2CAD3C1}" type="sibTrans" cxnId="{E50307ED-2156-4722-B9F9-2D08F2633598}">
      <dgm:prSet/>
      <dgm:spPr/>
      <dgm:t>
        <a:bodyPr/>
        <a:lstStyle/>
        <a:p>
          <a:endParaRPr lang="ru-RU"/>
        </a:p>
      </dgm:t>
    </dgm:pt>
    <dgm:pt modelId="{9A1FB316-4C08-4025-9F87-710BB7765252}">
      <dgm:prSet/>
      <dgm:spPr/>
      <dgm:t>
        <a:bodyPr/>
        <a:lstStyle/>
        <a:p>
          <a:pPr rtl="0"/>
          <a:endParaRPr lang="ru-RU"/>
        </a:p>
      </dgm:t>
    </dgm:pt>
    <dgm:pt modelId="{36B7679F-951B-45C4-A4AA-B5B6B0F9719E}" type="parTrans" cxnId="{A65C7EAE-C6C8-4BFE-AE07-877838F908B5}">
      <dgm:prSet/>
      <dgm:spPr/>
      <dgm:t>
        <a:bodyPr/>
        <a:lstStyle/>
        <a:p>
          <a:endParaRPr lang="ru-RU"/>
        </a:p>
      </dgm:t>
    </dgm:pt>
    <dgm:pt modelId="{CBDB5C7C-9EF7-4D75-AE70-AC17727A0686}" type="sibTrans" cxnId="{A65C7EAE-C6C8-4BFE-AE07-877838F908B5}">
      <dgm:prSet/>
      <dgm:spPr/>
      <dgm:t>
        <a:bodyPr/>
        <a:lstStyle/>
        <a:p>
          <a:endParaRPr lang="ru-RU"/>
        </a:p>
      </dgm:t>
    </dgm:pt>
    <dgm:pt modelId="{60B5BC72-A063-4C29-9AC9-CD0A601A2FD4}">
      <dgm:prSet/>
      <dgm:spPr>
        <a:ln>
          <a:solidFill>
            <a:schemeClr val="accent3">
              <a:lumMod val="50000"/>
              <a:alpha val="90000"/>
            </a:schemeClr>
          </a:solidFill>
        </a:ln>
      </dgm:spPr>
      <dgm:t>
        <a:bodyPr/>
        <a:lstStyle/>
        <a:p>
          <a:r>
            <a:rPr lang="ru-RU" b="1" dirty="0" smtClean="0">
              <a:latin typeface="Times New Roman" panose="02020603050405020304" pitchFamily="18" charset="0"/>
              <a:cs typeface="Times New Roman" panose="02020603050405020304" pitchFamily="18" charset="0"/>
            </a:rPr>
            <a:t>метод рыночных цен</a:t>
          </a:r>
          <a:endParaRPr lang="ru-RU" dirty="0"/>
        </a:p>
      </dgm:t>
    </dgm:pt>
    <dgm:pt modelId="{74594BDA-F559-4409-BE5D-DEB86F1BC57A}" type="parTrans" cxnId="{706AFC2D-587B-4E25-A334-4B710437081D}">
      <dgm:prSet/>
      <dgm:spPr/>
      <dgm:t>
        <a:bodyPr/>
        <a:lstStyle/>
        <a:p>
          <a:endParaRPr lang="ru-RU"/>
        </a:p>
      </dgm:t>
    </dgm:pt>
    <dgm:pt modelId="{938A922D-EDB0-418E-ACAA-B5B5DE472A89}" type="sibTrans" cxnId="{706AFC2D-587B-4E25-A334-4B710437081D}">
      <dgm:prSet/>
      <dgm:spPr/>
      <dgm:t>
        <a:bodyPr/>
        <a:lstStyle/>
        <a:p>
          <a:endParaRPr lang="ru-RU"/>
        </a:p>
      </dgm:t>
    </dgm:pt>
    <dgm:pt modelId="{A4F800D3-C674-4C73-8698-6774C02220B2}">
      <dgm:prSet/>
      <dgm:spPr>
        <a:ln>
          <a:solidFill>
            <a:schemeClr val="accent3">
              <a:lumMod val="50000"/>
              <a:alpha val="90000"/>
            </a:schemeClr>
          </a:solidFill>
        </a:ln>
      </dgm:spPr>
      <dgm:t>
        <a:bodyPr/>
        <a:lstStyle/>
        <a:p>
          <a:r>
            <a:rPr lang="ru-RU" b="1" dirty="0" smtClean="0">
              <a:latin typeface="Times New Roman" panose="02020603050405020304" pitchFamily="18" charset="0"/>
              <a:cs typeface="Times New Roman" panose="02020603050405020304" pitchFamily="18" charset="0"/>
            </a:rPr>
            <a:t>метод амортизированной стоимости замещения</a:t>
          </a:r>
          <a:endParaRPr lang="ru-RU" dirty="0"/>
        </a:p>
      </dgm:t>
    </dgm:pt>
    <dgm:pt modelId="{6050A226-CEA7-4C22-8B77-1FB7E0EF82E9}" type="parTrans" cxnId="{59EC7F96-6DCC-4766-8C87-CFE796F52FB5}">
      <dgm:prSet/>
      <dgm:spPr/>
      <dgm:t>
        <a:bodyPr/>
        <a:lstStyle/>
        <a:p>
          <a:endParaRPr lang="ru-RU"/>
        </a:p>
      </dgm:t>
    </dgm:pt>
    <dgm:pt modelId="{AF677235-7964-445F-BFE6-7BF9C1FE19EE}" type="sibTrans" cxnId="{59EC7F96-6DCC-4766-8C87-CFE796F52FB5}">
      <dgm:prSet/>
      <dgm:spPr/>
      <dgm:t>
        <a:bodyPr/>
        <a:lstStyle/>
        <a:p>
          <a:endParaRPr lang="ru-RU"/>
        </a:p>
      </dgm:t>
    </dgm:pt>
    <dgm:pt modelId="{70F6FABB-0EFE-478D-9FDF-6381DEFCDD63}" type="pres">
      <dgm:prSet presAssocID="{6C2B04A4-EF97-4049-8B55-C1A61317675E}" presName="Name0" presStyleCnt="0">
        <dgm:presLayoutVars>
          <dgm:dir/>
          <dgm:animLvl val="lvl"/>
          <dgm:resizeHandles/>
        </dgm:presLayoutVars>
      </dgm:prSet>
      <dgm:spPr/>
      <dgm:t>
        <a:bodyPr/>
        <a:lstStyle/>
        <a:p>
          <a:endParaRPr lang="ru-RU"/>
        </a:p>
      </dgm:t>
    </dgm:pt>
    <dgm:pt modelId="{51106F19-8E15-46EF-B8D3-235B771B61CB}" type="pres">
      <dgm:prSet presAssocID="{87EDBAD7-3C1C-460D-AEFB-83BC941E0E15}" presName="linNode" presStyleCnt="0"/>
      <dgm:spPr/>
    </dgm:pt>
    <dgm:pt modelId="{38D01225-14DB-4768-A11F-A8E31C8316C6}" type="pres">
      <dgm:prSet presAssocID="{87EDBAD7-3C1C-460D-AEFB-83BC941E0E15}" presName="parentShp" presStyleLbl="node1" presStyleIdx="0" presStyleCnt="2" custScaleX="78818">
        <dgm:presLayoutVars>
          <dgm:bulletEnabled val="1"/>
        </dgm:presLayoutVars>
      </dgm:prSet>
      <dgm:spPr/>
      <dgm:t>
        <a:bodyPr/>
        <a:lstStyle/>
        <a:p>
          <a:endParaRPr lang="ru-RU"/>
        </a:p>
      </dgm:t>
    </dgm:pt>
    <dgm:pt modelId="{65C5CA70-5A73-438D-A7A8-B087A8BFC8E7}" type="pres">
      <dgm:prSet presAssocID="{87EDBAD7-3C1C-460D-AEFB-83BC941E0E15}" presName="childShp" presStyleLbl="bgAccFollowNode1" presStyleIdx="0" presStyleCnt="2">
        <dgm:presLayoutVars>
          <dgm:bulletEnabled val="1"/>
        </dgm:presLayoutVars>
      </dgm:prSet>
      <dgm:spPr/>
      <dgm:t>
        <a:bodyPr/>
        <a:lstStyle/>
        <a:p>
          <a:endParaRPr lang="ru-RU"/>
        </a:p>
      </dgm:t>
    </dgm:pt>
    <dgm:pt modelId="{56062D14-C407-4A80-A67D-D21ECEF046F3}" type="pres">
      <dgm:prSet presAssocID="{4BB6FD20-A154-473D-8035-6E44D2CAD3C1}" presName="spacing" presStyleCnt="0"/>
      <dgm:spPr/>
    </dgm:pt>
    <dgm:pt modelId="{B363EF2E-EB51-4CFC-9F7C-E84347714A22}" type="pres">
      <dgm:prSet presAssocID="{9A1FB316-4C08-4025-9F87-710BB7765252}" presName="linNode" presStyleCnt="0"/>
      <dgm:spPr/>
    </dgm:pt>
    <dgm:pt modelId="{923F62A9-D093-419E-A93F-8A9F284B5455}" type="pres">
      <dgm:prSet presAssocID="{9A1FB316-4C08-4025-9F87-710BB7765252}" presName="parentShp" presStyleLbl="node1" presStyleIdx="1" presStyleCnt="2" custScaleX="83298">
        <dgm:presLayoutVars>
          <dgm:bulletEnabled val="1"/>
        </dgm:presLayoutVars>
      </dgm:prSet>
      <dgm:spPr/>
      <dgm:t>
        <a:bodyPr/>
        <a:lstStyle/>
        <a:p>
          <a:endParaRPr lang="ru-RU"/>
        </a:p>
      </dgm:t>
    </dgm:pt>
    <dgm:pt modelId="{B27162B2-F608-4964-8C45-944C08D56CDB}" type="pres">
      <dgm:prSet presAssocID="{9A1FB316-4C08-4025-9F87-710BB7765252}" presName="childShp" presStyleLbl="bgAccFollowNode1" presStyleIdx="1" presStyleCnt="2">
        <dgm:presLayoutVars>
          <dgm:bulletEnabled val="1"/>
        </dgm:presLayoutVars>
      </dgm:prSet>
      <dgm:spPr/>
      <dgm:t>
        <a:bodyPr/>
        <a:lstStyle/>
        <a:p>
          <a:endParaRPr lang="ru-RU"/>
        </a:p>
      </dgm:t>
    </dgm:pt>
  </dgm:ptLst>
  <dgm:cxnLst>
    <dgm:cxn modelId="{C6A6CBA8-DEDA-4BBB-9205-64430F84C7F0}" type="presOf" srcId="{A4F800D3-C674-4C73-8698-6774C02220B2}" destId="{B27162B2-F608-4964-8C45-944C08D56CDB}" srcOrd="0" destOrd="0" presId="urn:microsoft.com/office/officeart/2005/8/layout/vList6"/>
    <dgm:cxn modelId="{E68F08D6-84C3-4E01-8DBA-9FE03ABBD33B}" type="presOf" srcId="{9A1FB316-4C08-4025-9F87-710BB7765252}" destId="{923F62A9-D093-419E-A93F-8A9F284B5455}" srcOrd="0" destOrd="0" presId="urn:microsoft.com/office/officeart/2005/8/layout/vList6"/>
    <dgm:cxn modelId="{CF3E7611-A172-457B-AE2F-38E937662961}" type="presOf" srcId="{87EDBAD7-3C1C-460D-AEFB-83BC941E0E15}" destId="{38D01225-14DB-4768-A11F-A8E31C8316C6}" srcOrd="0" destOrd="0" presId="urn:microsoft.com/office/officeart/2005/8/layout/vList6"/>
    <dgm:cxn modelId="{075406DB-D52C-4316-9A81-E4D55095E5CF}" type="presOf" srcId="{6C2B04A4-EF97-4049-8B55-C1A61317675E}" destId="{70F6FABB-0EFE-478D-9FDF-6381DEFCDD63}" srcOrd="0" destOrd="0" presId="urn:microsoft.com/office/officeart/2005/8/layout/vList6"/>
    <dgm:cxn modelId="{706AFC2D-587B-4E25-A334-4B710437081D}" srcId="{87EDBAD7-3C1C-460D-AEFB-83BC941E0E15}" destId="{60B5BC72-A063-4C29-9AC9-CD0A601A2FD4}" srcOrd="0" destOrd="0" parTransId="{74594BDA-F559-4409-BE5D-DEB86F1BC57A}" sibTransId="{938A922D-EDB0-418E-ACAA-B5B5DE472A89}"/>
    <dgm:cxn modelId="{8D7BE17B-7BDF-412E-8BD5-C9CC09F20B63}" type="presOf" srcId="{60B5BC72-A063-4C29-9AC9-CD0A601A2FD4}" destId="{65C5CA70-5A73-438D-A7A8-B087A8BFC8E7}" srcOrd="0" destOrd="0" presId="urn:microsoft.com/office/officeart/2005/8/layout/vList6"/>
    <dgm:cxn modelId="{A65C7EAE-C6C8-4BFE-AE07-877838F908B5}" srcId="{6C2B04A4-EF97-4049-8B55-C1A61317675E}" destId="{9A1FB316-4C08-4025-9F87-710BB7765252}" srcOrd="1" destOrd="0" parTransId="{36B7679F-951B-45C4-A4AA-B5B6B0F9719E}" sibTransId="{CBDB5C7C-9EF7-4D75-AE70-AC17727A0686}"/>
    <dgm:cxn modelId="{E50307ED-2156-4722-B9F9-2D08F2633598}" srcId="{6C2B04A4-EF97-4049-8B55-C1A61317675E}" destId="{87EDBAD7-3C1C-460D-AEFB-83BC941E0E15}" srcOrd="0" destOrd="0" parTransId="{FC89C0FE-B13C-4CF3-8112-DBF5401C3265}" sibTransId="{4BB6FD20-A154-473D-8035-6E44D2CAD3C1}"/>
    <dgm:cxn modelId="{59EC7F96-6DCC-4766-8C87-CFE796F52FB5}" srcId="{9A1FB316-4C08-4025-9F87-710BB7765252}" destId="{A4F800D3-C674-4C73-8698-6774C02220B2}" srcOrd="0" destOrd="0" parTransId="{6050A226-CEA7-4C22-8B77-1FB7E0EF82E9}" sibTransId="{AF677235-7964-445F-BFE6-7BF9C1FE19EE}"/>
    <dgm:cxn modelId="{E044BCB5-170A-4CEF-A1A1-FA94129DCA52}" type="presParOf" srcId="{70F6FABB-0EFE-478D-9FDF-6381DEFCDD63}" destId="{51106F19-8E15-46EF-B8D3-235B771B61CB}" srcOrd="0" destOrd="0" presId="urn:microsoft.com/office/officeart/2005/8/layout/vList6"/>
    <dgm:cxn modelId="{988AC148-2ABD-4785-B649-B7536F3E2818}" type="presParOf" srcId="{51106F19-8E15-46EF-B8D3-235B771B61CB}" destId="{38D01225-14DB-4768-A11F-A8E31C8316C6}" srcOrd="0" destOrd="0" presId="urn:microsoft.com/office/officeart/2005/8/layout/vList6"/>
    <dgm:cxn modelId="{38715471-EB63-4336-A3C2-F54BC401C04A}" type="presParOf" srcId="{51106F19-8E15-46EF-B8D3-235B771B61CB}" destId="{65C5CA70-5A73-438D-A7A8-B087A8BFC8E7}" srcOrd="1" destOrd="0" presId="urn:microsoft.com/office/officeart/2005/8/layout/vList6"/>
    <dgm:cxn modelId="{69207177-AEB5-4777-975C-6EE2D6F34FC2}" type="presParOf" srcId="{70F6FABB-0EFE-478D-9FDF-6381DEFCDD63}" destId="{56062D14-C407-4A80-A67D-D21ECEF046F3}" srcOrd="1" destOrd="0" presId="urn:microsoft.com/office/officeart/2005/8/layout/vList6"/>
    <dgm:cxn modelId="{467EE082-EDD5-4A47-8ADE-C0501D53BE85}" type="presParOf" srcId="{70F6FABB-0EFE-478D-9FDF-6381DEFCDD63}" destId="{B363EF2E-EB51-4CFC-9F7C-E84347714A22}" srcOrd="2" destOrd="0" presId="urn:microsoft.com/office/officeart/2005/8/layout/vList6"/>
    <dgm:cxn modelId="{213F97E9-2F44-4DC7-B14B-57B8CF9C853E}" type="presParOf" srcId="{B363EF2E-EB51-4CFC-9F7C-E84347714A22}" destId="{923F62A9-D093-419E-A93F-8A9F284B5455}" srcOrd="0" destOrd="0" presId="urn:microsoft.com/office/officeart/2005/8/layout/vList6"/>
    <dgm:cxn modelId="{7AC9FCA2-90C8-418F-AE67-8C62782C78ED}" type="presParOf" srcId="{B363EF2E-EB51-4CFC-9F7C-E84347714A22}" destId="{B27162B2-F608-4964-8C45-944C08D56CDB}"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93EE188-57E3-4075-AFDB-34DCCED2D309}"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ru-RU"/>
        </a:p>
      </dgm:t>
    </dgm:pt>
    <dgm:pt modelId="{A3E8EE21-5646-429C-BE1A-7F2A96904E8E}">
      <dgm:prSet phldrT="[Текст]" custT="1"/>
      <dgm:spPr>
        <a:solidFill>
          <a:schemeClr val="accent2">
            <a:lumMod val="40000"/>
            <a:lumOff val="60000"/>
          </a:schemeClr>
        </a:solidFill>
        <a:ln>
          <a:solidFill>
            <a:schemeClr val="accent3">
              <a:lumMod val="75000"/>
            </a:schemeClr>
          </a:solidFill>
        </a:ln>
      </dgm:spPr>
      <dgm:t>
        <a:bodyPr/>
        <a:lstStyle/>
        <a:p>
          <a:r>
            <a:rPr lang="ru-RU" sz="3200" dirty="0" smtClean="0">
              <a:solidFill>
                <a:schemeClr val="tx1"/>
              </a:solidFill>
            </a:rPr>
            <a:t>Метод рыночных цен</a:t>
          </a:r>
          <a:endParaRPr lang="ru-RU" sz="3200" dirty="0">
            <a:solidFill>
              <a:schemeClr val="tx1"/>
            </a:solidFill>
          </a:endParaRPr>
        </a:p>
      </dgm:t>
    </dgm:pt>
    <dgm:pt modelId="{31965733-96F5-44CC-9058-BE69484FEF10}" type="parTrans" cxnId="{06BAAE48-3682-4FFC-9CDD-2261BDCDA3FB}">
      <dgm:prSet/>
      <dgm:spPr/>
      <dgm:t>
        <a:bodyPr/>
        <a:lstStyle/>
        <a:p>
          <a:endParaRPr lang="ru-RU"/>
        </a:p>
      </dgm:t>
    </dgm:pt>
    <dgm:pt modelId="{FE5FCCDB-F1D5-4C3F-86EC-8669588B87E4}" type="sibTrans" cxnId="{06BAAE48-3682-4FFC-9CDD-2261BDCDA3FB}">
      <dgm:prSet/>
      <dgm:spPr/>
      <dgm:t>
        <a:bodyPr/>
        <a:lstStyle/>
        <a:p>
          <a:endParaRPr lang="ru-RU"/>
        </a:p>
      </dgm:t>
    </dgm:pt>
    <dgm:pt modelId="{D54ED354-4CD9-4617-AB32-1C7ECAEADA4B}">
      <dgm:prSet phldrT="[Текст]" custT="1"/>
      <dgm:spPr>
        <a:solidFill>
          <a:schemeClr val="accent3">
            <a:lumMod val="50000"/>
          </a:schemeClr>
        </a:solidFill>
        <a:ln>
          <a:solidFill>
            <a:schemeClr val="accent3">
              <a:lumMod val="75000"/>
            </a:schemeClr>
          </a:solidFill>
        </a:ln>
      </dgm:spPr>
      <dgm:t>
        <a:bodyPr/>
        <a:lstStyle/>
        <a:p>
          <a:r>
            <a:rPr lang="ru-RU" sz="2800" dirty="0" smtClean="0"/>
            <a:t>На основании </a:t>
          </a:r>
          <a:r>
            <a:rPr lang="ru-RU" sz="2800" dirty="0" smtClean="0">
              <a:latin typeface="Times New Roman" panose="02020603050405020304" pitchFamily="18" charset="0"/>
              <a:cs typeface="Times New Roman" panose="02020603050405020304" pitchFamily="18" charset="0"/>
            </a:rPr>
            <a:t>данных о недавних сделках с аналогичными или схожими активами (обязательствами), совершенных без отсрочки платежа</a:t>
          </a:r>
          <a:endParaRPr lang="ru-RU" sz="2800" dirty="0"/>
        </a:p>
      </dgm:t>
    </dgm:pt>
    <dgm:pt modelId="{2C311D89-2A86-4319-B500-2494EDAEE109}" type="parTrans" cxnId="{4396718D-C1AD-41C9-A0C5-59236DAC4B98}">
      <dgm:prSet/>
      <dgm:spPr/>
      <dgm:t>
        <a:bodyPr/>
        <a:lstStyle/>
        <a:p>
          <a:endParaRPr lang="ru-RU"/>
        </a:p>
      </dgm:t>
    </dgm:pt>
    <dgm:pt modelId="{06473EF5-D0EB-4FF2-8CBA-57458A3C734E}" type="sibTrans" cxnId="{4396718D-C1AD-41C9-A0C5-59236DAC4B98}">
      <dgm:prSet/>
      <dgm:spPr/>
      <dgm:t>
        <a:bodyPr/>
        <a:lstStyle/>
        <a:p>
          <a:endParaRPr lang="ru-RU"/>
        </a:p>
      </dgm:t>
    </dgm:pt>
    <dgm:pt modelId="{6DB5C633-401F-47C9-B469-9C25E4C4B321}">
      <dgm:prSet/>
      <dgm:spPr>
        <a:solidFill>
          <a:schemeClr val="accent3">
            <a:lumMod val="50000"/>
          </a:schemeClr>
        </a:solidFill>
        <a:ln>
          <a:solidFill>
            <a:schemeClr val="accent3">
              <a:lumMod val="75000"/>
            </a:schemeClr>
          </a:solidFill>
        </a:ln>
      </dgm:spPr>
      <dgm:t>
        <a:bodyPr/>
        <a:lstStyle/>
        <a:p>
          <a:r>
            <a:rPr lang="ru-RU" dirty="0" smtClean="0"/>
            <a:t>На основании текущих рыночных цен </a:t>
          </a:r>
          <a:endParaRPr lang="ru-RU" dirty="0"/>
        </a:p>
      </dgm:t>
    </dgm:pt>
    <dgm:pt modelId="{3A263BB6-727F-4F31-AA1F-B388A2960529}" type="parTrans" cxnId="{2AE06953-7E67-4675-A777-D7569BEB90FE}">
      <dgm:prSet/>
      <dgm:spPr/>
      <dgm:t>
        <a:bodyPr/>
        <a:lstStyle/>
        <a:p>
          <a:endParaRPr lang="ru-RU"/>
        </a:p>
      </dgm:t>
    </dgm:pt>
    <dgm:pt modelId="{7CA966B1-5F74-45E3-AA89-91F59E6C0B1E}" type="sibTrans" cxnId="{2AE06953-7E67-4675-A777-D7569BEB90FE}">
      <dgm:prSet/>
      <dgm:spPr/>
      <dgm:t>
        <a:bodyPr/>
        <a:lstStyle/>
        <a:p>
          <a:endParaRPr lang="ru-RU"/>
        </a:p>
      </dgm:t>
    </dgm:pt>
    <dgm:pt modelId="{2E2C0330-E8A8-4F4B-811A-90D70AFEB520}" type="pres">
      <dgm:prSet presAssocID="{B93EE188-57E3-4075-AFDB-34DCCED2D309}" presName="Name0" presStyleCnt="0">
        <dgm:presLayoutVars>
          <dgm:chMax val="1"/>
          <dgm:chPref val="1"/>
          <dgm:dir/>
          <dgm:animOne val="branch"/>
          <dgm:animLvl val="lvl"/>
        </dgm:presLayoutVars>
      </dgm:prSet>
      <dgm:spPr/>
      <dgm:t>
        <a:bodyPr/>
        <a:lstStyle/>
        <a:p>
          <a:endParaRPr lang="ru-RU"/>
        </a:p>
      </dgm:t>
    </dgm:pt>
    <dgm:pt modelId="{8838F9DA-8E59-44DA-BEA3-EDCEF5BEBF11}" type="pres">
      <dgm:prSet presAssocID="{A3E8EE21-5646-429C-BE1A-7F2A96904E8E}" presName="singleCycle" presStyleCnt="0"/>
      <dgm:spPr/>
    </dgm:pt>
    <dgm:pt modelId="{427E9F8F-7B3B-4A64-9C9C-0D22ABB3E0BF}" type="pres">
      <dgm:prSet presAssocID="{A3E8EE21-5646-429C-BE1A-7F2A96904E8E}" presName="singleCenter" presStyleLbl="node1" presStyleIdx="0" presStyleCnt="3" custScaleX="157731" custScaleY="143840" custLinFactNeighborX="6429" custLinFactNeighborY="187">
        <dgm:presLayoutVars>
          <dgm:chMax val="7"/>
          <dgm:chPref val="7"/>
        </dgm:presLayoutVars>
      </dgm:prSet>
      <dgm:spPr/>
      <dgm:t>
        <a:bodyPr/>
        <a:lstStyle/>
        <a:p>
          <a:endParaRPr lang="ru-RU"/>
        </a:p>
      </dgm:t>
    </dgm:pt>
    <dgm:pt modelId="{4DBAA65B-0E52-4A2D-BA4B-E00DE36EB426}" type="pres">
      <dgm:prSet presAssocID="{2C311D89-2A86-4319-B500-2494EDAEE109}" presName="Name56" presStyleLbl="parChTrans1D2" presStyleIdx="0" presStyleCnt="2"/>
      <dgm:spPr/>
      <dgm:t>
        <a:bodyPr/>
        <a:lstStyle/>
        <a:p>
          <a:endParaRPr lang="ru-RU"/>
        </a:p>
      </dgm:t>
    </dgm:pt>
    <dgm:pt modelId="{BA9D9883-DCCA-4BF6-BBD5-70338FBC2202}" type="pres">
      <dgm:prSet presAssocID="{D54ED354-4CD9-4617-AB32-1C7ECAEADA4B}" presName="text0" presStyleLbl="node1" presStyleIdx="1" presStyleCnt="3" custScaleX="396851" custScaleY="449435" custRadScaleRad="164647" custRadScaleInc="-99929">
        <dgm:presLayoutVars>
          <dgm:bulletEnabled val="1"/>
        </dgm:presLayoutVars>
      </dgm:prSet>
      <dgm:spPr/>
      <dgm:t>
        <a:bodyPr/>
        <a:lstStyle/>
        <a:p>
          <a:endParaRPr lang="ru-RU"/>
        </a:p>
      </dgm:t>
    </dgm:pt>
    <dgm:pt modelId="{C6626C0F-BBAE-4F7A-A39C-1F5C5564501F}" type="pres">
      <dgm:prSet presAssocID="{3A263BB6-727F-4F31-AA1F-B388A2960529}" presName="Name56" presStyleLbl="parChTrans1D2" presStyleIdx="1" presStyleCnt="2"/>
      <dgm:spPr/>
      <dgm:t>
        <a:bodyPr/>
        <a:lstStyle/>
        <a:p>
          <a:endParaRPr lang="ru-RU"/>
        </a:p>
      </dgm:t>
    </dgm:pt>
    <dgm:pt modelId="{EFA16650-9E8B-4C34-899D-7EE2C4388DA6}" type="pres">
      <dgm:prSet presAssocID="{6DB5C633-401F-47C9-B469-9C25E4C4B321}" presName="text0" presStyleLbl="node1" presStyleIdx="2" presStyleCnt="3" custScaleX="308804" custScaleY="346396" custRadScaleRad="172951" custRadScaleInc="-101830">
        <dgm:presLayoutVars>
          <dgm:bulletEnabled val="1"/>
        </dgm:presLayoutVars>
      </dgm:prSet>
      <dgm:spPr/>
      <dgm:t>
        <a:bodyPr/>
        <a:lstStyle/>
        <a:p>
          <a:endParaRPr lang="ru-RU"/>
        </a:p>
      </dgm:t>
    </dgm:pt>
  </dgm:ptLst>
  <dgm:cxnLst>
    <dgm:cxn modelId="{8C122649-24EE-4CD8-8A43-05E308730C52}" type="presOf" srcId="{A3E8EE21-5646-429C-BE1A-7F2A96904E8E}" destId="{427E9F8F-7B3B-4A64-9C9C-0D22ABB3E0BF}" srcOrd="0" destOrd="0" presId="urn:microsoft.com/office/officeart/2008/layout/RadialCluster"/>
    <dgm:cxn modelId="{22A3A6C6-1E8D-4851-9C2C-0A79CAC3842B}" type="presOf" srcId="{3A263BB6-727F-4F31-AA1F-B388A2960529}" destId="{C6626C0F-BBAE-4F7A-A39C-1F5C5564501F}" srcOrd="0" destOrd="0" presId="urn:microsoft.com/office/officeart/2008/layout/RadialCluster"/>
    <dgm:cxn modelId="{F933768D-A399-47F8-A082-5EE09D17CD20}" type="presOf" srcId="{2C311D89-2A86-4319-B500-2494EDAEE109}" destId="{4DBAA65B-0E52-4A2D-BA4B-E00DE36EB426}" srcOrd="0" destOrd="0" presId="urn:microsoft.com/office/officeart/2008/layout/RadialCluster"/>
    <dgm:cxn modelId="{AA6692F6-06E7-4854-A0DD-2DFC351E2D54}" type="presOf" srcId="{B93EE188-57E3-4075-AFDB-34DCCED2D309}" destId="{2E2C0330-E8A8-4F4B-811A-90D70AFEB520}" srcOrd="0" destOrd="0" presId="urn:microsoft.com/office/officeart/2008/layout/RadialCluster"/>
    <dgm:cxn modelId="{9C126161-1E92-4BD7-A6F6-9E65FD0386E4}" type="presOf" srcId="{D54ED354-4CD9-4617-AB32-1C7ECAEADA4B}" destId="{BA9D9883-DCCA-4BF6-BBD5-70338FBC2202}" srcOrd="0" destOrd="0" presId="urn:microsoft.com/office/officeart/2008/layout/RadialCluster"/>
    <dgm:cxn modelId="{2AE06953-7E67-4675-A777-D7569BEB90FE}" srcId="{A3E8EE21-5646-429C-BE1A-7F2A96904E8E}" destId="{6DB5C633-401F-47C9-B469-9C25E4C4B321}" srcOrd="1" destOrd="0" parTransId="{3A263BB6-727F-4F31-AA1F-B388A2960529}" sibTransId="{7CA966B1-5F74-45E3-AA89-91F59E6C0B1E}"/>
    <dgm:cxn modelId="{4396718D-C1AD-41C9-A0C5-59236DAC4B98}" srcId="{A3E8EE21-5646-429C-BE1A-7F2A96904E8E}" destId="{D54ED354-4CD9-4617-AB32-1C7ECAEADA4B}" srcOrd="0" destOrd="0" parTransId="{2C311D89-2A86-4319-B500-2494EDAEE109}" sibTransId="{06473EF5-D0EB-4FF2-8CBA-57458A3C734E}"/>
    <dgm:cxn modelId="{8ABDEEE5-41EC-4482-BF1B-EDC5DA5E4F30}" type="presOf" srcId="{6DB5C633-401F-47C9-B469-9C25E4C4B321}" destId="{EFA16650-9E8B-4C34-899D-7EE2C4388DA6}" srcOrd="0" destOrd="0" presId="urn:microsoft.com/office/officeart/2008/layout/RadialCluster"/>
    <dgm:cxn modelId="{06BAAE48-3682-4FFC-9CDD-2261BDCDA3FB}" srcId="{B93EE188-57E3-4075-AFDB-34DCCED2D309}" destId="{A3E8EE21-5646-429C-BE1A-7F2A96904E8E}" srcOrd="0" destOrd="0" parTransId="{31965733-96F5-44CC-9058-BE69484FEF10}" sibTransId="{FE5FCCDB-F1D5-4C3F-86EC-8669588B87E4}"/>
    <dgm:cxn modelId="{A3AE2487-3DFA-463C-A839-B4416EF8DCC0}" type="presParOf" srcId="{2E2C0330-E8A8-4F4B-811A-90D70AFEB520}" destId="{8838F9DA-8E59-44DA-BEA3-EDCEF5BEBF11}" srcOrd="0" destOrd="0" presId="urn:microsoft.com/office/officeart/2008/layout/RadialCluster"/>
    <dgm:cxn modelId="{DA941F3D-076E-489C-B5A1-5E1DA70B24B6}" type="presParOf" srcId="{8838F9DA-8E59-44DA-BEA3-EDCEF5BEBF11}" destId="{427E9F8F-7B3B-4A64-9C9C-0D22ABB3E0BF}" srcOrd="0" destOrd="0" presId="urn:microsoft.com/office/officeart/2008/layout/RadialCluster"/>
    <dgm:cxn modelId="{477AE5B6-5EE0-4695-956C-B9A636F5AD05}" type="presParOf" srcId="{8838F9DA-8E59-44DA-BEA3-EDCEF5BEBF11}" destId="{4DBAA65B-0E52-4A2D-BA4B-E00DE36EB426}" srcOrd="1" destOrd="0" presId="urn:microsoft.com/office/officeart/2008/layout/RadialCluster"/>
    <dgm:cxn modelId="{9D99473B-524B-477F-BDED-BFEDA1970B66}" type="presParOf" srcId="{8838F9DA-8E59-44DA-BEA3-EDCEF5BEBF11}" destId="{BA9D9883-DCCA-4BF6-BBD5-70338FBC2202}" srcOrd="2" destOrd="0" presId="urn:microsoft.com/office/officeart/2008/layout/RadialCluster"/>
    <dgm:cxn modelId="{B7D34377-9607-40EE-86D1-53AF8316A400}" type="presParOf" srcId="{8838F9DA-8E59-44DA-BEA3-EDCEF5BEBF11}" destId="{C6626C0F-BBAE-4F7A-A39C-1F5C5564501F}" srcOrd="3" destOrd="0" presId="urn:microsoft.com/office/officeart/2008/layout/RadialCluster"/>
    <dgm:cxn modelId="{6076BCCE-A9B0-449C-A1FE-FA64C1A3ABB9}" type="presParOf" srcId="{8838F9DA-8E59-44DA-BEA3-EDCEF5BEBF11}" destId="{EFA16650-9E8B-4C34-899D-7EE2C4388DA6}" srcOrd="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C802744-33EF-4840-85A4-6D129F65FBFF}" type="doc">
      <dgm:prSet loTypeId="urn:microsoft.com/office/officeart/2005/8/layout/pyramid2" loCatId="pyramid" qsTypeId="urn:microsoft.com/office/officeart/2005/8/quickstyle/simple1" qsCatId="simple" csTypeId="urn:microsoft.com/office/officeart/2005/8/colors/accent0_2" csCatId="mainScheme" phldr="1"/>
      <dgm:spPr/>
      <dgm:t>
        <a:bodyPr/>
        <a:lstStyle/>
        <a:p>
          <a:endParaRPr lang="ru-RU"/>
        </a:p>
      </dgm:t>
    </dgm:pt>
    <dgm:pt modelId="{F9676A98-B958-4B9B-8459-FB97CBA507BF}">
      <dgm:prSet custT="1"/>
      <dgm:spPr>
        <a:solidFill>
          <a:srgbClr val="EBCF9D">
            <a:alpha val="90000"/>
          </a:srgbClr>
        </a:solidFill>
        <a:ln w="38100">
          <a:solidFill>
            <a:schemeClr val="accent1">
              <a:lumMod val="75000"/>
            </a:schemeClr>
          </a:solidFill>
        </a:ln>
      </dgm:spPr>
      <dgm:t>
        <a:bodyPr/>
        <a:lstStyle/>
        <a:p>
          <a:r>
            <a:rPr lang="ru-RU" sz="3600" b="1" dirty="0" smtClean="0">
              <a:solidFill>
                <a:srgbClr val="FF0000"/>
              </a:solidFill>
            </a:rPr>
            <a:t>Метод начисления </a:t>
          </a:r>
          <a:endParaRPr lang="ru-RU" sz="3600" b="1" dirty="0">
            <a:solidFill>
              <a:srgbClr val="FF0000"/>
            </a:solidFill>
          </a:endParaRPr>
        </a:p>
      </dgm:t>
    </dgm:pt>
    <dgm:pt modelId="{FA5CE730-97AF-469E-B7C1-C63E90803CA9}" type="parTrans" cxnId="{6E52161B-C3A2-421E-81CF-0A7A7D9538FE}">
      <dgm:prSet/>
      <dgm:spPr/>
      <dgm:t>
        <a:bodyPr/>
        <a:lstStyle/>
        <a:p>
          <a:endParaRPr lang="ru-RU"/>
        </a:p>
      </dgm:t>
    </dgm:pt>
    <dgm:pt modelId="{AE5B5738-3FC3-47AF-98D1-240620A59E1C}" type="sibTrans" cxnId="{6E52161B-C3A2-421E-81CF-0A7A7D9538FE}">
      <dgm:prSet/>
      <dgm:spPr/>
      <dgm:t>
        <a:bodyPr/>
        <a:lstStyle/>
        <a:p>
          <a:endParaRPr lang="ru-RU"/>
        </a:p>
      </dgm:t>
    </dgm:pt>
    <dgm:pt modelId="{1574EC0F-F5B5-4E3A-B4E6-3AF087B369DF}">
      <dgm:prSet custT="1"/>
      <dgm:spPr>
        <a:solidFill>
          <a:schemeClr val="tx2">
            <a:lumMod val="20000"/>
            <a:lumOff val="80000"/>
            <a:alpha val="90000"/>
          </a:schemeClr>
        </a:solidFill>
      </dgm:spPr>
      <dgm:t>
        <a:bodyPr/>
        <a:lstStyle/>
        <a:p>
          <a:r>
            <a:rPr lang="ru-RU" sz="3600" b="1" dirty="0" smtClean="0">
              <a:solidFill>
                <a:srgbClr val="FF0000"/>
              </a:solidFill>
            </a:rPr>
            <a:t>Метод двойной записи</a:t>
          </a:r>
          <a:endParaRPr lang="ru-RU" sz="3600" b="1" dirty="0">
            <a:solidFill>
              <a:srgbClr val="FF0000"/>
            </a:solidFill>
          </a:endParaRPr>
        </a:p>
      </dgm:t>
    </dgm:pt>
    <dgm:pt modelId="{D48D32EC-7B46-4357-8925-D2C72270B100}" type="parTrans" cxnId="{1B8EB08B-3880-4000-9CB8-576EA6FF543F}">
      <dgm:prSet/>
      <dgm:spPr/>
      <dgm:t>
        <a:bodyPr/>
        <a:lstStyle/>
        <a:p>
          <a:endParaRPr lang="ru-RU"/>
        </a:p>
      </dgm:t>
    </dgm:pt>
    <dgm:pt modelId="{2CFA8BD2-35C3-411B-871A-60059E6844AF}" type="sibTrans" cxnId="{1B8EB08B-3880-4000-9CB8-576EA6FF543F}">
      <dgm:prSet/>
      <dgm:spPr/>
      <dgm:t>
        <a:bodyPr/>
        <a:lstStyle/>
        <a:p>
          <a:endParaRPr lang="ru-RU"/>
        </a:p>
      </dgm:t>
    </dgm:pt>
    <dgm:pt modelId="{51D4F0CD-DE37-4248-B0D0-C725F654DC54}">
      <dgm:prSet custT="1"/>
      <dgm:spPr>
        <a:solidFill>
          <a:srgbClr val="FFFF00">
            <a:alpha val="90000"/>
          </a:srgbClr>
        </a:solidFill>
      </dgm:spPr>
      <dgm:t>
        <a:bodyPr/>
        <a:lstStyle/>
        <a:p>
          <a:endParaRPr lang="ru-RU" sz="2800" dirty="0">
            <a:solidFill>
              <a:schemeClr val="tx1"/>
            </a:solidFill>
          </a:endParaRPr>
        </a:p>
      </dgm:t>
    </dgm:pt>
    <dgm:pt modelId="{46F31C98-DA74-478F-BDEE-A728AC6A6E5F}" type="parTrans" cxnId="{6A9F89DF-A9D1-440D-ABCF-29C399AEF8DC}">
      <dgm:prSet/>
      <dgm:spPr/>
      <dgm:t>
        <a:bodyPr/>
        <a:lstStyle/>
        <a:p>
          <a:endParaRPr lang="ru-RU"/>
        </a:p>
      </dgm:t>
    </dgm:pt>
    <dgm:pt modelId="{BD7E390B-D2EC-466C-9FF3-B2C5DE23A56A}" type="sibTrans" cxnId="{6A9F89DF-A9D1-440D-ABCF-29C399AEF8DC}">
      <dgm:prSet/>
      <dgm:spPr/>
      <dgm:t>
        <a:bodyPr/>
        <a:lstStyle/>
        <a:p>
          <a:endParaRPr lang="ru-RU"/>
        </a:p>
      </dgm:t>
    </dgm:pt>
    <dgm:pt modelId="{C50FA44A-5C4F-48CE-A36F-E4CD7B3AE775}" type="pres">
      <dgm:prSet presAssocID="{0C802744-33EF-4840-85A4-6D129F65FBFF}" presName="compositeShape" presStyleCnt="0">
        <dgm:presLayoutVars>
          <dgm:dir/>
          <dgm:resizeHandles/>
        </dgm:presLayoutVars>
      </dgm:prSet>
      <dgm:spPr/>
      <dgm:t>
        <a:bodyPr/>
        <a:lstStyle/>
        <a:p>
          <a:endParaRPr lang="ru-RU"/>
        </a:p>
      </dgm:t>
    </dgm:pt>
    <dgm:pt modelId="{DC743CF2-F1A0-4A85-8D76-95929FD35AE4}" type="pres">
      <dgm:prSet presAssocID="{0C802744-33EF-4840-85A4-6D129F65FBFF}" presName="pyramid" presStyleLbl="node1" presStyleIdx="0" presStyleCnt="1" custLinFactNeighborX="-11431" custLinFactNeighborY="-1041"/>
      <dgm:spPr/>
    </dgm:pt>
    <dgm:pt modelId="{5225D3DD-F5DA-4AA0-B5DE-F3BF99E5E730}" type="pres">
      <dgm:prSet presAssocID="{0C802744-33EF-4840-85A4-6D129F65FBFF}" presName="theList" presStyleCnt="0"/>
      <dgm:spPr/>
    </dgm:pt>
    <dgm:pt modelId="{7B890E28-5839-49D1-8F9C-62A7B478E423}" type="pres">
      <dgm:prSet presAssocID="{F9676A98-B958-4B9B-8459-FB97CBA507BF}" presName="aNode" presStyleLbl="fgAcc1" presStyleIdx="0" presStyleCnt="3" custScaleX="155120" custLinFactY="-23478" custLinFactNeighborX="39515" custLinFactNeighborY="-100000">
        <dgm:presLayoutVars>
          <dgm:bulletEnabled val="1"/>
        </dgm:presLayoutVars>
      </dgm:prSet>
      <dgm:spPr/>
      <dgm:t>
        <a:bodyPr/>
        <a:lstStyle/>
        <a:p>
          <a:endParaRPr lang="ru-RU"/>
        </a:p>
      </dgm:t>
    </dgm:pt>
    <dgm:pt modelId="{D5A0158D-1E8C-4648-9C44-DB4196BE89E0}" type="pres">
      <dgm:prSet presAssocID="{F9676A98-B958-4B9B-8459-FB97CBA507BF}" presName="aSpace" presStyleCnt="0"/>
      <dgm:spPr/>
    </dgm:pt>
    <dgm:pt modelId="{571A9A89-B4F2-4276-A395-59E2C8217E60}" type="pres">
      <dgm:prSet presAssocID="{1574EC0F-F5B5-4E3A-B4E6-3AF087B369DF}" presName="aNode" presStyleLbl="fgAcc1" presStyleIdx="1" presStyleCnt="3" custScaleX="151854" custScaleY="165702" custLinFactNeighborX="42788" custLinFactNeighborY="-80419">
        <dgm:presLayoutVars>
          <dgm:bulletEnabled val="1"/>
        </dgm:presLayoutVars>
      </dgm:prSet>
      <dgm:spPr/>
      <dgm:t>
        <a:bodyPr/>
        <a:lstStyle/>
        <a:p>
          <a:endParaRPr lang="ru-RU"/>
        </a:p>
      </dgm:t>
    </dgm:pt>
    <dgm:pt modelId="{A03798EB-FA2A-42A0-AE8D-296FB0D6EB9B}" type="pres">
      <dgm:prSet presAssocID="{1574EC0F-F5B5-4E3A-B4E6-3AF087B369DF}" presName="aSpace" presStyleCnt="0"/>
      <dgm:spPr/>
    </dgm:pt>
    <dgm:pt modelId="{C5A9CA1C-C156-46A7-B1F0-9C0BADB279EC}" type="pres">
      <dgm:prSet presAssocID="{51D4F0CD-DE37-4248-B0D0-C725F654DC54}" presName="aNode" presStyleLbl="fgAcc1" presStyleIdx="2" presStyleCnt="3" custScaleX="286329" custScaleY="318507" custLinFactY="25708" custLinFactNeighborX="-192" custLinFactNeighborY="100000">
        <dgm:presLayoutVars>
          <dgm:bulletEnabled val="1"/>
        </dgm:presLayoutVars>
      </dgm:prSet>
      <dgm:spPr/>
      <dgm:t>
        <a:bodyPr/>
        <a:lstStyle/>
        <a:p>
          <a:endParaRPr lang="ru-RU"/>
        </a:p>
      </dgm:t>
    </dgm:pt>
    <dgm:pt modelId="{47F5E0A4-54A3-43F9-AA2B-76CF706565BE}" type="pres">
      <dgm:prSet presAssocID="{51D4F0CD-DE37-4248-B0D0-C725F654DC54}" presName="aSpace" presStyleCnt="0"/>
      <dgm:spPr/>
    </dgm:pt>
  </dgm:ptLst>
  <dgm:cxnLst>
    <dgm:cxn modelId="{3F709483-EA82-404D-AAC0-A0186ABD5CAF}" type="presOf" srcId="{0C802744-33EF-4840-85A4-6D129F65FBFF}" destId="{C50FA44A-5C4F-48CE-A36F-E4CD7B3AE775}" srcOrd="0" destOrd="0" presId="urn:microsoft.com/office/officeart/2005/8/layout/pyramid2"/>
    <dgm:cxn modelId="{6A9F89DF-A9D1-440D-ABCF-29C399AEF8DC}" srcId="{0C802744-33EF-4840-85A4-6D129F65FBFF}" destId="{51D4F0CD-DE37-4248-B0D0-C725F654DC54}" srcOrd="2" destOrd="0" parTransId="{46F31C98-DA74-478F-BDEE-A728AC6A6E5F}" sibTransId="{BD7E390B-D2EC-466C-9FF3-B2C5DE23A56A}"/>
    <dgm:cxn modelId="{1B8EB08B-3880-4000-9CB8-576EA6FF543F}" srcId="{0C802744-33EF-4840-85A4-6D129F65FBFF}" destId="{1574EC0F-F5B5-4E3A-B4E6-3AF087B369DF}" srcOrd="1" destOrd="0" parTransId="{D48D32EC-7B46-4357-8925-D2C72270B100}" sibTransId="{2CFA8BD2-35C3-411B-871A-60059E6844AF}"/>
    <dgm:cxn modelId="{0FA63901-613D-49D9-9D53-1497EC49383B}" type="presOf" srcId="{F9676A98-B958-4B9B-8459-FB97CBA507BF}" destId="{7B890E28-5839-49D1-8F9C-62A7B478E423}" srcOrd="0" destOrd="0" presId="urn:microsoft.com/office/officeart/2005/8/layout/pyramid2"/>
    <dgm:cxn modelId="{6BD6D3E2-991C-46A1-AA31-D6C582C82666}" type="presOf" srcId="{51D4F0CD-DE37-4248-B0D0-C725F654DC54}" destId="{C5A9CA1C-C156-46A7-B1F0-9C0BADB279EC}" srcOrd="0" destOrd="0" presId="urn:microsoft.com/office/officeart/2005/8/layout/pyramid2"/>
    <dgm:cxn modelId="{6E52161B-C3A2-421E-81CF-0A7A7D9538FE}" srcId="{0C802744-33EF-4840-85A4-6D129F65FBFF}" destId="{F9676A98-B958-4B9B-8459-FB97CBA507BF}" srcOrd="0" destOrd="0" parTransId="{FA5CE730-97AF-469E-B7C1-C63E90803CA9}" sibTransId="{AE5B5738-3FC3-47AF-98D1-240620A59E1C}"/>
    <dgm:cxn modelId="{00AC56F5-3DDA-4448-AB1E-EB91EFE28B8F}" type="presOf" srcId="{1574EC0F-F5B5-4E3A-B4E6-3AF087B369DF}" destId="{571A9A89-B4F2-4276-A395-59E2C8217E60}" srcOrd="0" destOrd="0" presId="urn:microsoft.com/office/officeart/2005/8/layout/pyramid2"/>
    <dgm:cxn modelId="{5912D071-3A3E-4EDB-BC9A-C6B00468122E}" type="presParOf" srcId="{C50FA44A-5C4F-48CE-A36F-E4CD7B3AE775}" destId="{DC743CF2-F1A0-4A85-8D76-95929FD35AE4}" srcOrd="0" destOrd="0" presId="urn:microsoft.com/office/officeart/2005/8/layout/pyramid2"/>
    <dgm:cxn modelId="{3AC2EB4C-C4A7-4B20-9E1A-6F68CFE1B75D}" type="presParOf" srcId="{C50FA44A-5C4F-48CE-A36F-E4CD7B3AE775}" destId="{5225D3DD-F5DA-4AA0-B5DE-F3BF99E5E730}" srcOrd="1" destOrd="0" presId="urn:microsoft.com/office/officeart/2005/8/layout/pyramid2"/>
    <dgm:cxn modelId="{4AD38B94-B2FE-4332-ADEE-321503B15103}" type="presParOf" srcId="{5225D3DD-F5DA-4AA0-B5DE-F3BF99E5E730}" destId="{7B890E28-5839-49D1-8F9C-62A7B478E423}" srcOrd="0" destOrd="0" presId="urn:microsoft.com/office/officeart/2005/8/layout/pyramid2"/>
    <dgm:cxn modelId="{7629D04F-96BD-4588-B6FB-2D0A17B0147D}" type="presParOf" srcId="{5225D3DD-F5DA-4AA0-B5DE-F3BF99E5E730}" destId="{D5A0158D-1E8C-4648-9C44-DB4196BE89E0}" srcOrd="1" destOrd="0" presId="urn:microsoft.com/office/officeart/2005/8/layout/pyramid2"/>
    <dgm:cxn modelId="{4FE888DA-5AF1-4282-9500-86A562B3A3A6}" type="presParOf" srcId="{5225D3DD-F5DA-4AA0-B5DE-F3BF99E5E730}" destId="{571A9A89-B4F2-4276-A395-59E2C8217E60}" srcOrd="2" destOrd="0" presId="urn:microsoft.com/office/officeart/2005/8/layout/pyramid2"/>
    <dgm:cxn modelId="{3C1956B9-7AFB-46DA-8415-18F82F341704}" type="presParOf" srcId="{5225D3DD-F5DA-4AA0-B5DE-F3BF99E5E730}" destId="{A03798EB-FA2A-42A0-AE8D-296FB0D6EB9B}" srcOrd="3" destOrd="0" presId="urn:microsoft.com/office/officeart/2005/8/layout/pyramid2"/>
    <dgm:cxn modelId="{49F1EE1A-A25B-433B-A4B0-54BD06A8C94D}" type="presParOf" srcId="{5225D3DD-F5DA-4AA0-B5DE-F3BF99E5E730}" destId="{C5A9CA1C-C156-46A7-B1F0-9C0BADB279EC}" srcOrd="4" destOrd="0" presId="urn:microsoft.com/office/officeart/2005/8/layout/pyramid2"/>
    <dgm:cxn modelId="{D7E509ED-D0B3-432C-888F-5E984F785707}" type="presParOf" srcId="{5225D3DD-F5DA-4AA0-B5DE-F3BF99E5E730}" destId="{47F5E0A4-54A3-43F9-AA2B-76CF706565BE}"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B33FED-907E-433C-A07F-193894F696D3}">
      <dsp:nvSpPr>
        <dsp:cNvPr id="0" name=""/>
        <dsp:cNvSpPr/>
      </dsp:nvSpPr>
      <dsp:spPr>
        <a:xfrm>
          <a:off x="5548073" y="1075442"/>
          <a:ext cx="1085466" cy="874557"/>
        </a:xfrm>
        <a:custGeom>
          <a:avLst/>
          <a:gdLst/>
          <a:ahLst/>
          <a:cxnLst/>
          <a:rect l="0" t="0" r="0" b="0"/>
          <a:pathLst>
            <a:path>
              <a:moveTo>
                <a:pt x="0" y="0"/>
              </a:moveTo>
              <a:lnTo>
                <a:pt x="1085466" y="87455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363EB4-D98B-4D81-8D73-BB22AB2ABD3D}">
      <dsp:nvSpPr>
        <dsp:cNvPr id="0" name=""/>
        <dsp:cNvSpPr/>
      </dsp:nvSpPr>
      <dsp:spPr>
        <a:xfrm>
          <a:off x="5548073" y="1075442"/>
          <a:ext cx="2098029" cy="1812847"/>
        </a:xfrm>
        <a:custGeom>
          <a:avLst/>
          <a:gdLst/>
          <a:ahLst/>
          <a:cxnLst/>
          <a:rect l="0" t="0" r="0" b="0"/>
          <a:pathLst>
            <a:path>
              <a:moveTo>
                <a:pt x="0" y="0"/>
              </a:moveTo>
              <a:lnTo>
                <a:pt x="0" y="1616611"/>
              </a:lnTo>
              <a:lnTo>
                <a:pt x="2098029" y="1616611"/>
              </a:lnTo>
              <a:lnTo>
                <a:pt x="2098029" y="181284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C743E0-B1D6-4C99-92EC-BBD4B1993502}">
      <dsp:nvSpPr>
        <dsp:cNvPr id="0" name=""/>
        <dsp:cNvSpPr/>
      </dsp:nvSpPr>
      <dsp:spPr>
        <a:xfrm>
          <a:off x="5421136" y="1075442"/>
          <a:ext cx="91440" cy="1812847"/>
        </a:xfrm>
        <a:custGeom>
          <a:avLst/>
          <a:gdLst/>
          <a:ahLst/>
          <a:cxnLst/>
          <a:rect l="0" t="0" r="0" b="0"/>
          <a:pathLst>
            <a:path>
              <a:moveTo>
                <a:pt x="126937" y="0"/>
              </a:moveTo>
              <a:lnTo>
                <a:pt x="126937" y="1616611"/>
              </a:lnTo>
              <a:lnTo>
                <a:pt x="45720" y="1616611"/>
              </a:lnTo>
              <a:lnTo>
                <a:pt x="45720" y="181284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8740166-B3AA-4209-9730-A4A2CD00FF36}">
      <dsp:nvSpPr>
        <dsp:cNvPr id="0" name=""/>
        <dsp:cNvSpPr/>
      </dsp:nvSpPr>
      <dsp:spPr>
        <a:xfrm>
          <a:off x="3287609" y="1075442"/>
          <a:ext cx="2260463" cy="1812847"/>
        </a:xfrm>
        <a:custGeom>
          <a:avLst/>
          <a:gdLst/>
          <a:ahLst/>
          <a:cxnLst/>
          <a:rect l="0" t="0" r="0" b="0"/>
          <a:pathLst>
            <a:path>
              <a:moveTo>
                <a:pt x="2260463" y="0"/>
              </a:moveTo>
              <a:lnTo>
                <a:pt x="2260463" y="1616611"/>
              </a:lnTo>
              <a:lnTo>
                <a:pt x="0" y="1616611"/>
              </a:lnTo>
              <a:lnTo>
                <a:pt x="0" y="181284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D4C9C8-54E0-4D7C-8EDF-260D47A685C6}">
      <dsp:nvSpPr>
        <dsp:cNvPr id="0" name=""/>
        <dsp:cNvSpPr/>
      </dsp:nvSpPr>
      <dsp:spPr>
        <a:xfrm>
          <a:off x="4148850" y="234430"/>
          <a:ext cx="2798446" cy="841011"/>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38100">
          <a:solidFill>
            <a:srgbClr val="0070C0"/>
          </a:solidFill>
        </a:ln>
        <a:effectLst>
          <a:outerShdw blurRad="50800" dist="38100" dir="2700000" algn="tl" rotWithShape="0">
            <a:prstClr val="black">
              <a:alpha val="40000"/>
            </a:prst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18676" numCol="1" spcCol="1270" anchor="ctr" anchorCtr="0">
          <a:noAutofit/>
        </a:bodyPr>
        <a:lstStyle/>
        <a:p>
          <a:pPr lvl="0" algn="ctr" defTabSz="1022350">
            <a:lnSpc>
              <a:spcPct val="90000"/>
            </a:lnSpc>
            <a:spcBef>
              <a:spcPct val="0"/>
            </a:spcBef>
            <a:spcAft>
              <a:spcPct val="35000"/>
            </a:spcAft>
          </a:pPr>
          <a:r>
            <a:rPr lang="ru-RU" sz="2300" kern="1200" dirty="0" smtClean="0"/>
            <a:t>Учетная политика</a:t>
          </a:r>
          <a:endParaRPr lang="ru-RU" sz="2300" kern="1200" dirty="0"/>
        </a:p>
      </dsp:txBody>
      <dsp:txXfrm>
        <a:off x="4148850" y="234430"/>
        <a:ext cx="2798446" cy="841011"/>
      </dsp:txXfrm>
    </dsp:sp>
    <dsp:sp modelId="{DD8BA774-9826-4545-9B46-CFEA6F11D51C}">
      <dsp:nvSpPr>
        <dsp:cNvPr id="0" name=""/>
        <dsp:cNvSpPr/>
      </dsp:nvSpPr>
      <dsp:spPr>
        <a:xfrm>
          <a:off x="5060771" y="888550"/>
          <a:ext cx="1461906" cy="28033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r" defTabSz="800100">
            <a:lnSpc>
              <a:spcPct val="90000"/>
            </a:lnSpc>
            <a:spcBef>
              <a:spcPct val="0"/>
            </a:spcBef>
            <a:spcAft>
              <a:spcPct val="35000"/>
            </a:spcAft>
          </a:pPr>
          <a:endParaRPr lang="ru-RU" sz="1800" kern="1200"/>
        </a:p>
      </dsp:txBody>
      <dsp:txXfrm>
        <a:off x="5060771" y="888550"/>
        <a:ext cx="1461906" cy="280337"/>
      </dsp:txXfrm>
    </dsp:sp>
    <dsp:sp modelId="{AE2996E7-A867-4096-8AB3-3AAA46AB567C}">
      <dsp:nvSpPr>
        <dsp:cNvPr id="0" name=""/>
        <dsp:cNvSpPr/>
      </dsp:nvSpPr>
      <dsp:spPr>
        <a:xfrm>
          <a:off x="2475439" y="2888289"/>
          <a:ext cx="1624340" cy="841011"/>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solidFill>
            <a:schemeClr val="accent2">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18676" numCol="1" spcCol="1270" anchor="ctr" anchorCtr="0">
          <a:noAutofit/>
        </a:bodyPr>
        <a:lstStyle/>
        <a:p>
          <a:pPr lvl="0" algn="ctr" defTabSz="1022350">
            <a:lnSpc>
              <a:spcPct val="90000"/>
            </a:lnSpc>
            <a:spcBef>
              <a:spcPct val="0"/>
            </a:spcBef>
            <a:spcAft>
              <a:spcPct val="35000"/>
            </a:spcAft>
          </a:pPr>
          <a:r>
            <a:rPr lang="ru-RU" sz="2300" kern="1200" dirty="0" smtClean="0"/>
            <a:t>Принципов</a:t>
          </a:r>
          <a:endParaRPr lang="ru-RU" sz="2300" kern="1200" dirty="0"/>
        </a:p>
      </dsp:txBody>
      <dsp:txXfrm>
        <a:off x="2475439" y="2888289"/>
        <a:ext cx="1624340" cy="841011"/>
      </dsp:txXfrm>
    </dsp:sp>
    <dsp:sp modelId="{143E8583-F89C-4780-A10C-777F48ADB479}">
      <dsp:nvSpPr>
        <dsp:cNvPr id="0" name=""/>
        <dsp:cNvSpPr/>
      </dsp:nvSpPr>
      <dsp:spPr>
        <a:xfrm>
          <a:off x="2800307" y="3542409"/>
          <a:ext cx="1461906" cy="280337"/>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r" defTabSz="800100">
            <a:lnSpc>
              <a:spcPct val="90000"/>
            </a:lnSpc>
            <a:spcBef>
              <a:spcPct val="0"/>
            </a:spcBef>
            <a:spcAft>
              <a:spcPct val="35000"/>
            </a:spcAft>
          </a:pPr>
          <a:endParaRPr lang="ru-RU" sz="1800" kern="1200"/>
        </a:p>
      </dsp:txBody>
      <dsp:txXfrm>
        <a:off x="2800307" y="3542409"/>
        <a:ext cx="1461906" cy="280337"/>
      </dsp:txXfrm>
    </dsp:sp>
    <dsp:sp modelId="{12BA0D99-9551-475F-874A-DF9104BFD28E}">
      <dsp:nvSpPr>
        <dsp:cNvPr id="0" name=""/>
        <dsp:cNvSpPr/>
      </dsp:nvSpPr>
      <dsp:spPr>
        <a:xfrm>
          <a:off x="4654686" y="2888289"/>
          <a:ext cx="1624340" cy="841011"/>
        </a:xfrm>
        <a:prstGeom prst="rect">
          <a:avLst/>
        </a:prstGeom>
        <a:gradFill rotWithShape="0">
          <a:gsLst>
            <a:gs pos="0">
              <a:schemeClr val="accent2">
                <a:hueOff val="2340759"/>
                <a:satOff val="-2919"/>
                <a:lumOff val="686"/>
                <a:alphaOff val="0"/>
                <a:tint val="50000"/>
                <a:satMod val="300000"/>
              </a:schemeClr>
            </a:gs>
            <a:gs pos="35000">
              <a:schemeClr val="accent2">
                <a:hueOff val="2340759"/>
                <a:satOff val="-2919"/>
                <a:lumOff val="686"/>
                <a:alphaOff val="0"/>
                <a:tint val="37000"/>
                <a:satMod val="300000"/>
              </a:schemeClr>
            </a:gs>
            <a:gs pos="100000">
              <a:schemeClr val="accent2">
                <a:hueOff val="2340759"/>
                <a:satOff val="-2919"/>
                <a:lumOff val="686"/>
                <a:alphaOff val="0"/>
                <a:tint val="15000"/>
                <a:satMod val="350000"/>
              </a:schemeClr>
            </a:gs>
          </a:gsLst>
          <a:lin ang="16200000" scaled="1"/>
        </a:gradFill>
        <a:ln>
          <a:solidFill>
            <a:schemeClr val="accent6">
              <a:lumMod val="75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18676" numCol="1" spcCol="1270" anchor="ctr" anchorCtr="0">
          <a:noAutofit/>
        </a:bodyPr>
        <a:lstStyle/>
        <a:p>
          <a:pPr lvl="0" algn="ctr" defTabSz="1022350">
            <a:lnSpc>
              <a:spcPct val="90000"/>
            </a:lnSpc>
            <a:spcBef>
              <a:spcPct val="0"/>
            </a:spcBef>
            <a:spcAft>
              <a:spcPct val="35000"/>
            </a:spcAft>
          </a:pPr>
          <a:r>
            <a:rPr lang="ru-RU" sz="2300" kern="1200" dirty="0" smtClean="0"/>
            <a:t>Методов</a:t>
          </a:r>
          <a:endParaRPr lang="ru-RU" sz="2300" kern="1200" dirty="0"/>
        </a:p>
      </dsp:txBody>
      <dsp:txXfrm>
        <a:off x="4654686" y="2888289"/>
        <a:ext cx="1624340" cy="841011"/>
      </dsp:txXfrm>
    </dsp:sp>
    <dsp:sp modelId="{BFE834F5-9E02-420A-A941-EB19FE8D5AF8}">
      <dsp:nvSpPr>
        <dsp:cNvPr id="0" name=""/>
        <dsp:cNvSpPr/>
      </dsp:nvSpPr>
      <dsp:spPr>
        <a:xfrm>
          <a:off x="4979554" y="3542409"/>
          <a:ext cx="1461906" cy="280337"/>
        </a:xfrm>
        <a:prstGeom prst="rect">
          <a:avLst/>
        </a:prstGeom>
        <a:solidFill>
          <a:schemeClr val="lt1">
            <a:alpha val="90000"/>
            <a:hueOff val="0"/>
            <a:satOff val="0"/>
            <a:lumOff val="0"/>
            <a:alphaOff val="0"/>
          </a:schemeClr>
        </a:solidFill>
        <a:ln w="9525" cap="flat" cmpd="sng" algn="ctr">
          <a:solidFill>
            <a:schemeClr val="accent2">
              <a:hueOff val="2340759"/>
              <a:satOff val="-2919"/>
              <a:lumOff val="68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r" defTabSz="800100">
            <a:lnSpc>
              <a:spcPct val="90000"/>
            </a:lnSpc>
            <a:spcBef>
              <a:spcPct val="0"/>
            </a:spcBef>
            <a:spcAft>
              <a:spcPct val="35000"/>
            </a:spcAft>
          </a:pPr>
          <a:endParaRPr lang="ru-RU" sz="1800" kern="1200"/>
        </a:p>
      </dsp:txBody>
      <dsp:txXfrm>
        <a:off x="4979554" y="3542409"/>
        <a:ext cx="1461906" cy="280337"/>
      </dsp:txXfrm>
    </dsp:sp>
    <dsp:sp modelId="{074C05B7-F208-449D-BAD6-0C7CAED462FC}">
      <dsp:nvSpPr>
        <dsp:cNvPr id="0" name=""/>
        <dsp:cNvSpPr/>
      </dsp:nvSpPr>
      <dsp:spPr>
        <a:xfrm>
          <a:off x="6833932" y="2888289"/>
          <a:ext cx="1624340" cy="841011"/>
        </a:xfrm>
        <a:prstGeom prst="rect">
          <a:avLst/>
        </a:prstGeom>
        <a:gradFill rotWithShape="0">
          <a:gsLst>
            <a:gs pos="0">
              <a:schemeClr val="accent2">
                <a:hueOff val="4681519"/>
                <a:satOff val="-5839"/>
                <a:lumOff val="1373"/>
                <a:alphaOff val="0"/>
                <a:tint val="50000"/>
                <a:satMod val="300000"/>
              </a:schemeClr>
            </a:gs>
            <a:gs pos="35000">
              <a:schemeClr val="accent2">
                <a:hueOff val="4681519"/>
                <a:satOff val="-5839"/>
                <a:lumOff val="1373"/>
                <a:alphaOff val="0"/>
                <a:tint val="37000"/>
                <a:satMod val="300000"/>
              </a:schemeClr>
            </a:gs>
            <a:gs pos="100000">
              <a:schemeClr val="accent2">
                <a:hueOff val="4681519"/>
                <a:satOff val="-5839"/>
                <a:lumOff val="1373"/>
                <a:alphaOff val="0"/>
                <a:tint val="15000"/>
                <a:satMod val="350000"/>
              </a:schemeClr>
            </a:gs>
          </a:gsLst>
          <a:lin ang="16200000" scaled="1"/>
        </a:gradFill>
        <a:ln>
          <a:solidFill>
            <a:schemeClr val="accent3">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18676" numCol="1" spcCol="1270" anchor="ctr" anchorCtr="0">
          <a:noAutofit/>
        </a:bodyPr>
        <a:lstStyle/>
        <a:p>
          <a:pPr lvl="0" algn="ctr" defTabSz="1022350">
            <a:lnSpc>
              <a:spcPct val="90000"/>
            </a:lnSpc>
            <a:spcBef>
              <a:spcPct val="0"/>
            </a:spcBef>
            <a:spcAft>
              <a:spcPct val="35000"/>
            </a:spcAft>
          </a:pPr>
          <a:r>
            <a:rPr lang="ru-RU" sz="2300" kern="1200" dirty="0" smtClean="0"/>
            <a:t>Правил</a:t>
          </a:r>
          <a:endParaRPr lang="ru-RU" sz="2300" kern="1200" dirty="0"/>
        </a:p>
      </dsp:txBody>
      <dsp:txXfrm>
        <a:off x="6833932" y="2888289"/>
        <a:ext cx="1624340" cy="841011"/>
      </dsp:txXfrm>
    </dsp:sp>
    <dsp:sp modelId="{3D37F57A-10C1-4F09-8079-3DB434979936}">
      <dsp:nvSpPr>
        <dsp:cNvPr id="0" name=""/>
        <dsp:cNvSpPr/>
      </dsp:nvSpPr>
      <dsp:spPr>
        <a:xfrm>
          <a:off x="7158800" y="3542409"/>
          <a:ext cx="1461906" cy="280337"/>
        </a:xfrm>
        <a:prstGeom prst="rect">
          <a:avLst/>
        </a:prstGeom>
        <a:solidFill>
          <a:schemeClr val="lt1">
            <a:alpha val="90000"/>
            <a:hueOff val="0"/>
            <a:satOff val="0"/>
            <a:lumOff val="0"/>
            <a:alphaOff val="0"/>
          </a:schemeClr>
        </a:solidFill>
        <a:ln w="9525" cap="flat" cmpd="sng" algn="ctr">
          <a:solidFill>
            <a:srgbClr val="92D050"/>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r" defTabSz="800100">
            <a:lnSpc>
              <a:spcPct val="90000"/>
            </a:lnSpc>
            <a:spcBef>
              <a:spcPct val="0"/>
            </a:spcBef>
            <a:spcAft>
              <a:spcPct val="35000"/>
            </a:spcAft>
          </a:pPr>
          <a:endParaRPr lang="ru-RU" sz="1800" kern="1200"/>
        </a:p>
      </dsp:txBody>
      <dsp:txXfrm>
        <a:off x="7158800" y="3542409"/>
        <a:ext cx="1461906" cy="280337"/>
      </dsp:txXfrm>
    </dsp:sp>
    <dsp:sp modelId="{42AE1A3F-5083-4691-AC71-75F39F81BA0D}">
      <dsp:nvSpPr>
        <dsp:cNvPr id="0" name=""/>
        <dsp:cNvSpPr/>
      </dsp:nvSpPr>
      <dsp:spPr>
        <a:xfrm>
          <a:off x="1372316" y="1529493"/>
          <a:ext cx="5261222" cy="841011"/>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w="38100">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605" tIns="14605" rIns="14605" bIns="118676" numCol="1" spcCol="1270" anchor="ctr" anchorCtr="0">
          <a:noAutofit/>
        </a:bodyPr>
        <a:lstStyle/>
        <a:p>
          <a:pPr lvl="0" algn="ctr" defTabSz="1022350">
            <a:lnSpc>
              <a:spcPct val="90000"/>
            </a:lnSpc>
            <a:spcBef>
              <a:spcPct val="0"/>
            </a:spcBef>
            <a:spcAft>
              <a:spcPct val="35000"/>
            </a:spcAft>
          </a:pPr>
          <a:r>
            <a:rPr lang="ru-RU" sz="2300" kern="1200" dirty="0" smtClean="0"/>
            <a:t>Совокупность принятых актами субъекта учета способов</a:t>
          </a:r>
          <a:endParaRPr lang="ru-RU" sz="2300" kern="1200" dirty="0"/>
        </a:p>
      </dsp:txBody>
      <dsp:txXfrm>
        <a:off x="1372316" y="1529493"/>
        <a:ext cx="5261222" cy="841011"/>
      </dsp:txXfrm>
    </dsp:sp>
    <dsp:sp modelId="{D1F3034C-D256-4AE9-AEE2-EFC4AE55720C}">
      <dsp:nvSpPr>
        <dsp:cNvPr id="0" name=""/>
        <dsp:cNvSpPr/>
      </dsp:nvSpPr>
      <dsp:spPr>
        <a:xfrm>
          <a:off x="3161108" y="2230803"/>
          <a:ext cx="1461906" cy="280337"/>
        </a:xfrm>
        <a:prstGeom prst="rect">
          <a:avLst/>
        </a:prstGeom>
        <a:solidFill>
          <a:schemeClr val="lt1">
            <a:alpha val="90000"/>
            <a:hueOff val="0"/>
            <a:satOff val="0"/>
            <a:lumOff val="0"/>
            <a:alphaOff val="0"/>
          </a:schemeClr>
        </a:solidFill>
        <a:ln w="9525" cap="flat" cmpd="sng" algn="ctr">
          <a:solidFill>
            <a:schemeClr val="accent2">
              <a:lumMod val="60000"/>
              <a:lumOff val="4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r" defTabSz="800100">
            <a:lnSpc>
              <a:spcPct val="90000"/>
            </a:lnSpc>
            <a:spcBef>
              <a:spcPct val="0"/>
            </a:spcBef>
            <a:spcAft>
              <a:spcPct val="35000"/>
            </a:spcAft>
          </a:pPr>
          <a:endParaRPr lang="ru-RU" sz="1800" kern="1200"/>
        </a:p>
      </dsp:txBody>
      <dsp:txXfrm>
        <a:off x="3161108" y="2230803"/>
        <a:ext cx="1461906" cy="28033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15F890-CDF1-462C-97BC-5CD7EE0FAC8F}">
      <dsp:nvSpPr>
        <dsp:cNvPr id="0" name=""/>
        <dsp:cNvSpPr/>
      </dsp:nvSpPr>
      <dsp:spPr>
        <a:xfrm>
          <a:off x="2282401" y="3823138"/>
          <a:ext cx="4244463" cy="0"/>
        </a:xfrm>
        <a:prstGeom prst="line">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B86C484-6A7B-4C15-8B0F-9A046C5D2D4E}">
      <dsp:nvSpPr>
        <dsp:cNvPr id="0" name=""/>
        <dsp:cNvSpPr/>
      </dsp:nvSpPr>
      <dsp:spPr>
        <a:xfrm>
          <a:off x="2282401" y="2343494"/>
          <a:ext cx="3635695" cy="0"/>
        </a:xfrm>
        <a:prstGeom prst="line">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CE4026-0BCF-4825-BF95-1338CDC7C7C0}">
      <dsp:nvSpPr>
        <dsp:cNvPr id="0" name=""/>
        <dsp:cNvSpPr/>
      </dsp:nvSpPr>
      <dsp:spPr>
        <a:xfrm>
          <a:off x="2282401" y="863851"/>
          <a:ext cx="4244463" cy="0"/>
        </a:xfrm>
        <a:prstGeom prst="line">
          <a:avLst/>
        </a:pr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C8324A-4BBA-4635-A0A1-21E1844484BB}">
      <dsp:nvSpPr>
        <dsp:cNvPr id="0" name=""/>
        <dsp:cNvSpPr/>
      </dsp:nvSpPr>
      <dsp:spPr>
        <a:xfrm>
          <a:off x="102252" y="370305"/>
          <a:ext cx="3693274" cy="3447696"/>
        </a:xfrm>
        <a:prstGeom prst="ellipse">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sp>
    <dsp:sp modelId="{23496876-66BE-45F1-8967-FCCAB159A3EA}">
      <dsp:nvSpPr>
        <dsp:cNvPr id="0" name=""/>
        <dsp:cNvSpPr/>
      </dsp:nvSpPr>
      <dsp:spPr>
        <a:xfrm>
          <a:off x="929585" y="2474548"/>
          <a:ext cx="2705633" cy="139509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ctr" defTabSz="2889250">
            <a:lnSpc>
              <a:spcPct val="90000"/>
            </a:lnSpc>
            <a:spcBef>
              <a:spcPct val="0"/>
            </a:spcBef>
            <a:spcAft>
              <a:spcPct val="35000"/>
            </a:spcAft>
          </a:pPr>
          <a:endParaRPr lang="ru-RU" sz="6500" kern="1200"/>
        </a:p>
      </dsp:txBody>
      <dsp:txXfrm>
        <a:off x="929585" y="2474548"/>
        <a:ext cx="2705633" cy="1395092"/>
      </dsp:txXfrm>
    </dsp:sp>
    <dsp:sp modelId="{B81A7A45-EB71-45EE-9AEF-CEE28F8327BA}">
      <dsp:nvSpPr>
        <dsp:cNvPr id="0" name=""/>
        <dsp:cNvSpPr/>
      </dsp:nvSpPr>
      <dsp:spPr>
        <a:xfrm>
          <a:off x="5800516" y="24728"/>
          <a:ext cx="2044114" cy="1556289"/>
        </a:xfrm>
        <a:prstGeom prst="ellipse">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sp>
    <dsp:sp modelId="{DFB62FED-8AAA-4097-9B3E-D2121A718841}">
      <dsp:nvSpPr>
        <dsp:cNvPr id="0" name=""/>
        <dsp:cNvSpPr/>
      </dsp:nvSpPr>
      <dsp:spPr>
        <a:xfrm>
          <a:off x="7160998" y="229718"/>
          <a:ext cx="146273" cy="1268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ru-RU" sz="500" kern="1200" dirty="0"/>
        </a:p>
      </dsp:txBody>
      <dsp:txXfrm>
        <a:off x="7160998" y="229718"/>
        <a:ext cx="146273" cy="1268265"/>
      </dsp:txXfrm>
    </dsp:sp>
    <dsp:sp modelId="{2133DEC8-031D-4561-AA46-4FC882D17A67}">
      <dsp:nvSpPr>
        <dsp:cNvPr id="0" name=""/>
        <dsp:cNvSpPr/>
      </dsp:nvSpPr>
      <dsp:spPr>
        <a:xfrm>
          <a:off x="5406383" y="1701879"/>
          <a:ext cx="2511534" cy="1268265"/>
        </a:xfrm>
        <a:prstGeom prst="ellipse">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sp>
    <dsp:sp modelId="{9128C10E-163D-446D-B15F-85931E3FEEA5}">
      <dsp:nvSpPr>
        <dsp:cNvPr id="0" name=""/>
        <dsp:cNvSpPr/>
      </dsp:nvSpPr>
      <dsp:spPr>
        <a:xfrm>
          <a:off x="6552230" y="1709361"/>
          <a:ext cx="207150" cy="1268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ru-RU" sz="500" kern="1200"/>
        </a:p>
      </dsp:txBody>
      <dsp:txXfrm>
        <a:off x="6552230" y="1709361"/>
        <a:ext cx="207150" cy="1268265"/>
      </dsp:txXfrm>
    </dsp:sp>
    <dsp:sp modelId="{0A68E20B-3DA3-4D70-995F-B02CEF9C79EF}">
      <dsp:nvSpPr>
        <dsp:cNvPr id="0" name=""/>
        <dsp:cNvSpPr/>
      </dsp:nvSpPr>
      <dsp:spPr>
        <a:xfrm>
          <a:off x="4970531" y="3078425"/>
          <a:ext cx="2984952" cy="1268265"/>
        </a:xfrm>
        <a:prstGeom prst="ellipse">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sp>
    <dsp:sp modelId="{CA5C2531-0787-4DF1-AB6E-A3EEE56A3ED7}">
      <dsp:nvSpPr>
        <dsp:cNvPr id="0" name=""/>
        <dsp:cNvSpPr/>
      </dsp:nvSpPr>
      <dsp:spPr>
        <a:xfrm>
          <a:off x="7160998" y="3189005"/>
          <a:ext cx="146273" cy="1268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0" rIns="19050" bIns="0" numCol="1" spcCol="1270" anchor="ctr" anchorCtr="0">
          <a:noAutofit/>
        </a:bodyPr>
        <a:lstStyle/>
        <a:p>
          <a:pPr lvl="0" algn="l" defTabSz="222250">
            <a:lnSpc>
              <a:spcPct val="90000"/>
            </a:lnSpc>
            <a:spcBef>
              <a:spcPct val="0"/>
            </a:spcBef>
            <a:spcAft>
              <a:spcPct val="35000"/>
            </a:spcAft>
          </a:pPr>
          <a:endParaRPr lang="ru-RU" sz="500" kern="1200"/>
        </a:p>
      </dsp:txBody>
      <dsp:txXfrm>
        <a:off x="7160998" y="3189005"/>
        <a:ext cx="146273" cy="126826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45A1F2-7BF2-4349-A374-7B176F5589DC}">
      <dsp:nvSpPr>
        <dsp:cNvPr id="0" name=""/>
        <dsp:cNvSpPr/>
      </dsp:nvSpPr>
      <dsp:spPr>
        <a:xfrm rot="10800000">
          <a:off x="248854" y="1884697"/>
          <a:ext cx="8464113" cy="1321176"/>
        </a:xfrm>
        <a:prstGeom prst="homePlate">
          <a:avLst/>
        </a:prstGeom>
        <a:solidFill>
          <a:srgbClr val="FDE3F8"/>
        </a:solidFill>
        <a:ln w="3810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2602" tIns="68580" rIns="128016" bIns="68580" numCol="1" spcCol="1270" anchor="ctr" anchorCtr="0">
          <a:noAutofit/>
        </a:bodyPr>
        <a:lstStyle/>
        <a:p>
          <a:pPr lvl="0" algn="ctr" defTabSz="800100" rtl="0">
            <a:lnSpc>
              <a:spcPct val="90000"/>
            </a:lnSpc>
            <a:spcBef>
              <a:spcPct val="0"/>
            </a:spcBef>
            <a:spcAft>
              <a:spcPct val="35000"/>
            </a:spcAft>
          </a:pPr>
          <a:r>
            <a:rPr lang="ru-RU" sz="1800" kern="1200" dirty="0" smtClean="0">
              <a:solidFill>
                <a:schemeClr val="tx1"/>
              </a:solidFill>
              <a:latin typeface="Times New Roman" panose="02020603050405020304" pitchFamily="18" charset="0"/>
              <a:cs typeface="Times New Roman" panose="02020603050405020304" pitchFamily="18" charset="0"/>
            </a:rPr>
            <a:t> Формирование или утверждение субъектом учета </a:t>
          </a:r>
          <a:r>
            <a:rPr lang="ru-RU" sz="2400" b="1" kern="1200" dirty="0" smtClean="0">
              <a:solidFill>
                <a:schemeClr val="tx1"/>
              </a:solidFill>
              <a:latin typeface="Times New Roman" panose="02020603050405020304" pitchFamily="18" charset="0"/>
              <a:cs typeface="Times New Roman" panose="02020603050405020304" pitchFamily="18" charset="0"/>
            </a:rPr>
            <a:t>новых правил (способов) ведения бухгалтерского учета, </a:t>
          </a:r>
          <a:r>
            <a:rPr lang="ru-RU" sz="1800" kern="1200" dirty="0" smtClean="0">
              <a:solidFill>
                <a:schemeClr val="tx1"/>
              </a:solidFill>
              <a:latin typeface="Times New Roman" panose="02020603050405020304" pitchFamily="18" charset="0"/>
              <a:cs typeface="Times New Roman" panose="02020603050405020304" pitchFamily="18" charset="0"/>
            </a:rPr>
            <a:t>применение которых позволит представить в бухгалтерской (финансовой) отчетности уместную (релевантную) и достоверную информацию</a:t>
          </a:r>
          <a:r>
            <a:rPr lang="ru-RU" sz="1800" kern="1200" dirty="0" smtClean="0">
              <a:latin typeface="Times New Roman" panose="02020603050405020304" pitchFamily="18" charset="0"/>
              <a:cs typeface="Times New Roman" panose="02020603050405020304" pitchFamily="18" charset="0"/>
            </a:rPr>
            <a:t>;</a:t>
          </a:r>
          <a:endParaRPr lang="ru-RU" sz="1800" kern="1200" dirty="0">
            <a:latin typeface="Times New Roman" panose="02020603050405020304" pitchFamily="18" charset="0"/>
            <a:cs typeface="Times New Roman" panose="02020603050405020304" pitchFamily="18" charset="0"/>
          </a:endParaRPr>
        </a:p>
      </dsp:txBody>
      <dsp:txXfrm rot="10800000">
        <a:off x="579148" y="1884697"/>
        <a:ext cx="8133819" cy="1321176"/>
      </dsp:txXfrm>
    </dsp:sp>
    <dsp:sp modelId="{31A0B535-10B5-4514-BC69-9FDE6134147C}">
      <dsp:nvSpPr>
        <dsp:cNvPr id="0" name=""/>
        <dsp:cNvSpPr/>
      </dsp:nvSpPr>
      <dsp:spPr>
        <a:xfrm>
          <a:off x="0" y="1731123"/>
          <a:ext cx="1321176" cy="1321176"/>
        </a:xfrm>
        <a:prstGeom prst="ellipse">
          <a:avLst/>
        </a:prstGeom>
        <a:solidFill>
          <a:schemeClr val="accent2">
            <a:tint val="50000"/>
            <a:hueOff val="0"/>
            <a:satOff val="0"/>
            <a:lumOff val="0"/>
            <a:alphaOff val="0"/>
          </a:schemeClr>
        </a:solidFill>
        <a:ln w="25400" cap="flat" cmpd="sng" algn="ctr">
          <a:solidFill>
            <a:schemeClr val="accent2">
              <a:lumMod val="75000"/>
            </a:schemeClr>
          </a:solidFill>
          <a:prstDash val="solid"/>
        </a:ln>
        <a:effectLst/>
      </dsp:spPr>
      <dsp:style>
        <a:lnRef idx="2">
          <a:scrgbClr r="0" g="0" b="0"/>
        </a:lnRef>
        <a:fillRef idx="1">
          <a:scrgbClr r="0" g="0" b="0"/>
        </a:fillRef>
        <a:effectRef idx="0">
          <a:scrgbClr r="0" g="0" b="0"/>
        </a:effectRef>
        <a:fontRef idx="minor"/>
      </dsp:style>
    </dsp:sp>
    <dsp:sp modelId="{9DC48CC8-977D-4B6F-83A9-EDE21189AB3A}">
      <dsp:nvSpPr>
        <dsp:cNvPr id="0" name=""/>
        <dsp:cNvSpPr/>
      </dsp:nvSpPr>
      <dsp:spPr>
        <a:xfrm rot="10800000">
          <a:off x="368156" y="216022"/>
          <a:ext cx="8308889" cy="1321176"/>
        </a:xfrm>
        <a:prstGeom prst="homePlate">
          <a:avLst/>
        </a:prstGeom>
        <a:solidFill>
          <a:srgbClr val="FFFFCC"/>
        </a:solidFill>
        <a:ln w="381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2602" tIns="91440" rIns="170688" bIns="91440" numCol="1" spcCol="1270" anchor="ctr" anchorCtr="0">
          <a:noAutofit/>
        </a:bodyPr>
        <a:lstStyle/>
        <a:p>
          <a:pPr lvl="0" algn="ctr" defTabSz="1066800" rtl="0">
            <a:lnSpc>
              <a:spcPct val="90000"/>
            </a:lnSpc>
            <a:spcBef>
              <a:spcPct val="0"/>
            </a:spcBef>
            <a:spcAft>
              <a:spcPct val="35000"/>
            </a:spcAft>
          </a:pPr>
          <a:r>
            <a:rPr lang="ru-RU" sz="2400" b="1" kern="1200" dirty="0" smtClean="0">
              <a:solidFill>
                <a:schemeClr val="tx1"/>
              </a:solidFill>
            </a:rPr>
            <a:t>Изменение законодательства Российской Федерации </a:t>
          </a:r>
          <a:r>
            <a:rPr lang="ru-RU" sz="2000" kern="1200" dirty="0" smtClean="0">
              <a:solidFill>
                <a:schemeClr val="tx1"/>
              </a:solidFill>
            </a:rPr>
            <a:t>о бухгалтерском учете, </a:t>
          </a:r>
          <a:r>
            <a:rPr lang="ru-RU" sz="2400" b="1" kern="1200" dirty="0" smtClean="0">
              <a:solidFill>
                <a:schemeClr val="tx1"/>
              </a:solidFill>
            </a:rPr>
            <a:t>нормативных правовых актов</a:t>
          </a:r>
          <a:r>
            <a:rPr lang="ru-RU" sz="2000" kern="1200" dirty="0" smtClean="0">
              <a:solidFill>
                <a:schemeClr val="tx1"/>
              </a:solidFill>
            </a:rPr>
            <a:t>, регулирующих ведение бухгалтерского учета и составление бухгалтерской (финансовой) отчетности</a:t>
          </a:r>
          <a:endParaRPr lang="ru-RU" sz="2000" kern="1200" dirty="0">
            <a:solidFill>
              <a:schemeClr val="tx1"/>
            </a:solidFill>
          </a:endParaRPr>
        </a:p>
      </dsp:txBody>
      <dsp:txXfrm rot="10800000">
        <a:off x="698450" y="216022"/>
        <a:ext cx="7978595" cy="1321176"/>
      </dsp:txXfrm>
    </dsp:sp>
    <dsp:sp modelId="{09E2C919-C7A8-40FE-A4F3-3729E93DCB79}">
      <dsp:nvSpPr>
        <dsp:cNvPr id="0" name=""/>
        <dsp:cNvSpPr/>
      </dsp:nvSpPr>
      <dsp:spPr>
        <a:xfrm>
          <a:off x="0" y="144018"/>
          <a:ext cx="1321176" cy="1321176"/>
        </a:xfrm>
        <a:prstGeom prst="ellipse">
          <a:avLst/>
        </a:prstGeom>
        <a:solidFill>
          <a:schemeClr val="accent3">
            <a:tint val="50000"/>
            <a:hueOff val="0"/>
            <a:satOff val="0"/>
            <a:lumOff val="0"/>
            <a:alphaOff val="0"/>
          </a:schemeClr>
        </a:solidFill>
        <a:ln w="38100" cap="flat" cmpd="sng" algn="ctr">
          <a:solidFill>
            <a:schemeClr val="bg2">
              <a:lumMod val="50000"/>
            </a:schemeClr>
          </a:solidFill>
          <a:prstDash val="solid"/>
        </a:ln>
        <a:effectLst/>
      </dsp:spPr>
      <dsp:style>
        <a:lnRef idx="2">
          <a:scrgbClr r="0" g="0" b="0"/>
        </a:lnRef>
        <a:fillRef idx="1">
          <a:scrgbClr r="0" g="0" b="0"/>
        </a:fillRef>
        <a:effectRef idx="0">
          <a:scrgbClr r="0" g="0" b="0"/>
        </a:effectRef>
        <a:fontRef idx="minor"/>
      </dsp:style>
    </dsp:sp>
    <dsp:sp modelId="{ECD28014-7D0C-48D1-A113-DF10AD05DEC2}">
      <dsp:nvSpPr>
        <dsp:cNvPr id="0" name=""/>
        <dsp:cNvSpPr/>
      </dsp:nvSpPr>
      <dsp:spPr>
        <a:xfrm rot="10800000">
          <a:off x="426300" y="3362122"/>
          <a:ext cx="8213460" cy="1321176"/>
        </a:xfrm>
        <a:prstGeom prst="homePlate">
          <a:avLst/>
        </a:prstGeom>
        <a:solidFill>
          <a:schemeClr val="accent1">
            <a:lumMod val="20000"/>
            <a:lumOff val="80000"/>
          </a:schemeClr>
        </a:solidFill>
        <a:ln w="3810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2602" tIns="76200" rIns="142240" bIns="76200" numCol="1" spcCol="1270" anchor="ctr" anchorCtr="0">
          <a:noAutofit/>
        </a:bodyPr>
        <a:lstStyle/>
        <a:p>
          <a:pPr lvl="0" algn="ctr" defTabSz="889000" rtl="0">
            <a:lnSpc>
              <a:spcPct val="90000"/>
            </a:lnSpc>
            <a:spcBef>
              <a:spcPct val="0"/>
            </a:spcBef>
            <a:spcAft>
              <a:spcPct val="35000"/>
            </a:spcAft>
          </a:pPr>
          <a:r>
            <a:rPr lang="ru-RU" sz="2000" kern="1200" dirty="0" smtClean="0">
              <a:solidFill>
                <a:schemeClr val="tx1"/>
              </a:solidFill>
            </a:rPr>
            <a:t>  </a:t>
          </a:r>
          <a:r>
            <a:rPr lang="ru-RU" sz="2400" b="1" kern="1200" dirty="0" smtClean="0">
              <a:solidFill>
                <a:schemeClr val="tx1"/>
              </a:solidFill>
            </a:rPr>
            <a:t>Существенное изменение условий деятельности субъекта учета</a:t>
          </a:r>
          <a:r>
            <a:rPr lang="ru-RU" sz="2000" kern="1200" dirty="0" smtClean="0">
              <a:solidFill>
                <a:schemeClr val="tx1"/>
              </a:solidFill>
            </a:rPr>
            <a:t>, включая его </a:t>
          </a:r>
          <a:r>
            <a:rPr lang="ru-RU" sz="2000" b="1" kern="1200" dirty="0" smtClean="0">
              <a:solidFill>
                <a:schemeClr val="tx1"/>
              </a:solidFill>
            </a:rPr>
            <a:t>реорганизацию</a:t>
          </a:r>
          <a:r>
            <a:rPr lang="ru-RU" sz="2000" kern="1200" dirty="0" smtClean="0">
              <a:solidFill>
                <a:schemeClr val="tx1"/>
              </a:solidFill>
            </a:rPr>
            <a:t>, </a:t>
          </a:r>
          <a:r>
            <a:rPr lang="ru-RU" sz="2000" b="1" kern="1200" dirty="0" smtClean="0">
              <a:solidFill>
                <a:schemeClr val="tx1"/>
              </a:solidFill>
            </a:rPr>
            <a:t>изменение </a:t>
          </a:r>
          <a:r>
            <a:rPr lang="ru-RU" sz="2000" kern="1200" dirty="0" smtClean="0">
              <a:solidFill>
                <a:schemeClr val="tx1"/>
              </a:solidFill>
            </a:rPr>
            <a:t>возложенных на субъект учета </a:t>
          </a:r>
          <a:r>
            <a:rPr lang="ru-RU" sz="2000" b="1" kern="1200" dirty="0" smtClean="0">
              <a:solidFill>
                <a:schemeClr val="tx1"/>
              </a:solidFill>
            </a:rPr>
            <a:t>полномочий</a:t>
          </a:r>
          <a:r>
            <a:rPr lang="ru-RU" sz="2000" kern="1200" dirty="0" smtClean="0">
              <a:solidFill>
                <a:schemeClr val="tx1"/>
              </a:solidFill>
            </a:rPr>
            <a:t> и (или) выполняемых им </a:t>
          </a:r>
          <a:r>
            <a:rPr lang="ru-RU" sz="2000" b="1" kern="1200" dirty="0" smtClean="0">
              <a:solidFill>
                <a:schemeClr val="tx1"/>
              </a:solidFill>
            </a:rPr>
            <a:t>функций</a:t>
          </a:r>
          <a:endParaRPr lang="ru-RU" sz="2000" b="1" kern="1200" dirty="0">
            <a:solidFill>
              <a:schemeClr val="tx1"/>
            </a:solidFill>
          </a:endParaRPr>
        </a:p>
      </dsp:txBody>
      <dsp:txXfrm rot="10800000">
        <a:off x="756594" y="3362122"/>
        <a:ext cx="7883166" cy="1321176"/>
      </dsp:txXfrm>
    </dsp:sp>
    <dsp:sp modelId="{43CD3F88-5C45-44A0-9454-BC870524C7A6}">
      <dsp:nvSpPr>
        <dsp:cNvPr id="0" name=""/>
        <dsp:cNvSpPr/>
      </dsp:nvSpPr>
      <dsp:spPr>
        <a:xfrm>
          <a:off x="23237" y="3377883"/>
          <a:ext cx="1321176" cy="1321176"/>
        </a:xfrm>
        <a:prstGeom prst="ellipse">
          <a:avLst/>
        </a:prstGeom>
        <a:solidFill>
          <a:schemeClr val="tx2">
            <a:lumMod val="20000"/>
            <a:lumOff val="80000"/>
          </a:schemeClr>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16A044-EC38-4F87-ADF0-C59D86A18B3E}">
      <dsp:nvSpPr>
        <dsp:cNvPr id="0" name=""/>
        <dsp:cNvSpPr/>
      </dsp:nvSpPr>
      <dsp:spPr>
        <a:xfrm>
          <a:off x="8431" y="6522"/>
          <a:ext cx="8632528" cy="5106045"/>
        </a:xfrm>
        <a:prstGeom prst="roundRect">
          <a:avLst/>
        </a:prstGeom>
        <a:solidFill>
          <a:schemeClr val="accent6">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ru-RU" sz="2800" kern="1200" dirty="0" smtClean="0">
              <a:latin typeface="Times New Roman" panose="02020603050405020304" pitchFamily="18" charset="0"/>
              <a:cs typeface="Times New Roman" panose="02020603050405020304" pitchFamily="18" charset="0"/>
            </a:rPr>
            <a:t>Последствия изменения учетной политики, оказавшие или способные оказать существенные изменения показателей, отражающих финансовое положение, финансовые результаты деятельности субъекта учета (субъекта консолидированной отчетности) и (или) движение денежных средств субъекта учета, </a:t>
          </a:r>
          <a:r>
            <a:rPr lang="ru-RU" sz="2800" b="1" kern="1200" dirty="0" smtClean="0">
              <a:solidFill>
                <a:srgbClr val="FF0000"/>
              </a:solidFill>
              <a:latin typeface="Times New Roman" panose="02020603050405020304" pitchFamily="18" charset="0"/>
              <a:cs typeface="Times New Roman" panose="02020603050405020304" pitchFamily="18" charset="0"/>
            </a:rPr>
            <a:t>оцениваются в денежном измерении (стоимостном выражении) </a:t>
          </a:r>
        </a:p>
        <a:p>
          <a:pPr lvl="0" algn="ctr" defTabSz="1244600" rtl="0">
            <a:lnSpc>
              <a:spcPct val="90000"/>
            </a:lnSpc>
            <a:spcBef>
              <a:spcPct val="0"/>
            </a:spcBef>
            <a:spcAft>
              <a:spcPct val="35000"/>
            </a:spcAft>
          </a:pPr>
          <a:r>
            <a:rPr lang="ru-RU" sz="2800" kern="1200" dirty="0" smtClean="0">
              <a:latin typeface="Times New Roman" panose="02020603050405020304" pitchFamily="18" charset="0"/>
              <a:cs typeface="Times New Roman" panose="02020603050405020304" pitchFamily="18" charset="0"/>
            </a:rPr>
            <a:t>Оценка в денежном измерении - производится </a:t>
          </a:r>
          <a:r>
            <a:rPr lang="ru-RU" sz="2800" b="1" kern="1200" dirty="0" smtClean="0">
              <a:solidFill>
                <a:srgbClr val="FF0000"/>
              </a:solidFill>
              <a:latin typeface="Times New Roman" panose="02020603050405020304" pitchFamily="18" charset="0"/>
              <a:cs typeface="Times New Roman" panose="02020603050405020304" pitchFamily="18" charset="0"/>
            </a:rPr>
            <a:t>на дату, с которой применяются указанные изменения</a:t>
          </a:r>
          <a:endParaRPr lang="ru-RU" sz="2800" b="1" kern="1200" dirty="0">
            <a:solidFill>
              <a:srgbClr val="FF0000"/>
            </a:solidFill>
            <a:latin typeface="Times New Roman" panose="02020603050405020304" pitchFamily="18" charset="0"/>
            <a:cs typeface="Times New Roman" panose="02020603050405020304" pitchFamily="18" charset="0"/>
          </a:endParaRPr>
        </a:p>
      </dsp:txBody>
      <dsp:txXfrm>
        <a:off x="257688" y="255779"/>
        <a:ext cx="8134014" cy="460753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F86364-2F9E-4C14-BB05-B36BC87C2A9A}">
      <dsp:nvSpPr>
        <dsp:cNvPr id="0" name=""/>
        <dsp:cNvSpPr/>
      </dsp:nvSpPr>
      <dsp:spPr>
        <a:xfrm>
          <a:off x="110088" y="319012"/>
          <a:ext cx="8723074" cy="1403050"/>
        </a:xfrm>
        <a:prstGeom prst="roundRect">
          <a:avLst/>
        </a:prstGeom>
        <a:solidFill>
          <a:srgbClr val="FFFF99"/>
        </a:solidFill>
        <a:ln w="38100">
          <a:solidFill>
            <a:schemeClr val="tx2">
              <a:lumMod val="75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smtClean="0">
              <a:latin typeface="Times New Roman" panose="02020603050405020304" pitchFamily="18" charset="0"/>
              <a:cs typeface="Times New Roman" panose="02020603050405020304" pitchFamily="18" charset="0"/>
            </a:rPr>
            <a:t>Применение </a:t>
          </a:r>
          <a:r>
            <a:rPr lang="ru-RU" sz="2400" b="1" kern="1200" dirty="0" smtClean="0">
              <a:latin typeface="Times New Roman" panose="02020603050405020304" pitchFamily="18" charset="0"/>
              <a:cs typeface="Times New Roman" panose="02020603050405020304" pitchFamily="18" charset="0"/>
            </a:rPr>
            <a:t>правила (способа) </a:t>
          </a:r>
          <a:r>
            <a:rPr lang="ru-RU" sz="2000" b="0" kern="1200" dirty="0" smtClean="0">
              <a:latin typeface="Times New Roman" panose="02020603050405020304" pitchFamily="18" charset="0"/>
              <a:cs typeface="Times New Roman" panose="02020603050405020304" pitchFamily="18" charset="0"/>
            </a:rPr>
            <a:t>организации и ведения бухгалтерского учета </a:t>
          </a:r>
          <a:r>
            <a:rPr lang="ru-RU" sz="2000" kern="1200" dirty="0" smtClean="0">
              <a:latin typeface="Times New Roman" panose="02020603050405020304" pitchFamily="18" charset="0"/>
              <a:cs typeface="Times New Roman" panose="02020603050405020304" pitchFamily="18" charset="0"/>
            </a:rPr>
            <a:t>для отражения фактов хозяйственной жизни, которые </a:t>
          </a:r>
          <a:r>
            <a:rPr lang="ru-RU" sz="2400" b="1" kern="1200" dirty="0" smtClean="0">
              <a:latin typeface="Times New Roman" panose="02020603050405020304" pitchFamily="18" charset="0"/>
              <a:cs typeface="Times New Roman" panose="02020603050405020304" pitchFamily="18" charset="0"/>
            </a:rPr>
            <a:t>отличны по существу от фактов хозяйственной жизни, имевших место ранее</a:t>
          </a:r>
          <a:endParaRPr lang="ru-RU" sz="2400" b="1" kern="1200" dirty="0">
            <a:latin typeface="Times New Roman" panose="02020603050405020304" pitchFamily="18" charset="0"/>
            <a:cs typeface="Times New Roman" panose="02020603050405020304" pitchFamily="18" charset="0"/>
          </a:endParaRPr>
        </a:p>
      </dsp:txBody>
      <dsp:txXfrm>
        <a:off x="178579" y="387503"/>
        <a:ext cx="8586092" cy="1266068"/>
      </dsp:txXfrm>
    </dsp:sp>
    <dsp:sp modelId="{9B95E8C7-546F-4CA3-B490-5DE8A61BA8EA}">
      <dsp:nvSpPr>
        <dsp:cNvPr id="0" name=""/>
        <dsp:cNvSpPr/>
      </dsp:nvSpPr>
      <dsp:spPr>
        <a:xfrm>
          <a:off x="320669" y="2414242"/>
          <a:ext cx="8398111" cy="1729731"/>
        </a:xfrm>
        <a:prstGeom prst="roundRect">
          <a:avLst/>
        </a:prstGeom>
        <a:gradFill rotWithShape="0">
          <a:gsLst>
            <a:gs pos="0">
              <a:schemeClr val="accent2">
                <a:hueOff val="4681519"/>
                <a:satOff val="-5839"/>
                <a:lumOff val="1373"/>
                <a:alphaOff val="0"/>
                <a:tint val="50000"/>
                <a:satMod val="300000"/>
              </a:schemeClr>
            </a:gs>
            <a:gs pos="35000">
              <a:schemeClr val="accent2">
                <a:hueOff val="4681519"/>
                <a:satOff val="-5839"/>
                <a:lumOff val="1373"/>
                <a:alphaOff val="0"/>
                <a:tint val="37000"/>
                <a:satMod val="300000"/>
              </a:schemeClr>
            </a:gs>
            <a:gs pos="100000">
              <a:schemeClr val="accent2">
                <a:hueOff val="4681519"/>
                <a:satOff val="-5839"/>
                <a:lumOff val="1373"/>
                <a:alphaOff val="0"/>
                <a:tint val="15000"/>
                <a:satMod val="350000"/>
              </a:schemeClr>
            </a:gs>
          </a:gsLst>
          <a:lin ang="16200000" scaled="1"/>
        </a:gradFill>
        <a:ln w="38100">
          <a:solidFill>
            <a:schemeClr val="accent4">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ru-RU" sz="2000" kern="1200" dirty="0" smtClean="0">
              <a:latin typeface="Times New Roman" panose="02020603050405020304" pitchFamily="18" charset="0"/>
              <a:cs typeface="Times New Roman" panose="02020603050405020304" pitchFamily="18" charset="0"/>
            </a:rPr>
            <a:t>Утверждение </a:t>
          </a:r>
          <a:r>
            <a:rPr lang="ru-RU" sz="2400" b="1" kern="1200" dirty="0" smtClean="0">
              <a:latin typeface="Times New Roman" panose="02020603050405020304" pitchFamily="18" charset="0"/>
              <a:cs typeface="Times New Roman" panose="02020603050405020304" pitchFamily="18" charset="0"/>
            </a:rPr>
            <a:t>нового правила </a:t>
          </a:r>
          <a:r>
            <a:rPr lang="ru-RU" sz="2000" kern="1200" dirty="0" smtClean="0">
              <a:latin typeface="Times New Roman" panose="02020603050405020304" pitchFamily="18" charset="0"/>
              <a:cs typeface="Times New Roman" panose="02020603050405020304" pitchFamily="18" charset="0"/>
            </a:rPr>
            <a:t>(способа) организации и ведения бухгалтерского учета для отражения фактов хозяйственной жизни, которые </a:t>
          </a:r>
          <a:r>
            <a:rPr lang="ru-RU" sz="2400" b="1" kern="1200" dirty="0" smtClean="0">
              <a:latin typeface="Times New Roman" panose="02020603050405020304" pitchFamily="18" charset="0"/>
              <a:cs typeface="Times New Roman" panose="02020603050405020304" pitchFamily="18" charset="0"/>
            </a:rPr>
            <a:t>возникли в деятельности субъекта учета впервые</a:t>
          </a:r>
          <a:r>
            <a:rPr lang="ru-RU" sz="700" kern="1200" dirty="0" smtClean="0"/>
            <a:t>.</a:t>
          </a:r>
          <a:endParaRPr lang="ru-RU" sz="700" kern="1200" dirty="0"/>
        </a:p>
      </dsp:txBody>
      <dsp:txXfrm>
        <a:off x="405108" y="2498681"/>
        <a:ext cx="8229233" cy="156085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90E2D4-AAD3-4D9F-B009-C5B7BDC2ACFE}">
      <dsp:nvSpPr>
        <dsp:cNvPr id="0" name=""/>
        <dsp:cNvSpPr/>
      </dsp:nvSpPr>
      <dsp:spPr>
        <a:xfrm>
          <a:off x="472881" y="288034"/>
          <a:ext cx="5904736" cy="1806527"/>
        </a:xfrm>
        <a:prstGeom prst="roundRect">
          <a:avLst>
            <a:gd name="adj" fmla="val 10000"/>
          </a:avLst>
        </a:prstGeom>
        <a:solidFill>
          <a:schemeClr val="accent6">
            <a:lumMod val="20000"/>
            <a:lumOff val="80000"/>
          </a:schemeClr>
        </a:solidFill>
        <a:ln w="38100">
          <a:solidFill>
            <a:schemeClr val="accent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ru-RU" sz="2400" b="1" kern="1200" dirty="0" smtClean="0">
              <a:latin typeface="Times New Roman" panose="02020603050405020304" pitchFamily="18" charset="0"/>
              <a:cs typeface="Times New Roman" panose="02020603050405020304" pitchFamily="18" charset="0"/>
            </a:rPr>
            <a:t>Информация</a:t>
          </a:r>
          <a:r>
            <a:rPr lang="ru-RU" sz="2000" kern="1200" dirty="0" smtClean="0">
              <a:latin typeface="Times New Roman" panose="02020603050405020304" pitchFamily="18" charset="0"/>
              <a:cs typeface="Times New Roman" panose="02020603050405020304" pitchFamily="18" charset="0"/>
            </a:rPr>
            <a:t> о корректировке сравнительных показателей предшествующего года (годов) раскрывается  в бухгалтерской (финансовой) отчетности </a:t>
          </a:r>
          <a:r>
            <a:rPr lang="ru-RU" sz="2400" b="1" kern="1200" dirty="0" smtClean="0">
              <a:latin typeface="Times New Roman" panose="02020603050405020304" pitchFamily="18" charset="0"/>
              <a:cs typeface="Times New Roman" panose="02020603050405020304" pitchFamily="18" charset="0"/>
            </a:rPr>
            <a:t>отчетного года</a:t>
          </a:r>
          <a:endParaRPr lang="ru-RU" sz="2400" b="1" kern="1200" dirty="0">
            <a:latin typeface="Times New Roman" panose="02020603050405020304" pitchFamily="18" charset="0"/>
            <a:cs typeface="Times New Roman" panose="02020603050405020304" pitchFamily="18" charset="0"/>
          </a:endParaRPr>
        </a:p>
      </dsp:txBody>
      <dsp:txXfrm>
        <a:off x="525792" y="340945"/>
        <a:ext cx="5798914" cy="1700705"/>
      </dsp:txXfrm>
    </dsp:sp>
    <dsp:sp modelId="{EC41B3DE-483E-4513-A3B2-5C80B606CFE0}">
      <dsp:nvSpPr>
        <dsp:cNvPr id="0" name=""/>
        <dsp:cNvSpPr/>
      </dsp:nvSpPr>
      <dsp:spPr>
        <a:xfrm>
          <a:off x="1017634" y="2094562"/>
          <a:ext cx="91440" cy="1536389"/>
        </a:xfrm>
        <a:custGeom>
          <a:avLst/>
          <a:gdLst/>
          <a:ahLst/>
          <a:cxnLst/>
          <a:rect l="0" t="0" r="0" b="0"/>
          <a:pathLst>
            <a:path>
              <a:moveTo>
                <a:pt x="45720" y="0"/>
              </a:moveTo>
              <a:lnTo>
                <a:pt x="45720" y="1536389"/>
              </a:lnTo>
              <a:lnTo>
                <a:pt x="121472" y="153638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F3B594-0BC5-406C-B03C-C5295B76C1C0}">
      <dsp:nvSpPr>
        <dsp:cNvPr id="0" name=""/>
        <dsp:cNvSpPr/>
      </dsp:nvSpPr>
      <dsp:spPr>
        <a:xfrm>
          <a:off x="1139106" y="2520280"/>
          <a:ext cx="6447055" cy="2221343"/>
        </a:xfrm>
        <a:prstGeom prst="roundRect">
          <a:avLst>
            <a:gd name="adj" fmla="val 10000"/>
          </a:avLst>
        </a:prstGeom>
        <a:solidFill>
          <a:schemeClr val="accent6">
            <a:lumMod val="60000"/>
            <a:lumOff val="40000"/>
            <a:alpha val="90000"/>
          </a:schemeClr>
        </a:solidFill>
        <a:ln w="38100" cap="flat" cmpd="sng" algn="ctr">
          <a:solidFill>
            <a:schemeClr val="accent1"/>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ru-RU" sz="2400" b="1" kern="1200" dirty="0" smtClean="0">
              <a:latin typeface="Times New Roman" panose="02020603050405020304" pitchFamily="18" charset="0"/>
              <a:cs typeface="Times New Roman" panose="02020603050405020304" pitchFamily="18" charset="0"/>
            </a:rPr>
            <a:t>Суммы</a:t>
          </a:r>
          <a:r>
            <a:rPr lang="ru-RU" sz="2400" kern="1200" dirty="0" smtClean="0">
              <a:latin typeface="Times New Roman" panose="02020603050405020304" pitchFamily="18" charset="0"/>
              <a:cs typeface="Times New Roman" panose="02020603050405020304" pitchFamily="18" charset="0"/>
            </a:rPr>
            <a:t> </a:t>
          </a:r>
          <a:r>
            <a:rPr lang="ru-RU" sz="1800" kern="1200" dirty="0" smtClean="0">
              <a:latin typeface="Times New Roman" panose="02020603050405020304" pitchFamily="18" charset="0"/>
              <a:cs typeface="Times New Roman" panose="02020603050405020304" pitchFamily="18" charset="0"/>
            </a:rPr>
            <a:t>корректировок сравнительных показателей отражаются </a:t>
          </a:r>
          <a:r>
            <a:rPr lang="ru-RU" sz="2400" b="1" kern="1200" dirty="0" smtClean="0">
              <a:latin typeface="Times New Roman" panose="02020603050405020304" pitchFamily="18" charset="0"/>
              <a:cs typeface="Times New Roman" panose="02020603050405020304" pitchFamily="18" charset="0"/>
            </a:rPr>
            <a:t>в периоде, в котором произошло изменение учетной политики</a:t>
          </a:r>
          <a:r>
            <a:rPr lang="ru-RU" sz="2400" kern="1200" dirty="0" smtClean="0">
              <a:latin typeface="Times New Roman" panose="02020603050405020304" pitchFamily="18" charset="0"/>
              <a:cs typeface="Times New Roman" panose="02020603050405020304" pitchFamily="18" charset="0"/>
            </a:rPr>
            <a:t> </a:t>
          </a:r>
          <a:r>
            <a:rPr lang="ru-RU" sz="1800" kern="1200" dirty="0" smtClean="0">
              <a:latin typeface="Times New Roman" panose="02020603050405020304" pitchFamily="18" charset="0"/>
              <a:cs typeface="Times New Roman" panose="02020603050405020304" pitchFamily="18" charset="0"/>
            </a:rPr>
            <a:t>записями по счетам бухгалтерского учета согласно НПА, регулирующим ведение бухгалтерского учета и составление бухгалтерской (финансовой) отчетности.</a:t>
          </a:r>
          <a:endParaRPr lang="ru-RU" sz="1800" kern="1200" dirty="0">
            <a:latin typeface="Times New Roman" panose="02020603050405020304" pitchFamily="18" charset="0"/>
            <a:cs typeface="Times New Roman" panose="02020603050405020304" pitchFamily="18" charset="0"/>
          </a:endParaRPr>
        </a:p>
      </dsp:txBody>
      <dsp:txXfrm>
        <a:off x="1204167" y="2585341"/>
        <a:ext cx="6316933" cy="209122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8ED7B7-E45C-40E4-B864-BD4E5107A3A1}">
      <dsp:nvSpPr>
        <dsp:cNvPr id="0" name=""/>
        <dsp:cNvSpPr/>
      </dsp:nvSpPr>
      <dsp:spPr>
        <a:xfrm>
          <a:off x="160175" y="360031"/>
          <a:ext cx="7226856" cy="3816424"/>
        </a:xfrm>
        <a:prstGeom prst="roundRect">
          <a:avLst>
            <a:gd name="adj" fmla="val 10000"/>
          </a:avLst>
        </a:prstGeom>
        <a:solidFill>
          <a:srgbClr val="CCFFFF">
            <a:alpha val="90000"/>
          </a:srgbClr>
        </a:solidFill>
        <a:ln w="38100">
          <a:solidFill>
            <a:schemeClr val="accent1"/>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35560" rIns="53340" bIns="35560" numCol="1" spcCol="1270" anchor="ctr" anchorCtr="0">
          <a:noAutofit/>
        </a:bodyPr>
        <a:lstStyle/>
        <a:p>
          <a:pPr lvl="0" algn="ctr" defTabSz="1244600" rtl="0">
            <a:lnSpc>
              <a:spcPct val="90000"/>
            </a:lnSpc>
            <a:spcBef>
              <a:spcPct val="0"/>
            </a:spcBef>
            <a:spcAft>
              <a:spcPct val="35000"/>
            </a:spcAft>
          </a:pPr>
          <a:r>
            <a:rPr lang="ru-RU" sz="2800" kern="1200" dirty="0" smtClean="0">
              <a:latin typeface="Times New Roman" panose="02020603050405020304" pitchFamily="18" charset="0"/>
              <a:cs typeface="Times New Roman" panose="02020603050405020304" pitchFamily="18" charset="0"/>
            </a:rPr>
            <a:t>В случае </a:t>
          </a:r>
          <a:r>
            <a:rPr lang="ru-RU" sz="2800" b="1" kern="1200" dirty="0" smtClean="0">
              <a:latin typeface="Times New Roman" panose="02020603050405020304" pitchFamily="18" charset="0"/>
              <a:cs typeface="Times New Roman" panose="02020603050405020304" pitchFamily="18" charset="0"/>
            </a:rPr>
            <a:t>ретроспективного применения измененной учетной </a:t>
          </a:r>
          <a:r>
            <a:rPr lang="ru-RU" sz="2800" kern="1200" dirty="0" smtClean="0">
              <a:latin typeface="Times New Roman" panose="02020603050405020304" pitchFamily="18" charset="0"/>
              <a:cs typeface="Times New Roman" panose="02020603050405020304" pitchFamily="18" charset="0"/>
            </a:rPr>
            <a:t>политики утвержденная бухгалтерская (финансовая) </a:t>
          </a:r>
          <a:r>
            <a:rPr lang="ru-RU" sz="2800" b="1" kern="1200" dirty="0" smtClean="0">
              <a:latin typeface="Times New Roman" panose="02020603050405020304" pitchFamily="18" charset="0"/>
              <a:cs typeface="Times New Roman" panose="02020603050405020304" pitchFamily="18" charset="0"/>
            </a:rPr>
            <a:t>отчетность за предшествующий год (годы) не подлежит пересмотру, замене и повторному представлению пользователям бухгалтерской (финансовой) отчетности</a:t>
          </a:r>
          <a:endParaRPr lang="ru-RU" sz="1800" kern="1200" dirty="0">
            <a:latin typeface="Times New Roman" panose="02020603050405020304" pitchFamily="18" charset="0"/>
            <a:cs typeface="Times New Roman" panose="02020603050405020304" pitchFamily="18" charset="0"/>
          </a:endParaRPr>
        </a:p>
      </dsp:txBody>
      <dsp:txXfrm>
        <a:off x="271954" y="471810"/>
        <a:ext cx="7003298" cy="359286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3DACD-26E0-4083-AC66-9E1122D18B1B}">
      <dsp:nvSpPr>
        <dsp:cNvPr id="0" name=""/>
        <dsp:cNvSpPr/>
      </dsp:nvSpPr>
      <dsp:spPr>
        <a:xfrm>
          <a:off x="0" y="0"/>
          <a:ext cx="4561233" cy="4561233"/>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62AE0B-1DFC-47FF-8BB6-E013F2834339}">
      <dsp:nvSpPr>
        <dsp:cNvPr id="0" name=""/>
        <dsp:cNvSpPr/>
      </dsp:nvSpPr>
      <dsp:spPr>
        <a:xfrm>
          <a:off x="2280616" y="0"/>
          <a:ext cx="6430704" cy="4561233"/>
        </a:xfrm>
        <a:prstGeom prst="rect">
          <a:avLst/>
        </a:prstGeom>
        <a:solidFill>
          <a:schemeClr val="lt1"/>
        </a:solidFill>
        <a:ln w="38100" cap="flat" cmpd="sng" algn="ctr">
          <a:solidFill>
            <a:srgbClr val="00B050"/>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ru-RU" sz="2400" b="0" i="0" kern="1200" dirty="0" smtClean="0"/>
            <a:t>Информация по ошибкам прошлых лет в отчетности текущего финансового года не отражается</a:t>
          </a:r>
          <a:endParaRPr lang="ru-RU" sz="2400" kern="1200" dirty="0"/>
        </a:p>
      </dsp:txBody>
      <dsp:txXfrm>
        <a:off x="2280616" y="0"/>
        <a:ext cx="6430704" cy="2166586"/>
      </dsp:txXfrm>
    </dsp:sp>
    <dsp:sp modelId="{DB276177-6F28-490B-96DA-65D769C6E57A}">
      <dsp:nvSpPr>
        <dsp:cNvPr id="0" name=""/>
        <dsp:cNvSpPr/>
      </dsp:nvSpPr>
      <dsp:spPr>
        <a:xfrm>
          <a:off x="1197323" y="2166586"/>
          <a:ext cx="2166586" cy="2166586"/>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3A1BE8-D0EA-4C42-AAD4-290A03875D9C}">
      <dsp:nvSpPr>
        <dsp:cNvPr id="0" name=""/>
        <dsp:cNvSpPr/>
      </dsp:nvSpPr>
      <dsp:spPr>
        <a:xfrm>
          <a:off x="2280616" y="2078568"/>
          <a:ext cx="6430704" cy="2342621"/>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ru-RU" sz="2200" b="0" i="0" kern="1200" dirty="0" smtClean="0"/>
            <a:t>В случае ретроспективного пересчета бухгалтерской (финансовой) отчетности утвержденная бухгалтерская (финансовая) отчетность за предшествующий год (годы) </a:t>
          </a:r>
          <a:r>
            <a:rPr lang="ru-RU" sz="2200" b="1" i="0" kern="1200" dirty="0" smtClean="0"/>
            <a:t>не подлежит пересмотру, замене и повторному представлению </a:t>
          </a:r>
          <a:r>
            <a:rPr lang="ru-RU" sz="2200" b="0" i="0" kern="1200" dirty="0" smtClean="0"/>
            <a:t>пользователям бухгалтерской (финансовой) отчетности</a:t>
          </a:r>
          <a:endParaRPr lang="ru-RU" sz="2200" kern="1200" dirty="0"/>
        </a:p>
      </dsp:txBody>
      <dsp:txXfrm>
        <a:off x="2280616" y="2078568"/>
        <a:ext cx="6430704" cy="234262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C17B6B-1534-4DD9-A30E-4A71A1A990CB}">
      <dsp:nvSpPr>
        <dsp:cNvPr id="0" name=""/>
        <dsp:cNvSpPr/>
      </dsp:nvSpPr>
      <dsp:spPr>
        <a:xfrm>
          <a:off x="785453" y="0"/>
          <a:ext cx="1093331" cy="662473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t>Сальдо на   01.01.2019</a:t>
          </a:r>
        </a:p>
      </dsp:txBody>
      <dsp:txXfrm>
        <a:off x="785453" y="0"/>
        <a:ext cx="1093331" cy="1987420"/>
      </dsp:txXfrm>
    </dsp:sp>
    <dsp:sp modelId="{39CE2143-79FB-4AC1-9409-D019A47FFEF1}">
      <dsp:nvSpPr>
        <dsp:cNvPr id="0" name=""/>
        <dsp:cNvSpPr/>
      </dsp:nvSpPr>
      <dsp:spPr>
        <a:xfrm>
          <a:off x="142275" y="1368152"/>
          <a:ext cx="2197810" cy="11149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ru-RU" sz="1400" b="1" kern="1200" dirty="0" smtClean="0"/>
            <a:t>В Главной книге  2019 года </a:t>
          </a:r>
        </a:p>
        <a:p>
          <a:pPr lvl="0" algn="ctr" defTabSz="622300">
            <a:lnSpc>
              <a:spcPct val="90000"/>
            </a:lnSpc>
            <a:spcBef>
              <a:spcPct val="0"/>
            </a:spcBef>
            <a:spcAft>
              <a:spcPct val="35000"/>
            </a:spcAft>
          </a:pPr>
          <a:r>
            <a:rPr lang="ru-RU" sz="1400" b="1" kern="1200" dirty="0" smtClean="0"/>
            <a:t>1 10112 000 - 2500000, 00</a:t>
          </a:r>
        </a:p>
        <a:p>
          <a:pPr lvl="0" algn="ctr" defTabSz="622300">
            <a:lnSpc>
              <a:spcPct val="90000"/>
            </a:lnSpc>
            <a:spcBef>
              <a:spcPct val="0"/>
            </a:spcBef>
            <a:spcAft>
              <a:spcPct val="35000"/>
            </a:spcAft>
          </a:pPr>
          <a:r>
            <a:rPr lang="ru-RU" sz="1400" b="1" kern="1200" dirty="0" smtClean="0"/>
            <a:t>1 10412 000 -15000,00</a:t>
          </a:r>
        </a:p>
        <a:p>
          <a:pPr lvl="0" algn="ctr" defTabSz="622300">
            <a:lnSpc>
              <a:spcPct val="90000"/>
            </a:lnSpc>
            <a:spcBef>
              <a:spcPct val="0"/>
            </a:spcBef>
            <a:spcAft>
              <a:spcPct val="35000"/>
            </a:spcAft>
          </a:pPr>
          <a:r>
            <a:rPr lang="ru-RU" sz="1400" b="1" kern="1200" dirty="0" smtClean="0"/>
            <a:t>1 40130 000 – 2 485 000,00</a:t>
          </a:r>
          <a:endParaRPr lang="ru-RU" sz="1400" b="1" kern="1200" dirty="0"/>
        </a:p>
      </dsp:txBody>
      <dsp:txXfrm>
        <a:off x="174930" y="1400807"/>
        <a:ext cx="2132500" cy="1049616"/>
      </dsp:txXfrm>
    </dsp:sp>
    <dsp:sp modelId="{6F3E1B5A-3622-4DB3-B6BE-E17F4EAFD56C}">
      <dsp:nvSpPr>
        <dsp:cNvPr id="0" name=""/>
        <dsp:cNvSpPr/>
      </dsp:nvSpPr>
      <dsp:spPr>
        <a:xfrm>
          <a:off x="3115" y="4599382"/>
          <a:ext cx="2497967" cy="1834050"/>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ru-RU" sz="1400" b="1" kern="1200" dirty="0" smtClean="0"/>
            <a:t>Изменяем входящее сальдо в балансе за 2019 год на 01.01.2019  на основании информации </a:t>
          </a:r>
          <a:r>
            <a:rPr lang="ru-RU" sz="1800" b="1" kern="1200" dirty="0" smtClean="0"/>
            <a:t> ф.0503173     </a:t>
          </a:r>
        </a:p>
        <a:p>
          <a:pPr lvl="0" algn="ctr" defTabSz="622300">
            <a:lnSpc>
              <a:spcPct val="90000"/>
            </a:lnSpc>
            <a:spcBef>
              <a:spcPct val="0"/>
            </a:spcBef>
            <a:spcAft>
              <a:spcPct val="35000"/>
            </a:spcAft>
          </a:pPr>
          <a:r>
            <a:rPr lang="ru-RU" sz="1400" b="1" kern="1200" dirty="0" smtClean="0"/>
            <a:t>        110110000 – 1300000,00</a:t>
          </a:r>
        </a:p>
        <a:p>
          <a:pPr lvl="0" algn="ctr" defTabSz="622300">
            <a:lnSpc>
              <a:spcPct val="90000"/>
            </a:lnSpc>
            <a:spcBef>
              <a:spcPct val="0"/>
            </a:spcBef>
            <a:spcAft>
              <a:spcPct val="35000"/>
            </a:spcAft>
          </a:pPr>
          <a:r>
            <a:rPr lang="ru-RU" sz="1400" b="1" kern="1200" dirty="0" smtClean="0"/>
            <a:t>110412000 – 12000,00 </a:t>
          </a:r>
        </a:p>
        <a:p>
          <a:pPr lvl="0" algn="ctr" defTabSz="622300">
            <a:lnSpc>
              <a:spcPct val="90000"/>
            </a:lnSpc>
            <a:spcBef>
              <a:spcPct val="0"/>
            </a:spcBef>
            <a:spcAft>
              <a:spcPct val="35000"/>
            </a:spcAft>
          </a:pPr>
          <a:r>
            <a:rPr lang="ru-RU" sz="1400" b="1" kern="1200" dirty="0" smtClean="0"/>
            <a:t> 14013000 -  1288000,00</a:t>
          </a:r>
          <a:endParaRPr lang="ru-RU" sz="1400" b="1" kern="1200" dirty="0"/>
        </a:p>
      </dsp:txBody>
      <dsp:txXfrm>
        <a:off x="56832" y="4653099"/>
        <a:ext cx="2390533" cy="1726616"/>
      </dsp:txXfrm>
    </dsp:sp>
    <dsp:sp modelId="{66494848-BF9B-45D0-9523-DA035DEA2340}">
      <dsp:nvSpPr>
        <dsp:cNvPr id="0" name=""/>
        <dsp:cNvSpPr/>
      </dsp:nvSpPr>
      <dsp:spPr>
        <a:xfrm>
          <a:off x="169312" y="3000545"/>
          <a:ext cx="2152608" cy="125081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ru-RU" sz="1400" b="1" kern="1200" dirty="0" smtClean="0"/>
            <a:t>В Балансе за 2018 год на 01.01.2019  </a:t>
          </a:r>
        </a:p>
        <a:p>
          <a:pPr lvl="0" algn="ctr" defTabSz="622300">
            <a:lnSpc>
              <a:spcPct val="90000"/>
            </a:lnSpc>
            <a:spcBef>
              <a:spcPct val="0"/>
            </a:spcBef>
            <a:spcAft>
              <a:spcPct val="35000"/>
            </a:spcAft>
          </a:pPr>
          <a:r>
            <a:rPr lang="ru-RU" sz="1400" b="1" kern="1200" dirty="0" smtClean="0"/>
            <a:t>  1 10110 000 –2500000,00</a:t>
          </a:r>
        </a:p>
        <a:p>
          <a:pPr lvl="0" algn="ctr" defTabSz="622300">
            <a:lnSpc>
              <a:spcPct val="90000"/>
            </a:lnSpc>
            <a:spcBef>
              <a:spcPct val="0"/>
            </a:spcBef>
            <a:spcAft>
              <a:spcPct val="35000"/>
            </a:spcAft>
          </a:pPr>
          <a:r>
            <a:rPr lang="ru-RU" sz="1400" b="1" kern="1200" dirty="0" smtClean="0"/>
            <a:t>1 10410 000 – 15000,00</a:t>
          </a:r>
        </a:p>
        <a:p>
          <a:pPr lvl="0" algn="ctr" defTabSz="622300">
            <a:lnSpc>
              <a:spcPct val="90000"/>
            </a:lnSpc>
            <a:spcBef>
              <a:spcPct val="0"/>
            </a:spcBef>
            <a:spcAft>
              <a:spcPct val="35000"/>
            </a:spcAft>
          </a:pPr>
          <a:r>
            <a:rPr lang="ru-RU" sz="1400" b="1" kern="1200" dirty="0" smtClean="0"/>
            <a:t>1 40130 000 – 2485000,00</a:t>
          </a:r>
          <a:endParaRPr lang="ru-RU" sz="1400" b="1" kern="1200" dirty="0"/>
        </a:p>
      </dsp:txBody>
      <dsp:txXfrm>
        <a:off x="205947" y="3037180"/>
        <a:ext cx="2079338" cy="1177544"/>
      </dsp:txXfrm>
    </dsp:sp>
    <dsp:sp modelId="{072EB34C-D55C-4A8E-A620-C5A59D76B5B6}">
      <dsp:nvSpPr>
        <dsp:cNvPr id="0" name=""/>
        <dsp:cNvSpPr/>
      </dsp:nvSpPr>
      <dsp:spPr>
        <a:xfrm>
          <a:off x="3715502" y="192"/>
          <a:ext cx="1481175" cy="519889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t>Исправление ошибки, допущенной в 2018 году</a:t>
          </a:r>
          <a:endParaRPr lang="ru-RU" sz="1800" kern="1200" dirty="0"/>
        </a:p>
      </dsp:txBody>
      <dsp:txXfrm>
        <a:off x="3715502" y="192"/>
        <a:ext cx="1481175" cy="1559668"/>
      </dsp:txXfrm>
    </dsp:sp>
    <dsp:sp modelId="{30E5FCC7-82B4-4071-9657-641A6C60BF61}">
      <dsp:nvSpPr>
        <dsp:cNvPr id="0" name=""/>
        <dsp:cNvSpPr/>
      </dsp:nvSpPr>
      <dsp:spPr>
        <a:xfrm>
          <a:off x="2427622" y="1283376"/>
          <a:ext cx="3730042" cy="188443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l" defTabSz="800100">
            <a:lnSpc>
              <a:spcPct val="100000"/>
            </a:lnSpc>
            <a:spcBef>
              <a:spcPct val="0"/>
            </a:spcBef>
            <a:spcAft>
              <a:spcPct val="35000"/>
            </a:spcAft>
          </a:pPr>
          <a:endParaRPr lang="ru-RU" sz="1800" b="0" kern="1200" dirty="0" smtClean="0"/>
        </a:p>
        <a:p>
          <a:pPr lvl="0" algn="l" defTabSz="800100">
            <a:lnSpc>
              <a:spcPct val="100000"/>
            </a:lnSpc>
            <a:spcBef>
              <a:spcPct val="0"/>
            </a:spcBef>
            <a:spcAft>
              <a:spcPct val="35000"/>
            </a:spcAft>
          </a:pPr>
          <a:endParaRPr lang="ru-RU" sz="1400" b="0" kern="1200" dirty="0" smtClean="0"/>
        </a:p>
        <a:p>
          <a:pPr lvl="0" algn="l" defTabSz="800100">
            <a:lnSpc>
              <a:spcPct val="100000"/>
            </a:lnSpc>
            <a:spcBef>
              <a:spcPct val="0"/>
            </a:spcBef>
            <a:spcAft>
              <a:spcPct val="35000"/>
            </a:spcAft>
          </a:pPr>
          <a:endParaRPr lang="ru-RU" sz="1400" b="0" kern="1200" dirty="0" smtClean="0"/>
        </a:p>
        <a:p>
          <a:pPr lvl="0" algn="l" defTabSz="800100">
            <a:lnSpc>
              <a:spcPct val="100000"/>
            </a:lnSpc>
            <a:spcBef>
              <a:spcPct val="0"/>
            </a:spcBef>
            <a:spcAft>
              <a:spcPct val="35000"/>
            </a:spcAft>
          </a:pPr>
          <a:endParaRPr lang="ru-RU" sz="1400" b="1" kern="1200" dirty="0" smtClean="0"/>
        </a:p>
        <a:p>
          <a:pPr lvl="0" algn="l" defTabSz="800100">
            <a:lnSpc>
              <a:spcPct val="100000"/>
            </a:lnSpc>
            <a:spcBef>
              <a:spcPct val="0"/>
            </a:spcBef>
            <a:spcAft>
              <a:spcPct val="35000"/>
            </a:spcAft>
          </a:pPr>
          <a:r>
            <a:rPr lang="ru-RU" sz="1400" b="1" kern="1200" dirty="0" err="1" smtClean="0"/>
            <a:t>Дт</a:t>
          </a:r>
          <a:r>
            <a:rPr lang="ru-RU" sz="1400" b="1" kern="1200" dirty="0" smtClean="0"/>
            <a:t> 1 10112 310    Кт 1 304 86 730    1200000,00  «Красное </a:t>
          </a:r>
          <a:r>
            <a:rPr lang="ru-RU" sz="1400" b="1" kern="1200" dirty="0" err="1" smtClean="0"/>
            <a:t>сторно</a:t>
          </a:r>
          <a:r>
            <a:rPr lang="ru-RU" sz="1400" b="1" kern="1200" dirty="0" smtClean="0"/>
            <a:t>»</a:t>
          </a:r>
        </a:p>
        <a:p>
          <a:pPr lvl="0" algn="l" defTabSz="800100">
            <a:lnSpc>
              <a:spcPct val="100000"/>
            </a:lnSpc>
            <a:spcBef>
              <a:spcPct val="0"/>
            </a:spcBef>
            <a:spcAft>
              <a:spcPct val="35000"/>
            </a:spcAft>
          </a:pPr>
          <a:r>
            <a:rPr lang="ru-RU" sz="1400" b="1" kern="1200" dirty="0" err="1" smtClean="0"/>
            <a:t>Дт</a:t>
          </a:r>
          <a:r>
            <a:rPr lang="ru-RU" sz="1400" b="1" kern="1200" dirty="0" smtClean="0"/>
            <a:t> 1 30486 000    Кт 1 106 11 310    1200000,00 «Красное </a:t>
          </a:r>
          <a:r>
            <a:rPr lang="ru-RU" sz="1400" b="1" kern="1200" dirty="0" err="1" smtClean="0"/>
            <a:t>сторно</a:t>
          </a:r>
          <a:r>
            <a:rPr lang="ru-RU" sz="1400" b="1" kern="1200" dirty="0" smtClean="0"/>
            <a:t>»</a:t>
          </a:r>
        </a:p>
        <a:p>
          <a:pPr lvl="0" defTabSz="800100">
            <a:spcBef>
              <a:spcPct val="0"/>
            </a:spcBef>
            <a:spcAft>
              <a:spcPct val="35000"/>
            </a:spcAft>
          </a:pPr>
          <a:r>
            <a:rPr lang="ru-RU" sz="1400" b="1" kern="1200" dirty="0" err="1" smtClean="0"/>
            <a:t>Дт</a:t>
          </a:r>
          <a:r>
            <a:rPr lang="ru-RU" sz="1400" b="1" kern="1200" dirty="0" smtClean="0"/>
            <a:t> 1 10611 310    Кт 1 304 86 000    1200000,00 «Красное </a:t>
          </a:r>
          <a:r>
            <a:rPr lang="ru-RU" sz="1400" b="1" kern="1200" dirty="0" err="1" smtClean="0"/>
            <a:t>сторно</a:t>
          </a:r>
          <a:r>
            <a:rPr lang="ru-RU" sz="1400" b="1" kern="1200" dirty="0" smtClean="0"/>
            <a:t>»</a:t>
          </a:r>
        </a:p>
        <a:p>
          <a:pPr lvl="0" algn="l" defTabSz="800100">
            <a:lnSpc>
              <a:spcPct val="100000"/>
            </a:lnSpc>
            <a:spcBef>
              <a:spcPct val="0"/>
            </a:spcBef>
            <a:spcAft>
              <a:spcPct val="35000"/>
            </a:spcAft>
          </a:pPr>
          <a:r>
            <a:rPr lang="ru-RU" sz="1400" b="1" kern="1200" dirty="0" err="1" smtClean="0"/>
            <a:t>Дт</a:t>
          </a:r>
          <a:r>
            <a:rPr lang="ru-RU" sz="1400" b="1" kern="1200" dirty="0" smtClean="0"/>
            <a:t> 1 40128 271    Кт 1 10412 411       3000,00 «Красное </a:t>
          </a:r>
          <a:r>
            <a:rPr lang="ru-RU" sz="1400" b="1" kern="1200" dirty="0" err="1" smtClean="0"/>
            <a:t>сторно</a:t>
          </a:r>
          <a:r>
            <a:rPr lang="ru-RU" sz="1400" b="1" kern="1200" dirty="0" smtClean="0"/>
            <a:t>»</a:t>
          </a:r>
        </a:p>
        <a:p>
          <a:pPr lvl="0" algn="l" defTabSz="800100">
            <a:lnSpc>
              <a:spcPct val="100000"/>
            </a:lnSpc>
            <a:spcBef>
              <a:spcPct val="0"/>
            </a:spcBef>
            <a:spcAft>
              <a:spcPct val="35000"/>
            </a:spcAft>
          </a:pPr>
          <a:r>
            <a:rPr lang="ru-RU" sz="1400" b="1" kern="1200" dirty="0" err="1" smtClean="0"/>
            <a:t>Дт</a:t>
          </a:r>
          <a:r>
            <a:rPr lang="ru-RU" sz="1400" b="1" kern="1200" dirty="0" smtClean="0"/>
            <a:t> 1 40128 225   Кт 1 30486 000     1200000,00</a:t>
          </a:r>
        </a:p>
        <a:p>
          <a:pPr lvl="0" algn="l" defTabSz="800100">
            <a:lnSpc>
              <a:spcPct val="100000"/>
            </a:lnSpc>
            <a:spcBef>
              <a:spcPct val="0"/>
            </a:spcBef>
            <a:spcAft>
              <a:spcPct val="35000"/>
            </a:spcAft>
          </a:pPr>
          <a:endParaRPr lang="ru-RU" sz="1400" b="1" kern="1200" dirty="0" smtClean="0"/>
        </a:p>
        <a:p>
          <a:pPr lvl="0" algn="l" defTabSz="800100">
            <a:lnSpc>
              <a:spcPct val="100000"/>
            </a:lnSpc>
            <a:spcBef>
              <a:spcPct val="0"/>
            </a:spcBef>
            <a:spcAft>
              <a:spcPct val="35000"/>
            </a:spcAft>
          </a:pPr>
          <a:endParaRPr lang="ru-RU" sz="1400" b="1" kern="1200" dirty="0" smtClean="0"/>
        </a:p>
        <a:p>
          <a:pPr lvl="0" algn="l" defTabSz="800100">
            <a:lnSpc>
              <a:spcPct val="100000"/>
            </a:lnSpc>
            <a:spcBef>
              <a:spcPct val="0"/>
            </a:spcBef>
            <a:spcAft>
              <a:spcPct val="35000"/>
            </a:spcAft>
          </a:pPr>
          <a:endParaRPr lang="ru-RU" sz="1400" kern="1200" dirty="0"/>
        </a:p>
      </dsp:txBody>
      <dsp:txXfrm>
        <a:off x="2482815" y="1338569"/>
        <a:ext cx="3619656" cy="1774048"/>
      </dsp:txXfrm>
    </dsp:sp>
    <dsp:sp modelId="{F0A3F622-582D-47CD-A911-91EB5E2B56F3}">
      <dsp:nvSpPr>
        <dsp:cNvPr id="0" name=""/>
        <dsp:cNvSpPr/>
      </dsp:nvSpPr>
      <dsp:spPr>
        <a:xfrm>
          <a:off x="3342374" y="3917624"/>
          <a:ext cx="2202243" cy="125782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ru-RU" sz="1400" b="1" kern="1200" dirty="0" smtClean="0"/>
            <a:t>Информацию отражаем в </a:t>
          </a:r>
          <a:r>
            <a:rPr lang="ru-RU" sz="1400" b="1" kern="1200" dirty="0" smtClean="0">
              <a:solidFill>
                <a:srgbClr val="FF0000"/>
              </a:solidFill>
            </a:rPr>
            <a:t>отдельном</a:t>
          </a:r>
          <a:r>
            <a:rPr lang="ru-RU" sz="1400" b="1" kern="1200" dirty="0" smtClean="0"/>
            <a:t> регистре бух. учета и текстовой части Пояснительной записки </a:t>
          </a:r>
          <a:endParaRPr lang="ru-RU" sz="1400" b="1" kern="1200" dirty="0"/>
        </a:p>
      </dsp:txBody>
      <dsp:txXfrm>
        <a:off x="3379214" y="3954464"/>
        <a:ext cx="2128563" cy="1184146"/>
      </dsp:txXfrm>
    </dsp:sp>
    <dsp:sp modelId="{FDCE07EA-05F1-47A4-A10B-5D68040A4736}">
      <dsp:nvSpPr>
        <dsp:cNvPr id="0" name=""/>
        <dsp:cNvSpPr/>
      </dsp:nvSpPr>
      <dsp:spPr>
        <a:xfrm>
          <a:off x="2617005" y="5289455"/>
          <a:ext cx="3719699" cy="1131868"/>
        </a:xfrm>
        <a:prstGeom prst="roundRect">
          <a:avLst>
            <a:gd name="adj" fmla="val 10000"/>
          </a:avLst>
        </a:prstGeom>
        <a:solidFill>
          <a:schemeClr val="lt1">
            <a:hueOff val="0"/>
            <a:satOff val="0"/>
            <a:lumOff val="0"/>
            <a:alphaOff val="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just" defTabSz="622300">
            <a:lnSpc>
              <a:spcPct val="10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Движение  ОС за 2019 отражается в</a:t>
          </a:r>
        </a:p>
        <a:p>
          <a:pPr lvl="0" algn="just" defTabSz="622300">
            <a:lnSpc>
              <a:spcPct val="100000"/>
            </a:lnSpc>
            <a:spcBef>
              <a:spcPct val="0"/>
            </a:spcBef>
            <a:spcAft>
              <a:spcPct val="35000"/>
            </a:spcAft>
          </a:pPr>
          <a:r>
            <a:rPr lang="ru-RU" sz="1400" b="1" kern="1200" dirty="0" smtClean="0">
              <a:latin typeface="Times New Roman" panose="02020603050405020304" pitchFamily="18" charset="0"/>
              <a:cs typeface="Times New Roman" panose="02020603050405020304" pitchFamily="18" charset="0"/>
            </a:rPr>
            <a:t>(ф. 0503168), (ф.0503768), (ф. 0503121),              (ф. 0503721), (ф. 0503110), (ф. 0503710) без учета операций по исправлении ошибок за предыдущий период</a:t>
          </a:r>
        </a:p>
      </dsp:txBody>
      <dsp:txXfrm>
        <a:off x="2650156" y="5322606"/>
        <a:ext cx="3653397" cy="1065566"/>
      </dsp:txXfrm>
    </dsp:sp>
    <dsp:sp modelId="{F0116E0A-A4A1-4BAF-8756-A9C67B0D41E7}">
      <dsp:nvSpPr>
        <dsp:cNvPr id="0" name=""/>
        <dsp:cNvSpPr/>
      </dsp:nvSpPr>
      <dsp:spPr>
        <a:xfrm>
          <a:off x="6749500" y="0"/>
          <a:ext cx="1198920" cy="6192670"/>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400" b="1" kern="1200" dirty="0" smtClean="0"/>
            <a:t>Сальдо на 01.01.2020</a:t>
          </a:r>
          <a:endParaRPr lang="ru-RU" sz="1400" b="1" kern="1200" dirty="0"/>
        </a:p>
      </dsp:txBody>
      <dsp:txXfrm>
        <a:off x="6749500" y="0"/>
        <a:ext cx="1198920" cy="1857801"/>
      </dsp:txXfrm>
    </dsp:sp>
    <dsp:sp modelId="{F5BC871E-137D-4DCA-AF01-0AA832F7F0E3}">
      <dsp:nvSpPr>
        <dsp:cNvPr id="0" name=""/>
        <dsp:cNvSpPr/>
      </dsp:nvSpPr>
      <dsp:spPr>
        <a:xfrm>
          <a:off x="6364150" y="1509336"/>
          <a:ext cx="2028244" cy="123502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l" defTabSz="622300">
            <a:lnSpc>
              <a:spcPct val="90000"/>
            </a:lnSpc>
            <a:spcBef>
              <a:spcPct val="0"/>
            </a:spcBef>
            <a:spcAft>
              <a:spcPct val="35000"/>
            </a:spcAft>
          </a:pPr>
          <a:r>
            <a:rPr lang="ru-RU" sz="1400" b="1" kern="1200" dirty="0" smtClean="0"/>
            <a:t>В главной книге          110112000  - 1300000,00</a:t>
          </a:r>
        </a:p>
        <a:p>
          <a:pPr lvl="0" algn="l" defTabSz="622300">
            <a:lnSpc>
              <a:spcPct val="90000"/>
            </a:lnSpc>
            <a:spcBef>
              <a:spcPct val="0"/>
            </a:spcBef>
            <a:spcAft>
              <a:spcPct val="35000"/>
            </a:spcAft>
          </a:pPr>
          <a:r>
            <a:rPr lang="ru-RU" sz="1400" b="1" kern="1200" dirty="0" smtClean="0"/>
            <a:t>110412000  – 12000,00</a:t>
          </a:r>
        </a:p>
        <a:p>
          <a:pPr lvl="0" algn="l" defTabSz="622300">
            <a:lnSpc>
              <a:spcPct val="90000"/>
            </a:lnSpc>
            <a:spcBef>
              <a:spcPct val="0"/>
            </a:spcBef>
            <a:spcAft>
              <a:spcPct val="35000"/>
            </a:spcAft>
          </a:pPr>
          <a:r>
            <a:rPr lang="ru-RU" sz="1400" b="1" kern="1200" dirty="0" smtClean="0"/>
            <a:t>140130000 – 1288000,00</a:t>
          </a:r>
          <a:endParaRPr lang="ru-RU" sz="1400" b="1" kern="1200" dirty="0"/>
        </a:p>
      </dsp:txBody>
      <dsp:txXfrm>
        <a:off x="6400323" y="1545509"/>
        <a:ext cx="1955898" cy="1162677"/>
      </dsp:txXfrm>
    </dsp:sp>
    <dsp:sp modelId="{3260187C-6BD2-4940-95A5-28DED4F602FB}">
      <dsp:nvSpPr>
        <dsp:cNvPr id="0" name=""/>
        <dsp:cNvSpPr/>
      </dsp:nvSpPr>
      <dsp:spPr>
        <a:xfrm>
          <a:off x="6408714" y="4627714"/>
          <a:ext cx="1989585" cy="167004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just" defTabSz="622300">
            <a:lnSpc>
              <a:spcPct val="90000"/>
            </a:lnSpc>
            <a:spcBef>
              <a:spcPct val="0"/>
            </a:spcBef>
            <a:spcAft>
              <a:spcPct val="35000"/>
            </a:spcAft>
          </a:pPr>
          <a:r>
            <a:rPr lang="ru-RU" sz="1400" b="1" kern="1200" dirty="0" smtClean="0"/>
            <a:t>В балансе на 01.01.2020  входящее сальдо по счетам 110110000,  110410000,  140130000            будет соответствовать остаткам в главной книге</a:t>
          </a:r>
        </a:p>
      </dsp:txBody>
      <dsp:txXfrm>
        <a:off x="6457628" y="4676628"/>
        <a:ext cx="1891757" cy="1572218"/>
      </dsp:txXfrm>
    </dsp:sp>
    <dsp:sp modelId="{B5621B5E-BBF8-4F6A-8851-BCB725A066ED}">
      <dsp:nvSpPr>
        <dsp:cNvPr id="0" name=""/>
        <dsp:cNvSpPr/>
      </dsp:nvSpPr>
      <dsp:spPr>
        <a:xfrm>
          <a:off x="6312720" y="2959967"/>
          <a:ext cx="2117767" cy="122543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l" defTabSz="622300">
            <a:lnSpc>
              <a:spcPct val="90000"/>
            </a:lnSpc>
            <a:spcBef>
              <a:spcPct val="0"/>
            </a:spcBef>
            <a:spcAft>
              <a:spcPct val="35000"/>
            </a:spcAft>
          </a:pPr>
          <a:r>
            <a:rPr lang="ru-RU" sz="1400" b="1" kern="1200" dirty="0" smtClean="0"/>
            <a:t>В балансе на 01.01.2020   110110000 – 1300000,00</a:t>
          </a:r>
        </a:p>
        <a:p>
          <a:pPr lvl="0" algn="l" defTabSz="622300">
            <a:lnSpc>
              <a:spcPct val="90000"/>
            </a:lnSpc>
            <a:spcBef>
              <a:spcPct val="0"/>
            </a:spcBef>
            <a:spcAft>
              <a:spcPct val="35000"/>
            </a:spcAft>
          </a:pPr>
          <a:r>
            <a:rPr lang="ru-RU" sz="1400" b="1" kern="1200" dirty="0" smtClean="0"/>
            <a:t>110410000 – 12000,00</a:t>
          </a:r>
        </a:p>
        <a:p>
          <a:pPr lvl="0" algn="l" defTabSz="622300">
            <a:lnSpc>
              <a:spcPct val="90000"/>
            </a:lnSpc>
            <a:spcBef>
              <a:spcPct val="0"/>
            </a:spcBef>
            <a:spcAft>
              <a:spcPct val="35000"/>
            </a:spcAft>
          </a:pPr>
          <a:r>
            <a:rPr lang="ru-RU" sz="1400" b="1" kern="1200" dirty="0" smtClean="0"/>
            <a:t>140130000 – 1288000,00</a:t>
          </a:r>
          <a:endParaRPr lang="ru-RU" sz="1400" b="1" kern="1200" dirty="0"/>
        </a:p>
      </dsp:txBody>
      <dsp:txXfrm>
        <a:off x="6348612" y="2995859"/>
        <a:ext cx="2045983" cy="115365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83A08-E0B7-4E21-A202-F87178F94ABB}">
      <dsp:nvSpPr>
        <dsp:cNvPr id="0" name=""/>
        <dsp:cNvSpPr/>
      </dsp:nvSpPr>
      <dsp:spPr>
        <a:xfrm>
          <a:off x="1509" y="0"/>
          <a:ext cx="2239268" cy="52330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Отчетная дата</a:t>
          </a:r>
          <a:endParaRPr lang="ru-RU" sz="3200" kern="1200" dirty="0"/>
        </a:p>
      </dsp:txBody>
      <dsp:txXfrm>
        <a:off x="1509" y="2093228"/>
        <a:ext cx="2239268" cy="2093228"/>
      </dsp:txXfrm>
    </dsp:sp>
    <dsp:sp modelId="{1B892F45-35B3-43BB-A2DE-82FD237D3BB9}">
      <dsp:nvSpPr>
        <dsp:cNvPr id="0" name=""/>
        <dsp:cNvSpPr/>
      </dsp:nvSpPr>
      <dsp:spPr>
        <a:xfrm>
          <a:off x="249837" y="313984"/>
          <a:ext cx="1742612" cy="1742612"/>
        </a:xfrm>
        <a:prstGeom prst="ellipse">
          <a:avLst/>
        </a:prstGeom>
        <a:blipFill>
          <a:blip xmlns:r="http://schemas.openxmlformats.org/officeDocument/2006/relationships" r:embed="rId1"/>
          <a:tile tx="0" ty="0" sx="100000" sy="100000" flip="none" algn="tl"/>
        </a:blipFill>
        <a:ln w="25400" cap="flat" cmpd="sng" algn="ctr">
          <a:solidFill>
            <a:schemeClr val="lt1">
              <a:hueOff val="0"/>
              <a:satOff val="0"/>
              <a:lumOff val="0"/>
              <a:alphaOff val="0"/>
            </a:schemeClr>
          </a:solidFill>
          <a:prstDash val="solid"/>
        </a:ln>
        <a:effectLst>
          <a:innerShdw blurRad="114300">
            <a:prstClr val="black"/>
          </a:innerShdw>
        </a:effectLst>
      </dsp:spPr>
      <dsp:style>
        <a:lnRef idx="2">
          <a:scrgbClr r="0" g="0" b="0"/>
        </a:lnRef>
        <a:fillRef idx="1">
          <a:scrgbClr r="0" g="0" b="0"/>
        </a:fillRef>
        <a:effectRef idx="0">
          <a:scrgbClr r="0" g="0" b="0"/>
        </a:effectRef>
        <a:fontRef idx="minor"/>
      </dsp:style>
    </dsp:sp>
    <dsp:sp modelId="{B2734EB1-F40A-4ED4-8983-8A0212B53F39}">
      <dsp:nvSpPr>
        <dsp:cNvPr id="0" name=""/>
        <dsp:cNvSpPr/>
      </dsp:nvSpPr>
      <dsp:spPr>
        <a:xfrm>
          <a:off x="2307955" y="0"/>
          <a:ext cx="2239268" cy="52330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Событие после отчетной даты</a:t>
          </a:r>
          <a:endParaRPr lang="ru-RU" sz="3200" kern="1200" dirty="0"/>
        </a:p>
      </dsp:txBody>
      <dsp:txXfrm>
        <a:off x="2307955" y="2093228"/>
        <a:ext cx="2239268" cy="2093228"/>
      </dsp:txXfrm>
    </dsp:sp>
    <dsp:sp modelId="{B51A86D5-876E-4907-8737-AA1FB50DE93F}">
      <dsp:nvSpPr>
        <dsp:cNvPr id="0" name=""/>
        <dsp:cNvSpPr/>
      </dsp:nvSpPr>
      <dsp:spPr>
        <a:xfrm>
          <a:off x="2556283" y="313984"/>
          <a:ext cx="1742612" cy="1742612"/>
        </a:xfrm>
        <a:prstGeom prst="ellipse">
          <a:avLst/>
        </a:prstGeom>
        <a:blipFill>
          <a:blip xmlns:r="http://schemas.openxmlformats.org/officeDocument/2006/relationships" r:embed="rId2"/>
          <a:tile tx="0" ty="0" sx="100000" sy="100000" flip="none" algn="tl"/>
        </a:blip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dsp:style>
    </dsp:sp>
    <dsp:sp modelId="{ADE3A3E1-9218-48DE-8757-B4A36D4ED0C1}">
      <dsp:nvSpPr>
        <dsp:cNvPr id="0" name=""/>
        <dsp:cNvSpPr/>
      </dsp:nvSpPr>
      <dsp:spPr>
        <a:xfrm>
          <a:off x="4580813" y="0"/>
          <a:ext cx="2114138" cy="52330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ru-RU" sz="3200" kern="1200" dirty="0" smtClean="0"/>
            <a:t>Дата подписания отчета</a:t>
          </a:r>
          <a:endParaRPr lang="ru-RU" sz="3200" kern="1200" dirty="0"/>
        </a:p>
      </dsp:txBody>
      <dsp:txXfrm>
        <a:off x="4580813" y="2093228"/>
        <a:ext cx="2114138" cy="2093228"/>
      </dsp:txXfrm>
    </dsp:sp>
    <dsp:sp modelId="{07AC111D-BD39-407C-869F-741D0E5EAE58}">
      <dsp:nvSpPr>
        <dsp:cNvPr id="0" name=""/>
        <dsp:cNvSpPr/>
      </dsp:nvSpPr>
      <dsp:spPr>
        <a:xfrm>
          <a:off x="4800165" y="313984"/>
          <a:ext cx="1742612" cy="1742612"/>
        </a:xfrm>
        <a:prstGeom prst="ellipse">
          <a:avLst/>
        </a:prstGeom>
        <a:blipFill>
          <a:blip xmlns:r="http://schemas.openxmlformats.org/officeDocument/2006/relationships" r:embed="rId3"/>
          <a:tile tx="0" ty="0" sx="100000" sy="100000" flip="none" algn="tl"/>
        </a:blip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dsp:style>
    </dsp:sp>
    <dsp:sp modelId="{7DFE8DF9-924C-4D56-ACD1-B064C16B6562}">
      <dsp:nvSpPr>
        <dsp:cNvPr id="0" name=""/>
        <dsp:cNvSpPr/>
      </dsp:nvSpPr>
      <dsp:spPr>
        <a:xfrm>
          <a:off x="6795718" y="0"/>
          <a:ext cx="2239268" cy="5233070"/>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ru-RU" sz="2400" b="1" kern="1200" dirty="0" smtClean="0">
            <a:solidFill>
              <a:srgbClr val="FF0000"/>
            </a:solidFill>
            <a:latin typeface="Arial" panose="020B0604020202020204" pitchFamily="34" charset="0"/>
            <a:ea typeface="+mj-ea"/>
            <a:cs typeface="Arial" panose="020B0604020202020204" pitchFamily="34" charset="0"/>
          </a:endParaRPr>
        </a:p>
        <a:p>
          <a:pPr lvl="0" algn="ctr" defTabSz="1066800">
            <a:lnSpc>
              <a:spcPct val="90000"/>
            </a:lnSpc>
            <a:spcBef>
              <a:spcPct val="0"/>
            </a:spcBef>
            <a:spcAft>
              <a:spcPct val="35000"/>
            </a:spcAft>
          </a:pPr>
          <a:endParaRPr lang="ru-RU" sz="2400" b="1" kern="1200" dirty="0" smtClean="0">
            <a:solidFill>
              <a:srgbClr val="FF0000"/>
            </a:solidFill>
            <a:latin typeface="Arial" panose="020B0604020202020204" pitchFamily="34" charset="0"/>
            <a:ea typeface="+mj-ea"/>
            <a:cs typeface="Arial" panose="020B0604020202020204" pitchFamily="34" charset="0"/>
          </a:endParaRPr>
        </a:p>
        <a:p>
          <a:pPr lvl="0" algn="ctr" defTabSz="1066800">
            <a:lnSpc>
              <a:spcPct val="90000"/>
            </a:lnSpc>
            <a:spcBef>
              <a:spcPct val="0"/>
            </a:spcBef>
            <a:spcAft>
              <a:spcPct val="35000"/>
            </a:spcAft>
          </a:pPr>
          <a:r>
            <a:rPr lang="ru-RU" sz="2400" b="1" kern="1200" dirty="0" smtClean="0">
              <a:solidFill>
                <a:srgbClr val="FF0000"/>
              </a:solidFill>
              <a:latin typeface="Arial" panose="020B0604020202020204" pitchFamily="34" charset="0"/>
              <a:ea typeface="+mj-ea"/>
              <a:cs typeface="Arial" panose="020B0604020202020204" pitchFamily="34" charset="0"/>
            </a:rPr>
            <a:t>С учетом</a:t>
          </a:r>
        </a:p>
        <a:p>
          <a:pPr lvl="0" algn="ctr" defTabSz="1066800">
            <a:lnSpc>
              <a:spcPct val="90000"/>
            </a:lnSpc>
            <a:spcBef>
              <a:spcPct val="0"/>
            </a:spcBef>
            <a:spcAft>
              <a:spcPct val="35000"/>
            </a:spcAft>
          </a:pPr>
          <a:r>
            <a:rPr lang="ru-RU" sz="2400" b="1" kern="1200" dirty="0" smtClean="0">
              <a:solidFill>
                <a:srgbClr val="FF0000"/>
              </a:solidFill>
              <a:latin typeface="Arial" panose="020B0604020202020204" pitchFamily="34" charset="0"/>
              <a:ea typeface="+mj-ea"/>
              <a:cs typeface="Arial" panose="020B0604020202020204" pitchFamily="34" charset="0"/>
            </a:rPr>
            <a:t> </a:t>
          </a:r>
          <a:r>
            <a:rPr lang="ru-RU" sz="2400" b="1" kern="1200" dirty="0" smtClean="0">
              <a:ln>
                <a:solidFill>
                  <a:srgbClr val="FF0000"/>
                </a:solidFill>
              </a:ln>
              <a:solidFill>
                <a:srgbClr val="FF0000"/>
              </a:solidFill>
              <a:latin typeface="Arial" panose="020B0604020202020204" pitchFamily="34" charset="0"/>
              <a:ea typeface="+mj-ea"/>
              <a:cs typeface="Arial" panose="020B0604020202020204" pitchFamily="34" charset="0"/>
            </a:rPr>
            <a:t>существенности</a:t>
          </a:r>
        </a:p>
        <a:p>
          <a:pPr lvl="0" algn="ctr" defTabSz="1066800">
            <a:lnSpc>
              <a:spcPct val="90000"/>
            </a:lnSpc>
            <a:spcBef>
              <a:spcPct val="0"/>
            </a:spcBef>
            <a:spcAft>
              <a:spcPct val="35000"/>
            </a:spcAft>
          </a:pPr>
          <a:r>
            <a:rPr lang="ru-RU" sz="2400" b="1" kern="1200" dirty="0" smtClean="0">
              <a:solidFill>
                <a:srgbClr val="FF0000"/>
              </a:solidFill>
              <a:latin typeface="Arial" panose="020B0604020202020204" pitchFamily="34" charset="0"/>
              <a:ea typeface="+mj-ea"/>
              <a:cs typeface="Arial" panose="020B0604020202020204" pitchFamily="34" charset="0"/>
            </a:rPr>
            <a:t> информации</a:t>
          </a:r>
          <a:endParaRPr lang="ru-RU" sz="2400" b="1" kern="1200" dirty="0">
            <a:solidFill>
              <a:srgbClr val="FF0000"/>
            </a:solidFill>
          </a:endParaRPr>
        </a:p>
      </dsp:txBody>
      <dsp:txXfrm>
        <a:off x="6795718" y="2093228"/>
        <a:ext cx="2239268" cy="2093228"/>
      </dsp:txXfrm>
    </dsp:sp>
    <dsp:sp modelId="{6E667D31-9B54-4460-8373-E8CB1735C248}">
      <dsp:nvSpPr>
        <dsp:cNvPr id="0" name=""/>
        <dsp:cNvSpPr/>
      </dsp:nvSpPr>
      <dsp:spPr>
        <a:xfrm>
          <a:off x="7044046" y="313984"/>
          <a:ext cx="1742612" cy="1742612"/>
        </a:xfrm>
        <a:prstGeom prst="ellipse">
          <a:avLst/>
        </a:prstGeom>
        <a:blipFill>
          <a:blip xmlns:r="http://schemas.openxmlformats.org/officeDocument/2006/relationships" r:embed="rId4"/>
          <a:tile tx="0" ty="0" sx="100000" sy="100000" flip="none" algn="tl"/>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9DDAC6-C088-4E67-962A-38B9D088550D}">
      <dsp:nvSpPr>
        <dsp:cNvPr id="0" name=""/>
        <dsp:cNvSpPr/>
      </dsp:nvSpPr>
      <dsp:spPr>
        <a:xfrm>
          <a:off x="451786" y="3960442"/>
          <a:ext cx="5542411" cy="496927"/>
        </a:xfrm>
        <a:prstGeom prst="leftRightArrow">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12D8A4-583E-40B1-B4A6-63F665F9C1D0}">
      <dsp:nvSpPr>
        <dsp:cNvPr id="0" name=""/>
        <dsp:cNvSpPr/>
      </dsp:nvSpPr>
      <dsp:spPr>
        <a:xfrm>
          <a:off x="2419468" y="1589241"/>
          <a:ext cx="3125152" cy="1718061"/>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solidFill>
            <a:schemeClr val="accent3">
              <a:lumMod val="75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t>Показатель существенности информации определяется</a:t>
          </a:r>
          <a:endParaRPr lang="ru-RU" sz="2400" b="1" kern="1200" dirty="0"/>
        </a:p>
      </dsp:txBody>
      <dsp:txXfrm>
        <a:off x="2877136" y="1840845"/>
        <a:ext cx="2209816" cy="1214853"/>
      </dsp:txXfrm>
    </dsp:sp>
    <dsp:sp modelId="{9A921807-C355-42AD-9F30-DB03B04D6785}">
      <dsp:nvSpPr>
        <dsp:cNvPr id="0" name=""/>
        <dsp:cNvSpPr/>
      </dsp:nvSpPr>
      <dsp:spPr>
        <a:xfrm rot="16208621">
          <a:off x="3879024" y="1469065"/>
          <a:ext cx="210878" cy="29474"/>
        </a:xfrm>
        <a:custGeom>
          <a:avLst/>
          <a:gdLst/>
          <a:ahLst/>
          <a:cxnLst/>
          <a:rect l="0" t="0" r="0" b="0"/>
          <a:pathLst>
            <a:path>
              <a:moveTo>
                <a:pt x="0" y="14737"/>
              </a:moveTo>
              <a:lnTo>
                <a:pt x="210878" y="1473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979191" y="1478531"/>
        <a:ext cx="10543" cy="10543"/>
      </dsp:txXfrm>
    </dsp:sp>
    <dsp:sp modelId="{8A9C7908-52E5-4668-8219-9EBE913B4B3B}">
      <dsp:nvSpPr>
        <dsp:cNvPr id="0" name=""/>
        <dsp:cNvSpPr/>
      </dsp:nvSpPr>
      <dsp:spPr>
        <a:xfrm>
          <a:off x="2845590" y="30770"/>
          <a:ext cx="2281652" cy="1347594"/>
        </a:xfrm>
        <a:prstGeom prst="ellipse">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solidFill>
            <a:schemeClr val="accent2"/>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kern="1200" dirty="0" smtClean="0"/>
            <a:t>Степенью влияния пропуска информации</a:t>
          </a:r>
          <a:endParaRPr lang="ru-RU" sz="2000" kern="1200" dirty="0"/>
        </a:p>
      </dsp:txBody>
      <dsp:txXfrm>
        <a:off x="3179730" y="228121"/>
        <a:ext cx="1613372" cy="952892"/>
      </dsp:txXfrm>
    </dsp:sp>
    <dsp:sp modelId="{6C49BCAD-D0A2-455F-B0BF-51C7B390F97A}">
      <dsp:nvSpPr>
        <dsp:cNvPr id="0" name=""/>
        <dsp:cNvSpPr/>
      </dsp:nvSpPr>
      <dsp:spPr>
        <a:xfrm rot="53345">
          <a:off x="5543972" y="2461149"/>
          <a:ext cx="435090" cy="29474"/>
        </a:xfrm>
        <a:custGeom>
          <a:avLst/>
          <a:gdLst/>
          <a:ahLst/>
          <a:cxnLst/>
          <a:rect l="0" t="0" r="0" b="0"/>
          <a:pathLst>
            <a:path>
              <a:moveTo>
                <a:pt x="0" y="14737"/>
              </a:moveTo>
              <a:lnTo>
                <a:pt x="435090" y="1473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750640" y="2465010"/>
        <a:ext cx="21754" cy="21754"/>
      </dsp:txXfrm>
    </dsp:sp>
    <dsp:sp modelId="{AF93D02B-4AE1-4C95-86A0-841D888C5C63}">
      <dsp:nvSpPr>
        <dsp:cNvPr id="0" name=""/>
        <dsp:cNvSpPr/>
      </dsp:nvSpPr>
      <dsp:spPr>
        <a:xfrm>
          <a:off x="5978659" y="1822925"/>
          <a:ext cx="2250940" cy="1347594"/>
        </a:xfrm>
        <a:prstGeom prst="ellipse">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ru-RU" sz="2000" kern="1200" dirty="0" smtClean="0"/>
            <a:t>Степенью искажение информации</a:t>
          </a:r>
          <a:endParaRPr lang="ru-RU" sz="2000" kern="1200" dirty="0"/>
        </a:p>
      </dsp:txBody>
      <dsp:txXfrm>
        <a:off x="6308302" y="2020276"/>
        <a:ext cx="1591654" cy="952892"/>
      </dsp:txXfrm>
    </dsp:sp>
    <dsp:sp modelId="{04FE940E-594D-4BF9-9DA7-E7F1052648F2}">
      <dsp:nvSpPr>
        <dsp:cNvPr id="0" name=""/>
        <dsp:cNvSpPr/>
      </dsp:nvSpPr>
      <dsp:spPr>
        <a:xfrm rot="5394870">
          <a:off x="3868575" y="3407487"/>
          <a:ext cx="229844" cy="29474"/>
        </a:xfrm>
        <a:custGeom>
          <a:avLst/>
          <a:gdLst/>
          <a:ahLst/>
          <a:cxnLst/>
          <a:rect l="0" t="0" r="0" b="0"/>
          <a:pathLst>
            <a:path>
              <a:moveTo>
                <a:pt x="0" y="14737"/>
              </a:moveTo>
              <a:lnTo>
                <a:pt x="229844" y="1473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977751" y="3416478"/>
        <a:ext cx="11492" cy="11492"/>
      </dsp:txXfrm>
    </dsp:sp>
    <dsp:sp modelId="{EABFFB77-490A-4FBD-81A1-892A6EF39D2B}">
      <dsp:nvSpPr>
        <dsp:cNvPr id="0" name=""/>
        <dsp:cNvSpPr/>
      </dsp:nvSpPr>
      <dsp:spPr>
        <a:xfrm>
          <a:off x="2790726" y="3537146"/>
          <a:ext cx="2387897" cy="1347594"/>
        </a:xfrm>
        <a:prstGeom prst="ellipse">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solidFill>
            <a:schemeClr val="accent4">
              <a:lumMod val="75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ru-RU" sz="2100" kern="1200" dirty="0" smtClean="0"/>
            <a:t>Величиной  показателя</a:t>
          </a:r>
          <a:endParaRPr lang="ru-RU" sz="2100" kern="1200" dirty="0"/>
        </a:p>
      </dsp:txBody>
      <dsp:txXfrm>
        <a:off x="3140425" y="3734497"/>
        <a:ext cx="1688499" cy="952892"/>
      </dsp:txXfrm>
    </dsp:sp>
    <dsp:sp modelId="{DCC71A81-5FA8-4A60-BB60-492440CAB2A9}">
      <dsp:nvSpPr>
        <dsp:cNvPr id="0" name=""/>
        <dsp:cNvSpPr/>
      </dsp:nvSpPr>
      <dsp:spPr>
        <a:xfrm rot="10705140">
          <a:off x="2232104" y="2479220"/>
          <a:ext cx="189365" cy="29474"/>
        </a:xfrm>
        <a:custGeom>
          <a:avLst/>
          <a:gdLst/>
          <a:ahLst/>
          <a:cxnLst/>
          <a:rect l="0" t="0" r="0" b="0"/>
          <a:pathLst>
            <a:path>
              <a:moveTo>
                <a:pt x="0" y="14737"/>
              </a:moveTo>
              <a:lnTo>
                <a:pt x="189365" y="14737"/>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322052" y="2489223"/>
        <a:ext cx="9468" cy="9468"/>
      </dsp:txXfrm>
    </dsp:sp>
    <dsp:sp modelId="{02AFF764-10DD-4C72-AD0B-63D7D4681BC2}">
      <dsp:nvSpPr>
        <dsp:cNvPr id="0" name=""/>
        <dsp:cNvSpPr/>
      </dsp:nvSpPr>
      <dsp:spPr>
        <a:xfrm>
          <a:off x="84906" y="1822927"/>
          <a:ext cx="2148186" cy="1406524"/>
        </a:xfrm>
        <a:prstGeom prst="ellipse">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solidFill>
            <a:schemeClr val="tx2">
              <a:lumMod val="60000"/>
              <a:lumOff val="40000"/>
            </a:schemeClr>
          </a:solid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ru-RU" sz="2100" kern="1200" dirty="0" smtClean="0"/>
            <a:t>Характером показателя</a:t>
          </a:r>
          <a:endParaRPr lang="ru-RU" sz="2100" kern="1200" dirty="0"/>
        </a:p>
      </dsp:txBody>
      <dsp:txXfrm>
        <a:off x="399501" y="2028908"/>
        <a:ext cx="1518996" cy="9945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43CF2-F1A0-4A85-8D76-95929FD35AE4}">
      <dsp:nvSpPr>
        <dsp:cNvPr id="0" name=""/>
        <dsp:cNvSpPr/>
      </dsp:nvSpPr>
      <dsp:spPr>
        <a:xfrm>
          <a:off x="494135" y="0"/>
          <a:ext cx="4542978" cy="4542978"/>
        </a:xfrm>
        <a:prstGeom prst="triangl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29878E-92BA-4FF7-8C1F-97375EE4BFBD}">
      <dsp:nvSpPr>
        <dsp:cNvPr id="0" name=""/>
        <dsp:cNvSpPr/>
      </dsp:nvSpPr>
      <dsp:spPr>
        <a:xfrm>
          <a:off x="1491245" y="405648"/>
          <a:ext cx="4946078" cy="605443"/>
        </a:xfrm>
        <a:prstGeom prst="roundRect">
          <a:avLst/>
        </a:prstGeom>
        <a:solidFill>
          <a:schemeClr val="accent5">
            <a:lumMod val="40000"/>
            <a:lumOff val="6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Рабочий план счетов и его применение</a:t>
          </a:r>
          <a:endParaRPr lang="ru-RU" sz="2400" kern="1200" dirty="0"/>
        </a:p>
      </dsp:txBody>
      <dsp:txXfrm>
        <a:off x="1520800" y="435203"/>
        <a:ext cx="4886968" cy="546333"/>
      </dsp:txXfrm>
    </dsp:sp>
    <dsp:sp modelId="{571A9A89-B4F2-4276-A395-59E2C8217E60}">
      <dsp:nvSpPr>
        <dsp:cNvPr id="0" name=""/>
        <dsp:cNvSpPr/>
      </dsp:nvSpPr>
      <dsp:spPr>
        <a:xfrm>
          <a:off x="1203231" y="1376203"/>
          <a:ext cx="5594395" cy="858906"/>
        </a:xfrm>
        <a:prstGeom prst="roundRect">
          <a:avLst/>
        </a:prstGeom>
        <a:solidFill>
          <a:schemeClr val="accent6">
            <a:lumMod val="40000"/>
            <a:lumOff val="6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правила документооборота</a:t>
          </a:r>
          <a:endParaRPr lang="ru-RU" sz="2800" kern="1200" dirty="0">
            <a:solidFill>
              <a:schemeClr val="tx1"/>
            </a:solidFill>
          </a:endParaRPr>
        </a:p>
      </dsp:txBody>
      <dsp:txXfrm>
        <a:off x="1245159" y="1418131"/>
        <a:ext cx="5510539" cy="775050"/>
      </dsp:txXfrm>
    </dsp:sp>
    <dsp:sp modelId="{C5A9CA1C-C156-46A7-B1F0-9C0BADB279EC}">
      <dsp:nvSpPr>
        <dsp:cNvPr id="0" name=""/>
        <dsp:cNvSpPr/>
      </dsp:nvSpPr>
      <dsp:spPr>
        <a:xfrm>
          <a:off x="353760" y="2464249"/>
          <a:ext cx="7396867" cy="878275"/>
        </a:xfrm>
        <a:prstGeom prst="roundRect">
          <a:avLst/>
        </a:prstGeom>
        <a:solidFill>
          <a:srgbClr val="FFFF00">
            <a:alpha val="90000"/>
          </a:srgb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endParaRPr lang="ru-RU" sz="2800" kern="1200" dirty="0">
            <a:solidFill>
              <a:schemeClr val="tx1"/>
            </a:solidFill>
          </a:endParaRPr>
        </a:p>
      </dsp:txBody>
      <dsp:txXfrm>
        <a:off x="396634" y="2507123"/>
        <a:ext cx="7311119" cy="792527"/>
      </dsp:txXfrm>
    </dsp:sp>
    <dsp:sp modelId="{C47603D0-F003-4275-8C7B-C698B7ADA26A}">
      <dsp:nvSpPr>
        <dsp:cNvPr id="0" name=""/>
        <dsp:cNvSpPr/>
      </dsp:nvSpPr>
      <dsp:spPr>
        <a:xfrm>
          <a:off x="303279" y="3592629"/>
          <a:ext cx="7375577" cy="858906"/>
        </a:xfrm>
        <a:prstGeom prst="roundRect">
          <a:avLst/>
        </a:prstGeom>
        <a:solidFill>
          <a:schemeClr val="accent3">
            <a:lumMod val="60000"/>
            <a:lumOff val="4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порядок проведения инвентаризации имущества, учитываемого на </a:t>
          </a:r>
          <a:r>
            <a:rPr lang="ru-RU" sz="2400" kern="1200" dirty="0" err="1"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забалансовых</a:t>
          </a: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счетах</a:t>
          </a:r>
          <a:endParaRPr lang="ru-RU" sz="2400" kern="1200" dirty="0"/>
        </a:p>
      </dsp:txBody>
      <dsp:txXfrm>
        <a:off x="345207" y="3634557"/>
        <a:ext cx="7291721" cy="77505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DF229-F812-49B9-AC25-FD97A49B561D}">
      <dsp:nvSpPr>
        <dsp:cNvPr id="0" name=""/>
        <dsp:cNvSpPr/>
      </dsp:nvSpPr>
      <dsp:spPr>
        <a:xfrm rot="21300000">
          <a:off x="25254" y="1794666"/>
          <a:ext cx="8179091" cy="936629"/>
        </a:xfrm>
        <a:prstGeom prst="mathMinus">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860DC2-6F7E-43AF-8D43-3585CF5FF69C}">
      <dsp:nvSpPr>
        <dsp:cNvPr id="0" name=""/>
        <dsp:cNvSpPr/>
      </dsp:nvSpPr>
      <dsp:spPr>
        <a:xfrm>
          <a:off x="987552" y="226298"/>
          <a:ext cx="2468880" cy="1810385"/>
        </a:xfrm>
        <a:prstGeom prst="downArrow">
          <a:avLst/>
        </a:prstGeom>
        <a:solidFill>
          <a:schemeClr val="accent6">
            <a:lumMod val="75000"/>
          </a:schemeClr>
        </a:solidFill>
        <a:ln w="25400" cap="flat" cmpd="sng" algn="ctr">
          <a:solidFill>
            <a:schemeClr val="accent5"/>
          </a:solidFill>
          <a:prstDash val="solid"/>
        </a:ln>
        <a:effectLst/>
      </dsp:spPr>
      <dsp:style>
        <a:lnRef idx="2">
          <a:scrgbClr r="0" g="0" b="0"/>
        </a:lnRef>
        <a:fillRef idx="1">
          <a:scrgbClr r="0" g="0" b="0"/>
        </a:fillRef>
        <a:effectRef idx="0">
          <a:scrgbClr r="0" g="0" b="0"/>
        </a:effectRef>
        <a:fontRef idx="minor">
          <a:schemeClr val="lt1"/>
        </a:fontRef>
      </dsp:style>
    </dsp:sp>
    <dsp:sp modelId="{856F963F-5D71-4238-BBA6-83376FB58A99}">
      <dsp:nvSpPr>
        <dsp:cNvPr id="0" name=""/>
        <dsp:cNvSpPr/>
      </dsp:nvSpPr>
      <dsp:spPr>
        <a:xfrm>
          <a:off x="4114799" y="0"/>
          <a:ext cx="3127248" cy="1900904"/>
        </a:xfrm>
        <a:prstGeom prst="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ru-RU" sz="2200" kern="1200" dirty="0" smtClean="0"/>
            <a:t>Порядок признания в бухгалтерском учете и бухгалтерской (финансовой) отчетности</a:t>
          </a:r>
          <a:endParaRPr lang="ru-RU" sz="2200" kern="1200" dirty="0"/>
        </a:p>
      </dsp:txBody>
      <dsp:txXfrm>
        <a:off x="4114799" y="0"/>
        <a:ext cx="3127248" cy="1900904"/>
      </dsp:txXfrm>
    </dsp:sp>
    <dsp:sp modelId="{E3864555-7CD8-4418-8633-4A9E517DE872}">
      <dsp:nvSpPr>
        <dsp:cNvPr id="0" name=""/>
        <dsp:cNvSpPr/>
      </dsp:nvSpPr>
      <dsp:spPr>
        <a:xfrm>
          <a:off x="4618863" y="2548877"/>
          <a:ext cx="2468880" cy="1810385"/>
        </a:xfrm>
        <a:prstGeom prst="upArrow">
          <a:avLst/>
        </a:prstGeom>
        <a:solidFill>
          <a:schemeClr val="tx2">
            <a:lumMod val="60000"/>
            <a:lumOff val="40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sp>
    <dsp:sp modelId="{97462719-BBE0-44AF-A0F7-E2ACB208121A}">
      <dsp:nvSpPr>
        <dsp:cNvPr id="0" name=""/>
        <dsp:cNvSpPr/>
      </dsp:nvSpPr>
      <dsp:spPr>
        <a:xfrm>
          <a:off x="658420" y="2620895"/>
          <a:ext cx="2633472" cy="1900904"/>
        </a:xfrm>
        <a:prstGeom prst="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ru-RU" sz="2200" kern="1200" dirty="0" smtClean="0"/>
            <a:t>В учетной политике субъекта учета</a:t>
          </a:r>
          <a:endParaRPr lang="ru-RU" sz="2200" kern="1200" dirty="0"/>
        </a:p>
      </dsp:txBody>
      <dsp:txXfrm>
        <a:off x="658420" y="2620895"/>
        <a:ext cx="2633472" cy="190090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F07B49-7F90-4039-B8DD-2DE922C3D170}">
      <dsp:nvSpPr>
        <dsp:cNvPr id="0" name=""/>
        <dsp:cNvSpPr/>
      </dsp:nvSpPr>
      <dsp:spPr>
        <a:xfrm>
          <a:off x="0" y="1036716"/>
          <a:ext cx="2153799" cy="2153905"/>
        </a:xfrm>
        <a:prstGeom prst="ellipse">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ru-RU" sz="2600" kern="1200" dirty="0" smtClean="0"/>
            <a:t>Событие после отчетной даты</a:t>
          </a:r>
          <a:endParaRPr lang="ru-RU" sz="2600" kern="1200" dirty="0"/>
        </a:p>
      </dsp:txBody>
      <dsp:txXfrm>
        <a:off x="315417" y="1352148"/>
        <a:ext cx="1522965" cy="1523041"/>
      </dsp:txXfrm>
    </dsp:sp>
    <dsp:sp modelId="{09432D53-6D62-4C06-B1D6-FCD2FD2DE4BD}">
      <dsp:nvSpPr>
        <dsp:cNvPr id="0" name=""/>
        <dsp:cNvSpPr/>
      </dsp:nvSpPr>
      <dsp:spPr>
        <a:xfrm>
          <a:off x="-1718947" y="100612"/>
          <a:ext cx="4341704" cy="4525963"/>
        </a:xfrm>
        <a:prstGeom prst="blockArc">
          <a:avLst>
            <a:gd name="adj1" fmla="val 17527788"/>
            <a:gd name="adj2" fmla="val 4119114"/>
            <a:gd name="adj3" fmla="val 575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9E9C2E-7353-40C5-B407-FDF8A0EBAA87}">
      <dsp:nvSpPr>
        <dsp:cNvPr id="0" name=""/>
        <dsp:cNvSpPr/>
      </dsp:nvSpPr>
      <dsp:spPr>
        <a:xfrm>
          <a:off x="1521405" y="316630"/>
          <a:ext cx="1153798" cy="1154120"/>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2660BA-A5F8-49A6-A502-438A1ECC7941}">
      <dsp:nvSpPr>
        <dsp:cNvPr id="0" name=""/>
        <dsp:cNvSpPr/>
      </dsp:nvSpPr>
      <dsp:spPr>
        <a:xfrm>
          <a:off x="2728867" y="388634"/>
          <a:ext cx="5500732" cy="995901"/>
        </a:xfrm>
        <a:prstGeom prst="rect">
          <a:avLst/>
        </a:prstGeom>
        <a:solidFill>
          <a:schemeClr val="accent3">
            <a:lumMod val="20000"/>
            <a:lumOff val="80000"/>
          </a:schemeClr>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10000"/>
            </a:spcAft>
          </a:pPr>
          <a:r>
            <a:rPr lang="ru-RU" sz="1800" b="1" kern="1200" dirty="0" smtClean="0"/>
            <a:t>Последним рабочим днем отчетного финансового года  </a:t>
          </a:r>
          <a:r>
            <a:rPr lang="ru-RU" sz="1800" kern="1200" dirty="0" smtClean="0"/>
            <a:t>до  отражения операций по закрытию показателей  отдельных счетов Рабочего плана счетов</a:t>
          </a:r>
          <a:endParaRPr lang="ru-RU" sz="1800" kern="1200" dirty="0"/>
        </a:p>
      </dsp:txBody>
      <dsp:txXfrm>
        <a:off x="2728867" y="388634"/>
        <a:ext cx="5500732" cy="995901"/>
      </dsp:txXfrm>
    </dsp:sp>
    <dsp:sp modelId="{F9C109B2-E448-436D-883B-E1E19D4AE2F4}">
      <dsp:nvSpPr>
        <dsp:cNvPr id="0" name=""/>
        <dsp:cNvSpPr/>
      </dsp:nvSpPr>
      <dsp:spPr>
        <a:xfrm>
          <a:off x="1881440" y="1828802"/>
          <a:ext cx="1153798" cy="1154120"/>
        </a:xfrm>
        <a:prstGeom prst="ellips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9FF591-4819-4C86-87B5-E95141EDD4A5}">
      <dsp:nvSpPr>
        <dsp:cNvPr id="0" name=""/>
        <dsp:cNvSpPr/>
      </dsp:nvSpPr>
      <dsp:spPr>
        <a:xfrm>
          <a:off x="2994749" y="1701721"/>
          <a:ext cx="5268608" cy="1135192"/>
        </a:xfrm>
        <a:prstGeom prst="rect">
          <a:avLst/>
        </a:prstGeom>
        <a:solidFill>
          <a:schemeClr val="accent4">
            <a:lumMod val="20000"/>
            <a:lumOff val="80000"/>
          </a:schemeClr>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10000"/>
            </a:spcAft>
          </a:pPr>
          <a:r>
            <a:rPr lang="ru-RU" sz="2000" kern="1200" dirty="0" smtClean="0"/>
            <a:t>Информация в денежном выражении отражается </a:t>
          </a:r>
          <a:r>
            <a:rPr lang="ru-RU" sz="2000" b="1" kern="1200" dirty="0" smtClean="0"/>
            <a:t>в текстовой части Пояснительной записки  </a:t>
          </a:r>
          <a:endParaRPr lang="ru-RU" sz="2000" b="1" kern="1200" dirty="0"/>
        </a:p>
      </dsp:txBody>
      <dsp:txXfrm>
        <a:off x="2994749" y="1701721"/>
        <a:ext cx="5268608" cy="1135192"/>
      </dsp:txXfrm>
    </dsp:sp>
    <dsp:sp modelId="{F961CEBD-F27B-49FB-A996-5769C73DB0DE}">
      <dsp:nvSpPr>
        <dsp:cNvPr id="0" name=""/>
        <dsp:cNvSpPr/>
      </dsp:nvSpPr>
      <dsp:spPr>
        <a:xfrm>
          <a:off x="1161363" y="3196949"/>
          <a:ext cx="1153798" cy="1154120"/>
        </a:xfrm>
        <a:prstGeom prst="ellips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9D700F-823F-4971-8CF7-812577F5151A}">
      <dsp:nvSpPr>
        <dsp:cNvPr id="0" name=""/>
        <dsp:cNvSpPr/>
      </dsp:nvSpPr>
      <dsp:spPr>
        <a:xfrm>
          <a:off x="3602840" y="3412358"/>
          <a:ext cx="4603634" cy="822285"/>
        </a:xfrm>
        <a:prstGeom prst="rect">
          <a:avLst/>
        </a:prstGeom>
        <a:solidFill>
          <a:schemeClr val="accent4">
            <a:lumMod val="20000"/>
            <a:lumOff val="80000"/>
          </a:schemeClr>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21590" tIns="21590" rIns="21590" bIns="21590" numCol="1" spcCol="1270" anchor="ctr" anchorCtr="0">
          <a:noAutofit/>
        </a:bodyPr>
        <a:lstStyle/>
        <a:p>
          <a:pPr lvl="0" algn="l" defTabSz="755650">
            <a:lnSpc>
              <a:spcPct val="90000"/>
            </a:lnSpc>
            <a:spcBef>
              <a:spcPct val="0"/>
            </a:spcBef>
            <a:spcAft>
              <a:spcPct val="10000"/>
            </a:spcAft>
          </a:pPr>
          <a:r>
            <a:rPr lang="ru-RU" sz="1700" kern="1200" dirty="0" smtClean="0"/>
            <a:t>Для соблюдения сроков отчетности и  (или) в связи с поздним поступлением первичных учетных документов  </a:t>
          </a:r>
          <a:endParaRPr lang="ru-RU" sz="1700" kern="1200" dirty="0"/>
        </a:p>
      </dsp:txBody>
      <dsp:txXfrm>
        <a:off x="3602840" y="3412358"/>
        <a:ext cx="4603634" cy="822285"/>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564955-4ACF-4AA2-9136-D07B50B77DF3}">
      <dsp:nvSpPr>
        <dsp:cNvPr id="0" name=""/>
        <dsp:cNvSpPr/>
      </dsp:nvSpPr>
      <dsp:spPr>
        <a:xfrm>
          <a:off x="4319197" y="122568"/>
          <a:ext cx="2679008" cy="5484074"/>
        </a:xfrm>
        <a:prstGeom prst="ellipse">
          <a:avLst/>
        </a:prstGeom>
        <a:solidFill>
          <a:schemeClr val="accent4">
            <a:lumMod val="40000"/>
            <a:lumOff val="60000"/>
          </a:schemeClr>
        </a:solidFill>
        <a:ln w="381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t>Обнаруженная после отчетной даты ошибка (с учетом условий принятия отчетности)</a:t>
          </a:r>
          <a:endParaRPr lang="ru-RU" sz="2400" kern="1200" dirty="0"/>
        </a:p>
      </dsp:txBody>
      <dsp:txXfrm>
        <a:off x="4711529" y="925692"/>
        <a:ext cx="1894344" cy="3877826"/>
      </dsp:txXfrm>
    </dsp:sp>
    <dsp:sp modelId="{04E6B628-315E-472C-95E7-FFF45F8D4C50}">
      <dsp:nvSpPr>
        <dsp:cNvPr id="0" name=""/>
        <dsp:cNvSpPr/>
      </dsp:nvSpPr>
      <dsp:spPr>
        <a:xfrm>
          <a:off x="2512573" y="7164"/>
          <a:ext cx="2175607" cy="5657953"/>
        </a:xfrm>
        <a:prstGeom prst="ellipse">
          <a:avLst/>
        </a:prstGeom>
        <a:solidFill>
          <a:schemeClr val="accent3">
            <a:lumMod val="40000"/>
            <a:lumOff val="60000"/>
          </a:schemeClr>
        </a:solidFill>
        <a:ln w="38100" cap="flat" cmpd="sng" algn="ctr">
          <a:solidFill>
            <a:schemeClr val="accent3">
              <a:lumMod val="75000"/>
            </a:schemeClr>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anose="02020603050405020304" pitchFamily="18" charset="0"/>
              <a:cs typeface="Times New Roman" panose="02020603050405020304" pitchFamily="18" charset="0"/>
            </a:rPr>
            <a:t>Изменения оценок</a:t>
          </a:r>
        </a:p>
        <a:p>
          <a:pPr lvl="0" algn="ctr" defTabSz="1066800">
            <a:lnSpc>
              <a:spcPct val="90000"/>
            </a:lnSpc>
            <a:spcBef>
              <a:spcPct val="0"/>
            </a:spcBef>
            <a:spcAft>
              <a:spcPct val="35000"/>
            </a:spcAft>
          </a:pPr>
          <a:r>
            <a:rPr lang="ru-RU" sz="2400" kern="1200" dirty="0" smtClean="0">
              <a:latin typeface="Times New Roman" panose="02020603050405020304" pitchFamily="18" charset="0"/>
              <a:cs typeface="Times New Roman" panose="02020603050405020304" pitchFamily="18" charset="0"/>
            </a:rPr>
            <a:t> (кадастровой оценки) </a:t>
          </a:r>
        </a:p>
        <a:p>
          <a:pPr lvl="0" algn="ctr" defTabSz="1066800">
            <a:lnSpc>
              <a:spcPct val="90000"/>
            </a:lnSpc>
            <a:spcBef>
              <a:spcPct val="0"/>
            </a:spcBef>
            <a:spcAft>
              <a:spcPct val="35000"/>
            </a:spcAft>
          </a:pPr>
          <a:r>
            <a:rPr lang="ru-RU" sz="2400" kern="1200" dirty="0" smtClean="0">
              <a:latin typeface="Times New Roman" panose="02020603050405020304" pitchFamily="18" charset="0"/>
              <a:cs typeface="Times New Roman" panose="02020603050405020304" pitchFamily="18" charset="0"/>
            </a:rPr>
            <a:t>НФА </a:t>
          </a:r>
        </a:p>
        <a:p>
          <a:pPr lvl="0" algn="ctr" defTabSz="1066800">
            <a:lnSpc>
              <a:spcPct val="90000"/>
            </a:lnSpc>
            <a:spcBef>
              <a:spcPct val="0"/>
            </a:spcBef>
            <a:spcAft>
              <a:spcPct val="35000"/>
            </a:spcAft>
          </a:pPr>
          <a:r>
            <a:rPr lang="ru-RU" sz="2400" kern="1200" dirty="0" smtClean="0">
              <a:latin typeface="Times New Roman" panose="02020603050405020304" pitchFamily="18" charset="0"/>
              <a:cs typeface="Times New Roman" panose="02020603050405020304" pitchFamily="18" charset="0"/>
            </a:rPr>
            <a:t>после отчетной даты</a:t>
          </a:r>
          <a:endParaRPr lang="ru-RU" sz="2400" kern="1200" dirty="0">
            <a:latin typeface="Times New Roman" panose="02020603050405020304" pitchFamily="18" charset="0"/>
            <a:cs typeface="Times New Roman" panose="02020603050405020304" pitchFamily="18" charset="0"/>
          </a:endParaRPr>
        </a:p>
      </dsp:txBody>
      <dsp:txXfrm>
        <a:off x="2831183" y="835752"/>
        <a:ext cx="1538387" cy="4000777"/>
      </dsp:txXfrm>
    </dsp:sp>
    <dsp:sp modelId="{A6B8CA4A-712B-4935-B829-DD48F50FABD5}">
      <dsp:nvSpPr>
        <dsp:cNvPr id="0" name=""/>
        <dsp:cNvSpPr/>
      </dsp:nvSpPr>
      <dsp:spPr>
        <a:xfrm>
          <a:off x="6574433" y="96525"/>
          <a:ext cx="2172749" cy="5510119"/>
        </a:xfrm>
        <a:prstGeom prst="ellipse">
          <a:avLst/>
        </a:prstGeom>
        <a:solidFill>
          <a:schemeClr val="accent6">
            <a:lumMod val="40000"/>
            <a:lumOff val="60000"/>
          </a:schemeClr>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t>Существенное поступление или выбытие активов, в том  числе по результатам Инвентаризации  (годовой) </a:t>
          </a:r>
          <a:endParaRPr lang="ru-RU" sz="2400" kern="1200" dirty="0"/>
        </a:p>
      </dsp:txBody>
      <dsp:txXfrm>
        <a:off x="6892625" y="903463"/>
        <a:ext cx="1536365" cy="3896243"/>
      </dsp:txXfrm>
    </dsp:sp>
    <dsp:sp modelId="{74AF9DDF-EF39-4DC0-B632-827CBD65138E}">
      <dsp:nvSpPr>
        <dsp:cNvPr id="0" name=""/>
        <dsp:cNvSpPr/>
      </dsp:nvSpPr>
      <dsp:spPr>
        <a:xfrm>
          <a:off x="218329" y="157388"/>
          <a:ext cx="2444685" cy="5665115"/>
        </a:xfrm>
        <a:prstGeom prst="ellipse">
          <a:avLst/>
        </a:prstGeom>
        <a:solidFill>
          <a:schemeClr val="accent1">
            <a:lumMod val="40000"/>
            <a:lumOff val="60000"/>
          </a:schemeClr>
        </a:solidFill>
        <a:ln w="381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t>Завершение  </a:t>
          </a:r>
          <a:r>
            <a:rPr lang="ru-RU" sz="2400" kern="1200" dirty="0" smtClean="0">
              <a:latin typeface="Times New Roman" panose="02020603050405020304" pitchFamily="18" charset="0"/>
              <a:cs typeface="Times New Roman" panose="02020603050405020304" pitchFamily="18" charset="0"/>
            </a:rPr>
            <a:t>судебного процесса</a:t>
          </a:r>
          <a:r>
            <a:rPr lang="ru-RU" sz="2400" kern="1200" dirty="0" smtClean="0"/>
            <a:t> которым подтверждается </a:t>
          </a:r>
        </a:p>
        <a:p>
          <a:pPr lvl="0" algn="ctr" defTabSz="1066800">
            <a:lnSpc>
              <a:spcPct val="90000"/>
            </a:lnSpc>
            <a:spcBef>
              <a:spcPct val="0"/>
            </a:spcBef>
            <a:spcAft>
              <a:spcPct val="35000"/>
            </a:spcAft>
          </a:pPr>
          <a:r>
            <a:rPr lang="ru-RU" sz="2400" kern="1200" dirty="0" smtClean="0"/>
            <a:t>наличие на отчетную дату </a:t>
          </a:r>
        </a:p>
        <a:p>
          <a:pPr lvl="0" algn="ctr" defTabSz="1066800">
            <a:lnSpc>
              <a:spcPct val="90000"/>
            </a:lnSpc>
            <a:spcBef>
              <a:spcPct val="0"/>
            </a:spcBef>
            <a:spcAft>
              <a:spcPct val="35000"/>
            </a:spcAft>
          </a:pPr>
          <a:r>
            <a:rPr lang="ru-RU" sz="2400" kern="1200" dirty="0" smtClean="0"/>
            <a:t>актива или </a:t>
          </a:r>
        </a:p>
        <a:p>
          <a:pPr lvl="0" algn="ctr" defTabSz="1066800">
            <a:lnSpc>
              <a:spcPct val="90000"/>
            </a:lnSpc>
            <a:spcBef>
              <a:spcPct val="0"/>
            </a:spcBef>
            <a:spcAft>
              <a:spcPct val="35000"/>
            </a:spcAft>
          </a:pPr>
          <a:r>
            <a:rPr lang="ru-RU" sz="2400" kern="1200" dirty="0" smtClean="0"/>
            <a:t>обязательства</a:t>
          </a:r>
        </a:p>
      </dsp:txBody>
      <dsp:txXfrm>
        <a:off x="576345" y="987025"/>
        <a:ext cx="1728653" cy="400584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9FB3AB-33F6-4A45-9F68-5F6200011DC8}">
      <dsp:nvSpPr>
        <dsp:cNvPr id="0" name=""/>
        <dsp:cNvSpPr/>
      </dsp:nvSpPr>
      <dsp:spPr>
        <a:xfrm>
          <a:off x="2908801" y="156292"/>
          <a:ext cx="3054008" cy="5800478"/>
        </a:xfrm>
        <a:prstGeom prst="ellipse">
          <a:avLst/>
        </a:prstGeom>
        <a:solidFill>
          <a:schemeClr val="accent3">
            <a:lumMod val="40000"/>
            <a:lumOff val="60000"/>
          </a:schemeClr>
        </a:solidFill>
        <a:ln w="381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завершение после отчетной даты процесса оформления </a:t>
          </a:r>
          <a:r>
            <a:rPr lang="ru-RU" sz="2400" b="1"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государственной регистрации права собственности </a:t>
          </a:r>
          <a:r>
            <a:rPr lang="ru-RU" sz="2400" b="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(ПОУ), который был инициирован в отчетном периоде</a:t>
          </a:r>
          <a:endParaRPr lang="ru-RU" sz="2400" b="0" kern="1200" dirty="0"/>
        </a:p>
      </dsp:txBody>
      <dsp:txXfrm>
        <a:off x="3356050" y="1005752"/>
        <a:ext cx="2159510" cy="4101558"/>
      </dsp:txXfrm>
    </dsp:sp>
    <dsp:sp modelId="{24BED126-29B2-418A-A169-5FF6D3BF712B}">
      <dsp:nvSpPr>
        <dsp:cNvPr id="0" name=""/>
        <dsp:cNvSpPr/>
      </dsp:nvSpPr>
      <dsp:spPr>
        <a:xfrm>
          <a:off x="5921565" y="2171"/>
          <a:ext cx="2989171" cy="5954599"/>
        </a:xfrm>
        <a:prstGeom prst="ellipse">
          <a:avLst/>
        </a:prstGeom>
        <a:solidFill>
          <a:schemeClr val="accent1">
            <a:lumMod val="20000"/>
            <a:lumOff val="80000"/>
          </a:schemeClr>
        </a:solidFill>
        <a:ln w="381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получение</a:t>
          </a:r>
          <a:r>
            <a:rPr lang="ru-RU" sz="240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от страховой организации документа, устанавливающего (уточняющего) </a:t>
          </a:r>
          <a:r>
            <a:rPr lang="ru-RU" sz="2400" b="1"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размер страхового возмещения по страховому случаю</a:t>
          </a:r>
          <a:r>
            <a:rPr lang="ru-RU" sz="240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произошедшему в отчетном периоде</a:t>
          </a:r>
          <a:endParaRPr lang="ru-RU" sz="2400" kern="1200" dirty="0"/>
        </a:p>
      </dsp:txBody>
      <dsp:txXfrm>
        <a:off x="6359319" y="874202"/>
        <a:ext cx="2113663" cy="4210537"/>
      </dsp:txXfrm>
    </dsp:sp>
    <dsp:sp modelId="{5A4F2F2D-484F-43CE-9F4E-64E4B859BF25}">
      <dsp:nvSpPr>
        <dsp:cNvPr id="0" name=""/>
        <dsp:cNvSpPr/>
      </dsp:nvSpPr>
      <dsp:spPr>
        <a:xfrm>
          <a:off x="287103" y="214486"/>
          <a:ext cx="2673845" cy="5745262"/>
        </a:xfrm>
        <a:prstGeom prst="ellipse">
          <a:avLst/>
        </a:prstGeom>
        <a:solidFill>
          <a:schemeClr val="accent4">
            <a:lumMod val="40000"/>
            <a:lumOff val="60000"/>
          </a:schemeClr>
        </a:solidFill>
        <a:ln w="381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завершение после отчетной даты </a:t>
          </a:r>
          <a:r>
            <a:rPr lang="ru-RU" sz="2400" b="1"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процесса оформления изменений существенных условий сделки</a:t>
          </a:r>
          <a:r>
            <a:rPr lang="ru-RU" sz="2400" b="0" kern="12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который был инициирован в отчетном периоде</a:t>
          </a:r>
          <a:endParaRPr lang="ru-RU" sz="2400" b="0" kern="1200" dirty="0"/>
        </a:p>
      </dsp:txBody>
      <dsp:txXfrm>
        <a:off x="678679" y="1055860"/>
        <a:ext cx="1890693" cy="40625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439D70-6787-4FF5-8807-52767968F42D}">
      <dsp:nvSpPr>
        <dsp:cNvPr id="0" name=""/>
        <dsp:cNvSpPr/>
      </dsp:nvSpPr>
      <dsp:spPr>
        <a:xfrm>
          <a:off x="-6214312" y="-946688"/>
          <a:ext cx="7365985" cy="7365985"/>
        </a:xfrm>
        <a:prstGeom prst="blockArc">
          <a:avLst>
            <a:gd name="adj1" fmla="val 18900000"/>
            <a:gd name="adj2" fmla="val 2700000"/>
            <a:gd name="adj3" fmla="val 293"/>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6154AD-AB95-4BC7-BC79-C2B9E581A05C}">
      <dsp:nvSpPr>
        <dsp:cNvPr id="0" name=""/>
        <dsp:cNvSpPr/>
      </dsp:nvSpPr>
      <dsp:spPr>
        <a:xfrm>
          <a:off x="488398" y="406748"/>
          <a:ext cx="7904807" cy="554655"/>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glow rad="101600">
            <a:schemeClr val="accent4">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543159" tIns="50800" rIns="50800" bIns="50800" numCol="1" spcCol="1270" anchor="ctr" anchorCtr="0">
          <a:noAutofit/>
        </a:bodyPr>
        <a:lstStyle/>
        <a:p>
          <a:pPr lvl="0" algn="l" defTabSz="889000">
            <a:lnSpc>
              <a:spcPct val="90000"/>
            </a:lnSpc>
            <a:spcBef>
              <a:spcPct val="0"/>
            </a:spcBef>
            <a:spcAft>
              <a:spcPct val="35000"/>
            </a:spcAft>
          </a:pPr>
          <a:r>
            <a:rPr lang="ru-RU" sz="2000" kern="1200" dirty="0" smtClean="0">
              <a:latin typeface="Times New Roman" panose="02020603050405020304" pitchFamily="18" charset="0"/>
              <a:cs typeface="Times New Roman" panose="02020603050405020304" pitchFamily="18" charset="0"/>
            </a:rPr>
            <a:t>при установлении фактов хищений или злоупотреблений, а также порчи ценностей</a:t>
          </a:r>
          <a:endParaRPr lang="ru-RU" sz="2000" kern="1200" dirty="0">
            <a:latin typeface="Times New Roman" panose="02020603050405020304" pitchFamily="18" charset="0"/>
            <a:cs typeface="Times New Roman" panose="02020603050405020304" pitchFamily="18" charset="0"/>
          </a:endParaRPr>
        </a:p>
      </dsp:txBody>
      <dsp:txXfrm>
        <a:off x="488398" y="406748"/>
        <a:ext cx="7904807" cy="554655"/>
      </dsp:txXfrm>
    </dsp:sp>
    <dsp:sp modelId="{0EFD9831-D338-4546-A81A-4422208F5047}">
      <dsp:nvSpPr>
        <dsp:cNvPr id="0" name=""/>
        <dsp:cNvSpPr/>
      </dsp:nvSpPr>
      <dsp:spPr>
        <a:xfrm>
          <a:off x="60714" y="256391"/>
          <a:ext cx="855368" cy="855368"/>
        </a:xfrm>
        <a:prstGeom prst="ellipse">
          <a:avLst/>
        </a:prstGeom>
        <a:blipFill rotWithShape="0">
          <a:blip xmlns:r="http://schemas.openxmlformats.org/officeDocument/2006/relationships" r:embed="rId1"/>
          <a:tile tx="0" ty="0" sx="100000" sy="100000" flip="none" algn="tl"/>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4DD267-FAEB-440E-8DB5-3AE272A23546}">
      <dsp:nvSpPr>
        <dsp:cNvPr id="0" name=""/>
        <dsp:cNvSpPr/>
      </dsp:nvSpPr>
      <dsp:spPr>
        <a:xfrm>
          <a:off x="978744" y="1156184"/>
          <a:ext cx="7414462" cy="1108010"/>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glow rad="101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543159" tIns="50800" rIns="50800" bIns="50800" numCol="1" spcCol="1270" anchor="ctr" anchorCtr="0">
          <a:noAutofit/>
        </a:bodyPr>
        <a:lstStyle/>
        <a:p>
          <a:pPr lvl="0" algn="l" defTabSz="889000">
            <a:lnSpc>
              <a:spcPct val="90000"/>
            </a:lnSpc>
            <a:spcBef>
              <a:spcPct val="0"/>
            </a:spcBef>
            <a:spcAft>
              <a:spcPct val="35000"/>
            </a:spcAft>
          </a:pPr>
          <a:r>
            <a:rPr lang="ru-RU" sz="2000" kern="1200" dirty="0" smtClean="0"/>
            <a:t>в случае стихийных бедствий, пожара, аварий или других чрезвычайных ситуаций, вызванных экстремальными условиями</a:t>
          </a:r>
          <a:endParaRPr lang="ru-RU" sz="2000" kern="1200" dirty="0"/>
        </a:p>
      </dsp:txBody>
      <dsp:txXfrm>
        <a:off x="978744" y="1156184"/>
        <a:ext cx="7414462" cy="1108010"/>
      </dsp:txXfrm>
    </dsp:sp>
    <dsp:sp modelId="{1AD22E3A-1C28-4B74-96AC-3E2B70246788}">
      <dsp:nvSpPr>
        <dsp:cNvPr id="0" name=""/>
        <dsp:cNvSpPr/>
      </dsp:nvSpPr>
      <dsp:spPr>
        <a:xfrm>
          <a:off x="551060" y="1282505"/>
          <a:ext cx="855368" cy="855368"/>
        </a:xfrm>
        <a:prstGeom prst="ellipse">
          <a:avLst/>
        </a:prstGeom>
        <a:blipFill rotWithShape="0">
          <a:blip xmlns:r="http://schemas.openxmlformats.org/officeDocument/2006/relationships" r:embed="rId1"/>
          <a:tile tx="0" ty="0" sx="100000" sy="100000" flip="none" algn="tl"/>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BC02AE-933D-455A-B207-990295A50CD3}">
      <dsp:nvSpPr>
        <dsp:cNvPr id="0" name=""/>
        <dsp:cNvSpPr/>
      </dsp:nvSpPr>
      <dsp:spPr>
        <a:xfrm>
          <a:off x="1129241" y="2389448"/>
          <a:ext cx="7263965" cy="693710"/>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glow rad="101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543159" tIns="50800" rIns="50800" bIns="50800" numCol="1" spcCol="1270" anchor="ctr" anchorCtr="0">
          <a:noAutofit/>
        </a:bodyPr>
        <a:lstStyle/>
        <a:p>
          <a:pPr lvl="0" algn="l" defTabSz="889000">
            <a:lnSpc>
              <a:spcPct val="90000"/>
            </a:lnSpc>
            <a:spcBef>
              <a:spcPct val="0"/>
            </a:spcBef>
            <a:spcAft>
              <a:spcPct val="35000"/>
            </a:spcAft>
          </a:pPr>
          <a:r>
            <a:rPr lang="ru-RU" sz="2000" kern="1200" dirty="0" smtClean="0"/>
            <a:t>при смене материально ответственных лиц (на день приемки - передачи дел)</a:t>
          </a:r>
          <a:endParaRPr lang="ru-RU" sz="2000" kern="1200" dirty="0"/>
        </a:p>
      </dsp:txBody>
      <dsp:txXfrm>
        <a:off x="1129241" y="2389448"/>
        <a:ext cx="7263965" cy="693710"/>
      </dsp:txXfrm>
    </dsp:sp>
    <dsp:sp modelId="{EB166496-92C8-4979-8916-49E555031145}">
      <dsp:nvSpPr>
        <dsp:cNvPr id="0" name=""/>
        <dsp:cNvSpPr/>
      </dsp:nvSpPr>
      <dsp:spPr>
        <a:xfrm>
          <a:off x="701556" y="2308619"/>
          <a:ext cx="855368" cy="855368"/>
        </a:xfrm>
        <a:prstGeom prst="ellipse">
          <a:avLst/>
        </a:prstGeom>
        <a:blipFill rotWithShape="0">
          <a:blip xmlns:r="http://schemas.openxmlformats.org/officeDocument/2006/relationships" r:embed="rId1"/>
          <a:tile tx="0" ty="0" sx="100000" sy="100000" flip="none" algn="tl"/>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7DBB06-62C4-4101-A721-B235FC7D98FC}">
      <dsp:nvSpPr>
        <dsp:cNvPr id="0" name=""/>
        <dsp:cNvSpPr/>
      </dsp:nvSpPr>
      <dsp:spPr>
        <a:xfrm>
          <a:off x="936111" y="3159492"/>
          <a:ext cx="7492758" cy="872955"/>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glow rad="1016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543159" tIns="50800" rIns="50800" bIns="50800" numCol="1" spcCol="1270" anchor="ctr" anchorCtr="0">
          <a:noAutofit/>
        </a:bodyPr>
        <a:lstStyle/>
        <a:p>
          <a:pPr lvl="0" algn="l" defTabSz="889000">
            <a:lnSpc>
              <a:spcPct val="90000"/>
            </a:lnSpc>
            <a:spcBef>
              <a:spcPct val="0"/>
            </a:spcBef>
            <a:spcAft>
              <a:spcPct val="35000"/>
            </a:spcAft>
          </a:pPr>
          <a:r>
            <a:rPr lang="ru-RU" sz="2000" kern="1200" dirty="0" smtClean="0"/>
            <a:t>при передаче имущества организации в аренду, управление, безвозмездное пользовании, а также выкупе, продаже комплекса объектов учета </a:t>
          </a:r>
          <a:endParaRPr lang="ru-RU" sz="2000" kern="1200" dirty="0"/>
        </a:p>
      </dsp:txBody>
      <dsp:txXfrm>
        <a:off x="936111" y="3159492"/>
        <a:ext cx="7492758" cy="872955"/>
      </dsp:txXfrm>
    </dsp:sp>
    <dsp:sp modelId="{427E108B-65FC-4207-903A-9328A832527A}">
      <dsp:nvSpPr>
        <dsp:cNvPr id="0" name=""/>
        <dsp:cNvSpPr/>
      </dsp:nvSpPr>
      <dsp:spPr>
        <a:xfrm>
          <a:off x="444250" y="3253986"/>
          <a:ext cx="855368" cy="855368"/>
        </a:xfrm>
        <a:prstGeom prst="ellipse">
          <a:avLst/>
        </a:prstGeom>
        <a:blipFill rotWithShape="0">
          <a:blip xmlns:r="http://schemas.openxmlformats.org/officeDocument/2006/relationships" r:embed="rId1"/>
          <a:tile tx="0" ty="0" sx="100000" sy="100000" flip="none" algn="tl"/>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6338E4-A797-447D-964D-2427D2ED7962}">
      <dsp:nvSpPr>
        <dsp:cNvPr id="0" name=""/>
        <dsp:cNvSpPr/>
      </dsp:nvSpPr>
      <dsp:spPr>
        <a:xfrm>
          <a:off x="435792" y="4258614"/>
          <a:ext cx="8010020" cy="1059835"/>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glow rad="139700">
            <a:schemeClr val="accent5">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543159" tIns="50800" rIns="50800" bIns="50800" numCol="1" spcCol="1270" anchor="ctr" anchorCtr="0">
          <a:noAutofit/>
        </a:bodyPr>
        <a:lstStyle/>
        <a:p>
          <a:pPr lvl="0" algn="l" defTabSz="889000">
            <a:lnSpc>
              <a:spcPct val="90000"/>
            </a:lnSpc>
            <a:spcBef>
              <a:spcPct val="0"/>
            </a:spcBef>
            <a:spcAft>
              <a:spcPct val="35000"/>
            </a:spcAft>
          </a:pPr>
          <a:r>
            <a:rPr lang="ru-RU" sz="2000" kern="1200" dirty="0" smtClean="0"/>
            <a:t>в других случаях, предусмотренных законодательством Российской Федерации или нормативными актами Министерства финансов Российской Федерации</a:t>
          </a:r>
          <a:endParaRPr lang="ru-RU" sz="2000" kern="1200" dirty="0"/>
        </a:p>
      </dsp:txBody>
      <dsp:txXfrm>
        <a:off x="435792" y="4258614"/>
        <a:ext cx="8010020" cy="1059835"/>
      </dsp:txXfrm>
    </dsp:sp>
    <dsp:sp modelId="{9453C68F-15BE-4C07-9F3A-4B45A79B6125}">
      <dsp:nvSpPr>
        <dsp:cNvPr id="0" name=""/>
        <dsp:cNvSpPr/>
      </dsp:nvSpPr>
      <dsp:spPr>
        <a:xfrm>
          <a:off x="60714" y="4360847"/>
          <a:ext cx="855368" cy="855368"/>
        </a:xfrm>
        <a:prstGeom prst="ellipse">
          <a:avLst/>
        </a:prstGeom>
        <a:blipFill rotWithShape="0">
          <a:blip xmlns:r="http://schemas.openxmlformats.org/officeDocument/2006/relationships" r:embed="rId1"/>
          <a:tile tx="0" ty="0" sx="100000" sy="100000" flip="none" algn="tl"/>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43CF2-F1A0-4A85-8D76-95929FD35AE4}">
      <dsp:nvSpPr>
        <dsp:cNvPr id="0" name=""/>
        <dsp:cNvSpPr/>
      </dsp:nvSpPr>
      <dsp:spPr>
        <a:xfrm>
          <a:off x="469374" y="0"/>
          <a:ext cx="4542978" cy="4542978"/>
        </a:xfrm>
        <a:prstGeom prst="triangl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29878E-92BA-4FF7-8C1F-97375EE4BFBD}">
      <dsp:nvSpPr>
        <dsp:cNvPr id="0" name=""/>
        <dsp:cNvSpPr/>
      </dsp:nvSpPr>
      <dsp:spPr>
        <a:xfrm>
          <a:off x="1106462" y="143215"/>
          <a:ext cx="5522137" cy="1033608"/>
        </a:xfrm>
        <a:prstGeom prst="roundRect">
          <a:avLst/>
        </a:prstGeom>
        <a:solidFill>
          <a:schemeClr val="accent5">
            <a:lumMod val="40000"/>
            <a:lumOff val="6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endParaRPr>
        </a:p>
        <a:p>
          <a:pPr lvl="0" algn="ctr" defTabSz="1066800">
            <a:lnSpc>
              <a:spcPct val="90000"/>
            </a:lnSpc>
            <a:spcBef>
              <a:spcPct val="0"/>
            </a:spcBef>
            <a:spcAft>
              <a:spcPct val="35000"/>
            </a:spcAft>
          </a:pP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Формы первичных документов (не предусмотренные законодательством РФ)</a:t>
          </a:r>
        </a:p>
        <a:p>
          <a:pPr lvl="0" algn="ctr" defTabSz="1066800">
            <a:lnSpc>
              <a:spcPct val="90000"/>
            </a:lnSpc>
            <a:spcBef>
              <a:spcPct val="0"/>
            </a:spcBef>
            <a:spcAft>
              <a:spcPct val="35000"/>
            </a:spcAft>
          </a:pPr>
          <a:endParaRPr lang="ru-RU" sz="2400" kern="1200" dirty="0"/>
        </a:p>
      </dsp:txBody>
      <dsp:txXfrm>
        <a:off x="1156919" y="193672"/>
        <a:ext cx="5421223" cy="932694"/>
      </dsp:txXfrm>
    </dsp:sp>
    <dsp:sp modelId="{571A9A89-B4F2-4276-A395-59E2C8217E60}">
      <dsp:nvSpPr>
        <dsp:cNvPr id="0" name=""/>
        <dsp:cNvSpPr/>
      </dsp:nvSpPr>
      <dsp:spPr>
        <a:xfrm>
          <a:off x="627407" y="1598201"/>
          <a:ext cx="6552475" cy="883228"/>
        </a:xfrm>
        <a:prstGeom prst="roundRect">
          <a:avLst/>
        </a:prstGeom>
        <a:solidFill>
          <a:srgbClr val="CCFFFF">
            <a:alpha val="90000"/>
          </a:srgb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правила документооборота и технологии обработки учетной информации</a:t>
          </a:r>
          <a:endParaRPr lang="ru-RU" sz="2800" kern="1200" dirty="0">
            <a:solidFill>
              <a:schemeClr val="tx1"/>
            </a:solidFill>
          </a:endParaRPr>
        </a:p>
      </dsp:txBody>
      <dsp:txXfrm>
        <a:off x="670523" y="1641317"/>
        <a:ext cx="6466243" cy="796996"/>
      </dsp:txXfrm>
    </dsp:sp>
    <dsp:sp modelId="{D748E9DB-922B-4DD1-B6F2-5596069D0DAA}">
      <dsp:nvSpPr>
        <dsp:cNvPr id="0" name=""/>
        <dsp:cNvSpPr/>
      </dsp:nvSpPr>
      <dsp:spPr>
        <a:xfrm>
          <a:off x="205728" y="3578960"/>
          <a:ext cx="7755619" cy="886948"/>
        </a:xfrm>
        <a:prstGeom prst="roundRect">
          <a:avLst/>
        </a:prstGeom>
        <a:solidFill>
          <a:schemeClr val="accent6">
            <a:lumMod val="60000"/>
            <a:lumOff val="4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ru-RU" sz="2500" kern="1200" dirty="0" smtClean="0">
              <a:solidFill>
                <a:srgbClr val="000000"/>
              </a:solidFill>
              <a:effectLst/>
              <a:latin typeface="Times New Roman" panose="02020603050405020304" pitchFamily="18" charset="0"/>
              <a:ea typeface="Times New Roman" panose="02020603050405020304" pitchFamily="18" charset="0"/>
            </a:rPr>
            <a:t>порядок взаимодействия структурных подразделений </a:t>
          </a:r>
          <a:endParaRPr lang="ru-RU" sz="2500" b="1" kern="1200" dirty="0">
            <a:solidFill>
              <a:schemeClr val="tx1"/>
            </a:solidFill>
          </a:endParaRPr>
        </a:p>
      </dsp:txBody>
      <dsp:txXfrm>
        <a:off x="249025" y="3622257"/>
        <a:ext cx="7669025" cy="800354"/>
      </dsp:txXfrm>
    </dsp:sp>
    <dsp:sp modelId="{C47603D0-F003-4275-8C7B-C698B7ADA26A}">
      <dsp:nvSpPr>
        <dsp:cNvPr id="0" name=""/>
        <dsp:cNvSpPr/>
      </dsp:nvSpPr>
      <dsp:spPr>
        <a:xfrm>
          <a:off x="329677" y="2905050"/>
          <a:ext cx="7004835" cy="552788"/>
        </a:xfrm>
        <a:prstGeom prst="roundRect">
          <a:avLst/>
        </a:prstGeom>
        <a:solidFill>
          <a:schemeClr val="accent3">
            <a:lumMod val="60000"/>
            <a:lumOff val="4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порядок осуществления внутреннего контроля</a:t>
          </a:r>
          <a:endParaRPr lang="ru-RU" sz="2400" kern="1200" dirty="0"/>
        </a:p>
      </dsp:txBody>
      <dsp:txXfrm>
        <a:off x="356662" y="2932035"/>
        <a:ext cx="6950865" cy="4988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43CF2-F1A0-4A85-8D76-95929FD35AE4}">
      <dsp:nvSpPr>
        <dsp:cNvPr id="0" name=""/>
        <dsp:cNvSpPr/>
      </dsp:nvSpPr>
      <dsp:spPr>
        <a:xfrm>
          <a:off x="469374" y="0"/>
          <a:ext cx="4542978" cy="4542978"/>
        </a:xfrm>
        <a:prstGeom prst="triangl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29878E-92BA-4FF7-8C1F-97375EE4BFBD}">
      <dsp:nvSpPr>
        <dsp:cNvPr id="0" name=""/>
        <dsp:cNvSpPr/>
      </dsp:nvSpPr>
      <dsp:spPr>
        <a:xfrm>
          <a:off x="51097" y="1824930"/>
          <a:ext cx="8208925" cy="1125417"/>
        </a:xfrm>
        <a:prstGeom prst="roundRect">
          <a:avLst/>
        </a:prstGeom>
        <a:solidFill>
          <a:schemeClr val="accent5">
            <a:lumMod val="40000"/>
            <a:lumOff val="6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endParaRPr>
        </a:p>
        <a:p>
          <a:pPr lvl="0" algn="ctr" defTabSz="1066800">
            <a:lnSpc>
              <a:spcPct val="90000"/>
            </a:lnSpc>
            <a:spcBef>
              <a:spcPct val="0"/>
            </a:spcBef>
            <a:spcAft>
              <a:spcPct val="35000"/>
            </a:spcAft>
          </a:pPr>
          <a:r>
            <a:rPr lang="ru-RU" sz="2400" kern="1200" dirty="0" smtClean="0">
              <a:solidFill>
                <a:srgbClr val="000000"/>
              </a:solidFill>
              <a:effectLst/>
              <a:latin typeface="Times New Roman" panose="02020603050405020304" pitchFamily="18" charset="0"/>
              <a:ea typeface="Times New Roman" panose="02020603050405020304" pitchFamily="18" charset="0"/>
            </a:rPr>
            <a:t>порядок признания в бухгалтерском учете и раскрытия в бухгалтерской (финансовой) отчетности событий после отчетной</a:t>
          </a:r>
          <a:r>
            <a:rPr lang="ru-RU" sz="2400" kern="12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p>
        <a:p>
          <a:pPr lvl="0" algn="ctr" defTabSz="1066800">
            <a:lnSpc>
              <a:spcPct val="90000"/>
            </a:lnSpc>
            <a:spcBef>
              <a:spcPct val="0"/>
            </a:spcBef>
            <a:spcAft>
              <a:spcPct val="35000"/>
            </a:spcAft>
          </a:pPr>
          <a:endParaRPr lang="ru-RU" sz="2400" kern="1200" dirty="0"/>
        </a:p>
      </dsp:txBody>
      <dsp:txXfrm>
        <a:off x="106035" y="1879868"/>
        <a:ext cx="8099049" cy="1015541"/>
      </dsp:txXfrm>
    </dsp:sp>
    <dsp:sp modelId="{DC50CA3C-A2BF-4EA1-9116-6006CABA70D9}">
      <dsp:nvSpPr>
        <dsp:cNvPr id="0" name=""/>
        <dsp:cNvSpPr/>
      </dsp:nvSpPr>
      <dsp:spPr>
        <a:xfrm>
          <a:off x="51083" y="242738"/>
          <a:ext cx="7848282" cy="1312616"/>
        </a:xfrm>
        <a:prstGeom prst="roundRect">
          <a:avLst/>
        </a:prstGeom>
        <a:solidFill>
          <a:srgbClr val="CCFFFF">
            <a:alpha val="90000"/>
          </a:srgb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ru-RU" sz="2400" kern="1200" dirty="0" smtClean="0">
              <a:solidFill>
                <a:srgbClr val="000000"/>
              </a:solidFill>
              <a:effectLst/>
              <a:latin typeface="Times New Roman" panose="02020603050405020304" pitchFamily="18" charset="0"/>
              <a:ea typeface="Times New Roman" panose="02020603050405020304" pitchFamily="18" charset="0"/>
            </a:rPr>
            <a:t>порядок взаимодействия лиц, ответственных за оформление фактов хозяйственной жизни, по предоставлению первичных учетных документов для ведения бухгалтерского учета</a:t>
          </a:r>
          <a:endParaRPr lang="ru-RU" sz="2400" b="1" kern="1200" dirty="0">
            <a:solidFill>
              <a:schemeClr val="tx1"/>
            </a:solidFill>
          </a:endParaRPr>
        </a:p>
      </dsp:txBody>
      <dsp:txXfrm>
        <a:off x="115160" y="306815"/>
        <a:ext cx="7720128" cy="1184462"/>
      </dsp:txXfrm>
    </dsp:sp>
    <dsp:sp modelId="{D748E9DB-922B-4DD1-B6F2-5596069D0DAA}">
      <dsp:nvSpPr>
        <dsp:cNvPr id="0" name=""/>
        <dsp:cNvSpPr/>
      </dsp:nvSpPr>
      <dsp:spPr>
        <a:xfrm>
          <a:off x="-2" y="3303776"/>
          <a:ext cx="8455111" cy="965730"/>
        </a:xfrm>
        <a:prstGeom prst="roundRect">
          <a:avLst/>
        </a:prstGeom>
        <a:solidFill>
          <a:schemeClr val="accent6">
            <a:lumMod val="60000"/>
            <a:lumOff val="4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endParaRPr lang="ru-RU" sz="4000" b="1" kern="1200" dirty="0">
            <a:solidFill>
              <a:schemeClr val="tx1"/>
            </a:solidFill>
          </a:endParaRPr>
        </a:p>
      </dsp:txBody>
      <dsp:txXfrm>
        <a:off x="47141" y="3350919"/>
        <a:ext cx="8360825" cy="8714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43CF2-F1A0-4A85-8D76-95929FD35AE4}">
      <dsp:nvSpPr>
        <dsp:cNvPr id="0" name=""/>
        <dsp:cNvSpPr/>
      </dsp:nvSpPr>
      <dsp:spPr>
        <a:xfrm>
          <a:off x="1995313" y="0"/>
          <a:ext cx="4542978" cy="4542978"/>
        </a:xfrm>
        <a:prstGeom prst="triangl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A9CA1C-C156-46A7-B1F0-9C0BADB279EC}">
      <dsp:nvSpPr>
        <dsp:cNvPr id="0" name=""/>
        <dsp:cNvSpPr/>
      </dsp:nvSpPr>
      <dsp:spPr>
        <a:xfrm>
          <a:off x="2787436" y="888830"/>
          <a:ext cx="5040513" cy="1620577"/>
        </a:xfrm>
        <a:prstGeom prst="roundRect">
          <a:avLst/>
        </a:prstGeom>
        <a:solidFill>
          <a:srgbClr val="FFFF00">
            <a:alpha val="90000"/>
          </a:srgb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endParaRPr lang="ru-RU" sz="2800" kern="1200" dirty="0">
            <a:solidFill>
              <a:schemeClr val="tx1"/>
            </a:solidFill>
          </a:endParaRPr>
        </a:p>
      </dsp:txBody>
      <dsp:txXfrm>
        <a:off x="2866546" y="967940"/>
        <a:ext cx="4882293" cy="1462357"/>
      </dsp:txXfrm>
    </dsp:sp>
    <dsp:sp modelId="{D748E9DB-922B-4DD1-B6F2-5596069D0DAA}">
      <dsp:nvSpPr>
        <dsp:cNvPr id="0" name=""/>
        <dsp:cNvSpPr/>
      </dsp:nvSpPr>
      <dsp:spPr>
        <a:xfrm>
          <a:off x="462398" y="2803249"/>
          <a:ext cx="5052709" cy="1739728"/>
        </a:xfrm>
        <a:prstGeom prst="roundRect">
          <a:avLst/>
        </a:prstGeom>
        <a:solidFill>
          <a:schemeClr val="accent6">
            <a:lumMod val="60000"/>
            <a:lumOff val="4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ru-RU" sz="3200" b="1" kern="1200" dirty="0" smtClean="0">
              <a:solidFill>
                <a:schemeClr val="tx1"/>
              </a:solidFill>
            </a:rPr>
            <a:t>Методы начисления </a:t>
          </a:r>
          <a:r>
            <a:rPr lang="ru-RU" sz="3200" b="0" kern="1200" dirty="0" smtClean="0">
              <a:solidFill>
                <a:schemeClr val="tx1"/>
              </a:solidFill>
            </a:rPr>
            <a:t>амортизации</a:t>
          </a:r>
          <a:endParaRPr lang="ru-RU" sz="3200" b="0" kern="1200" dirty="0">
            <a:solidFill>
              <a:schemeClr val="tx1"/>
            </a:solidFill>
          </a:endParaRPr>
        </a:p>
      </dsp:txBody>
      <dsp:txXfrm>
        <a:off x="547325" y="2888176"/>
        <a:ext cx="4882855" cy="15698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5CA70-5A73-438D-A7A8-B087A8BFC8E7}">
      <dsp:nvSpPr>
        <dsp:cNvPr id="0" name=""/>
        <dsp:cNvSpPr/>
      </dsp:nvSpPr>
      <dsp:spPr>
        <a:xfrm>
          <a:off x="2684108" y="502"/>
          <a:ext cx="4503084" cy="1960962"/>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lumMod val="5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ru-RU" sz="2400" b="1" kern="1200" dirty="0" smtClean="0">
              <a:latin typeface="Times New Roman" panose="02020603050405020304" pitchFamily="18" charset="0"/>
              <a:cs typeface="Times New Roman" panose="02020603050405020304" pitchFamily="18" charset="0"/>
            </a:rPr>
            <a:t>метод рыночных цен</a:t>
          </a:r>
          <a:endParaRPr lang="ru-RU" sz="2400" kern="1200" dirty="0"/>
        </a:p>
      </dsp:txBody>
      <dsp:txXfrm>
        <a:off x="2684108" y="245622"/>
        <a:ext cx="3767723" cy="1470722"/>
      </dsp:txXfrm>
    </dsp:sp>
    <dsp:sp modelId="{38D01225-14DB-4768-A11F-A8E31C8316C6}">
      <dsp:nvSpPr>
        <dsp:cNvPr id="0" name=""/>
        <dsp:cNvSpPr/>
      </dsp:nvSpPr>
      <dsp:spPr>
        <a:xfrm>
          <a:off x="317947" y="502"/>
          <a:ext cx="2366160" cy="196096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rtl="0">
            <a:lnSpc>
              <a:spcPct val="90000"/>
            </a:lnSpc>
            <a:spcBef>
              <a:spcPct val="0"/>
            </a:spcBef>
            <a:spcAft>
              <a:spcPct val="35000"/>
            </a:spcAft>
          </a:pPr>
          <a:endParaRPr lang="ru-RU" sz="6500" kern="1200"/>
        </a:p>
      </dsp:txBody>
      <dsp:txXfrm>
        <a:off x="413673" y="96228"/>
        <a:ext cx="2174708" cy="1769510"/>
      </dsp:txXfrm>
    </dsp:sp>
    <dsp:sp modelId="{B27162B2-F608-4964-8C45-944C08D56CDB}">
      <dsp:nvSpPr>
        <dsp:cNvPr id="0" name=""/>
        <dsp:cNvSpPr/>
      </dsp:nvSpPr>
      <dsp:spPr>
        <a:xfrm>
          <a:off x="2751354" y="2157561"/>
          <a:ext cx="4503084" cy="1960962"/>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lumMod val="50000"/>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ru-RU" sz="2400" b="1" kern="1200" dirty="0" smtClean="0">
              <a:latin typeface="Times New Roman" panose="02020603050405020304" pitchFamily="18" charset="0"/>
              <a:cs typeface="Times New Roman" panose="02020603050405020304" pitchFamily="18" charset="0"/>
            </a:rPr>
            <a:t>метод амортизированной стоимости замещения</a:t>
          </a:r>
          <a:endParaRPr lang="ru-RU" sz="2400" kern="1200" dirty="0"/>
        </a:p>
      </dsp:txBody>
      <dsp:txXfrm>
        <a:off x="2751354" y="2402681"/>
        <a:ext cx="3767723" cy="1470722"/>
      </dsp:txXfrm>
    </dsp:sp>
    <dsp:sp modelId="{923F62A9-D093-419E-A93F-8A9F284B5455}">
      <dsp:nvSpPr>
        <dsp:cNvPr id="0" name=""/>
        <dsp:cNvSpPr/>
      </dsp:nvSpPr>
      <dsp:spPr>
        <a:xfrm>
          <a:off x="250701" y="2157561"/>
          <a:ext cx="2500652" cy="196096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rtl="0">
            <a:lnSpc>
              <a:spcPct val="90000"/>
            </a:lnSpc>
            <a:spcBef>
              <a:spcPct val="0"/>
            </a:spcBef>
            <a:spcAft>
              <a:spcPct val="35000"/>
            </a:spcAft>
          </a:pPr>
          <a:endParaRPr lang="ru-RU" sz="6500" kern="1200"/>
        </a:p>
      </dsp:txBody>
      <dsp:txXfrm>
        <a:off x="346427" y="2253287"/>
        <a:ext cx="2309200" cy="17695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E9F8F-7B3B-4A64-9C9C-0D22ABB3E0BF}">
      <dsp:nvSpPr>
        <dsp:cNvPr id="0" name=""/>
        <dsp:cNvSpPr/>
      </dsp:nvSpPr>
      <dsp:spPr>
        <a:xfrm>
          <a:off x="3469998" y="1380280"/>
          <a:ext cx="1935163" cy="1764738"/>
        </a:xfrm>
        <a:prstGeom prst="roundRect">
          <a:avLst/>
        </a:prstGeom>
        <a:solidFill>
          <a:schemeClr val="accent2">
            <a:lumMod val="40000"/>
            <a:lumOff val="6000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lvl="0" algn="ctr" defTabSz="1422400">
            <a:lnSpc>
              <a:spcPct val="90000"/>
            </a:lnSpc>
            <a:spcBef>
              <a:spcPct val="0"/>
            </a:spcBef>
            <a:spcAft>
              <a:spcPct val="35000"/>
            </a:spcAft>
          </a:pPr>
          <a:r>
            <a:rPr lang="ru-RU" sz="3200" kern="1200" dirty="0" smtClean="0">
              <a:solidFill>
                <a:schemeClr val="tx1"/>
              </a:solidFill>
            </a:rPr>
            <a:t>Метод рыночных цен</a:t>
          </a:r>
          <a:endParaRPr lang="ru-RU" sz="3200" kern="1200" dirty="0">
            <a:solidFill>
              <a:schemeClr val="tx1"/>
            </a:solidFill>
          </a:endParaRPr>
        </a:p>
      </dsp:txBody>
      <dsp:txXfrm>
        <a:off x="3556145" y="1466427"/>
        <a:ext cx="1762869" cy="1592444"/>
      </dsp:txXfrm>
    </dsp:sp>
    <dsp:sp modelId="{4DBAA65B-0E52-4A2D-BA4B-E00DE36EB426}">
      <dsp:nvSpPr>
        <dsp:cNvPr id="0" name=""/>
        <dsp:cNvSpPr/>
      </dsp:nvSpPr>
      <dsp:spPr>
        <a:xfrm rot="10824812">
          <a:off x="3262140" y="2254915"/>
          <a:ext cx="207861" cy="0"/>
        </a:xfrm>
        <a:custGeom>
          <a:avLst/>
          <a:gdLst/>
          <a:ahLst/>
          <a:cxnLst/>
          <a:rect l="0" t="0" r="0" b="0"/>
          <a:pathLst>
            <a:path>
              <a:moveTo>
                <a:pt x="0" y="0"/>
              </a:moveTo>
              <a:lnTo>
                <a:pt x="207861"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D9883-DCCA-4BF6-BBD5-70338FBC2202}">
      <dsp:nvSpPr>
        <dsp:cNvPr id="0" name=""/>
        <dsp:cNvSpPr/>
      </dsp:nvSpPr>
      <dsp:spPr>
        <a:xfrm>
          <a:off x="0" y="395199"/>
          <a:ext cx="3262142" cy="3694387"/>
        </a:xfrm>
        <a:prstGeom prst="roundRect">
          <a:avLst/>
        </a:prstGeom>
        <a:solidFill>
          <a:schemeClr val="accent3">
            <a:lumMod val="5000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ru-RU" sz="2800" kern="1200" dirty="0" smtClean="0"/>
            <a:t>На основании </a:t>
          </a:r>
          <a:r>
            <a:rPr lang="ru-RU" sz="2800" kern="1200" dirty="0" smtClean="0">
              <a:latin typeface="Times New Roman" panose="02020603050405020304" pitchFamily="18" charset="0"/>
              <a:cs typeface="Times New Roman" panose="02020603050405020304" pitchFamily="18" charset="0"/>
            </a:rPr>
            <a:t>данных о недавних сделках с аналогичными или схожими активами (обязательствами), совершенных без отсрочки платежа</a:t>
          </a:r>
          <a:endParaRPr lang="ru-RU" sz="2800" kern="1200" dirty="0"/>
        </a:p>
      </dsp:txBody>
      <dsp:txXfrm>
        <a:off x="159245" y="554444"/>
        <a:ext cx="2943652" cy="3375897"/>
      </dsp:txXfrm>
    </dsp:sp>
    <dsp:sp modelId="{C6626C0F-BBAE-4F7A-A39C-1F5C5564501F}">
      <dsp:nvSpPr>
        <dsp:cNvPr id="0" name=""/>
        <dsp:cNvSpPr/>
      </dsp:nvSpPr>
      <dsp:spPr>
        <a:xfrm rot="21485218">
          <a:off x="5405057" y="2224033"/>
          <a:ext cx="377286" cy="0"/>
        </a:xfrm>
        <a:custGeom>
          <a:avLst/>
          <a:gdLst/>
          <a:ahLst/>
          <a:cxnLst/>
          <a:rect l="0" t="0" r="0" b="0"/>
          <a:pathLst>
            <a:path>
              <a:moveTo>
                <a:pt x="0" y="0"/>
              </a:moveTo>
              <a:lnTo>
                <a:pt x="37728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16650-9E8B-4C34-899D-7EE2C4388DA6}">
      <dsp:nvSpPr>
        <dsp:cNvPr id="0" name=""/>
        <dsp:cNvSpPr/>
      </dsp:nvSpPr>
      <dsp:spPr>
        <a:xfrm>
          <a:off x="5782238" y="751644"/>
          <a:ext cx="2538390" cy="2847399"/>
        </a:xfrm>
        <a:prstGeom prst="roundRect">
          <a:avLst/>
        </a:prstGeom>
        <a:solidFill>
          <a:schemeClr val="accent3">
            <a:lumMod val="50000"/>
          </a:schemeClr>
        </a:solidFill>
        <a:ln w="25400"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1466850">
            <a:lnSpc>
              <a:spcPct val="90000"/>
            </a:lnSpc>
            <a:spcBef>
              <a:spcPct val="0"/>
            </a:spcBef>
            <a:spcAft>
              <a:spcPct val="35000"/>
            </a:spcAft>
          </a:pPr>
          <a:r>
            <a:rPr lang="ru-RU" sz="3300" kern="1200" dirty="0" smtClean="0"/>
            <a:t>На основании текущих рыночных цен </a:t>
          </a:r>
          <a:endParaRPr lang="ru-RU" sz="3300" kern="1200" dirty="0"/>
        </a:p>
      </dsp:txBody>
      <dsp:txXfrm>
        <a:off x="5906152" y="875558"/>
        <a:ext cx="2290562" cy="259957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43CF2-F1A0-4A85-8D76-95929FD35AE4}">
      <dsp:nvSpPr>
        <dsp:cNvPr id="0" name=""/>
        <dsp:cNvSpPr/>
      </dsp:nvSpPr>
      <dsp:spPr>
        <a:xfrm>
          <a:off x="68474" y="0"/>
          <a:ext cx="4542978" cy="4542978"/>
        </a:xfrm>
        <a:prstGeom prst="triangl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890E28-5839-49D1-8F9C-62A7B478E423}">
      <dsp:nvSpPr>
        <dsp:cNvPr id="0" name=""/>
        <dsp:cNvSpPr/>
      </dsp:nvSpPr>
      <dsp:spPr>
        <a:xfrm>
          <a:off x="3212295" y="246529"/>
          <a:ext cx="4580593" cy="583843"/>
        </a:xfrm>
        <a:prstGeom prst="roundRect">
          <a:avLst/>
        </a:prstGeom>
        <a:solidFill>
          <a:srgbClr val="EBCF9D">
            <a:alpha val="90000"/>
          </a:srgbClr>
        </a:solidFill>
        <a:ln w="381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ru-RU" sz="3600" b="1" kern="1200" dirty="0" smtClean="0">
              <a:solidFill>
                <a:srgbClr val="FF0000"/>
              </a:solidFill>
            </a:rPr>
            <a:t>Метод начисления </a:t>
          </a:r>
          <a:endParaRPr lang="ru-RU" sz="3600" b="1" kern="1200" dirty="0">
            <a:solidFill>
              <a:srgbClr val="FF0000"/>
            </a:solidFill>
          </a:endParaRPr>
        </a:p>
      </dsp:txBody>
      <dsp:txXfrm>
        <a:off x="3240796" y="275030"/>
        <a:ext cx="4523591" cy="526841"/>
      </dsp:txXfrm>
    </dsp:sp>
    <dsp:sp modelId="{571A9A89-B4F2-4276-A395-59E2C8217E60}">
      <dsp:nvSpPr>
        <dsp:cNvPr id="0" name=""/>
        <dsp:cNvSpPr/>
      </dsp:nvSpPr>
      <dsp:spPr>
        <a:xfrm>
          <a:off x="3357166" y="1054718"/>
          <a:ext cx="4484150" cy="967440"/>
        </a:xfrm>
        <a:prstGeom prst="roundRect">
          <a:avLst/>
        </a:prstGeom>
        <a:solidFill>
          <a:schemeClr val="tx2">
            <a:lumMod val="20000"/>
            <a:lumOff val="80000"/>
            <a:alpha val="9000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ru-RU" sz="3600" b="1" kern="1200" dirty="0" smtClean="0">
              <a:solidFill>
                <a:srgbClr val="FF0000"/>
              </a:solidFill>
            </a:rPr>
            <a:t>Метод двойной записи</a:t>
          </a:r>
          <a:endParaRPr lang="ru-RU" sz="3600" b="1" kern="1200" dirty="0">
            <a:solidFill>
              <a:srgbClr val="FF0000"/>
            </a:solidFill>
          </a:endParaRPr>
        </a:p>
      </dsp:txBody>
      <dsp:txXfrm>
        <a:off x="3404393" y="1101945"/>
        <a:ext cx="4389696" cy="872986"/>
      </dsp:txXfrm>
    </dsp:sp>
    <dsp:sp modelId="{C5A9CA1C-C156-46A7-B1F0-9C0BADB279EC}">
      <dsp:nvSpPr>
        <dsp:cNvPr id="0" name=""/>
        <dsp:cNvSpPr/>
      </dsp:nvSpPr>
      <dsp:spPr>
        <a:xfrm>
          <a:off x="102514" y="2376904"/>
          <a:ext cx="8455111" cy="1859582"/>
        </a:xfrm>
        <a:prstGeom prst="roundRect">
          <a:avLst/>
        </a:prstGeom>
        <a:solidFill>
          <a:srgbClr val="FFFF00">
            <a:alpha val="90000"/>
          </a:srgb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endParaRPr lang="ru-RU" sz="2800" kern="1200" dirty="0">
            <a:solidFill>
              <a:schemeClr val="tx1"/>
            </a:solidFill>
          </a:endParaRPr>
        </a:p>
      </dsp:txBody>
      <dsp:txXfrm>
        <a:off x="193291" y="2467681"/>
        <a:ext cx="8273557" cy="1678028"/>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0.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11/layout/RadialPictureList">
  <dgm:title val="Радиальный список рисунков"/>
  <dgm:desc val="Служит для отображения связей с центральной идеей. Фигура уровня 1 содержит текст, а все фигуры уровня 2 содержат рисунок с соответствующим текстом. Ограничен четырьмя рисунками уровня 2.  Неиспользуемые рисунки не отображаются, но остаются доступными при смене макета. Рекомендуется использовать текст уровня 2 небольшого объема."/>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538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50443" y="0"/>
            <a:ext cx="2945659" cy="495380"/>
          </a:xfrm>
          <a:prstGeom prst="rect">
            <a:avLst/>
          </a:prstGeom>
        </p:spPr>
        <p:txBody>
          <a:bodyPr vert="horz" lIns="91440" tIns="45720" rIns="91440" bIns="45720" rtlCol="0"/>
          <a:lstStyle>
            <a:lvl1pPr algn="r">
              <a:defRPr sz="1200"/>
            </a:lvl1pPr>
          </a:lstStyle>
          <a:p>
            <a:fld id="{41A9A7F0-2B57-4B87-B79F-93C4B152B336}" type="datetimeFigureOut">
              <a:rPr lang="ru-RU" smtClean="0"/>
              <a:t>19.12.2018</a:t>
            </a:fld>
            <a:endParaRPr lang="ru-RU"/>
          </a:p>
        </p:txBody>
      </p:sp>
      <p:sp>
        <p:nvSpPr>
          <p:cNvPr id="4" name="Нижний колонтитул 3"/>
          <p:cNvSpPr>
            <a:spLocks noGrp="1"/>
          </p:cNvSpPr>
          <p:nvPr>
            <p:ph type="ftr" sz="quarter" idx="2"/>
          </p:nvPr>
        </p:nvSpPr>
        <p:spPr>
          <a:xfrm>
            <a:off x="0" y="9378870"/>
            <a:ext cx="2945659" cy="49538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50443" y="9378870"/>
            <a:ext cx="2945659" cy="495380"/>
          </a:xfrm>
          <a:prstGeom prst="rect">
            <a:avLst/>
          </a:prstGeom>
        </p:spPr>
        <p:txBody>
          <a:bodyPr vert="horz" lIns="91440" tIns="45720" rIns="91440" bIns="45720" rtlCol="0" anchor="b"/>
          <a:lstStyle>
            <a:lvl1pPr algn="r">
              <a:defRPr sz="1200"/>
            </a:lvl1pPr>
          </a:lstStyle>
          <a:p>
            <a:fld id="{8BF47C14-96D3-4849-8AC1-3312EBDC0266}" type="slidenum">
              <a:rPr lang="ru-RU" smtClean="0"/>
              <a:t>‹#›</a:t>
            </a:fld>
            <a:endParaRPr lang="ru-RU"/>
          </a:p>
        </p:txBody>
      </p:sp>
    </p:spTree>
    <p:extLst>
      <p:ext uri="{BB962C8B-B14F-4D97-AF65-F5344CB8AC3E}">
        <p14:creationId xmlns:p14="http://schemas.microsoft.com/office/powerpoint/2010/main" val="33228161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945659" cy="49371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1"/>
            <a:ext cx="2945659" cy="493712"/>
          </a:xfrm>
          <a:prstGeom prst="rect">
            <a:avLst/>
          </a:prstGeom>
        </p:spPr>
        <p:txBody>
          <a:bodyPr vert="horz" lIns="91440" tIns="45720" rIns="91440" bIns="45720" rtlCol="0"/>
          <a:lstStyle>
            <a:lvl1pPr algn="r">
              <a:defRPr sz="1200"/>
            </a:lvl1pPr>
          </a:lstStyle>
          <a:p>
            <a:fld id="{17F12918-D776-47B5-B298-A9698A1CA54E}" type="datetimeFigureOut">
              <a:rPr lang="ru-RU" smtClean="0"/>
              <a:t>19.12.2018</a:t>
            </a:fld>
            <a:endParaRPr lang="ru-RU"/>
          </a:p>
        </p:txBody>
      </p:sp>
      <p:sp>
        <p:nvSpPr>
          <p:cNvPr id="4" name="Образ слайда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8824"/>
            <a:ext cx="2945659" cy="49371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8824"/>
            <a:ext cx="2945659" cy="493712"/>
          </a:xfrm>
          <a:prstGeom prst="rect">
            <a:avLst/>
          </a:prstGeom>
        </p:spPr>
        <p:txBody>
          <a:bodyPr vert="horz" lIns="91440" tIns="45720" rIns="91440" bIns="45720" rtlCol="0" anchor="b"/>
          <a:lstStyle>
            <a:lvl1pPr algn="r">
              <a:defRPr sz="1200"/>
            </a:lvl1pPr>
          </a:lstStyle>
          <a:p>
            <a:fld id="{5515977D-9A5A-45CA-A236-9BBFF46B9CF6}" type="slidenum">
              <a:rPr lang="ru-RU" smtClean="0"/>
              <a:t>‹#›</a:t>
            </a:fld>
            <a:endParaRPr lang="ru-RU"/>
          </a:p>
        </p:txBody>
      </p:sp>
    </p:spTree>
    <p:extLst>
      <p:ext uri="{BB962C8B-B14F-4D97-AF65-F5344CB8AC3E}">
        <p14:creationId xmlns:p14="http://schemas.microsoft.com/office/powerpoint/2010/main" val="1169458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t>4</a:t>
            </a:fld>
            <a:endParaRPr lang="ru-RU"/>
          </a:p>
        </p:txBody>
      </p:sp>
    </p:spTree>
    <p:extLst>
      <p:ext uri="{BB962C8B-B14F-4D97-AF65-F5344CB8AC3E}">
        <p14:creationId xmlns:p14="http://schemas.microsoft.com/office/powerpoint/2010/main" val="4201254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t>55</a:t>
            </a:fld>
            <a:endParaRPr lang="ru-RU"/>
          </a:p>
        </p:txBody>
      </p:sp>
    </p:spTree>
    <p:extLst>
      <p:ext uri="{BB962C8B-B14F-4D97-AF65-F5344CB8AC3E}">
        <p14:creationId xmlns:p14="http://schemas.microsoft.com/office/powerpoint/2010/main" val="1554533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72</a:t>
            </a:fld>
            <a:endParaRPr lang="ru-RU">
              <a:solidFill>
                <a:prstClr val="black"/>
              </a:solidFill>
            </a:endParaRPr>
          </a:p>
        </p:txBody>
      </p:sp>
    </p:spTree>
    <p:extLst>
      <p:ext uri="{BB962C8B-B14F-4D97-AF65-F5344CB8AC3E}">
        <p14:creationId xmlns:p14="http://schemas.microsoft.com/office/powerpoint/2010/main" val="46734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74</a:t>
            </a:fld>
            <a:endParaRPr lang="ru-RU">
              <a:solidFill>
                <a:prstClr val="black"/>
              </a:solidFill>
            </a:endParaRPr>
          </a:p>
        </p:txBody>
      </p:sp>
    </p:spTree>
    <p:extLst>
      <p:ext uri="{BB962C8B-B14F-4D97-AF65-F5344CB8AC3E}">
        <p14:creationId xmlns:p14="http://schemas.microsoft.com/office/powerpoint/2010/main" val="2076574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solidFill>
                  <a:prstClr val="black"/>
                </a:solidFill>
              </a:rPr>
              <a:pPr/>
              <a:t>87</a:t>
            </a:fld>
            <a:endParaRPr lang="ru-RU">
              <a:solidFill>
                <a:prstClr val="black"/>
              </a:solidFill>
            </a:endParaRPr>
          </a:p>
        </p:txBody>
      </p:sp>
    </p:spTree>
    <p:extLst>
      <p:ext uri="{BB962C8B-B14F-4D97-AF65-F5344CB8AC3E}">
        <p14:creationId xmlns:p14="http://schemas.microsoft.com/office/powerpoint/2010/main" val="2936680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D519F59-5434-4E00-AE62-446F34F96B80}" type="datetime1">
              <a:rPr lang="en-US" smtClean="0"/>
              <a:t>12/19/2018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DB4FF3-636E-4812-92B5-57D979D8340E}" type="datetime1">
              <a:rPr lang="en-US" smtClean="0"/>
              <a:t>12/19/2018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E781A25-7EC7-45B6-9AAF-FDAC660A967B}" type="datetime1">
              <a:rPr lang="en-US" smtClean="0"/>
              <a:t>12/19/2018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36F6109-274D-45B0-AC92-95646509BED3}" type="datetime1">
              <a:rPr lang="en-US" smtClean="0"/>
              <a:t>12/19/2018</a:t>
            </a:fld>
            <a:endParaRPr lang="en-US"/>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739919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44362"/>
          </a:xfrm>
        </p:spPr>
        <p:txBody>
          <a:bodyPr lIns="0" tIns="0" rIns="0" bIns="0"/>
          <a:lstStyle>
            <a:lvl1pPr>
              <a:defRPr sz="1588"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7FB37B6-DDE4-405A-927C-C63EF954118A}" type="datetime1">
              <a:rPr lang="en-US" smtClean="0"/>
              <a:t>12/19/2018</a:t>
            </a:fld>
            <a:endParaRPr lang="en-US"/>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8195482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F9D09212-BE9C-45BF-8922-89223C9EBECB}" type="datetime1">
              <a:rPr lang="en-US" smtClean="0"/>
              <a:t>12/19/2018</a:t>
            </a:fld>
            <a:endParaRPr lang="en-US"/>
          </a:p>
        </p:txBody>
      </p:sp>
      <p:sp>
        <p:nvSpPr>
          <p:cNvPr id="7" name="Holder 7"/>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903742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4FAA7BB9-D775-4127-BCB9-BACE51A4237E}" type="datetime1">
              <a:rPr lang="en-US" smtClean="0"/>
              <a:t>12/19/2018</a:t>
            </a:fld>
            <a:endParaRPr lang="en-US"/>
          </a:p>
        </p:txBody>
      </p:sp>
      <p:sp>
        <p:nvSpPr>
          <p:cNvPr id="5" name="Holder 5"/>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113447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809A0972-25E3-4005-8F66-5EC293E1A549}" type="datetime1">
              <a:rPr lang="en-US" smtClean="0"/>
              <a:t>12/19/2018</a:t>
            </a:fld>
            <a:endParaRPr lang="en-US"/>
          </a:p>
        </p:txBody>
      </p:sp>
      <p:sp>
        <p:nvSpPr>
          <p:cNvPr id="4" name="Holder 4"/>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820582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solidFill>
                <a:prstClr val="black">
                  <a:tint val="75000"/>
                </a:prstClr>
              </a:solidFill>
            </a:endParaRPr>
          </a:p>
        </p:txBody>
      </p:sp>
      <p:sp>
        <p:nvSpPr>
          <p:cNvPr id="5" name="Holder 5"/>
          <p:cNvSpPr>
            <a:spLocks noGrp="1"/>
          </p:cNvSpPr>
          <p:nvPr>
            <p:ph type="dt" sz="half" idx="11"/>
          </p:nvPr>
        </p:nvSpPr>
        <p:spPr/>
        <p:txBody>
          <a:bodyPr/>
          <a:lstStyle>
            <a:lvl1pPr>
              <a:defRPr/>
            </a:lvl1pPr>
          </a:lstStyle>
          <a:p>
            <a:pPr>
              <a:defRPr/>
            </a:pPr>
            <a:fld id="{9E44D79B-D3DA-48DD-B52F-4A61BE3EC92F}"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12"/>
          </p:nvPr>
        </p:nvSpPr>
        <p:spPr/>
        <p:txBody>
          <a:bodyPr/>
          <a:lstStyle>
            <a:lvl1pPr>
              <a:defRPr/>
            </a:lvl1pPr>
          </a:lstStyle>
          <a:p>
            <a:fld id="{AFE720C7-43D2-4EB9-8804-D85DE5524936}" type="slidenum">
              <a:rPr lang="ru-RU" altLang="ru-RU"/>
              <a:pPr/>
              <a:t>‹#›</a:t>
            </a:fld>
            <a:endParaRPr lang="ru-RU" altLang="ru-RU"/>
          </a:p>
        </p:txBody>
      </p:sp>
    </p:spTree>
    <p:extLst>
      <p:ext uri="{BB962C8B-B14F-4D97-AF65-F5344CB8AC3E}">
        <p14:creationId xmlns:p14="http://schemas.microsoft.com/office/powerpoint/2010/main" val="25424319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44362"/>
          </a:xfrm>
        </p:spPr>
        <p:txBody>
          <a:bodyPr/>
          <a:lstStyle>
            <a:lvl1pPr>
              <a:defRPr sz="1588" b="0" i="0">
                <a:solidFill>
                  <a:schemeClr val="tx1"/>
                </a:solidFill>
                <a:latin typeface="Times New Roman"/>
                <a:cs typeface="Times New Roman"/>
              </a:defRPr>
            </a:lvl1pPr>
          </a:lstStyle>
          <a:p>
            <a:endParaRPr/>
          </a:p>
        </p:txBody>
      </p:sp>
      <p:sp>
        <p:nvSpPr>
          <p:cNvPr id="4" name="Holder 4"/>
          <p:cNvSpPr>
            <a:spLocks noGrp="1"/>
          </p:cNvSpPr>
          <p:nvPr>
            <p:ph type="ftr" sz="quarter" idx="10"/>
          </p:nvPr>
        </p:nvSpPr>
        <p:spPr/>
        <p:txBody>
          <a:bodyPr/>
          <a:lstStyle>
            <a:lvl1pPr>
              <a:defRPr/>
            </a:lvl1pPr>
          </a:lstStyle>
          <a:p>
            <a:pPr>
              <a:defRPr/>
            </a:pPr>
            <a:endParaRPr>
              <a:solidFill>
                <a:prstClr val="black">
                  <a:tint val="75000"/>
                </a:prstClr>
              </a:solidFill>
            </a:endParaRPr>
          </a:p>
        </p:txBody>
      </p:sp>
      <p:sp>
        <p:nvSpPr>
          <p:cNvPr id="5" name="Holder 5"/>
          <p:cNvSpPr>
            <a:spLocks noGrp="1"/>
          </p:cNvSpPr>
          <p:nvPr>
            <p:ph type="dt" sz="half" idx="11"/>
          </p:nvPr>
        </p:nvSpPr>
        <p:spPr/>
        <p:txBody>
          <a:bodyPr/>
          <a:lstStyle>
            <a:lvl1pPr>
              <a:defRPr/>
            </a:lvl1pPr>
          </a:lstStyle>
          <a:p>
            <a:pPr>
              <a:defRPr/>
            </a:pPr>
            <a:fld id="{E0D0D85F-FC0C-4BEB-A9AA-445B6808FF02}"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12"/>
          </p:nvPr>
        </p:nvSpPr>
        <p:spPr/>
        <p:txBody>
          <a:bodyPr/>
          <a:lstStyle>
            <a:lvl1pPr>
              <a:defRPr/>
            </a:lvl1pPr>
          </a:lstStyle>
          <a:p>
            <a:fld id="{87CAACBE-3CA2-42B4-BAD1-73B4871560ED}" type="slidenum">
              <a:rPr lang="ru-RU" altLang="ru-RU"/>
              <a:pPr/>
              <a:t>‹#›</a:t>
            </a:fld>
            <a:endParaRPr lang="ru-RU" altLang="ru-RU"/>
          </a:p>
        </p:txBody>
      </p:sp>
    </p:spTree>
    <p:extLst>
      <p:ext uri="{BB962C8B-B14F-4D97-AF65-F5344CB8AC3E}">
        <p14:creationId xmlns:p14="http://schemas.microsoft.com/office/powerpoint/2010/main" val="3426670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a:lstStyle>
            <a:lvl1pPr>
              <a:defRPr sz="2471" b="1" i="0">
                <a:solidFill>
                  <a:srgbClr val="252523"/>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a:lstStyle>
            <a:lvl1pPr>
              <a:defRPr/>
            </a:lvl1pPr>
          </a:lstStyle>
          <a:p>
            <a:endParaRPr/>
          </a:p>
        </p:txBody>
      </p:sp>
      <p:sp>
        <p:nvSpPr>
          <p:cNvPr id="5" name="Holder 4"/>
          <p:cNvSpPr>
            <a:spLocks noGrp="1"/>
          </p:cNvSpPr>
          <p:nvPr>
            <p:ph type="ftr" sz="quarter" idx="10"/>
          </p:nvPr>
        </p:nvSpPr>
        <p:spPr/>
        <p:txBody>
          <a:bodyPr/>
          <a:lstStyle>
            <a:lvl1pPr>
              <a:defRPr/>
            </a:lvl1pPr>
          </a:lstStyle>
          <a:p>
            <a:pPr>
              <a:defRPr/>
            </a:pPr>
            <a:endParaRPr>
              <a:solidFill>
                <a:prstClr val="black">
                  <a:tint val="75000"/>
                </a:prstClr>
              </a:solidFill>
            </a:endParaRPr>
          </a:p>
        </p:txBody>
      </p:sp>
      <p:sp>
        <p:nvSpPr>
          <p:cNvPr id="6" name="Holder 5"/>
          <p:cNvSpPr>
            <a:spLocks noGrp="1"/>
          </p:cNvSpPr>
          <p:nvPr>
            <p:ph type="dt" sz="half" idx="11"/>
          </p:nvPr>
        </p:nvSpPr>
        <p:spPr/>
        <p:txBody>
          <a:bodyPr/>
          <a:lstStyle>
            <a:lvl1pPr>
              <a:defRPr/>
            </a:lvl1pPr>
          </a:lstStyle>
          <a:p>
            <a:pPr>
              <a:defRPr/>
            </a:pPr>
            <a:fld id="{F38F4FE7-381C-48F7-94EE-32C41E0FB6FE}" type="datetime1">
              <a:rPr lang="en-US" smtClean="0">
                <a:solidFill>
                  <a:prstClr val="black">
                    <a:tint val="75000"/>
                  </a:prstClr>
                </a:solidFill>
              </a:rPr>
              <a:t>12/19/2018</a:t>
            </a:fld>
            <a:endParaRPr lang="en-US">
              <a:solidFill>
                <a:prstClr val="black">
                  <a:tint val="75000"/>
                </a:prstClr>
              </a:solidFill>
            </a:endParaRPr>
          </a:p>
        </p:txBody>
      </p:sp>
      <p:sp>
        <p:nvSpPr>
          <p:cNvPr id="7" name="Holder 6"/>
          <p:cNvSpPr>
            <a:spLocks noGrp="1"/>
          </p:cNvSpPr>
          <p:nvPr>
            <p:ph type="sldNum" sz="quarter" idx="12"/>
          </p:nvPr>
        </p:nvSpPr>
        <p:spPr/>
        <p:txBody>
          <a:bodyPr/>
          <a:lstStyle>
            <a:lvl1pPr>
              <a:defRPr/>
            </a:lvl1pPr>
          </a:lstStyle>
          <a:p>
            <a:fld id="{0F1D71F0-3597-41A5-BB65-22F437BEF207}" type="slidenum">
              <a:rPr lang="ru-RU" altLang="ru-RU"/>
              <a:pPr/>
              <a:t>‹#›</a:t>
            </a:fld>
            <a:endParaRPr lang="ru-RU" altLang="ru-RU"/>
          </a:p>
        </p:txBody>
      </p:sp>
    </p:spTree>
    <p:extLst>
      <p:ext uri="{BB962C8B-B14F-4D97-AF65-F5344CB8AC3E}">
        <p14:creationId xmlns:p14="http://schemas.microsoft.com/office/powerpoint/2010/main" val="2011939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7335831-F10B-42F9-A961-D0E2367B1EF3}" type="datetime1">
              <a:rPr lang="en-US" smtClean="0"/>
              <a:t>12/19/2018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a:lstStyle>
            <a:lvl1pPr>
              <a:defRPr sz="2471" b="1" i="0">
                <a:solidFill>
                  <a:srgbClr val="252523"/>
                </a:solidFill>
                <a:latin typeface="Times New Roman"/>
                <a:cs typeface="Times New Roman"/>
              </a:defRPr>
            </a:lvl1pPr>
          </a:lstStyle>
          <a:p>
            <a:endParaRPr/>
          </a:p>
        </p:txBody>
      </p:sp>
      <p:sp>
        <p:nvSpPr>
          <p:cNvPr id="3" name="Holder 4"/>
          <p:cNvSpPr>
            <a:spLocks noGrp="1"/>
          </p:cNvSpPr>
          <p:nvPr>
            <p:ph type="ftr" sz="quarter" idx="10"/>
          </p:nvPr>
        </p:nvSpPr>
        <p:spPr/>
        <p:txBody>
          <a:bodyPr/>
          <a:lstStyle>
            <a:lvl1pPr>
              <a:defRPr/>
            </a:lvl1pPr>
          </a:lstStyle>
          <a:p>
            <a:pPr>
              <a:defRPr/>
            </a:pPr>
            <a:endParaRPr>
              <a:solidFill>
                <a:prstClr val="black">
                  <a:tint val="75000"/>
                </a:prstClr>
              </a:solidFill>
            </a:endParaRPr>
          </a:p>
        </p:txBody>
      </p:sp>
      <p:sp>
        <p:nvSpPr>
          <p:cNvPr id="4" name="Holder 5"/>
          <p:cNvSpPr>
            <a:spLocks noGrp="1"/>
          </p:cNvSpPr>
          <p:nvPr>
            <p:ph type="dt" sz="half" idx="11"/>
          </p:nvPr>
        </p:nvSpPr>
        <p:spPr/>
        <p:txBody>
          <a:bodyPr/>
          <a:lstStyle>
            <a:lvl1pPr>
              <a:defRPr/>
            </a:lvl1pPr>
          </a:lstStyle>
          <a:p>
            <a:pPr>
              <a:defRPr/>
            </a:pPr>
            <a:fld id="{560EDCD1-F61B-48E0-9DBB-3465BF43D35D}" type="datetime1">
              <a:rPr lang="en-US" smtClean="0">
                <a:solidFill>
                  <a:prstClr val="black">
                    <a:tint val="75000"/>
                  </a:prstClr>
                </a:solidFill>
              </a:rPr>
              <a:t>12/19/2018</a:t>
            </a:fld>
            <a:endParaRPr lang="en-US">
              <a:solidFill>
                <a:prstClr val="black">
                  <a:tint val="75000"/>
                </a:prstClr>
              </a:solidFill>
            </a:endParaRPr>
          </a:p>
        </p:txBody>
      </p:sp>
      <p:sp>
        <p:nvSpPr>
          <p:cNvPr id="5" name="Holder 6"/>
          <p:cNvSpPr>
            <a:spLocks noGrp="1"/>
          </p:cNvSpPr>
          <p:nvPr>
            <p:ph type="sldNum" sz="quarter" idx="12"/>
          </p:nvPr>
        </p:nvSpPr>
        <p:spPr/>
        <p:txBody>
          <a:bodyPr/>
          <a:lstStyle>
            <a:lvl1pPr>
              <a:defRPr/>
            </a:lvl1pPr>
          </a:lstStyle>
          <a:p>
            <a:fld id="{C5FD82C6-52E2-481E-8D23-452B9A564ADC}" type="slidenum">
              <a:rPr lang="ru-RU" altLang="ru-RU"/>
              <a:pPr/>
              <a:t>‹#›</a:t>
            </a:fld>
            <a:endParaRPr lang="ru-RU" altLang="ru-RU"/>
          </a:p>
        </p:txBody>
      </p:sp>
    </p:spTree>
    <p:extLst>
      <p:ext uri="{BB962C8B-B14F-4D97-AF65-F5344CB8AC3E}">
        <p14:creationId xmlns:p14="http://schemas.microsoft.com/office/powerpoint/2010/main" val="4284474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4"/>
          <p:cNvSpPr>
            <a:spLocks noGrp="1"/>
          </p:cNvSpPr>
          <p:nvPr>
            <p:ph type="ftr" sz="quarter" idx="10"/>
          </p:nvPr>
        </p:nvSpPr>
        <p:spPr/>
        <p:txBody>
          <a:bodyPr/>
          <a:lstStyle>
            <a:lvl1pPr>
              <a:defRPr/>
            </a:lvl1pPr>
          </a:lstStyle>
          <a:p>
            <a:pPr>
              <a:defRPr/>
            </a:pPr>
            <a:endParaRPr>
              <a:solidFill>
                <a:prstClr val="black">
                  <a:tint val="75000"/>
                </a:prstClr>
              </a:solidFill>
            </a:endParaRPr>
          </a:p>
        </p:txBody>
      </p:sp>
      <p:sp>
        <p:nvSpPr>
          <p:cNvPr id="3" name="Holder 5"/>
          <p:cNvSpPr>
            <a:spLocks noGrp="1"/>
          </p:cNvSpPr>
          <p:nvPr>
            <p:ph type="dt" sz="half" idx="11"/>
          </p:nvPr>
        </p:nvSpPr>
        <p:spPr/>
        <p:txBody>
          <a:bodyPr/>
          <a:lstStyle>
            <a:lvl1pPr>
              <a:defRPr/>
            </a:lvl1pPr>
          </a:lstStyle>
          <a:p>
            <a:pPr>
              <a:defRPr/>
            </a:pPr>
            <a:fld id="{9A80E2FB-E951-4C2F-B406-CE33BCDE911C}" type="datetime1">
              <a:rPr lang="en-US" smtClean="0">
                <a:solidFill>
                  <a:prstClr val="black">
                    <a:tint val="75000"/>
                  </a:prstClr>
                </a:solidFill>
              </a:rPr>
              <a:t>12/19/2018</a:t>
            </a:fld>
            <a:endParaRPr lang="en-US">
              <a:solidFill>
                <a:prstClr val="black">
                  <a:tint val="75000"/>
                </a:prstClr>
              </a:solidFill>
            </a:endParaRPr>
          </a:p>
        </p:txBody>
      </p:sp>
      <p:sp>
        <p:nvSpPr>
          <p:cNvPr id="4" name="Holder 6"/>
          <p:cNvSpPr>
            <a:spLocks noGrp="1"/>
          </p:cNvSpPr>
          <p:nvPr>
            <p:ph type="sldNum" sz="quarter" idx="12"/>
          </p:nvPr>
        </p:nvSpPr>
        <p:spPr/>
        <p:txBody>
          <a:bodyPr/>
          <a:lstStyle>
            <a:lvl1pPr>
              <a:defRPr/>
            </a:lvl1pPr>
          </a:lstStyle>
          <a:p>
            <a:fld id="{C10269A0-2FDE-441A-9215-65727950DE83}" type="slidenum">
              <a:rPr lang="ru-RU" altLang="ru-RU"/>
              <a:pPr/>
              <a:t>‹#›</a:t>
            </a:fld>
            <a:endParaRPr lang="ru-RU" altLang="ru-RU"/>
          </a:p>
        </p:txBody>
      </p:sp>
    </p:spTree>
    <p:extLst>
      <p:ext uri="{BB962C8B-B14F-4D97-AF65-F5344CB8AC3E}">
        <p14:creationId xmlns:p14="http://schemas.microsoft.com/office/powerpoint/2010/main" val="34227630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p:spPr>
        <p:txBody>
          <a:bodyPr/>
          <a:lstStyle>
            <a:lvl1pPr>
              <a:defRPr/>
            </a:lvl1pPr>
          </a:lstStyle>
          <a:p>
            <a:pPr>
              <a:defRPr/>
            </a:pPr>
            <a:fld id="{98C29C2D-C8E5-44E2-937D-AC4C5985F78F}" type="datetime1">
              <a:rPr lang="en-US" smtClean="0">
                <a:solidFill>
                  <a:prstClr val="black">
                    <a:tint val="75000"/>
                  </a:prstClr>
                </a:solidFill>
              </a:rPr>
              <a:t>12/19/2018</a:t>
            </a:fld>
            <a:endParaRPr lang="en-US">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p:spPr>
        <p:txBody>
          <a:bodyPr/>
          <a:lstStyle>
            <a:lvl1pPr>
              <a:defRPr/>
            </a:lvl1pPr>
          </a:lstStyle>
          <a:p>
            <a:fld id="{567A593A-B7DA-4275-8E63-033EBB9B1322}" type="slidenum">
              <a:rPr lang="en-US" altLang="ru-RU"/>
              <a:pPr/>
              <a:t>‹#›</a:t>
            </a:fld>
            <a:endParaRPr lang="en-US" altLang="ru-RU"/>
          </a:p>
        </p:txBody>
      </p:sp>
    </p:spTree>
    <p:extLst>
      <p:ext uri="{BB962C8B-B14F-4D97-AF65-F5344CB8AC3E}">
        <p14:creationId xmlns:p14="http://schemas.microsoft.com/office/powerpoint/2010/main" val="34621142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Slide Number Placeholder 12"/>
          <p:cNvSpPr txBox="1">
            <a:spLocks/>
          </p:cNvSpPr>
          <p:nvPr userDrawn="1"/>
        </p:nvSpPr>
        <p:spPr>
          <a:xfrm>
            <a:off x="8516938" y="98425"/>
            <a:ext cx="847725" cy="536575"/>
          </a:xfrm>
          <a:prstGeom prst="rect">
            <a:avLst/>
          </a:prstGeom>
        </p:spPr>
        <p:txBody>
          <a:bodyPr anchor="ctr"/>
          <a:lstStyle>
            <a:lvl1pPr defTabSz="457200" eaLnBrk="0" hangingPunct="0">
              <a:defRPr>
                <a:solidFill>
                  <a:schemeClr val="tx1"/>
                </a:solidFill>
                <a:latin typeface="Arial" panose="020B0604020202020204" pitchFamily="34" charset="0"/>
                <a:cs typeface="Arial" panose="020B0604020202020204" pitchFamily="34" charset="0"/>
              </a:defRPr>
            </a:lvl1pPr>
            <a:lvl2pPr marL="742950" indent="-285750" defTabSz="457200" eaLnBrk="0" hangingPunct="0">
              <a:defRPr>
                <a:solidFill>
                  <a:schemeClr val="tx1"/>
                </a:solidFill>
                <a:latin typeface="Arial" panose="020B0604020202020204" pitchFamily="34" charset="0"/>
                <a:cs typeface="Arial" panose="020B0604020202020204" pitchFamily="34" charset="0"/>
              </a:defRPr>
            </a:lvl2pPr>
            <a:lvl3pPr marL="1143000" indent="-228600" defTabSz="457200" eaLnBrk="0" hangingPunct="0">
              <a:defRPr>
                <a:solidFill>
                  <a:schemeClr val="tx1"/>
                </a:solidFill>
                <a:latin typeface="Arial" panose="020B0604020202020204" pitchFamily="34" charset="0"/>
                <a:cs typeface="Arial" panose="020B0604020202020204" pitchFamily="34" charset="0"/>
              </a:defRPr>
            </a:lvl3pPr>
            <a:lvl4pPr marL="1600200" indent="-228600" defTabSz="457200" eaLnBrk="0" hangingPunct="0">
              <a:defRPr>
                <a:solidFill>
                  <a:schemeClr val="tx1"/>
                </a:solidFill>
                <a:latin typeface="Arial" panose="020B0604020202020204" pitchFamily="34" charset="0"/>
                <a:cs typeface="Arial" panose="020B0604020202020204" pitchFamily="34" charset="0"/>
              </a:defRPr>
            </a:lvl4pPr>
            <a:lvl5pPr marL="2057400" indent="-228600" defTabSz="4572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fld id="{52DB6550-618E-4788-8E94-68C82F689283}" type="slidenum">
              <a:rPr lang="en-US" altLang="ru-RU" sz="2200" smtClean="0">
                <a:solidFill>
                  <a:srgbClr val="DEAA46"/>
                </a:solidFill>
                <a:latin typeface="DINPro-Light"/>
                <a:ea typeface="DINPro-Light"/>
                <a:cs typeface="DINPro-Light"/>
              </a:rPr>
              <a:pPr eaLnBrk="1" fontAlgn="base" hangingPunct="1">
                <a:spcBef>
                  <a:spcPct val="0"/>
                </a:spcBef>
                <a:spcAft>
                  <a:spcPct val="0"/>
                </a:spcAft>
              </a:pPr>
              <a:t>‹#›</a:t>
            </a:fld>
            <a:endParaRPr lang="en-US" altLang="ru-RU" sz="2200" smtClean="0">
              <a:solidFill>
                <a:srgbClr val="DEAA46"/>
              </a:solidFill>
              <a:latin typeface="DINPro-Light"/>
              <a:ea typeface="DINPro-Light"/>
              <a:cs typeface="DINPro-Light"/>
            </a:endParaRPr>
          </a:p>
        </p:txBody>
      </p:sp>
    </p:spTree>
    <p:extLst>
      <p:ext uri="{BB962C8B-B14F-4D97-AF65-F5344CB8AC3E}">
        <p14:creationId xmlns:p14="http://schemas.microsoft.com/office/powerpoint/2010/main" val="31816472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Slide Number Placeholder 12"/>
          <p:cNvSpPr txBox="1">
            <a:spLocks/>
          </p:cNvSpPr>
          <p:nvPr userDrawn="1"/>
        </p:nvSpPr>
        <p:spPr>
          <a:xfrm>
            <a:off x="8516938" y="98425"/>
            <a:ext cx="847725" cy="536575"/>
          </a:xfrm>
          <a:prstGeom prst="rect">
            <a:avLst/>
          </a:prstGeom>
        </p:spPr>
        <p:txBody>
          <a:bodyPr anchor="ctr"/>
          <a:lstStyle>
            <a:lvl1pPr defTabSz="457200" eaLnBrk="0" hangingPunct="0">
              <a:defRPr>
                <a:solidFill>
                  <a:schemeClr val="tx1"/>
                </a:solidFill>
                <a:latin typeface="Arial" panose="020B0604020202020204" pitchFamily="34" charset="0"/>
                <a:cs typeface="Arial" panose="020B0604020202020204" pitchFamily="34" charset="0"/>
              </a:defRPr>
            </a:lvl1pPr>
            <a:lvl2pPr marL="742950" indent="-285750" defTabSz="457200" eaLnBrk="0" hangingPunct="0">
              <a:defRPr>
                <a:solidFill>
                  <a:schemeClr val="tx1"/>
                </a:solidFill>
                <a:latin typeface="Arial" panose="020B0604020202020204" pitchFamily="34" charset="0"/>
                <a:cs typeface="Arial" panose="020B0604020202020204" pitchFamily="34" charset="0"/>
              </a:defRPr>
            </a:lvl2pPr>
            <a:lvl3pPr marL="1143000" indent="-228600" defTabSz="457200" eaLnBrk="0" hangingPunct="0">
              <a:defRPr>
                <a:solidFill>
                  <a:schemeClr val="tx1"/>
                </a:solidFill>
                <a:latin typeface="Arial" panose="020B0604020202020204" pitchFamily="34" charset="0"/>
                <a:cs typeface="Arial" panose="020B0604020202020204" pitchFamily="34" charset="0"/>
              </a:defRPr>
            </a:lvl3pPr>
            <a:lvl4pPr marL="1600200" indent="-228600" defTabSz="457200" eaLnBrk="0" hangingPunct="0">
              <a:defRPr>
                <a:solidFill>
                  <a:schemeClr val="tx1"/>
                </a:solidFill>
                <a:latin typeface="Arial" panose="020B0604020202020204" pitchFamily="34" charset="0"/>
                <a:cs typeface="Arial" panose="020B0604020202020204" pitchFamily="34" charset="0"/>
              </a:defRPr>
            </a:lvl4pPr>
            <a:lvl5pPr marL="2057400" indent="-228600" defTabSz="4572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fld id="{6F014926-A06E-478B-996E-CBA1E6D1D02D}" type="slidenum">
              <a:rPr lang="en-US" altLang="ru-RU" sz="2200" smtClean="0">
                <a:solidFill>
                  <a:srgbClr val="DEAA46"/>
                </a:solidFill>
                <a:latin typeface="DINPro-Light"/>
                <a:ea typeface="DINPro-Light"/>
                <a:cs typeface="DINPro-Light"/>
              </a:rPr>
              <a:pPr eaLnBrk="1" fontAlgn="base" hangingPunct="1">
                <a:spcBef>
                  <a:spcPct val="0"/>
                </a:spcBef>
                <a:spcAft>
                  <a:spcPct val="0"/>
                </a:spcAft>
              </a:pPr>
              <a:t>‹#›</a:t>
            </a:fld>
            <a:endParaRPr lang="en-US" altLang="ru-RU" sz="2200" smtClean="0">
              <a:solidFill>
                <a:srgbClr val="DEAA46"/>
              </a:solidFill>
              <a:latin typeface="DINPro-Light"/>
              <a:ea typeface="DINPro-Light"/>
              <a:cs typeface="DINPro-Light"/>
            </a:endParaRPr>
          </a:p>
        </p:txBody>
      </p:sp>
    </p:spTree>
    <p:extLst>
      <p:ext uri="{BB962C8B-B14F-4D97-AF65-F5344CB8AC3E}">
        <p14:creationId xmlns:p14="http://schemas.microsoft.com/office/powerpoint/2010/main" val="29407902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Slide Number Placeholder 12"/>
          <p:cNvSpPr txBox="1">
            <a:spLocks/>
          </p:cNvSpPr>
          <p:nvPr userDrawn="1"/>
        </p:nvSpPr>
        <p:spPr>
          <a:xfrm>
            <a:off x="8516938" y="98425"/>
            <a:ext cx="847725" cy="536575"/>
          </a:xfrm>
          <a:prstGeom prst="rect">
            <a:avLst/>
          </a:prstGeom>
        </p:spPr>
        <p:txBody>
          <a:bodyPr anchor="ctr"/>
          <a:lstStyle>
            <a:lvl1pPr defTabSz="457200" eaLnBrk="0" hangingPunct="0">
              <a:defRPr>
                <a:solidFill>
                  <a:schemeClr val="tx1"/>
                </a:solidFill>
                <a:latin typeface="Arial" panose="020B0604020202020204" pitchFamily="34" charset="0"/>
                <a:cs typeface="Arial" panose="020B0604020202020204" pitchFamily="34" charset="0"/>
              </a:defRPr>
            </a:lvl1pPr>
            <a:lvl2pPr marL="742950" indent="-285750" defTabSz="457200" eaLnBrk="0" hangingPunct="0">
              <a:defRPr>
                <a:solidFill>
                  <a:schemeClr val="tx1"/>
                </a:solidFill>
                <a:latin typeface="Arial" panose="020B0604020202020204" pitchFamily="34" charset="0"/>
                <a:cs typeface="Arial" panose="020B0604020202020204" pitchFamily="34" charset="0"/>
              </a:defRPr>
            </a:lvl2pPr>
            <a:lvl3pPr marL="1143000" indent="-228600" defTabSz="457200" eaLnBrk="0" hangingPunct="0">
              <a:defRPr>
                <a:solidFill>
                  <a:schemeClr val="tx1"/>
                </a:solidFill>
                <a:latin typeface="Arial" panose="020B0604020202020204" pitchFamily="34" charset="0"/>
                <a:cs typeface="Arial" panose="020B0604020202020204" pitchFamily="34" charset="0"/>
              </a:defRPr>
            </a:lvl3pPr>
            <a:lvl4pPr marL="1600200" indent="-228600" defTabSz="457200" eaLnBrk="0" hangingPunct="0">
              <a:defRPr>
                <a:solidFill>
                  <a:schemeClr val="tx1"/>
                </a:solidFill>
                <a:latin typeface="Arial" panose="020B0604020202020204" pitchFamily="34" charset="0"/>
                <a:cs typeface="Arial" panose="020B0604020202020204" pitchFamily="34" charset="0"/>
              </a:defRPr>
            </a:lvl4pPr>
            <a:lvl5pPr marL="2057400" indent="-228600" defTabSz="4572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fontAlgn="base" hangingPunct="1">
              <a:spcBef>
                <a:spcPct val="0"/>
              </a:spcBef>
              <a:spcAft>
                <a:spcPct val="0"/>
              </a:spcAft>
            </a:pPr>
            <a:fld id="{F14339C5-FEEE-434E-9688-946F0C9CE439}" type="slidenum">
              <a:rPr lang="en-US" altLang="ru-RU" sz="2200" smtClean="0">
                <a:solidFill>
                  <a:srgbClr val="DEAA46"/>
                </a:solidFill>
                <a:latin typeface="DINPro-Light"/>
                <a:ea typeface="DINPro-Light"/>
                <a:cs typeface="DINPro-Light"/>
              </a:rPr>
              <a:pPr eaLnBrk="1" fontAlgn="base" hangingPunct="1">
                <a:spcBef>
                  <a:spcPct val="0"/>
                </a:spcBef>
                <a:spcAft>
                  <a:spcPct val="0"/>
                </a:spcAft>
              </a:pPr>
              <a:t>‹#›</a:t>
            </a:fld>
            <a:endParaRPr lang="en-US" altLang="ru-RU" sz="2200" smtClean="0">
              <a:solidFill>
                <a:srgbClr val="DEAA46"/>
              </a:solidFill>
              <a:latin typeface="DINPro-Light"/>
              <a:ea typeface="DINPro-Light"/>
              <a:cs typeface="DINPro-Light"/>
            </a:endParaRPr>
          </a:p>
        </p:txBody>
      </p:sp>
    </p:spTree>
    <p:extLst>
      <p:ext uri="{BB962C8B-B14F-4D97-AF65-F5344CB8AC3E}">
        <p14:creationId xmlns:p14="http://schemas.microsoft.com/office/powerpoint/2010/main" val="19774597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C55F90B-55D0-4EB9-AC21-19855E9DF970}"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15883014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44362"/>
          </a:xfrm>
        </p:spPr>
        <p:txBody>
          <a:bodyPr lIns="0" tIns="0" rIns="0" bIns="0"/>
          <a:lstStyle>
            <a:lvl1pPr>
              <a:defRPr sz="1588"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5C47B95B-18B0-4025-9A6D-49B0FEFF048F}"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302021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8799B2E2-165B-41A7-AA76-06E568F1E445}" type="datetime1">
              <a:rPr lang="en-US" smtClean="0">
                <a:solidFill>
                  <a:prstClr val="black">
                    <a:tint val="75000"/>
                  </a:prstClr>
                </a:solidFill>
              </a:rPr>
              <a:t>12/19/2018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4249281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518F2B7A-22E3-4664-95D3-58A4BF414010}" type="datetime1">
              <a:rPr lang="en-US" smtClean="0">
                <a:solidFill>
                  <a:prstClr val="black">
                    <a:tint val="75000"/>
                  </a:prstClr>
                </a:solidFill>
              </a:rPr>
              <a:t>12/19/2018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5125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8BE9464-5F20-46D6-97AA-298D52EA7499}" type="datetime1">
              <a:rPr lang="en-US" smtClean="0"/>
              <a:t>12/19/2018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3FB80AB7-6416-40C0-9491-38528226E152}" type="datetime1">
              <a:rPr lang="en-US" smtClean="0">
                <a:solidFill>
                  <a:prstClr val="black">
                    <a:tint val="75000"/>
                  </a:prstClr>
                </a:solidFill>
              </a:rPr>
              <a:t>12/19/2018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873795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ED270B8-8105-4A40-AD3C-5EAB2AFF302D}"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9581139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44362"/>
          </a:xfrm>
        </p:spPr>
        <p:txBody>
          <a:bodyPr lIns="0" tIns="0" rIns="0" bIns="0"/>
          <a:lstStyle>
            <a:lvl1pPr>
              <a:defRPr sz="1588"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C1C065-BFAB-488B-AD41-D45603A56C06}"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18715349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A7E8BA7D-F4C3-41DE-8429-510A6EE04EF6}" type="datetime1">
              <a:rPr lang="en-US" smtClean="0">
                <a:solidFill>
                  <a:prstClr val="black">
                    <a:tint val="75000"/>
                  </a:prstClr>
                </a:solidFill>
              </a:rPr>
              <a:t>12/19/2018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2184824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2B9F1A86-A95B-4CC7-922D-EE4E2BEEF4A5}" type="datetime1">
              <a:rPr lang="en-US" smtClean="0">
                <a:solidFill>
                  <a:prstClr val="black">
                    <a:tint val="75000"/>
                  </a:prstClr>
                </a:solidFill>
              </a:rPr>
              <a:t>12/19/2018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4052678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FB77DA1-9440-427C-977C-D2713BEEC974}" type="datetime1">
              <a:rPr lang="en-US" smtClean="0">
                <a:solidFill>
                  <a:prstClr val="black">
                    <a:tint val="75000"/>
                  </a:prstClr>
                </a:solidFill>
              </a:rPr>
              <a:t>12/19/2018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7122878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4F01C551-DAD8-4387-B265-098BDEDC3036}"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4095202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44362"/>
          </a:xfrm>
        </p:spPr>
        <p:txBody>
          <a:bodyPr lIns="0" tIns="0" rIns="0" bIns="0"/>
          <a:lstStyle>
            <a:lvl1pPr>
              <a:defRPr sz="1588"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FAE62030-B0EE-41B3-B289-7967A6FAAF47}"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171332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54CD8F09-6CE7-47A4-AAF4-79E3E04603BE}" type="datetime1">
              <a:rPr lang="en-US" smtClean="0">
                <a:solidFill>
                  <a:prstClr val="black">
                    <a:tint val="75000"/>
                  </a:prstClr>
                </a:solidFill>
              </a:rPr>
              <a:t>12/19/2018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1221058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11909" y="207421"/>
            <a:ext cx="7920182" cy="380232"/>
          </a:xfrm>
        </p:spPr>
        <p:txBody>
          <a:bodyPr lIns="0" tIns="0" rIns="0" bIns="0"/>
          <a:lstStyle>
            <a:lvl1pPr>
              <a:defRPr sz="2471" b="1" i="0">
                <a:solidFill>
                  <a:srgbClr val="252523"/>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83E77DDF-D30A-4433-A5E3-B4577A8BE9FC}" type="datetime1">
              <a:rPr lang="en-US" smtClean="0">
                <a:solidFill>
                  <a:prstClr val="black">
                    <a:tint val="75000"/>
                  </a:prstClr>
                </a:solidFill>
              </a:rPr>
              <a:t>12/19/2018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77043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017707-FAE7-4A2F-9CD9-938D58D808D4}" type="datetime1">
              <a:rPr lang="en-US" smtClean="0"/>
              <a:t>12/19/2018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B4864ED-AE79-4F3E-897B-83C19FC07CE9}" type="datetime1">
              <a:rPr lang="en-US" smtClean="0">
                <a:solidFill>
                  <a:prstClr val="black">
                    <a:tint val="75000"/>
                  </a:prstClr>
                </a:solidFill>
              </a:rPr>
              <a:t>12/19/2018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4551403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6FC35B9-90D7-4C7B-98B0-99E9DDE93691}"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346104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EEB035F-BD71-4FCB-91EC-1A4B3B62C02C}"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687276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17EAC07-5711-4223-AE16-150F43325FD3}"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46298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66F546-587D-46E4-9BE1-EEEAC9F55753}"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998520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A1D8F36-353E-42BF-A2AA-8B9EC24C4279}" type="datetime1">
              <a:rPr lang="en-US" smtClean="0">
                <a:solidFill>
                  <a:prstClr val="black">
                    <a:tint val="75000"/>
                  </a:prstClr>
                </a:solidFill>
              </a:rPr>
              <a:t>12/19/2018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25429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681B715-FE73-4E65-89E8-73715BDEC693}" type="datetime1">
              <a:rPr lang="en-US" smtClean="0">
                <a:solidFill>
                  <a:prstClr val="black">
                    <a:tint val="75000"/>
                  </a:prstClr>
                </a:solidFill>
              </a:rPr>
              <a:t>12/19/2018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566372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70426B3-3A64-455E-BE5B-9416DDFB1700}" type="datetime1">
              <a:rPr lang="en-US" smtClean="0">
                <a:solidFill>
                  <a:prstClr val="black">
                    <a:tint val="75000"/>
                  </a:prstClr>
                </a:solidFill>
              </a:rPr>
              <a:t>12/19/2018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2401806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E5B5CEE-AD37-4647-A77C-A6FFC0BF3723}"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372510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1632E4D-FF57-445A-85AF-F44F1DA29E85}"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3804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1BD60CD-8472-4D7B-A1BE-2BB9B45623AE}" type="datetime1">
              <a:rPr lang="en-US" smtClean="0"/>
              <a:t>12/19/2018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1B12531-D291-4564-A58D-C0A7194C1971}"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888251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1E9029-A654-4A04-886E-EBEA3B00464E}"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019926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8754021-CA6B-4DA4-8EE5-DA985AC8A35B}"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5551567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124CA27-0DDD-40E2-9BA2-45BE7916B978}"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587467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042E511-61A0-496E-9FAA-DB8733302B58}"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776038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5B665CC-D180-4D2D-917C-F1D1254F96C3}"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943611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4382D91-050E-4FD6-B079-9DBDDC8B9258}" type="datetime1">
              <a:rPr lang="en-US" smtClean="0">
                <a:solidFill>
                  <a:prstClr val="black">
                    <a:tint val="75000"/>
                  </a:prstClr>
                </a:solidFill>
              </a:rPr>
              <a:t>12/19/2018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686376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CFE0D66-A5D3-4511-A96E-FD954E118D45}" type="datetime1">
              <a:rPr lang="en-US" smtClean="0">
                <a:solidFill>
                  <a:prstClr val="black">
                    <a:tint val="75000"/>
                  </a:prstClr>
                </a:solidFill>
              </a:rPr>
              <a:t>12/19/2018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205176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F2D06C-324D-41AD-A4C3-A0B2CEAD8810}" type="datetime1">
              <a:rPr lang="en-US" smtClean="0">
                <a:solidFill>
                  <a:prstClr val="black">
                    <a:tint val="75000"/>
                  </a:prstClr>
                </a:solidFill>
              </a:rPr>
              <a:t>12/19/2018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8958924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BCA6B3-95BB-48A5-91ED-7A7DB54C7D35}"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76682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1424DA7-9429-47E5-970A-093706CE03A9}" type="datetime1">
              <a:rPr lang="en-US" smtClean="0"/>
              <a:t>12/19/2018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722A963-EC6B-4F6B-8E6B-CDA149D4416D}" type="datetime1">
              <a:rPr lang="en-US" smtClean="0">
                <a:solidFill>
                  <a:prstClr val="black">
                    <a:tint val="75000"/>
                  </a:prstClr>
                </a:solidFill>
              </a:rPr>
              <a:t>12/19/2018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840580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665567B-3E90-4027-832D-DE46B29F3426}"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957744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ED26116-5FE9-4DED-9153-AEFC8AA663F8}"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671963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fld id="{DC754C50-EE42-4DA1-9B08-39BBE2A040C7}" type="datetime1">
              <a:rPr lang="en-US" smtClean="0">
                <a:solidFill>
                  <a:prstClr val="black"/>
                </a:solidFill>
              </a:rPr>
              <a:pPr defTabSz="457200"/>
              <a:t>12/19/2018</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pic>
        <p:nvPicPr>
          <p:cNvPr id="7" name="Picture 6"/>
          <p:cNvPicPr>
            <a:picLocks noChangeAspect="1"/>
          </p:cNvPicPr>
          <p:nvPr userDrawn="1"/>
        </p:nvPicPr>
        <p:blipFill>
          <a:blip r:embed="rId2"/>
          <a:stretch>
            <a:fillRect/>
          </a:stretch>
        </p:blipFill>
        <p:spPr>
          <a:xfrm>
            <a:off x="3537914" y="273554"/>
            <a:ext cx="4981978" cy="234446"/>
          </a:xfrm>
          <a:prstGeom prst="rect">
            <a:avLst/>
          </a:prstGeom>
        </p:spPr>
      </p:pic>
      <p:sp>
        <p:nvSpPr>
          <p:cNvPr id="8" name="Slide Number Placeholder 12"/>
          <p:cNvSpPr txBox="1">
            <a:spLocks/>
          </p:cNvSpPr>
          <p:nvPr userDrawn="1"/>
        </p:nvSpPr>
        <p:spPr>
          <a:xfrm>
            <a:off x="8516509" y="97634"/>
            <a:ext cx="848799" cy="537466"/>
          </a:xfrm>
          <a:prstGeom prst="rect">
            <a:avLst/>
          </a:prstGeom>
        </p:spPr>
        <p:txBody>
          <a:bodyPr vert="horz" lIns="91440" tIns="45720" rIns="91440" bIns="45720" rtlCol="0" anchor="ctr"/>
          <a:lstStyle>
            <a:defPPr>
              <a:defRPr lang="en-US"/>
            </a:defPPr>
            <a:lvl1pPr marL="0" algn="l" defTabSz="457200" rtl="0" eaLnBrk="1" latinLnBrk="0" hangingPunct="1">
              <a:defRPr sz="2200" kern="1200">
                <a:solidFill>
                  <a:srgbClr val="DEAA46"/>
                </a:solidFill>
                <a:latin typeface="DINPro-Light"/>
                <a:ea typeface="+mn-ea"/>
                <a:cs typeface="DINPro-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27351739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12"/>
          <p:cNvSpPr txBox="1">
            <a:spLocks/>
          </p:cNvSpPr>
          <p:nvPr userDrawn="1"/>
        </p:nvSpPr>
        <p:spPr>
          <a:xfrm>
            <a:off x="8516509" y="97634"/>
            <a:ext cx="848799" cy="537466"/>
          </a:xfrm>
          <a:prstGeom prst="rect">
            <a:avLst/>
          </a:prstGeom>
        </p:spPr>
        <p:txBody>
          <a:bodyPr vert="horz" lIns="91440" tIns="45720" rIns="91440" bIns="45720" rtlCol="0" anchor="ctr"/>
          <a:lstStyle>
            <a:defPPr>
              <a:defRPr lang="en-US"/>
            </a:defPPr>
            <a:lvl1pPr marL="0" algn="l" defTabSz="457200" rtl="0" eaLnBrk="1" latinLnBrk="0" hangingPunct="1">
              <a:defRPr sz="2200" kern="1200">
                <a:solidFill>
                  <a:srgbClr val="DEAA46"/>
                </a:solidFill>
                <a:latin typeface="DINPro-Light"/>
                <a:ea typeface="+mn-ea"/>
                <a:cs typeface="DINPro-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2D350B4-811D-9C49-8D4A-B431FFD45952}" type="slidenum">
              <a:rPr lang="en-US" smtClean="0"/>
              <a:pPr/>
              <a:t>‹#›</a:t>
            </a:fld>
            <a:endParaRPr lang="en-US" dirty="0"/>
          </a:p>
        </p:txBody>
      </p:sp>
    </p:spTree>
    <p:extLst>
      <p:ext uri="{BB962C8B-B14F-4D97-AF65-F5344CB8AC3E}">
        <p14:creationId xmlns:p14="http://schemas.microsoft.com/office/powerpoint/2010/main" val="40217563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76502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fld id="{502FE2BA-FD3A-40CE-8BD3-991FC1D11534}" type="datetime1">
              <a:rPr lang="en-US" smtClean="0">
                <a:solidFill>
                  <a:prstClr val="black"/>
                </a:solidFill>
              </a:rPr>
              <a:pPr defTabSz="457200"/>
              <a:t>12/19/2018</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30538009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pPr defTabSz="457200"/>
            <a:fld id="{85DBD360-FCB1-4DA0-83F3-541D7A2093FD}" type="datetime1">
              <a:rPr lang="en-US" smtClean="0">
                <a:solidFill>
                  <a:prstClr val="black"/>
                </a:solidFill>
              </a:rPr>
              <a:pPr defTabSz="457200"/>
              <a:t>12/19/2018</a:t>
            </a:fld>
            <a:endParaRPr lang="en-US" dirty="0">
              <a:solidFill>
                <a:prstClr val="black"/>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5367993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pPr defTabSz="457200"/>
            <a:fld id="{B2FE371D-B9B8-48DA-BAA2-CD383EDC2633}" type="datetime1">
              <a:rPr lang="en-US" smtClean="0">
                <a:solidFill>
                  <a:prstClr val="black"/>
                </a:solidFill>
              </a:rPr>
              <a:pPr defTabSz="457200"/>
              <a:t>12/19/2018</a:t>
            </a:fld>
            <a:endParaRPr lang="en-US" dirty="0">
              <a:solidFill>
                <a:prstClr val="black"/>
              </a:solidFill>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4402591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57200"/>
            <a:fld id="{31633AF4-B2DD-4646-8060-7B880CEA878A}" type="datetime1">
              <a:rPr lang="en-US" smtClean="0">
                <a:solidFill>
                  <a:prstClr val="black"/>
                </a:solidFill>
              </a:rPr>
              <a:pPr defTabSz="457200"/>
              <a:t>12/19/2018</a:t>
            </a:fld>
            <a:endParaRPr lang="en-US" dirty="0">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3917278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CF9C23-9A1D-4416-9140-9673EE6C6A0C}" type="datetime1">
              <a:rPr lang="en-US" smtClean="0"/>
              <a:t>12/19/2018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fld id="{A89BB592-CBDA-40EB-BA6C-E0C18D8B90BB}" type="datetime1">
              <a:rPr lang="en-US" smtClean="0">
                <a:solidFill>
                  <a:prstClr val="black"/>
                </a:solidFill>
              </a:rPr>
              <a:pPr defTabSz="457200"/>
              <a:t>12/19/2018</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8667165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defTabSz="457200"/>
            <a:fld id="{F4491B34-93E4-4CFC-B8BD-ADE34EDD5679}" type="datetime1">
              <a:rPr lang="en-US" smtClean="0">
                <a:solidFill>
                  <a:prstClr val="black"/>
                </a:solidFill>
              </a:rPr>
              <a:pPr defTabSz="457200"/>
              <a:t>12/19/2018</a:t>
            </a:fld>
            <a:endParaRPr lang="en-US" dirty="0">
              <a:solidFill>
                <a:prstClr val="black"/>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34769895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fld id="{A6081BE7-85C3-45D3-B452-869EBD2170A2}" type="datetime1">
              <a:rPr lang="en-US" smtClean="0">
                <a:solidFill>
                  <a:prstClr val="black"/>
                </a:solidFill>
              </a:rPr>
              <a:pPr defTabSz="457200"/>
              <a:t>12/19/2018</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1593304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457200"/>
            <a:fld id="{42BF71DD-975E-4EB9-B361-D8F2DA78E592}" type="datetime1">
              <a:rPr lang="en-US" smtClean="0">
                <a:solidFill>
                  <a:prstClr val="black"/>
                </a:solidFill>
              </a:rPr>
              <a:pPr defTabSz="457200"/>
              <a:t>12/19/2018</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defTabSz="457200"/>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defTabSz="457200"/>
            <a:fld id="{B2D350B4-811D-9C49-8D4A-B431FFD45952}"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2164974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987E54-61F1-45AE-A61D-2079EA1DDE41}" type="datetime1">
              <a:rPr lang="en-US" smtClean="0"/>
              <a:t>12/19/2018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57586F6-48EB-491B-BF50-2FAE2426A4A7}" type="datetime1">
              <a:rPr lang="en-US" smtClean="0"/>
              <a:t>12/19/2018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image" Target="../media/image2.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1.png"/><Relationship Id="rId5" Type="http://schemas.openxmlformats.org/officeDocument/2006/relationships/slideLayout" Target="../slideLayouts/slideLayout21.xml"/><Relationship Id="rId10" Type="http://schemas.openxmlformats.org/officeDocument/2006/relationships/theme" Target="../theme/theme3.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8.xml"/><Relationship Id="rId7" Type="http://schemas.openxmlformats.org/officeDocument/2006/relationships/image" Target="../media/image1.png"/><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theme" Target="../theme/theme4.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3.xml"/><Relationship Id="rId7" Type="http://schemas.openxmlformats.org/officeDocument/2006/relationships/image" Target="../media/image1.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5.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8.xml"/><Relationship Id="rId7" Type="http://schemas.openxmlformats.org/officeDocument/2006/relationships/image" Target="../media/image1.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theme" Target="../theme/theme6.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image" Target="../media/image3.emf"/><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EBC3F0-F178-4087-9650-FEDFD461E16F}" type="datetime1">
              <a:rPr lang="en-US" smtClean="0"/>
              <a:t>12/19/2018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8D0E1-6172-4638-BCC1-0B70ED483AF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73578" y="6131859"/>
            <a:ext cx="7996844" cy="153296"/>
          </a:xfrm>
          <a:prstGeom prst="rect">
            <a:avLst/>
          </a:prstGeom>
          <a:blipFill>
            <a:blip r:embed="rId7" cstate="print"/>
            <a:stretch>
              <a:fillRect/>
            </a:stretch>
          </a:blipFill>
        </p:spPr>
        <p:txBody>
          <a:bodyPr wrap="square" lIns="0" tIns="0" rIns="0" bIns="0" rtlCol="0"/>
          <a:lstStyle/>
          <a:p>
            <a:endParaRPr sz="1588"/>
          </a:p>
        </p:txBody>
      </p:sp>
      <p:sp>
        <p:nvSpPr>
          <p:cNvPr id="17" name="bk object 17"/>
          <p:cNvSpPr/>
          <p:nvPr/>
        </p:nvSpPr>
        <p:spPr>
          <a:xfrm>
            <a:off x="573578" y="915745"/>
            <a:ext cx="7996844" cy="153296"/>
          </a:xfrm>
          <a:prstGeom prst="rect">
            <a:avLst/>
          </a:prstGeom>
          <a:blipFill>
            <a:blip r:embed="rId7" cstate="print"/>
            <a:stretch>
              <a:fillRect/>
            </a:stretch>
          </a:blipFill>
        </p:spPr>
        <p:txBody>
          <a:bodyPr wrap="square" lIns="0" tIns="0" rIns="0" bIns="0" rtlCol="0"/>
          <a:lstStyle/>
          <a:p>
            <a:endParaRPr sz="1588"/>
          </a:p>
        </p:txBody>
      </p:sp>
      <p:sp>
        <p:nvSpPr>
          <p:cNvPr id="18" name="bk object 18"/>
          <p:cNvSpPr/>
          <p:nvPr/>
        </p:nvSpPr>
        <p:spPr>
          <a:xfrm>
            <a:off x="8174182" y="6233149"/>
            <a:ext cx="346364" cy="409709"/>
          </a:xfrm>
          <a:prstGeom prst="rect">
            <a:avLst/>
          </a:prstGeom>
          <a:blipFill>
            <a:blip r:embed="rId8" cstate="print"/>
            <a:stretch>
              <a:fillRect/>
            </a:stretch>
          </a:blipFill>
        </p:spPr>
        <p:txBody>
          <a:bodyPr wrap="square" lIns="0" tIns="0" rIns="0" bIns="0" rtlCol="0"/>
          <a:lstStyle/>
          <a:p>
            <a:endParaRPr sz="1588"/>
          </a:p>
        </p:txBody>
      </p:sp>
      <p:sp>
        <p:nvSpPr>
          <p:cNvPr id="2" name="Holder 2"/>
          <p:cNvSpPr>
            <a:spLocks noGrp="1"/>
          </p:cNvSpPr>
          <p:nvPr>
            <p:ph type="title"/>
          </p:nvPr>
        </p:nvSpPr>
        <p:spPr>
          <a:xfrm>
            <a:off x="611909" y="207421"/>
            <a:ext cx="7920182" cy="430887"/>
          </a:xfrm>
          <a:prstGeom prst="rect">
            <a:avLst/>
          </a:prstGeom>
        </p:spPr>
        <p:txBody>
          <a:bodyPr wrap="square" lIns="0" tIns="0" rIns="0" bIns="0">
            <a:spAutoFit/>
          </a:bodyPr>
          <a:lstStyle>
            <a:lvl1pPr>
              <a:defRPr sz="2800"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76999"/>
          </a:xfrm>
          <a:prstGeom prst="rect">
            <a:avLst/>
          </a:prstGeom>
        </p:spPr>
        <p:txBody>
          <a:bodyPr wrap="square" lIns="0" tIns="0" rIns="0" bIns="0">
            <a:spAutoFit/>
          </a:bodyPr>
          <a:lstStyle>
            <a:lvl1pPr>
              <a:defRPr sz="18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0F81F90C-E58B-4403-B786-CFC33F0231EE}" type="datetime1">
              <a:rPr lang="en-US" smtClean="0"/>
              <a:t>12/19/2018</a:t>
            </a:fld>
            <a:endParaRPr lang="en-US"/>
          </a:p>
        </p:txBody>
      </p:sp>
      <p:sp>
        <p:nvSpPr>
          <p:cNvPr id="6" name="Holder 6"/>
          <p:cNvSpPr>
            <a:spLocks noGrp="1"/>
          </p:cNvSpPr>
          <p:nvPr>
            <p:ph type="sldNum" sz="quarter" idx="7"/>
          </p:nvPr>
        </p:nvSpPr>
        <p:spPr>
          <a:xfrm>
            <a:off x="71581" y="6411604"/>
            <a:ext cx="4715741" cy="153888"/>
          </a:xfrm>
          <a:prstGeom prst="rect">
            <a:avLst/>
          </a:prstGeom>
        </p:spPr>
        <p:txBody>
          <a:bodyPr wrap="square" lIns="0" tIns="0" rIns="0" bIns="0">
            <a:spAutoFit/>
          </a:bodyPr>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022139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73088" y="6132513"/>
            <a:ext cx="7997825" cy="152400"/>
          </a:xfrm>
          <a:prstGeom prst="rect">
            <a:avLst/>
          </a:prstGeom>
          <a:blipFill>
            <a:blip r:embed="rId11" cstate="print"/>
            <a:stretch>
              <a:fillRect/>
            </a:stretch>
          </a:blipFill>
        </p:spPr>
        <p:txBody>
          <a:bodyPr lIns="0" tIns="0" rIns="0" bIns="0"/>
          <a:lstStyle/>
          <a:p>
            <a:pPr>
              <a:defRPr/>
            </a:pPr>
            <a:endParaRPr sz="1588">
              <a:solidFill>
                <a:prstClr val="black"/>
              </a:solidFill>
              <a:cs typeface="Arial" panose="020B0604020202020204" pitchFamily="34" charset="0"/>
            </a:endParaRPr>
          </a:p>
        </p:txBody>
      </p:sp>
      <p:sp>
        <p:nvSpPr>
          <p:cNvPr id="17" name="bk object 17"/>
          <p:cNvSpPr/>
          <p:nvPr/>
        </p:nvSpPr>
        <p:spPr>
          <a:xfrm>
            <a:off x="573088" y="915988"/>
            <a:ext cx="7997825" cy="152400"/>
          </a:xfrm>
          <a:prstGeom prst="rect">
            <a:avLst/>
          </a:prstGeom>
          <a:blipFill>
            <a:blip r:embed="rId11" cstate="print"/>
            <a:stretch>
              <a:fillRect/>
            </a:stretch>
          </a:blipFill>
        </p:spPr>
        <p:txBody>
          <a:bodyPr lIns="0" tIns="0" rIns="0" bIns="0"/>
          <a:lstStyle/>
          <a:p>
            <a:pPr>
              <a:defRPr/>
            </a:pPr>
            <a:endParaRPr sz="1588">
              <a:solidFill>
                <a:prstClr val="black"/>
              </a:solidFill>
              <a:cs typeface="Arial" panose="020B0604020202020204" pitchFamily="34" charset="0"/>
            </a:endParaRPr>
          </a:p>
        </p:txBody>
      </p:sp>
      <p:sp>
        <p:nvSpPr>
          <p:cNvPr id="18" name="bk object 18"/>
          <p:cNvSpPr/>
          <p:nvPr/>
        </p:nvSpPr>
        <p:spPr>
          <a:xfrm>
            <a:off x="8174038" y="6232525"/>
            <a:ext cx="346075" cy="409575"/>
          </a:xfrm>
          <a:prstGeom prst="rect">
            <a:avLst/>
          </a:prstGeom>
          <a:blipFill>
            <a:blip r:embed="rId12" cstate="print"/>
            <a:stretch>
              <a:fillRect/>
            </a:stretch>
          </a:blipFill>
        </p:spPr>
        <p:txBody>
          <a:bodyPr lIns="0" tIns="0" rIns="0" bIns="0"/>
          <a:lstStyle/>
          <a:p>
            <a:pPr>
              <a:defRPr/>
            </a:pPr>
            <a:endParaRPr sz="1588">
              <a:solidFill>
                <a:prstClr val="black"/>
              </a:solidFill>
              <a:cs typeface="Arial" panose="020B0604020202020204" pitchFamily="34" charset="0"/>
            </a:endParaRPr>
          </a:p>
        </p:txBody>
      </p:sp>
      <p:sp>
        <p:nvSpPr>
          <p:cNvPr id="1029" name="Holder 2"/>
          <p:cNvSpPr>
            <a:spLocks noGrp="1"/>
          </p:cNvSpPr>
          <p:nvPr>
            <p:ph type="title"/>
          </p:nvPr>
        </p:nvSpPr>
        <p:spPr bwMode="auto">
          <a:xfrm>
            <a:off x="611188" y="207963"/>
            <a:ext cx="79216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ru-RU" altLang="ru-RU" smtClean="0"/>
          </a:p>
        </p:txBody>
      </p:sp>
      <p:sp>
        <p:nvSpPr>
          <p:cNvPr id="1030" name="Holder 3"/>
          <p:cNvSpPr>
            <a:spLocks noGrp="1"/>
          </p:cNvSpPr>
          <p:nvPr>
            <p:ph type="body" idx="1"/>
          </p:nvPr>
        </p:nvSpPr>
        <p:spPr bwMode="auto">
          <a:xfrm>
            <a:off x="215900" y="1171575"/>
            <a:ext cx="87122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ru-RU" altLang="ru-RU" smtClean="0"/>
          </a:p>
        </p:txBody>
      </p:sp>
      <p:sp>
        <p:nvSpPr>
          <p:cNvPr id="4" name="Holder 4"/>
          <p:cNvSpPr>
            <a:spLocks noGrp="1"/>
          </p:cNvSpPr>
          <p:nvPr>
            <p:ph type="ftr" sz="quarter" idx="5"/>
          </p:nvPr>
        </p:nvSpPr>
        <p:spPr>
          <a:xfrm>
            <a:off x="3108325" y="6378575"/>
            <a:ext cx="2927350" cy="276225"/>
          </a:xfrm>
          <a:prstGeom prst="rect">
            <a:avLst/>
          </a:prstGeom>
        </p:spPr>
        <p:txBody>
          <a:bodyPr wrap="square" lIns="0" tIns="0" rIns="0" bIns="0">
            <a:spAutoFit/>
          </a:bodyPr>
          <a:lstStyle>
            <a:lvl1pPr algn="ctr" fontAlgn="auto">
              <a:spcBef>
                <a:spcPts val="0"/>
              </a:spcBef>
              <a:spcAft>
                <a:spcPts val="0"/>
              </a:spcAft>
              <a:defRPr>
                <a:solidFill>
                  <a:schemeClr val="tx1">
                    <a:tint val="75000"/>
                  </a:schemeClr>
                </a:solidFill>
                <a:latin typeface="+mn-lt"/>
                <a:cs typeface="+mn-cs"/>
              </a:defRPr>
            </a:lvl1pPr>
          </a:lstStyle>
          <a:p>
            <a:pPr>
              <a:defRPr/>
            </a:pPr>
            <a:endParaRPr>
              <a:solidFill>
                <a:prstClr val="black">
                  <a:tint val="75000"/>
                </a:prstClr>
              </a:solidFill>
            </a:endParaRPr>
          </a:p>
        </p:txBody>
      </p:sp>
      <p:sp>
        <p:nvSpPr>
          <p:cNvPr id="5" name="Holder 5"/>
          <p:cNvSpPr>
            <a:spLocks noGrp="1"/>
          </p:cNvSpPr>
          <p:nvPr>
            <p:ph type="dt" sz="half" idx="6"/>
          </p:nvPr>
        </p:nvSpPr>
        <p:spPr>
          <a:xfrm>
            <a:off x="457200" y="6378575"/>
            <a:ext cx="2103438" cy="276225"/>
          </a:xfrm>
          <a:prstGeom prst="rect">
            <a:avLst/>
          </a:prstGeom>
        </p:spPr>
        <p:txBody>
          <a:bodyPr wrap="square" lIns="0" tIns="0" rIns="0" bIns="0">
            <a:spAutoFit/>
          </a:bodyPr>
          <a:lstStyle>
            <a:lvl1pPr algn="l" fontAlgn="auto">
              <a:spcBef>
                <a:spcPts val="0"/>
              </a:spcBef>
              <a:spcAft>
                <a:spcPts val="0"/>
              </a:spcAft>
              <a:defRPr>
                <a:solidFill>
                  <a:schemeClr val="tx1">
                    <a:tint val="75000"/>
                  </a:schemeClr>
                </a:solidFill>
                <a:latin typeface="+mn-lt"/>
                <a:cs typeface="+mn-cs"/>
              </a:defRPr>
            </a:lvl1pPr>
          </a:lstStyle>
          <a:p>
            <a:pPr>
              <a:defRPr/>
            </a:pPr>
            <a:fld id="{A031F597-794C-434E-B447-5C4C6CE14715}"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a:xfrm>
            <a:off x="71438" y="6411913"/>
            <a:ext cx="4716462" cy="153987"/>
          </a:xfrm>
          <a:prstGeom prst="rect">
            <a:avLst/>
          </a:prstGeom>
        </p:spPr>
        <p:txBody>
          <a:bodyPr vert="horz" wrap="square" lIns="0" tIns="0" rIns="0" bIns="0" numCol="1" anchor="t" anchorCtr="0" compatLnSpc="1">
            <a:prstTxWarp prst="textNoShape">
              <a:avLst/>
            </a:prstTxWarp>
            <a:spAutoFit/>
          </a:bodyPr>
          <a:lstStyle>
            <a:lvl1pPr>
              <a:lnSpc>
                <a:spcPts val="1150"/>
              </a:lnSpc>
              <a:defRPr sz="1000">
                <a:solidFill>
                  <a:srgbClr val="252523"/>
                </a:solidFill>
              </a:defRPr>
            </a:lvl1pPr>
          </a:lstStyle>
          <a:p>
            <a:pPr fontAlgn="base">
              <a:spcBef>
                <a:spcPct val="0"/>
              </a:spcBef>
              <a:spcAft>
                <a:spcPct val="0"/>
              </a:spcAft>
            </a:pPr>
            <a:fld id="{22EBCDB0-4FDC-43E1-B22C-1471D6A6BD22}" type="slidenum">
              <a:rPr lang="ru-RU" altLang="ru-RU" smtClean="0">
                <a:latin typeface="Arial" panose="020B0604020202020204" pitchFamily="34" charset="0"/>
                <a:cs typeface="Arial" panose="020B0604020202020204" pitchFamily="34" charset="0"/>
              </a:rPr>
              <a:pPr fontAlgn="base">
                <a:spcBef>
                  <a:spcPct val="0"/>
                </a:spcBef>
                <a:spcAft>
                  <a:spcPct val="0"/>
                </a:spcAft>
              </a:pPr>
              <a:t>‹#›</a:t>
            </a:fld>
            <a:endParaRPr lang="ru-RU" altLang="ru-RU"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778446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Lst>
  <p:hf hdr="0" ftr="0" dt="0"/>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itchFamily="34" charset="0"/>
        </a:defRPr>
      </a:lvl2pPr>
      <a:lvl3pPr algn="ctr" rtl="0" eaLnBrk="0" fontAlgn="base" hangingPunct="0">
        <a:spcBef>
          <a:spcPct val="0"/>
        </a:spcBef>
        <a:spcAft>
          <a:spcPct val="0"/>
        </a:spcAft>
        <a:defRPr>
          <a:solidFill>
            <a:schemeClr val="tx2"/>
          </a:solidFill>
          <a:latin typeface="Calibri" pitchFamily="34" charset="0"/>
        </a:defRPr>
      </a:lvl3pPr>
      <a:lvl4pPr algn="ctr" rtl="0" eaLnBrk="0" fontAlgn="base" hangingPunct="0">
        <a:spcBef>
          <a:spcPct val="0"/>
        </a:spcBef>
        <a:spcAft>
          <a:spcPct val="0"/>
        </a:spcAft>
        <a:defRPr>
          <a:solidFill>
            <a:schemeClr val="tx2"/>
          </a:solidFill>
          <a:latin typeface="Calibri" pitchFamily="34" charset="0"/>
        </a:defRPr>
      </a:lvl4pPr>
      <a:lvl5pPr algn="ctr" rtl="0" eaLnBrk="0" fontAlgn="base" hangingPunct="0">
        <a:spcBef>
          <a:spcPct val="0"/>
        </a:spcBef>
        <a:spcAft>
          <a:spcPct val="0"/>
        </a:spcAft>
        <a:defRPr>
          <a:solidFill>
            <a:schemeClr val="tx2"/>
          </a:solidFill>
          <a:latin typeface="Calibri" pitchFamily="34" charset="0"/>
        </a:defRPr>
      </a:lvl5pPr>
      <a:lvl6pPr marL="457200" algn="ctr" rtl="0" eaLnBrk="0" fontAlgn="base" hangingPunct="0">
        <a:spcBef>
          <a:spcPct val="0"/>
        </a:spcBef>
        <a:spcAft>
          <a:spcPct val="0"/>
        </a:spcAft>
        <a:defRPr>
          <a:solidFill>
            <a:schemeClr val="tx2"/>
          </a:solidFill>
          <a:latin typeface="Calibri" pitchFamily="34" charset="0"/>
        </a:defRPr>
      </a:lvl6pPr>
      <a:lvl7pPr marL="914400" algn="ctr" rtl="0" eaLnBrk="0" fontAlgn="base" hangingPunct="0">
        <a:spcBef>
          <a:spcPct val="0"/>
        </a:spcBef>
        <a:spcAft>
          <a:spcPct val="0"/>
        </a:spcAft>
        <a:defRPr>
          <a:solidFill>
            <a:schemeClr val="tx2"/>
          </a:solidFill>
          <a:latin typeface="Calibri" pitchFamily="34" charset="0"/>
        </a:defRPr>
      </a:lvl7pPr>
      <a:lvl8pPr marL="1371600" algn="ctr" rtl="0" eaLnBrk="0" fontAlgn="base" hangingPunct="0">
        <a:spcBef>
          <a:spcPct val="0"/>
        </a:spcBef>
        <a:spcAft>
          <a:spcPct val="0"/>
        </a:spcAft>
        <a:defRPr>
          <a:solidFill>
            <a:schemeClr val="tx2"/>
          </a:solidFill>
          <a:latin typeface="Calibri" pitchFamily="34" charset="0"/>
        </a:defRPr>
      </a:lvl8pPr>
      <a:lvl9pPr marL="1828800" algn="ctr" rtl="0" eaLnBrk="0" fontAlgn="base" hangingPunct="0">
        <a:spcBef>
          <a:spcPct val="0"/>
        </a:spcBef>
        <a:spcAft>
          <a:spcPct val="0"/>
        </a:spcAft>
        <a:defRPr>
          <a:solidFill>
            <a:schemeClr val="tx2"/>
          </a:solidFill>
          <a:latin typeface="Calibri" pitchFamily="34" charset="0"/>
        </a:defRPr>
      </a:lvl9pPr>
    </p:titleStyle>
    <p:bodyStyle>
      <a:lvl1pPr algn="l" rtl="0" eaLnBrk="0" fontAlgn="base" hangingPunct="0">
        <a:spcBef>
          <a:spcPct val="20000"/>
        </a:spcBef>
        <a:spcAft>
          <a:spcPct val="0"/>
        </a:spcAft>
        <a:defRPr>
          <a:solidFill>
            <a:schemeClr val="tx1"/>
          </a:solidFill>
          <a:latin typeface="+mn-lt"/>
          <a:ea typeface="+mn-ea"/>
          <a:cs typeface="+mn-cs"/>
        </a:defRPr>
      </a:lvl1pPr>
      <a:lvl2pPr marL="403225" algn="l" rtl="0" eaLnBrk="0" fontAlgn="base" hangingPunct="0">
        <a:spcBef>
          <a:spcPct val="20000"/>
        </a:spcBef>
        <a:spcAft>
          <a:spcPct val="0"/>
        </a:spcAft>
        <a:defRPr>
          <a:solidFill>
            <a:schemeClr val="tx1"/>
          </a:solidFill>
          <a:latin typeface="+mn-lt"/>
          <a:ea typeface="+mn-ea"/>
          <a:cs typeface="+mn-cs"/>
        </a:defRPr>
      </a:lvl2pPr>
      <a:lvl3pPr marL="806450" algn="l" rtl="0" eaLnBrk="0" fontAlgn="base" hangingPunct="0">
        <a:spcBef>
          <a:spcPct val="20000"/>
        </a:spcBef>
        <a:spcAft>
          <a:spcPct val="0"/>
        </a:spcAft>
        <a:defRPr>
          <a:solidFill>
            <a:schemeClr val="tx1"/>
          </a:solidFill>
          <a:latin typeface="+mn-lt"/>
          <a:ea typeface="+mn-ea"/>
          <a:cs typeface="+mn-cs"/>
        </a:defRPr>
      </a:lvl3pPr>
      <a:lvl4pPr marL="1209675" algn="l" rtl="0" eaLnBrk="0" fontAlgn="base" hangingPunct="0">
        <a:spcBef>
          <a:spcPct val="20000"/>
        </a:spcBef>
        <a:spcAft>
          <a:spcPct val="0"/>
        </a:spcAft>
        <a:defRPr>
          <a:solidFill>
            <a:schemeClr val="tx1"/>
          </a:solidFill>
          <a:latin typeface="+mn-lt"/>
          <a:ea typeface="+mn-ea"/>
          <a:cs typeface="+mn-cs"/>
        </a:defRPr>
      </a:lvl4pPr>
      <a:lvl5pPr marL="1612900" algn="l" rtl="0" eaLnBrk="0" fontAlgn="base" hangingPunct="0">
        <a:spcBef>
          <a:spcPct val="20000"/>
        </a:spcBef>
        <a:spcAft>
          <a:spcPct val="0"/>
        </a:spcAft>
        <a:defRPr>
          <a:solidFill>
            <a:schemeClr val="tx1"/>
          </a:solidFill>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73578" y="6131859"/>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573578" y="915745"/>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8" name="bk object 18"/>
          <p:cNvSpPr/>
          <p:nvPr/>
        </p:nvSpPr>
        <p:spPr>
          <a:xfrm>
            <a:off x="8174182" y="6233149"/>
            <a:ext cx="346364" cy="409709"/>
          </a:xfrm>
          <a:prstGeom prst="rect">
            <a:avLst/>
          </a:prstGeom>
          <a:blipFill>
            <a:blip r:embed="rId8"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611909" y="207421"/>
            <a:ext cx="7920182" cy="430887"/>
          </a:xfrm>
          <a:prstGeom prst="rect">
            <a:avLst/>
          </a:prstGeom>
        </p:spPr>
        <p:txBody>
          <a:bodyPr wrap="square" lIns="0" tIns="0" rIns="0" bIns="0">
            <a:spAutoFit/>
          </a:bodyPr>
          <a:lstStyle>
            <a:lvl1pPr>
              <a:defRPr sz="2800"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76999"/>
          </a:xfrm>
          <a:prstGeom prst="rect">
            <a:avLst/>
          </a:prstGeom>
        </p:spPr>
        <p:txBody>
          <a:bodyPr wrap="square" lIns="0" tIns="0" rIns="0" bIns="0">
            <a:spAutoFit/>
          </a:bodyPr>
          <a:lstStyle>
            <a:lvl1pPr>
              <a:defRPr sz="18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2B6331AA-7E04-4CAD-AAE3-6A7CAB61DFE3}"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a:xfrm>
            <a:off x="71581" y="6411604"/>
            <a:ext cx="4715741" cy="153888"/>
          </a:xfrm>
          <a:prstGeom prst="rect">
            <a:avLst/>
          </a:prstGeom>
        </p:spPr>
        <p:txBody>
          <a:bodyPr wrap="square" lIns="0" tIns="0" rIns="0" bIns="0">
            <a:spAutoFit/>
          </a:bodyPr>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257338348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73578" y="6131859"/>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573578" y="915745"/>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8" name="bk object 18"/>
          <p:cNvSpPr/>
          <p:nvPr/>
        </p:nvSpPr>
        <p:spPr>
          <a:xfrm>
            <a:off x="8174182" y="6233149"/>
            <a:ext cx="346364" cy="409709"/>
          </a:xfrm>
          <a:prstGeom prst="rect">
            <a:avLst/>
          </a:prstGeom>
          <a:blipFill>
            <a:blip r:embed="rId8"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611909" y="207421"/>
            <a:ext cx="7920182" cy="430887"/>
          </a:xfrm>
          <a:prstGeom prst="rect">
            <a:avLst/>
          </a:prstGeom>
        </p:spPr>
        <p:txBody>
          <a:bodyPr wrap="square" lIns="0" tIns="0" rIns="0" bIns="0">
            <a:spAutoFit/>
          </a:bodyPr>
          <a:lstStyle>
            <a:lvl1pPr>
              <a:defRPr sz="2800"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76999"/>
          </a:xfrm>
          <a:prstGeom prst="rect">
            <a:avLst/>
          </a:prstGeom>
        </p:spPr>
        <p:txBody>
          <a:bodyPr wrap="square" lIns="0" tIns="0" rIns="0" bIns="0">
            <a:spAutoFit/>
          </a:bodyPr>
          <a:lstStyle>
            <a:lvl1pPr>
              <a:defRPr sz="18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FB9EE5FD-5FAE-403C-928F-7995267CC3F6}"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a:xfrm>
            <a:off x="71581" y="6411604"/>
            <a:ext cx="4715741" cy="153888"/>
          </a:xfrm>
          <a:prstGeom prst="rect">
            <a:avLst/>
          </a:prstGeom>
        </p:spPr>
        <p:txBody>
          <a:bodyPr wrap="square" lIns="0" tIns="0" rIns="0" bIns="0">
            <a:spAutoFit/>
          </a:bodyPr>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46757603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73578" y="6131859"/>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573578" y="915745"/>
            <a:ext cx="7996844" cy="15329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18" name="bk object 18"/>
          <p:cNvSpPr/>
          <p:nvPr/>
        </p:nvSpPr>
        <p:spPr>
          <a:xfrm>
            <a:off x="8174182" y="6233149"/>
            <a:ext cx="346364" cy="409709"/>
          </a:xfrm>
          <a:prstGeom prst="rect">
            <a:avLst/>
          </a:prstGeom>
          <a:blipFill>
            <a:blip r:embed="rId8"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611909" y="207421"/>
            <a:ext cx="7920182" cy="430887"/>
          </a:xfrm>
          <a:prstGeom prst="rect">
            <a:avLst/>
          </a:prstGeom>
        </p:spPr>
        <p:txBody>
          <a:bodyPr wrap="square" lIns="0" tIns="0" rIns="0" bIns="0">
            <a:spAutoFit/>
          </a:bodyPr>
          <a:lstStyle>
            <a:lvl1pPr>
              <a:defRPr sz="2800" b="1" i="0">
                <a:solidFill>
                  <a:srgbClr val="252523"/>
                </a:solidFill>
                <a:latin typeface="Times New Roman"/>
                <a:cs typeface="Times New Roman"/>
              </a:defRPr>
            </a:lvl1pPr>
          </a:lstStyle>
          <a:p>
            <a:endParaRPr/>
          </a:p>
        </p:txBody>
      </p:sp>
      <p:sp>
        <p:nvSpPr>
          <p:cNvPr id="3" name="Holder 3"/>
          <p:cNvSpPr>
            <a:spLocks noGrp="1"/>
          </p:cNvSpPr>
          <p:nvPr>
            <p:ph type="body" idx="1"/>
          </p:nvPr>
        </p:nvSpPr>
        <p:spPr>
          <a:xfrm>
            <a:off x="216338" y="1172023"/>
            <a:ext cx="8711322" cy="276999"/>
          </a:xfrm>
          <a:prstGeom prst="rect">
            <a:avLst/>
          </a:prstGeom>
        </p:spPr>
        <p:txBody>
          <a:bodyPr wrap="square" lIns="0" tIns="0" rIns="0" bIns="0">
            <a:spAutoFit/>
          </a:bodyPr>
          <a:lstStyle>
            <a:lvl1pPr>
              <a:defRPr sz="18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276999"/>
          </a:xfrm>
          <a:prstGeom prst="rect">
            <a:avLst/>
          </a:prstGeom>
        </p:spPr>
        <p:txBody>
          <a:bodyPr wrap="square" lIns="0" tIns="0" rIns="0" bIns="0">
            <a:spAutoFit/>
          </a:bodyPr>
          <a:lstStyle>
            <a:lvl1pPr algn="l">
              <a:defRPr>
                <a:solidFill>
                  <a:schemeClr val="tx1">
                    <a:tint val="75000"/>
                  </a:schemeClr>
                </a:solidFill>
              </a:defRPr>
            </a:lvl1pPr>
          </a:lstStyle>
          <a:p>
            <a:fld id="{32AEC288-AD12-4770-9B04-BA63BBE8E864}" type="datetime1">
              <a:rPr lang="en-US" smtClean="0">
                <a:solidFill>
                  <a:prstClr val="black">
                    <a:tint val="75000"/>
                  </a:prstClr>
                </a:solidFill>
              </a:rPr>
              <a:t>12/19/2018</a:t>
            </a:fld>
            <a:endParaRPr lang="en-US">
              <a:solidFill>
                <a:prstClr val="black">
                  <a:tint val="75000"/>
                </a:prstClr>
              </a:solidFill>
            </a:endParaRPr>
          </a:p>
        </p:txBody>
      </p:sp>
      <p:sp>
        <p:nvSpPr>
          <p:cNvPr id="6" name="Holder 6"/>
          <p:cNvSpPr>
            <a:spLocks noGrp="1"/>
          </p:cNvSpPr>
          <p:nvPr>
            <p:ph type="sldNum" sz="quarter" idx="7"/>
          </p:nvPr>
        </p:nvSpPr>
        <p:spPr>
          <a:xfrm>
            <a:off x="71581" y="6411604"/>
            <a:ext cx="4715741" cy="153888"/>
          </a:xfrm>
          <a:prstGeom prst="rect">
            <a:avLst/>
          </a:prstGeom>
        </p:spPr>
        <p:txBody>
          <a:bodyPr wrap="square" lIns="0" tIns="0" rIns="0" bIns="0">
            <a:spAutoFit/>
          </a:bodyPr>
          <a:lstStyle>
            <a:lvl1pPr>
              <a:defRPr sz="1059" b="0" i="0">
                <a:solidFill>
                  <a:srgbClr val="252523"/>
                </a:solidFill>
                <a:latin typeface="Times New Roman"/>
                <a:cs typeface="Times New Roman"/>
              </a:defRPr>
            </a:lvl1pPr>
          </a:lstStyle>
          <a:p>
            <a:pPr marL="4334666">
              <a:lnSpc>
                <a:spcPts val="1156"/>
              </a:lnSpc>
            </a:pPr>
            <a:fld id="{81D60167-4931-47E6-BA6A-407CBD079E47}" type="slidenum">
              <a:rPr lang="ru-RU" spc="-4" smtClean="0">
                <a:latin typeface="Arial"/>
                <a:cs typeface="Arial"/>
              </a:rPr>
              <a:pPr marL="4334666">
                <a:lnSpc>
                  <a:spcPts val="1156"/>
                </a:lnSpc>
              </a:pPr>
              <a:t>‹#›</a:t>
            </a:fld>
            <a:endParaRPr lang="ru-RU" spc="-4" dirty="0">
              <a:latin typeface="Arial"/>
              <a:cs typeface="Arial"/>
            </a:endParaRPr>
          </a:p>
        </p:txBody>
      </p:sp>
    </p:spTree>
    <p:extLst>
      <p:ext uri="{BB962C8B-B14F-4D97-AF65-F5344CB8AC3E}">
        <p14:creationId xmlns:p14="http://schemas.microsoft.com/office/powerpoint/2010/main" val="336372513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D92BBF-3330-4D3E-BFD1-CE962420F371}"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1427105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ADD967-82B4-430C-897D-739670535502}" type="datetime1">
              <a:rPr lang="en-US" smtClean="0">
                <a:solidFill>
                  <a:prstClr val="black">
                    <a:tint val="75000"/>
                  </a:prstClr>
                </a:solidFill>
              </a:rPr>
              <a:t>12/19/2018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8D0E1-6172-4638-BCC1-0B70ED483AF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91050703"/>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alphaModFix amt="33000"/>
            <a:lum bright="20000"/>
          </a:blip>
          <a:stretch>
            <a:fillRect/>
          </a:stretch>
        </p:blipFill>
        <p:spPr>
          <a:xfrm>
            <a:off x="5334759" y="-451827"/>
            <a:ext cx="4584602" cy="5030792"/>
          </a:xfrm>
          <a:prstGeom prst="rect">
            <a:avLst/>
          </a:prstGeom>
        </p:spPr>
      </p:pic>
      <p:sp>
        <p:nvSpPr>
          <p:cNvPr id="982" name="AutoShape 981"/>
          <p:cNvSpPr>
            <a:spLocks noChangeAspect="1" noChangeArrowheads="1" noTextEdit="1"/>
          </p:cNvSpPr>
          <p:nvPr userDrawn="1"/>
        </p:nvSpPr>
        <p:spPr bwMode="auto">
          <a:xfrm>
            <a:off x="309563" y="247650"/>
            <a:ext cx="1787525" cy="4699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grpSp>
        <p:nvGrpSpPr>
          <p:cNvPr id="983" name="Group 1183"/>
          <p:cNvGrpSpPr>
            <a:grpSpLocks/>
          </p:cNvGrpSpPr>
          <p:nvPr userDrawn="1"/>
        </p:nvGrpSpPr>
        <p:grpSpPr bwMode="auto">
          <a:xfrm>
            <a:off x="309563" y="244475"/>
            <a:ext cx="250825" cy="481013"/>
            <a:chOff x="195" y="154"/>
            <a:chExt cx="158" cy="303"/>
          </a:xfrm>
        </p:grpSpPr>
        <p:sp>
          <p:nvSpPr>
            <p:cNvPr id="1758" name="Freeform 983"/>
            <p:cNvSpPr>
              <a:spLocks noEditPoints="1"/>
            </p:cNvSpPr>
            <p:nvPr userDrawn="1"/>
          </p:nvSpPr>
          <p:spPr bwMode="auto">
            <a:xfrm>
              <a:off x="195" y="196"/>
              <a:ext cx="136" cy="261"/>
            </a:xfrm>
            <a:custGeom>
              <a:avLst/>
              <a:gdLst>
                <a:gd name="T0" fmla="*/ 284 w 304"/>
                <a:gd name="T1" fmla="*/ 540 h 573"/>
                <a:gd name="T2" fmla="*/ 283 w 304"/>
                <a:gd name="T3" fmla="*/ 491 h 573"/>
                <a:gd name="T4" fmla="*/ 252 w 304"/>
                <a:gd name="T5" fmla="*/ 499 h 573"/>
                <a:gd name="T6" fmla="*/ 248 w 304"/>
                <a:gd name="T7" fmla="*/ 484 h 573"/>
                <a:gd name="T8" fmla="*/ 244 w 304"/>
                <a:gd name="T9" fmla="*/ 514 h 573"/>
                <a:gd name="T10" fmla="*/ 304 w 304"/>
                <a:gd name="T11" fmla="*/ 573 h 573"/>
                <a:gd name="T12" fmla="*/ 272 w 304"/>
                <a:gd name="T13" fmla="*/ 559 h 573"/>
                <a:gd name="T14" fmla="*/ 206 w 304"/>
                <a:gd name="T15" fmla="*/ 522 h 573"/>
                <a:gd name="T16" fmla="*/ 184 w 304"/>
                <a:gd name="T17" fmla="*/ 521 h 573"/>
                <a:gd name="T18" fmla="*/ 207 w 304"/>
                <a:gd name="T19" fmla="*/ 466 h 573"/>
                <a:gd name="T20" fmla="*/ 273 w 304"/>
                <a:gd name="T21" fmla="*/ 446 h 573"/>
                <a:gd name="T22" fmla="*/ 258 w 304"/>
                <a:gd name="T23" fmla="*/ 395 h 573"/>
                <a:gd name="T24" fmla="*/ 244 w 304"/>
                <a:gd name="T25" fmla="*/ 433 h 573"/>
                <a:gd name="T26" fmla="*/ 214 w 304"/>
                <a:gd name="T27" fmla="*/ 427 h 573"/>
                <a:gd name="T28" fmla="*/ 193 w 304"/>
                <a:gd name="T29" fmla="*/ 433 h 573"/>
                <a:gd name="T30" fmla="*/ 181 w 304"/>
                <a:gd name="T31" fmla="*/ 416 h 573"/>
                <a:gd name="T32" fmla="*/ 168 w 304"/>
                <a:gd name="T33" fmla="*/ 375 h 573"/>
                <a:gd name="T34" fmla="*/ 218 w 304"/>
                <a:gd name="T35" fmla="*/ 344 h 573"/>
                <a:gd name="T36" fmla="*/ 209 w 304"/>
                <a:gd name="T37" fmla="*/ 297 h 573"/>
                <a:gd name="T38" fmla="*/ 190 w 304"/>
                <a:gd name="T39" fmla="*/ 332 h 573"/>
                <a:gd name="T40" fmla="*/ 164 w 304"/>
                <a:gd name="T41" fmla="*/ 301 h 573"/>
                <a:gd name="T42" fmla="*/ 124 w 304"/>
                <a:gd name="T43" fmla="*/ 330 h 573"/>
                <a:gd name="T44" fmla="*/ 97 w 304"/>
                <a:gd name="T45" fmla="*/ 339 h 573"/>
                <a:gd name="T46" fmla="*/ 86 w 304"/>
                <a:gd name="T47" fmla="*/ 318 h 573"/>
                <a:gd name="T48" fmla="*/ 92 w 304"/>
                <a:gd name="T49" fmla="*/ 275 h 573"/>
                <a:gd name="T50" fmla="*/ 64 w 304"/>
                <a:gd name="T51" fmla="*/ 262 h 573"/>
                <a:gd name="T52" fmla="*/ 7 w 304"/>
                <a:gd name="T53" fmla="*/ 225 h 573"/>
                <a:gd name="T54" fmla="*/ 33 w 304"/>
                <a:gd name="T55" fmla="*/ 178 h 573"/>
                <a:gd name="T56" fmla="*/ 6 w 304"/>
                <a:gd name="T57" fmla="*/ 105 h 573"/>
                <a:gd name="T58" fmla="*/ 66 w 304"/>
                <a:gd name="T59" fmla="*/ 93 h 573"/>
                <a:gd name="T60" fmla="*/ 102 w 304"/>
                <a:gd name="T61" fmla="*/ 87 h 573"/>
                <a:gd name="T62" fmla="*/ 136 w 304"/>
                <a:gd name="T63" fmla="*/ 113 h 573"/>
                <a:gd name="T64" fmla="*/ 177 w 304"/>
                <a:gd name="T65" fmla="*/ 216 h 573"/>
                <a:gd name="T66" fmla="*/ 229 w 304"/>
                <a:gd name="T67" fmla="*/ 193 h 573"/>
                <a:gd name="T68" fmla="*/ 242 w 304"/>
                <a:gd name="T69" fmla="*/ 167 h 573"/>
                <a:gd name="T70" fmla="*/ 220 w 304"/>
                <a:gd name="T71" fmla="*/ 108 h 573"/>
                <a:gd name="T72" fmla="*/ 185 w 304"/>
                <a:gd name="T73" fmla="*/ 122 h 573"/>
                <a:gd name="T74" fmla="*/ 149 w 304"/>
                <a:gd name="T75" fmla="*/ 111 h 573"/>
                <a:gd name="T76" fmla="*/ 174 w 304"/>
                <a:gd name="T77" fmla="*/ 95 h 573"/>
                <a:gd name="T78" fmla="*/ 151 w 304"/>
                <a:gd name="T79" fmla="*/ 83 h 573"/>
                <a:gd name="T80" fmla="*/ 186 w 304"/>
                <a:gd name="T81" fmla="*/ 47 h 573"/>
                <a:gd name="T82" fmla="*/ 251 w 304"/>
                <a:gd name="T83" fmla="*/ 61 h 573"/>
                <a:gd name="T84" fmla="*/ 295 w 304"/>
                <a:gd name="T85" fmla="*/ 82 h 573"/>
                <a:gd name="T86" fmla="*/ 304 w 304"/>
                <a:gd name="T87" fmla="*/ 57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4" h="573">
                  <a:moveTo>
                    <a:pt x="283" y="491"/>
                  </a:moveTo>
                  <a:lnTo>
                    <a:pt x="283" y="491"/>
                  </a:lnTo>
                  <a:cubicBezTo>
                    <a:pt x="278" y="504"/>
                    <a:pt x="269" y="533"/>
                    <a:pt x="284" y="540"/>
                  </a:cubicBezTo>
                  <a:cubicBezTo>
                    <a:pt x="283" y="530"/>
                    <a:pt x="285" y="505"/>
                    <a:pt x="290" y="489"/>
                  </a:cubicBezTo>
                  <a:cubicBezTo>
                    <a:pt x="292" y="480"/>
                    <a:pt x="301" y="445"/>
                    <a:pt x="298" y="439"/>
                  </a:cubicBezTo>
                  <a:cubicBezTo>
                    <a:pt x="297" y="452"/>
                    <a:pt x="291" y="474"/>
                    <a:pt x="283" y="491"/>
                  </a:cubicBezTo>
                  <a:close/>
                  <a:moveTo>
                    <a:pt x="248" y="484"/>
                  </a:moveTo>
                  <a:lnTo>
                    <a:pt x="248" y="484"/>
                  </a:lnTo>
                  <a:cubicBezTo>
                    <a:pt x="246" y="489"/>
                    <a:pt x="244" y="498"/>
                    <a:pt x="252" y="499"/>
                  </a:cubicBezTo>
                  <a:cubicBezTo>
                    <a:pt x="256" y="488"/>
                    <a:pt x="261" y="481"/>
                    <a:pt x="267" y="473"/>
                  </a:cubicBezTo>
                  <a:cubicBezTo>
                    <a:pt x="272" y="467"/>
                    <a:pt x="280" y="457"/>
                    <a:pt x="284" y="451"/>
                  </a:cubicBezTo>
                  <a:cubicBezTo>
                    <a:pt x="274" y="463"/>
                    <a:pt x="253" y="475"/>
                    <a:pt x="248" y="484"/>
                  </a:cubicBezTo>
                  <a:close/>
                  <a:moveTo>
                    <a:pt x="244" y="522"/>
                  </a:moveTo>
                  <a:lnTo>
                    <a:pt x="244" y="522"/>
                  </a:lnTo>
                  <a:cubicBezTo>
                    <a:pt x="244" y="519"/>
                    <a:pt x="244" y="518"/>
                    <a:pt x="244" y="514"/>
                  </a:cubicBezTo>
                  <a:cubicBezTo>
                    <a:pt x="241" y="514"/>
                    <a:pt x="236" y="513"/>
                    <a:pt x="233" y="509"/>
                  </a:cubicBezTo>
                  <a:cubicBezTo>
                    <a:pt x="229" y="517"/>
                    <a:pt x="235" y="522"/>
                    <a:pt x="244" y="522"/>
                  </a:cubicBezTo>
                  <a:close/>
                  <a:moveTo>
                    <a:pt x="304" y="573"/>
                  </a:moveTo>
                  <a:lnTo>
                    <a:pt x="304" y="573"/>
                  </a:lnTo>
                  <a:cubicBezTo>
                    <a:pt x="296" y="569"/>
                    <a:pt x="289" y="562"/>
                    <a:pt x="286" y="555"/>
                  </a:cubicBezTo>
                  <a:cubicBezTo>
                    <a:pt x="282" y="557"/>
                    <a:pt x="277" y="559"/>
                    <a:pt x="272" y="559"/>
                  </a:cubicBezTo>
                  <a:cubicBezTo>
                    <a:pt x="260" y="560"/>
                    <a:pt x="249" y="551"/>
                    <a:pt x="246" y="542"/>
                  </a:cubicBezTo>
                  <a:cubicBezTo>
                    <a:pt x="237" y="550"/>
                    <a:pt x="227" y="549"/>
                    <a:pt x="220" y="546"/>
                  </a:cubicBezTo>
                  <a:cubicBezTo>
                    <a:pt x="210" y="541"/>
                    <a:pt x="206" y="530"/>
                    <a:pt x="206" y="522"/>
                  </a:cubicBezTo>
                  <a:cubicBezTo>
                    <a:pt x="204" y="524"/>
                    <a:pt x="204" y="528"/>
                    <a:pt x="203" y="532"/>
                  </a:cubicBezTo>
                  <a:cubicBezTo>
                    <a:pt x="202" y="537"/>
                    <a:pt x="198" y="541"/>
                    <a:pt x="193" y="542"/>
                  </a:cubicBezTo>
                  <a:cubicBezTo>
                    <a:pt x="197" y="530"/>
                    <a:pt x="187" y="530"/>
                    <a:pt x="184" y="521"/>
                  </a:cubicBezTo>
                  <a:cubicBezTo>
                    <a:pt x="181" y="509"/>
                    <a:pt x="187" y="500"/>
                    <a:pt x="195" y="496"/>
                  </a:cubicBezTo>
                  <a:cubicBezTo>
                    <a:pt x="189" y="493"/>
                    <a:pt x="187" y="486"/>
                    <a:pt x="190" y="477"/>
                  </a:cubicBezTo>
                  <a:cubicBezTo>
                    <a:pt x="192" y="470"/>
                    <a:pt x="201" y="465"/>
                    <a:pt x="207" y="466"/>
                  </a:cubicBezTo>
                  <a:cubicBezTo>
                    <a:pt x="201" y="472"/>
                    <a:pt x="205" y="480"/>
                    <a:pt x="212" y="480"/>
                  </a:cubicBezTo>
                  <a:cubicBezTo>
                    <a:pt x="220" y="480"/>
                    <a:pt x="228" y="469"/>
                    <a:pt x="239" y="463"/>
                  </a:cubicBezTo>
                  <a:cubicBezTo>
                    <a:pt x="251" y="456"/>
                    <a:pt x="261" y="455"/>
                    <a:pt x="273" y="446"/>
                  </a:cubicBezTo>
                  <a:cubicBezTo>
                    <a:pt x="265" y="445"/>
                    <a:pt x="258" y="448"/>
                    <a:pt x="254" y="454"/>
                  </a:cubicBezTo>
                  <a:cubicBezTo>
                    <a:pt x="252" y="441"/>
                    <a:pt x="263" y="436"/>
                    <a:pt x="270" y="431"/>
                  </a:cubicBezTo>
                  <a:cubicBezTo>
                    <a:pt x="285" y="421"/>
                    <a:pt x="269" y="398"/>
                    <a:pt x="258" y="395"/>
                  </a:cubicBezTo>
                  <a:cubicBezTo>
                    <a:pt x="242" y="391"/>
                    <a:pt x="232" y="400"/>
                    <a:pt x="233" y="412"/>
                  </a:cubicBezTo>
                  <a:cubicBezTo>
                    <a:pt x="235" y="426"/>
                    <a:pt x="248" y="422"/>
                    <a:pt x="253" y="419"/>
                  </a:cubicBezTo>
                  <a:cubicBezTo>
                    <a:pt x="253" y="427"/>
                    <a:pt x="247" y="432"/>
                    <a:pt x="244" y="433"/>
                  </a:cubicBezTo>
                  <a:cubicBezTo>
                    <a:pt x="240" y="435"/>
                    <a:pt x="230" y="436"/>
                    <a:pt x="224" y="430"/>
                  </a:cubicBezTo>
                  <a:cubicBezTo>
                    <a:pt x="223" y="434"/>
                    <a:pt x="222" y="436"/>
                    <a:pt x="219" y="438"/>
                  </a:cubicBezTo>
                  <a:cubicBezTo>
                    <a:pt x="217" y="432"/>
                    <a:pt x="217" y="431"/>
                    <a:pt x="214" y="427"/>
                  </a:cubicBezTo>
                  <a:cubicBezTo>
                    <a:pt x="212" y="436"/>
                    <a:pt x="206" y="440"/>
                    <a:pt x="199" y="439"/>
                  </a:cubicBezTo>
                  <a:cubicBezTo>
                    <a:pt x="201" y="435"/>
                    <a:pt x="200" y="430"/>
                    <a:pt x="199" y="427"/>
                  </a:cubicBezTo>
                  <a:cubicBezTo>
                    <a:pt x="198" y="429"/>
                    <a:pt x="196" y="431"/>
                    <a:pt x="193" y="433"/>
                  </a:cubicBezTo>
                  <a:cubicBezTo>
                    <a:pt x="192" y="431"/>
                    <a:pt x="192" y="429"/>
                    <a:pt x="191" y="428"/>
                  </a:cubicBezTo>
                  <a:cubicBezTo>
                    <a:pt x="188" y="432"/>
                    <a:pt x="183" y="435"/>
                    <a:pt x="177" y="435"/>
                  </a:cubicBezTo>
                  <a:cubicBezTo>
                    <a:pt x="181" y="431"/>
                    <a:pt x="183" y="423"/>
                    <a:pt x="181" y="416"/>
                  </a:cubicBezTo>
                  <a:cubicBezTo>
                    <a:pt x="176" y="425"/>
                    <a:pt x="156" y="427"/>
                    <a:pt x="153" y="411"/>
                  </a:cubicBezTo>
                  <a:cubicBezTo>
                    <a:pt x="160" y="414"/>
                    <a:pt x="165" y="411"/>
                    <a:pt x="166" y="407"/>
                  </a:cubicBezTo>
                  <a:cubicBezTo>
                    <a:pt x="168" y="401"/>
                    <a:pt x="161" y="386"/>
                    <a:pt x="168" y="375"/>
                  </a:cubicBezTo>
                  <a:cubicBezTo>
                    <a:pt x="173" y="366"/>
                    <a:pt x="178" y="361"/>
                    <a:pt x="192" y="359"/>
                  </a:cubicBezTo>
                  <a:cubicBezTo>
                    <a:pt x="191" y="357"/>
                    <a:pt x="190" y="356"/>
                    <a:pt x="190" y="353"/>
                  </a:cubicBezTo>
                  <a:cubicBezTo>
                    <a:pt x="202" y="358"/>
                    <a:pt x="213" y="354"/>
                    <a:pt x="218" y="344"/>
                  </a:cubicBezTo>
                  <a:cubicBezTo>
                    <a:pt x="216" y="345"/>
                    <a:pt x="212" y="346"/>
                    <a:pt x="209" y="346"/>
                  </a:cubicBezTo>
                  <a:cubicBezTo>
                    <a:pt x="220" y="337"/>
                    <a:pt x="219" y="312"/>
                    <a:pt x="211" y="298"/>
                  </a:cubicBezTo>
                  <a:cubicBezTo>
                    <a:pt x="210" y="298"/>
                    <a:pt x="210" y="297"/>
                    <a:pt x="209" y="297"/>
                  </a:cubicBezTo>
                  <a:cubicBezTo>
                    <a:pt x="206" y="302"/>
                    <a:pt x="199" y="302"/>
                    <a:pt x="195" y="306"/>
                  </a:cubicBezTo>
                  <a:cubicBezTo>
                    <a:pt x="194" y="304"/>
                    <a:pt x="193" y="304"/>
                    <a:pt x="192" y="303"/>
                  </a:cubicBezTo>
                  <a:cubicBezTo>
                    <a:pt x="192" y="303"/>
                    <a:pt x="191" y="323"/>
                    <a:pt x="190" y="332"/>
                  </a:cubicBezTo>
                  <a:cubicBezTo>
                    <a:pt x="188" y="341"/>
                    <a:pt x="179" y="340"/>
                    <a:pt x="175" y="345"/>
                  </a:cubicBezTo>
                  <a:cubicBezTo>
                    <a:pt x="169" y="339"/>
                    <a:pt x="159" y="339"/>
                    <a:pt x="160" y="328"/>
                  </a:cubicBezTo>
                  <a:cubicBezTo>
                    <a:pt x="162" y="317"/>
                    <a:pt x="164" y="308"/>
                    <a:pt x="164" y="301"/>
                  </a:cubicBezTo>
                  <a:cubicBezTo>
                    <a:pt x="161" y="307"/>
                    <a:pt x="155" y="331"/>
                    <a:pt x="153" y="339"/>
                  </a:cubicBezTo>
                  <a:cubicBezTo>
                    <a:pt x="149" y="349"/>
                    <a:pt x="139" y="346"/>
                    <a:pt x="133" y="349"/>
                  </a:cubicBezTo>
                  <a:cubicBezTo>
                    <a:pt x="129" y="342"/>
                    <a:pt x="120" y="340"/>
                    <a:pt x="124" y="330"/>
                  </a:cubicBezTo>
                  <a:cubicBezTo>
                    <a:pt x="125" y="327"/>
                    <a:pt x="140" y="295"/>
                    <a:pt x="142" y="289"/>
                  </a:cubicBezTo>
                  <a:cubicBezTo>
                    <a:pt x="137" y="297"/>
                    <a:pt x="123" y="325"/>
                    <a:pt x="118" y="332"/>
                  </a:cubicBezTo>
                  <a:cubicBezTo>
                    <a:pt x="113" y="341"/>
                    <a:pt x="104" y="337"/>
                    <a:pt x="97" y="339"/>
                  </a:cubicBezTo>
                  <a:cubicBezTo>
                    <a:pt x="96" y="333"/>
                    <a:pt x="87" y="326"/>
                    <a:pt x="93" y="316"/>
                  </a:cubicBezTo>
                  <a:cubicBezTo>
                    <a:pt x="102" y="302"/>
                    <a:pt x="120" y="278"/>
                    <a:pt x="122" y="275"/>
                  </a:cubicBezTo>
                  <a:cubicBezTo>
                    <a:pt x="118" y="279"/>
                    <a:pt x="88" y="316"/>
                    <a:pt x="86" y="318"/>
                  </a:cubicBezTo>
                  <a:cubicBezTo>
                    <a:pt x="79" y="324"/>
                    <a:pt x="69" y="319"/>
                    <a:pt x="63" y="319"/>
                  </a:cubicBezTo>
                  <a:cubicBezTo>
                    <a:pt x="63" y="312"/>
                    <a:pt x="57" y="305"/>
                    <a:pt x="65" y="297"/>
                  </a:cubicBezTo>
                  <a:cubicBezTo>
                    <a:pt x="72" y="290"/>
                    <a:pt x="88" y="278"/>
                    <a:pt x="92" y="275"/>
                  </a:cubicBezTo>
                  <a:cubicBezTo>
                    <a:pt x="81" y="282"/>
                    <a:pt x="68" y="294"/>
                    <a:pt x="60" y="296"/>
                  </a:cubicBezTo>
                  <a:cubicBezTo>
                    <a:pt x="47" y="299"/>
                    <a:pt x="42" y="294"/>
                    <a:pt x="37" y="292"/>
                  </a:cubicBezTo>
                  <a:cubicBezTo>
                    <a:pt x="41" y="280"/>
                    <a:pt x="36" y="274"/>
                    <a:pt x="64" y="262"/>
                  </a:cubicBezTo>
                  <a:cubicBezTo>
                    <a:pt x="39" y="271"/>
                    <a:pt x="28" y="266"/>
                    <a:pt x="20" y="259"/>
                  </a:cubicBezTo>
                  <a:cubicBezTo>
                    <a:pt x="23" y="250"/>
                    <a:pt x="32" y="243"/>
                    <a:pt x="39" y="240"/>
                  </a:cubicBezTo>
                  <a:cubicBezTo>
                    <a:pt x="24" y="241"/>
                    <a:pt x="14" y="234"/>
                    <a:pt x="7" y="225"/>
                  </a:cubicBezTo>
                  <a:cubicBezTo>
                    <a:pt x="13" y="218"/>
                    <a:pt x="24" y="212"/>
                    <a:pt x="36" y="211"/>
                  </a:cubicBezTo>
                  <a:cubicBezTo>
                    <a:pt x="18" y="208"/>
                    <a:pt x="3" y="196"/>
                    <a:pt x="1" y="183"/>
                  </a:cubicBezTo>
                  <a:cubicBezTo>
                    <a:pt x="9" y="178"/>
                    <a:pt x="21" y="177"/>
                    <a:pt x="33" y="178"/>
                  </a:cubicBezTo>
                  <a:cubicBezTo>
                    <a:pt x="14" y="171"/>
                    <a:pt x="0" y="156"/>
                    <a:pt x="0" y="143"/>
                  </a:cubicBezTo>
                  <a:cubicBezTo>
                    <a:pt x="10" y="140"/>
                    <a:pt x="21" y="142"/>
                    <a:pt x="30" y="144"/>
                  </a:cubicBezTo>
                  <a:cubicBezTo>
                    <a:pt x="20" y="137"/>
                    <a:pt x="5" y="124"/>
                    <a:pt x="6" y="105"/>
                  </a:cubicBezTo>
                  <a:cubicBezTo>
                    <a:pt x="16" y="102"/>
                    <a:pt x="33" y="109"/>
                    <a:pt x="40" y="112"/>
                  </a:cubicBezTo>
                  <a:cubicBezTo>
                    <a:pt x="17" y="99"/>
                    <a:pt x="9" y="69"/>
                    <a:pt x="21" y="52"/>
                  </a:cubicBezTo>
                  <a:cubicBezTo>
                    <a:pt x="28" y="56"/>
                    <a:pt x="60" y="89"/>
                    <a:pt x="66" y="93"/>
                  </a:cubicBezTo>
                  <a:cubicBezTo>
                    <a:pt x="49" y="74"/>
                    <a:pt x="41" y="60"/>
                    <a:pt x="37" y="47"/>
                  </a:cubicBezTo>
                  <a:cubicBezTo>
                    <a:pt x="31" y="33"/>
                    <a:pt x="31" y="8"/>
                    <a:pt x="48" y="0"/>
                  </a:cubicBezTo>
                  <a:cubicBezTo>
                    <a:pt x="56" y="19"/>
                    <a:pt x="85" y="67"/>
                    <a:pt x="102" y="87"/>
                  </a:cubicBezTo>
                  <a:cubicBezTo>
                    <a:pt x="103" y="86"/>
                    <a:pt x="105" y="84"/>
                    <a:pt x="107" y="83"/>
                  </a:cubicBezTo>
                  <a:cubicBezTo>
                    <a:pt x="111" y="96"/>
                    <a:pt x="122" y="112"/>
                    <a:pt x="132" y="120"/>
                  </a:cubicBezTo>
                  <a:cubicBezTo>
                    <a:pt x="133" y="119"/>
                    <a:pt x="134" y="116"/>
                    <a:pt x="136" y="113"/>
                  </a:cubicBezTo>
                  <a:cubicBezTo>
                    <a:pt x="147" y="129"/>
                    <a:pt x="175" y="152"/>
                    <a:pt x="184" y="165"/>
                  </a:cubicBezTo>
                  <a:cubicBezTo>
                    <a:pt x="191" y="176"/>
                    <a:pt x="192" y="185"/>
                    <a:pt x="182" y="195"/>
                  </a:cubicBezTo>
                  <a:cubicBezTo>
                    <a:pt x="178" y="199"/>
                    <a:pt x="170" y="206"/>
                    <a:pt x="177" y="216"/>
                  </a:cubicBezTo>
                  <a:cubicBezTo>
                    <a:pt x="187" y="231"/>
                    <a:pt x="211" y="231"/>
                    <a:pt x="218" y="217"/>
                  </a:cubicBezTo>
                  <a:cubicBezTo>
                    <a:pt x="203" y="216"/>
                    <a:pt x="198" y="197"/>
                    <a:pt x="208" y="186"/>
                  </a:cubicBezTo>
                  <a:cubicBezTo>
                    <a:pt x="212" y="193"/>
                    <a:pt x="220" y="197"/>
                    <a:pt x="229" y="193"/>
                  </a:cubicBezTo>
                  <a:cubicBezTo>
                    <a:pt x="235" y="191"/>
                    <a:pt x="239" y="188"/>
                    <a:pt x="241" y="185"/>
                  </a:cubicBezTo>
                  <a:cubicBezTo>
                    <a:pt x="229" y="189"/>
                    <a:pt x="219" y="182"/>
                    <a:pt x="220" y="169"/>
                  </a:cubicBezTo>
                  <a:cubicBezTo>
                    <a:pt x="230" y="178"/>
                    <a:pt x="240" y="169"/>
                    <a:pt x="242" y="167"/>
                  </a:cubicBezTo>
                  <a:cubicBezTo>
                    <a:pt x="248" y="160"/>
                    <a:pt x="250" y="152"/>
                    <a:pt x="248" y="139"/>
                  </a:cubicBezTo>
                  <a:cubicBezTo>
                    <a:pt x="245" y="128"/>
                    <a:pt x="234" y="111"/>
                    <a:pt x="227" y="105"/>
                  </a:cubicBezTo>
                  <a:cubicBezTo>
                    <a:pt x="226" y="106"/>
                    <a:pt x="224" y="108"/>
                    <a:pt x="220" y="108"/>
                  </a:cubicBezTo>
                  <a:cubicBezTo>
                    <a:pt x="218" y="107"/>
                    <a:pt x="214" y="105"/>
                    <a:pt x="212" y="105"/>
                  </a:cubicBezTo>
                  <a:cubicBezTo>
                    <a:pt x="205" y="102"/>
                    <a:pt x="197" y="104"/>
                    <a:pt x="193" y="107"/>
                  </a:cubicBezTo>
                  <a:cubicBezTo>
                    <a:pt x="184" y="112"/>
                    <a:pt x="185" y="118"/>
                    <a:pt x="185" y="122"/>
                  </a:cubicBezTo>
                  <a:cubicBezTo>
                    <a:pt x="172" y="115"/>
                    <a:pt x="177" y="103"/>
                    <a:pt x="193" y="98"/>
                  </a:cubicBezTo>
                  <a:cubicBezTo>
                    <a:pt x="182" y="98"/>
                    <a:pt x="172" y="109"/>
                    <a:pt x="170" y="110"/>
                  </a:cubicBezTo>
                  <a:cubicBezTo>
                    <a:pt x="163" y="115"/>
                    <a:pt x="154" y="114"/>
                    <a:pt x="149" y="111"/>
                  </a:cubicBezTo>
                  <a:cubicBezTo>
                    <a:pt x="139" y="106"/>
                    <a:pt x="136" y="94"/>
                    <a:pt x="139" y="91"/>
                  </a:cubicBezTo>
                  <a:cubicBezTo>
                    <a:pt x="140" y="96"/>
                    <a:pt x="144" y="100"/>
                    <a:pt x="149" y="100"/>
                  </a:cubicBezTo>
                  <a:cubicBezTo>
                    <a:pt x="158" y="101"/>
                    <a:pt x="167" y="98"/>
                    <a:pt x="174" y="95"/>
                  </a:cubicBezTo>
                  <a:cubicBezTo>
                    <a:pt x="179" y="92"/>
                    <a:pt x="189" y="91"/>
                    <a:pt x="195" y="91"/>
                  </a:cubicBezTo>
                  <a:cubicBezTo>
                    <a:pt x="183" y="84"/>
                    <a:pt x="165" y="85"/>
                    <a:pt x="159" y="95"/>
                  </a:cubicBezTo>
                  <a:cubicBezTo>
                    <a:pt x="155" y="92"/>
                    <a:pt x="152" y="89"/>
                    <a:pt x="151" y="83"/>
                  </a:cubicBezTo>
                  <a:cubicBezTo>
                    <a:pt x="148" y="65"/>
                    <a:pt x="161" y="56"/>
                    <a:pt x="176" y="56"/>
                  </a:cubicBezTo>
                  <a:cubicBezTo>
                    <a:pt x="176" y="52"/>
                    <a:pt x="179" y="50"/>
                    <a:pt x="183" y="51"/>
                  </a:cubicBezTo>
                  <a:cubicBezTo>
                    <a:pt x="182" y="49"/>
                    <a:pt x="184" y="47"/>
                    <a:pt x="186" y="47"/>
                  </a:cubicBezTo>
                  <a:lnTo>
                    <a:pt x="243" y="47"/>
                  </a:lnTo>
                  <a:cubicBezTo>
                    <a:pt x="255" y="47"/>
                    <a:pt x="275" y="46"/>
                    <a:pt x="277" y="43"/>
                  </a:cubicBezTo>
                  <a:cubicBezTo>
                    <a:pt x="277" y="50"/>
                    <a:pt x="261" y="59"/>
                    <a:pt x="251" y="61"/>
                  </a:cubicBezTo>
                  <a:cubicBezTo>
                    <a:pt x="259" y="62"/>
                    <a:pt x="267" y="61"/>
                    <a:pt x="274" y="58"/>
                  </a:cubicBezTo>
                  <a:cubicBezTo>
                    <a:pt x="270" y="63"/>
                    <a:pt x="266" y="67"/>
                    <a:pt x="259" y="69"/>
                  </a:cubicBezTo>
                  <a:cubicBezTo>
                    <a:pt x="266" y="78"/>
                    <a:pt x="281" y="83"/>
                    <a:pt x="295" y="82"/>
                  </a:cubicBezTo>
                  <a:cubicBezTo>
                    <a:pt x="291" y="86"/>
                    <a:pt x="285" y="89"/>
                    <a:pt x="279" y="88"/>
                  </a:cubicBezTo>
                  <a:cubicBezTo>
                    <a:pt x="291" y="106"/>
                    <a:pt x="301" y="126"/>
                    <a:pt x="304" y="153"/>
                  </a:cubicBezTo>
                  <a:lnTo>
                    <a:pt x="304" y="573"/>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9" name="Freeform 984"/>
            <p:cNvSpPr>
              <a:spLocks/>
            </p:cNvSpPr>
            <p:nvPr userDrawn="1"/>
          </p:nvSpPr>
          <p:spPr bwMode="auto">
            <a:xfrm>
              <a:off x="324" y="447"/>
              <a:ext cx="7" cy="7"/>
            </a:xfrm>
            <a:custGeom>
              <a:avLst/>
              <a:gdLst>
                <a:gd name="T0" fmla="*/ 15 w 15"/>
                <a:gd name="T1" fmla="*/ 13 h 17"/>
                <a:gd name="T2" fmla="*/ 15 w 15"/>
                <a:gd name="T3" fmla="*/ 13 h 17"/>
                <a:gd name="T4" fmla="*/ 15 w 15"/>
                <a:gd name="T5" fmla="*/ 17 h 17"/>
                <a:gd name="T6" fmla="*/ 0 w 15"/>
                <a:gd name="T7" fmla="*/ 2 h 17"/>
                <a:gd name="T8" fmla="*/ 1 w 15"/>
                <a:gd name="T9" fmla="*/ 0 h 17"/>
                <a:gd name="T10" fmla="*/ 15 w 15"/>
                <a:gd name="T11" fmla="*/ 13 h 17"/>
              </a:gdLst>
              <a:ahLst/>
              <a:cxnLst>
                <a:cxn ang="0">
                  <a:pos x="T0" y="T1"/>
                </a:cxn>
                <a:cxn ang="0">
                  <a:pos x="T2" y="T3"/>
                </a:cxn>
                <a:cxn ang="0">
                  <a:pos x="T4" y="T5"/>
                </a:cxn>
                <a:cxn ang="0">
                  <a:pos x="T6" y="T7"/>
                </a:cxn>
                <a:cxn ang="0">
                  <a:pos x="T8" y="T9"/>
                </a:cxn>
                <a:cxn ang="0">
                  <a:pos x="T10" y="T11"/>
                </a:cxn>
              </a:cxnLst>
              <a:rect l="0" t="0" r="r" b="b"/>
              <a:pathLst>
                <a:path w="15" h="17">
                  <a:moveTo>
                    <a:pt x="15" y="13"/>
                  </a:moveTo>
                  <a:lnTo>
                    <a:pt x="15" y="13"/>
                  </a:lnTo>
                  <a:lnTo>
                    <a:pt x="15" y="17"/>
                  </a:lnTo>
                  <a:cubicBezTo>
                    <a:pt x="10" y="16"/>
                    <a:pt x="1" y="8"/>
                    <a:pt x="0" y="2"/>
                  </a:cubicBezTo>
                  <a:cubicBezTo>
                    <a:pt x="1" y="1"/>
                    <a:pt x="1" y="0"/>
                    <a:pt x="1" y="0"/>
                  </a:cubicBezTo>
                  <a:cubicBezTo>
                    <a:pt x="3" y="5"/>
                    <a:pt x="9" y="13"/>
                    <a:pt x="15" y="1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0" name="Freeform 985"/>
            <p:cNvSpPr>
              <a:spLocks/>
            </p:cNvSpPr>
            <p:nvPr userDrawn="1"/>
          </p:nvSpPr>
          <p:spPr bwMode="auto">
            <a:xfrm>
              <a:off x="323" y="398"/>
              <a:ext cx="8" cy="53"/>
            </a:xfrm>
            <a:custGeom>
              <a:avLst/>
              <a:gdLst>
                <a:gd name="T0" fmla="*/ 19 w 19"/>
                <a:gd name="T1" fmla="*/ 108 h 116"/>
                <a:gd name="T2" fmla="*/ 19 w 19"/>
                <a:gd name="T3" fmla="*/ 108 h 116"/>
                <a:gd name="T4" fmla="*/ 19 w 19"/>
                <a:gd name="T5" fmla="*/ 116 h 116"/>
                <a:gd name="T6" fmla="*/ 7 w 19"/>
                <a:gd name="T7" fmla="*/ 104 h 116"/>
                <a:gd name="T8" fmla="*/ 12 w 19"/>
                <a:gd name="T9" fmla="*/ 94 h 116"/>
                <a:gd name="T10" fmla="*/ 6 w 19"/>
                <a:gd name="T11" fmla="*/ 96 h 116"/>
                <a:gd name="T12" fmla="*/ 7 w 19"/>
                <a:gd name="T13" fmla="*/ 71 h 116"/>
                <a:gd name="T14" fmla="*/ 4 w 19"/>
                <a:gd name="T15" fmla="*/ 96 h 116"/>
                <a:gd name="T16" fmla="*/ 2 w 19"/>
                <a:gd name="T17" fmla="*/ 96 h 116"/>
                <a:gd name="T18" fmla="*/ 7 w 19"/>
                <a:gd name="T19" fmla="*/ 45 h 116"/>
                <a:gd name="T20" fmla="*/ 16 w 19"/>
                <a:gd name="T21" fmla="*/ 0 h 116"/>
                <a:gd name="T22" fmla="*/ 18 w 19"/>
                <a:gd name="T23" fmla="*/ 54 h 116"/>
                <a:gd name="T24" fmla="*/ 19 w 19"/>
                <a:gd name="T25"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16">
                  <a:moveTo>
                    <a:pt x="19" y="108"/>
                  </a:moveTo>
                  <a:lnTo>
                    <a:pt x="19" y="108"/>
                  </a:lnTo>
                  <a:lnTo>
                    <a:pt x="19" y="116"/>
                  </a:lnTo>
                  <a:cubicBezTo>
                    <a:pt x="13" y="114"/>
                    <a:pt x="8" y="107"/>
                    <a:pt x="7" y="104"/>
                  </a:cubicBezTo>
                  <a:cubicBezTo>
                    <a:pt x="10" y="101"/>
                    <a:pt x="11" y="97"/>
                    <a:pt x="12" y="94"/>
                  </a:cubicBezTo>
                  <a:cubicBezTo>
                    <a:pt x="9" y="96"/>
                    <a:pt x="8" y="96"/>
                    <a:pt x="6" y="96"/>
                  </a:cubicBezTo>
                  <a:cubicBezTo>
                    <a:pt x="5" y="90"/>
                    <a:pt x="6" y="79"/>
                    <a:pt x="7" y="71"/>
                  </a:cubicBezTo>
                  <a:cubicBezTo>
                    <a:pt x="5" y="76"/>
                    <a:pt x="3" y="89"/>
                    <a:pt x="4" y="96"/>
                  </a:cubicBezTo>
                  <a:cubicBezTo>
                    <a:pt x="4" y="96"/>
                    <a:pt x="2" y="96"/>
                    <a:pt x="2" y="96"/>
                  </a:cubicBezTo>
                  <a:cubicBezTo>
                    <a:pt x="0" y="82"/>
                    <a:pt x="3" y="61"/>
                    <a:pt x="7" y="45"/>
                  </a:cubicBezTo>
                  <a:cubicBezTo>
                    <a:pt x="11" y="28"/>
                    <a:pt x="14" y="17"/>
                    <a:pt x="16" y="0"/>
                  </a:cubicBezTo>
                  <a:cubicBezTo>
                    <a:pt x="18" y="14"/>
                    <a:pt x="18" y="36"/>
                    <a:pt x="18" y="54"/>
                  </a:cubicBezTo>
                  <a:cubicBezTo>
                    <a:pt x="17" y="60"/>
                    <a:pt x="18" y="99"/>
                    <a:pt x="19" y="10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1" name="Freeform 986"/>
            <p:cNvSpPr>
              <a:spLocks/>
            </p:cNvSpPr>
            <p:nvPr userDrawn="1"/>
          </p:nvSpPr>
          <p:spPr bwMode="auto">
            <a:xfrm>
              <a:off x="306" y="393"/>
              <a:ext cx="22" cy="57"/>
            </a:xfrm>
            <a:custGeom>
              <a:avLst/>
              <a:gdLst>
                <a:gd name="T0" fmla="*/ 48 w 50"/>
                <a:gd name="T1" fmla="*/ 0 h 125"/>
                <a:gd name="T2" fmla="*/ 48 w 50"/>
                <a:gd name="T3" fmla="*/ 0 h 125"/>
                <a:gd name="T4" fmla="*/ 38 w 50"/>
                <a:gd name="T5" fmla="*/ 47 h 125"/>
                <a:gd name="T6" fmla="*/ 25 w 50"/>
                <a:gd name="T7" fmla="*/ 84 h 125"/>
                <a:gd name="T8" fmla="*/ 45 w 50"/>
                <a:gd name="T9" fmla="*/ 111 h 125"/>
                <a:gd name="T10" fmla="*/ 31 w 50"/>
                <a:gd name="T11" fmla="*/ 122 h 125"/>
                <a:gd name="T12" fmla="*/ 4 w 50"/>
                <a:gd name="T13" fmla="*/ 112 h 125"/>
                <a:gd name="T14" fmla="*/ 2 w 50"/>
                <a:gd name="T15" fmla="*/ 107 h 125"/>
                <a:gd name="T16" fmla="*/ 11 w 50"/>
                <a:gd name="T17" fmla="*/ 108 h 125"/>
                <a:gd name="T18" fmla="*/ 0 w 50"/>
                <a:gd name="T19" fmla="*/ 89 h 125"/>
                <a:gd name="T20" fmla="*/ 1 w 50"/>
                <a:gd name="T21" fmla="*/ 81 h 125"/>
                <a:gd name="T22" fmla="*/ 13 w 50"/>
                <a:gd name="T23" fmla="*/ 65 h 125"/>
                <a:gd name="T24" fmla="*/ 8 w 50"/>
                <a:gd name="T25" fmla="*/ 66 h 125"/>
                <a:gd name="T26" fmla="*/ 29 w 50"/>
                <a:gd name="T27" fmla="*/ 33 h 125"/>
                <a:gd name="T28" fmla="*/ 48 w 50"/>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25">
                  <a:moveTo>
                    <a:pt x="48" y="0"/>
                  </a:moveTo>
                  <a:lnTo>
                    <a:pt x="48" y="0"/>
                  </a:lnTo>
                  <a:cubicBezTo>
                    <a:pt x="50" y="12"/>
                    <a:pt x="42" y="34"/>
                    <a:pt x="38" y="47"/>
                  </a:cubicBezTo>
                  <a:cubicBezTo>
                    <a:pt x="33" y="59"/>
                    <a:pt x="26" y="69"/>
                    <a:pt x="25" y="84"/>
                  </a:cubicBezTo>
                  <a:cubicBezTo>
                    <a:pt x="24" y="101"/>
                    <a:pt x="30" y="113"/>
                    <a:pt x="45" y="111"/>
                  </a:cubicBezTo>
                  <a:cubicBezTo>
                    <a:pt x="43" y="117"/>
                    <a:pt x="38" y="120"/>
                    <a:pt x="31" y="122"/>
                  </a:cubicBezTo>
                  <a:cubicBezTo>
                    <a:pt x="19" y="125"/>
                    <a:pt x="9" y="119"/>
                    <a:pt x="4" y="112"/>
                  </a:cubicBezTo>
                  <a:cubicBezTo>
                    <a:pt x="3" y="110"/>
                    <a:pt x="3" y="109"/>
                    <a:pt x="2" y="107"/>
                  </a:cubicBezTo>
                  <a:cubicBezTo>
                    <a:pt x="5" y="104"/>
                    <a:pt x="10" y="106"/>
                    <a:pt x="11" y="108"/>
                  </a:cubicBezTo>
                  <a:cubicBezTo>
                    <a:pt x="16" y="97"/>
                    <a:pt x="10" y="91"/>
                    <a:pt x="0" y="89"/>
                  </a:cubicBezTo>
                  <a:cubicBezTo>
                    <a:pt x="0" y="86"/>
                    <a:pt x="0" y="83"/>
                    <a:pt x="1" y="81"/>
                  </a:cubicBezTo>
                  <a:cubicBezTo>
                    <a:pt x="10" y="80"/>
                    <a:pt x="13" y="70"/>
                    <a:pt x="13" y="65"/>
                  </a:cubicBezTo>
                  <a:cubicBezTo>
                    <a:pt x="11" y="66"/>
                    <a:pt x="9" y="66"/>
                    <a:pt x="8" y="66"/>
                  </a:cubicBezTo>
                  <a:cubicBezTo>
                    <a:pt x="11" y="56"/>
                    <a:pt x="21" y="43"/>
                    <a:pt x="29" y="33"/>
                  </a:cubicBezTo>
                  <a:cubicBezTo>
                    <a:pt x="36" y="25"/>
                    <a:pt x="45" y="13"/>
                    <a:pt x="4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2" name="Freeform 987"/>
            <p:cNvSpPr>
              <a:spLocks/>
            </p:cNvSpPr>
            <p:nvPr userDrawn="1"/>
          </p:nvSpPr>
          <p:spPr bwMode="auto">
            <a:xfrm>
              <a:off x="278" y="388"/>
              <a:ext cx="49" cy="58"/>
            </a:xfrm>
            <a:custGeom>
              <a:avLst/>
              <a:gdLst>
                <a:gd name="T0" fmla="*/ 105 w 110"/>
                <a:gd name="T1" fmla="*/ 0 h 127"/>
                <a:gd name="T2" fmla="*/ 105 w 110"/>
                <a:gd name="T3" fmla="*/ 0 h 127"/>
                <a:gd name="T4" fmla="*/ 102 w 110"/>
                <a:gd name="T5" fmla="*/ 20 h 127"/>
                <a:gd name="T6" fmla="*/ 73 w 110"/>
                <a:gd name="T7" fmla="*/ 48 h 127"/>
                <a:gd name="T8" fmla="*/ 60 w 110"/>
                <a:gd name="T9" fmla="*/ 61 h 127"/>
                <a:gd name="T10" fmla="*/ 66 w 110"/>
                <a:gd name="T11" fmla="*/ 81 h 127"/>
                <a:gd name="T12" fmla="*/ 71 w 110"/>
                <a:gd name="T13" fmla="*/ 80 h 127"/>
                <a:gd name="T14" fmla="*/ 66 w 110"/>
                <a:gd name="T15" fmla="*/ 87 h 127"/>
                <a:gd name="T16" fmla="*/ 48 w 110"/>
                <a:gd name="T17" fmla="*/ 82 h 127"/>
                <a:gd name="T18" fmla="*/ 52 w 110"/>
                <a:gd name="T19" fmla="*/ 103 h 127"/>
                <a:gd name="T20" fmla="*/ 72 w 110"/>
                <a:gd name="T21" fmla="*/ 114 h 127"/>
                <a:gd name="T22" fmla="*/ 57 w 110"/>
                <a:gd name="T23" fmla="*/ 118 h 127"/>
                <a:gd name="T24" fmla="*/ 27 w 110"/>
                <a:gd name="T25" fmla="*/ 110 h 127"/>
                <a:gd name="T26" fmla="*/ 25 w 110"/>
                <a:gd name="T27" fmla="*/ 93 h 127"/>
                <a:gd name="T28" fmla="*/ 12 w 110"/>
                <a:gd name="T29" fmla="*/ 114 h 127"/>
                <a:gd name="T30" fmla="*/ 3 w 110"/>
                <a:gd name="T31" fmla="*/ 97 h 127"/>
                <a:gd name="T32" fmla="*/ 22 w 110"/>
                <a:gd name="T33" fmla="*/ 74 h 127"/>
                <a:gd name="T34" fmla="*/ 8 w 110"/>
                <a:gd name="T35" fmla="*/ 65 h 127"/>
                <a:gd name="T36" fmla="*/ 16 w 110"/>
                <a:gd name="T37" fmla="*/ 48 h 127"/>
                <a:gd name="T38" fmla="*/ 34 w 110"/>
                <a:gd name="T39" fmla="*/ 60 h 127"/>
                <a:gd name="T40" fmla="*/ 56 w 110"/>
                <a:gd name="T41" fmla="*/ 43 h 127"/>
                <a:gd name="T42" fmla="*/ 90 w 110"/>
                <a:gd name="T43" fmla="*/ 26 h 127"/>
                <a:gd name="T44" fmla="*/ 105 w 110"/>
                <a:gd name="T4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0" h="127">
                  <a:moveTo>
                    <a:pt x="105" y="0"/>
                  </a:moveTo>
                  <a:lnTo>
                    <a:pt x="105" y="0"/>
                  </a:lnTo>
                  <a:cubicBezTo>
                    <a:pt x="110" y="8"/>
                    <a:pt x="106" y="15"/>
                    <a:pt x="102" y="20"/>
                  </a:cubicBezTo>
                  <a:cubicBezTo>
                    <a:pt x="94" y="31"/>
                    <a:pt x="84" y="40"/>
                    <a:pt x="73" y="48"/>
                  </a:cubicBezTo>
                  <a:cubicBezTo>
                    <a:pt x="69" y="52"/>
                    <a:pt x="63" y="55"/>
                    <a:pt x="60" y="61"/>
                  </a:cubicBezTo>
                  <a:cubicBezTo>
                    <a:pt x="56" y="68"/>
                    <a:pt x="57" y="80"/>
                    <a:pt x="66" y="81"/>
                  </a:cubicBezTo>
                  <a:cubicBezTo>
                    <a:pt x="68" y="81"/>
                    <a:pt x="70" y="80"/>
                    <a:pt x="71" y="80"/>
                  </a:cubicBezTo>
                  <a:cubicBezTo>
                    <a:pt x="71" y="82"/>
                    <a:pt x="69" y="86"/>
                    <a:pt x="66" y="87"/>
                  </a:cubicBezTo>
                  <a:cubicBezTo>
                    <a:pt x="59" y="92"/>
                    <a:pt x="51" y="86"/>
                    <a:pt x="48" y="82"/>
                  </a:cubicBezTo>
                  <a:cubicBezTo>
                    <a:pt x="39" y="90"/>
                    <a:pt x="44" y="101"/>
                    <a:pt x="52" y="103"/>
                  </a:cubicBezTo>
                  <a:cubicBezTo>
                    <a:pt x="61" y="104"/>
                    <a:pt x="73" y="104"/>
                    <a:pt x="72" y="114"/>
                  </a:cubicBezTo>
                  <a:cubicBezTo>
                    <a:pt x="65" y="111"/>
                    <a:pt x="61" y="115"/>
                    <a:pt x="57" y="118"/>
                  </a:cubicBezTo>
                  <a:cubicBezTo>
                    <a:pt x="45" y="127"/>
                    <a:pt x="32" y="121"/>
                    <a:pt x="27" y="110"/>
                  </a:cubicBezTo>
                  <a:cubicBezTo>
                    <a:pt x="26" y="107"/>
                    <a:pt x="24" y="97"/>
                    <a:pt x="25" y="93"/>
                  </a:cubicBezTo>
                  <a:cubicBezTo>
                    <a:pt x="13" y="98"/>
                    <a:pt x="17" y="109"/>
                    <a:pt x="12" y="114"/>
                  </a:cubicBezTo>
                  <a:cubicBezTo>
                    <a:pt x="12" y="106"/>
                    <a:pt x="4" y="103"/>
                    <a:pt x="3" y="97"/>
                  </a:cubicBezTo>
                  <a:cubicBezTo>
                    <a:pt x="0" y="87"/>
                    <a:pt x="8" y="74"/>
                    <a:pt x="22" y="74"/>
                  </a:cubicBezTo>
                  <a:cubicBezTo>
                    <a:pt x="14" y="74"/>
                    <a:pt x="9" y="71"/>
                    <a:pt x="8" y="65"/>
                  </a:cubicBezTo>
                  <a:cubicBezTo>
                    <a:pt x="6" y="55"/>
                    <a:pt x="11" y="50"/>
                    <a:pt x="16" y="48"/>
                  </a:cubicBezTo>
                  <a:cubicBezTo>
                    <a:pt x="12" y="56"/>
                    <a:pt x="21" y="67"/>
                    <a:pt x="34" y="60"/>
                  </a:cubicBezTo>
                  <a:cubicBezTo>
                    <a:pt x="40" y="57"/>
                    <a:pt x="48" y="47"/>
                    <a:pt x="56" y="43"/>
                  </a:cubicBezTo>
                  <a:cubicBezTo>
                    <a:pt x="68" y="37"/>
                    <a:pt x="77" y="35"/>
                    <a:pt x="90" y="26"/>
                  </a:cubicBezTo>
                  <a:cubicBezTo>
                    <a:pt x="98" y="21"/>
                    <a:pt x="105" y="12"/>
                    <a:pt x="10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3" name="Freeform 988"/>
            <p:cNvSpPr>
              <a:spLocks/>
            </p:cNvSpPr>
            <p:nvPr userDrawn="1"/>
          </p:nvSpPr>
          <p:spPr bwMode="auto">
            <a:xfrm>
              <a:off x="311" y="383"/>
              <a:ext cx="13" cy="16"/>
            </a:xfrm>
            <a:custGeom>
              <a:avLst/>
              <a:gdLst>
                <a:gd name="T0" fmla="*/ 20 w 30"/>
                <a:gd name="T1" fmla="*/ 0 h 34"/>
                <a:gd name="T2" fmla="*/ 20 w 30"/>
                <a:gd name="T3" fmla="*/ 0 h 34"/>
                <a:gd name="T4" fmla="*/ 15 w 30"/>
                <a:gd name="T5" fmla="*/ 30 h 34"/>
                <a:gd name="T6" fmla="*/ 0 w 30"/>
                <a:gd name="T7" fmla="*/ 34 h 34"/>
                <a:gd name="T8" fmla="*/ 14 w 30"/>
                <a:gd name="T9" fmla="*/ 22 h 34"/>
                <a:gd name="T10" fmla="*/ 20 w 30"/>
                <a:gd name="T11" fmla="*/ 0 h 34"/>
              </a:gdLst>
              <a:ahLst/>
              <a:cxnLst>
                <a:cxn ang="0">
                  <a:pos x="T0" y="T1"/>
                </a:cxn>
                <a:cxn ang="0">
                  <a:pos x="T2" y="T3"/>
                </a:cxn>
                <a:cxn ang="0">
                  <a:pos x="T4" y="T5"/>
                </a:cxn>
                <a:cxn ang="0">
                  <a:pos x="T6" y="T7"/>
                </a:cxn>
                <a:cxn ang="0">
                  <a:pos x="T8" y="T9"/>
                </a:cxn>
                <a:cxn ang="0">
                  <a:pos x="T10" y="T11"/>
                </a:cxn>
              </a:cxnLst>
              <a:rect l="0" t="0" r="r" b="b"/>
              <a:pathLst>
                <a:path w="30" h="34">
                  <a:moveTo>
                    <a:pt x="20" y="0"/>
                  </a:moveTo>
                  <a:lnTo>
                    <a:pt x="20" y="0"/>
                  </a:lnTo>
                  <a:cubicBezTo>
                    <a:pt x="30" y="15"/>
                    <a:pt x="24" y="31"/>
                    <a:pt x="15" y="30"/>
                  </a:cubicBezTo>
                  <a:cubicBezTo>
                    <a:pt x="8" y="30"/>
                    <a:pt x="5" y="30"/>
                    <a:pt x="0" y="34"/>
                  </a:cubicBezTo>
                  <a:cubicBezTo>
                    <a:pt x="2" y="27"/>
                    <a:pt x="11" y="24"/>
                    <a:pt x="14" y="22"/>
                  </a:cubicBezTo>
                  <a:cubicBezTo>
                    <a:pt x="19" y="18"/>
                    <a:pt x="22" y="14"/>
                    <a:pt x="2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4" name="Freeform 989"/>
            <p:cNvSpPr>
              <a:spLocks/>
            </p:cNvSpPr>
            <p:nvPr userDrawn="1"/>
          </p:nvSpPr>
          <p:spPr bwMode="auto">
            <a:xfrm>
              <a:off x="281" y="377"/>
              <a:ext cx="4" cy="14"/>
            </a:xfrm>
            <a:custGeom>
              <a:avLst/>
              <a:gdLst>
                <a:gd name="T0" fmla="*/ 4 w 9"/>
                <a:gd name="T1" fmla="*/ 0 h 31"/>
                <a:gd name="T2" fmla="*/ 4 w 9"/>
                <a:gd name="T3" fmla="*/ 0 h 31"/>
                <a:gd name="T4" fmla="*/ 4 w 9"/>
                <a:gd name="T5" fmla="*/ 12 h 31"/>
                <a:gd name="T6" fmla="*/ 9 w 9"/>
                <a:gd name="T7" fmla="*/ 8 h 31"/>
                <a:gd name="T8" fmla="*/ 8 w 9"/>
                <a:gd name="T9" fmla="*/ 25 h 31"/>
                <a:gd name="T10" fmla="*/ 3 w 9"/>
                <a:gd name="T11" fmla="*/ 31 h 31"/>
                <a:gd name="T12" fmla="*/ 2 w 9"/>
                <a:gd name="T13" fmla="*/ 26 h 31"/>
                <a:gd name="T14" fmla="*/ 0 w 9"/>
                <a:gd name="T15" fmla="*/ 9 h 31"/>
                <a:gd name="T16" fmla="*/ 4 w 9"/>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1">
                  <a:moveTo>
                    <a:pt x="4" y="0"/>
                  </a:moveTo>
                  <a:lnTo>
                    <a:pt x="4" y="0"/>
                  </a:lnTo>
                  <a:cubicBezTo>
                    <a:pt x="3" y="5"/>
                    <a:pt x="3" y="8"/>
                    <a:pt x="4" y="12"/>
                  </a:cubicBezTo>
                  <a:cubicBezTo>
                    <a:pt x="6" y="11"/>
                    <a:pt x="8" y="9"/>
                    <a:pt x="9" y="8"/>
                  </a:cubicBezTo>
                  <a:cubicBezTo>
                    <a:pt x="8" y="12"/>
                    <a:pt x="8" y="20"/>
                    <a:pt x="8" y="25"/>
                  </a:cubicBezTo>
                  <a:cubicBezTo>
                    <a:pt x="7" y="26"/>
                    <a:pt x="5" y="29"/>
                    <a:pt x="3" y="31"/>
                  </a:cubicBezTo>
                  <a:cubicBezTo>
                    <a:pt x="3" y="31"/>
                    <a:pt x="2" y="28"/>
                    <a:pt x="2" y="26"/>
                  </a:cubicBezTo>
                  <a:cubicBezTo>
                    <a:pt x="4" y="20"/>
                    <a:pt x="3" y="14"/>
                    <a:pt x="0" y="9"/>
                  </a:cubicBezTo>
                  <a:cubicBezTo>
                    <a:pt x="0" y="8"/>
                    <a:pt x="3" y="2"/>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5" name="Freeform 990"/>
            <p:cNvSpPr>
              <a:spLocks/>
            </p:cNvSpPr>
            <p:nvPr userDrawn="1"/>
          </p:nvSpPr>
          <p:spPr bwMode="auto">
            <a:xfrm>
              <a:off x="285" y="377"/>
              <a:ext cx="7" cy="17"/>
            </a:xfrm>
            <a:custGeom>
              <a:avLst/>
              <a:gdLst>
                <a:gd name="T0" fmla="*/ 10 w 15"/>
                <a:gd name="T1" fmla="*/ 1 h 37"/>
                <a:gd name="T2" fmla="*/ 10 w 15"/>
                <a:gd name="T3" fmla="*/ 1 h 37"/>
                <a:gd name="T4" fmla="*/ 15 w 15"/>
                <a:gd name="T5" fmla="*/ 0 h 37"/>
                <a:gd name="T6" fmla="*/ 10 w 15"/>
                <a:gd name="T7" fmla="*/ 12 h 37"/>
                <a:gd name="T8" fmla="*/ 2 w 15"/>
                <a:gd name="T9" fmla="*/ 37 h 37"/>
                <a:gd name="T10" fmla="*/ 2 w 15"/>
                <a:gd name="T11" fmla="*/ 31 h 37"/>
                <a:gd name="T12" fmla="*/ 2 w 15"/>
                <a:gd name="T13" fmla="*/ 6 h 37"/>
                <a:gd name="T14" fmla="*/ 7 w 15"/>
                <a:gd name="T15" fmla="*/ 2 h 37"/>
                <a:gd name="T16" fmla="*/ 5 w 15"/>
                <a:gd name="T17" fmla="*/ 19 h 37"/>
                <a:gd name="T18" fmla="*/ 10 w 15"/>
                <a:gd name="T1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7">
                  <a:moveTo>
                    <a:pt x="10" y="1"/>
                  </a:moveTo>
                  <a:lnTo>
                    <a:pt x="10" y="1"/>
                  </a:lnTo>
                  <a:cubicBezTo>
                    <a:pt x="11" y="0"/>
                    <a:pt x="13" y="0"/>
                    <a:pt x="15" y="0"/>
                  </a:cubicBezTo>
                  <a:cubicBezTo>
                    <a:pt x="12" y="4"/>
                    <a:pt x="11" y="8"/>
                    <a:pt x="10" y="12"/>
                  </a:cubicBezTo>
                  <a:cubicBezTo>
                    <a:pt x="9" y="23"/>
                    <a:pt x="12" y="33"/>
                    <a:pt x="2" y="37"/>
                  </a:cubicBezTo>
                  <a:cubicBezTo>
                    <a:pt x="2" y="37"/>
                    <a:pt x="2" y="32"/>
                    <a:pt x="2" y="31"/>
                  </a:cubicBezTo>
                  <a:cubicBezTo>
                    <a:pt x="0" y="21"/>
                    <a:pt x="1" y="12"/>
                    <a:pt x="2" y="6"/>
                  </a:cubicBezTo>
                  <a:cubicBezTo>
                    <a:pt x="3" y="5"/>
                    <a:pt x="5" y="3"/>
                    <a:pt x="7" y="2"/>
                  </a:cubicBezTo>
                  <a:cubicBezTo>
                    <a:pt x="5" y="7"/>
                    <a:pt x="4" y="14"/>
                    <a:pt x="5" y="19"/>
                  </a:cubicBezTo>
                  <a:cubicBezTo>
                    <a:pt x="6" y="12"/>
                    <a:pt x="6" y="7"/>
                    <a:pt x="1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6" name="Freeform 991"/>
            <p:cNvSpPr>
              <a:spLocks/>
            </p:cNvSpPr>
            <p:nvPr userDrawn="1"/>
          </p:nvSpPr>
          <p:spPr bwMode="auto">
            <a:xfrm>
              <a:off x="290" y="374"/>
              <a:ext cx="7" cy="19"/>
            </a:xfrm>
            <a:custGeom>
              <a:avLst/>
              <a:gdLst>
                <a:gd name="T0" fmla="*/ 16 w 16"/>
                <a:gd name="T1" fmla="*/ 0 h 42"/>
                <a:gd name="T2" fmla="*/ 16 w 16"/>
                <a:gd name="T3" fmla="*/ 0 h 42"/>
                <a:gd name="T4" fmla="*/ 8 w 16"/>
                <a:gd name="T5" fmla="*/ 24 h 42"/>
                <a:gd name="T6" fmla="*/ 9 w 16"/>
                <a:gd name="T7" fmla="*/ 42 h 42"/>
                <a:gd name="T8" fmla="*/ 2 w 16"/>
                <a:gd name="T9" fmla="*/ 27 h 42"/>
                <a:gd name="T10" fmla="*/ 16 w 16"/>
                <a:gd name="T11" fmla="*/ 0 h 42"/>
              </a:gdLst>
              <a:ahLst/>
              <a:cxnLst>
                <a:cxn ang="0">
                  <a:pos x="T0" y="T1"/>
                </a:cxn>
                <a:cxn ang="0">
                  <a:pos x="T2" y="T3"/>
                </a:cxn>
                <a:cxn ang="0">
                  <a:pos x="T4" y="T5"/>
                </a:cxn>
                <a:cxn ang="0">
                  <a:pos x="T6" y="T7"/>
                </a:cxn>
                <a:cxn ang="0">
                  <a:pos x="T8" y="T9"/>
                </a:cxn>
                <a:cxn ang="0">
                  <a:pos x="T10" y="T11"/>
                </a:cxn>
              </a:cxnLst>
              <a:rect l="0" t="0" r="r" b="b"/>
              <a:pathLst>
                <a:path w="16" h="42">
                  <a:moveTo>
                    <a:pt x="16" y="0"/>
                  </a:moveTo>
                  <a:lnTo>
                    <a:pt x="16" y="0"/>
                  </a:lnTo>
                  <a:cubicBezTo>
                    <a:pt x="9" y="7"/>
                    <a:pt x="6" y="15"/>
                    <a:pt x="8" y="24"/>
                  </a:cubicBezTo>
                  <a:cubicBezTo>
                    <a:pt x="8" y="31"/>
                    <a:pt x="12" y="33"/>
                    <a:pt x="9" y="42"/>
                  </a:cubicBezTo>
                  <a:cubicBezTo>
                    <a:pt x="9" y="37"/>
                    <a:pt x="3" y="34"/>
                    <a:pt x="2" y="27"/>
                  </a:cubicBezTo>
                  <a:cubicBezTo>
                    <a:pt x="0" y="14"/>
                    <a:pt x="8" y="4"/>
                    <a:pt x="1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7" name="Freeform 992"/>
            <p:cNvSpPr>
              <a:spLocks/>
            </p:cNvSpPr>
            <p:nvPr userDrawn="1"/>
          </p:nvSpPr>
          <p:spPr bwMode="auto">
            <a:xfrm>
              <a:off x="316" y="372"/>
              <a:ext cx="9" cy="21"/>
            </a:xfrm>
            <a:custGeom>
              <a:avLst/>
              <a:gdLst>
                <a:gd name="T0" fmla="*/ 0 w 21"/>
                <a:gd name="T1" fmla="*/ 0 h 46"/>
                <a:gd name="T2" fmla="*/ 0 w 21"/>
                <a:gd name="T3" fmla="*/ 0 h 46"/>
                <a:gd name="T4" fmla="*/ 13 w 21"/>
                <a:gd name="T5" fmla="*/ 16 h 46"/>
                <a:gd name="T6" fmla="*/ 16 w 21"/>
                <a:gd name="T7" fmla="*/ 46 h 46"/>
                <a:gd name="T8" fmla="*/ 6 w 21"/>
                <a:gd name="T9" fmla="*/ 21 h 46"/>
                <a:gd name="T10" fmla="*/ 0 w 21"/>
                <a:gd name="T11" fmla="*/ 0 h 46"/>
              </a:gdLst>
              <a:ahLst/>
              <a:cxnLst>
                <a:cxn ang="0">
                  <a:pos x="T0" y="T1"/>
                </a:cxn>
                <a:cxn ang="0">
                  <a:pos x="T2" y="T3"/>
                </a:cxn>
                <a:cxn ang="0">
                  <a:pos x="T4" y="T5"/>
                </a:cxn>
                <a:cxn ang="0">
                  <a:pos x="T6" y="T7"/>
                </a:cxn>
                <a:cxn ang="0">
                  <a:pos x="T8" y="T9"/>
                </a:cxn>
                <a:cxn ang="0">
                  <a:pos x="T10" y="T11"/>
                </a:cxn>
              </a:cxnLst>
              <a:rect l="0" t="0" r="r" b="b"/>
              <a:pathLst>
                <a:path w="21" h="46">
                  <a:moveTo>
                    <a:pt x="0" y="0"/>
                  </a:moveTo>
                  <a:lnTo>
                    <a:pt x="0" y="0"/>
                  </a:lnTo>
                  <a:cubicBezTo>
                    <a:pt x="4" y="9"/>
                    <a:pt x="11" y="15"/>
                    <a:pt x="13" y="16"/>
                  </a:cubicBezTo>
                  <a:cubicBezTo>
                    <a:pt x="18" y="30"/>
                    <a:pt x="21" y="37"/>
                    <a:pt x="16" y="46"/>
                  </a:cubicBezTo>
                  <a:cubicBezTo>
                    <a:pt x="16" y="33"/>
                    <a:pt x="12" y="27"/>
                    <a:pt x="6" y="21"/>
                  </a:cubicBezTo>
                  <a:cubicBezTo>
                    <a:pt x="5" y="18"/>
                    <a:pt x="1" y="5"/>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8" name="Freeform 993"/>
            <p:cNvSpPr>
              <a:spLocks/>
            </p:cNvSpPr>
            <p:nvPr userDrawn="1"/>
          </p:nvSpPr>
          <p:spPr bwMode="auto">
            <a:xfrm>
              <a:off x="291" y="372"/>
              <a:ext cx="19" cy="21"/>
            </a:xfrm>
            <a:custGeom>
              <a:avLst/>
              <a:gdLst>
                <a:gd name="T0" fmla="*/ 26 w 43"/>
                <a:gd name="T1" fmla="*/ 0 h 47"/>
                <a:gd name="T2" fmla="*/ 26 w 43"/>
                <a:gd name="T3" fmla="*/ 0 h 47"/>
                <a:gd name="T4" fmla="*/ 43 w 43"/>
                <a:gd name="T5" fmla="*/ 4 h 47"/>
                <a:gd name="T6" fmla="*/ 16 w 43"/>
                <a:gd name="T7" fmla="*/ 21 h 47"/>
                <a:gd name="T8" fmla="*/ 31 w 43"/>
                <a:gd name="T9" fmla="*/ 38 h 47"/>
                <a:gd name="T10" fmla="*/ 21 w 43"/>
                <a:gd name="T11" fmla="*/ 40 h 47"/>
                <a:gd name="T12" fmla="*/ 35 w 43"/>
                <a:gd name="T13" fmla="*/ 37 h 47"/>
                <a:gd name="T14" fmla="*/ 11 w 43"/>
                <a:gd name="T15" fmla="*/ 38 h 47"/>
                <a:gd name="T16" fmla="*/ 26 w 4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7">
                  <a:moveTo>
                    <a:pt x="26" y="0"/>
                  </a:moveTo>
                  <a:lnTo>
                    <a:pt x="26" y="0"/>
                  </a:lnTo>
                  <a:cubicBezTo>
                    <a:pt x="31" y="0"/>
                    <a:pt x="38" y="1"/>
                    <a:pt x="43" y="4"/>
                  </a:cubicBezTo>
                  <a:cubicBezTo>
                    <a:pt x="27" y="2"/>
                    <a:pt x="17" y="9"/>
                    <a:pt x="16" y="21"/>
                  </a:cubicBezTo>
                  <a:cubicBezTo>
                    <a:pt x="14" y="29"/>
                    <a:pt x="19" y="39"/>
                    <a:pt x="31" y="38"/>
                  </a:cubicBezTo>
                  <a:cubicBezTo>
                    <a:pt x="30" y="39"/>
                    <a:pt x="26" y="41"/>
                    <a:pt x="21" y="40"/>
                  </a:cubicBezTo>
                  <a:cubicBezTo>
                    <a:pt x="27" y="43"/>
                    <a:pt x="31" y="40"/>
                    <a:pt x="35" y="37"/>
                  </a:cubicBezTo>
                  <a:cubicBezTo>
                    <a:pt x="31" y="45"/>
                    <a:pt x="17" y="47"/>
                    <a:pt x="11" y="38"/>
                  </a:cubicBezTo>
                  <a:cubicBezTo>
                    <a:pt x="0" y="24"/>
                    <a:pt x="10" y="2"/>
                    <a:pt x="2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69" name="Freeform 994"/>
            <p:cNvSpPr>
              <a:spLocks/>
            </p:cNvSpPr>
            <p:nvPr userDrawn="1"/>
          </p:nvSpPr>
          <p:spPr bwMode="auto">
            <a:xfrm>
              <a:off x="321" y="370"/>
              <a:ext cx="10" cy="27"/>
            </a:xfrm>
            <a:custGeom>
              <a:avLst/>
              <a:gdLst>
                <a:gd name="T0" fmla="*/ 22 w 22"/>
                <a:gd name="T1" fmla="*/ 50 h 60"/>
                <a:gd name="T2" fmla="*/ 22 w 22"/>
                <a:gd name="T3" fmla="*/ 50 h 60"/>
                <a:gd name="T4" fmla="*/ 22 w 22"/>
                <a:gd name="T5" fmla="*/ 60 h 60"/>
                <a:gd name="T6" fmla="*/ 0 w 22"/>
                <a:gd name="T7" fmla="*/ 0 h 60"/>
                <a:gd name="T8" fmla="*/ 11 w 22"/>
                <a:gd name="T9" fmla="*/ 26 h 60"/>
                <a:gd name="T10" fmla="*/ 21 w 22"/>
                <a:gd name="T11" fmla="*/ 41 h 60"/>
                <a:gd name="T12" fmla="*/ 22 w 22"/>
                <a:gd name="T13" fmla="*/ 50 h 60"/>
              </a:gdLst>
              <a:ahLst/>
              <a:cxnLst>
                <a:cxn ang="0">
                  <a:pos x="T0" y="T1"/>
                </a:cxn>
                <a:cxn ang="0">
                  <a:pos x="T2" y="T3"/>
                </a:cxn>
                <a:cxn ang="0">
                  <a:pos x="T4" y="T5"/>
                </a:cxn>
                <a:cxn ang="0">
                  <a:pos x="T6" y="T7"/>
                </a:cxn>
                <a:cxn ang="0">
                  <a:pos x="T8" y="T9"/>
                </a:cxn>
                <a:cxn ang="0">
                  <a:pos x="T10" y="T11"/>
                </a:cxn>
                <a:cxn ang="0">
                  <a:pos x="T12" y="T13"/>
                </a:cxn>
              </a:cxnLst>
              <a:rect l="0" t="0" r="r" b="b"/>
              <a:pathLst>
                <a:path w="22" h="60">
                  <a:moveTo>
                    <a:pt x="22" y="50"/>
                  </a:moveTo>
                  <a:lnTo>
                    <a:pt x="22" y="50"/>
                  </a:lnTo>
                  <a:lnTo>
                    <a:pt x="22" y="60"/>
                  </a:lnTo>
                  <a:cubicBezTo>
                    <a:pt x="13" y="44"/>
                    <a:pt x="1" y="27"/>
                    <a:pt x="0" y="0"/>
                  </a:cubicBezTo>
                  <a:cubicBezTo>
                    <a:pt x="2" y="10"/>
                    <a:pt x="6" y="18"/>
                    <a:pt x="11" y="26"/>
                  </a:cubicBezTo>
                  <a:cubicBezTo>
                    <a:pt x="14" y="30"/>
                    <a:pt x="20" y="35"/>
                    <a:pt x="21" y="41"/>
                  </a:cubicBezTo>
                  <a:cubicBezTo>
                    <a:pt x="21" y="44"/>
                    <a:pt x="20" y="47"/>
                    <a:pt x="22" y="5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0" name="Freeform 995"/>
            <p:cNvSpPr>
              <a:spLocks/>
            </p:cNvSpPr>
            <p:nvPr userDrawn="1"/>
          </p:nvSpPr>
          <p:spPr bwMode="auto">
            <a:xfrm>
              <a:off x="283" y="369"/>
              <a:ext cx="11" cy="11"/>
            </a:xfrm>
            <a:custGeom>
              <a:avLst/>
              <a:gdLst>
                <a:gd name="T0" fmla="*/ 20 w 25"/>
                <a:gd name="T1" fmla="*/ 0 h 24"/>
                <a:gd name="T2" fmla="*/ 20 w 25"/>
                <a:gd name="T3" fmla="*/ 0 h 24"/>
                <a:gd name="T4" fmla="*/ 8 w 25"/>
                <a:gd name="T5" fmla="*/ 12 h 24"/>
                <a:gd name="T6" fmla="*/ 25 w 25"/>
                <a:gd name="T7" fmla="*/ 3 h 24"/>
                <a:gd name="T8" fmla="*/ 17 w 25"/>
                <a:gd name="T9" fmla="*/ 15 h 24"/>
                <a:gd name="T10" fmla="*/ 0 w 25"/>
                <a:gd name="T11" fmla="*/ 24 h 24"/>
                <a:gd name="T12" fmla="*/ 20 w 2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5" h="24">
                  <a:moveTo>
                    <a:pt x="20" y="0"/>
                  </a:moveTo>
                  <a:lnTo>
                    <a:pt x="20" y="0"/>
                  </a:lnTo>
                  <a:cubicBezTo>
                    <a:pt x="19" y="2"/>
                    <a:pt x="12" y="8"/>
                    <a:pt x="8" y="12"/>
                  </a:cubicBezTo>
                  <a:cubicBezTo>
                    <a:pt x="13" y="10"/>
                    <a:pt x="19" y="5"/>
                    <a:pt x="25" y="3"/>
                  </a:cubicBezTo>
                  <a:cubicBezTo>
                    <a:pt x="24" y="4"/>
                    <a:pt x="18" y="14"/>
                    <a:pt x="17" y="15"/>
                  </a:cubicBezTo>
                  <a:cubicBezTo>
                    <a:pt x="10" y="17"/>
                    <a:pt x="5" y="20"/>
                    <a:pt x="0" y="24"/>
                  </a:cubicBezTo>
                  <a:cubicBezTo>
                    <a:pt x="0" y="7"/>
                    <a:pt x="8" y="2"/>
                    <a:pt x="2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1" name="Freeform 996"/>
            <p:cNvSpPr>
              <a:spLocks/>
            </p:cNvSpPr>
            <p:nvPr userDrawn="1"/>
          </p:nvSpPr>
          <p:spPr bwMode="auto">
            <a:xfrm>
              <a:off x="282" y="369"/>
              <a:ext cx="4" cy="3"/>
            </a:xfrm>
            <a:custGeom>
              <a:avLst/>
              <a:gdLst>
                <a:gd name="T0" fmla="*/ 4 w 9"/>
                <a:gd name="T1" fmla="*/ 1 h 6"/>
                <a:gd name="T2" fmla="*/ 4 w 9"/>
                <a:gd name="T3" fmla="*/ 1 h 6"/>
                <a:gd name="T4" fmla="*/ 9 w 9"/>
                <a:gd name="T5" fmla="*/ 0 h 6"/>
                <a:gd name="T6" fmla="*/ 0 w 9"/>
                <a:gd name="T7" fmla="*/ 6 h 6"/>
                <a:gd name="T8" fmla="*/ 4 w 9"/>
                <a:gd name="T9" fmla="*/ 1 h 6"/>
              </a:gdLst>
              <a:ahLst/>
              <a:cxnLst>
                <a:cxn ang="0">
                  <a:pos x="T0" y="T1"/>
                </a:cxn>
                <a:cxn ang="0">
                  <a:pos x="T2" y="T3"/>
                </a:cxn>
                <a:cxn ang="0">
                  <a:pos x="T4" y="T5"/>
                </a:cxn>
                <a:cxn ang="0">
                  <a:pos x="T6" y="T7"/>
                </a:cxn>
                <a:cxn ang="0">
                  <a:pos x="T8" y="T9"/>
                </a:cxn>
              </a:cxnLst>
              <a:rect l="0" t="0" r="r" b="b"/>
              <a:pathLst>
                <a:path w="9" h="6">
                  <a:moveTo>
                    <a:pt x="4" y="1"/>
                  </a:moveTo>
                  <a:lnTo>
                    <a:pt x="4" y="1"/>
                  </a:lnTo>
                  <a:lnTo>
                    <a:pt x="9" y="0"/>
                  </a:lnTo>
                  <a:lnTo>
                    <a:pt x="0" y="6"/>
                  </a:lnTo>
                  <a:lnTo>
                    <a:pt x="4"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2" name="Freeform 997"/>
            <p:cNvSpPr>
              <a:spLocks/>
            </p:cNvSpPr>
            <p:nvPr userDrawn="1"/>
          </p:nvSpPr>
          <p:spPr bwMode="auto">
            <a:xfrm>
              <a:off x="277" y="370"/>
              <a:ext cx="10" cy="12"/>
            </a:xfrm>
            <a:custGeom>
              <a:avLst/>
              <a:gdLst>
                <a:gd name="T0" fmla="*/ 4 w 24"/>
                <a:gd name="T1" fmla="*/ 3 h 27"/>
                <a:gd name="T2" fmla="*/ 4 w 24"/>
                <a:gd name="T3" fmla="*/ 3 h 27"/>
                <a:gd name="T4" fmla="*/ 13 w 24"/>
                <a:gd name="T5" fmla="*/ 0 h 27"/>
                <a:gd name="T6" fmla="*/ 8 w 24"/>
                <a:gd name="T7" fmla="*/ 10 h 27"/>
                <a:gd name="T8" fmla="*/ 19 w 24"/>
                <a:gd name="T9" fmla="*/ 0 h 27"/>
                <a:gd name="T10" fmla="*/ 24 w 24"/>
                <a:gd name="T11" fmla="*/ 1 h 27"/>
                <a:gd name="T12" fmla="*/ 7 w 24"/>
                <a:gd name="T13" fmla="*/ 27 h 27"/>
                <a:gd name="T14" fmla="*/ 4 w 24"/>
                <a:gd name="T15" fmla="*/ 3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7">
                  <a:moveTo>
                    <a:pt x="4" y="3"/>
                  </a:moveTo>
                  <a:lnTo>
                    <a:pt x="4" y="3"/>
                  </a:lnTo>
                  <a:cubicBezTo>
                    <a:pt x="7" y="2"/>
                    <a:pt x="14" y="0"/>
                    <a:pt x="13" y="0"/>
                  </a:cubicBezTo>
                  <a:cubicBezTo>
                    <a:pt x="12" y="1"/>
                    <a:pt x="9" y="5"/>
                    <a:pt x="8" y="10"/>
                  </a:cubicBezTo>
                  <a:cubicBezTo>
                    <a:pt x="10" y="6"/>
                    <a:pt x="16" y="2"/>
                    <a:pt x="19" y="0"/>
                  </a:cubicBezTo>
                  <a:cubicBezTo>
                    <a:pt x="20" y="1"/>
                    <a:pt x="23" y="0"/>
                    <a:pt x="24" y="1"/>
                  </a:cubicBezTo>
                  <a:cubicBezTo>
                    <a:pt x="14" y="9"/>
                    <a:pt x="10" y="18"/>
                    <a:pt x="7" y="27"/>
                  </a:cubicBezTo>
                  <a:cubicBezTo>
                    <a:pt x="0" y="19"/>
                    <a:pt x="1" y="11"/>
                    <a:pt x="4"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3" name="Freeform 998"/>
            <p:cNvSpPr>
              <a:spLocks/>
            </p:cNvSpPr>
            <p:nvPr userDrawn="1"/>
          </p:nvSpPr>
          <p:spPr bwMode="auto">
            <a:xfrm>
              <a:off x="272" y="368"/>
              <a:ext cx="10" cy="24"/>
            </a:xfrm>
            <a:custGeom>
              <a:avLst/>
              <a:gdLst>
                <a:gd name="T0" fmla="*/ 12 w 22"/>
                <a:gd name="T1" fmla="*/ 0 h 53"/>
                <a:gd name="T2" fmla="*/ 12 w 22"/>
                <a:gd name="T3" fmla="*/ 0 h 53"/>
                <a:gd name="T4" fmla="*/ 12 w 22"/>
                <a:gd name="T5" fmla="*/ 7 h 53"/>
                <a:gd name="T6" fmla="*/ 18 w 22"/>
                <a:gd name="T7" fmla="*/ 34 h 53"/>
                <a:gd name="T8" fmla="*/ 19 w 22"/>
                <a:gd name="T9" fmla="*/ 30 h 53"/>
                <a:gd name="T10" fmla="*/ 21 w 22"/>
                <a:gd name="T11" fmla="*/ 41 h 53"/>
                <a:gd name="T12" fmla="*/ 11 w 22"/>
                <a:gd name="T13" fmla="*/ 53 h 53"/>
                <a:gd name="T14" fmla="*/ 10 w 22"/>
                <a:gd name="T15" fmla="*/ 32 h 53"/>
                <a:gd name="T16" fmla="*/ 12 w 22"/>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12" y="0"/>
                  </a:moveTo>
                  <a:lnTo>
                    <a:pt x="12" y="0"/>
                  </a:lnTo>
                  <a:cubicBezTo>
                    <a:pt x="12" y="0"/>
                    <a:pt x="11" y="4"/>
                    <a:pt x="12" y="7"/>
                  </a:cubicBezTo>
                  <a:cubicBezTo>
                    <a:pt x="9" y="15"/>
                    <a:pt x="8" y="26"/>
                    <a:pt x="18" y="34"/>
                  </a:cubicBezTo>
                  <a:cubicBezTo>
                    <a:pt x="18" y="32"/>
                    <a:pt x="18" y="31"/>
                    <a:pt x="19" y="30"/>
                  </a:cubicBezTo>
                  <a:cubicBezTo>
                    <a:pt x="21" y="32"/>
                    <a:pt x="22" y="38"/>
                    <a:pt x="21" y="41"/>
                  </a:cubicBezTo>
                  <a:cubicBezTo>
                    <a:pt x="20" y="47"/>
                    <a:pt x="16" y="51"/>
                    <a:pt x="11" y="53"/>
                  </a:cubicBezTo>
                  <a:cubicBezTo>
                    <a:pt x="15" y="45"/>
                    <a:pt x="10" y="33"/>
                    <a:pt x="10" y="32"/>
                  </a:cubicBezTo>
                  <a:cubicBezTo>
                    <a:pt x="5" y="21"/>
                    <a:pt x="0" y="9"/>
                    <a:pt x="1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4" name="Freeform 999"/>
            <p:cNvSpPr>
              <a:spLocks/>
            </p:cNvSpPr>
            <p:nvPr userDrawn="1"/>
          </p:nvSpPr>
          <p:spPr bwMode="auto">
            <a:xfrm>
              <a:off x="322" y="368"/>
              <a:ext cx="9" cy="19"/>
            </a:xfrm>
            <a:custGeom>
              <a:avLst/>
              <a:gdLst>
                <a:gd name="T0" fmla="*/ 20 w 20"/>
                <a:gd name="T1" fmla="*/ 32 h 42"/>
                <a:gd name="T2" fmla="*/ 20 w 20"/>
                <a:gd name="T3" fmla="*/ 32 h 42"/>
                <a:gd name="T4" fmla="*/ 20 w 20"/>
                <a:gd name="T5" fmla="*/ 42 h 42"/>
                <a:gd name="T6" fmla="*/ 0 w 20"/>
                <a:gd name="T7" fmla="*/ 0 h 42"/>
                <a:gd name="T8" fmla="*/ 20 w 20"/>
                <a:gd name="T9" fmla="*/ 32 h 42"/>
              </a:gdLst>
              <a:ahLst/>
              <a:cxnLst>
                <a:cxn ang="0">
                  <a:pos x="T0" y="T1"/>
                </a:cxn>
                <a:cxn ang="0">
                  <a:pos x="T2" y="T3"/>
                </a:cxn>
                <a:cxn ang="0">
                  <a:pos x="T4" y="T5"/>
                </a:cxn>
                <a:cxn ang="0">
                  <a:pos x="T6" y="T7"/>
                </a:cxn>
                <a:cxn ang="0">
                  <a:pos x="T8" y="T9"/>
                </a:cxn>
              </a:cxnLst>
              <a:rect l="0" t="0" r="r" b="b"/>
              <a:pathLst>
                <a:path w="20" h="42">
                  <a:moveTo>
                    <a:pt x="20" y="32"/>
                  </a:moveTo>
                  <a:lnTo>
                    <a:pt x="20" y="32"/>
                  </a:lnTo>
                  <a:lnTo>
                    <a:pt x="20" y="42"/>
                  </a:lnTo>
                  <a:cubicBezTo>
                    <a:pt x="11" y="31"/>
                    <a:pt x="2" y="17"/>
                    <a:pt x="0" y="0"/>
                  </a:cubicBezTo>
                  <a:cubicBezTo>
                    <a:pt x="13" y="3"/>
                    <a:pt x="18" y="14"/>
                    <a:pt x="20" y="3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5" name="Freeform 1000"/>
            <p:cNvSpPr>
              <a:spLocks/>
            </p:cNvSpPr>
            <p:nvPr userDrawn="1"/>
          </p:nvSpPr>
          <p:spPr bwMode="auto">
            <a:xfrm>
              <a:off x="290" y="368"/>
              <a:ext cx="8" cy="5"/>
            </a:xfrm>
            <a:custGeom>
              <a:avLst/>
              <a:gdLst>
                <a:gd name="T0" fmla="*/ 8 w 17"/>
                <a:gd name="T1" fmla="*/ 4 h 11"/>
                <a:gd name="T2" fmla="*/ 8 w 17"/>
                <a:gd name="T3" fmla="*/ 4 h 11"/>
                <a:gd name="T4" fmla="*/ 17 w 17"/>
                <a:gd name="T5" fmla="*/ 0 h 11"/>
                <a:gd name="T6" fmla="*/ 12 w 17"/>
                <a:gd name="T7" fmla="*/ 5 h 11"/>
                <a:gd name="T8" fmla="*/ 0 w 17"/>
                <a:gd name="T9" fmla="*/ 11 h 11"/>
                <a:gd name="T10" fmla="*/ 8 w 17"/>
                <a:gd name="T11" fmla="*/ 4 h 11"/>
              </a:gdLst>
              <a:ahLst/>
              <a:cxnLst>
                <a:cxn ang="0">
                  <a:pos x="T0" y="T1"/>
                </a:cxn>
                <a:cxn ang="0">
                  <a:pos x="T2" y="T3"/>
                </a:cxn>
                <a:cxn ang="0">
                  <a:pos x="T4" y="T5"/>
                </a:cxn>
                <a:cxn ang="0">
                  <a:pos x="T6" y="T7"/>
                </a:cxn>
                <a:cxn ang="0">
                  <a:pos x="T8" y="T9"/>
                </a:cxn>
                <a:cxn ang="0">
                  <a:pos x="T10" y="T11"/>
                </a:cxn>
              </a:cxnLst>
              <a:rect l="0" t="0" r="r" b="b"/>
              <a:pathLst>
                <a:path w="17" h="11">
                  <a:moveTo>
                    <a:pt x="8" y="4"/>
                  </a:moveTo>
                  <a:lnTo>
                    <a:pt x="8" y="4"/>
                  </a:lnTo>
                  <a:cubicBezTo>
                    <a:pt x="10" y="3"/>
                    <a:pt x="13" y="2"/>
                    <a:pt x="17" y="0"/>
                  </a:cubicBezTo>
                  <a:cubicBezTo>
                    <a:pt x="15" y="2"/>
                    <a:pt x="13" y="4"/>
                    <a:pt x="12" y="5"/>
                  </a:cubicBezTo>
                  <a:cubicBezTo>
                    <a:pt x="8" y="6"/>
                    <a:pt x="3" y="9"/>
                    <a:pt x="0" y="11"/>
                  </a:cubicBezTo>
                  <a:cubicBezTo>
                    <a:pt x="0" y="10"/>
                    <a:pt x="6" y="5"/>
                    <a:pt x="8"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6" name="Freeform 1001"/>
            <p:cNvSpPr>
              <a:spLocks/>
            </p:cNvSpPr>
            <p:nvPr userDrawn="1"/>
          </p:nvSpPr>
          <p:spPr bwMode="auto">
            <a:xfrm>
              <a:off x="317" y="368"/>
              <a:ext cx="1" cy="2"/>
            </a:xfrm>
            <a:custGeom>
              <a:avLst/>
              <a:gdLst>
                <a:gd name="T0" fmla="*/ 0 w 2"/>
                <a:gd name="T1" fmla="*/ 0 h 5"/>
                <a:gd name="T2" fmla="*/ 0 w 2"/>
                <a:gd name="T3" fmla="*/ 0 h 5"/>
                <a:gd name="T4" fmla="*/ 1 w 2"/>
                <a:gd name="T5" fmla="*/ 0 h 5"/>
                <a:gd name="T6" fmla="*/ 2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1" y="0"/>
                  </a:lnTo>
                  <a:lnTo>
                    <a:pt x="2" y="5"/>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7" name="Freeform 1002"/>
            <p:cNvSpPr>
              <a:spLocks/>
            </p:cNvSpPr>
            <p:nvPr userDrawn="1"/>
          </p:nvSpPr>
          <p:spPr bwMode="auto">
            <a:xfrm>
              <a:off x="315" y="367"/>
              <a:ext cx="7" cy="11"/>
            </a:xfrm>
            <a:custGeom>
              <a:avLst/>
              <a:gdLst>
                <a:gd name="T0" fmla="*/ 0 w 16"/>
                <a:gd name="T1" fmla="*/ 1 h 23"/>
                <a:gd name="T2" fmla="*/ 0 w 16"/>
                <a:gd name="T3" fmla="*/ 1 h 23"/>
                <a:gd name="T4" fmla="*/ 4 w 16"/>
                <a:gd name="T5" fmla="*/ 1 h 23"/>
                <a:gd name="T6" fmla="*/ 10 w 16"/>
                <a:gd name="T7" fmla="*/ 12 h 23"/>
                <a:gd name="T8" fmla="*/ 9 w 16"/>
                <a:gd name="T9" fmla="*/ 1 h 23"/>
                <a:gd name="T10" fmla="*/ 14 w 16"/>
                <a:gd name="T11" fmla="*/ 1 h 23"/>
                <a:gd name="T12" fmla="*/ 16 w 16"/>
                <a:gd name="T13" fmla="*/ 23 h 23"/>
                <a:gd name="T14" fmla="*/ 8 w 16"/>
                <a:gd name="T15" fmla="*/ 15 h 23"/>
                <a:gd name="T16" fmla="*/ 0 w 16"/>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3">
                  <a:moveTo>
                    <a:pt x="0" y="1"/>
                  </a:moveTo>
                  <a:lnTo>
                    <a:pt x="0" y="1"/>
                  </a:lnTo>
                  <a:lnTo>
                    <a:pt x="4" y="1"/>
                  </a:lnTo>
                  <a:cubicBezTo>
                    <a:pt x="5" y="3"/>
                    <a:pt x="6" y="6"/>
                    <a:pt x="10" y="12"/>
                  </a:cubicBezTo>
                  <a:cubicBezTo>
                    <a:pt x="10" y="6"/>
                    <a:pt x="9" y="1"/>
                    <a:pt x="9" y="1"/>
                  </a:cubicBezTo>
                  <a:cubicBezTo>
                    <a:pt x="9" y="1"/>
                    <a:pt x="13" y="0"/>
                    <a:pt x="14" y="1"/>
                  </a:cubicBezTo>
                  <a:cubicBezTo>
                    <a:pt x="13" y="10"/>
                    <a:pt x="15" y="16"/>
                    <a:pt x="16" y="23"/>
                  </a:cubicBezTo>
                  <a:cubicBezTo>
                    <a:pt x="13" y="22"/>
                    <a:pt x="8" y="16"/>
                    <a:pt x="8" y="15"/>
                  </a:cubicBezTo>
                  <a:cubicBezTo>
                    <a:pt x="5" y="11"/>
                    <a:pt x="2" y="5"/>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8" name="Freeform 1003"/>
            <p:cNvSpPr>
              <a:spLocks/>
            </p:cNvSpPr>
            <p:nvPr userDrawn="1"/>
          </p:nvSpPr>
          <p:spPr bwMode="auto">
            <a:xfrm>
              <a:off x="308" y="367"/>
              <a:ext cx="9" cy="12"/>
            </a:xfrm>
            <a:custGeom>
              <a:avLst/>
              <a:gdLst>
                <a:gd name="T0" fmla="*/ 0 w 21"/>
                <a:gd name="T1" fmla="*/ 0 h 27"/>
                <a:gd name="T2" fmla="*/ 0 w 21"/>
                <a:gd name="T3" fmla="*/ 0 h 27"/>
                <a:gd name="T4" fmla="*/ 4 w 21"/>
                <a:gd name="T5" fmla="*/ 1 h 27"/>
                <a:gd name="T6" fmla="*/ 12 w 21"/>
                <a:gd name="T7" fmla="*/ 12 h 27"/>
                <a:gd name="T8" fmla="*/ 8 w 21"/>
                <a:gd name="T9" fmla="*/ 1 h 27"/>
                <a:gd name="T10" fmla="*/ 12 w 21"/>
                <a:gd name="T11" fmla="*/ 1 h 27"/>
                <a:gd name="T12" fmla="*/ 21 w 21"/>
                <a:gd name="T13" fmla="*/ 27 h 27"/>
                <a:gd name="T14" fmla="*/ 0 w 21"/>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7">
                  <a:moveTo>
                    <a:pt x="0" y="0"/>
                  </a:moveTo>
                  <a:lnTo>
                    <a:pt x="0" y="0"/>
                  </a:lnTo>
                  <a:cubicBezTo>
                    <a:pt x="1" y="1"/>
                    <a:pt x="4" y="1"/>
                    <a:pt x="4" y="1"/>
                  </a:cubicBezTo>
                  <a:cubicBezTo>
                    <a:pt x="5" y="2"/>
                    <a:pt x="11" y="11"/>
                    <a:pt x="12" y="12"/>
                  </a:cubicBezTo>
                  <a:cubicBezTo>
                    <a:pt x="11" y="7"/>
                    <a:pt x="9" y="3"/>
                    <a:pt x="8" y="1"/>
                  </a:cubicBezTo>
                  <a:lnTo>
                    <a:pt x="12" y="1"/>
                  </a:lnTo>
                  <a:cubicBezTo>
                    <a:pt x="13" y="2"/>
                    <a:pt x="21" y="27"/>
                    <a:pt x="21" y="27"/>
                  </a:cubicBezTo>
                  <a:cubicBezTo>
                    <a:pt x="18" y="24"/>
                    <a:pt x="2" y="7"/>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79" name="Freeform 1004"/>
            <p:cNvSpPr>
              <a:spLocks/>
            </p:cNvSpPr>
            <p:nvPr userDrawn="1"/>
          </p:nvSpPr>
          <p:spPr bwMode="auto">
            <a:xfrm>
              <a:off x="303" y="367"/>
              <a:ext cx="4" cy="1"/>
            </a:xfrm>
            <a:custGeom>
              <a:avLst/>
              <a:gdLst>
                <a:gd name="T0" fmla="*/ 7 w 10"/>
                <a:gd name="T1" fmla="*/ 0 h 3"/>
                <a:gd name="T2" fmla="*/ 7 w 10"/>
                <a:gd name="T3" fmla="*/ 0 h 3"/>
                <a:gd name="T4" fmla="*/ 9 w 10"/>
                <a:gd name="T5" fmla="*/ 0 h 3"/>
                <a:gd name="T6" fmla="*/ 10 w 10"/>
                <a:gd name="T7" fmla="*/ 1 h 3"/>
                <a:gd name="T8" fmla="*/ 0 w 10"/>
                <a:gd name="T9" fmla="*/ 3 h 3"/>
                <a:gd name="T10" fmla="*/ 7 w 10"/>
                <a:gd name="T11" fmla="*/ 0 h 3"/>
              </a:gdLst>
              <a:ahLst/>
              <a:cxnLst>
                <a:cxn ang="0">
                  <a:pos x="T0" y="T1"/>
                </a:cxn>
                <a:cxn ang="0">
                  <a:pos x="T2" y="T3"/>
                </a:cxn>
                <a:cxn ang="0">
                  <a:pos x="T4" y="T5"/>
                </a:cxn>
                <a:cxn ang="0">
                  <a:pos x="T6" y="T7"/>
                </a:cxn>
                <a:cxn ang="0">
                  <a:pos x="T8" y="T9"/>
                </a:cxn>
                <a:cxn ang="0">
                  <a:pos x="T10" y="T11"/>
                </a:cxn>
              </a:cxnLst>
              <a:rect l="0" t="0" r="r" b="b"/>
              <a:pathLst>
                <a:path w="10" h="3">
                  <a:moveTo>
                    <a:pt x="7" y="0"/>
                  </a:moveTo>
                  <a:lnTo>
                    <a:pt x="7" y="0"/>
                  </a:lnTo>
                  <a:lnTo>
                    <a:pt x="9" y="0"/>
                  </a:lnTo>
                  <a:lnTo>
                    <a:pt x="10" y="1"/>
                  </a:lnTo>
                  <a:lnTo>
                    <a:pt x="0" y="3"/>
                  </a:lnTo>
                  <a:lnTo>
                    <a:pt x="7"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0" name="Freeform 1005"/>
            <p:cNvSpPr>
              <a:spLocks/>
            </p:cNvSpPr>
            <p:nvPr userDrawn="1"/>
          </p:nvSpPr>
          <p:spPr bwMode="auto">
            <a:xfrm>
              <a:off x="292" y="365"/>
              <a:ext cx="18" cy="11"/>
            </a:xfrm>
            <a:custGeom>
              <a:avLst/>
              <a:gdLst>
                <a:gd name="T0" fmla="*/ 22 w 41"/>
                <a:gd name="T1" fmla="*/ 0 h 24"/>
                <a:gd name="T2" fmla="*/ 22 w 41"/>
                <a:gd name="T3" fmla="*/ 0 h 24"/>
                <a:gd name="T4" fmla="*/ 30 w 41"/>
                <a:gd name="T5" fmla="*/ 4 h 24"/>
                <a:gd name="T6" fmla="*/ 17 w 41"/>
                <a:gd name="T7" fmla="*/ 10 h 24"/>
                <a:gd name="T8" fmla="*/ 35 w 41"/>
                <a:gd name="T9" fmla="*/ 7 h 24"/>
                <a:gd name="T10" fmla="*/ 41 w 41"/>
                <a:gd name="T11" fmla="*/ 17 h 24"/>
                <a:gd name="T12" fmla="*/ 0 w 41"/>
                <a:gd name="T13" fmla="*/ 24 h 24"/>
                <a:gd name="T14" fmla="*/ 22 w 41"/>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4">
                  <a:moveTo>
                    <a:pt x="22" y="0"/>
                  </a:moveTo>
                  <a:lnTo>
                    <a:pt x="22" y="0"/>
                  </a:lnTo>
                  <a:cubicBezTo>
                    <a:pt x="24" y="1"/>
                    <a:pt x="27" y="3"/>
                    <a:pt x="30" y="4"/>
                  </a:cubicBezTo>
                  <a:cubicBezTo>
                    <a:pt x="27" y="5"/>
                    <a:pt x="20" y="7"/>
                    <a:pt x="17" y="10"/>
                  </a:cubicBezTo>
                  <a:cubicBezTo>
                    <a:pt x="19" y="10"/>
                    <a:pt x="30" y="7"/>
                    <a:pt x="35" y="7"/>
                  </a:cubicBezTo>
                  <a:cubicBezTo>
                    <a:pt x="37" y="10"/>
                    <a:pt x="41" y="16"/>
                    <a:pt x="41" y="17"/>
                  </a:cubicBezTo>
                  <a:cubicBezTo>
                    <a:pt x="30" y="10"/>
                    <a:pt x="13" y="12"/>
                    <a:pt x="0" y="24"/>
                  </a:cubicBezTo>
                  <a:cubicBezTo>
                    <a:pt x="4" y="15"/>
                    <a:pt x="19" y="1"/>
                    <a:pt x="2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1" name="Freeform 1006"/>
            <p:cNvSpPr>
              <a:spLocks/>
            </p:cNvSpPr>
            <p:nvPr userDrawn="1"/>
          </p:nvSpPr>
          <p:spPr bwMode="auto">
            <a:xfrm>
              <a:off x="287" y="362"/>
              <a:ext cx="7" cy="2"/>
            </a:xfrm>
            <a:custGeom>
              <a:avLst/>
              <a:gdLst>
                <a:gd name="T0" fmla="*/ 15 w 15"/>
                <a:gd name="T1" fmla="*/ 0 h 5"/>
                <a:gd name="T2" fmla="*/ 15 w 15"/>
                <a:gd name="T3" fmla="*/ 0 h 5"/>
                <a:gd name="T4" fmla="*/ 9 w 15"/>
                <a:gd name="T5" fmla="*/ 4 h 5"/>
                <a:gd name="T6" fmla="*/ 0 w 15"/>
                <a:gd name="T7" fmla="*/ 5 h 5"/>
                <a:gd name="T8" fmla="*/ 7 w 15"/>
                <a:gd name="T9" fmla="*/ 2 h 5"/>
                <a:gd name="T10" fmla="*/ 15 w 15"/>
                <a:gd name="T11" fmla="*/ 0 h 5"/>
              </a:gdLst>
              <a:ahLst/>
              <a:cxnLst>
                <a:cxn ang="0">
                  <a:pos x="T0" y="T1"/>
                </a:cxn>
                <a:cxn ang="0">
                  <a:pos x="T2" y="T3"/>
                </a:cxn>
                <a:cxn ang="0">
                  <a:pos x="T4" y="T5"/>
                </a:cxn>
                <a:cxn ang="0">
                  <a:pos x="T6" y="T7"/>
                </a:cxn>
                <a:cxn ang="0">
                  <a:pos x="T8" y="T9"/>
                </a:cxn>
                <a:cxn ang="0">
                  <a:pos x="T10" y="T11"/>
                </a:cxn>
              </a:cxnLst>
              <a:rect l="0" t="0" r="r" b="b"/>
              <a:pathLst>
                <a:path w="15" h="5">
                  <a:moveTo>
                    <a:pt x="15" y="0"/>
                  </a:moveTo>
                  <a:lnTo>
                    <a:pt x="15" y="0"/>
                  </a:lnTo>
                  <a:cubicBezTo>
                    <a:pt x="13" y="1"/>
                    <a:pt x="11" y="3"/>
                    <a:pt x="9" y="4"/>
                  </a:cubicBezTo>
                  <a:cubicBezTo>
                    <a:pt x="7" y="4"/>
                    <a:pt x="5" y="5"/>
                    <a:pt x="0" y="5"/>
                  </a:cubicBezTo>
                  <a:cubicBezTo>
                    <a:pt x="1" y="5"/>
                    <a:pt x="6" y="2"/>
                    <a:pt x="7" y="2"/>
                  </a:cubicBezTo>
                  <a:cubicBezTo>
                    <a:pt x="10" y="2"/>
                    <a:pt x="12" y="1"/>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2" name="Freeform 1007"/>
            <p:cNvSpPr>
              <a:spLocks/>
            </p:cNvSpPr>
            <p:nvPr userDrawn="1"/>
          </p:nvSpPr>
          <p:spPr bwMode="auto">
            <a:xfrm>
              <a:off x="278" y="362"/>
              <a:ext cx="12" cy="8"/>
            </a:xfrm>
            <a:custGeom>
              <a:avLst/>
              <a:gdLst>
                <a:gd name="T0" fmla="*/ 13 w 28"/>
                <a:gd name="T1" fmla="*/ 0 h 18"/>
                <a:gd name="T2" fmla="*/ 13 w 28"/>
                <a:gd name="T3" fmla="*/ 0 h 18"/>
                <a:gd name="T4" fmla="*/ 24 w 28"/>
                <a:gd name="T5" fmla="*/ 2 h 18"/>
                <a:gd name="T6" fmla="*/ 10 w 28"/>
                <a:gd name="T7" fmla="*/ 9 h 18"/>
                <a:gd name="T8" fmla="*/ 28 w 28"/>
                <a:gd name="T9" fmla="*/ 5 h 18"/>
                <a:gd name="T10" fmla="*/ 21 w 28"/>
                <a:gd name="T11" fmla="*/ 11 h 18"/>
                <a:gd name="T12" fmla="*/ 0 w 28"/>
                <a:gd name="T13" fmla="*/ 18 h 18"/>
                <a:gd name="T14" fmla="*/ 13 w 28"/>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8">
                  <a:moveTo>
                    <a:pt x="13" y="0"/>
                  </a:moveTo>
                  <a:lnTo>
                    <a:pt x="13" y="0"/>
                  </a:lnTo>
                  <a:cubicBezTo>
                    <a:pt x="17" y="1"/>
                    <a:pt x="20" y="2"/>
                    <a:pt x="24" y="2"/>
                  </a:cubicBezTo>
                  <a:cubicBezTo>
                    <a:pt x="19" y="4"/>
                    <a:pt x="15" y="5"/>
                    <a:pt x="10" y="9"/>
                  </a:cubicBezTo>
                  <a:cubicBezTo>
                    <a:pt x="17" y="6"/>
                    <a:pt x="23" y="6"/>
                    <a:pt x="28" y="5"/>
                  </a:cubicBezTo>
                  <a:cubicBezTo>
                    <a:pt x="26" y="7"/>
                    <a:pt x="22" y="10"/>
                    <a:pt x="21" y="11"/>
                  </a:cubicBezTo>
                  <a:cubicBezTo>
                    <a:pt x="14" y="15"/>
                    <a:pt x="6" y="17"/>
                    <a:pt x="0" y="18"/>
                  </a:cubicBezTo>
                  <a:cubicBezTo>
                    <a:pt x="0" y="10"/>
                    <a:pt x="4" y="3"/>
                    <a:pt x="1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3" name="Freeform 1008"/>
            <p:cNvSpPr>
              <a:spLocks/>
            </p:cNvSpPr>
            <p:nvPr userDrawn="1"/>
          </p:nvSpPr>
          <p:spPr bwMode="auto">
            <a:xfrm>
              <a:off x="267" y="360"/>
              <a:ext cx="16" cy="27"/>
            </a:xfrm>
            <a:custGeom>
              <a:avLst/>
              <a:gdLst>
                <a:gd name="T0" fmla="*/ 33 w 36"/>
                <a:gd name="T1" fmla="*/ 0 h 59"/>
                <a:gd name="T2" fmla="*/ 33 w 36"/>
                <a:gd name="T3" fmla="*/ 0 h 59"/>
                <a:gd name="T4" fmla="*/ 36 w 36"/>
                <a:gd name="T5" fmla="*/ 3 h 59"/>
                <a:gd name="T6" fmla="*/ 24 w 36"/>
                <a:gd name="T7" fmla="*/ 14 h 59"/>
                <a:gd name="T8" fmla="*/ 16 w 36"/>
                <a:gd name="T9" fmla="*/ 25 h 59"/>
                <a:gd name="T10" fmla="*/ 18 w 36"/>
                <a:gd name="T11" fmla="*/ 43 h 59"/>
                <a:gd name="T12" fmla="*/ 7 w 36"/>
                <a:gd name="T13" fmla="*/ 55 h 59"/>
                <a:gd name="T14" fmla="*/ 19 w 36"/>
                <a:gd name="T15" fmla="*/ 46 h 59"/>
                <a:gd name="T16" fmla="*/ 13 w 36"/>
                <a:gd name="T17" fmla="*/ 58 h 59"/>
                <a:gd name="T18" fmla="*/ 0 w 36"/>
                <a:gd name="T19" fmla="*/ 55 h 59"/>
                <a:gd name="T20" fmla="*/ 10 w 36"/>
                <a:gd name="T21" fmla="*/ 15 h 59"/>
                <a:gd name="T22" fmla="*/ 33 w 36"/>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9">
                  <a:moveTo>
                    <a:pt x="33" y="0"/>
                  </a:moveTo>
                  <a:lnTo>
                    <a:pt x="33" y="0"/>
                  </a:lnTo>
                  <a:cubicBezTo>
                    <a:pt x="34" y="1"/>
                    <a:pt x="35" y="2"/>
                    <a:pt x="36" y="3"/>
                  </a:cubicBezTo>
                  <a:cubicBezTo>
                    <a:pt x="30" y="5"/>
                    <a:pt x="25" y="12"/>
                    <a:pt x="24" y="14"/>
                  </a:cubicBezTo>
                  <a:cubicBezTo>
                    <a:pt x="22" y="15"/>
                    <a:pt x="17" y="19"/>
                    <a:pt x="16" y="25"/>
                  </a:cubicBezTo>
                  <a:cubicBezTo>
                    <a:pt x="14" y="31"/>
                    <a:pt x="15" y="36"/>
                    <a:pt x="18" y="43"/>
                  </a:cubicBezTo>
                  <a:cubicBezTo>
                    <a:pt x="17" y="49"/>
                    <a:pt x="14" y="55"/>
                    <a:pt x="7" y="55"/>
                  </a:cubicBezTo>
                  <a:cubicBezTo>
                    <a:pt x="14" y="56"/>
                    <a:pt x="17" y="52"/>
                    <a:pt x="19" y="46"/>
                  </a:cubicBezTo>
                  <a:cubicBezTo>
                    <a:pt x="21" y="51"/>
                    <a:pt x="18" y="56"/>
                    <a:pt x="13" y="58"/>
                  </a:cubicBezTo>
                  <a:cubicBezTo>
                    <a:pt x="9" y="59"/>
                    <a:pt x="3" y="59"/>
                    <a:pt x="0" y="55"/>
                  </a:cubicBezTo>
                  <a:cubicBezTo>
                    <a:pt x="19" y="52"/>
                    <a:pt x="2" y="29"/>
                    <a:pt x="10" y="15"/>
                  </a:cubicBezTo>
                  <a:cubicBezTo>
                    <a:pt x="13" y="9"/>
                    <a:pt x="20" y="2"/>
                    <a:pt x="3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4" name="Freeform 1009"/>
            <p:cNvSpPr>
              <a:spLocks/>
            </p:cNvSpPr>
            <p:nvPr userDrawn="1"/>
          </p:nvSpPr>
          <p:spPr bwMode="auto">
            <a:xfrm>
              <a:off x="286" y="360"/>
              <a:ext cx="15" cy="9"/>
            </a:xfrm>
            <a:custGeom>
              <a:avLst/>
              <a:gdLst>
                <a:gd name="T0" fmla="*/ 26 w 33"/>
                <a:gd name="T1" fmla="*/ 0 h 20"/>
                <a:gd name="T2" fmla="*/ 26 w 33"/>
                <a:gd name="T3" fmla="*/ 0 h 20"/>
                <a:gd name="T4" fmla="*/ 28 w 33"/>
                <a:gd name="T5" fmla="*/ 4 h 20"/>
                <a:gd name="T6" fmla="*/ 15 w 33"/>
                <a:gd name="T7" fmla="*/ 13 h 20"/>
                <a:gd name="T8" fmla="*/ 30 w 33"/>
                <a:gd name="T9" fmla="*/ 7 h 20"/>
                <a:gd name="T10" fmla="*/ 33 w 33"/>
                <a:gd name="T11" fmla="*/ 10 h 20"/>
                <a:gd name="T12" fmla="*/ 0 w 33"/>
                <a:gd name="T13" fmla="*/ 20 h 20"/>
                <a:gd name="T14" fmla="*/ 26 w 33"/>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0">
                  <a:moveTo>
                    <a:pt x="26" y="0"/>
                  </a:moveTo>
                  <a:lnTo>
                    <a:pt x="26" y="0"/>
                  </a:lnTo>
                  <a:cubicBezTo>
                    <a:pt x="27" y="1"/>
                    <a:pt x="27" y="2"/>
                    <a:pt x="28" y="4"/>
                  </a:cubicBezTo>
                  <a:cubicBezTo>
                    <a:pt x="24" y="6"/>
                    <a:pt x="19" y="10"/>
                    <a:pt x="15" y="13"/>
                  </a:cubicBezTo>
                  <a:cubicBezTo>
                    <a:pt x="20" y="11"/>
                    <a:pt x="26" y="8"/>
                    <a:pt x="30" y="7"/>
                  </a:cubicBezTo>
                  <a:cubicBezTo>
                    <a:pt x="31" y="8"/>
                    <a:pt x="32" y="9"/>
                    <a:pt x="33" y="10"/>
                  </a:cubicBezTo>
                  <a:cubicBezTo>
                    <a:pt x="20" y="19"/>
                    <a:pt x="6" y="20"/>
                    <a:pt x="0" y="20"/>
                  </a:cubicBezTo>
                  <a:cubicBezTo>
                    <a:pt x="5" y="11"/>
                    <a:pt x="20" y="3"/>
                    <a:pt x="2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5" name="Freeform 1010"/>
            <p:cNvSpPr>
              <a:spLocks/>
            </p:cNvSpPr>
            <p:nvPr userDrawn="1"/>
          </p:nvSpPr>
          <p:spPr bwMode="auto">
            <a:xfrm>
              <a:off x="282" y="348"/>
              <a:ext cx="16" cy="16"/>
            </a:xfrm>
            <a:custGeom>
              <a:avLst/>
              <a:gdLst>
                <a:gd name="T0" fmla="*/ 33 w 35"/>
                <a:gd name="T1" fmla="*/ 0 h 35"/>
                <a:gd name="T2" fmla="*/ 33 w 35"/>
                <a:gd name="T3" fmla="*/ 0 h 35"/>
                <a:gd name="T4" fmla="*/ 33 w 35"/>
                <a:gd name="T5" fmla="*/ 7 h 35"/>
                <a:gd name="T6" fmla="*/ 25 w 35"/>
                <a:gd name="T7" fmla="*/ 19 h 35"/>
                <a:gd name="T8" fmla="*/ 33 w 35"/>
                <a:gd name="T9" fmla="*/ 11 h 35"/>
                <a:gd name="T10" fmla="*/ 35 w 35"/>
                <a:gd name="T11" fmla="*/ 25 h 35"/>
                <a:gd name="T12" fmla="*/ 27 w 35"/>
                <a:gd name="T13" fmla="*/ 29 h 35"/>
                <a:gd name="T14" fmla="*/ 0 w 35"/>
                <a:gd name="T15" fmla="*/ 23 h 35"/>
                <a:gd name="T16" fmla="*/ 26 w 35"/>
                <a:gd name="T17" fmla="*/ 26 h 35"/>
                <a:gd name="T18" fmla="*/ 4 w 35"/>
                <a:gd name="T19" fmla="*/ 24 h 35"/>
                <a:gd name="T20" fmla="*/ 26 w 35"/>
                <a:gd name="T21" fmla="*/ 8 h 35"/>
                <a:gd name="T22" fmla="*/ 33 w 3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33" y="0"/>
                  </a:moveTo>
                  <a:lnTo>
                    <a:pt x="33" y="0"/>
                  </a:lnTo>
                  <a:lnTo>
                    <a:pt x="33" y="7"/>
                  </a:lnTo>
                  <a:cubicBezTo>
                    <a:pt x="32" y="12"/>
                    <a:pt x="27" y="17"/>
                    <a:pt x="25" y="19"/>
                  </a:cubicBezTo>
                  <a:cubicBezTo>
                    <a:pt x="28" y="18"/>
                    <a:pt x="32" y="13"/>
                    <a:pt x="33" y="11"/>
                  </a:cubicBezTo>
                  <a:cubicBezTo>
                    <a:pt x="33" y="18"/>
                    <a:pt x="34" y="21"/>
                    <a:pt x="35" y="25"/>
                  </a:cubicBezTo>
                  <a:cubicBezTo>
                    <a:pt x="34" y="26"/>
                    <a:pt x="30" y="28"/>
                    <a:pt x="27" y="29"/>
                  </a:cubicBezTo>
                  <a:cubicBezTo>
                    <a:pt x="15" y="35"/>
                    <a:pt x="3" y="30"/>
                    <a:pt x="0" y="23"/>
                  </a:cubicBezTo>
                  <a:cubicBezTo>
                    <a:pt x="4" y="27"/>
                    <a:pt x="16" y="32"/>
                    <a:pt x="26" y="26"/>
                  </a:cubicBezTo>
                  <a:cubicBezTo>
                    <a:pt x="18" y="29"/>
                    <a:pt x="9" y="28"/>
                    <a:pt x="4" y="24"/>
                  </a:cubicBezTo>
                  <a:cubicBezTo>
                    <a:pt x="11" y="24"/>
                    <a:pt x="23" y="21"/>
                    <a:pt x="26" y="8"/>
                  </a:cubicBezTo>
                  <a:cubicBezTo>
                    <a:pt x="29" y="6"/>
                    <a:pt x="32" y="3"/>
                    <a:pt x="3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6" name="Freeform 1011"/>
            <p:cNvSpPr>
              <a:spLocks/>
            </p:cNvSpPr>
            <p:nvPr userDrawn="1"/>
          </p:nvSpPr>
          <p:spPr bwMode="auto">
            <a:xfrm>
              <a:off x="291" y="332"/>
              <a:ext cx="6" cy="19"/>
            </a:xfrm>
            <a:custGeom>
              <a:avLst/>
              <a:gdLst>
                <a:gd name="T0" fmla="*/ 13 w 13"/>
                <a:gd name="T1" fmla="*/ 0 h 41"/>
                <a:gd name="T2" fmla="*/ 13 w 13"/>
                <a:gd name="T3" fmla="*/ 0 h 41"/>
                <a:gd name="T4" fmla="*/ 13 w 13"/>
                <a:gd name="T5" fmla="*/ 30 h 41"/>
                <a:gd name="T6" fmla="*/ 2 w 13"/>
                <a:gd name="T7" fmla="*/ 41 h 41"/>
                <a:gd name="T8" fmla="*/ 0 w 13"/>
                <a:gd name="T9" fmla="*/ 1 h 41"/>
                <a:gd name="T10" fmla="*/ 7 w 13"/>
                <a:gd name="T11" fmla="*/ 5 h 41"/>
                <a:gd name="T12" fmla="*/ 9 w 13"/>
                <a:gd name="T13" fmla="*/ 25 h 41"/>
                <a:gd name="T14" fmla="*/ 10 w 13"/>
                <a:gd name="T15" fmla="*/ 5 h 41"/>
                <a:gd name="T16" fmla="*/ 13 w 1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13" y="0"/>
                  </a:moveTo>
                  <a:lnTo>
                    <a:pt x="13" y="0"/>
                  </a:lnTo>
                  <a:lnTo>
                    <a:pt x="13" y="30"/>
                  </a:lnTo>
                  <a:cubicBezTo>
                    <a:pt x="12" y="34"/>
                    <a:pt x="7" y="40"/>
                    <a:pt x="2" y="41"/>
                  </a:cubicBezTo>
                  <a:cubicBezTo>
                    <a:pt x="7" y="30"/>
                    <a:pt x="8" y="15"/>
                    <a:pt x="0" y="1"/>
                  </a:cubicBezTo>
                  <a:cubicBezTo>
                    <a:pt x="2" y="2"/>
                    <a:pt x="6" y="4"/>
                    <a:pt x="7" y="5"/>
                  </a:cubicBezTo>
                  <a:cubicBezTo>
                    <a:pt x="8" y="8"/>
                    <a:pt x="9" y="18"/>
                    <a:pt x="9" y="25"/>
                  </a:cubicBezTo>
                  <a:cubicBezTo>
                    <a:pt x="11" y="18"/>
                    <a:pt x="10" y="7"/>
                    <a:pt x="10" y="5"/>
                  </a:cubicBezTo>
                  <a:cubicBezTo>
                    <a:pt x="10" y="3"/>
                    <a:pt x="11" y="2"/>
                    <a:pt x="1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7" name="Freeform 1012"/>
            <p:cNvSpPr>
              <a:spLocks/>
            </p:cNvSpPr>
            <p:nvPr userDrawn="1"/>
          </p:nvSpPr>
          <p:spPr bwMode="auto">
            <a:xfrm>
              <a:off x="268" y="331"/>
              <a:ext cx="12" cy="20"/>
            </a:xfrm>
            <a:custGeom>
              <a:avLst/>
              <a:gdLst>
                <a:gd name="T0" fmla="*/ 15 w 27"/>
                <a:gd name="T1" fmla="*/ 1 h 44"/>
                <a:gd name="T2" fmla="*/ 15 w 27"/>
                <a:gd name="T3" fmla="*/ 1 h 44"/>
                <a:gd name="T4" fmla="*/ 14 w 27"/>
                <a:gd name="T5" fmla="*/ 28 h 44"/>
                <a:gd name="T6" fmla="*/ 21 w 27"/>
                <a:gd name="T7" fmla="*/ 0 h 44"/>
                <a:gd name="T8" fmla="*/ 27 w 27"/>
                <a:gd name="T9" fmla="*/ 5 h 44"/>
                <a:gd name="T10" fmla="*/ 26 w 27"/>
                <a:gd name="T11" fmla="*/ 32 h 44"/>
                <a:gd name="T12" fmla="*/ 13 w 27"/>
                <a:gd name="T13" fmla="*/ 44 h 44"/>
                <a:gd name="T14" fmla="*/ 1 w 27"/>
                <a:gd name="T15" fmla="*/ 33 h 44"/>
                <a:gd name="T16" fmla="*/ 6 w 27"/>
                <a:gd name="T17" fmla="*/ 4 h 44"/>
                <a:gd name="T18" fmla="*/ 15 w 27"/>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4">
                  <a:moveTo>
                    <a:pt x="15" y="1"/>
                  </a:moveTo>
                  <a:lnTo>
                    <a:pt x="15" y="1"/>
                  </a:lnTo>
                  <a:cubicBezTo>
                    <a:pt x="15" y="6"/>
                    <a:pt x="14" y="20"/>
                    <a:pt x="14" y="28"/>
                  </a:cubicBezTo>
                  <a:cubicBezTo>
                    <a:pt x="16" y="23"/>
                    <a:pt x="20" y="2"/>
                    <a:pt x="21" y="0"/>
                  </a:cubicBezTo>
                  <a:cubicBezTo>
                    <a:pt x="21" y="3"/>
                    <a:pt x="25" y="3"/>
                    <a:pt x="27" y="5"/>
                  </a:cubicBezTo>
                  <a:cubicBezTo>
                    <a:pt x="26" y="9"/>
                    <a:pt x="26" y="30"/>
                    <a:pt x="26" y="32"/>
                  </a:cubicBezTo>
                  <a:cubicBezTo>
                    <a:pt x="25" y="43"/>
                    <a:pt x="17" y="41"/>
                    <a:pt x="13" y="44"/>
                  </a:cubicBezTo>
                  <a:cubicBezTo>
                    <a:pt x="9" y="41"/>
                    <a:pt x="0" y="39"/>
                    <a:pt x="1" y="33"/>
                  </a:cubicBezTo>
                  <a:cubicBezTo>
                    <a:pt x="3" y="22"/>
                    <a:pt x="5" y="13"/>
                    <a:pt x="6" y="4"/>
                  </a:cubicBezTo>
                  <a:cubicBezTo>
                    <a:pt x="9" y="2"/>
                    <a:pt x="12" y="3"/>
                    <a:pt x="1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8" name="Freeform 1013"/>
            <p:cNvSpPr>
              <a:spLocks/>
            </p:cNvSpPr>
            <p:nvPr userDrawn="1"/>
          </p:nvSpPr>
          <p:spPr bwMode="auto">
            <a:xfrm>
              <a:off x="251" y="327"/>
              <a:ext cx="17" cy="26"/>
            </a:xfrm>
            <a:custGeom>
              <a:avLst/>
              <a:gdLst>
                <a:gd name="T0" fmla="*/ 28 w 38"/>
                <a:gd name="T1" fmla="*/ 0 h 57"/>
                <a:gd name="T2" fmla="*/ 28 w 38"/>
                <a:gd name="T3" fmla="*/ 0 h 57"/>
                <a:gd name="T4" fmla="*/ 18 w 38"/>
                <a:gd name="T5" fmla="*/ 36 h 57"/>
                <a:gd name="T6" fmla="*/ 34 w 38"/>
                <a:gd name="T7" fmla="*/ 1 h 57"/>
                <a:gd name="T8" fmla="*/ 38 w 38"/>
                <a:gd name="T9" fmla="*/ 8 h 57"/>
                <a:gd name="T10" fmla="*/ 25 w 38"/>
                <a:gd name="T11" fmla="*/ 50 h 57"/>
                <a:gd name="T12" fmla="*/ 11 w 38"/>
                <a:gd name="T13" fmla="*/ 57 h 57"/>
                <a:gd name="T14" fmla="*/ 2 w 38"/>
                <a:gd name="T15" fmla="*/ 43 h 57"/>
                <a:gd name="T16" fmla="*/ 21 w 38"/>
                <a:gd name="T17" fmla="*/ 1 h 57"/>
                <a:gd name="T18" fmla="*/ 28 w 38"/>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7">
                  <a:moveTo>
                    <a:pt x="28" y="0"/>
                  </a:moveTo>
                  <a:lnTo>
                    <a:pt x="28" y="0"/>
                  </a:lnTo>
                  <a:cubicBezTo>
                    <a:pt x="26" y="8"/>
                    <a:pt x="19" y="32"/>
                    <a:pt x="18" y="36"/>
                  </a:cubicBezTo>
                  <a:cubicBezTo>
                    <a:pt x="23" y="29"/>
                    <a:pt x="31" y="8"/>
                    <a:pt x="34" y="1"/>
                  </a:cubicBezTo>
                  <a:cubicBezTo>
                    <a:pt x="35" y="4"/>
                    <a:pt x="37" y="6"/>
                    <a:pt x="38" y="8"/>
                  </a:cubicBezTo>
                  <a:cubicBezTo>
                    <a:pt x="35" y="19"/>
                    <a:pt x="27" y="46"/>
                    <a:pt x="25" y="50"/>
                  </a:cubicBezTo>
                  <a:cubicBezTo>
                    <a:pt x="23" y="56"/>
                    <a:pt x="14" y="54"/>
                    <a:pt x="11" y="57"/>
                  </a:cubicBezTo>
                  <a:cubicBezTo>
                    <a:pt x="8" y="54"/>
                    <a:pt x="0" y="50"/>
                    <a:pt x="2" y="43"/>
                  </a:cubicBezTo>
                  <a:cubicBezTo>
                    <a:pt x="5" y="34"/>
                    <a:pt x="17" y="9"/>
                    <a:pt x="21" y="1"/>
                  </a:cubicBezTo>
                  <a:cubicBezTo>
                    <a:pt x="23" y="1"/>
                    <a:pt x="26" y="1"/>
                    <a:pt x="2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89" name="Freeform 1014"/>
            <p:cNvSpPr>
              <a:spLocks/>
            </p:cNvSpPr>
            <p:nvPr userDrawn="1"/>
          </p:nvSpPr>
          <p:spPr bwMode="auto">
            <a:xfrm>
              <a:off x="237" y="320"/>
              <a:ext cx="20" cy="29"/>
            </a:xfrm>
            <a:custGeom>
              <a:avLst/>
              <a:gdLst>
                <a:gd name="T0" fmla="*/ 32 w 46"/>
                <a:gd name="T1" fmla="*/ 2 h 63"/>
                <a:gd name="T2" fmla="*/ 32 w 46"/>
                <a:gd name="T3" fmla="*/ 2 h 63"/>
                <a:gd name="T4" fmla="*/ 44 w 46"/>
                <a:gd name="T5" fmla="*/ 0 h 63"/>
                <a:gd name="T6" fmla="*/ 19 w 46"/>
                <a:gd name="T7" fmla="*/ 40 h 63"/>
                <a:gd name="T8" fmla="*/ 44 w 46"/>
                <a:gd name="T9" fmla="*/ 8 h 63"/>
                <a:gd name="T10" fmla="*/ 46 w 46"/>
                <a:gd name="T11" fmla="*/ 15 h 63"/>
                <a:gd name="T12" fmla="*/ 21 w 46"/>
                <a:gd name="T13" fmla="*/ 59 h 63"/>
                <a:gd name="T14" fmla="*/ 6 w 46"/>
                <a:gd name="T15" fmla="*/ 62 h 63"/>
                <a:gd name="T16" fmla="*/ 1 w 46"/>
                <a:gd name="T17" fmla="*/ 48 h 63"/>
                <a:gd name="T18" fmla="*/ 32 w 46"/>
                <a:gd name="T19"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63">
                  <a:moveTo>
                    <a:pt x="32" y="2"/>
                  </a:moveTo>
                  <a:lnTo>
                    <a:pt x="32" y="2"/>
                  </a:lnTo>
                  <a:cubicBezTo>
                    <a:pt x="35" y="2"/>
                    <a:pt x="40" y="2"/>
                    <a:pt x="44" y="0"/>
                  </a:cubicBezTo>
                  <a:cubicBezTo>
                    <a:pt x="43" y="1"/>
                    <a:pt x="23" y="31"/>
                    <a:pt x="19" y="40"/>
                  </a:cubicBezTo>
                  <a:cubicBezTo>
                    <a:pt x="24" y="36"/>
                    <a:pt x="39" y="14"/>
                    <a:pt x="44" y="8"/>
                  </a:cubicBezTo>
                  <a:cubicBezTo>
                    <a:pt x="45" y="10"/>
                    <a:pt x="46" y="12"/>
                    <a:pt x="46" y="15"/>
                  </a:cubicBezTo>
                  <a:cubicBezTo>
                    <a:pt x="43" y="21"/>
                    <a:pt x="24" y="57"/>
                    <a:pt x="21" y="59"/>
                  </a:cubicBezTo>
                  <a:cubicBezTo>
                    <a:pt x="17" y="63"/>
                    <a:pt x="11" y="60"/>
                    <a:pt x="6" y="62"/>
                  </a:cubicBezTo>
                  <a:cubicBezTo>
                    <a:pt x="4" y="58"/>
                    <a:pt x="0" y="55"/>
                    <a:pt x="1" y="48"/>
                  </a:cubicBezTo>
                  <a:cubicBezTo>
                    <a:pt x="2" y="42"/>
                    <a:pt x="29" y="7"/>
                    <a:pt x="32"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0" name="Freeform 1015"/>
            <p:cNvSpPr>
              <a:spLocks/>
            </p:cNvSpPr>
            <p:nvPr userDrawn="1"/>
          </p:nvSpPr>
          <p:spPr bwMode="auto">
            <a:xfrm>
              <a:off x="288" y="314"/>
              <a:ext cx="10" cy="19"/>
            </a:xfrm>
            <a:custGeom>
              <a:avLst/>
              <a:gdLst>
                <a:gd name="T0" fmla="*/ 23 w 24"/>
                <a:gd name="T1" fmla="*/ 30 h 43"/>
                <a:gd name="T2" fmla="*/ 23 w 24"/>
                <a:gd name="T3" fmla="*/ 30 h 43"/>
                <a:gd name="T4" fmla="*/ 16 w 24"/>
                <a:gd name="T5" fmla="*/ 43 h 43"/>
                <a:gd name="T6" fmla="*/ 3 w 24"/>
                <a:gd name="T7" fmla="*/ 35 h 43"/>
                <a:gd name="T8" fmla="*/ 0 w 24"/>
                <a:gd name="T9" fmla="*/ 4 h 43"/>
                <a:gd name="T10" fmla="*/ 6 w 24"/>
                <a:gd name="T11" fmla="*/ 6 h 43"/>
                <a:gd name="T12" fmla="*/ 13 w 24"/>
                <a:gd name="T13" fmla="*/ 27 h 43"/>
                <a:gd name="T14" fmla="*/ 11 w 24"/>
                <a:gd name="T15" fmla="*/ 4 h 43"/>
                <a:gd name="T16" fmla="*/ 15 w 24"/>
                <a:gd name="T17" fmla="*/ 0 h 43"/>
                <a:gd name="T18" fmla="*/ 23 w 24"/>
                <a:gd name="T19" fmla="*/ 3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43">
                  <a:moveTo>
                    <a:pt x="23" y="30"/>
                  </a:moveTo>
                  <a:lnTo>
                    <a:pt x="23" y="30"/>
                  </a:lnTo>
                  <a:cubicBezTo>
                    <a:pt x="24" y="37"/>
                    <a:pt x="19" y="38"/>
                    <a:pt x="16" y="43"/>
                  </a:cubicBezTo>
                  <a:cubicBezTo>
                    <a:pt x="12" y="40"/>
                    <a:pt x="4" y="39"/>
                    <a:pt x="3" y="35"/>
                  </a:cubicBezTo>
                  <a:cubicBezTo>
                    <a:pt x="2" y="29"/>
                    <a:pt x="1" y="11"/>
                    <a:pt x="0" y="4"/>
                  </a:cubicBezTo>
                  <a:cubicBezTo>
                    <a:pt x="2" y="5"/>
                    <a:pt x="4" y="5"/>
                    <a:pt x="6" y="6"/>
                  </a:cubicBezTo>
                  <a:cubicBezTo>
                    <a:pt x="7" y="11"/>
                    <a:pt x="12" y="23"/>
                    <a:pt x="13" y="27"/>
                  </a:cubicBezTo>
                  <a:cubicBezTo>
                    <a:pt x="13" y="21"/>
                    <a:pt x="11" y="4"/>
                    <a:pt x="11" y="4"/>
                  </a:cubicBezTo>
                  <a:cubicBezTo>
                    <a:pt x="11" y="4"/>
                    <a:pt x="14" y="1"/>
                    <a:pt x="15" y="0"/>
                  </a:cubicBezTo>
                  <a:cubicBezTo>
                    <a:pt x="17" y="8"/>
                    <a:pt x="21" y="19"/>
                    <a:pt x="23" y="3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1" name="Freeform 1016"/>
            <p:cNvSpPr>
              <a:spLocks/>
            </p:cNvSpPr>
            <p:nvPr userDrawn="1"/>
          </p:nvSpPr>
          <p:spPr bwMode="auto">
            <a:xfrm>
              <a:off x="277" y="313"/>
              <a:ext cx="11" cy="20"/>
            </a:xfrm>
            <a:custGeom>
              <a:avLst/>
              <a:gdLst>
                <a:gd name="T0" fmla="*/ 14 w 23"/>
                <a:gd name="T1" fmla="*/ 3 h 46"/>
                <a:gd name="T2" fmla="*/ 14 w 23"/>
                <a:gd name="T3" fmla="*/ 3 h 46"/>
                <a:gd name="T4" fmla="*/ 16 w 23"/>
                <a:gd name="T5" fmla="*/ 0 h 46"/>
                <a:gd name="T6" fmla="*/ 21 w 23"/>
                <a:gd name="T7" fmla="*/ 6 h 46"/>
                <a:gd name="T8" fmla="*/ 22 w 23"/>
                <a:gd name="T9" fmla="*/ 36 h 46"/>
                <a:gd name="T10" fmla="*/ 12 w 23"/>
                <a:gd name="T11" fmla="*/ 46 h 46"/>
                <a:gd name="T12" fmla="*/ 0 w 23"/>
                <a:gd name="T13" fmla="*/ 35 h 46"/>
                <a:gd name="T14" fmla="*/ 3 w 23"/>
                <a:gd name="T15" fmla="*/ 8 h 46"/>
                <a:gd name="T16" fmla="*/ 5 w 23"/>
                <a:gd name="T17" fmla="*/ 10 h 46"/>
                <a:gd name="T18" fmla="*/ 10 w 23"/>
                <a:gd name="T19" fmla="*/ 6 h 46"/>
                <a:gd name="T20" fmla="*/ 12 w 23"/>
                <a:gd name="T21" fmla="*/ 29 h 46"/>
                <a:gd name="T22" fmla="*/ 14 w 23"/>
                <a:gd name="T23"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6">
                  <a:moveTo>
                    <a:pt x="14" y="3"/>
                  </a:moveTo>
                  <a:lnTo>
                    <a:pt x="14" y="3"/>
                  </a:lnTo>
                  <a:cubicBezTo>
                    <a:pt x="15" y="2"/>
                    <a:pt x="16" y="2"/>
                    <a:pt x="16" y="0"/>
                  </a:cubicBezTo>
                  <a:cubicBezTo>
                    <a:pt x="17" y="3"/>
                    <a:pt x="19" y="5"/>
                    <a:pt x="21" y="6"/>
                  </a:cubicBezTo>
                  <a:cubicBezTo>
                    <a:pt x="21" y="11"/>
                    <a:pt x="22" y="33"/>
                    <a:pt x="22" y="36"/>
                  </a:cubicBezTo>
                  <a:cubicBezTo>
                    <a:pt x="23" y="42"/>
                    <a:pt x="16" y="43"/>
                    <a:pt x="12" y="46"/>
                  </a:cubicBezTo>
                  <a:cubicBezTo>
                    <a:pt x="7" y="42"/>
                    <a:pt x="0" y="41"/>
                    <a:pt x="0" y="35"/>
                  </a:cubicBezTo>
                  <a:cubicBezTo>
                    <a:pt x="0" y="27"/>
                    <a:pt x="3" y="14"/>
                    <a:pt x="3" y="8"/>
                  </a:cubicBezTo>
                  <a:cubicBezTo>
                    <a:pt x="4" y="8"/>
                    <a:pt x="5" y="9"/>
                    <a:pt x="5" y="10"/>
                  </a:cubicBezTo>
                  <a:cubicBezTo>
                    <a:pt x="7" y="7"/>
                    <a:pt x="9" y="7"/>
                    <a:pt x="10" y="6"/>
                  </a:cubicBezTo>
                  <a:cubicBezTo>
                    <a:pt x="10" y="9"/>
                    <a:pt x="10" y="21"/>
                    <a:pt x="12" y="29"/>
                  </a:cubicBezTo>
                  <a:cubicBezTo>
                    <a:pt x="13" y="21"/>
                    <a:pt x="13" y="11"/>
                    <a:pt x="14"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2" name="Freeform 1017"/>
            <p:cNvSpPr>
              <a:spLocks/>
            </p:cNvSpPr>
            <p:nvPr userDrawn="1"/>
          </p:nvSpPr>
          <p:spPr bwMode="auto">
            <a:xfrm>
              <a:off x="273" y="313"/>
              <a:ext cx="3" cy="6"/>
            </a:xfrm>
            <a:custGeom>
              <a:avLst/>
              <a:gdLst>
                <a:gd name="T0" fmla="*/ 3 w 5"/>
                <a:gd name="T1" fmla="*/ 0 h 12"/>
                <a:gd name="T2" fmla="*/ 3 w 5"/>
                <a:gd name="T3" fmla="*/ 0 h 12"/>
                <a:gd name="T4" fmla="*/ 5 w 5"/>
                <a:gd name="T5" fmla="*/ 1 h 12"/>
                <a:gd name="T6" fmla="*/ 0 w 5"/>
                <a:gd name="T7" fmla="*/ 12 h 12"/>
                <a:gd name="T8" fmla="*/ 3 w 5"/>
                <a:gd name="T9" fmla="*/ 0 h 12"/>
              </a:gdLst>
              <a:ahLst/>
              <a:cxnLst>
                <a:cxn ang="0">
                  <a:pos x="T0" y="T1"/>
                </a:cxn>
                <a:cxn ang="0">
                  <a:pos x="T2" y="T3"/>
                </a:cxn>
                <a:cxn ang="0">
                  <a:pos x="T4" y="T5"/>
                </a:cxn>
                <a:cxn ang="0">
                  <a:pos x="T6" y="T7"/>
                </a:cxn>
                <a:cxn ang="0">
                  <a:pos x="T8" y="T9"/>
                </a:cxn>
              </a:cxnLst>
              <a:rect l="0" t="0" r="r" b="b"/>
              <a:pathLst>
                <a:path w="5" h="12">
                  <a:moveTo>
                    <a:pt x="3" y="0"/>
                  </a:moveTo>
                  <a:lnTo>
                    <a:pt x="3" y="0"/>
                  </a:lnTo>
                  <a:lnTo>
                    <a:pt x="5" y="1"/>
                  </a:lnTo>
                  <a:lnTo>
                    <a:pt x="0" y="12"/>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3" name="Freeform 1018"/>
            <p:cNvSpPr>
              <a:spLocks/>
            </p:cNvSpPr>
            <p:nvPr userDrawn="1"/>
          </p:nvSpPr>
          <p:spPr bwMode="auto">
            <a:xfrm>
              <a:off x="265" y="312"/>
              <a:ext cx="13" cy="19"/>
            </a:xfrm>
            <a:custGeom>
              <a:avLst/>
              <a:gdLst>
                <a:gd name="T0" fmla="*/ 20 w 28"/>
                <a:gd name="T1" fmla="*/ 0 h 42"/>
                <a:gd name="T2" fmla="*/ 20 w 28"/>
                <a:gd name="T3" fmla="*/ 0 h 42"/>
                <a:gd name="T4" fmla="*/ 15 w 28"/>
                <a:gd name="T5" fmla="*/ 24 h 42"/>
                <a:gd name="T6" fmla="*/ 24 w 28"/>
                <a:gd name="T7" fmla="*/ 4 h 42"/>
                <a:gd name="T8" fmla="*/ 28 w 28"/>
                <a:gd name="T9" fmla="*/ 7 h 42"/>
                <a:gd name="T10" fmla="*/ 23 w 28"/>
                <a:gd name="T11" fmla="*/ 35 h 42"/>
                <a:gd name="T12" fmla="*/ 9 w 28"/>
                <a:gd name="T13" fmla="*/ 42 h 42"/>
                <a:gd name="T14" fmla="*/ 4 w 28"/>
                <a:gd name="T15" fmla="*/ 25 h 42"/>
                <a:gd name="T16" fmla="*/ 14 w 28"/>
                <a:gd name="T17" fmla="*/ 3 h 42"/>
                <a:gd name="T18" fmla="*/ 20 w 28"/>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2">
                  <a:moveTo>
                    <a:pt x="20" y="0"/>
                  </a:moveTo>
                  <a:lnTo>
                    <a:pt x="20" y="0"/>
                  </a:lnTo>
                  <a:cubicBezTo>
                    <a:pt x="19" y="7"/>
                    <a:pt x="16" y="19"/>
                    <a:pt x="15" y="24"/>
                  </a:cubicBezTo>
                  <a:cubicBezTo>
                    <a:pt x="19" y="18"/>
                    <a:pt x="22" y="9"/>
                    <a:pt x="24" y="4"/>
                  </a:cubicBezTo>
                  <a:lnTo>
                    <a:pt x="28" y="7"/>
                  </a:lnTo>
                  <a:cubicBezTo>
                    <a:pt x="27" y="14"/>
                    <a:pt x="24" y="31"/>
                    <a:pt x="23" y="35"/>
                  </a:cubicBezTo>
                  <a:cubicBezTo>
                    <a:pt x="21" y="41"/>
                    <a:pt x="15" y="40"/>
                    <a:pt x="9" y="42"/>
                  </a:cubicBezTo>
                  <a:cubicBezTo>
                    <a:pt x="6" y="37"/>
                    <a:pt x="0" y="34"/>
                    <a:pt x="4" y="25"/>
                  </a:cubicBezTo>
                  <a:cubicBezTo>
                    <a:pt x="6" y="20"/>
                    <a:pt x="12" y="6"/>
                    <a:pt x="14" y="3"/>
                  </a:cubicBezTo>
                  <a:cubicBezTo>
                    <a:pt x="16" y="2"/>
                    <a:pt x="18" y="3"/>
                    <a:pt x="2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4" name="Freeform 1019"/>
            <p:cNvSpPr>
              <a:spLocks/>
            </p:cNvSpPr>
            <p:nvPr userDrawn="1"/>
          </p:nvSpPr>
          <p:spPr bwMode="auto">
            <a:xfrm>
              <a:off x="295" y="311"/>
              <a:ext cx="2" cy="9"/>
            </a:xfrm>
            <a:custGeom>
              <a:avLst/>
              <a:gdLst>
                <a:gd name="T0" fmla="*/ 0 w 5"/>
                <a:gd name="T1" fmla="*/ 3 h 20"/>
                <a:gd name="T2" fmla="*/ 0 w 5"/>
                <a:gd name="T3" fmla="*/ 3 h 20"/>
                <a:gd name="T4" fmla="*/ 1 w 5"/>
                <a:gd name="T5" fmla="*/ 0 h 20"/>
                <a:gd name="T6" fmla="*/ 5 w 5"/>
                <a:gd name="T7" fmla="*/ 2 h 20"/>
                <a:gd name="T8" fmla="*/ 5 w 5"/>
                <a:gd name="T9" fmla="*/ 20 h 20"/>
                <a:gd name="T10" fmla="*/ 0 w 5"/>
                <a:gd name="T11" fmla="*/ 3 h 20"/>
              </a:gdLst>
              <a:ahLst/>
              <a:cxnLst>
                <a:cxn ang="0">
                  <a:pos x="T0" y="T1"/>
                </a:cxn>
                <a:cxn ang="0">
                  <a:pos x="T2" y="T3"/>
                </a:cxn>
                <a:cxn ang="0">
                  <a:pos x="T4" y="T5"/>
                </a:cxn>
                <a:cxn ang="0">
                  <a:pos x="T6" y="T7"/>
                </a:cxn>
                <a:cxn ang="0">
                  <a:pos x="T8" y="T9"/>
                </a:cxn>
                <a:cxn ang="0">
                  <a:pos x="T10" y="T11"/>
                </a:cxn>
              </a:cxnLst>
              <a:rect l="0" t="0" r="r" b="b"/>
              <a:pathLst>
                <a:path w="5" h="20">
                  <a:moveTo>
                    <a:pt x="0" y="3"/>
                  </a:moveTo>
                  <a:lnTo>
                    <a:pt x="0" y="3"/>
                  </a:lnTo>
                  <a:cubicBezTo>
                    <a:pt x="1" y="2"/>
                    <a:pt x="1" y="1"/>
                    <a:pt x="1" y="0"/>
                  </a:cubicBezTo>
                  <a:cubicBezTo>
                    <a:pt x="2" y="1"/>
                    <a:pt x="4" y="2"/>
                    <a:pt x="5" y="2"/>
                  </a:cubicBezTo>
                  <a:lnTo>
                    <a:pt x="5" y="20"/>
                  </a:lnTo>
                  <a:lnTo>
                    <a:pt x="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5" name="Freeform 1020"/>
            <p:cNvSpPr>
              <a:spLocks/>
            </p:cNvSpPr>
            <p:nvPr userDrawn="1"/>
          </p:nvSpPr>
          <p:spPr bwMode="auto">
            <a:xfrm>
              <a:off x="256" y="309"/>
              <a:ext cx="15" cy="18"/>
            </a:xfrm>
            <a:custGeom>
              <a:avLst/>
              <a:gdLst>
                <a:gd name="T0" fmla="*/ 19 w 32"/>
                <a:gd name="T1" fmla="*/ 0 h 39"/>
                <a:gd name="T2" fmla="*/ 19 w 32"/>
                <a:gd name="T3" fmla="*/ 0 h 39"/>
                <a:gd name="T4" fmla="*/ 22 w 32"/>
                <a:gd name="T5" fmla="*/ 5 h 39"/>
                <a:gd name="T6" fmla="*/ 14 w 32"/>
                <a:gd name="T7" fmla="*/ 25 h 39"/>
                <a:gd name="T8" fmla="*/ 26 w 32"/>
                <a:gd name="T9" fmla="*/ 8 h 39"/>
                <a:gd name="T10" fmla="*/ 32 w 32"/>
                <a:gd name="T11" fmla="*/ 9 h 39"/>
                <a:gd name="T12" fmla="*/ 20 w 32"/>
                <a:gd name="T13" fmla="*/ 34 h 39"/>
                <a:gd name="T14" fmla="*/ 5 w 32"/>
                <a:gd name="T15" fmla="*/ 39 h 39"/>
                <a:gd name="T16" fmla="*/ 2 w 32"/>
                <a:gd name="T17" fmla="*/ 25 h 39"/>
                <a:gd name="T18" fmla="*/ 19 w 32"/>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9">
                  <a:moveTo>
                    <a:pt x="19" y="0"/>
                  </a:moveTo>
                  <a:lnTo>
                    <a:pt x="19" y="0"/>
                  </a:lnTo>
                  <a:cubicBezTo>
                    <a:pt x="20" y="2"/>
                    <a:pt x="21" y="3"/>
                    <a:pt x="22" y="5"/>
                  </a:cubicBezTo>
                  <a:cubicBezTo>
                    <a:pt x="20" y="11"/>
                    <a:pt x="15" y="20"/>
                    <a:pt x="14" y="25"/>
                  </a:cubicBezTo>
                  <a:cubicBezTo>
                    <a:pt x="17" y="23"/>
                    <a:pt x="24" y="11"/>
                    <a:pt x="26" y="8"/>
                  </a:cubicBezTo>
                  <a:cubicBezTo>
                    <a:pt x="28" y="8"/>
                    <a:pt x="30" y="9"/>
                    <a:pt x="32" y="9"/>
                  </a:cubicBezTo>
                  <a:cubicBezTo>
                    <a:pt x="29" y="15"/>
                    <a:pt x="25" y="24"/>
                    <a:pt x="20" y="34"/>
                  </a:cubicBezTo>
                  <a:cubicBezTo>
                    <a:pt x="18" y="39"/>
                    <a:pt x="10" y="38"/>
                    <a:pt x="5" y="39"/>
                  </a:cubicBezTo>
                  <a:cubicBezTo>
                    <a:pt x="3" y="33"/>
                    <a:pt x="0" y="30"/>
                    <a:pt x="2" y="25"/>
                  </a:cubicBezTo>
                  <a:cubicBezTo>
                    <a:pt x="5" y="18"/>
                    <a:pt x="15" y="6"/>
                    <a:pt x="1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6" name="Freeform 1021"/>
            <p:cNvSpPr>
              <a:spLocks/>
            </p:cNvSpPr>
            <p:nvPr userDrawn="1"/>
          </p:nvSpPr>
          <p:spPr bwMode="auto">
            <a:xfrm>
              <a:off x="247" y="305"/>
              <a:ext cx="17" cy="15"/>
            </a:xfrm>
            <a:custGeom>
              <a:avLst/>
              <a:gdLst>
                <a:gd name="T0" fmla="*/ 26 w 40"/>
                <a:gd name="T1" fmla="*/ 0 h 33"/>
                <a:gd name="T2" fmla="*/ 26 w 40"/>
                <a:gd name="T3" fmla="*/ 0 h 33"/>
                <a:gd name="T4" fmla="*/ 30 w 40"/>
                <a:gd name="T5" fmla="*/ 2 h 33"/>
                <a:gd name="T6" fmla="*/ 17 w 40"/>
                <a:gd name="T7" fmla="*/ 19 h 33"/>
                <a:gd name="T8" fmla="*/ 36 w 40"/>
                <a:gd name="T9" fmla="*/ 3 h 33"/>
                <a:gd name="T10" fmla="*/ 40 w 40"/>
                <a:gd name="T11" fmla="*/ 1 h 33"/>
                <a:gd name="T12" fmla="*/ 40 w 40"/>
                <a:gd name="T13" fmla="*/ 6 h 33"/>
                <a:gd name="T14" fmla="*/ 23 w 40"/>
                <a:gd name="T15" fmla="*/ 28 h 33"/>
                <a:gd name="T16" fmla="*/ 5 w 40"/>
                <a:gd name="T17" fmla="*/ 33 h 33"/>
                <a:gd name="T18" fmla="*/ 6 w 40"/>
                <a:gd name="T19" fmla="*/ 15 h 33"/>
                <a:gd name="T20" fmla="*/ 26 w 40"/>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3">
                  <a:moveTo>
                    <a:pt x="26" y="0"/>
                  </a:moveTo>
                  <a:lnTo>
                    <a:pt x="26" y="0"/>
                  </a:lnTo>
                  <a:cubicBezTo>
                    <a:pt x="28" y="1"/>
                    <a:pt x="29" y="1"/>
                    <a:pt x="30" y="2"/>
                  </a:cubicBezTo>
                  <a:cubicBezTo>
                    <a:pt x="26" y="6"/>
                    <a:pt x="21" y="13"/>
                    <a:pt x="17" y="19"/>
                  </a:cubicBezTo>
                  <a:cubicBezTo>
                    <a:pt x="22" y="15"/>
                    <a:pt x="34" y="4"/>
                    <a:pt x="36" y="3"/>
                  </a:cubicBezTo>
                  <a:cubicBezTo>
                    <a:pt x="38" y="3"/>
                    <a:pt x="39" y="2"/>
                    <a:pt x="40" y="1"/>
                  </a:cubicBezTo>
                  <a:cubicBezTo>
                    <a:pt x="40" y="3"/>
                    <a:pt x="40" y="5"/>
                    <a:pt x="40" y="6"/>
                  </a:cubicBezTo>
                  <a:cubicBezTo>
                    <a:pt x="37" y="11"/>
                    <a:pt x="26" y="24"/>
                    <a:pt x="23" y="28"/>
                  </a:cubicBezTo>
                  <a:cubicBezTo>
                    <a:pt x="18" y="32"/>
                    <a:pt x="12" y="32"/>
                    <a:pt x="5" y="33"/>
                  </a:cubicBezTo>
                  <a:cubicBezTo>
                    <a:pt x="4" y="26"/>
                    <a:pt x="0" y="20"/>
                    <a:pt x="6" y="15"/>
                  </a:cubicBezTo>
                  <a:cubicBezTo>
                    <a:pt x="9" y="11"/>
                    <a:pt x="24" y="1"/>
                    <a:pt x="2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7" name="Freeform 1022"/>
            <p:cNvSpPr>
              <a:spLocks/>
            </p:cNvSpPr>
            <p:nvPr userDrawn="1"/>
          </p:nvSpPr>
          <p:spPr bwMode="auto">
            <a:xfrm>
              <a:off x="239" y="299"/>
              <a:ext cx="18" cy="13"/>
            </a:xfrm>
            <a:custGeom>
              <a:avLst/>
              <a:gdLst>
                <a:gd name="T0" fmla="*/ 9 w 40"/>
                <a:gd name="T1" fmla="*/ 6 h 27"/>
                <a:gd name="T2" fmla="*/ 9 w 40"/>
                <a:gd name="T3" fmla="*/ 6 h 27"/>
                <a:gd name="T4" fmla="*/ 36 w 40"/>
                <a:gd name="T5" fmla="*/ 0 h 27"/>
                <a:gd name="T6" fmla="*/ 36 w 40"/>
                <a:gd name="T7" fmla="*/ 5 h 27"/>
                <a:gd name="T8" fmla="*/ 15 w 40"/>
                <a:gd name="T9" fmla="*/ 14 h 27"/>
                <a:gd name="T10" fmla="*/ 36 w 40"/>
                <a:gd name="T11" fmla="*/ 10 h 27"/>
                <a:gd name="T12" fmla="*/ 40 w 40"/>
                <a:gd name="T13" fmla="*/ 12 h 27"/>
                <a:gd name="T14" fmla="*/ 20 w 40"/>
                <a:gd name="T15" fmla="*/ 23 h 27"/>
                <a:gd name="T16" fmla="*/ 0 w 40"/>
                <a:gd name="T17" fmla="*/ 21 h 27"/>
                <a:gd name="T18" fmla="*/ 9 w 40"/>
                <a:gd name="T19"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27">
                  <a:moveTo>
                    <a:pt x="9" y="6"/>
                  </a:moveTo>
                  <a:lnTo>
                    <a:pt x="9" y="6"/>
                  </a:lnTo>
                  <a:cubicBezTo>
                    <a:pt x="12" y="5"/>
                    <a:pt x="36" y="0"/>
                    <a:pt x="36" y="0"/>
                  </a:cubicBezTo>
                  <a:cubicBezTo>
                    <a:pt x="36" y="2"/>
                    <a:pt x="36" y="3"/>
                    <a:pt x="36" y="5"/>
                  </a:cubicBezTo>
                  <a:cubicBezTo>
                    <a:pt x="29" y="8"/>
                    <a:pt x="21" y="12"/>
                    <a:pt x="15" y="14"/>
                  </a:cubicBezTo>
                  <a:cubicBezTo>
                    <a:pt x="23" y="14"/>
                    <a:pt x="34" y="10"/>
                    <a:pt x="36" y="10"/>
                  </a:cubicBezTo>
                  <a:cubicBezTo>
                    <a:pt x="37" y="10"/>
                    <a:pt x="40" y="12"/>
                    <a:pt x="40" y="12"/>
                  </a:cubicBezTo>
                  <a:cubicBezTo>
                    <a:pt x="36" y="14"/>
                    <a:pt x="28" y="20"/>
                    <a:pt x="20" y="23"/>
                  </a:cubicBezTo>
                  <a:cubicBezTo>
                    <a:pt x="12" y="27"/>
                    <a:pt x="3" y="23"/>
                    <a:pt x="0" y="21"/>
                  </a:cubicBezTo>
                  <a:cubicBezTo>
                    <a:pt x="1" y="15"/>
                    <a:pt x="3" y="8"/>
                    <a:pt x="9"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8" name="Freeform 1023"/>
            <p:cNvSpPr>
              <a:spLocks/>
            </p:cNvSpPr>
            <p:nvPr userDrawn="1"/>
          </p:nvSpPr>
          <p:spPr bwMode="auto">
            <a:xfrm>
              <a:off x="223" y="298"/>
              <a:ext cx="10" cy="1"/>
            </a:xfrm>
            <a:custGeom>
              <a:avLst/>
              <a:gdLst>
                <a:gd name="T0" fmla="*/ 0 w 23"/>
                <a:gd name="T1" fmla="*/ 2 h 3"/>
                <a:gd name="T2" fmla="*/ 0 w 23"/>
                <a:gd name="T3" fmla="*/ 2 h 3"/>
                <a:gd name="T4" fmla="*/ 23 w 23"/>
                <a:gd name="T5" fmla="*/ 0 h 3"/>
                <a:gd name="T6" fmla="*/ 23 w 23"/>
                <a:gd name="T7" fmla="*/ 2 h 3"/>
                <a:gd name="T8" fmla="*/ 0 w 23"/>
                <a:gd name="T9" fmla="*/ 2 h 3"/>
              </a:gdLst>
              <a:ahLst/>
              <a:cxnLst>
                <a:cxn ang="0">
                  <a:pos x="T0" y="T1"/>
                </a:cxn>
                <a:cxn ang="0">
                  <a:pos x="T2" y="T3"/>
                </a:cxn>
                <a:cxn ang="0">
                  <a:pos x="T4" y="T5"/>
                </a:cxn>
                <a:cxn ang="0">
                  <a:pos x="T6" y="T7"/>
                </a:cxn>
                <a:cxn ang="0">
                  <a:pos x="T8" y="T9"/>
                </a:cxn>
              </a:cxnLst>
              <a:rect l="0" t="0" r="r" b="b"/>
              <a:pathLst>
                <a:path w="23" h="3">
                  <a:moveTo>
                    <a:pt x="0" y="2"/>
                  </a:moveTo>
                  <a:lnTo>
                    <a:pt x="0" y="2"/>
                  </a:lnTo>
                  <a:cubicBezTo>
                    <a:pt x="11" y="0"/>
                    <a:pt x="20" y="0"/>
                    <a:pt x="23" y="0"/>
                  </a:cubicBezTo>
                  <a:cubicBezTo>
                    <a:pt x="23" y="1"/>
                    <a:pt x="23" y="2"/>
                    <a:pt x="23" y="2"/>
                  </a:cubicBezTo>
                  <a:cubicBezTo>
                    <a:pt x="16" y="3"/>
                    <a:pt x="11" y="2"/>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99" name="Freeform 1024"/>
            <p:cNvSpPr>
              <a:spLocks/>
            </p:cNvSpPr>
            <p:nvPr userDrawn="1"/>
          </p:nvSpPr>
          <p:spPr bwMode="auto">
            <a:xfrm>
              <a:off x="200" y="293"/>
              <a:ext cx="38" cy="12"/>
            </a:xfrm>
            <a:custGeom>
              <a:avLst/>
              <a:gdLst>
                <a:gd name="T0" fmla="*/ 0 w 84"/>
                <a:gd name="T1" fmla="*/ 12 h 27"/>
                <a:gd name="T2" fmla="*/ 0 w 84"/>
                <a:gd name="T3" fmla="*/ 12 h 27"/>
                <a:gd name="T4" fmla="*/ 36 w 84"/>
                <a:gd name="T5" fmla="*/ 0 h 27"/>
                <a:gd name="T6" fmla="*/ 80 w 84"/>
                <a:gd name="T7" fmla="*/ 2 h 27"/>
                <a:gd name="T8" fmla="*/ 74 w 84"/>
                <a:gd name="T9" fmla="*/ 9 h 27"/>
                <a:gd name="T10" fmla="*/ 34 w 84"/>
                <a:gd name="T11" fmla="*/ 13 h 27"/>
                <a:gd name="T12" fmla="*/ 76 w 84"/>
                <a:gd name="T13" fmla="*/ 14 h 27"/>
                <a:gd name="T14" fmla="*/ 84 w 84"/>
                <a:gd name="T15" fmla="*/ 20 h 27"/>
                <a:gd name="T16" fmla="*/ 35 w 84"/>
                <a:gd name="T17" fmla="*/ 26 h 27"/>
                <a:gd name="T18" fmla="*/ 0 w 84"/>
                <a:gd name="T19"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7">
                  <a:moveTo>
                    <a:pt x="0" y="12"/>
                  </a:moveTo>
                  <a:lnTo>
                    <a:pt x="0" y="12"/>
                  </a:lnTo>
                  <a:cubicBezTo>
                    <a:pt x="8" y="5"/>
                    <a:pt x="21" y="0"/>
                    <a:pt x="36" y="0"/>
                  </a:cubicBezTo>
                  <a:cubicBezTo>
                    <a:pt x="50" y="1"/>
                    <a:pt x="64" y="1"/>
                    <a:pt x="80" y="2"/>
                  </a:cubicBezTo>
                  <a:cubicBezTo>
                    <a:pt x="77" y="4"/>
                    <a:pt x="75" y="7"/>
                    <a:pt x="74" y="9"/>
                  </a:cubicBezTo>
                  <a:cubicBezTo>
                    <a:pt x="60" y="10"/>
                    <a:pt x="50" y="10"/>
                    <a:pt x="34" y="13"/>
                  </a:cubicBezTo>
                  <a:cubicBezTo>
                    <a:pt x="49" y="15"/>
                    <a:pt x="71" y="15"/>
                    <a:pt x="76" y="14"/>
                  </a:cubicBezTo>
                  <a:cubicBezTo>
                    <a:pt x="77" y="17"/>
                    <a:pt x="80" y="19"/>
                    <a:pt x="84" y="20"/>
                  </a:cubicBezTo>
                  <a:cubicBezTo>
                    <a:pt x="63" y="23"/>
                    <a:pt x="48" y="25"/>
                    <a:pt x="35" y="26"/>
                  </a:cubicBezTo>
                  <a:cubicBezTo>
                    <a:pt x="18" y="27"/>
                    <a:pt x="7" y="23"/>
                    <a:pt x="0" y="1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0" name="Freeform 1025"/>
            <p:cNvSpPr>
              <a:spLocks/>
            </p:cNvSpPr>
            <p:nvPr userDrawn="1"/>
          </p:nvSpPr>
          <p:spPr bwMode="auto">
            <a:xfrm>
              <a:off x="234" y="292"/>
              <a:ext cx="24" cy="10"/>
            </a:xfrm>
            <a:custGeom>
              <a:avLst/>
              <a:gdLst>
                <a:gd name="T0" fmla="*/ 13 w 52"/>
                <a:gd name="T1" fmla="*/ 2 h 22"/>
                <a:gd name="T2" fmla="*/ 13 w 52"/>
                <a:gd name="T3" fmla="*/ 2 h 22"/>
                <a:gd name="T4" fmla="*/ 42 w 52"/>
                <a:gd name="T5" fmla="*/ 1 h 22"/>
                <a:gd name="T6" fmla="*/ 46 w 52"/>
                <a:gd name="T7" fmla="*/ 5 h 22"/>
                <a:gd name="T8" fmla="*/ 23 w 52"/>
                <a:gd name="T9" fmla="*/ 10 h 22"/>
                <a:gd name="T10" fmla="*/ 52 w 52"/>
                <a:gd name="T11" fmla="*/ 9 h 22"/>
                <a:gd name="T12" fmla="*/ 48 w 52"/>
                <a:gd name="T13" fmla="*/ 15 h 22"/>
                <a:gd name="T14" fmla="*/ 18 w 52"/>
                <a:gd name="T15" fmla="*/ 20 h 22"/>
                <a:gd name="T16" fmla="*/ 0 w 52"/>
                <a:gd name="T17" fmla="*/ 13 h 22"/>
                <a:gd name="T18" fmla="*/ 13 w 52"/>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2">
                  <a:moveTo>
                    <a:pt x="13" y="2"/>
                  </a:moveTo>
                  <a:lnTo>
                    <a:pt x="13" y="2"/>
                  </a:lnTo>
                  <a:cubicBezTo>
                    <a:pt x="21" y="1"/>
                    <a:pt x="37" y="0"/>
                    <a:pt x="42" y="1"/>
                  </a:cubicBezTo>
                  <a:cubicBezTo>
                    <a:pt x="43" y="2"/>
                    <a:pt x="45" y="4"/>
                    <a:pt x="46" y="5"/>
                  </a:cubicBezTo>
                  <a:cubicBezTo>
                    <a:pt x="41" y="7"/>
                    <a:pt x="30" y="8"/>
                    <a:pt x="23" y="10"/>
                  </a:cubicBezTo>
                  <a:cubicBezTo>
                    <a:pt x="30" y="11"/>
                    <a:pt x="45" y="9"/>
                    <a:pt x="52" y="9"/>
                  </a:cubicBezTo>
                  <a:cubicBezTo>
                    <a:pt x="49" y="11"/>
                    <a:pt x="48" y="13"/>
                    <a:pt x="48" y="15"/>
                  </a:cubicBezTo>
                  <a:cubicBezTo>
                    <a:pt x="42" y="17"/>
                    <a:pt x="18" y="20"/>
                    <a:pt x="18" y="20"/>
                  </a:cubicBezTo>
                  <a:cubicBezTo>
                    <a:pt x="7" y="22"/>
                    <a:pt x="4" y="18"/>
                    <a:pt x="0" y="13"/>
                  </a:cubicBezTo>
                  <a:cubicBezTo>
                    <a:pt x="2" y="7"/>
                    <a:pt x="7" y="2"/>
                    <a:pt x="1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1" name="Freeform 1026"/>
            <p:cNvSpPr>
              <a:spLocks/>
            </p:cNvSpPr>
            <p:nvPr userDrawn="1"/>
          </p:nvSpPr>
          <p:spPr bwMode="auto">
            <a:xfrm>
              <a:off x="245" y="286"/>
              <a:ext cx="7" cy="2"/>
            </a:xfrm>
            <a:custGeom>
              <a:avLst/>
              <a:gdLst>
                <a:gd name="T0" fmla="*/ 0 w 15"/>
                <a:gd name="T1" fmla="*/ 0 h 3"/>
                <a:gd name="T2" fmla="*/ 0 w 15"/>
                <a:gd name="T3" fmla="*/ 0 h 3"/>
                <a:gd name="T4" fmla="*/ 15 w 15"/>
                <a:gd name="T5" fmla="*/ 1 h 3"/>
                <a:gd name="T6" fmla="*/ 13 w 15"/>
                <a:gd name="T7" fmla="*/ 3 h 3"/>
                <a:gd name="T8" fmla="*/ 0 w 15"/>
                <a:gd name="T9" fmla="*/ 0 h 3"/>
              </a:gdLst>
              <a:ahLst/>
              <a:cxnLst>
                <a:cxn ang="0">
                  <a:pos x="T0" y="T1"/>
                </a:cxn>
                <a:cxn ang="0">
                  <a:pos x="T2" y="T3"/>
                </a:cxn>
                <a:cxn ang="0">
                  <a:pos x="T4" y="T5"/>
                </a:cxn>
                <a:cxn ang="0">
                  <a:pos x="T6" y="T7"/>
                </a:cxn>
                <a:cxn ang="0">
                  <a:pos x="T8" y="T9"/>
                </a:cxn>
              </a:cxnLst>
              <a:rect l="0" t="0" r="r" b="b"/>
              <a:pathLst>
                <a:path w="15" h="3">
                  <a:moveTo>
                    <a:pt x="0" y="0"/>
                  </a:moveTo>
                  <a:lnTo>
                    <a:pt x="0" y="0"/>
                  </a:lnTo>
                  <a:cubicBezTo>
                    <a:pt x="5" y="0"/>
                    <a:pt x="11" y="1"/>
                    <a:pt x="15" y="1"/>
                  </a:cubicBezTo>
                  <a:cubicBezTo>
                    <a:pt x="15" y="1"/>
                    <a:pt x="14" y="2"/>
                    <a:pt x="13" y="3"/>
                  </a:cubicBezTo>
                  <a:cubicBezTo>
                    <a:pt x="9" y="2"/>
                    <a:pt x="3"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2" name="Freeform 1027"/>
            <p:cNvSpPr>
              <a:spLocks/>
            </p:cNvSpPr>
            <p:nvPr userDrawn="1"/>
          </p:nvSpPr>
          <p:spPr bwMode="auto">
            <a:xfrm>
              <a:off x="222" y="286"/>
              <a:ext cx="9" cy="2"/>
            </a:xfrm>
            <a:custGeom>
              <a:avLst/>
              <a:gdLst>
                <a:gd name="T0" fmla="*/ 0 w 21"/>
                <a:gd name="T1" fmla="*/ 0 h 4"/>
                <a:gd name="T2" fmla="*/ 0 w 21"/>
                <a:gd name="T3" fmla="*/ 0 h 4"/>
                <a:gd name="T4" fmla="*/ 19 w 21"/>
                <a:gd name="T5" fmla="*/ 2 h 4"/>
                <a:gd name="T6" fmla="*/ 21 w 21"/>
                <a:gd name="T7" fmla="*/ 4 h 4"/>
                <a:gd name="T8" fmla="*/ 0 w 21"/>
                <a:gd name="T9" fmla="*/ 0 h 4"/>
              </a:gdLst>
              <a:ahLst/>
              <a:cxnLst>
                <a:cxn ang="0">
                  <a:pos x="T0" y="T1"/>
                </a:cxn>
                <a:cxn ang="0">
                  <a:pos x="T2" y="T3"/>
                </a:cxn>
                <a:cxn ang="0">
                  <a:pos x="T4" y="T5"/>
                </a:cxn>
                <a:cxn ang="0">
                  <a:pos x="T6" y="T7"/>
                </a:cxn>
                <a:cxn ang="0">
                  <a:pos x="T8" y="T9"/>
                </a:cxn>
              </a:cxnLst>
              <a:rect l="0" t="0" r="r" b="b"/>
              <a:pathLst>
                <a:path w="21" h="4">
                  <a:moveTo>
                    <a:pt x="0" y="0"/>
                  </a:moveTo>
                  <a:lnTo>
                    <a:pt x="0" y="0"/>
                  </a:lnTo>
                  <a:cubicBezTo>
                    <a:pt x="4" y="0"/>
                    <a:pt x="19" y="2"/>
                    <a:pt x="19" y="2"/>
                  </a:cubicBezTo>
                  <a:cubicBezTo>
                    <a:pt x="20" y="3"/>
                    <a:pt x="20" y="4"/>
                    <a:pt x="21" y="4"/>
                  </a:cubicBezTo>
                  <a:cubicBezTo>
                    <a:pt x="21" y="4"/>
                    <a:pt x="4"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3" name="Freeform 1028"/>
            <p:cNvSpPr>
              <a:spLocks/>
            </p:cNvSpPr>
            <p:nvPr userDrawn="1"/>
          </p:nvSpPr>
          <p:spPr bwMode="auto">
            <a:xfrm>
              <a:off x="285" y="284"/>
              <a:ext cx="12" cy="11"/>
            </a:xfrm>
            <a:custGeom>
              <a:avLst/>
              <a:gdLst>
                <a:gd name="T0" fmla="*/ 6 w 26"/>
                <a:gd name="T1" fmla="*/ 0 h 24"/>
                <a:gd name="T2" fmla="*/ 6 w 26"/>
                <a:gd name="T3" fmla="*/ 0 h 24"/>
                <a:gd name="T4" fmla="*/ 26 w 26"/>
                <a:gd name="T5" fmla="*/ 3 h 24"/>
                <a:gd name="T6" fmla="*/ 26 w 26"/>
                <a:gd name="T7" fmla="*/ 22 h 24"/>
                <a:gd name="T8" fmla="*/ 6 w 26"/>
                <a:gd name="T9" fmla="*/ 0 h 24"/>
              </a:gdLst>
              <a:ahLst/>
              <a:cxnLst>
                <a:cxn ang="0">
                  <a:pos x="T0" y="T1"/>
                </a:cxn>
                <a:cxn ang="0">
                  <a:pos x="T2" y="T3"/>
                </a:cxn>
                <a:cxn ang="0">
                  <a:pos x="T4" y="T5"/>
                </a:cxn>
                <a:cxn ang="0">
                  <a:pos x="T6" y="T7"/>
                </a:cxn>
                <a:cxn ang="0">
                  <a:pos x="T8" y="T9"/>
                </a:cxn>
              </a:cxnLst>
              <a:rect l="0" t="0" r="r" b="b"/>
              <a:pathLst>
                <a:path w="26" h="24">
                  <a:moveTo>
                    <a:pt x="6" y="0"/>
                  </a:moveTo>
                  <a:lnTo>
                    <a:pt x="6" y="0"/>
                  </a:lnTo>
                  <a:cubicBezTo>
                    <a:pt x="13" y="5"/>
                    <a:pt x="18" y="5"/>
                    <a:pt x="26" y="3"/>
                  </a:cubicBezTo>
                  <a:lnTo>
                    <a:pt x="26" y="22"/>
                  </a:lnTo>
                  <a:cubicBezTo>
                    <a:pt x="13" y="24"/>
                    <a:pt x="0" y="14"/>
                    <a:pt x="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4" name="Freeform 1029"/>
            <p:cNvSpPr>
              <a:spLocks/>
            </p:cNvSpPr>
            <p:nvPr userDrawn="1"/>
          </p:nvSpPr>
          <p:spPr bwMode="auto">
            <a:xfrm>
              <a:off x="324" y="280"/>
              <a:ext cx="2" cy="5"/>
            </a:xfrm>
            <a:custGeom>
              <a:avLst/>
              <a:gdLst>
                <a:gd name="T0" fmla="*/ 3 w 4"/>
                <a:gd name="T1" fmla="*/ 0 h 11"/>
                <a:gd name="T2" fmla="*/ 3 w 4"/>
                <a:gd name="T3" fmla="*/ 0 h 11"/>
                <a:gd name="T4" fmla="*/ 4 w 4"/>
                <a:gd name="T5" fmla="*/ 11 h 11"/>
                <a:gd name="T6" fmla="*/ 0 w 4"/>
                <a:gd name="T7" fmla="*/ 11 h 11"/>
                <a:gd name="T8" fmla="*/ 3 w 4"/>
                <a:gd name="T9" fmla="*/ 0 h 11"/>
              </a:gdLst>
              <a:ahLst/>
              <a:cxnLst>
                <a:cxn ang="0">
                  <a:pos x="T0" y="T1"/>
                </a:cxn>
                <a:cxn ang="0">
                  <a:pos x="T2" y="T3"/>
                </a:cxn>
                <a:cxn ang="0">
                  <a:pos x="T4" y="T5"/>
                </a:cxn>
                <a:cxn ang="0">
                  <a:pos x="T6" y="T7"/>
                </a:cxn>
                <a:cxn ang="0">
                  <a:pos x="T8" y="T9"/>
                </a:cxn>
              </a:cxnLst>
              <a:rect l="0" t="0" r="r" b="b"/>
              <a:pathLst>
                <a:path w="4" h="11">
                  <a:moveTo>
                    <a:pt x="3" y="0"/>
                  </a:moveTo>
                  <a:lnTo>
                    <a:pt x="3" y="0"/>
                  </a:lnTo>
                  <a:cubicBezTo>
                    <a:pt x="4" y="3"/>
                    <a:pt x="4" y="7"/>
                    <a:pt x="4" y="11"/>
                  </a:cubicBezTo>
                  <a:lnTo>
                    <a:pt x="0" y="11"/>
                  </a:lnTo>
                  <a:cubicBezTo>
                    <a:pt x="0" y="8"/>
                    <a:pt x="2" y="4"/>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5" name="Freeform 1030"/>
            <p:cNvSpPr>
              <a:spLocks/>
            </p:cNvSpPr>
            <p:nvPr userDrawn="1"/>
          </p:nvSpPr>
          <p:spPr bwMode="auto">
            <a:xfrm>
              <a:off x="232" y="280"/>
              <a:ext cx="23" cy="11"/>
            </a:xfrm>
            <a:custGeom>
              <a:avLst/>
              <a:gdLst>
                <a:gd name="T0" fmla="*/ 0 w 53"/>
                <a:gd name="T1" fmla="*/ 11 h 24"/>
                <a:gd name="T2" fmla="*/ 0 w 53"/>
                <a:gd name="T3" fmla="*/ 11 h 24"/>
                <a:gd name="T4" fmla="*/ 24 w 53"/>
                <a:gd name="T5" fmla="*/ 2 h 24"/>
                <a:gd name="T6" fmla="*/ 53 w 53"/>
                <a:gd name="T7" fmla="*/ 8 h 24"/>
                <a:gd name="T8" fmla="*/ 47 w 53"/>
                <a:gd name="T9" fmla="*/ 13 h 24"/>
                <a:gd name="T10" fmla="*/ 21 w 53"/>
                <a:gd name="T11" fmla="*/ 13 h 24"/>
                <a:gd name="T12" fmla="*/ 43 w 53"/>
                <a:gd name="T13" fmla="*/ 17 h 24"/>
                <a:gd name="T14" fmla="*/ 46 w 53"/>
                <a:gd name="T15" fmla="*/ 23 h 24"/>
                <a:gd name="T16" fmla="*/ 17 w 53"/>
                <a:gd name="T17" fmla="*/ 23 h 24"/>
                <a:gd name="T18" fmla="*/ 0 w 53"/>
                <a:gd name="T1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
                  <a:moveTo>
                    <a:pt x="0" y="11"/>
                  </a:moveTo>
                  <a:lnTo>
                    <a:pt x="0" y="11"/>
                  </a:lnTo>
                  <a:cubicBezTo>
                    <a:pt x="4" y="2"/>
                    <a:pt x="14" y="0"/>
                    <a:pt x="24" y="2"/>
                  </a:cubicBezTo>
                  <a:cubicBezTo>
                    <a:pt x="34" y="5"/>
                    <a:pt x="42" y="6"/>
                    <a:pt x="53" y="8"/>
                  </a:cubicBezTo>
                  <a:cubicBezTo>
                    <a:pt x="50" y="9"/>
                    <a:pt x="49" y="10"/>
                    <a:pt x="47" y="13"/>
                  </a:cubicBezTo>
                  <a:cubicBezTo>
                    <a:pt x="40" y="13"/>
                    <a:pt x="30" y="11"/>
                    <a:pt x="21" y="13"/>
                  </a:cubicBezTo>
                  <a:cubicBezTo>
                    <a:pt x="28" y="15"/>
                    <a:pt x="37" y="17"/>
                    <a:pt x="43" y="17"/>
                  </a:cubicBezTo>
                  <a:cubicBezTo>
                    <a:pt x="44" y="19"/>
                    <a:pt x="46" y="23"/>
                    <a:pt x="46" y="23"/>
                  </a:cubicBezTo>
                  <a:cubicBezTo>
                    <a:pt x="40" y="23"/>
                    <a:pt x="26" y="24"/>
                    <a:pt x="17" y="23"/>
                  </a:cubicBezTo>
                  <a:cubicBezTo>
                    <a:pt x="9" y="22"/>
                    <a:pt x="3" y="16"/>
                    <a:pt x="0"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6" name="Freeform 1031"/>
            <p:cNvSpPr>
              <a:spLocks/>
            </p:cNvSpPr>
            <p:nvPr userDrawn="1"/>
          </p:nvSpPr>
          <p:spPr bwMode="auto">
            <a:xfrm>
              <a:off x="314" y="278"/>
              <a:ext cx="2" cy="7"/>
            </a:xfrm>
            <a:custGeom>
              <a:avLst/>
              <a:gdLst>
                <a:gd name="T0" fmla="*/ 6 w 6"/>
                <a:gd name="T1" fmla="*/ 0 h 16"/>
                <a:gd name="T2" fmla="*/ 6 w 6"/>
                <a:gd name="T3" fmla="*/ 0 h 16"/>
                <a:gd name="T4" fmla="*/ 5 w 6"/>
                <a:gd name="T5" fmla="*/ 16 h 16"/>
                <a:gd name="T6" fmla="*/ 0 w 6"/>
                <a:gd name="T7" fmla="*/ 16 h 16"/>
                <a:gd name="T8" fmla="*/ 6 w 6"/>
                <a:gd name="T9" fmla="*/ 0 h 16"/>
              </a:gdLst>
              <a:ahLst/>
              <a:cxnLst>
                <a:cxn ang="0">
                  <a:pos x="T0" y="T1"/>
                </a:cxn>
                <a:cxn ang="0">
                  <a:pos x="T2" y="T3"/>
                </a:cxn>
                <a:cxn ang="0">
                  <a:pos x="T4" y="T5"/>
                </a:cxn>
                <a:cxn ang="0">
                  <a:pos x="T6" y="T7"/>
                </a:cxn>
                <a:cxn ang="0">
                  <a:pos x="T8" y="T9"/>
                </a:cxn>
              </a:cxnLst>
              <a:rect l="0" t="0" r="r" b="b"/>
              <a:pathLst>
                <a:path w="6" h="16">
                  <a:moveTo>
                    <a:pt x="6" y="0"/>
                  </a:moveTo>
                  <a:lnTo>
                    <a:pt x="6" y="0"/>
                  </a:lnTo>
                  <a:cubicBezTo>
                    <a:pt x="6" y="6"/>
                    <a:pt x="5" y="12"/>
                    <a:pt x="5" y="16"/>
                  </a:cubicBezTo>
                  <a:lnTo>
                    <a:pt x="0" y="16"/>
                  </a:lnTo>
                  <a:cubicBezTo>
                    <a:pt x="2" y="11"/>
                    <a:pt x="5" y="7"/>
                    <a:pt x="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7" name="Freeform 1032"/>
            <p:cNvSpPr>
              <a:spLocks/>
            </p:cNvSpPr>
            <p:nvPr userDrawn="1"/>
          </p:nvSpPr>
          <p:spPr bwMode="auto">
            <a:xfrm>
              <a:off x="307" y="276"/>
              <a:ext cx="5" cy="9"/>
            </a:xfrm>
            <a:custGeom>
              <a:avLst/>
              <a:gdLst>
                <a:gd name="T0" fmla="*/ 12 w 12"/>
                <a:gd name="T1" fmla="*/ 0 h 20"/>
                <a:gd name="T2" fmla="*/ 12 w 12"/>
                <a:gd name="T3" fmla="*/ 0 h 20"/>
                <a:gd name="T4" fmla="*/ 6 w 12"/>
                <a:gd name="T5" fmla="*/ 20 h 20"/>
                <a:gd name="T6" fmla="*/ 0 w 12"/>
                <a:gd name="T7" fmla="*/ 20 h 20"/>
                <a:gd name="T8" fmla="*/ 12 w 12"/>
                <a:gd name="T9" fmla="*/ 0 h 20"/>
              </a:gdLst>
              <a:ahLst/>
              <a:cxnLst>
                <a:cxn ang="0">
                  <a:pos x="T0" y="T1"/>
                </a:cxn>
                <a:cxn ang="0">
                  <a:pos x="T2" y="T3"/>
                </a:cxn>
                <a:cxn ang="0">
                  <a:pos x="T4" y="T5"/>
                </a:cxn>
                <a:cxn ang="0">
                  <a:pos x="T6" y="T7"/>
                </a:cxn>
                <a:cxn ang="0">
                  <a:pos x="T8" y="T9"/>
                </a:cxn>
              </a:cxnLst>
              <a:rect l="0" t="0" r="r" b="b"/>
              <a:pathLst>
                <a:path w="12" h="20">
                  <a:moveTo>
                    <a:pt x="12" y="0"/>
                  </a:moveTo>
                  <a:lnTo>
                    <a:pt x="12" y="0"/>
                  </a:lnTo>
                  <a:cubicBezTo>
                    <a:pt x="11" y="7"/>
                    <a:pt x="7" y="16"/>
                    <a:pt x="6" y="20"/>
                  </a:cubicBezTo>
                  <a:lnTo>
                    <a:pt x="0" y="20"/>
                  </a:lnTo>
                  <a:cubicBezTo>
                    <a:pt x="2" y="16"/>
                    <a:pt x="10" y="7"/>
                    <a:pt x="1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8" name="Freeform 1033"/>
            <p:cNvSpPr>
              <a:spLocks/>
            </p:cNvSpPr>
            <p:nvPr userDrawn="1"/>
          </p:nvSpPr>
          <p:spPr bwMode="auto">
            <a:xfrm>
              <a:off x="197" y="278"/>
              <a:ext cx="41" cy="14"/>
            </a:xfrm>
            <a:custGeom>
              <a:avLst/>
              <a:gdLst>
                <a:gd name="T0" fmla="*/ 0 w 90"/>
                <a:gd name="T1" fmla="*/ 6 h 32"/>
                <a:gd name="T2" fmla="*/ 0 w 90"/>
                <a:gd name="T3" fmla="*/ 6 h 32"/>
                <a:gd name="T4" fmla="*/ 42 w 90"/>
                <a:gd name="T5" fmla="*/ 4 h 32"/>
                <a:gd name="T6" fmla="*/ 76 w 90"/>
                <a:gd name="T7" fmla="*/ 12 h 32"/>
                <a:gd name="T8" fmla="*/ 73 w 90"/>
                <a:gd name="T9" fmla="*/ 17 h 32"/>
                <a:gd name="T10" fmla="*/ 74 w 90"/>
                <a:gd name="T11" fmla="*/ 19 h 32"/>
                <a:gd name="T12" fmla="*/ 34 w 90"/>
                <a:gd name="T13" fmla="*/ 15 h 32"/>
                <a:gd name="T14" fmla="*/ 78 w 90"/>
                <a:gd name="T15" fmla="*/ 24 h 32"/>
                <a:gd name="T16" fmla="*/ 90 w 90"/>
                <a:gd name="T17" fmla="*/ 31 h 32"/>
                <a:gd name="T18" fmla="*/ 37 w 90"/>
                <a:gd name="T19" fmla="*/ 30 h 32"/>
                <a:gd name="T20" fmla="*/ 0 w 90"/>
                <a:gd name="T21"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32">
                  <a:moveTo>
                    <a:pt x="0" y="6"/>
                  </a:moveTo>
                  <a:lnTo>
                    <a:pt x="0" y="6"/>
                  </a:lnTo>
                  <a:cubicBezTo>
                    <a:pt x="11" y="0"/>
                    <a:pt x="30" y="1"/>
                    <a:pt x="42" y="4"/>
                  </a:cubicBezTo>
                  <a:cubicBezTo>
                    <a:pt x="52" y="6"/>
                    <a:pt x="70" y="10"/>
                    <a:pt x="76" y="12"/>
                  </a:cubicBezTo>
                  <a:cubicBezTo>
                    <a:pt x="75" y="13"/>
                    <a:pt x="74" y="15"/>
                    <a:pt x="73" y="17"/>
                  </a:cubicBezTo>
                  <a:cubicBezTo>
                    <a:pt x="73" y="18"/>
                    <a:pt x="73" y="18"/>
                    <a:pt x="74" y="19"/>
                  </a:cubicBezTo>
                  <a:cubicBezTo>
                    <a:pt x="73" y="19"/>
                    <a:pt x="48" y="14"/>
                    <a:pt x="34" y="15"/>
                  </a:cubicBezTo>
                  <a:cubicBezTo>
                    <a:pt x="47" y="20"/>
                    <a:pt x="77" y="24"/>
                    <a:pt x="78" y="24"/>
                  </a:cubicBezTo>
                  <a:cubicBezTo>
                    <a:pt x="81" y="28"/>
                    <a:pt x="86" y="30"/>
                    <a:pt x="90" y="31"/>
                  </a:cubicBezTo>
                  <a:cubicBezTo>
                    <a:pt x="86" y="32"/>
                    <a:pt x="46" y="31"/>
                    <a:pt x="37" y="30"/>
                  </a:cubicBezTo>
                  <a:cubicBezTo>
                    <a:pt x="24" y="28"/>
                    <a:pt x="4" y="20"/>
                    <a:pt x="0"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09" name="Freeform 1034"/>
            <p:cNvSpPr>
              <a:spLocks/>
            </p:cNvSpPr>
            <p:nvPr userDrawn="1"/>
          </p:nvSpPr>
          <p:spPr bwMode="auto">
            <a:xfrm>
              <a:off x="317" y="277"/>
              <a:ext cx="4" cy="8"/>
            </a:xfrm>
            <a:custGeom>
              <a:avLst/>
              <a:gdLst>
                <a:gd name="T0" fmla="*/ 7 w 9"/>
                <a:gd name="T1" fmla="*/ 0 h 19"/>
                <a:gd name="T2" fmla="*/ 7 w 9"/>
                <a:gd name="T3" fmla="*/ 0 h 19"/>
                <a:gd name="T4" fmla="*/ 8 w 9"/>
                <a:gd name="T5" fmla="*/ 19 h 19"/>
                <a:gd name="T6" fmla="*/ 0 w 9"/>
                <a:gd name="T7" fmla="*/ 19 h 19"/>
                <a:gd name="T8" fmla="*/ 7 w 9"/>
                <a:gd name="T9" fmla="*/ 0 h 19"/>
              </a:gdLst>
              <a:ahLst/>
              <a:cxnLst>
                <a:cxn ang="0">
                  <a:pos x="T0" y="T1"/>
                </a:cxn>
                <a:cxn ang="0">
                  <a:pos x="T2" y="T3"/>
                </a:cxn>
                <a:cxn ang="0">
                  <a:pos x="T4" y="T5"/>
                </a:cxn>
                <a:cxn ang="0">
                  <a:pos x="T6" y="T7"/>
                </a:cxn>
                <a:cxn ang="0">
                  <a:pos x="T8" y="T9"/>
                </a:cxn>
              </a:cxnLst>
              <a:rect l="0" t="0" r="r" b="b"/>
              <a:pathLst>
                <a:path w="9" h="19">
                  <a:moveTo>
                    <a:pt x="7" y="0"/>
                  </a:moveTo>
                  <a:lnTo>
                    <a:pt x="7" y="0"/>
                  </a:lnTo>
                  <a:cubicBezTo>
                    <a:pt x="8" y="5"/>
                    <a:pt x="9" y="13"/>
                    <a:pt x="8" y="19"/>
                  </a:cubicBezTo>
                  <a:lnTo>
                    <a:pt x="0" y="19"/>
                  </a:lnTo>
                  <a:cubicBezTo>
                    <a:pt x="1" y="12"/>
                    <a:pt x="5" y="6"/>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0" name="Freeform 1035"/>
            <p:cNvSpPr>
              <a:spLocks/>
            </p:cNvSpPr>
            <p:nvPr userDrawn="1"/>
          </p:nvSpPr>
          <p:spPr bwMode="auto">
            <a:xfrm>
              <a:off x="327" y="276"/>
              <a:ext cx="4" cy="9"/>
            </a:xfrm>
            <a:custGeom>
              <a:avLst/>
              <a:gdLst>
                <a:gd name="T0" fmla="*/ 8 w 9"/>
                <a:gd name="T1" fmla="*/ 0 h 20"/>
                <a:gd name="T2" fmla="*/ 8 w 9"/>
                <a:gd name="T3" fmla="*/ 0 h 20"/>
                <a:gd name="T4" fmla="*/ 9 w 9"/>
                <a:gd name="T5" fmla="*/ 20 h 20"/>
                <a:gd name="T6" fmla="*/ 0 w 9"/>
                <a:gd name="T7" fmla="*/ 20 h 20"/>
                <a:gd name="T8" fmla="*/ 8 w 9"/>
                <a:gd name="T9" fmla="*/ 0 h 20"/>
              </a:gdLst>
              <a:ahLst/>
              <a:cxnLst>
                <a:cxn ang="0">
                  <a:pos x="T0" y="T1"/>
                </a:cxn>
                <a:cxn ang="0">
                  <a:pos x="T2" y="T3"/>
                </a:cxn>
                <a:cxn ang="0">
                  <a:pos x="T4" y="T5"/>
                </a:cxn>
                <a:cxn ang="0">
                  <a:pos x="T6" y="T7"/>
                </a:cxn>
                <a:cxn ang="0">
                  <a:pos x="T8" y="T9"/>
                </a:cxn>
              </a:cxnLst>
              <a:rect l="0" t="0" r="r" b="b"/>
              <a:pathLst>
                <a:path w="9" h="20">
                  <a:moveTo>
                    <a:pt x="8" y="0"/>
                  </a:moveTo>
                  <a:lnTo>
                    <a:pt x="8" y="0"/>
                  </a:lnTo>
                  <a:cubicBezTo>
                    <a:pt x="9" y="6"/>
                    <a:pt x="8" y="15"/>
                    <a:pt x="9" y="20"/>
                  </a:cubicBezTo>
                  <a:lnTo>
                    <a:pt x="0" y="20"/>
                  </a:lnTo>
                  <a:cubicBezTo>
                    <a:pt x="2" y="13"/>
                    <a:pt x="6" y="8"/>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1" name="Freeform 1036"/>
            <p:cNvSpPr>
              <a:spLocks/>
            </p:cNvSpPr>
            <p:nvPr userDrawn="1"/>
          </p:nvSpPr>
          <p:spPr bwMode="auto">
            <a:xfrm>
              <a:off x="222" y="274"/>
              <a:ext cx="11" cy="4"/>
            </a:xfrm>
            <a:custGeom>
              <a:avLst/>
              <a:gdLst>
                <a:gd name="T0" fmla="*/ 0 w 24"/>
                <a:gd name="T1" fmla="*/ 0 h 9"/>
                <a:gd name="T2" fmla="*/ 0 w 24"/>
                <a:gd name="T3" fmla="*/ 0 h 9"/>
                <a:gd name="T4" fmla="*/ 22 w 24"/>
                <a:gd name="T5" fmla="*/ 6 h 9"/>
                <a:gd name="T6" fmla="*/ 24 w 24"/>
                <a:gd name="T7" fmla="*/ 9 h 9"/>
                <a:gd name="T8" fmla="*/ 0 w 24"/>
                <a:gd name="T9" fmla="*/ 0 h 9"/>
              </a:gdLst>
              <a:ahLst/>
              <a:cxnLst>
                <a:cxn ang="0">
                  <a:pos x="T0" y="T1"/>
                </a:cxn>
                <a:cxn ang="0">
                  <a:pos x="T2" y="T3"/>
                </a:cxn>
                <a:cxn ang="0">
                  <a:pos x="T4" y="T5"/>
                </a:cxn>
                <a:cxn ang="0">
                  <a:pos x="T6" y="T7"/>
                </a:cxn>
                <a:cxn ang="0">
                  <a:pos x="T8" y="T9"/>
                </a:cxn>
              </a:cxnLst>
              <a:rect l="0" t="0" r="r" b="b"/>
              <a:pathLst>
                <a:path w="24" h="9">
                  <a:moveTo>
                    <a:pt x="0" y="0"/>
                  </a:moveTo>
                  <a:lnTo>
                    <a:pt x="0" y="0"/>
                  </a:lnTo>
                  <a:cubicBezTo>
                    <a:pt x="7" y="2"/>
                    <a:pt x="19" y="5"/>
                    <a:pt x="22" y="6"/>
                  </a:cubicBezTo>
                  <a:cubicBezTo>
                    <a:pt x="23" y="7"/>
                    <a:pt x="23" y="8"/>
                    <a:pt x="24" y="9"/>
                  </a:cubicBezTo>
                  <a:cubicBezTo>
                    <a:pt x="23" y="8"/>
                    <a:pt x="6" y="3"/>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2" name="Freeform 1037"/>
            <p:cNvSpPr>
              <a:spLocks/>
            </p:cNvSpPr>
            <p:nvPr userDrawn="1"/>
          </p:nvSpPr>
          <p:spPr bwMode="auto">
            <a:xfrm>
              <a:off x="320" y="268"/>
              <a:ext cx="5" cy="17"/>
            </a:xfrm>
            <a:custGeom>
              <a:avLst/>
              <a:gdLst>
                <a:gd name="T0" fmla="*/ 7 w 11"/>
                <a:gd name="T1" fmla="*/ 0 h 38"/>
                <a:gd name="T2" fmla="*/ 7 w 11"/>
                <a:gd name="T3" fmla="*/ 0 h 38"/>
                <a:gd name="T4" fmla="*/ 11 w 11"/>
                <a:gd name="T5" fmla="*/ 24 h 38"/>
                <a:gd name="T6" fmla="*/ 5 w 11"/>
                <a:gd name="T7" fmla="*/ 38 h 38"/>
                <a:gd name="T8" fmla="*/ 2 w 11"/>
                <a:gd name="T9" fmla="*/ 38 h 38"/>
                <a:gd name="T10" fmla="*/ 0 w 11"/>
                <a:gd name="T11" fmla="*/ 17 h 38"/>
                <a:gd name="T12" fmla="*/ 2 w 11"/>
                <a:gd name="T13" fmla="*/ 6 h 38"/>
                <a:gd name="T14" fmla="*/ 5 w 11"/>
                <a:gd name="T15" fmla="*/ 25 h 38"/>
                <a:gd name="T16" fmla="*/ 7 w 11"/>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
                  <a:moveTo>
                    <a:pt x="7" y="0"/>
                  </a:moveTo>
                  <a:lnTo>
                    <a:pt x="7" y="0"/>
                  </a:lnTo>
                  <a:cubicBezTo>
                    <a:pt x="7" y="0"/>
                    <a:pt x="11" y="18"/>
                    <a:pt x="11" y="24"/>
                  </a:cubicBezTo>
                  <a:cubicBezTo>
                    <a:pt x="9" y="29"/>
                    <a:pt x="7" y="34"/>
                    <a:pt x="5" y="38"/>
                  </a:cubicBezTo>
                  <a:lnTo>
                    <a:pt x="2" y="38"/>
                  </a:lnTo>
                  <a:cubicBezTo>
                    <a:pt x="2" y="33"/>
                    <a:pt x="2" y="24"/>
                    <a:pt x="0" y="17"/>
                  </a:cubicBezTo>
                  <a:cubicBezTo>
                    <a:pt x="1" y="13"/>
                    <a:pt x="2" y="9"/>
                    <a:pt x="2" y="6"/>
                  </a:cubicBezTo>
                  <a:cubicBezTo>
                    <a:pt x="4" y="13"/>
                    <a:pt x="4" y="16"/>
                    <a:pt x="5" y="25"/>
                  </a:cubicBezTo>
                  <a:cubicBezTo>
                    <a:pt x="6" y="16"/>
                    <a:pt x="7" y="7"/>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3" name="Freeform 1038"/>
            <p:cNvSpPr>
              <a:spLocks/>
            </p:cNvSpPr>
            <p:nvPr userDrawn="1"/>
          </p:nvSpPr>
          <p:spPr bwMode="auto">
            <a:xfrm>
              <a:off x="311" y="269"/>
              <a:ext cx="6" cy="16"/>
            </a:xfrm>
            <a:custGeom>
              <a:avLst/>
              <a:gdLst>
                <a:gd name="T0" fmla="*/ 11 w 15"/>
                <a:gd name="T1" fmla="*/ 0 h 36"/>
                <a:gd name="T2" fmla="*/ 11 w 15"/>
                <a:gd name="T3" fmla="*/ 0 h 36"/>
                <a:gd name="T4" fmla="*/ 5 w 15"/>
                <a:gd name="T5" fmla="*/ 36 h 36"/>
                <a:gd name="T6" fmla="*/ 0 w 15"/>
                <a:gd name="T7" fmla="*/ 36 h 36"/>
                <a:gd name="T8" fmla="*/ 6 w 15"/>
                <a:gd name="T9" fmla="*/ 1 h 36"/>
                <a:gd name="T10" fmla="*/ 7 w 15"/>
                <a:gd name="T11" fmla="*/ 21 h 36"/>
                <a:gd name="T12" fmla="*/ 11 w 1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11" y="0"/>
                  </a:moveTo>
                  <a:lnTo>
                    <a:pt x="11" y="0"/>
                  </a:lnTo>
                  <a:cubicBezTo>
                    <a:pt x="15" y="20"/>
                    <a:pt x="11" y="27"/>
                    <a:pt x="5" y="36"/>
                  </a:cubicBezTo>
                  <a:lnTo>
                    <a:pt x="0" y="36"/>
                  </a:lnTo>
                  <a:cubicBezTo>
                    <a:pt x="3" y="30"/>
                    <a:pt x="6" y="12"/>
                    <a:pt x="6" y="1"/>
                  </a:cubicBezTo>
                  <a:cubicBezTo>
                    <a:pt x="6" y="2"/>
                    <a:pt x="8" y="13"/>
                    <a:pt x="7" y="21"/>
                  </a:cubicBezTo>
                  <a:cubicBezTo>
                    <a:pt x="9" y="13"/>
                    <a:pt x="10" y="8"/>
                    <a:pt x="1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4" name="Freeform 1039"/>
            <p:cNvSpPr>
              <a:spLocks/>
            </p:cNvSpPr>
            <p:nvPr userDrawn="1"/>
          </p:nvSpPr>
          <p:spPr bwMode="auto">
            <a:xfrm>
              <a:off x="295" y="267"/>
              <a:ext cx="13" cy="14"/>
            </a:xfrm>
            <a:custGeom>
              <a:avLst/>
              <a:gdLst>
                <a:gd name="T0" fmla="*/ 28 w 28"/>
                <a:gd name="T1" fmla="*/ 0 h 31"/>
                <a:gd name="T2" fmla="*/ 28 w 28"/>
                <a:gd name="T3" fmla="*/ 0 h 31"/>
                <a:gd name="T4" fmla="*/ 16 w 28"/>
                <a:gd name="T5" fmla="*/ 23 h 31"/>
                <a:gd name="T6" fmla="*/ 27 w 28"/>
                <a:gd name="T7" fmla="*/ 13 h 31"/>
                <a:gd name="T8" fmla="*/ 24 w 28"/>
                <a:gd name="T9" fmla="*/ 24 h 31"/>
                <a:gd name="T10" fmla="*/ 0 w 28"/>
                <a:gd name="T11" fmla="*/ 20 h 31"/>
                <a:gd name="T12" fmla="*/ 28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28" y="0"/>
                  </a:moveTo>
                  <a:lnTo>
                    <a:pt x="28" y="0"/>
                  </a:lnTo>
                  <a:cubicBezTo>
                    <a:pt x="28" y="10"/>
                    <a:pt x="23" y="20"/>
                    <a:pt x="16" y="23"/>
                  </a:cubicBezTo>
                  <a:cubicBezTo>
                    <a:pt x="24" y="21"/>
                    <a:pt x="27" y="13"/>
                    <a:pt x="27" y="13"/>
                  </a:cubicBezTo>
                  <a:cubicBezTo>
                    <a:pt x="27" y="15"/>
                    <a:pt x="26" y="21"/>
                    <a:pt x="24" y="24"/>
                  </a:cubicBezTo>
                  <a:cubicBezTo>
                    <a:pt x="16" y="31"/>
                    <a:pt x="3" y="29"/>
                    <a:pt x="0" y="20"/>
                  </a:cubicBezTo>
                  <a:cubicBezTo>
                    <a:pt x="14" y="26"/>
                    <a:pt x="24" y="15"/>
                    <a:pt x="2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5" name="Freeform 1040"/>
            <p:cNvSpPr>
              <a:spLocks/>
            </p:cNvSpPr>
            <p:nvPr userDrawn="1"/>
          </p:nvSpPr>
          <p:spPr bwMode="auto">
            <a:xfrm>
              <a:off x="231" y="268"/>
              <a:ext cx="26" cy="15"/>
            </a:xfrm>
            <a:custGeom>
              <a:avLst/>
              <a:gdLst>
                <a:gd name="T0" fmla="*/ 0 w 59"/>
                <a:gd name="T1" fmla="*/ 7 h 34"/>
                <a:gd name="T2" fmla="*/ 0 w 59"/>
                <a:gd name="T3" fmla="*/ 7 h 34"/>
                <a:gd name="T4" fmla="*/ 24 w 59"/>
                <a:gd name="T5" fmla="*/ 4 h 34"/>
                <a:gd name="T6" fmla="*/ 47 w 59"/>
                <a:gd name="T7" fmla="*/ 15 h 34"/>
                <a:gd name="T8" fmla="*/ 48 w 59"/>
                <a:gd name="T9" fmla="*/ 21 h 34"/>
                <a:gd name="T10" fmla="*/ 24 w 59"/>
                <a:gd name="T11" fmla="*/ 15 h 34"/>
                <a:gd name="T12" fmla="*/ 50 w 59"/>
                <a:gd name="T13" fmla="*/ 25 h 34"/>
                <a:gd name="T14" fmla="*/ 59 w 59"/>
                <a:gd name="T15" fmla="*/ 34 h 34"/>
                <a:gd name="T16" fmla="*/ 13 w 59"/>
                <a:gd name="T17" fmla="*/ 24 h 34"/>
                <a:gd name="T18" fmla="*/ 0 w 59"/>
                <a:gd name="T1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4">
                  <a:moveTo>
                    <a:pt x="0" y="7"/>
                  </a:moveTo>
                  <a:lnTo>
                    <a:pt x="0" y="7"/>
                  </a:lnTo>
                  <a:cubicBezTo>
                    <a:pt x="6" y="2"/>
                    <a:pt x="15" y="0"/>
                    <a:pt x="24" y="4"/>
                  </a:cubicBezTo>
                  <a:cubicBezTo>
                    <a:pt x="26" y="5"/>
                    <a:pt x="41" y="12"/>
                    <a:pt x="47" y="15"/>
                  </a:cubicBezTo>
                  <a:cubicBezTo>
                    <a:pt x="47" y="17"/>
                    <a:pt x="48" y="20"/>
                    <a:pt x="48" y="21"/>
                  </a:cubicBezTo>
                  <a:cubicBezTo>
                    <a:pt x="43" y="19"/>
                    <a:pt x="33" y="16"/>
                    <a:pt x="24" y="15"/>
                  </a:cubicBezTo>
                  <a:cubicBezTo>
                    <a:pt x="34" y="21"/>
                    <a:pt x="46" y="24"/>
                    <a:pt x="50" y="25"/>
                  </a:cubicBezTo>
                  <a:cubicBezTo>
                    <a:pt x="52" y="28"/>
                    <a:pt x="54" y="31"/>
                    <a:pt x="59" y="34"/>
                  </a:cubicBezTo>
                  <a:cubicBezTo>
                    <a:pt x="44" y="31"/>
                    <a:pt x="25" y="29"/>
                    <a:pt x="13" y="24"/>
                  </a:cubicBezTo>
                  <a:cubicBezTo>
                    <a:pt x="9" y="22"/>
                    <a:pt x="1" y="15"/>
                    <a:pt x="0"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6" name="Freeform 1041"/>
            <p:cNvSpPr>
              <a:spLocks/>
            </p:cNvSpPr>
            <p:nvPr userDrawn="1"/>
          </p:nvSpPr>
          <p:spPr bwMode="auto">
            <a:xfrm>
              <a:off x="250" y="268"/>
              <a:ext cx="6" cy="3"/>
            </a:xfrm>
            <a:custGeom>
              <a:avLst/>
              <a:gdLst>
                <a:gd name="T0" fmla="*/ 0 w 14"/>
                <a:gd name="T1" fmla="*/ 0 h 8"/>
                <a:gd name="T2" fmla="*/ 0 w 14"/>
                <a:gd name="T3" fmla="*/ 0 h 8"/>
                <a:gd name="T4" fmla="*/ 14 w 14"/>
                <a:gd name="T5" fmla="*/ 8 h 8"/>
                <a:gd name="T6" fmla="*/ 12 w 14"/>
                <a:gd name="T7" fmla="*/ 8 h 8"/>
                <a:gd name="T8" fmla="*/ 0 w 14"/>
                <a:gd name="T9" fmla="*/ 0 h 8"/>
              </a:gdLst>
              <a:ahLst/>
              <a:cxnLst>
                <a:cxn ang="0">
                  <a:pos x="T0" y="T1"/>
                </a:cxn>
                <a:cxn ang="0">
                  <a:pos x="T2" y="T3"/>
                </a:cxn>
                <a:cxn ang="0">
                  <a:pos x="T4" y="T5"/>
                </a:cxn>
                <a:cxn ang="0">
                  <a:pos x="T6" y="T7"/>
                </a:cxn>
                <a:cxn ang="0">
                  <a:pos x="T8" y="T9"/>
                </a:cxn>
              </a:cxnLst>
              <a:rect l="0" t="0" r="r" b="b"/>
              <a:pathLst>
                <a:path w="14" h="8">
                  <a:moveTo>
                    <a:pt x="0" y="0"/>
                  </a:moveTo>
                  <a:lnTo>
                    <a:pt x="0" y="0"/>
                  </a:lnTo>
                  <a:cubicBezTo>
                    <a:pt x="5" y="2"/>
                    <a:pt x="10" y="6"/>
                    <a:pt x="14" y="8"/>
                  </a:cubicBezTo>
                  <a:lnTo>
                    <a:pt x="12" y="8"/>
                  </a:lnTo>
                  <a:cubicBezTo>
                    <a:pt x="8" y="6"/>
                    <a:pt x="5" y="3"/>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7" name="Freeform 1042"/>
            <p:cNvSpPr>
              <a:spLocks/>
            </p:cNvSpPr>
            <p:nvPr userDrawn="1"/>
          </p:nvSpPr>
          <p:spPr bwMode="auto">
            <a:xfrm>
              <a:off x="298" y="263"/>
              <a:ext cx="16" cy="22"/>
            </a:xfrm>
            <a:custGeom>
              <a:avLst/>
              <a:gdLst>
                <a:gd name="T0" fmla="*/ 34 w 37"/>
                <a:gd name="T1" fmla="*/ 0 h 50"/>
                <a:gd name="T2" fmla="*/ 34 w 37"/>
                <a:gd name="T3" fmla="*/ 0 h 50"/>
                <a:gd name="T4" fmla="*/ 18 w 37"/>
                <a:gd name="T5" fmla="*/ 50 h 50"/>
                <a:gd name="T6" fmla="*/ 0 w 37"/>
                <a:gd name="T7" fmla="*/ 50 h 50"/>
                <a:gd name="T8" fmla="*/ 2 w 37"/>
                <a:gd name="T9" fmla="*/ 49 h 50"/>
                <a:gd name="T10" fmla="*/ 32 w 37"/>
                <a:gd name="T11" fmla="*/ 0 h 50"/>
                <a:gd name="T12" fmla="*/ 31 w 37"/>
                <a:gd name="T13" fmla="*/ 19 h 50"/>
                <a:gd name="T14" fmla="*/ 34 w 37"/>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0">
                  <a:moveTo>
                    <a:pt x="34" y="0"/>
                  </a:moveTo>
                  <a:lnTo>
                    <a:pt x="34" y="0"/>
                  </a:lnTo>
                  <a:cubicBezTo>
                    <a:pt x="37" y="21"/>
                    <a:pt x="31" y="38"/>
                    <a:pt x="18" y="50"/>
                  </a:cubicBezTo>
                  <a:lnTo>
                    <a:pt x="0" y="50"/>
                  </a:lnTo>
                  <a:lnTo>
                    <a:pt x="2" y="49"/>
                  </a:lnTo>
                  <a:cubicBezTo>
                    <a:pt x="21" y="42"/>
                    <a:pt x="29" y="25"/>
                    <a:pt x="32" y="0"/>
                  </a:cubicBezTo>
                  <a:cubicBezTo>
                    <a:pt x="32" y="5"/>
                    <a:pt x="32" y="14"/>
                    <a:pt x="31" y="19"/>
                  </a:cubicBezTo>
                  <a:cubicBezTo>
                    <a:pt x="33" y="13"/>
                    <a:pt x="33" y="6"/>
                    <a:pt x="3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8" name="Freeform 1043"/>
            <p:cNvSpPr>
              <a:spLocks/>
            </p:cNvSpPr>
            <p:nvPr userDrawn="1"/>
          </p:nvSpPr>
          <p:spPr bwMode="auto">
            <a:xfrm>
              <a:off x="197" y="261"/>
              <a:ext cx="39" cy="21"/>
            </a:xfrm>
            <a:custGeom>
              <a:avLst/>
              <a:gdLst>
                <a:gd name="T0" fmla="*/ 0 w 87"/>
                <a:gd name="T1" fmla="*/ 3 h 45"/>
                <a:gd name="T2" fmla="*/ 0 w 87"/>
                <a:gd name="T3" fmla="*/ 3 h 45"/>
                <a:gd name="T4" fmla="*/ 40 w 87"/>
                <a:gd name="T5" fmla="*/ 8 h 45"/>
                <a:gd name="T6" fmla="*/ 72 w 87"/>
                <a:gd name="T7" fmla="*/ 23 h 45"/>
                <a:gd name="T8" fmla="*/ 76 w 87"/>
                <a:gd name="T9" fmla="*/ 31 h 45"/>
                <a:gd name="T10" fmla="*/ 28 w 87"/>
                <a:gd name="T11" fmla="*/ 17 h 45"/>
                <a:gd name="T12" fmla="*/ 83 w 87"/>
                <a:gd name="T13" fmla="*/ 38 h 45"/>
                <a:gd name="T14" fmla="*/ 87 w 87"/>
                <a:gd name="T15" fmla="*/ 42 h 45"/>
                <a:gd name="T16" fmla="*/ 80 w 87"/>
                <a:gd name="T17" fmla="*/ 45 h 45"/>
                <a:gd name="T18" fmla="*/ 43 w 87"/>
                <a:gd name="T19" fmla="*/ 37 h 45"/>
                <a:gd name="T20" fmla="*/ 0 w 87"/>
                <a:gd name="T2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5">
                  <a:moveTo>
                    <a:pt x="0" y="3"/>
                  </a:moveTo>
                  <a:lnTo>
                    <a:pt x="0" y="3"/>
                  </a:lnTo>
                  <a:cubicBezTo>
                    <a:pt x="10" y="0"/>
                    <a:pt x="30" y="4"/>
                    <a:pt x="40" y="8"/>
                  </a:cubicBezTo>
                  <a:cubicBezTo>
                    <a:pt x="46" y="11"/>
                    <a:pt x="67" y="19"/>
                    <a:pt x="72" y="23"/>
                  </a:cubicBezTo>
                  <a:cubicBezTo>
                    <a:pt x="74" y="26"/>
                    <a:pt x="74" y="28"/>
                    <a:pt x="76" y="31"/>
                  </a:cubicBezTo>
                  <a:cubicBezTo>
                    <a:pt x="68" y="28"/>
                    <a:pt x="49" y="21"/>
                    <a:pt x="28" y="17"/>
                  </a:cubicBezTo>
                  <a:cubicBezTo>
                    <a:pt x="43" y="24"/>
                    <a:pt x="68" y="33"/>
                    <a:pt x="83" y="38"/>
                  </a:cubicBezTo>
                  <a:cubicBezTo>
                    <a:pt x="84" y="39"/>
                    <a:pt x="86" y="41"/>
                    <a:pt x="87" y="42"/>
                  </a:cubicBezTo>
                  <a:cubicBezTo>
                    <a:pt x="84" y="42"/>
                    <a:pt x="82" y="44"/>
                    <a:pt x="80" y="45"/>
                  </a:cubicBezTo>
                  <a:cubicBezTo>
                    <a:pt x="75" y="45"/>
                    <a:pt x="49" y="39"/>
                    <a:pt x="43" y="37"/>
                  </a:cubicBezTo>
                  <a:cubicBezTo>
                    <a:pt x="24" y="31"/>
                    <a:pt x="2" y="18"/>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19" name="Freeform 1044"/>
            <p:cNvSpPr>
              <a:spLocks/>
            </p:cNvSpPr>
            <p:nvPr userDrawn="1"/>
          </p:nvSpPr>
          <p:spPr bwMode="auto">
            <a:xfrm>
              <a:off x="222" y="260"/>
              <a:ext cx="13" cy="8"/>
            </a:xfrm>
            <a:custGeom>
              <a:avLst/>
              <a:gdLst>
                <a:gd name="T0" fmla="*/ 0 w 29"/>
                <a:gd name="T1" fmla="*/ 0 h 16"/>
                <a:gd name="T2" fmla="*/ 0 w 29"/>
                <a:gd name="T3" fmla="*/ 0 h 16"/>
                <a:gd name="T4" fmla="*/ 29 w 29"/>
                <a:gd name="T5" fmla="*/ 15 h 16"/>
                <a:gd name="T6" fmla="*/ 25 w 29"/>
                <a:gd name="T7" fmla="*/ 16 h 16"/>
                <a:gd name="T8" fmla="*/ 0 w 29"/>
                <a:gd name="T9" fmla="*/ 0 h 16"/>
              </a:gdLst>
              <a:ahLst/>
              <a:cxnLst>
                <a:cxn ang="0">
                  <a:pos x="T0" y="T1"/>
                </a:cxn>
                <a:cxn ang="0">
                  <a:pos x="T2" y="T3"/>
                </a:cxn>
                <a:cxn ang="0">
                  <a:pos x="T4" y="T5"/>
                </a:cxn>
                <a:cxn ang="0">
                  <a:pos x="T6" y="T7"/>
                </a:cxn>
                <a:cxn ang="0">
                  <a:pos x="T8" y="T9"/>
                </a:cxn>
              </a:cxnLst>
              <a:rect l="0" t="0" r="r" b="b"/>
              <a:pathLst>
                <a:path w="29" h="16">
                  <a:moveTo>
                    <a:pt x="0" y="0"/>
                  </a:moveTo>
                  <a:lnTo>
                    <a:pt x="0" y="0"/>
                  </a:lnTo>
                  <a:cubicBezTo>
                    <a:pt x="10" y="5"/>
                    <a:pt x="27" y="14"/>
                    <a:pt x="29" y="15"/>
                  </a:cubicBezTo>
                  <a:cubicBezTo>
                    <a:pt x="28" y="15"/>
                    <a:pt x="27" y="15"/>
                    <a:pt x="25" y="16"/>
                  </a:cubicBezTo>
                  <a:cubicBezTo>
                    <a:pt x="25" y="16"/>
                    <a:pt x="7" y="6"/>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0" name="Freeform 1045"/>
            <p:cNvSpPr>
              <a:spLocks/>
            </p:cNvSpPr>
            <p:nvPr userDrawn="1"/>
          </p:nvSpPr>
          <p:spPr bwMode="auto">
            <a:xfrm>
              <a:off x="315" y="257"/>
              <a:ext cx="6" cy="25"/>
            </a:xfrm>
            <a:custGeom>
              <a:avLst/>
              <a:gdLst>
                <a:gd name="T0" fmla="*/ 3 w 12"/>
                <a:gd name="T1" fmla="*/ 0 h 55"/>
                <a:gd name="T2" fmla="*/ 3 w 12"/>
                <a:gd name="T3" fmla="*/ 0 h 55"/>
                <a:gd name="T4" fmla="*/ 12 w 12"/>
                <a:gd name="T5" fmla="*/ 27 h 55"/>
                <a:gd name="T6" fmla="*/ 3 w 12"/>
                <a:gd name="T7" fmla="*/ 55 h 55"/>
                <a:gd name="T8" fmla="*/ 0 w 12"/>
                <a:gd name="T9" fmla="*/ 24 h 55"/>
                <a:gd name="T10" fmla="*/ 1 w 12"/>
                <a:gd name="T11" fmla="*/ 1 h 55"/>
                <a:gd name="T12" fmla="*/ 7 w 12"/>
                <a:gd name="T13" fmla="*/ 28 h 55"/>
                <a:gd name="T14" fmla="*/ 3 w 1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5">
                  <a:moveTo>
                    <a:pt x="3" y="0"/>
                  </a:moveTo>
                  <a:lnTo>
                    <a:pt x="3" y="0"/>
                  </a:lnTo>
                  <a:cubicBezTo>
                    <a:pt x="6" y="6"/>
                    <a:pt x="12" y="22"/>
                    <a:pt x="12" y="27"/>
                  </a:cubicBezTo>
                  <a:cubicBezTo>
                    <a:pt x="12" y="39"/>
                    <a:pt x="6" y="48"/>
                    <a:pt x="3" y="55"/>
                  </a:cubicBezTo>
                  <a:cubicBezTo>
                    <a:pt x="4" y="45"/>
                    <a:pt x="3" y="33"/>
                    <a:pt x="0" y="24"/>
                  </a:cubicBezTo>
                  <a:cubicBezTo>
                    <a:pt x="1" y="17"/>
                    <a:pt x="1" y="8"/>
                    <a:pt x="1" y="1"/>
                  </a:cubicBezTo>
                  <a:cubicBezTo>
                    <a:pt x="2" y="4"/>
                    <a:pt x="6" y="19"/>
                    <a:pt x="7" y="28"/>
                  </a:cubicBezTo>
                  <a:cubicBezTo>
                    <a:pt x="7" y="20"/>
                    <a:pt x="4" y="6"/>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1" name="Freeform 1046"/>
            <p:cNvSpPr>
              <a:spLocks/>
            </p:cNvSpPr>
            <p:nvPr userDrawn="1"/>
          </p:nvSpPr>
          <p:spPr bwMode="auto">
            <a:xfrm>
              <a:off x="323" y="257"/>
              <a:ext cx="7" cy="27"/>
            </a:xfrm>
            <a:custGeom>
              <a:avLst/>
              <a:gdLst>
                <a:gd name="T0" fmla="*/ 0 w 15"/>
                <a:gd name="T1" fmla="*/ 0 h 60"/>
                <a:gd name="T2" fmla="*/ 0 w 15"/>
                <a:gd name="T3" fmla="*/ 0 h 60"/>
                <a:gd name="T4" fmla="*/ 7 w 15"/>
                <a:gd name="T5" fmla="*/ 29 h 60"/>
                <a:gd name="T6" fmla="*/ 2 w 15"/>
                <a:gd name="T7" fmla="*/ 1 h 60"/>
                <a:gd name="T8" fmla="*/ 7 w 15"/>
                <a:gd name="T9" fmla="*/ 15 h 60"/>
                <a:gd name="T10" fmla="*/ 15 w 15"/>
                <a:gd name="T11" fmla="*/ 42 h 60"/>
                <a:gd name="T12" fmla="*/ 7 w 15"/>
                <a:gd name="T13" fmla="*/ 60 h 60"/>
                <a:gd name="T14" fmla="*/ 4 w 15"/>
                <a:gd name="T15" fmla="*/ 31 h 60"/>
                <a:gd name="T16" fmla="*/ 1 w 15"/>
                <a:gd name="T17" fmla="*/ 20 h 60"/>
                <a:gd name="T18" fmla="*/ 0 w 1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0">
                  <a:moveTo>
                    <a:pt x="0" y="0"/>
                  </a:moveTo>
                  <a:lnTo>
                    <a:pt x="0" y="0"/>
                  </a:lnTo>
                  <a:cubicBezTo>
                    <a:pt x="1" y="6"/>
                    <a:pt x="7" y="26"/>
                    <a:pt x="7" y="29"/>
                  </a:cubicBezTo>
                  <a:cubicBezTo>
                    <a:pt x="6" y="19"/>
                    <a:pt x="4" y="10"/>
                    <a:pt x="2" y="1"/>
                  </a:cubicBezTo>
                  <a:cubicBezTo>
                    <a:pt x="2" y="1"/>
                    <a:pt x="6" y="12"/>
                    <a:pt x="7" y="15"/>
                  </a:cubicBezTo>
                  <a:cubicBezTo>
                    <a:pt x="9" y="22"/>
                    <a:pt x="14" y="35"/>
                    <a:pt x="15" y="42"/>
                  </a:cubicBezTo>
                  <a:cubicBezTo>
                    <a:pt x="13" y="49"/>
                    <a:pt x="10" y="54"/>
                    <a:pt x="7" y="60"/>
                  </a:cubicBezTo>
                  <a:cubicBezTo>
                    <a:pt x="7" y="50"/>
                    <a:pt x="6" y="41"/>
                    <a:pt x="4" y="31"/>
                  </a:cubicBezTo>
                  <a:cubicBezTo>
                    <a:pt x="3" y="28"/>
                    <a:pt x="1" y="24"/>
                    <a:pt x="1" y="20"/>
                  </a:cubicBezTo>
                  <a:cubicBezTo>
                    <a:pt x="0" y="14"/>
                    <a:pt x="0" y="4"/>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2" name="Freeform 1047"/>
            <p:cNvSpPr>
              <a:spLocks/>
            </p:cNvSpPr>
            <p:nvPr userDrawn="1"/>
          </p:nvSpPr>
          <p:spPr bwMode="auto">
            <a:xfrm>
              <a:off x="235" y="256"/>
              <a:ext cx="26" cy="18"/>
            </a:xfrm>
            <a:custGeom>
              <a:avLst/>
              <a:gdLst>
                <a:gd name="T0" fmla="*/ 0 w 58"/>
                <a:gd name="T1" fmla="*/ 0 h 39"/>
                <a:gd name="T2" fmla="*/ 0 w 58"/>
                <a:gd name="T3" fmla="*/ 0 h 39"/>
                <a:gd name="T4" fmla="*/ 58 w 58"/>
                <a:gd name="T5" fmla="*/ 34 h 39"/>
                <a:gd name="T6" fmla="*/ 51 w 58"/>
                <a:gd name="T7" fmla="*/ 34 h 39"/>
                <a:gd name="T8" fmla="*/ 23 w 58"/>
                <a:gd name="T9" fmla="*/ 18 h 39"/>
                <a:gd name="T10" fmla="*/ 45 w 58"/>
                <a:gd name="T11" fmla="*/ 35 h 39"/>
                <a:gd name="T12" fmla="*/ 38 w 58"/>
                <a:gd name="T13" fmla="*/ 39 h 39"/>
                <a:gd name="T14" fmla="*/ 12 w 58"/>
                <a:gd name="T15" fmla="*/ 26 h 39"/>
                <a:gd name="T16" fmla="*/ 0 w 58"/>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39">
                  <a:moveTo>
                    <a:pt x="0" y="0"/>
                  </a:moveTo>
                  <a:lnTo>
                    <a:pt x="0" y="0"/>
                  </a:lnTo>
                  <a:cubicBezTo>
                    <a:pt x="27" y="2"/>
                    <a:pt x="41" y="22"/>
                    <a:pt x="58" y="34"/>
                  </a:cubicBezTo>
                  <a:cubicBezTo>
                    <a:pt x="56" y="34"/>
                    <a:pt x="54" y="34"/>
                    <a:pt x="51" y="34"/>
                  </a:cubicBezTo>
                  <a:cubicBezTo>
                    <a:pt x="48" y="33"/>
                    <a:pt x="33" y="22"/>
                    <a:pt x="23" y="18"/>
                  </a:cubicBezTo>
                  <a:cubicBezTo>
                    <a:pt x="28" y="25"/>
                    <a:pt x="38" y="29"/>
                    <a:pt x="45" y="35"/>
                  </a:cubicBezTo>
                  <a:cubicBezTo>
                    <a:pt x="43" y="36"/>
                    <a:pt x="41" y="37"/>
                    <a:pt x="38" y="39"/>
                  </a:cubicBezTo>
                  <a:cubicBezTo>
                    <a:pt x="34" y="37"/>
                    <a:pt x="18" y="28"/>
                    <a:pt x="12" y="26"/>
                  </a:cubicBezTo>
                  <a:cubicBezTo>
                    <a:pt x="5" y="18"/>
                    <a:pt x="0" y="8"/>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3" name="Freeform 1048"/>
            <p:cNvSpPr>
              <a:spLocks/>
            </p:cNvSpPr>
            <p:nvPr userDrawn="1"/>
          </p:nvSpPr>
          <p:spPr bwMode="auto">
            <a:xfrm>
              <a:off x="251" y="255"/>
              <a:ext cx="3" cy="4"/>
            </a:xfrm>
            <a:custGeom>
              <a:avLst/>
              <a:gdLst>
                <a:gd name="T0" fmla="*/ 0 w 7"/>
                <a:gd name="T1" fmla="*/ 0 h 10"/>
                <a:gd name="T2" fmla="*/ 0 w 7"/>
                <a:gd name="T3" fmla="*/ 0 h 10"/>
                <a:gd name="T4" fmla="*/ 7 w 7"/>
                <a:gd name="T5" fmla="*/ 7 h 10"/>
                <a:gd name="T6" fmla="*/ 7 w 7"/>
                <a:gd name="T7" fmla="*/ 10 h 10"/>
                <a:gd name="T8" fmla="*/ 0 w 7"/>
                <a:gd name="T9" fmla="*/ 0 h 10"/>
              </a:gdLst>
              <a:ahLst/>
              <a:cxnLst>
                <a:cxn ang="0">
                  <a:pos x="T0" y="T1"/>
                </a:cxn>
                <a:cxn ang="0">
                  <a:pos x="T2" y="T3"/>
                </a:cxn>
                <a:cxn ang="0">
                  <a:pos x="T4" y="T5"/>
                </a:cxn>
                <a:cxn ang="0">
                  <a:pos x="T6" y="T7"/>
                </a:cxn>
                <a:cxn ang="0">
                  <a:pos x="T8" y="T9"/>
                </a:cxn>
              </a:cxnLst>
              <a:rect l="0" t="0" r="r" b="b"/>
              <a:pathLst>
                <a:path w="7" h="10">
                  <a:moveTo>
                    <a:pt x="0" y="0"/>
                  </a:moveTo>
                  <a:lnTo>
                    <a:pt x="0" y="0"/>
                  </a:lnTo>
                  <a:cubicBezTo>
                    <a:pt x="2" y="2"/>
                    <a:pt x="5" y="5"/>
                    <a:pt x="7" y="7"/>
                  </a:cubicBezTo>
                  <a:cubicBezTo>
                    <a:pt x="7" y="8"/>
                    <a:pt x="7" y="9"/>
                    <a:pt x="7" y="10"/>
                  </a:cubicBezTo>
                  <a:cubicBezTo>
                    <a:pt x="5" y="7"/>
                    <a:pt x="1" y="2"/>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4" name="Freeform 1049"/>
            <p:cNvSpPr>
              <a:spLocks/>
            </p:cNvSpPr>
            <p:nvPr userDrawn="1"/>
          </p:nvSpPr>
          <p:spPr bwMode="auto">
            <a:xfrm>
              <a:off x="252" y="251"/>
              <a:ext cx="45" cy="64"/>
            </a:xfrm>
            <a:custGeom>
              <a:avLst/>
              <a:gdLst>
                <a:gd name="T0" fmla="*/ 13 w 100"/>
                <a:gd name="T1" fmla="*/ 95 h 142"/>
                <a:gd name="T2" fmla="*/ 13 w 100"/>
                <a:gd name="T3" fmla="*/ 95 h 142"/>
                <a:gd name="T4" fmla="*/ 0 w 100"/>
                <a:gd name="T5" fmla="*/ 82 h 142"/>
                <a:gd name="T6" fmla="*/ 16 w 100"/>
                <a:gd name="T7" fmla="*/ 74 h 142"/>
                <a:gd name="T8" fmla="*/ 30 w 100"/>
                <a:gd name="T9" fmla="*/ 78 h 142"/>
                <a:gd name="T10" fmla="*/ 31 w 100"/>
                <a:gd name="T11" fmla="*/ 76 h 142"/>
                <a:gd name="T12" fmla="*/ 2 w 100"/>
                <a:gd name="T13" fmla="*/ 51 h 142"/>
                <a:gd name="T14" fmla="*/ 37 w 100"/>
                <a:gd name="T15" fmla="*/ 61 h 142"/>
                <a:gd name="T16" fmla="*/ 38 w 100"/>
                <a:gd name="T17" fmla="*/ 60 h 142"/>
                <a:gd name="T18" fmla="*/ 14 w 100"/>
                <a:gd name="T19" fmla="*/ 36 h 142"/>
                <a:gd name="T20" fmla="*/ 8 w 100"/>
                <a:gd name="T21" fmla="*/ 0 h 142"/>
                <a:gd name="T22" fmla="*/ 55 w 100"/>
                <a:gd name="T23" fmla="*/ 52 h 142"/>
                <a:gd name="T24" fmla="*/ 42 w 100"/>
                <a:gd name="T25" fmla="*/ 83 h 142"/>
                <a:gd name="T26" fmla="*/ 62 w 100"/>
                <a:gd name="T27" fmla="*/ 110 h 142"/>
                <a:gd name="T28" fmla="*/ 93 w 100"/>
                <a:gd name="T29" fmla="*/ 98 h 142"/>
                <a:gd name="T30" fmla="*/ 100 w 100"/>
                <a:gd name="T31" fmla="*/ 98 h 142"/>
                <a:gd name="T32" fmla="*/ 100 w 100"/>
                <a:gd name="T33" fmla="*/ 110 h 142"/>
                <a:gd name="T34" fmla="*/ 98 w 100"/>
                <a:gd name="T35" fmla="*/ 112 h 142"/>
                <a:gd name="T36" fmla="*/ 100 w 100"/>
                <a:gd name="T37" fmla="*/ 120 h 142"/>
                <a:gd name="T38" fmla="*/ 100 w 100"/>
                <a:gd name="T39" fmla="*/ 129 h 142"/>
                <a:gd name="T40" fmla="*/ 96 w 100"/>
                <a:gd name="T41" fmla="*/ 126 h 142"/>
                <a:gd name="T42" fmla="*/ 100 w 100"/>
                <a:gd name="T43" fmla="*/ 131 h 142"/>
                <a:gd name="T44" fmla="*/ 100 w 100"/>
                <a:gd name="T45" fmla="*/ 133 h 142"/>
                <a:gd name="T46" fmla="*/ 96 w 100"/>
                <a:gd name="T47" fmla="*/ 131 h 142"/>
                <a:gd name="T48" fmla="*/ 91 w 100"/>
                <a:gd name="T49" fmla="*/ 115 h 142"/>
                <a:gd name="T50" fmla="*/ 89 w 100"/>
                <a:gd name="T51" fmla="*/ 116 h 142"/>
                <a:gd name="T52" fmla="*/ 94 w 100"/>
                <a:gd name="T53" fmla="*/ 130 h 142"/>
                <a:gd name="T54" fmla="*/ 87 w 100"/>
                <a:gd name="T55" fmla="*/ 142 h 142"/>
                <a:gd name="T56" fmla="*/ 74 w 100"/>
                <a:gd name="T57" fmla="*/ 134 h 142"/>
                <a:gd name="T58" fmla="*/ 72 w 100"/>
                <a:gd name="T59" fmla="*/ 120 h 142"/>
                <a:gd name="T60" fmla="*/ 70 w 100"/>
                <a:gd name="T61" fmla="*/ 120 h 142"/>
                <a:gd name="T62" fmla="*/ 71 w 100"/>
                <a:gd name="T63" fmla="*/ 133 h 142"/>
                <a:gd name="T64" fmla="*/ 61 w 100"/>
                <a:gd name="T65" fmla="*/ 142 h 142"/>
                <a:gd name="T66" fmla="*/ 52 w 100"/>
                <a:gd name="T67" fmla="*/ 132 h 142"/>
                <a:gd name="T68" fmla="*/ 55 w 100"/>
                <a:gd name="T69" fmla="*/ 119 h 142"/>
                <a:gd name="T70" fmla="*/ 54 w 100"/>
                <a:gd name="T71" fmla="*/ 118 h 142"/>
                <a:gd name="T72" fmla="*/ 48 w 100"/>
                <a:gd name="T73" fmla="*/ 133 h 142"/>
                <a:gd name="T74" fmla="*/ 34 w 100"/>
                <a:gd name="T75" fmla="*/ 134 h 142"/>
                <a:gd name="T76" fmla="*/ 30 w 100"/>
                <a:gd name="T77" fmla="*/ 121 h 142"/>
                <a:gd name="T78" fmla="*/ 38 w 100"/>
                <a:gd name="T79" fmla="*/ 111 h 142"/>
                <a:gd name="T80" fmla="*/ 36 w 100"/>
                <a:gd name="T81" fmla="*/ 110 h 142"/>
                <a:gd name="T82" fmla="*/ 26 w 100"/>
                <a:gd name="T83" fmla="*/ 120 h 142"/>
                <a:gd name="T84" fmla="*/ 8 w 100"/>
                <a:gd name="T85" fmla="*/ 116 h 142"/>
                <a:gd name="T86" fmla="*/ 14 w 100"/>
                <a:gd name="T87" fmla="*/ 100 h 142"/>
                <a:gd name="T88" fmla="*/ 28 w 100"/>
                <a:gd name="T89" fmla="*/ 97 h 142"/>
                <a:gd name="T90" fmla="*/ 27 w 100"/>
                <a:gd name="T91" fmla="*/ 95 h 142"/>
                <a:gd name="T92" fmla="*/ 13 w 100"/>
                <a:gd name="T93" fmla="*/ 9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42">
                  <a:moveTo>
                    <a:pt x="13" y="95"/>
                  </a:moveTo>
                  <a:lnTo>
                    <a:pt x="13" y="95"/>
                  </a:lnTo>
                  <a:cubicBezTo>
                    <a:pt x="5" y="94"/>
                    <a:pt x="2" y="86"/>
                    <a:pt x="0" y="82"/>
                  </a:cubicBezTo>
                  <a:cubicBezTo>
                    <a:pt x="3" y="80"/>
                    <a:pt x="8" y="72"/>
                    <a:pt x="16" y="74"/>
                  </a:cubicBezTo>
                  <a:cubicBezTo>
                    <a:pt x="21" y="75"/>
                    <a:pt x="26" y="76"/>
                    <a:pt x="30" y="78"/>
                  </a:cubicBezTo>
                  <a:cubicBezTo>
                    <a:pt x="31" y="77"/>
                    <a:pt x="31" y="77"/>
                    <a:pt x="31" y="76"/>
                  </a:cubicBezTo>
                  <a:cubicBezTo>
                    <a:pt x="14" y="72"/>
                    <a:pt x="2" y="65"/>
                    <a:pt x="2" y="51"/>
                  </a:cubicBezTo>
                  <a:cubicBezTo>
                    <a:pt x="15" y="42"/>
                    <a:pt x="28" y="50"/>
                    <a:pt x="37" y="61"/>
                  </a:cubicBezTo>
                  <a:lnTo>
                    <a:pt x="38" y="60"/>
                  </a:lnTo>
                  <a:cubicBezTo>
                    <a:pt x="31" y="49"/>
                    <a:pt x="22" y="44"/>
                    <a:pt x="14" y="36"/>
                  </a:cubicBezTo>
                  <a:cubicBezTo>
                    <a:pt x="7" y="28"/>
                    <a:pt x="4" y="12"/>
                    <a:pt x="8" y="0"/>
                  </a:cubicBezTo>
                  <a:cubicBezTo>
                    <a:pt x="23" y="19"/>
                    <a:pt x="49" y="37"/>
                    <a:pt x="55" y="52"/>
                  </a:cubicBezTo>
                  <a:cubicBezTo>
                    <a:pt x="62" y="68"/>
                    <a:pt x="45" y="72"/>
                    <a:pt x="42" y="83"/>
                  </a:cubicBezTo>
                  <a:cubicBezTo>
                    <a:pt x="39" y="96"/>
                    <a:pt x="47" y="105"/>
                    <a:pt x="62" y="110"/>
                  </a:cubicBezTo>
                  <a:cubicBezTo>
                    <a:pt x="74" y="114"/>
                    <a:pt x="88" y="110"/>
                    <a:pt x="93" y="98"/>
                  </a:cubicBezTo>
                  <a:cubicBezTo>
                    <a:pt x="96" y="98"/>
                    <a:pt x="97" y="99"/>
                    <a:pt x="100" y="98"/>
                  </a:cubicBezTo>
                  <a:lnTo>
                    <a:pt x="100" y="110"/>
                  </a:lnTo>
                  <a:cubicBezTo>
                    <a:pt x="98" y="111"/>
                    <a:pt x="100" y="110"/>
                    <a:pt x="98" y="112"/>
                  </a:cubicBezTo>
                  <a:cubicBezTo>
                    <a:pt x="99" y="115"/>
                    <a:pt x="100" y="118"/>
                    <a:pt x="100" y="120"/>
                  </a:cubicBezTo>
                  <a:lnTo>
                    <a:pt x="100" y="129"/>
                  </a:lnTo>
                  <a:cubicBezTo>
                    <a:pt x="99" y="129"/>
                    <a:pt x="98" y="129"/>
                    <a:pt x="96" y="126"/>
                  </a:cubicBezTo>
                  <a:cubicBezTo>
                    <a:pt x="97" y="129"/>
                    <a:pt x="98" y="130"/>
                    <a:pt x="100" y="131"/>
                  </a:cubicBezTo>
                  <a:lnTo>
                    <a:pt x="100" y="133"/>
                  </a:lnTo>
                  <a:cubicBezTo>
                    <a:pt x="99" y="133"/>
                    <a:pt x="97" y="132"/>
                    <a:pt x="96" y="131"/>
                  </a:cubicBezTo>
                  <a:cubicBezTo>
                    <a:pt x="94" y="127"/>
                    <a:pt x="93" y="119"/>
                    <a:pt x="91" y="115"/>
                  </a:cubicBezTo>
                  <a:cubicBezTo>
                    <a:pt x="91" y="114"/>
                    <a:pt x="89" y="114"/>
                    <a:pt x="89" y="116"/>
                  </a:cubicBezTo>
                  <a:cubicBezTo>
                    <a:pt x="90" y="118"/>
                    <a:pt x="93" y="128"/>
                    <a:pt x="94" y="130"/>
                  </a:cubicBezTo>
                  <a:cubicBezTo>
                    <a:pt x="95" y="137"/>
                    <a:pt x="90" y="138"/>
                    <a:pt x="87" y="142"/>
                  </a:cubicBezTo>
                  <a:cubicBezTo>
                    <a:pt x="81" y="139"/>
                    <a:pt x="75" y="141"/>
                    <a:pt x="74" y="134"/>
                  </a:cubicBezTo>
                  <a:cubicBezTo>
                    <a:pt x="73" y="129"/>
                    <a:pt x="73" y="125"/>
                    <a:pt x="72" y="120"/>
                  </a:cubicBezTo>
                  <a:cubicBezTo>
                    <a:pt x="72" y="119"/>
                    <a:pt x="70" y="119"/>
                    <a:pt x="70" y="120"/>
                  </a:cubicBezTo>
                  <a:cubicBezTo>
                    <a:pt x="71" y="125"/>
                    <a:pt x="71" y="132"/>
                    <a:pt x="71" y="133"/>
                  </a:cubicBezTo>
                  <a:cubicBezTo>
                    <a:pt x="71" y="139"/>
                    <a:pt x="65" y="139"/>
                    <a:pt x="61" y="142"/>
                  </a:cubicBezTo>
                  <a:cubicBezTo>
                    <a:pt x="57" y="139"/>
                    <a:pt x="51" y="138"/>
                    <a:pt x="52" y="132"/>
                  </a:cubicBezTo>
                  <a:cubicBezTo>
                    <a:pt x="52" y="130"/>
                    <a:pt x="55" y="122"/>
                    <a:pt x="55" y="119"/>
                  </a:cubicBezTo>
                  <a:cubicBezTo>
                    <a:pt x="56" y="118"/>
                    <a:pt x="54" y="118"/>
                    <a:pt x="54" y="118"/>
                  </a:cubicBezTo>
                  <a:cubicBezTo>
                    <a:pt x="53" y="122"/>
                    <a:pt x="50" y="129"/>
                    <a:pt x="48" y="133"/>
                  </a:cubicBezTo>
                  <a:cubicBezTo>
                    <a:pt x="45" y="138"/>
                    <a:pt x="40" y="134"/>
                    <a:pt x="34" y="134"/>
                  </a:cubicBezTo>
                  <a:cubicBezTo>
                    <a:pt x="32" y="130"/>
                    <a:pt x="26" y="126"/>
                    <a:pt x="30" y="121"/>
                  </a:cubicBezTo>
                  <a:cubicBezTo>
                    <a:pt x="31" y="119"/>
                    <a:pt x="38" y="111"/>
                    <a:pt x="38" y="111"/>
                  </a:cubicBezTo>
                  <a:cubicBezTo>
                    <a:pt x="38" y="110"/>
                    <a:pt x="37" y="109"/>
                    <a:pt x="36" y="110"/>
                  </a:cubicBezTo>
                  <a:cubicBezTo>
                    <a:pt x="34" y="111"/>
                    <a:pt x="31" y="115"/>
                    <a:pt x="26" y="120"/>
                  </a:cubicBezTo>
                  <a:cubicBezTo>
                    <a:pt x="21" y="124"/>
                    <a:pt x="11" y="116"/>
                    <a:pt x="8" y="116"/>
                  </a:cubicBezTo>
                  <a:cubicBezTo>
                    <a:pt x="9" y="111"/>
                    <a:pt x="8" y="103"/>
                    <a:pt x="14" y="100"/>
                  </a:cubicBezTo>
                  <a:cubicBezTo>
                    <a:pt x="19" y="98"/>
                    <a:pt x="26" y="97"/>
                    <a:pt x="28" y="97"/>
                  </a:cubicBezTo>
                  <a:cubicBezTo>
                    <a:pt x="28" y="96"/>
                    <a:pt x="27" y="95"/>
                    <a:pt x="27" y="95"/>
                  </a:cubicBezTo>
                  <a:cubicBezTo>
                    <a:pt x="23" y="96"/>
                    <a:pt x="17" y="96"/>
                    <a:pt x="13" y="9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5" name="Freeform 1050"/>
            <p:cNvSpPr>
              <a:spLocks/>
            </p:cNvSpPr>
            <p:nvPr userDrawn="1"/>
          </p:nvSpPr>
          <p:spPr bwMode="auto">
            <a:xfrm>
              <a:off x="224" y="248"/>
              <a:ext cx="10" cy="7"/>
            </a:xfrm>
            <a:custGeom>
              <a:avLst/>
              <a:gdLst>
                <a:gd name="T0" fmla="*/ 0 w 22"/>
                <a:gd name="T1" fmla="*/ 0 h 16"/>
                <a:gd name="T2" fmla="*/ 0 w 22"/>
                <a:gd name="T3" fmla="*/ 0 h 16"/>
                <a:gd name="T4" fmla="*/ 22 w 22"/>
                <a:gd name="T5" fmla="*/ 14 h 16"/>
                <a:gd name="T6" fmla="*/ 20 w 22"/>
                <a:gd name="T7" fmla="*/ 14 h 16"/>
                <a:gd name="T8" fmla="*/ 20 w 22"/>
                <a:gd name="T9" fmla="*/ 16 h 16"/>
                <a:gd name="T10" fmla="*/ 0 w 22"/>
                <a:gd name="T11" fmla="*/ 0 h 16"/>
              </a:gdLst>
              <a:ahLst/>
              <a:cxnLst>
                <a:cxn ang="0">
                  <a:pos x="T0" y="T1"/>
                </a:cxn>
                <a:cxn ang="0">
                  <a:pos x="T2" y="T3"/>
                </a:cxn>
                <a:cxn ang="0">
                  <a:pos x="T4" y="T5"/>
                </a:cxn>
                <a:cxn ang="0">
                  <a:pos x="T6" y="T7"/>
                </a:cxn>
                <a:cxn ang="0">
                  <a:pos x="T8" y="T9"/>
                </a:cxn>
                <a:cxn ang="0">
                  <a:pos x="T10" y="T11"/>
                </a:cxn>
              </a:cxnLst>
              <a:rect l="0" t="0" r="r" b="b"/>
              <a:pathLst>
                <a:path w="22" h="16">
                  <a:moveTo>
                    <a:pt x="0" y="0"/>
                  </a:moveTo>
                  <a:lnTo>
                    <a:pt x="0" y="0"/>
                  </a:lnTo>
                  <a:cubicBezTo>
                    <a:pt x="6" y="3"/>
                    <a:pt x="19" y="11"/>
                    <a:pt x="22" y="14"/>
                  </a:cubicBezTo>
                  <a:cubicBezTo>
                    <a:pt x="21" y="14"/>
                    <a:pt x="21" y="14"/>
                    <a:pt x="20" y="14"/>
                  </a:cubicBezTo>
                  <a:cubicBezTo>
                    <a:pt x="20" y="15"/>
                    <a:pt x="20" y="16"/>
                    <a:pt x="20" y="16"/>
                  </a:cubicBezTo>
                  <a:cubicBezTo>
                    <a:pt x="16" y="12"/>
                    <a:pt x="5" y="4"/>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6" name="Freeform 1051"/>
            <p:cNvSpPr>
              <a:spLocks/>
            </p:cNvSpPr>
            <p:nvPr userDrawn="1"/>
          </p:nvSpPr>
          <p:spPr bwMode="auto">
            <a:xfrm>
              <a:off x="315" y="243"/>
              <a:ext cx="8" cy="31"/>
            </a:xfrm>
            <a:custGeom>
              <a:avLst/>
              <a:gdLst>
                <a:gd name="T0" fmla="*/ 2 w 17"/>
                <a:gd name="T1" fmla="*/ 0 h 68"/>
                <a:gd name="T2" fmla="*/ 2 w 17"/>
                <a:gd name="T3" fmla="*/ 0 h 68"/>
                <a:gd name="T4" fmla="*/ 9 w 17"/>
                <a:gd name="T5" fmla="*/ 14 h 68"/>
                <a:gd name="T6" fmla="*/ 16 w 17"/>
                <a:gd name="T7" fmla="*/ 68 h 68"/>
                <a:gd name="T8" fmla="*/ 0 w 17"/>
                <a:gd name="T9" fmla="*/ 16 h 68"/>
                <a:gd name="T10" fmla="*/ 14 w 17"/>
                <a:gd name="T11" fmla="*/ 42 h 68"/>
                <a:gd name="T12" fmla="*/ 2 w 17"/>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7" h="68">
                  <a:moveTo>
                    <a:pt x="2" y="0"/>
                  </a:moveTo>
                  <a:lnTo>
                    <a:pt x="2" y="0"/>
                  </a:lnTo>
                  <a:cubicBezTo>
                    <a:pt x="2" y="0"/>
                    <a:pt x="8" y="12"/>
                    <a:pt x="9" y="14"/>
                  </a:cubicBezTo>
                  <a:cubicBezTo>
                    <a:pt x="16" y="25"/>
                    <a:pt x="17" y="44"/>
                    <a:pt x="16" y="68"/>
                  </a:cubicBezTo>
                  <a:cubicBezTo>
                    <a:pt x="12" y="44"/>
                    <a:pt x="1" y="26"/>
                    <a:pt x="0" y="16"/>
                  </a:cubicBezTo>
                  <a:cubicBezTo>
                    <a:pt x="5" y="22"/>
                    <a:pt x="10" y="31"/>
                    <a:pt x="14" y="42"/>
                  </a:cubicBezTo>
                  <a:cubicBezTo>
                    <a:pt x="13" y="36"/>
                    <a:pt x="5" y="7"/>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7" name="Freeform 1052"/>
            <p:cNvSpPr>
              <a:spLocks/>
            </p:cNvSpPr>
            <p:nvPr userDrawn="1"/>
          </p:nvSpPr>
          <p:spPr bwMode="auto">
            <a:xfrm>
              <a:off x="199" y="245"/>
              <a:ext cx="40" cy="25"/>
            </a:xfrm>
            <a:custGeom>
              <a:avLst/>
              <a:gdLst>
                <a:gd name="T0" fmla="*/ 1 w 88"/>
                <a:gd name="T1" fmla="*/ 1 h 55"/>
                <a:gd name="T2" fmla="*/ 1 w 88"/>
                <a:gd name="T3" fmla="*/ 1 h 55"/>
                <a:gd name="T4" fmla="*/ 45 w 88"/>
                <a:gd name="T5" fmla="*/ 15 h 55"/>
                <a:gd name="T6" fmla="*/ 79 w 88"/>
                <a:gd name="T7" fmla="*/ 37 h 55"/>
                <a:gd name="T8" fmla="*/ 88 w 88"/>
                <a:gd name="T9" fmla="*/ 49 h 55"/>
                <a:gd name="T10" fmla="*/ 81 w 88"/>
                <a:gd name="T11" fmla="*/ 49 h 55"/>
                <a:gd name="T12" fmla="*/ 31 w 88"/>
                <a:gd name="T13" fmla="*/ 23 h 55"/>
                <a:gd name="T14" fmla="*/ 73 w 88"/>
                <a:gd name="T15" fmla="*/ 51 h 55"/>
                <a:gd name="T16" fmla="*/ 67 w 88"/>
                <a:gd name="T17" fmla="*/ 55 h 55"/>
                <a:gd name="T18" fmla="*/ 27 w 88"/>
                <a:gd name="T19" fmla="*/ 37 h 55"/>
                <a:gd name="T20" fmla="*/ 1 w 88"/>
                <a:gd name="T21"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55">
                  <a:moveTo>
                    <a:pt x="1" y="1"/>
                  </a:moveTo>
                  <a:lnTo>
                    <a:pt x="1" y="1"/>
                  </a:lnTo>
                  <a:cubicBezTo>
                    <a:pt x="16" y="0"/>
                    <a:pt x="33" y="8"/>
                    <a:pt x="45" y="15"/>
                  </a:cubicBezTo>
                  <a:cubicBezTo>
                    <a:pt x="53" y="20"/>
                    <a:pt x="68" y="29"/>
                    <a:pt x="79" y="37"/>
                  </a:cubicBezTo>
                  <a:cubicBezTo>
                    <a:pt x="81" y="42"/>
                    <a:pt x="82" y="41"/>
                    <a:pt x="88" y="49"/>
                  </a:cubicBezTo>
                  <a:cubicBezTo>
                    <a:pt x="83" y="48"/>
                    <a:pt x="83" y="49"/>
                    <a:pt x="81" y="49"/>
                  </a:cubicBezTo>
                  <a:cubicBezTo>
                    <a:pt x="75" y="45"/>
                    <a:pt x="47" y="29"/>
                    <a:pt x="31" y="23"/>
                  </a:cubicBezTo>
                  <a:cubicBezTo>
                    <a:pt x="44" y="34"/>
                    <a:pt x="68" y="48"/>
                    <a:pt x="73" y="51"/>
                  </a:cubicBezTo>
                  <a:cubicBezTo>
                    <a:pt x="70" y="52"/>
                    <a:pt x="68" y="54"/>
                    <a:pt x="67" y="55"/>
                  </a:cubicBezTo>
                  <a:cubicBezTo>
                    <a:pt x="58" y="52"/>
                    <a:pt x="35" y="43"/>
                    <a:pt x="27" y="37"/>
                  </a:cubicBezTo>
                  <a:cubicBezTo>
                    <a:pt x="15" y="29"/>
                    <a:pt x="0" y="18"/>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8" name="Freeform 1053"/>
            <p:cNvSpPr>
              <a:spLocks/>
            </p:cNvSpPr>
            <p:nvPr userDrawn="1"/>
          </p:nvSpPr>
          <p:spPr bwMode="auto">
            <a:xfrm>
              <a:off x="317" y="243"/>
              <a:ext cx="14" cy="32"/>
            </a:xfrm>
            <a:custGeom>
              <a:avLst/>
              <a:gdLst>
                <a:gd name="T0" fmla="*/ 0 w 31"/>
                <a:gd name="T1" fmla="*/ 0 h 72"/>
                <a:gd name="T2" fmla="*/ 0 w 31"/>
                <a:gd name="T3" fmla="*/ 0 h 72"/>
                <a:gd name="T4" fmla="*/ 27 w 31"/>
                <a:gd name="T5" fmla="*/ 38 h 72"/>
                <a:gd name="T6" fmla="*/ 30 w 31"/>
                <a:gd name="T7" fmla="*/ 72 h 72"/>
                <a:gd name="T8" fmla="*/ 0 w 31"/>
                <a:gd name="T9" fmla="*/ 0 h 72"/>
              </a:gdLst>
              <a:ahLst/>
              <a:cxnLst>
                <a:cxn ang="0">
                  <a:pos x="T0" y="T1"/>
                </a:cxn>
                <a:cxn ang="0">
                  <a:pos x="T2" y="T3"/>
                </a:cxn>
                <a:cxn ang="0">
                  <a:pos x="T4" y="T5"/>
                </a:cxn>
                <a:cxn ang="0">
                  <a:pos x="T6" y="T7"/>
                </a:cxn>
                <a:cxn ang="0">
                  <a:pos x="T8" y="T9"/>
                </a:cxn>
              </a:cxnLst>
              <a:rect l="0" t="0" r="r" b="b"/>
              <a:pathLst>
                <a:path w="31" h="72">
                  <a:moveTo>
                    <a:pt x="0" y="0"/>
                  </a:moveTo>
                  <a:lnTo>
                    <a:pt x="0" y="0"/>
                  </a:lnTo>
                  <a:cubicBezTo>
                    <a:pt x="10" y="12"/>
                    <a:pt x="23" y="29"/>
                    <a:pt x="27" y="38"/>
                  </a:cubicBezTo>
                  <a:cubicBezTo>
                    <a:pt x="31" y="52"/>
                    <a:pt x="30" y="64"/>
                    <a:pt x="30" y="72"/>
                  </a:cubicBezTo>
                  <a:cubicBezTo>
                    <a:pt x="25" y="46"/>
                    <a:pt x="15" y="23"/>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29" name="Freeform 1054"/>
            <p:cNvSpPr>
              <a:spLocks/>
            </p:cNvSpPr>
            <p:nvPr userDrawn="1"/>
          </p:nvSpPr>
          <p:spPr bwMode="auto">
            <a:xfrm>
              <a:off x="305" y="243"/>
              <a:ext cx="11" cy="33"/>
            </a:xfrm>
            <a:custGeom>
              <a:avLst/>
              <a:gdLst>
                <a:gd name="T0" fmla="*/ 10 w 25"/>
                <a:gd name="T1" fmla="*/ 0 h 74"/>
                <a:gd name="T2" fmla="*/ 10 w 25"/>
                <a:gd name="T3" fmla="*/ 0 h 74"/>
                <a:gd name="T4" fmla="*/ 23 w 25"/>
                <a:gd name="T5" fmla="*/ 16 h 74"/>
                <a:gd name="T6" fmla="*/ 21 w 25"/>
                <a:gd name="T7" fmla="*/ 69 h 74"/>
                <a:gd name="T8" fmla="*/ 13 w 25"/>
                <a:gd name="T9" fmla="*/ 29 h 74"/>
                <a:gd name="T10" fmla="*/ 6 w 25"/>
                <a:gd name="T11" fmla="*/ 74 h 74"/>
                <a:gd name="T12" fmla="*/ 6 w 25"/>
                <a:gd name="T13" fmla="*/ 20 h 74"/>
                <a:gd name="T14" fmla="*/ 0 w 25"/>
                <a:gd name="T15" fmla="*/ 8 h 74"/>
                <a:gd name="T16" fmla="*/ 20 w 25"/>
                <a:gd name="T17" fmla="*/ 30 h 74"/>
                <a:gd name="T18" fmla="*/ 10 w 2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74">
                  <a:moveTo>
                    <a:pt x="10" y="0"/>
                  </a:moveTo>
                  <a:lnTo>
                    <a:pt x="10" y="0"/>
                  </a:lnTo>
                  <a:cubicBezTo>
                    <a:pt x="14" y="4"/>
                    <a:pt x="21" y="11"/>
                    <a:pt x="23" y="16"/>
                  </a:cubicBezTo>
                  <a:cubicBezTo>
                    <a:pt x="25" y="30"/>
                    <a:pt x="24" y="56"/>
                    <a:pt x="21" y="69"/>
                  </a:cubicBezTo>
                  <a:cubicBezTo>
                    <a:pt x="21" y="56"/>
                    <a:pt x="19" y="37"/>
                    <a:pt x="13" y="29"/>
                  </a:cubicBezTo>
                  <a:cubicBezTo>
                    <a:pt x="17" y="43"/>
                    <a:pt x="14" y="58"/>
                    <a:pt x="6" y="74"/>
                  </a:cubicBezTo>
                  <a:cubicBezTo>
                    <a:pt x="10" y="60"/>
                    <a:pt x="11" y="34"/>
                    <a:pt x="6" y="20"/>
                  </a:cubicBezTo>
                  <a:cubicBezTo>
                    <a:pt x="5" y="16"/>
                    <a:pt x="2" y="11"/>
                    <a:pt x="0" y="8"/>
                  </a:cubicBezTo>
                  <a:cubicBezTo>
                    <a:pt x="6" y="11"/>
                    <a:pt x="17" y="23"/>
                    <a:pt x="20" y="30"/>
                  </a:cubicBezTo>
                  <a:cubicBezTo>
                    <a:pt x="17" y="18"/>
                    <a:pt x="14" y="10"/>
                    <a:pt x="1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0" name="Freeform 1055"/>
            <p:cNvSpPr>
              <a:spLocks/>
            </p:cNvSpPr>
            <p:nvPr userDrawn="1"/>
          </p:nvSpPr>
          <p:spPr bwMode="auto">
            <a:xfrm>
              <a:off x="276" y="241"/>
              <a:ext cx="14" cy="8"/>
            </a:xfrm>
            <a:custGeom>
              <a:avLst/>
              <a:gdLst>
                <a:gd name="T0" fmla="*/ 5 w 32"/>
                <a:gd name="T1" fmla="*/ 6 h 16"/>
                <a:gd name="T2" fmla="*/ 5 w 32"/>
                <a:gd name="T3" fmla="*/ 6 h 16"/>
                <a:gd name="T4" fmla="*/ 32 w 32"/>
                <a:gd name="T5" fmla="*/ 2 h 16"/>
                <a:gd name="T6" fmla="*/ 2 w 32"/>
                <a:gd name="T7" fmla="*/ 16 h 16"/>
                <a:gd name="T8" fmla="*/ 5 w 32"/>
                <a:gd name="T9" fmla="*/ 6 h 16"/>
              </a:gdLst>
              <a:ahLst/>
              <a:cxnLst>
                <a:cxn ang="0">
                  <a:pos x="T0" y="T1"/>
                </a:cxn>
                <a:cxn ang="0">
                  <a:pos x="T2" y="T3"/>
                </a:cxn>
                <a:cxn ang="0">
                  <a:pos x="T4" y="T5"/>
                </a:cxn>
                <a:cxn ang="0">
                  <a:pos x="T6" y="T7"/>
                </a:cxn>
                <a:cxn ang="0">
                  <a:pos x="T8" y="T9"/>
                </a:cxn>
              </a:cxnLst>
              <a:rect l="0" t="0" r="r" b="b"/>
              <a:pathLst>
                <a:path w="32" h="16">
                  <a:moveTo>
                    <a:pt x="5" y="6"/>
                  </a:moveTo>
                  <a:lnTo>
                    <a:pt x="5" y="6"/>
                  </a:lnTo>
                  <a:cubicBezTo>
                    <a:pt x="12" y="1"/>
                    <a:pt x="20" y="0"/>
                    <a:pt x="32" y="2"/>
                  </a:cubicBezTo>
                  <a:cubicBezTo>
                    <a:pt x="23" y="2"/>
                    <a:pt x="6" y="0"/>
                    <a:pt x="2" y="16"/>
                  </a:cubicBezTo>
                  <a:cubicBezTo>
                    <a:pt x="0" y="13"/>
                    <a:pt x="1" y="8"/>
                    <a:pt x="5"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1" name="Freeform 1056"/>
            <p:cNvSpPr>
              <a:spLocks/>
            </p:cNvSpPr>
            <p:nvPr userDrawn="1"/>
          </p:nvSpPr>
          <p:spPr bwMode="auto">
            <a:xfrm>
              <a:off x="259" y="238"/>
              <a:ext cx="26" cy="9"/>
            </a:xfrm>
            <a:custGeom>
              <a:avLst/>
              <a:gdLst>
                <a:gd name="T0" fmla="*/ 44 w 59"/>
                <a:gd name="T1" fmla="*/ 2 h 20"/>
                <a:gd name="T2" fmla="*/ 44 w 59"/>
                <a:gd name="T3" fmla="*/ 2 h 20"/>
                <a:gd name="T4" fmla="*/ 59 w 59"/>
                <a:gd name="T5" fmla="*/ 3 h 20"/>
                <a:gd name="T6" fmla="*/ 22 w 59"/>
                <a:gd name="T7" fmla="*/ 18 h 20"/>
                <a:gd name="T8" fmla="*/ 0 w 59"/>
                <a:gd name="T9" fmla="*/ 9 h 20"/>
                <a:gd name="T10" fmla="*/ 19 w 59"/>
                <a:gd name="T11" fmla="*/ 10 h 20"/>
                <a:gd name="T12" fmla="*/ 44 w 59"/>
                <a:gd name="T13" fmla="*/ 2 h 20"/>
              </a:gdLst>
              <a:ahLst/>
              <a:cxnLst>
                <a:cxn ang="0">
                  <a:pos x="T0" y="T1"/>
                </a:cxn>
                <a:cxn ang="0">
                  <a:pos x="T2" y="T3"/>
                </a:cxn>
                <a:cxn ang="0">
                  <a:pos x="T4" y="T5"/>
                </a:cxn>
                <a:cxn ang="0">
                  <a:pos x="T6" y="T7"/>
                </a:cxn>
                <a:cxn ang="0">
                  <a:pos x="T8" y="T9"/>
                </a:cxn>
                <a:cxn ang="0">
                  <a:pos x="T10" y="T11"/>
                </a:cxn>
                <a:cxn ang="0">
                  <a:pos x="T12" y="T13"/>
                </a:cxn>
              </a:cxnLst>
              <a:rect l="0" t="0" r="r" b="b"/>
              <a:pathLst>
                <a:path w="59" h="20">
                  <a:moveTo>
                    <a:pt x="44" y="2"/>
                  </a:moveTo>
                  <a:lnTo>
                    <a:pt x="44" y="2"/>
                  </a:lnTo>
                  <a:cubicBezTo>
                    <a:pt x="47" y="1"/>
                    <a:pt x="54" y="0"/>
                    <a:pt x="59" y="3"/>
                  </a:cubicBezTo>
                  <a:cubicBezTo>
                    <a:pt x="33" y="3"/>
                    <a:pt x="32" y="15"/>
                    <a:pt x="22" y="18"/>
                  </a:cubicBezTo>
                  <a:cubicBezTo>
                    <a:pt x="14" y="20"/>
                    <a:pt x="4" y="17"/>
                    <a:pt x="0" y="9"/>
                  </a:cubicBezTo>
                  <a:cubicBezTo>
                    <a:pt x="6" y="12"/>
                    <a:pt x="12" y="12"/>
                    <a:pt x="19" y="10"/>
                  </a:cubicBezTo>
                  <a:cubicBezTo>
                    <a:pt x="27" y="8"/>
                    <a:pt x="34" y="3"/>
                    <a:pt x="4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2" name="Freeform 1057"/>
            <p:cNvSpPr>
              <a:spLocks/>
            </p:cNvSpPr>
            <p:nvPr userDrawn="1"/>
          </p:nvSpPr>
          <p:spPr bwMode="auto">
            <a:xfrm>
              <a:off x="308" y="236"/>
              <a:ext cx="12" cy="19"/>
            </a:xfrm>
            <a:custGeom>
              <a:avLst/>
              <a:gdLst>
                <a:gd name="T0" fmla="*/ 0 w 26"/>
                <a:gd name="T1" fmla="*/ 0 h 42"/>
                <a:gd name="T2" fmla="*/ 0 w 26"/>
                <a:gd name="T3" fmla="*/ 0 h 42"/>
                <a:gd name="T4" fmla="*/ 15 w 26"/>
                <a:gd name="T5" fmla="*/ 20 h 42"/>
                <a:gd name="T6" fmla="*/ 2 w 26"/>
                <a:gd name="T7" fmla="*/ 0 h 42"/>
                <a:gd name="T8" fmla="*/ 14 w 26"/>
                <a:gd name="T9" fmla="*/ 9 h 42"/>
                <a:gd name="T10" fmla="*/ 26 w 26"/>
                <a:gd name="T11" fmla="*/ 42 h 42"/>
                <a:gd name="T12" fmla="*/ 3 w 26"/>
                <a:gd name="T13" fmla="*/ 13 h 42"/>
                <a:gd name="T14" fmla="*/ 0 w 26"/>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2">
                  <a:moveTo>
                    <a:pt x="0" y="0"/>
                  </a:moveTo>
                  <a:lnTo>
                    <a:pt x="0" y="0"/>
                  </a:lnTo>
                  <a:cubicBezTo>
                    <a:pt x="3" y="4"/>
                    <a:pt x="11" y="16"/>
                    <a:pt x="15" y="20"/>
                  </a:cubicBezTo>
                  <a:cubicBezTo>
                    <a:pt x="12" y="13"/>
                    <a:pt x="6" y="6"/>
                    <a:pt x="2" y="0"/>
                  </a:cubicBezTo>
                  <a:cubicBezTo>
                    <a:pt x="4" y="3"/>
                    <a:pt x="11" y="7"/>
                    <a:pt x="14" y="9"/>
                  </a:cubicBezTo>
                  <a:cubicBezTo>
                    <a:pt x="18" y="16"/>
                    <a:pt x="24" y="33"/>
                    <a:pt x="26" y="42"/>
                  </a:cubicBezTo>
                  <a:cubicBezTo>
                    <a:pt x="18" y="30"/>
                    <a:pt x="8" y="18"/>
                    <a:pt x="3" y="13"/>
                  </a:cubicBezTo>
                  <a:cubicBezTo>
                    <a:pt x="3" y="9"/>
                    <a:pt x="1" y="4"/>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3" name="Freeform 1058"/>
            <p:cNvSpPr>
              <a:spLocks/>
            </p:cNvSpPr>
            <p:nvPr userDrawn="1"/>
          </p:nvSpPr>
          <p:spPr bwMode="auto">
            <a:xfrm>
              <a:off x="238" y="237"/>
              <a:ext cx="17" cy="28"/>
            </a:xfrm>
            <a:custGeom>
              <a:avLst/>
              <a:gdLst>
                <a:gd name="T0" fmla="*/ 8 w 38"/>
                <a:gd name="T1" fmla="*/ 0 h 62"/>
                <a:gd name="T2" fmla="*/ 8 w 38"/>
                <a:gd name="T3" fmla="*/ 0 h 62"/>
                <a:gd name="T4" fmla="*/ 35 w 38"/>
                <a:gd name="T5" fmla="*/ 34 h 62"/>
                <a:gd name="T6" fmla="*/ 34 w 38"/>
                <a:gd name="T7" fmla="*/ 44 h 62"/>
                <a:gd name="T8" fmla="*/ 19 w 38"/>
                <a:gd name="T9" fmla="*/ 28 h 62"/>
                <a:gd name="T10" fmla="*/ 35 w 38"/>
                <a:gd name="T11" fmla="*/ 51 h 62"/>
                <a:gd name="T12" fmla="*/ 38 w 38"/>
                <a:gd name="T13" fmla="*/ 62 h 62"/>
                <a:gd name="T14" fmla="*/ 15 w 38"/>
                <a:gd name="T15" fmla="*/ 42 h 62"/>
                <a:gd name="T16" fmla="*/ 8 w 38"/>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2">
                  <a:moveTo>
                    <a:pt x="8" y="0"/>
                  </a:moveTo>
                  <a:lnTo>
                    <a:pt x="8" y="0"/>
                  </a:lnTo>
                  <a:cubicBezTo>
                    <a:pt x="13" y="14"/>
                    <a:pt x="27" y="28"/>
                    <a:pt x="35" y="34"/>
                  </a:cubicBezTo>
                  <a:cubicBezTo>
                    <a:pt x="34" y="38"/>
                    <a:pt x="34" y="41"/>
                    <a:pt x="34" y="44"/>
                  </a:cubicBezTo>
                  <a:cubicBezTo>
                    <a:pt x="32" y="42"/>
                    <a:pt x="25" y="34"/>
                    <a:pt x="19" y="28"/>
                  </a:cubicBezTo>
                  <a:cubicBezTo>
                    <a:pt x="23" y="38"/>
                    <a:pt x="31" y="47"/>
                    <a:pt x="35" y="51"/>
                  </a:cubicBezTo>
                  <a:cubicBezTo>
                    <a:pt x="35" y="54"/>
                    <a:pt x="36" y="58"/>
                    <a:pt x="38" y="62"/>
                  </a:cubicBezTo>
                  <a:cubicBezTo>
                    <a:pt x="32" y="57"/>
                    <a:pt x="20" y="47"/>
                    <a:pt x="15" y="42"/>
                  </a:cubicBezTo>
                  <a:cubicBezTo>
                    <a:pt x="5" y="31"/>
                    <a:pt x="0" y="14"/>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4" name="Freeform 1059"/>
            <p:cNvSpPr>
              <a:spLocks/>
            </p:cNvSpPr>
            <p:nvPr userDrawn="1"/>
          </p:nvSpPr>
          <p:spPr bwMode="auto">
            <a:xfrm>
              <a:off x="228" y="231"/>
              <a:ext cx="10" cy="14"/>
            </a:xfrm>
            <a:custGeom>
              <a:avLst/>
              <a:gdLst>
                <a:gd name="T0" fmla="*/ 0 w 23"/>
                <a:gd name="T1" fmla="*/ 0 h 30"/>
                <a:gd name="T2" fmla="*/ 0 w 23"/>
                <a:gd name="T3" fmla="*/ 0 h 30"/>
                <a:gd name="T4" fmla="*/ 23 w 23"/>
                <a:gd name="T5" fmla="*/ 26 h 30"/>
                <a:gd name="T6" fmla="*/ 23 w 23"/>
                <a:gd name="T7" fmla="*/ 30 h 30"/>
                <a:gd name="T8" fmla="*/ 0 w 23"/>
                <a:gd name="T9" fmla="*/ 0 h 30"/>
              </a:gdLst>
              <a:ahLst/>
              <a:cxnLst>
                <a:cxn ang="0">
                  <a:pos x="T0" y="T1"/>
                </a:cxn>
                <a:cxn ang="0">
                  <a:pos x="T2" y="T3"/>
                </a:cxn>
                <a:cxn ang="0">
                  <a:pos x="T4" y="T5"/>
                </a:cxn>
                <a:cxn ang="0">
                  <a:pos x="T6" y="T7"/>
                </a:cxn>
                <a:cxn ang="0">
                  <a:pos x="T8" y="T9"/>
                </a:cxn>
              </a:cxnLst>
              <a:rect l="0" t="0" r="r" b="b"/>
              <a:pathLst>
                <a:path w="23" h="30">
                  <a:moveTo>
                    <a:pt x="0" y="0"/>
                  </a:moveTo>
                  <a:lnTo>
                    <a:pt x="0" y="0"/>
                  </a:lnTo>
                  <a:cubicBezTo>
                    <a:pt x="7" y="10"/>
                    <a:pt x="21" y="25"/>
                    <a:pt x="23" y="26"/>
                  </a:cubicBezTo>
                  <a:cubicBezTo>
                    <a:pt x="23" y="27"/>
                    <a:pt x="23" y="28"/>
                    <a:pt x="23" y="30"/>
                  </a:cubicBezTo>
                  <a:cubicBezTo>
                    <a:pt x="16" y="23"/>
                    <a:pt x="5" y="9"/>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5" name="Freeform 1060"/>
            <p:cNvSpPr>
              <a:spLocks/>
            </p:cNvSpPr>
            <p:nvPr userDrawn="1"/>
          </p:nvSpPr>
          <p:spPr bwMode="auto">
            <a:xfrm>
              <a:off x="311" y="233"/>
              <a:ext cx="17" cy="24"/>
            </a:xfrm>
            <a:custGeom>
              <a:avLst/>
              <a:gdLst>
                <a:gd name="T0" fmla="*/ 0 w 38"/>
                <a:gd name="T1" fmla="*/ 0 h 52"/>
                <a:gd name="T2" fmla="*/ 0 w 38"/>
                <a:gd name="T3" fmla="*/ 0 h 52"/>
                <a:gd name="T4" fmla="*/ 18 w 38"/>
                <a:gd name="T5" fmla="*/ 19 h 52"/>
                <a:gd name="T6" fmla="*/ 1 w 38"/>
                <a:gd name="T7" fmla="*/ 0 h 52"/>
                <a:gd name="T8" fmla="*/ 16 w 38"/>
                <a:gd name="T9" fmla="*/ 6 h 52"/>
                <a:gd name="T10" fmla="*/ 38 w 38"/>
                <a:gd name="T11" fmla="*/ 52 h 52"/>
                <a:gd name="T12" fmla="*/ 0 w 38"/>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8" h="52">
                  <a:moveTo>
                    <a:pt x="0" y="0"/>
                  </a:moveTo>
                  <a:lnTo>
                    <a:pt x="0" y="0"/>
                  </a:lnTo>
                  <a:cubicBezTo>
                    <a:pt x="4" y="3"/>
                    <a:pt x="15" y="17"/>
                    <a:pt x="18" y="19"/>
                  </a:cubicBezTo>
                  <a:cubicBezTo>
                    <a:pt x="16" y="13"/>
                    <a:pt x="5" y="4"/>
                    <a:pt x="1" y="0"/>
                  </a:cubicBezTo>
                  <a:cubicBezTo>
                    <a:pt x="5" y="2"/>
                    <a:pt x="11" y="5"/>
                    <a:pt x="16" y="6"/>
                  </a:cubicBezTo>
                  <a:cubicBezTo>
                    <a:pt x="19" y="10"/>
                    <a:pt x="34" y="34"/>
                    <a:pt x="38" y="52"/>
                  </a:cubicBezTo>
                  <a:cubicBezTo>
                    <a:pt x="24" y="29"/>
                    <a:pt x="10" y="2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6" name="Freeform 1061"/>
            <p:cNvSpPr>
              <a:spLocks/>
            </p:cNvSpPr>
            <p:nvPr userDrawn="1"/>
          </p:nvSpPr>
          <p:spPr bwMode="auto">
            <a:xfrm>
              <a:off x="292" y="231"/>
              <a:ext cx="20" cy="21"/>
            </a:xfrm>
            <a:custGeom>
              <a:avLst/>
              <a:gdLst>
                <a:gd name="T0" fmla="*/ 11 w 44"/>
                <a:gd name="T1" fmla="*/ 0 h 47"/>
                <a:gd name="T2" fmla="*/ 11 w 44"/>
                <a:gd name="T3" fmla="*/ 0 h 47"/>
                <a:gd name="T4" fmla="*/ 35 w 44"/>
                <a:gd name="T5" fmla="*/ 22 h 47"/>
                <a:gd name="T6" fmla="*/ 44 w 44"/>
                <a:gd name="T7" fmla="*/ 47 h 47"/>
                <a:gd name="T8" fmla="*/ 26 w 44"/>
                <a:gd name="T9" fmla="*/ 32 h 47"/>
                <a:gd name="T10" fmla="*/ 9 w 44"/>
                <a:gd name="T11" fmla="*/ 18 h 47"/>
                <a:gd name="T12" fmla="*/ 0 w 44"/>
                <a:gd name="T13" fmla="*/ 6 h 47"/>
                <a:gd name="T14" fmla="*/ 32 w 44"/>
                <a:gd name="T15" fmla="*/ 29 h 47"/>
                <a:gd name="T16" fmla="*/ 11 w 4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7">
                  <a:moveTo>
                    <a:pt x="11" y="0"/>
                  </a:moveTo>
                  <a:lnTo>
                    <a:pt x="11" y="0"/>
                  </a:lnTo>
                  <a:cubicBezTo>
                    <a:pt x="19" y="4"/>
                    <a:pt x="32" y="15"/>
                    <a:pt x="35" y="22"/>
                  </a:cubicBezTo>
                  <a:cubicBezTo>
                    <a:pt x="38" y="28"/>
                    <a:pt x="44" y="45"/>
                    <a:pt x="44" y="47"/>
                  </a:cubicBezTo>
                  <a:cubicBezTo>
                    <a:pt x="39" y="41"/>
                    <a:pt x="34" y="35"/>
                    <a:pt x="26" y="32"/>
                  </a:cubicBezTo>
                  <a:cubicBezTo>
                    <a:pt x="22" y="27"/>
                    <a:pt x="15" y="21"/>
                    <a:pt x="9" y="18"/>
                  </a:cubicBezTo>
                  <a:cubicBezTo>
                    <a:pt x="7" y="15"/>
                    <a:pt x="2" y="9"/>
                    <a:pt x="0" y="6"/>
                  </a:cubicBezTo>
                  <a:cubicBezTo>
                    <a:pt x="6" y="11"/>
                    <a:pt x="23" y="24"/>
                    <a:pt x="32" y="29"/>
                  </a:cubicBezTo>
                  <a:cubicBezTo>
                    <a:pt x="26" y="18"/>
                    <a:pt x="18" y="7"/>
                    <a:pt x="1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7" name="Freeform 1062"/>
            <p:cNvSpPr>
              <a:spLocks/>
            </p:cNvSpPr>
            <p:nvPr userDrawn="1"/>
          </p:nvSpPr>
          <p:spPr bwMode="auto">
            <a:xfrm>
              <a:off x="301" y="227"/>
              <a:ext cx="13" cy="12"/>
            </a:xfrm>
            <a:custGeom>
              <a:avLst/>
              <a:gdLst>
                <a:gd name="T0" fmla="*/ 0 w 29"/>
                <a:gd name="T1" fmla="*/ 0 h 26"/>
                <a:gd name="T2" fmla="*/ 0 w 29"/>
                <a:gd name="T3" fmla="*/ 0 h 26"/>
                <a:gd name="T4" fmla="*/ 12 w 29"/>
                <a:gd name="T5" fmla="*/ 2 h 26"/>
                <a:gd name="T6" fmla="*/ 29 w 29"/>
                <a:gd name="T7" fmla="*/ 26 h 26"/>
                <a:gd name="T8" fmla="*/ 0 w 29"/>
                <a:gd name="T9" fmla="*/ 0 h 26"/>
              </a:gdLst>
              <a:ahLst/>
              <a:cxnLst>
                <a:cxn ang="0">
                  <a:pos x="T0" y="T1"/>
                </a:cxn>
                <a:cxn ang="0">
                  <a:pos x="T2" y="T3"/>
                </a:cxn>
                <a:cxn ang="0">
                  <a:pos x="T4" y="T5"/>
                </a:cxn>
                <a:cxn ang="0">
                  <a:pos x="T6" y="T7"/>
                </a:cxn>
                <a:cxn ang="0">
                  <a:pos x="T8" y="T9"/>
                </a:cxn>
              </a:cxnLst>
              <a:rect l="0" t="0" r="r" b="b"/>
              <a:pathLst>
                <a:path w="29" h="26">
                  <a:moveTo>
                    <a:pt x="0" y="0"/>
                  </a:moveTo>
                  <a:lnTo>
                    <a:pt x="0" y="0"/>
                  </a:lnTo>
                  <a:cubicBezTo>
                    <a:pt x="4" y="1"/>
                    <a:pt x="9" y="2"/>
                    <a:pt x="12" y="2"/>
                  </a:cubicBezTo>
                  <a:cubicBezTo>
                    <a:pt x="17" y="6"/>
                    <a:pt x="23" y="15"/>
                    <a:pt x="29" y="26"/>
                  </a:cubicBezTo>
                  <a:cubicBezTo>
                    <a:pt x="17" y="19"/>
                    <a:pt x="6" y="6"/>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8" name="Freeform 1063"/>
            <p:cNvSpPr>
              <a:spLocks/>
            </p:cNvSpPr>
            <p:nvPr userDrawn="1"/>
          </p:nvSpPr>
          <p:spPr bwMode="auto">
            <a:xfrm>
              <a:off x="307" y="228"/>
              <a:ext cx="16" cy="8"/>
            </a:xfrm>
            <a:custGeom>
              <a:avLst/>
              <a:gdLst>
                <a:gd name="T0" fmla="*/ 5 w 34"/>
                <a:gd name="T1" fmla="*/ 0 h 18"/>
                <a:gd name="T2" fmla="*/ 5 w 34"/>
                <a:gd name="T3" fmla="*/ 0 h 18"/>
                <a:gd name="T4" fmla="*/ 34 w 34"/>
                <a:gd name="T5" fmla="*/ 15 h 18"/>
                <a:gd name="T6" fmla="*/ 0 w 34"/>
                <a:gd name="T7" fmla="*/ 0 h 18"/>
                <a:gd name="T8" fmla="*/ 5 w 34"/>
                <a:gd name="T9" fmla="*/ 0 h 18"/>
              </a:gdLst>
              <a:ahLst/>
              <a:cxnLst>
                <a:cxn ang="0">
                  <a:pos x="T0" y="T1"/>
                </a:cxn>
                <a:cxn ang="0">
                  <a:pos x="T2" y="T3"/>
                </a:cxn>
                <a:cxn ang="0">
                  <a:pos x="T4" y="T5"/>
                </a:cxn>
                <a:cxn ang="0">
                  <a:pos x="T6" y="T7"/>
                </a:cxn>
                <a:cxn ang="0">
                  <a:pos x="T8" y="T9"/>
                </a:cxn>
              </a:cxnLst>
              <a:rect l="0" t="0" r="r" b="b"/>
              <a:pathLst>
                <a:path w="34" h="18">
                  <a:moveTo>
                    <a:pt x="5" y="0"/>
                  </a:moveTo>
                  <a:lnTo>
                    <a:pt x="5" y="0"/>
                  </a:lnTo>
                  <a:cubicBezTo>
                    <a:pt x="8" y="6"/>
                    <a:pt x="21" y="14"/>
                    <a:pt x="34" y="15"/>
                  </a:cubicBezTo>
                  <a:cubicBezTo>
                    <a:pt x="20" y="18"/>
                    <a:pt x="4" y="8"/>
                    <a:pt x="0" y="0"/>
                  </a:cubicBezTo>
                  <a:cubicBezTo>
                    <a:pt x="1" y="0"/>
                    <a:pt x="5" y="0"/>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39" name="Freeform 1064"/>
            <p:cNvSpPr>
              <a:spLocks/>
            </p:cNvSpPr>
            <p:nvPr userDrawn="1"/>
          </p:nvSpPr>
          <p:spPr bwMode="auto">
            <a:xfrm>
              <a:off x="289" y="224"/>
              <a:ext cx="2" cy="1"/>
            </a:xfrm>
            <a:custGeom>
              <a:avLst/>
              <a:gdLst>
                <a:gd name="T0" fmla="*/ 5 w 5"/>
                <a:gd name="T1" fmla="*/ 0 h 3"/>
                <a:gd name="T2" fmla="*/ 5 w 5"/>
                <a:gd name="T3" fmla="*/ 0 h 3"/>
                <a:gd name="T4" fmla="*/ 0 w 5"/>
                <a:gd name="T5" fmla="*/ 3 h 3"/>
                <a:gd name="T6" fmla="*/ 5 w 5"/>
                <a:gd name="T7" fmla="*/ 0 h 3"/>
              </a:gdLst>
              <a:ahLst/>
              <a:cxnLst>
                <a:cxn ang="0">
                  <a:pos x="T0" y="T1"/>
                </a:cxn>
                <a:cxn ang="0">
                  <a:pos x="T2" y="T3"/>
                </a:cxn>
                <a:cxn ang="0">
                  <a:pos x="T4" y="T5"/>
                </a:cxn>
                <a:cxn ang="0">
                  <a:pos x="T6" y="T7"/>
                </a:cxn>
              </a:cxnLst>
              <a:rect l="0" t="0" r="r" b="b"/>
              <a:pathLst>
                <a:path w="5" h="3">
                  <a:moveTo>
                    <a:pt x="5" y="0"/>
                  </a:moveTo>
                  <a:lnTo>
                    <a:pt x="5" y="0"/>
                  </a:lnTo>
                  <a:cubicBezTo>
                    <a:pt x="4" y="1"/>
                    <a:pt x="1" y="3"/>
                    <a:pt x="0" y="3"/>
                  </a:cubicBezTo>
                  <a:cubicBezTo>
                    <a:pt x="2" y="1"/>
                    <a:pt x="4" y="0"/>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0" name="Freeform 1065"/>
            <p:cNvSpPr>
              <a:spLocks/>
            </p:cNvSpPr>
            <p:nvPr userDrawn="1"/>
          </p:nvSpPr>
          <p:spPr bwMode="auto">
            <a:xfrm>
              <a:off x="286" y="223"/>
              <a:ext cx="4" cy="2"/>
            </a:xfrm>
            <a:custGeom>
              <a:avLst/>
              <a:gdLst>
                <a:gd name="T0" fmla="*/ 0 w 9"/>
                <a:gd name="T1" fmla="*/ 0 h 5"/>
                <a:gd name="T2" fmla="*/ 0 w 9"/>
                <a:gd name="T3" fmla="*/ 0 h 5"/>
                <a:gd name="T4" fmla="*/ 9 w 9"/>
                <a:gd name="T5" fmla="*/ 1 h 5"/>
                <a:gd name="T6" fmla="*/ 1 w 9"/>
                <a:gd name="T7" fmla="*/ 5 h 5"/>
                <a:gd name="T8" fmla="*/ 0 w 9"/>
                <a:gd name="T9" fmla="*/ 0 h 5"/>
              </a:gdLst>
              <a:ahLst/>
              <a:cxnLst>
                <a:cxn ang="0">
                  <a:pos x="T0" y="T1"/>
                </a:cxn>
                <a:cxn ang="0">
                  <a:pos x="T2" y="T3"/>
                </a:cxn>
                <a:cxn ang="0">
                  <a:pos x="T4" y="T5"/>
                </a:cxn>
                <a:cxn ang="0">
                  <a:pos x="T6" y="T7"/>
                </a:cxn>
                <a:cxn ang="0">
                  <a:pos x="T8" y="T9"/>
                </a:cxn>
              </a:cxnLst>
              <a:rect l="0" t="0" r="r" b="b"/>
              <a:pathLst>
                <a:path w="9" h="5">
                  <a:moveTo>
                    <a:pt x="0" y="0"/>
                  </a:moveTo>
                  <a:lnTo>
                    <a:pt x="0" y="0"/>
                  </a:lnTo>
                  <a:cubicBezTo>
                    <a:pt x="3" y="0"/>
                    <a:pt x="8" y="1"/>
                    <a:pt x="9" y="1"/>
                  </a:cubicBezTo>
                  <a:cubicBezTo>
                    <a:pt x="7" y="2"/>
                    <a:pt x="3" y="4"/>
                    <a:pt x="1" y="5"/>
                  </a:cubicBezTo>
                  <a:cubicBezTo>
                    <a:pt x="2" y="3"/>
                    <a:pt x="2" y="1"/>
                    <a:pt x="0"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1" name="Freeform 1066"/>
            <p:cNvSpPr>
              <a:spLocks/>
            </p:cNvSpPr>
            <p:nvPr userDrawn="1"/>
          </p:nvSpPr>
          <p:spPr bwMode="auto">
            <a:xfrm>
              <a:off x="283" y="223"/>
              <a:ext cx="2" cy="3"/>
            </a:xfrm>
            <a:custGeom>
              <a:avLst/>
              <a:gdLst>
                <a:gd name="T0" fmla="*/ 1 w 4"/>
                <a:gd name="T1" fmla="*/ 0 h 6"/>
                <a:gd name="T2" fmla="*/ 1 w 4"/>
                <a:gd name="T3" fmla="*/ 0 h 6"/>
                <a:gd name="T4" fmla="*/ 3 w 4"/>
                <a:gd name="T5" fmla="*/ 3 h 6"/>
                <a:gd name="T6" fmla="*/ 4 w 4"/>
                <a:gd name="T7" fmla="*/ 6 h 6"/>
                <a:gd name="T8" fmla="*/ 1 w 4"/>
                <a:gd name="T9" fmla="*/ 3 h 6"/>
                <a:gd name="T10" fmla="*/ 1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1" y="0"/>
                  </a:moveTo>
                  <a:lnTo>
                    <a:pt x="1" y="0"/>
                  </a:lnTo>
                  <a:cubicBezTo>
                    <a:pt x="1" y="0"/>
                    <a:pt x="2" y="1"/>
                    <a:pt x="3" y="3"/>
                  </a:cubicBezTo>
                  <a:cubicBezTo>
                    <a:pt x="3" y="3"/>
                    <a:pt x="4" y="6"/>
                    <a:pt x="4" y="6"/>
                  </a:cubicBezTo>
                  <a:cubicBezTo>
                    <a:pt x="4" y="6"/>
                    <a:pt x="1" y="5"/>
                    <a:pt x="1" y="3"/>
                  </a:cubicBezTo>
                  <a:cubicBezTo>
                    <a:pt x="0" y="1"/>
                    <a:pt x="1" y="0"/>
                    <a:pt x="1"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2" name="Freeform 1067"/>
            <p:cNvSpPr>
              <a:spLocks/>
            </p:cNvSpPr>
            <p:nvPr userDrawn="1"/>
          </p:nvSpPr>
          <p:spPr bwMode="auto">
            <a:xfrm>
              <a:off x="282" y="223"/>
              <a:ext cx="3" cy="5"/>
            </a:xfrm>
            <a:custGeom>
              <a:avLst/>
              <a:gdLst>
                <a:gd name="T0" fmla="*/ 0 w 8"/>
                <a:gd name="T1" fmla="*/ 0 h 10"/>
                <a:gd name="T2" fmla="*/ 0 w 8"/>
                <a:gd name="T3" fmla="*/ 0 h 10"/>
                <a:gd name="T4" fmla="*/ 2 w 8"/>
                <a:gd name="T5" fmla="*/ 0 h 10"/>
                <a:gd name="T6" fmla="*/ 8 w 8"/>
                <a:gd name="T7" fmla="*/ 7 h 10"/>
                <a:gd name="T8" fmla="*/ 5 w 8"/>
                <a:gd name="T9" fmla="*/ 10 h 10"/>
                <a:gd name="T10" fmla="*/ 0 w 8"/>
                <a:gd name="T11" fmla="*/ 0 h 10"/>
              </a:gdLst>
              <a:ahLst/>
              <a:cxnLst>
                <a:cxn ang="0">
                  <a:pos x="T0" y="T1"/>
                </a:cxn>
                <a:cxn ang="0">
                  <a:pos x="T2" y="T3"/>
                </a:cxn>
                <a:cxn ang="0">
                  <a:pos x="T4" y="T5"/>
                </a:cxn>
                <a:cxn ang="0">
                  <a:pos x="T6" y="T7"/>
                </a:cxn>
                <a:cxn ang="0">
                  <a:pos x="T8" y="T9"/>
                </a:cxn>
                <a:cxn ang="0">
                  <a:pos x="T10" y="T11"/>
                </a:cxn>
              </a:cxnLst>
              <a:rect l="0" t="0" r="r" b="b"/>
              <a:pathLst>
                <a:path w="8" h="10">
                  <a:moveTo>
                    <a:pt x="0" y="0"/>
                  </a:moveTo>
                  <a:lnTo>
                    <a:pt x="0" y="0"/>
                  </a:lnTo>
                  <a:cubicBezTo>
                    <a:pt x="0" y="0"/>
                    <a:pt x="2" y="0"/>
                    <a:pt x="2" y="0"/>
                  </a:cubicBezTo>
                  <a:cubicBezTo>
                    <a:pt x="2" y="4"/>
                    <a:pt x="3" y="6"/>
                    <a:pt x="8" y="7"/>
                  </a:cubicBezTo>
                  <a:cubicBezTo>
                    <a:pt x="7" y="8"/>
                    <a:pt x="6" y="9"/>
                    <a:pt x="5" y="10"/>
                  </a:cubicBezTo>
                  <a:cubicBezTo>
                    <a:pt x="2" y="8"/>
                    <a:pt x="0" y="2"/>
                    <a:pt x="0"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3" name="Freeform 1068"/>
            <p:cNvSpPr>
              <a:spLocks/>
            </p:cNvSpPr>
            <p:nvPr userDrawn="1"/>
          </p:nvSpPr>
          <p:spPr bwMode="auto">
            <a:xfrm>
              <a:off x="264" y="223"/>
              <a:ext cx="31" cy="22"/>
            </a:xfrm>
            <a:custGeom>
              <a:avLst/>
              <a:gdLst>
                <a:gd name="T0" fmla="*/ 2 w 71"/>
                <a:gd name="T1" fmla="*/ 12 h 47"/>
                <a:gd name="T2" fmla="*/ 2 w 71"/>
                <a:gd name="T3" fmla="*/ 12 h 47"/>
                <a:gd name="T4" fmla="*/ 24 w 71"/>
                <a:gd name="T5" fmla="*/ 0 h 47"/>
                <a:gd name="T6" fmla="*/ 71 w 71"/>
                <a:gd name="T7" fmla="*/ 44 h 47"/>
                <a:gd name="T8" fmla="*/ 59 w 71"/>
                <a:gd name="T9" fmla="*/ 39 h 47"/>
                <a:gd name="T10" fmla="*/ 26 w 71"/>
                <a:gd name="T11" fmla="*/ 25 h 47"/>
                <a:gd name="T12" fmla="*/ 5 w 71"/>
                <a:gd name="T13" fmla="*/ 32 h 47"/>
                <a:gd name="T14" fmla="*/ 2 w 71"/>
                <a:gd name="T15" fmla="*/ 12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47">
                  <a:moveTo>
                    <a:pt x="2" y="12"/>
                  </a:moveTo>
                  <a:lnTo>
                    <a:pt x="2" y="12"/>
                  </a:lnTo>
                  <a:cubicBezTo>
                    <a:pt x="4" y="6"/>
                    <a:pt x="13" y="0"/>
                    <a:pt x="24" y="0"/>
                  </a:cubicBezTo>
                  <a:cubicBezTo>
                    <a:pt x="37" y="19"/>
                    <a:pt x="51" y="32"/>
                    <a:pt x="71" y="44"/>
                  </a:cubicBezTo>
                  <a:cubicBezTo>
                    <a:pt x="69" y="47"/>
                    <a:pt x="63" y="41"/>
                    <a:pt x="59" y="39"/>
                  </a:cubicBezTo>
                  <a:cubicBezTo>
                    <a:pt x="50" y="33"/>
                    <a:pt x="38" y="25"/>
                    <a:pt x="26" y="25"/>
                  </a:cubicBezTo>
                  <a:cubicBezTo>
                    <a:pt x="17" y="24"/>
                    <a:pt x="10" y="27"/>
                    <a:pt x="5" y="32"/>
                  </a:cubicBezTo>
                  <a:cubicBezTo>
                    <a:pt x="1" y="28"/>
                    <a:pt x="0" y="18"/>
                    <a:pt x="2" y="1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4" name="Freeform 1069"/>
            <p:cNvSpPr>
              <a:spLocks/>
            </p:cNvSpPr>
            <p:nvPr userDrawn="1"/>
          </p:nvSpPr>
          <p:spPr bwMode="auto">
            <a:xfrm>
              <a:off x="202" y="222"/>
              <a:ext cx="41" cy="38"/>
            </a:xfrm>
            <a:custGeom>
              <a:avLst/>
              <a:gdLst>
                <a:gd name="T0" fmla="*/ 7 w 93"/>
                <a:gd name="T1" fmla="*/ 0 h 83"/>
                <a:gd name="T2" fmla="*/ 7 w 93"/>
                <a:gd name="T3" fmla="*/ 0 h 83"/>
                <a:gd name="T4" fmla="*/ 93 w 93"/>
                <a:gd name="T5" fmla="*/ 75 h 83"/>
                <a:gd name="T6" fmla="*/ 75 w 93"/>
                <a:gd name="T7" fmla="*/ 71 h 83"/>
                <a:gd name="T8" fmla="*/ 32 w 93"/>
                <a:gd name="T9" fmla="*/ 41 h 83"/>
                <a:gd name="T10" fmla="*/ 71 w 93"/>
                <a:gd name="T11" fmla="*/ 76 h 83"/>
                <a:gd name="T12" fmla="*/ 73 w 93"/>
                <a:gd name="T13" fmla="*/ 83 h 83"/>
                <a:gd name="T14" fmla="*/ 19 w 93"/>
                <a:gd name="T15" fmla="*/ 46 h 83"/>
                <a:gd name="T16" fmla="*/ 7 w 93"/>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83">
                  <a:moveTo>
                    <a:pt x="7" y="0"/>
                  </a:moveTo>
                  <a:lnTo>
                    <a:pt x="7" y="0"/>
                  </a:lnTo>
                  <a:cubicBezTo>
                    <a:pt x="16" y="6"/>
                    <a:pt x="56" y="50"/>
                    <a:pt x="93" y="75"/>
                  </a:cubicBezTo>
                  <a:cubicBezTo>
                    <a:pt x="88" y="73"/>
                    <a:pt x="80" y="71"/>
                    <a:pt x="75" y="71"/>
                  </a:cubicBezTo>
                  <a:cubicBezTo>
                    <a:pt x="72" y="69"/>
                    <a:pt x="45" y="49"/>
                    <a:pt x="32" y="41"/>
                  </a:cubicBezTo>
                  <a:cubicBezTo>
                    <a:pt x="43" y="54"/>
                    <a:pt x="65" y="71"/>
                    <a:pt x="71" y="76"/>
                  </a:cubicBezTo>
                  <a:cubicBezTo>
                    <a:pt x="71" y="77"/>
                    <a:pt x="71" y="80"/>
                    <a:pt x="73" y="83"/>
                  </a:cubicBezTo>
                  <a:cubicBezTo>
                    <a:pt x="59" y="74"/>
                    <a:pt x="35" y="62"/>
                    <a:pt x="19" y="46"/>
                  </a:cubicBezTo>
                  <a:cubicBezTo>
                    <a:pt x="7" y="35"/>
                    <a:pt x="0" y="17"/>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5" name="Freeform 1070"/>
            <p:cNvSpPr>
              <a:spLocks/>
            </p:cNvSpPr>
            <p:nvPr userDrawn="1"/>
          </p:nvSpPr>
          <p:spPr bwMode="auto">
            <a:xfrm>
              <a:off x="274" y="220"/>
              <a:ext cx="34" cy="40"/>
            </a:xfrm>
            <a:custGeom>
              <a:avLst/>
              <a:gdLst>
                <a:gd name="T0" fmla="*/ 2 w 76"/>
                <a:gd name="T1" fmla="*/ 6 h 89"/>
                <a:gd name="T2" fmla="*/ 2 w 76"/>
                <a:gd name="T3" fmla="*/ 6 h 89"/>
                <a:gd name="T4" fmla="*/ 7 w 76"/>
                <a:gd name="T5" fmla="*/ 3 h 89"/>
                <a:gd name="T6" fmla="*/ 23 w 76"/>
                <a:gd name="T7" fmla="*/ 28 h 89"/>
                <a:gd name="T8" fmla="*/ 45 w 76"/>
                <a:gd name="T9" fmla="*/ 42 h 89"/>
                <a:gd name="T10" fmla="*/ 68 w 76"/>
                <a:gd name="T11" fmla="*/ 62 h 89"/>
                <a:gd name="T12" fmla="*/ 75 w 76"/>
                <a:gd name="T13" fmla="*/ 89 h 89"/>
                <a:gd name="T14" fmla="*/ 46 w 76"/>
                <a:gd name="T15" fmla="*/ 48 h 89"/>
                <a:gd name="T16" fmla="*/ 17 w 76"/>
                <a:gd name="T17" fmla="*/ 25 h 89"/>
                <a:gd name="T18" fmla="*/ 2 w 76"/>
                <a:gd name="T19"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89">
                  <a:moveTo>
                    <a:pt x="2" y="6"/>
                  </a:moveTo>
                  <a:lnTo>
                    <a:pt x="2" y="6"/>
                  </a:lnTo>
                  <a:cubicBezTo>
                    <a:pt x="0" y="2"/>
                    <a:pt x="6" y="0"/>
                    <a:pt x="7" y="3"/>
                  </a:cubicBezTo>
                  <a:cubicBezTo>
                    <a:pt x="11" y="13"/>
                    <a:pt x="17" y="22"/>
                    <a:pt x="23" y="28"/>
                  </a:cubicBezTo>
                  <a:cubicBezTo>
                    <a:pt x="28" y="33"/>
                    <a:pt x="38" y="39"/>
                    <a:pt x="45" y="42"/>
                  </a:cubicBezTo>
                  <a:cubicBezTo>
                    <a:pt x="52" y="46"/>
                    <a:pt x="64" y="55"/>
                    <a:pt x="68" y="62"/>
                  </a:cubicBezTo>
                  <a:cubicBezTo>
                    <a:pt x="72" y="69"/>
                    <a:pt x="76" y="79"/>
                    <a:pt x="75" y="89"/>
                  </a:cubicBezTo>
                  <a:cubicBezTo>
                    <a:pt x="71" y="75"/>
                    <a:pt x="59" y="56"/>
                    <a:pt x="46" y="48"/>
                  </a:cubicBezTo>
                  <a:cubicBezTo>
                    <a:pt x="35" y="41"/>
                    <a:pt x="24" y="34"/>
                    <a:pt x="17" y="25"/>
                  </a:cubicBezTo>
                  <a:cubicBezTo>
                    <a:pt x="12" y="19"/>
                    <a:pt x="6" y="13"/>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6" name="Freeform 1071"/>
            <p:cNvSpPr>
              <a:spLocks/>
            </p:cNvSpPr>
            <p:nvPr userDrawn="1"/>
          </p:nvSpPr>
          <p:spPr bwMode="auto">
            <a:xfrm>
              <a:off x="278" y="218"/>
              <a:ext cx="38" cy="24"/>
            </a:xfrm>
            <a:custGeom>
              <a:avLst/>
              <a:gdLst>
                <a:gd name="T0" fmla="*/ 2 w 85"/>
                <a:gd name="T1" fmla="*/ 1 h 53"/>
                <a:gd name="T2" fmla="*/ 2 w 85"/>
                <a:gd name="T3" fmla="*/ 1 h 53"/>
                <a:gd name="T4" fmla="*/ 78 w 85"/>
                <a:gd name="T5" fmla="*/ 2 h 53"/>
                <a:gd name="T6" fmla="*/ 85 w 85"/>
                <a:gd name="T7" fmla="*/ 0 h 53"/>
                <a:gd name="T8" fmla="*/ 77 w 85"/>
                <a:gd name="T9" fmla="*/ 6 h 53"/>
                <a:gd name="T10" fmla="*/ 30 w 85"/>
                <a:gd name="T11" fmla="*/ 12 h 53"/>
                <a:gd name="T12" fmla="*/ 7 w 85"/>
                <a:gd name="T13" fmla="*/ 10 h 53"/>
                <a:gd name="T14" fmla="*/ 13 w 85"/>
                <a:gd name="T15" fmla="*/ 23 h 53"/>
                <a:gd name="T16" fmla="*/ 30 w 85"/>
                <a:gd name="T17" fmla="*/ 16 h 53"/>
                <a:gd name="T18" fmla="*/ 59 w 85"/>
                <a:gd name="T19" fmla="*/ 14 h 53"/>
                <a:gd name="T20" fmla="*/ 81 w 85"/>
                <a:gd name="T21" fmla="*/ 15 h 53"/>
                <a:gd name="T22" fmla="*/ 46 w 85"/>
                <a:gd name="T23" fmla="*/ 18 h 53"/>
                <a:gd name="T24" fmla="*/ 69 w 85"/>
                <a:gd name="T25" fmla="*/ 50 h 53"/>
                <a:gd name="T26" fmla="*/ 35 w 85"/>
                <a:gd name="T27" fmla="*/ 21 h 53"/>
                <a:gd name="T28" fmla="*/ 60 w 85"/>
                <a:gd name="T29" fmla="*/ 53 h 53"/>
                <a:gd name="T30" fmla="*/ 27 w 85"/>
                <a:gd name="T31" fmla="*/ 27 h 53"/>
                <a:gd name="T32" fmla="*/ 39 w 85"/>
                <a:gd name="T33" fmla="*/ 45 h 53"/>
                <a:gd name="T34" fmla="*/ 19 w 85"/>
                <a:gd name="T35" fmla="*/ 32 h 53"/>
                <a:gd name="T36" fmla="*/ 0 w 85"/>
                <a:gd name="T37" fmla="*/ 4 h 53"/>
                <a:gd name="T38" fmla="*/ 2 w 85"/>
                <a:gd name="T39"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53">
                  <a:moveTo>
                    <a:pt x="2" y="1"/>
                  </a:moveTo>
                  <a:lnTo>
                    <a:pt x="2" y="1"/>
                  </a:lnTo>
                  <a:cubicBezTo>
                    <a:pt x="16" y="1"/>
                    <a:pt x="61" y="2"/>
                    <a:pt x="78" y="2"/>
                  </a:cubicBezTo>
                  <a:cubicBezTo>
                    <a:pt x="80" y="2"/>
                    <a:pt x="83" y="1"/>
                    <a:pt x="85" y="0"/>
                  </a:cubicBezTo>
                  <a:cubicBezTo>
                    <a:pt x="84" y="2"/>
                    <a:pt x="79" y="4"/>
                    <a:pt x="77" y="6"/>
                  </a:cubicBezTo>
                  <a:cubicBezTo>
                    <a:pt x="64" y="12"/>
                    <a:pt x="47" y="14"/>
                    <a:pt x="30" y="12"/>
                  </a:cubicBezTo>
                  <a:cubicBezTo>
                    <a:pt x="26" y="11"/>
                    <a:pt x="15" y="7"/>
                    <a:pt x="7" y="10"/>
                  </a:cubicBezTo>
                  <a:cubicBezTo>
                    <a:pt x="7" y="14"/>
                    <a:pt x="12" y="21"/>
                    <a:pt x="13" y="23"/>
                  </a:cubicBezTo>
                  <a:cubicBezTo>
                    <a:pt x="18" y="19"/>
                    <a:pt x="23" y="18"/>
                    <a:pt x="30" y="16"/>
                  </a:cubicBezTo>
                  <a:cubicBezTo>
                    <a:pt x="39" y="13"/>
                    <a:pt x="49" y="13"/>
                    <a:pt x="59" y="14"/>
                  </a:cubicBezTo>
                  <a:cubicBezTo>
                    <a:pt x="65" y="15"/>
                    <a:pt x="74" y="16"/>
                    <a:pt x="81" y="15"/>
                  </a:cubicBezTo>
                  <a:cubicBezTo>
                    <a:pt x="73" y="21"/>
                    <a:pt x="60" y="22"/>
                    <a:pt x="46" y="18"/>
                  </a:cubicBezTo>
                  <a:cubicBezTo>
                    <a:pt x="56" y="25"/>
                    <a:pt x="67" y="37"/>
                    <a:pt x="69" y="50"/>
                  </a:cubicBezTo>
                  <a:cubicBezTo>
                    <a:pt x="61" y="38"/>
                    <a:pt x="48" y="28"/>
                    <a:pt x="35" y="21"/>
                  </a:cubicBezTo>
                  <a:cubicBezTo>
                    <a:pt x="45" y="30"/>
                    <a:pt x="56" y="45"/>
                    <a:pt x="60" y="53"/>
                  </a:cubicBezTo>
                  <a:cubicBezTo>
                    <a:pt x="49" y="47"/>
                    <a:pt x="35" y="36"/>
                    <a:pt x="27" y="27"/>
                  </a:cubicBezTo>
                  <a:cubicBezTo>
                    <a:pt x="29" y="32"/>
                    <a:pt x="34" y="40"/>
                    <a:pt x="39" y="45"/>
                  </a:cubicBezTo>
                  <a:cubicBezTo>
                    <a:pt x="37" y="44"/>
                    <a:pt x="26" y="39"/>
                    <a:pt x="19" y="32"/>
                  </a:cubicBezTo>
                  <a:cubicBezTo>
                    <a:pt x="12" y="26"/>
                    <a:pt x="4" y="13"/>
                    <a:pt x="0" y="4"/>
                  </a:cubicBezTo>
                  <a:cubicBezTo>
                    <a:pt x="0" y="2"/>
                    <a:pt x="1" y="1"/>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7" name="Freeform 1072"/>
            <p:cNvSpPr>
              <a:spLocks/>
            </p:cNvSpPr>
            <p:nvPr userDrawn="1"/>
          </p:nvSpPr>
          <p:spPr bwMode="auto">
            <a:xfrm>
              <a:off x="210" y="199"/>
              <a:ext cx="32" cy="55"/>
            </a:xfrm>
            <a:custGeom>
              <a:avLst/>
              <a:gdLst>
                <a:gd name="T0" fmla="*/ 13 w 70"/>
                <a:gd name="T1" fmla="*/ 0 h 121"/>
                <a:gd name="T2" fmla="*/ 13 w 70"/>
                <a:gd name="T3" fmla="*/ 0 h 121"/>
                <a:gd name="T4" fmla="*/ 66 w 70"/>
                <a:gd name="T5" fmla="*/ 84 h 121"/>
                <a:gd name="T6" fmla="*/ 63 w 70"/>
                <a:gd name="T7" fmla="*/ 95 h 121"/>
                <a:gd name="T8" fmla="*/ 24 w 70"/>
                <a:gd name="T9" fmla="*/ 47 h 121"/>
                <a:gd name="T10" fmla="*/ 63 w 70"/>
                <a:gd name="T11" fmla="*/ 104 h 121"/>
                <a:gd name="T12" fmla="*/ 70 w 70"/>
                <a:gd name="T13" fmla="*/ 121 h 121"/>
                <a:gd name="T14" fmla="*/ 7 w 70"/>
                <a:gd name="T15" fmla="*/ 40 h 121"/>
                <a:gd name="T16" fmla="*/ 13 w 70"/>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121">
                  <a:moveTo>
                    <a:pt x="13" y="0"/>
                  </a:moveTo>
                  <a:lnTo>
                    <a:pt x="13" y="0"/>
                  </a:lnTo>
                  <a:cubicBezTo>
                    <a:pt x="19" y="12"/>
                    <a:pt x="47" y="63"/>
                    <a:pt x="66" y="84"/>
                  </a:cubicBezTo>
                  <a:cubicBezTo>
                    <a:pt x="65" y="87"/>
                    <a:pt x="63" y="91"/>
                    <a:pt x="63" y="95"/>
                  </a:cubicBezTo>
                  <a:cubicBezTo>
                    <a:pt x="52" y="83"/>
                    <a:pt x="38" y="62"/>
                    <a:pt x="24" y="47"/>
                  </a:cubicBezTo>
                  <a:cubicBezTo>
                    <a:pt x="32" y="67"/>
                    <a:pt x="52" y="94"/>
                    <a:pt x="63" y="104"/>
                  </a:cubicBezTo>
                  <a:cubicBezTo>
                    <a:pt x="64" y="108"/>
                    <a:pt x="66" y="116"/>
                    <a:pt x="70" y="121"/>
                  </a:cubicBezTo>
                  <a:cubicBezTo>
                    <a:pt x="44" y="101"/>
                    <a:pt x="14" y="64"/>
                    <a:pt x="7" y="40"/>
                  </a:cubicBezTo>
                  <a:cubicBezTo>
                    <a:pt x="0" y="17"/>
                    <a:pt x="6" y="6"/>
                    <a:pt x="1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8" name="Freeform 1073"/>
            <p:cNvSpPr>
              <a:spLocks/>
            </p:cNvSpPr>
            <p:nvPr userDrawn="1"/>
          </p:nvSpPr>
          <p:spPr bwMode="auto">
            <a:xfrm>
              <a:off x="305" y="278"/>
              <a:ext cx="4" cy="5"/>
            </a:xfrm>
            <a:custGeom>
              <a:avLst/>
              <a:gdLst>
                <a:gd name="T0" fmla="*/ 9 w 9"/>
                <a:gd name="T1" fmla="*/ 0 h 11"/>
                <a:gd name="T2" fmla="*/ 9 w 9"/>
                <a:gd name="T3" fmla="*/ 0 h 11"/>
                <a:gd name="T4" fmla="*/ 0 w 9"/>
                <a:gd name="T5" fmla="*/ 11 h 11"/>
                <a:gd name="T6" fmla="*/ 9 w 9"/>
                <a:gd name="T7" fmla="*/ 0 h 11"/>
              </a:gdLst>
              <a:ahLst/>
              <a:cxnLst>
                <a:cxn ang="0">
                  <a:pos x="T0" y="T1"/>
                </a:cxn>
                <a:cxn ang="0">
                  <a:pos x="T2" y="T3"/>
                </a:cxn>
                <a:cxn ang="0">
                  <a:pos x="T4" y="T5"/>
                </a:cxn>
                <a:cxn ang="0">
                  <a:pos x="T6" y="T7"/>
                </a:cxn>
              </a:cxnLst>
              <a:rect l="0" t="0" r="r" b="b"/>
              <a:pathLst>
                <a:path w="9" h="11">
                  <a:moveTo>
                    <a:pt x="9" y="0"/>
                  </a:moveTo>
                  <a:lnTo>
                    <a:pt x="9" y="0"/>
                  </a:lnTo>
                  <a:cubicBezTo>
                    <a:pt x="8" y="4"/>
                    <a:pt x="5" y="8"/>
                    <a:pt x="0" y="11"/>
                  </a:cubicBezTo>
                  <a:cubicBezTo>
                    <a:pt x="4" y="7"/>
                    <a:pt x="5" y="5"/>
                    <a:pt x="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49" name="Freeform 1074"/>
            <p:cNvSpPr>
              <a:spLocks/>
            </p:cNvSpPr>
            <p:nvPr userDrawn="1"/>
          </p:nvSpPr>
          <p:spPr bwMode="auto">
            <a:xfrm>
              <a:off x="288" y="285"/>
              <a:ext cx="6" cy="7"/>
            </a:xfrm>
            <a:custGeom>
              <a:avLst/>
              <a:gdLst>
                <a:gd name="T0" fmla="*/ 3 w 13"/>
                <a:gd name="T1" fmla="*/ 0 h 15"/>
                <a:gd name="T2" fmla="*/ 3 w 13"/>
                <a:gd name="T3" fmla="*/ 0 h 15"/>
                <a:gd name="T4" fmla="*/ 13 w 13"/>
                <a:gd name="T5" fmla="*/ 4 h 15"/>
                <a:gd name="T6" fmla="*/ 4 w 13"/>
                <a:gd name="T7" fmla="*/ 4 h 15"/>
                <a:gd name="T8" fmla="*/ 10 w 13"/>
                <a:gd name="T9" fmla="*/ 15 h 15"/>
                <a:gd name="T10" fmla="*/ 3 w 13"/>
                <a:gd name="T11" fmla="*/ 0 h 15"/>
              </a:gdLst>
              <a:ahLst/>
              <a:cxnLst>
                <a:cxn ang="0">
                  <a:pos x="T0" y="T1"/>
                </a:cxn>
                <a:cxn ang="0">
                  <a:pos x="T2" y="T3"/>
                </a:cxn>
                <a:cxn ang="0">
                  <a:pos x="T4" y="T5"/>
                </a:cxn>
                <a:cxn ang="0">
                  <a:pos x="T6" y="T7"/>
                </a:cxn>
                <a:cxn ang="0">
                  <a:pos x="T8" y="T9"/>
                </a:cxn>
                <a:cxn ang="0">
                  <a:pos x="T10" y="T11"/>
                </a:cxn>
              </a:cxnLst>
              <a:rect l="0" t="0" r="r" b="b"/>
              <a:pathLst>
                <a:path w="13" h="15">
                  <a:moveTo>
                    <a:pt x="3" y="0"/>
                  </a:moveTo>
                  <a:lnTo>
                    <a:pt x="3" y="0"/>
                  </a:lnTo>
                  <a:cubicBezTo>
                    <a:pt x="5" y="2"/>
                    <a:pt x="9" y="4"/>
                    <a:pt x="13" y="4"/>
                  </a:cubicBezTo>
                  <a:cubicBezTo>
                    <a:pt x="10" y="5"/>
                    <a:pt x="7" y="5"/>
                    <a:pt x="4" y="4"/>
                  </a:cubicBezTo>
                  <a:cubicBezTo>
                    <a:pt x="4" y="6"/>
                    <a:pt x="6" y="12"/>
                    <a:pt x="10" y="15"/>
                  </a:cubicBezTo>
                  <a:cubicBezTo>
                    <a:pt x="4" y="13"/>
                    <a:pt x="0" y="4"/>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0" name="Freeform 1075"/>
            <p:cNvSpPr>
              <a:spLocks/>
            </p:cNvSpPr>
            <p:nvPr userDrawn="1"/>
          </p:nvSpPr>
          <p:spPr bwMode="auto">
            <a:xfrm>
              <a:off x="268" y="230"/>
              <a:ext cx="4" cy="4"/>
            </a:xfrm>
            <a:custGeom>
              <a:avLst/>
              <a:gdLst>
                <a:gd name="T0" fmla="*/ 5 w 8"/>
                <a:gd name="T1" fmla="*/ 1 h 7"/>
                <a:gd name="T2" fmla="*/ 5 w 8"/>
                <a:gd name="T3" fmla="*/ 1 h 7"/>
                <a:gd name="T4" fmla="*/ 6 w 8"/>
                <a:gd name="T5" fmla="*/ 4 h 7"/>
                <a:gd name="T6" fmla="*/ 8 w 8"/>
                <a:gd name="T7" fmla="*/ 5 h 7"/>
                <a:gd name="T8" fmla="*/ 0 w 8"/>
                <a:gd name="T9" fmla="*/ 7 h 7"/>
                <a:gd name="T10" fmla="*/ 5 w 8"/>
                <a:gd name="T11" fmla="*/ 1 h 7"/>
              </a:gdLst>
              <a:ahLst/>
              <a:cxnLst>
                <a:cxn ang="0">
                  <a:pos x="T0" y="T1"/>
                </a:cxn>
                <a:cxn ang="0">
                  <a:pos x="T2" y="T3"/>
                </a:cxn>
                <a:cxn ang="0">
                  <a:pos x="T4" y="T5"/>
                </a:cxn>
                <a:cxn ang="0">
                  <a:pos x="T6" y="T7"/>
                </a:cxn>
                <a:cxn ang="0">
                  <a:pos x="T8" y="T9"/>
                </a:cxn>
                <a:cxn ang="0">
                  <a:pos x="T10" y="T11"/>
                </a:cxn>
              </a:cxnLst>
              <a:rect l="0" t="0" r="r" b="b"/>
              <a:pathLst>
                <a:path w="8" h="7">
                  <a:moveTo>
                    <a:pt x="5" y="1"/>
                  </a:moveTo>
                  <a:lnTo>
                    <a:pt x="5" y="1"/>
                  </a:lnTo>
                  <a:cubicBezTo>
                    <a:pt x="8" y="0"/>
                    <a:pt x="6" y="3"/>
                    <a:pt x="6" y="4"/>
                  </a:cubicBezTo>
                  <a:cubicBezTo>
                    <a:pt x="8" y="3"/>
                    <a:pt x="8" y="4"/>
                    <a:pt x="8" y="5"/>
                  </a:cubicBezTo>
                  <a:cubicBezTo>
                    <a:pt x="5" y="5"/>
                    <a:pt x="3" y="6"/>
                    <a:pt x="0" y="7"/>
                  </a:cubicBezTo>
                  <a:cubicBezTo>
                    <a:pt x="1" y="5"/>
                    <a:pt x="2" y="2"/>
                    <a:pt x="5"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1" name="Freeform 1076"/>
            <p:cNvSpPr>
              <a:spLocks/>
            </p:cNvSpPr>
            <p:nvPr userDrawn="1"/>
          </p:nvSpPr>
          <p:spPr bwMode="auto">
            <a:xfrm>
              <a:off x="246" y="221"/>
              <a:ext cx="2" cy="3"/>
            </a:xfrm>
            <a:custGeom>
              <a:avLst/>
              <a:gdLst>
                <a:gd name="T0" fmla="*/ 5 w 5"/>
                <a:gd name="T1" fmla="*/ 0 h 6"/>
                <a:gd name="T2" fmla="*/ 5 w 5"/>
                <a:gd name="T3" fmla="*/ 0 h 6"/>
                <a:gd name="T4" fmla="*/ 3 w 5"/>
                <a:gd name="T5" fmla="*/ 6 h 6"/>
                <a:gd name="T6" fmla="*/ 5 w 5"/>
                <a:gd name="T7" fmla="*/ 0 h 6"/>
              </a:gdLst>
              <a:ahLst/>
              <a:cxnLst>
                <a:cxn ang="0">
                  <a:pos x="T0" y="T1"/>
                </a:cxn>
                <a:cxn ang="0">
                  <a:pos x="T2" y="T3"/>
                </a:cxn>
                <a:cxn ang="0">
                  <a:pos x="T4" y="T5"/>
                </a:cxn>
                <a:cxn ang="0">
                  <a:pos x="T6" y="T7"/>
                </a:cxn>
              </a:cxnLst>
              <a:rect l="0" t="0" r="r" b="b"/>
              <a:pathLst>
                <a:path w="5" h="6">
                  <a:moveTo>
                    <a:pt x="5" y="0"/>
                  </a:moveTo>
                  <a:lnTo>
                    <a:pt x="5" y="0"/>
                  </a:lnTo>
                  <a:cubicBezTo>
                    <a:pt x="3" y="2"/>
                    <a:pt x="3" y="3"/>
                    <a:pt x="3" y="6"/>
                  </a:cubicBezTo>
                  <a:cubicBezTo>
                    <a:pt x="0" y="4"/>
                    <a:pt x="2" y="0"/>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2" name="Freeform 1077"/>
            <p:cNvSpPr>
              <a:spLocks/>
            </p:cNvSpPr>
            <p:nvPr userDrawn="1"/>
          </p:nvSpPr>
          <p:spPr bwMode="auto">
            <a:xfrm>
              <a:off x="209" y="201"/>
              <a:ext cx="16" cy="29"/>
            </a:xfrm>
            <a:custGeom>
              <a:avLst/>
              <a:gdLst>
                <a:gd name="T0" fmla="*/ 16 w 36"/>
                <a:gd name="T1" fmla="*/ 0 h 63"/>
                <a:gd name="T2" fmla="*/ 16 w 36"/>
                <a:gd name="T3" fmla="*/ 0 h 63"/>
                <a:gd name="T4" fmla="*/ 36 w 36"/>
                <a:gd name="T5" fmla="*/ 36 h 63"/>
                <a:gd name="T6" fmla="*/ 15 w 36"/>
                <a:gd name="T7" fmla="*/ 5 h 63"/>
                <a:gd name="T8" fmla="*/ 26 w 36"/>
                <a:gd name="T9" fmla="*/ 63 h 63"/>
                <a:gd name="T10" fmla="*/ 16 w 36"/>
                <a:gd name="T11" fmla="*/ 0 h 63"/>
              </a:gdLst>
              <a:ahLst/>
              <a:cxnLst>
                <a:cxn ang="0">
                  <a:pos x="T0" y="T1"/>
                </a:cxn>
                <a:cxn ang="0">
                  <a:pos x="T2" y="T3"/>
                </a:cxn>
                <a:cxn ang="0">
                  <a:pos x="T4" y="T5"/>
                </a:cxn>
                <a:cxn ang="0">
                  <a:pos x="T6" y="T7"/>
                </a:cxn>
                <a:cxn ang="0">
                  <a:pos x="T8" y="T9"/>
                </a:cxn>
                <a:cxn ang="0">
                  <a:pos x="T10" y="T11"/>
                </a:cxn>
              </a:cxnLst>
              <a:rect l="0" t="0" r="r" b="b"/>
              <a:pathLst>
                <a:path w="36" h="63">
                  <a:moveTo>
                    <a:pt x="16" y="0"/>
                  </a:moveTo>
                  <a:lnTo>
                    <a:pt x="16" y="0"/>
                  </a:lnTo>
                  <a:cubicBezTo>
                    <a:pt x="18" y="5"/>
                    <a:pt x="29" y="25"/>
                    <a:pt x="36" y="36"/>
                  </a:cubicBezTo>
                  <a:cubicBezTo>
                    <a:pt x="29" y="26"/>
                    <a:pt x="19" y="12"/>
                    <a:pt x="15" y="5"/>
                  </a:cubicBezTo>
                  <a:cubicBezTo>
                    <a:pt x="5" y="20"/>
                    <a:pt x="20" y="48"/>
                    <a:pt x="26" y="63"/>
                  </a:cubicBezTo>
                  <a:cubicBezTo>
                    <a:pt x="17" y="49"/>
                    <a:pt x="0" y="15"/>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3" name="Freeform 1078"/>
            <p:cNvSpPr>
              <a:spLocks/>
            </p:cNvSpPr>
            <p:nvPr userDrawn="1"/>
          </p:nvSpPr>
          <p:spPr bwMode="auto">
            <a:xfrm>
              <a:off x="201" y="247"/>
              <a:ext cx="17" cy="15"/>
            </a:xfrm>
            <a:custGeom>
              <a:avLst/>
              <a:gdLst>
                <a:gd name="T0" fmla="*/ 0 w 38"/>
                <a:gd name="T1" fmla="*/ 0 h 34"/>
                <a:gd name="T2" fmla="*/ 0 w 38"/>
                <a:gd name="T3" fmla="*/ 0 h 34"/>
                <a:gd name="T4" fmla="*/ 38 w 38"/>
                <a:gd name="T5" fmla="*/ 14 h 34"/>
                <a:gd name="T6" fmla="*/ 3 w 38"/>
                <a:gd name="T7" fmla="*/ 3 h 34"/>
                <a:gd name="T8" fmla="*/ 29 w 38"/>
                <a:gd name="T9" fmla="*/ 34 h 34"/>
                <a:gd name="T10" fmla="*/ 0 w 38"/>
                <a:gd name="T11" fmla="*/ 0 h 34"/>
              </a:gdLst>
              <a:ahLst/>
              <a:cxnLst>
                <a:cxn ang="0">
                  <a:pos x="T0" y="T1"/>
                </a:cxn>
                <a:cxn ang="0">
                  <a:pos x="T2" y="T3"/>
                </a:cxn>
                <a:cxn ang="0">
                  <a:pos x="T4" y="T5"/>
                </a:cxn>
                <a:cxn ang="0">
                  <a:pos x="T6" y="T7"/>
                </a:cxn>
                <a:cxn ang="0">
                  <a:pos x="T8" y="T9"/>
                </a:cxn>
                <a:cxn ang="0">
                  <a:pos x="T10" y="T11"/>
                </a:cxn>
              </a:cxnLst>
              <a:rect l="0" t="0" r="r" b="b"/>
              <a:pathLst>
                <a:path w="38" h="34">
                  <a:moveTo>
                    <a:pt x="0" y="0"/>
                  </a:moveTo>
                  <a:lnTo>
                    <a:pt x="0" y="0"/>
                  </a:lnTo>
                  <a:cubicBezTo>
                    <a:pt x="12" y="1"/>
                    <a:pt x="29" y="7"/>
                    <a:pt x="38" y="14"/>
                  </a:cubicBezTo>
                  <a:cubicBezTo>
                    <a:pt x="32" y="10"/>
                    <a:pt x="13" y="4"/>
                    <a:pt x="3" y="3"/>
                  </a:cubicBezTo>
                  <a:cubicBezTo>
                    <a:pt x="8" y="21"/>
                    <a:pt x="19" y="27"/>
                    <a:pt x="29" y="34"/>
                  </a:cubicBezTo>
                  <a:cubicBezTo>
                    <a:pt x="18" y="28"/>
                    <a:pt x="0" y="14"/>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4" name="Freeform 1079"/>
            <p:cNvSpPr>
              <a:spLocks/>
            </p:cNvSpPr>
            <p:nvPr userDrawn="1"/>
          </p:nvSpPr>
          <p:spPr bwMode="auto">
            <a:xfrm>
              <a:off x="203" y="225"/>
              <a:ext cx="17" cy="21"/>
            </a:xfrm>
            <a:custGeom>
              <a:avLst/>
              <a:gdLst>
                <a:gd name="T0" fmla="*/ 6 w 39"/>
                <a:gd name="T1" fmla="*/ 0 h 48"/>
                <a:gd name="T2" fmla="*/ 6 w 39"/>
                <a:gd name="T3" fmla="*/ 0 h 48"/>
                <a:gd name="T4" fmla="*/ 39 w 39"/>
                <a:gd name="T5" fmla="*/ 31 h 48"/>
                <a:gd name="T6" fmla="*/ 8 w 39"/>
                <a:gd name="T7" fmla="*/ 5 h 48"/>
                <a:gd name="T8" fmla="*/ 27 w 39"/>
                <a:gd name="T9" fmla="*/ 48 h 48"/>
                <a:gd name="T10" fmla="*/ 6 w 39"/>
                <a:gd name="T11" fmla="*/ 0 h 48"/>
              </a:gdLst>
              <a:ahLst/>
              <a:cxnLst>
                <a:cxn ang="0">
                  <a:pos x="T0" y="T1"/>
                </a:cxn>
                <a:cxn ang="0">
                  <a:pos x="T2" y="T3"/>
                </a:cxn>
                <a:cxn ang="0">
                  <a:pos x="T4" y="T5"/>
                </a:cxn>
                <a:cxn ang="0">
                  <a:pos x="T6" y="T7"/>
                </a:cxn>
                <a:cxn ang="0">
                  <a:pos x="T8" y="T9"/>
                </a:cxn>
                <a:cxn ang="0">
                  <a:pos x="T10" y="T11"/>
                </a:cxn>
              </a:cxnLst>
              <a:rect l="0" t="0" r="r" b="b"/>
              <a:pathLst>
                <a:path w="39" h="48">
                  <a:moveTo>
                    <a:pt x="6" y="0"/>
                  </a:moveTo>
                  <a:lnTo>
                    <a:pt x="6" y="0"/>
                  </a:lnTo>
                  <a:cubicBezTo>
                    <a:pt x="11" y="3"/>
                    <a:pt x="33" y="24"/>
                    <a:pt x="39" y="31"/>
                  </a:cubicBezTo>
                  <a:cubicBezTo>
                    <a:pt x="31" y="24"/>
                    <a:pt x="17" y="10"/>
                    <a:pt x="8" y="5"/>
                  </a:cubicBezTo>
                  <a:cubicBezTo>
                    <a:pt x="6" y="24"/>
                    <a:pt x="22" y="42"/>
                    <a:pt x="27" y="48"/>
                  </a:cubicBezTo>
                  <a:cubicBezTo>
                    <a:pt x="17" y="40"/>
                    <a:pt x="0" y="20"/>
                    <a:pt x="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5" name="Freeform 1080"/>
            <p:cNvSpPr>
              <a:spLocks/>
            </p:cNvSpPr>
            <p:nvPr userDrawn="1"/>
          </p:nvSpPr>
          <p:spPr bwMode="auto">
            <a:xfrm>
              <a:off x="240" y="239"/>
              <a:ext cx="9" cy="19"/>
            </a:xfrm>
            <a:custGeom>
              <a:avLst/>
              <a:gdLst>
                <a:gd name="T0" fmla="*/ 5 w 20"/>
                <a:gd name="T1" fmla="*/ 0 h 41"/>
                <a:gd name="T2" fmla="*/ 5 w 20"/>
                <a:gd name="T3" fmla="*/ 0 h 41"/>
                <a:gd name="T4" fmla="*/ 15 w 20"/>
                <a:gd name="T5" fmla="*/ 16 h 41"/>
                <a:gd name="T6" fmla="*/ 6 w 20"/>
                <a:gd name="T7" fmla="*/ 8 h 41"/>
                <a:gd name="T8" fmla="*/ 20 w 20"/>
                <a:gd name="T9" fmla="*/ 41 h 41"/>
                <a:gd name="T10" fmla="*/ 5 w 20"/>
                <a:gd name="T11" fmla="*/ 0 h 41"/>
              </a:gdLst>
              <a:ahLst/>
              <a:cxnLst>
                <a:cxn ang="0">
                  <a:pos x="T0" y="T1"/>
                </a:cxn>
                <a:cxn ang="0">
                  <a:pos x="T2" y="T3"/>
                </a:cxn>
                <a:cxn ang="0">
                  <a:pos x="T4" y="T5"/>
                </a:cxn>
                <a:cxn ang="0">
                  <a:pos x="T6" y="T7"/>
                </a:cxn>
                <a:cxn ang="0">
                  <a:pos x="T8" y="T9"/>
                </a:cxn>
                <a:cxn ang="0">
                  <a:pos x="T10" y="T11"/>
                </a:cxn>
              </a:cxnLst>
              <a:rect l="0" t="0" r="r" b="b"/>
              <a:pathLst>
                <a:path w="20" h="41">
                  <a:moveTo>
                    <a:pt x="5" y="0"/>
                  </a:moveTo>
                  <a:lnTo>
                    <a:pt x="5" y="0"/>
                  </a:lnTo>
                  <a:cubicBezTo>
                    <a:pt x="8" y="6"/>
                    <a:pt x="10" y="11"/>
                    <a:pt x="15" y="16"/>
                  </a:cubicBezTo>
                  <a:cubicBezTo>
                    <a:pt x="11" y="14"/>
                    <a:pt x="6" y="9"/>
                    <a:pt x="6" y="8"/>
                  </a:cubicBezTo>
                  <a:cubicBezTo>
                    <a:pt x="4" y="17"/>
                    <a:pt x="13" y="34"/>
                    <a:pt x="20" y="41"/>
                  </a:cubicBezTo>
                  <a:cubicBezTo>
                    <a:pt x="4" y="29"/>
                    <a:pt x="0" y="11"/>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6" name="Freeform 1081"/>
            <p:cNvSpPr>
              <a:spLocks/>
            </p:cNvSpPr>
            <p:nvPr userDrawn="1"/>
          </p:nvSpPr>
          <p:spPr bwMode="auto">
            <a:xfrm>
              <a:off x="237" y="257"/>
              <a:ext cx="10" cy="11"/>
            </a:xfrm>
            <a:custGeom>
              <a:avLst/>
              <a:gdLst>
                <a:gd name="T0" fmla="*/ 0 w 23"/>
                <a:gd name="T1" fmla="*/ 0 h 23"/>
                <a:gd name="T2" fmla="*/ 0 w 23"/>
                <a:gd name="T3" fmla="*/ 0 h 23"/>
                <a:gd name="T4" fmla="*/ 23 w 23"/>
                <a:gd name="T5" fmla="*/ 10 h 23"/>
                <a:gd name="T6" fmla="*/ 3 w 23"/>
                <a:gd name="T7" fmla="*/ 3 h 23"/>
                <a:gd name="T8" fmla="*/ 15 w 23"/>
                <a:gd name="T9" fmla="*/ 23 h 23"/>
                <a:gd name="T10" fmla="*/ 0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0" y="0"/>
                  </a:moveTo>
                  <a:lnTo>
                    <a:pt x="0" y="0"/>
                  </a:lnTo>
                  <a:cubicBezTo>
                    <a:pt x="7" y="0"/>
                    <a:pt x="20" y="7"/>
                    <a:pt x="23" y="10"/>
                  </a:cubicBezTo>
                  <a:cubicBezTo>
                    <a:pt x="17" y="7"/>
                    <a:pt x="11" y="4"/>
                    <a:pt x="3" y="3"/>
                  </a:cubicBezTo>
                  <a:cubicBezTo>
                    <a:pt x="4" y="8"/>
                    <a:pt x="10" y="17"/>
                    <a:pt x="15" y="23"/>
                  </a:cubicBezTo>
                  <a:cubicBezTo>
                    <a:pt x="6" y="17"/>
                    <a:pt x="0" y="6"/>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7" name="Freeform 1082"/>
            <p:cNvSpPr>
              <a:spLocks/>
            </p:cNvSpPr>
            <p:nvPr userDrawn="1"/>
          </p:nvSpPr>
          <p:spPr bwMode="auto">
            <a:xfrm>
              <a:off x="199" y="263"/>
              <a:ext cx="16" cy="13"/>
            </a:xfrm>
            <a:custGeom>
              <a:avLst/>
              <a:gdLst>
                <a:gd name="T0" fmla="*/ 0 w 35"/>
                <a:gd name="T1" fmla="*/ 1 h 28"/>
                <a:gd name="T2" fmla="*/ 0 w 35"/>
                <a:gd name="T3" fmla="*/ 1 h 28"/>
                <a:gd name="T4" fmla="*/ 35 w 35"/>
                <a:gd name="T5" fmla="*/ 8 h 28"/>
                <a:gd name="T6" fmla="*/ 4 w 35"/>
                <a:gd name="T7" fmla="*/ 4 h 28"/>
                <a:gd name="T8" fmla="*/ 33 w 35"/>
                <a:gd name="T9" fmla="*/ 28 h 28"/>
                <a:gd name="T10" fmla="*/ 0 w 35"/>
                <a:gd name="T11" fmla="*/ 1 h 28"/>
              </a:gdLst>
              <a:ahLst/>
              <a:cxnLst>
                <a:cxn ang="0">
                  <a:pos x="T0" y="T1"/>
                </a:cxn>
                <a:cxn ang="0">
                  <a:pos x="T2" y="T3"/>
                </a:cxn>
                <a:cxn ang="0">
                  <a:pos x="T4" y="T5"/>
                </a:cxn>
                <a:cxn ang="0">
                  <a:pos x="T6" y="T7"/>
                </a:cxn>
                <a:cxn ang="0">
                  <a:pos x="T8" y="T9"/>
                </a:cxn>
                <a:cxn ang="0">
                  <a:pos x="T10" y="T11"/>
                </a:cxn>
              </a:cxnLst>
              <a:rect l="0" t="0" r="r" b="b"/>
              <a:pathLst>
                <a:path w="35" h="28">
                  <a:moveTo>
                    <a:pt x="0" y="1"/>
                  </a:moveTo>
                  <a:lnTo>
                    <a:pt x="0" y="1"/>
                  </a:lnTo>
                  <a:cubicBezTo>
                    <a:pt x="11" y="0"/>
                    <a:pt x="27" y="4"/>
                    <a:pt x="35" y="8"/>
                  </a:cubicBezTo>
                  <a:cubicBezTo>
                    <a:pt x="24" y="6"/>
                    <a:pt x="19" y="3"/>
                    <a:pt x="4" y="4"/>
                  </a:cubicBezTo>
                  <a:cubicBezTo>
                    <a:pt x="8" y="11"/>
                    <a:pt x="22" y="23"/>
                    <a:pt x="33" y="28"/>
                  </a:cubicBezTo>
                  <a:cubicBezTo>
                    <a:pt x="15" y="22"/>
                    <a:pt x="2" y="9"/>
                    <a:pt x="0"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8" name="Freeform 1083"/>
            <p:cNvSpPr>
              <a:spLocks/>
            </p:cNvSpPr>
            <p:nvPr userDrawn="1"/>
          </p:nvSpPr>
          <p:spPr bwMode="auto">
            <a:xfrm>
              <a:off x="233" y="269"/>
              <a:ext cx="9" cy="9"/>
            </a:xfrm>
            <a:custGeom>
              <a:avLst/>
              <a:gdLst>
                <a:gd name="T0" fmla="*/ 22 w 22"/>
                <a:gd name="T1" fmla="*/ 5 h 20"/>
                <a:gd name="T2" fmla="*/ 22 w 22"/>
                <a:gd name="T3" fmla="*/ 5 h 20"/>
                <a:gd name="T4" fmla="*/ 3 w 22"/>
                <a:gd name="T5" fmla="*/ 6 h 20"/>
                <a:gd name="T6" fmla="*/ 16 w 22"/>
                <a:gd name="T7" fmla="*/ 20 h 20"/>
                <a:gd name="T8" fmla="*/ 0 w 22"/>
                <a:gd name="T9" fmla="*/ 5 h 20"/>
                <a:gd name="T10" fmla="*/ 22 w 22"/>
                <a:gd name="T11" fmla="*/ 5 h 20"/>
              </a:gdLst>
              <a:ahLst/>
              <a:cxnLst>
                <a:cxn ang="0">
                  <a:pos x="T0" y="T1"/>
                </a:cxn>
                <a:cxn ang="0">
                  <a:pos x="T2" y="T3"/>
                </a:cxn>
                <a:cxn ang="0">
                  <a:pos x="T4" y="T5"/>
                </a:cxn>
                <a:cxn ang="0">
                  <a:pos x="T6" y="T7"/>
                </a:cxn>
                <a:cxn ang="0">
                  <a:pos x="T8" y="T9"/>
                </a:cxn>
                <a:cxn ang="0">
                  <a:pos x="T10" y="T11"/>
                </a:cxn>
              </a:cxnLst>
              <a:rect l="0" t="0" r="r" b="b"/>
              <a:pathLst>
                <a:path w="22" h="20">
                  <a:moveTo>
                    <a:pt x="22" y="5"/>
                  </a:moveTo>
                  <a:lnTo>
                    <a:pt x="22" y="5"/>
                  </a:lnTo>
                  <a:cubicBezTo>
                    <a:pt x="15" y="3"/>
                    <a:pt x="10" y="2"/>
                    <a:pt x="3" y="6"/>
                  </a:cubicBezTo>
                  <a:cubicBezTo>
                    <a:pt x="4" y="12"/>
                    <a:pt x="11" y="18"/>
                    <a:pt x="16" y="20"/>
                  </a:cubicBezTo>
                  <a:cubicBezTo>
                    <a:pt x="9" y="19"/>
                    <a:pt x="1" y="13"/>
                    <a:pt x="0" y="5"/>
                  </a:cubicBezTo>
                  <a:cubicBezTo>
                    <a:pt x="7" y="0"/>
                    <a:pt x="16" y="2"/>
                    <a:pt x="22" y="5"/>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59" name="Freeform 1084"/>
            <p:cNvSpPr>
              <a:spLocks/>
            </p:cNvSpPr>
            <p:nvPr userDrawn="1"/>
          </p:nvSpPr>
          <p:spPr bwMode="auto">
            <a:xfrm>
              <a:off x="246" y="276"/>
              <a:ext cx="7" cy="3"/>
            </a:xfrm>
            <a:custGeom>
              <a:avLst/>
              <a:gdLst>
                <a:gd name="T0" fmla="*/ 0 w 15"/>
                <a:gd name="T1" fmla="*/ 0 h 6"/>
                <a:gd name="T2" fmla="*/ 0 w 15"/>
                <a:gd name="T3" fmla="*/ 0 h 6"/>
                <a:gd name="T4" fmla="*/ 15 w 15"/>
                <a:gd name="T5" fmla="*/ 4 h 6"/>
                <a:gd name="T6" fmla="*/ 15 w 15"/>
                <a:gd name="T7" fmla="*/ 6 h 6"/>
                <a:gd name="T8" fmla="*/ 0 w 15"/>
                <a:gd name="T9" fmla="*/ 0 h 6"/>
              </a:gdLst>
              <a:ahLst/>
              <a:cxnLst>
                <a:cxn ang="0">
                  <a:pos x="T0" y="T1"/>
                </a:cxn>
                <a:cxn ang="0">
                  <a:pos x="T2" y="T3"/>
                </a:cxn>
                <a:cxn ang="0">
                  <a:pos x="T4" y="T5"/>
                </a:cxn>
                <a:cxn ang="0">
                  <a:pos x="T6" y="T7"/>
                </a:cxn>
                <a:cxn ang="0">
                  <a:pos x="T8" y="T9"/>
                </a:cxn>
              </a:cxnLst>
              <a:rect l="0" t="0" r="r" b="b"/>
              <a:pathLst>
                <a:path w="15" h="6">
                  <a:moveTo>
                    <a:pt x="0" y="0"/>
                  </a:moveTo>
                  <a:lnTo>
                    <a:pt x="0" y="0"/>
                  </a:lnTo>
                  <a:cubicBezTo>
                    <a:pt x="5" y="1"/>
                    <a:pt x="10" y="2"/>
                    <a:pt x="15" y="4"/>
                  </a:cubicBezTo>
                  <a:lnTo>
                    <a:pt x="15" y="6"/>
                  </a:lnTo>
                  <a:cubicBezTo>
                    <a:pt x="11" y="4"/>
                    <a:pt x="5" y="3"/>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0" name="Freeform 1085"/>
            <p:cNvSpPr>
              <a:spLocks/>
            </p:cNvSpPr>
            <p:nvPr userDrawn="1"/>
          </p:nvSpPr>
          <p:spPr bwMode="auto">
            <a:xfrm>
              <a:off x="255" y="273"/>
              <a:ext cx="8" cy="8"/>
            </a:xfrm>
            <a:custGeom>
              <a:avLst/>
              <a:gdLst>
                <a:gd name="T0" fmla="*/ 19 w 19"/>
                <a:gd name="T1" fmla="*/ 4 h 19"/>
                <a:gd name="T2" fmla="*/ 19 w 19"/>
                <a:gd name="T3" fmla="*/ 4 h 19"/>
                <a:gd name="T4" fmla="*/ 3 w 19"/>
                <a:gd name="T5" fmla="*/ 5 h 19"/>
                <a:gd name="T6" fmla="*/ 10 w 19"/>
                <a:gd name="T7" fmla="*/ 19 h 19"/>
                <a:gd name="T8" fmla="*/ 0 w 19"/>
                <a:gd name="T9" fmla="*/ 4 h 19"/>
                <a:gd name="T10" fmla="*/ 19 w 19"/>
                <a:gd name="T11" fmla="*/ 4 h 19"/>
              </a:gdLst>
              <a:ahLst/>
              <a:cxnLst>
                <a:cxn ang="0">
                  <a:pos x="T0" y="T1"/>
                </a:cxn>
                <a:cxn ang="0">
                  <a:pos x="T2" y="T3"/>
                </a:cxn>
                <a:cxn ang="0">
                  <a:pos x="T4" y="T5"/>
                </a:cxn>
                <a:cxn ang="0">
                  <a:pos x="T6" y="T7"/>
                </a:cxn>
                <a:cxn ang="0">
                  <a:pos x="T8" y="T9"/>
                </a:cxn>
                <a:cxn ang="0">
                  <a:pos x="T10" y="T11"/>
                </a:cxn>
              </a:cxnLst>
              <a:rect l="0" t="0" r="r" b="b"/>
              <a:pathLst>
                <a:path w="19" h="19">
                  <a:moveTo>
                    <a:pt x="19" y="4"/>
                  </a:moveTo>
                  <a:lnTo>
                    <a:pt x="19" y="4"/>
                  </a:lnTo>
                  <a:cubicBezTo>
                    <a:pt x="13" y="3"/>
                    <a:pt x="7" y="3"/>
                    <a:pt x="3" y="5"/>
                  </a:cubicBezTo>
                  <a:cubicBezTo>
                    <a:pt x="3" y="10"/>
                    <a:pt x="6" y="16"/>
                    <a:pt x="10" y="19"/>
                  </a:cubicBezTo>
                  <a:cubicBezTo>
                    <a:pt x="4" y="17"/>
                    <a:pt x="0" y="9"/>
                    <a:pt x="0" y="4"/>
                  </a:cubicBezTo>
                  <a:cubicBezTo>
                    <a:pt x="4" y="2"/>
                    <a:pt x="11" y="0"/>
                    <a:pt x="19" y="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1" name="Freeform 1086"/>
            <p:cNvSpPr>
              <a:spLocks/>
            </p:cNvSpPr>
            <p:nvPr userDrawn="1"/>
          </p:nvSpPr>
          <p:spPr bwMode="auto">
            <a:xfrm>
              <a:off x="255" y="253"/>
              <a:ext cx="8" cy="16"/>
            </a:xfrm>
            <a:custGeom>
              <a:avLst/>
              <a:gdLst>
                <a:gd name="T0" fmla="*/ 3 w 17"/>
                <a:gd name="T1" fmla="*/ 0 h 34"/>
                <a:gd name="T2" fmla="*/ 3 w 17"/>
                <a:gd name="T3" fmla="*/ 0 h 34"/>
                <a:gd name="T4" fmla="*/ 17 w 17"/>
                <a:gd name="T5" fmla="*/ 15 h 34"/>
                <a:gd name="T6" fmla="*/ 5 w 17"/>
                <a:gd name="T7" fmla="*/ 6 h 34"/>
                <a:gd name="T8" fmla="*/ 14 w 17"/>
                <a:gd name="T9" fmla="*/ 34 h 34"/>
                <a:gd name="T10" fmla="*/ 3 w 17"/>
                <a:gd name="T11" fmla="*/ 0 h 34"/>
              </a:gdLst>
              <a:ahLst/>
              <a:cxnLst>
                <a:cxn ang="0">
                  <a:pos x="T0" y="T1"/>
                </a:cxn>
                <a:cxn ang="0">
                  <a:pos x="T2" y="T3"/>
                </a:cxn>
                <a:cxn ang="0">
                  <a:pos x="T4" y="T5"/>
                </a:cxn>
                <a:cxn ang="0">
                  <a:pos x="T6" y="T7"/>
                </a:cxn>
                <a:cxn ang="0">
                  <a:pos x="T8" y="T9"/>
                </a:cxn>
                <a:cxn ang="0">
                  <a:pos x="T10" y="T11"/>
                </a:cxn>
              </a:cxnLst>
              <a:rect l="0" t="0" r="r" b="b"/>
              <a:pathLst>
                <a:path w="17" h="34">
                  <a:moveTo>
                    <a:pt x="3" y="0"/>
                  </a:moveTo>
                  <a:lnTo>
                    <a:pt x="3" y="0"/>
                  </a:lnTo>
                  <a:cubicBezTo>
                    <a:pt x="6" y="4"/>
                    <a:pt x="14" y="12"/>
                    <a:pt x="17" y="15"/>
                  </a:cubicBezTo>
                  <a:cubicBezTo>
                    <a:pt x="12" y="12"/>
                    <a:pt x="8" y="10"/>
                    <a:pt x="5" y="6"/>
                  </a:cubicBezTo>
                  <a:cubicBezTo>
                    <a:pt x="3" y="16"/>
                    <a:pt x="11" y="31"/>
                    <a:pt x="14" y="34"/>
                  </a:cubicBezTo>
                  <a:cubicBezTo>
                    <a:pt x="4" y="26"/>
                    <a:pt x="0" y="13"/>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2" name="Freeform 1087"/>
            <p:cNvSpPr>
              <a:spLocks/>
            </p:cNvSpPr>
            <p:nvPr userDrawn="1"/>
          </p:nvSpPr>
          <p:spPr bwMode="auto">
            <a:xfrm>
              <a:off x="263" y="264"/>
              <a:ext cx="9" cy="9"/>
            </a:xfrm>
            <a:custGeom>
              <a:avLst/>
              <a:gdLst>
                <a:gd name="T0" fmla="*/ 0 w 20"/>
                <a:gd name="T1" fmla="*/ 0 h 21"/>
                <a:gd name="T2" fmla="*/ 0 w 20"/>
                <a:gd name="T3" fmla="*/ 0 h 21"/>
                <a:gd name="T4" fmla="*/ 20 w 20"/>
                <a:gd name="T5" fmla="*/ 18 h 21"/>
                <a:gd name="T6" fmla="*/ 20 w 20"/>
                <a:gd name="T7" fmla="*/ 20 h 21"/>
                <a:gd name="T8" fmla="*/ 18 w 20"/>
                <a:gd name="T9" fmla="*/ 21 h 21"/>
                <a:gd name="T10" fmla="*/ 0 w 20"/>
                <a:gd name="T11" fmla="*/ 0 h 21"/>
              </a:gdLst>
              <a:ahLst/>
              <a:cxnLst>
                <a:cxn ang="0">
                  <a:pos x="T0" y="T1"/>
                </a:cxn>
                <a:cxn ang="0">
                  <a:pos x="T2" y="T3"/>
                </a:cxn>
                <a:cxn ang="0">
                  <a:pos x="T4" y="T5"/>
                </a:cxn>
                <a:cxn ang="0">
                  <a:pos x="T6" y="T7"/>
                </a:cxn>
                <a:cxn ang="0">
                  <a:pos x="T8" y="T9"/>
                </a:cxn>
                <a:cxn ang="0">
                  <a:pos x="T10" y="T11"/>
                </a:cxn>
              </a:cxnLst>
              <a:rect l="0" t="0" r="r" b="b"/>
              <a:pathLst>
                <a:path w="20" h="21">
                  <a:moveTo>
                    <a:pt x="0" y="0"/>
                  </a:moveTo>
                  <a:lnTo>
                    <a:pt x="0" y="0"/>
                  </a:lnTo>
                  <a:cubicBezTo>
                    <a:pt x="8" y="5"/>
                    <a:pt x="20" y="18"/>
                    <a:pt x="20" y="18"/>
                  </a:cubicBezTo>
                  <a:lnTo>
                    <a:pt x="20" y="20"/>
                  </a:lnTo>
                  <a:lnTo>
                    <a:pt x="18" y="21"/>
                  </a:lnTo>
                  <a:cubicBezTo>
                    <a:pt x="18" y="21"/>
                    <a:pt x="4" y="7"/>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3" name="Freeform 1088"/>
            <p:cNvSpPr>
              <a:spLocks/>
            </p:cNvSpPr>
            <p:nvPr userDrawn="1"/>
          </p:nvSpPr>
          <p:spPr bwMode="auto">
            <a:xfrm>
              <a:off x="267" y="268"/>
              <a:ext cx="4" cy="5"/>
            </a:xfrm>
            <a:custGeom>
              <a:avLst/>
              <a:gdLst>
                <a:gd name="T0" fmla="*/ 0 w 10"/>
                <a:gd name="T1" fmla="*/ 0 h 11"/>
                <a:gd name="T2" fmla="*/ 0 w 10"/>
                <a:gd name="T3" fmla="*/ 0 h 11"/>
                <a:gd name="T4" fmla="*/ 10 w 10"/>
                <a:gd name="T5" fmla="*/ 10 h 11"/>
                <a:gd name="T6" fmla="*/ 9 w 10"/>
                <a:gd name="T7" fmla="*/ 11 h 11"/>
                <a:gd name="T8" fmla="*/ 0 w 10"/>
                <a:gd name="T9" fmla="*/ 0 h 11"/>
              </a:gdLst>
              <a:ahLst/>
              <a:cxnLst>
                <a:cxn ang="0">
                  <a:pos x="T0" y="T1"/>
                </a:cxn>
                <a:cxn ang="0">
                  <a:pos x="T2" y="T3"/>
                </a:cxn>
                <a:cxn ang="0">
                  <a:pos x="T4" y="T5"/>
                </a:cxn>
                <a:cxn ang="0">
                  <a:pos x="T6" y="T7"/>
                </a:cxn>
                <a:cxn ang="0">
                  <a:pos x="T8" y="T9"/>
                </a:cxn>
              </a:cxnLst>
              <a:rect l="0" t="0" r="r" b="b"/>
              <a:pathLst>
                <a:path w="10" h="11">
                  <a:moveTo>
                    <a:pt x="0" y="0"/>
                  </a:moveTo>
                  <a:lnTo>
                    <a:pt x="0" y="0"/>
                  </a:lnTo>
                  <a:cubicBezTo>
                    <a:pt x="1" y="0"/>
                    <a:pt x="10" y="10"/>
                    <a:pt x="10" y="10"/>
                  </a:cubicBezTo>
                  <a:lnTo>
                    <a:pt x="9" y="11"/>
                  </a:lnTo>
                  <a:cubicBezTo>
                    <a:pt x="9" y="11"/>
                    <a:pt x="1"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4" name="Freeform 1089"/>
            <p:cNvSpPr>
              <a:spLocks/>
            </p:cNvSpPr>
            <p:nvPr userDrawn="1"/>
          </p:nvSpPr>
          <p:spPr bwMode="auto">
            <a:xfrm>
              <a:off x="261" y="278"/>
              <a:ext cx="7" cy="5"/>
            </a:xfrm>
            <a:custGeom>
              <a:avLst/>
              <a:gdLst>
                <a:gd name="T0" fmla="*/ 0 w 15"/>
                <a:gd name="T1" fmla="*/ 0 h 11"/>
                <a:gd name="T2" fmla="*/ 0 w 15"/>
                <a:gd name="T3" fmla="*/ 0 h 11"/>
                <a:gd name="T4" fmla="*/ 15 w 15"/>
                <a:gd name="T5" fmla="*/ 8 h 11"/>
                <a:gd name="T6" fmla="*/ 15 w 15"/>
                <a:gd name="T7" fmla="*/ 10 h 11"/>
                <a:gd name="T8" fmla="*/ 13 w 15"/>
                <a:gd name="T9" fmla="*/ 11 h 11"/>
                <a:gd name="T10" fmla="*/ 0 w 15"/>
                <a:gd name="T11" fmla="*/ 0 h 11"/>
              </a:gdLst>
              <a:ahLst/>
              <a:cxnLst>
                <a:cxn ang="0">
                  <a:pos x="T0" y="T1"/>
                </a:cxn>
                <a:cxn ang="0">
                  <a:pos x="T2" y="T3"/>
                </a:cxn>
                <a:cxn ang="0">
                  <a:pos x="T4" y="T5"/>
                </a:cxn>
                <a:cxn ang="0">
                  <a:pos x="T6" y="T7"/>
                </a:cxn>
                <a:cxn ang="0">
                  <a:pos x="T8" y="T9"/>
                </a:cxn>
                <a:cxn ang="0">
                  <a:pos x="T10" y="T11"/>
                </a:cxn>
              </a:cxnLst>
              <a:rect l="0" t="0" r="r" b="b"/>
              <a:pathLst>
                <a:path w="15" h="11">
                  <a:moveTo>
                    <a:pt x="0" y="0"/>
                  </a:moveTo>
                  <a:lnTo>
                    <a:pt x="0" y="0"/>
                  </a:lnTo>
                  <a:cubicBezTo>
                    <a:pt x="8" y="3"/>
                    <a:pt x="13" y="6"/>
                    <a:pt x="15" y="8"/>
                  </a:cubicBezTo>
                  <a:cubicBezTo>
                    <a:pt x="15" y="8"/>
                    <a:pt x="15" y="10"/>
                    <a:pt x="15" y="10"/>
                  </a:cubicBezTo>
                  <a:lnTo>
                    <a:pt x="13" y="11"/>
                  </a:lnTo>
                  <a:cubicBezTo>
                    <a:pt x="10" y="9"/>
                    <a:pt x="6" y="5"/>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5" name="Freeform 1090"/>
            <p:cNvSpPr>
              <a:spLocks/>
            </p:cNvSpPr>
            <p:nvPr userDrawn="1"/>
          </p:nvSpPr>
          <p:spPr bwMode="auto">
            <a:xfrm>
              <a:off x="264" y="280"/>
              <a:ext cx="3" cy="2"/>
            </a:xfrm>
            <a:custGeom>
              <a:avLst/>
              <a:gdLst>
                <a:gd name="T0" fmla="*/ 0 w 6"/>
                <a:gd name="T1" fmla="*/ 0 h 4"/>
                <a:gd name="T2" fmla="*/ 0 w 6"/>
                <a:gd name="T3" fmla="*/ 0 h 4"/>
                <a:gd name="T4" fmla="*/ 6 w 6"/>
                <a:gd name="T5" fmla="*/ 3 h 4"/>
                <a:gd name="T6" fmla="*/ 5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lnTo>
                    <a:pt x="0" y="0"/>
                  </a:lnTo>
                  <a:cubicBezTo>
                    <a:pt x="1" y="0"/>
                    <a:pt x="6" y="3"/>
                    <a:pt x="6" y="3"/>
                  </a:cubicBezTo>
                  <a:lnTo>
                    <a:pt x="5" y="4"/>
                  </a:lnTo>
                  <a:cubicBezTo>
                    <a:pt x="5" y="4"/>
                    <a:pt x="1"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6" name="Freeform 1091"/>
            <p:cNvSpPr>
              <a:spLocks/>
            </p:cNvSpPr>
            <p:nvPr userDrawn="1"/>
          </p:nvSpPr>
          <p:spPr bwMode="auto">
            <a:xfrm>
              <a:off x="223" y="314"/>
              <a:ext cx="25" cy="28"/>
            </a:xfrm>
            <a:custGeom>
              <a:avLst/>
              <a:gdLst>
                <a:gd name="T0" fmla="*/ 53 w 56"/>
                <a:gd name="T1" fmla="*/ 0 h 63"/>
                <a:gd name="T2" fmla="*/ 53 w 56"/>
                <a:gd name="T3" fmla="*/ 0 h 63"/>
                <a:gd name="T4" fmla="*/ 53 w 56"/>
                <a:gd name="T5" fmla="*/ 5 h 63"/>
                <a:gd name="T6" fmla="*/ 24 w 56"/>
                <a:gd name="T7" fmla="*/ 40 h 63"/>
                <a:gd name="T8" fmla="*/ 54 w 56"/>
                <a:gd name="T9" fmla="*/ 11 h 63"/>
                <a:gd name="T10" fmla="*/ 56 w 56"/>
                <a:gd name="T11" fmla="*/ 17 h 63"/>
                <a:gd name="T12" fmla="*/ 23 w 56"/>
                <a:gd name="T13" fmla="*/ 56 h 63"/>
                <a:gd name="T14" fmla="*/ 3 w 56"/>
                <a:gd name="T15" fmla="*/ 58 h 63"/>
                <a:gd name="T16" fmla="*/ 6 w 56"/>
                <a:gd name="T17" fmla="*/ 40 h 63"/>
                <a:gd name="T18" fmla="*/ 53 w 56"/>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63">
                  <a:moveTo>
                    <a:pt x="53" y="0"/>
                  </a:moveTo>
                  <a:lnTo>
                    <a:pt x="53" y="0"/>
                  </a:lnTo>
                  <a:cubicBezTo>
                    <a:pt x="53" y="2"/>
                    <a:pt x="53" y="4"/>
                    <a:pt x="53" y="5"/>
                  </a:cubicBezTo>
                  <a:cubicBezTo>
                    <a:pt x="50" y="9"/>
                    <a:pt x="31" y="30"/>
                    <a:pt x="24" y="40"/>
                  </a:cubicBezTo>
                  <a:cubicBezTo>
                    <a:pt x="31" y="33"/>
                    <a:pt x="49" y="17"/>
                    <a:pt x="54" y="11"/>
                  </a:cubicBezTo>
                  <a:cubicBezTo>
                    <a:pt x="54" y="11"/>
                    <a:pt x="56" y="14"/>
                    <a:pt x="56" y="17"/>
                  </a:cubicBezTo>
                  <a:cubicBezTo>
                    <a:pt x="55" y="17"/>
                    <a:pt x="28" y="50"/>
                    <a:pt x="23" y="56"/>
                  </a:cubicBezTo>
                  <a:cubicBezTo>
                    <a:pt x="17" y="63"/>
                    <a:pt x="9" y="58"/>
                    <a:pt x="3" y="58"/>
                  </a:cubicBezTo>
                  <a:cubicBezTo>
                    <a:pt x="3" y="52"/>
                    <a:pt x="0" y="47"/>
                    <a:pt x="6" y="40"/>
                  </a:cubicBezTo>
                  <a:cubicBezTo>
                    <a:pt x="9" y="37"/>
                    <a:pt x="48" y="4"/>
                    <a:pt x="5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7" name="Freeform 1092"/>
            <p:cNvSpPr>
              <a:spLocks/>
            </p:cNvSpPr>
            <p:nvPr userDrawn="1"/>
          </p:nvSpPr>
          <p:spPr bwMode="auto">
            <a:xfrm>
              <a:off x="213" y="310"/>
              <a:ext cx="34" cy="22"/>
            </a:xfrm>
            <a:custGeom>
              <a:avLst/>
              <a:gdLst>
                <a:gd name="T0" fmla="*/ 0 w 76"/>
                <a:gd name="T1" fmla="*/ 39 h 47"/>
                <a:gd name="T2" fmla="*/ 0 w 76"/>
                <a:gd name="T3" fmla="*/ 39 h 47"/>
                <a:gd name="T4" fmla="*/ 19 w 76"/>
                <a:gd name="T5" fmla="*/ 15 h 47"/>
                <a:gd name="T6" fmla="*/ 57 w 76"/>
                <a:gd name="T7" fmla="*/ 0 h 47"/>
                <a:gd name="T8" fmla="*/ 61 w 76"/>
                <a:gd name="T9" fmla="*/ 1 h 47"/>
                <a:gd name="T10" fmla="*/ 28 w 76"/>
                <a:gd name="T11" fmla="*/ 23 h 47"/>
                <a:gd name="T12" fmla="*/ 67 w 76"/>
                <a:gd name="T13" fmla="*/ 3 h 47"/>
                <a:gd name="T14" fmla="*/ 76 w 76"/>
                <a:gd name="T15" fmla="*/ 2 h 47"/>
                <a:gd name="T16" fmla="*/ 24 w 76"/>
                <a:gd name="T17" fmla="*/ 39 h 47"/>
                <a:gd name="T18" fmla="*/ 0 w 76"/>
                <a:gd name="T19"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7">
                  <a:moveTo>
                    <a:pt x="0" y="39"/>
                  </a:moveTo>
                  <a:lnTo>
                    <a:pt x="0" y="39"/>
                  </a:lnTo>
                  <a:cubicBezTo>
                    <a:pt x="1" y="33"/>
                    <a:pt x="1" y="22"/>
                    <a:pt x="19" y="15"/>
                  </a:cubicBezTo>
                  <a:cubicBezTo>
                    <a:pt x="24" y="13"/>
                    <a:pt x="52" y="1"/>
                    <a:pt x="57" y="0"/>
                  </a:cubicBezTo>
                  <a:cubicBezTo>
                    <a:pt x="59" y="0"/>
                    <a:pt x="61" y="1"/>
                    <a:pt x="61" y="1"/>
                  </a:cubicBezTo>
                  <a:cubicBezTo>
                    <a:pt x="57" y="3"/>
                    <a:pt x="39" y="15"/>
                    <a:pt x="28" y="23"/>
                  </a:cubicBezTo>
                  <a:cubicBezTo>
                    <a:pt x="41" y="19"/>
                    <a:pt x="65" y="4"/>
                    <a:pt x="67" y="3"/>
                  </a:cubicBezTo>
                  <a:cubicBezTo>
                    <a:pt x="69" y="3"/>
                    <a:pt x="72" y="4"/>
                    <a:pt x="76" y="2"/>
                  </a:cubicBezTo>
                  <a:cubicBezTo>
                    <a:pt x="69" y="7"/>
                    <a:pt x="34" y="34"/>
                    <a:pt x="24" y="39"/>
                  </a:cubicBezTo>
                  <a:cubicBezTo>
                    <a:pt x="9" y="47"/>
                    <a:pt x="5" y="41"/>
                    <a:pt x="0" y="3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8" name="Freeform 1093"/>
            <p:cNvSpPr>
              <a:spLocks/>
            </p:cNvSpPr>
            <p:nvPr userDrawn="1"/>
          </p:nvSpPr>
          <p:spPr bwMode="auto">
            <a:xfrm>
              <a:off x="205" y="302"/>
              <a:ext cx="36" cy="15"/>
            </a:xfrm>
            <a:custGeom>
              <a:avLst/>
              <a:gdLst>
                <a:gd name="T0" fmla="*/ 79 w 79"/>
                <a:gd name="T1" fmla="*/ 0 h 33"/>
                <a:gd name="T2" fmla="*/ 79 w 79"/>
                <a:gd name="T3" fmla="*/ 0 h 33"/>
                <a:gd name="T4" fmla="*/ 75 w 79"/>
                <a:gd name="T5" fmla="*/ 6 h 33"/>
                <a:gd name="T6" fmla="*/ 35 w 79"/>
                <a:gd name="T7" fmla="*/ 17 h 33"/>
                <a:gd name="T8" fmla="*/ 74 w 79"/>
                <a:gd name="T9" fmla="*/ 11 h 33"/>
                <a:gd name="T10" fmla="*/ 74 w 79"/>
                <a:gd name="T11" fmla="*/ 15 h 33"/>
                <a:gd name="T12" fmla="*/ 33 w 79"/>
                <a:gd name="T13" fmla="*/ 29 h 33"/>
                <a:gd name="T14" fmla="*/ 0 w 79"/>
                <a:gd name="T15" fmla="*/ 25 h 33"/>
                <a:gd name="T16" fmla="*/ 24 w 79"/>
                <a:gd name="T17" fmla="*/ 8 h 33"/>
                <a:gd name="T18" fmla="*/ 79 w 79"/>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33">
                  <a:moveTo>
                    <a:pt x="79" y="0"/>
                  </a:moveTo>
                  <a:lnTo>
                    <a:pt x="79" y="0"/>
                  </a:lnTo>
                  <a:cubicBezTo>
                    <a:pt x="77" y="2"/>
                    <a:pt x="76" y="4"/>
                    <a:pt x="75" y="6"/>
                  </a:cubicBezTo>
                  <a:cubicBezTo>
                    <a:pt x="73" y="7"/>
                    <a:pt x="48" y="12"/>
                    <a:pt x="35" y="17"/>
                  </a:cubicBezTo>
                  <a:cubicBezTo>
                    <a:pt x="49" y="17"/>
                    <a:pt x="74" y="11"/>
                    <a:pt x="74" y="11"/>
                  </a:cubicBezTo>
                  <a:cubicBezTo>
                    <a:pt x="74" y="12"/>
                    <a:pt x="74" y="14"/>
                    <a:pt x="74" y="15"/>
                  </a:cubicBezTo>
                  <a:cubicBezTo>
                    <a:pt x="65" y="20"/>
                    <a:pt x="38" y="27"/>
                    <a:pt x="33" y="29"/>
                  </a:cubicBezTo>
                  <a:cubicBezTo>
                    <a:pt x="23" y="33"/>
                    <a:pt x="5" y="31"/>
                    <a:pt x="0" y="25"/>
                  </a:cubicBezTo>
                  <a:cubicBezTo>
                    <a:pt x="5" y="15"/>
                    <a:pt x="15" y="9"/>
                    <a:pt x="24" y="8"/>
                  </a:cubicBezTo>
                  <a:cubicBezTo>
                    <a:pt x="36" y="6"/>
                    <a:pt x="65" y="2"/>
                    <a:pt x="7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69" name="Freeform 1094"/>
            <p:cNvSpPr>
              <a:spLocks/>
            </p:cNvSpPr>
            <p:nvPr userDrawn="1"/>
          </p:nvSpPr>
          <p:spPr bwMode="auto">
            <a:xfrm>
              <a:off x="202" y="294"/>
              <a:ext cx="16" cy="10"/>
            </a:xfrm>
            <a:custGeom>
              <a:avLst/>
              <a:gdLst>
                <a:gd name="T0" fmla="*/ 29 w 35"/>
                <a:gd name="T1" fmla="*/ 0 h 22"/>
                <a:gd name="T2" fmla="*/ 29 w 35"/>
                <a:gd name="T3" fmla="*/ 0 h 22"/>
                <a:gd name="T4" fmla="*/ 4 w 35"/>
                <a:gd name="T5" fmla="*/ 10 h 22"/>
                <a:gd name="T6" fmla="*/ 35 w 35"/>
                <a:gd name="T7" fmla="*/ 20 h 22"/>
                <a:gd name="T8" fmla="*/ 0 w 35"/>
                <a:gd name="T9" fmla="*/ 10 h 22"/>
                <a:gd name="T10" fmla="*/ 29 w 35"/>
                <a:gd name="T11" fmla="*/ 0 h 22"/>
              </a:gdLst>
              <a:ahLst/>
              <a:cxnLst>
                <a:cxn ang="0">
                  <a:pos x="T0" y="T1"/>
                </a:cxn>
                <a:cxn ang="0">
                  <a:pos x="T2" y="T3"/>
                </a:cxn>
                <a:cxn ang="0">
                  <a:pos x="T4" y="T5"/>
                </a:cxn>
                <a:cxn ang="0">
                  <a:pos x="T6" y="T7"/>
                </a:cxn>
                <a:cxn ang="0">
                  <a:pos x="T8" y="T9"/>
                </a:cxn>
                <a:cxn ang="0">
                  <a:pos x="T10" y="T11"/>
                </a:cxn>
              </a:cxnLst>
              <a:rect l="0" t="0" r="r" b="b"/>
              <a:pathLst>
                <a:path w="35" h="22">
                  <a:moveTo>
                    <a:pt x="29" y="0"/>
                  </a:moveTo>
                  <a:lnTo>
                    <a:pt x="29" y="0"/>
                  </a:lnTo>
                  <a:cubicBezTo>
                    <a:pt x="20" y="1"/>
                    <a:pt x="9" y="5"/>
                    <a:pt x="4" y="10"/>
                  </a:cubicBezTo>
                  <a:cubicBezTo>
                    <a:pt x="8" y="17"/>
                    <a:pt x="26" y="20"/>
                    <a:pt x="35" y="20"/>
                  </a:cubicBezTo>
                  <a:cubicBezTo>
                    <a:pt x="19" y="22"/>
                    <a:pt x="4" y="18"/>
                    <a:pt x="0" y="10"/>
                  </a:cubicBezTo>
                  <a:cubicBezTo>
                    <a:pt x="6" y="3"/>
                    <a:pt x="20" y="0"/>
                    <a:pt x="2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0" name="Freeform 1095"/>
            <p:cNvSpPr>
              <a:spLocks/>
            </p:cNvSpPr>
            <p:nvPr userDrawn="1"/>
          </p:nvSpPr>
          <p:spPr bwMode="auto">
            <a:xfrm>
              <a:off x="199" y="279"/>
              <a:ext cx="17" cy="11"/>
            </a:xfrm>
            <a:custGeom>
              <a:avLst/>
              <a:gdLst>
                <a:gd name="T0" fmla="*/ 36 w 36"/>
                <a:gd name="T1" fmla="*/ 3 h 23"/>
                <a:gd name="T2" fmla="*/ 36 w 36"/>
                <a:gd name="T3" fmla="*/ 3 h 23"/>
                <a:gd name="T4" fmla="*/ 6 w 36"/>
                <a:gd name="T5" fmla="*/ 6 h 23"/>
                <a:gd name="T6" fmla="*/ 35 w 36"/>
                <a:gd name="T7" fmla="*/ 23 h 23"/>
                <a:gd name="T8" fmla="*/ 0 w 36"/>
                <a:gd name="T9" fmla="*/ 4 h 23"/>
                <a:gd name="T10" fmla="*/ 36 w 36"/>
                <a:gd name="T11" fmla="*/ 3 h 23"/>
              </a:gdLst>
              <a:ahLst/>
              <a:cxnLst>
                <a:cxn ang="0">
                  <a:pos x="T0" y="T1"/>
                </a:cxn>
                <a:cxn ang="0">
                  <a:pos x="T2" y="T3"/>
                </a:cxn>
                <a:cxn ang="0">
                  <a:pos x="T4" y="T5"/>
                </a:cxn>
                <a:cxn ang="0">
                  <a:pos x="T6" y="T7"/>
                </a:cxn>
                <a:cxn ang="0">
                  <a:pos x="T8" y="T9"/>
                </a:cxn>
                <a:cxn ang="0">
                  <a:pos x="T10" y="T11"/>
                </a:cxn>
              </a:cxnLst>
              <a:rect l="0" t="0" r="r" b="b"/>
              <a:pathLst>
                <a:path w="36" h="23">
                  <a:moveTo>
                    <a:pt x="36" y="3"/>
                  </a:moveTo>
                  <a:lnTo>
                    <a:pt x="36" y="3"/>
                  </a:lnTo>
                  <a:cubicBezTo>
                    <a:pt x="26" y="2"/>
                    <a:pt x="14" y="2"/>
                    <a:pt x="6" y="6"/>
                  </a:cubicBezTo>
                  <a:cubicBezTo>
                    <a:pt x="9" y="11"/>
                    <a:pt x="21" y="20"/>
                    <a:pt x="35" y="23"/>
                  </a:cubicBezTo>
                  <a:cubicBezTo>
                    <a:pt x="24" y="22"/>
                    <a:pt x="4" y="14"/>
                    <a:pt x="0" y="4"/>
                  </a:cubicBezTo>
                  <a:cubicBezTo>
                    <a:pt x="9" y="0"/>
                    <a:pt x="29" y="0"/>
                    <a:pt x="36" y="3"/>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1" name="Freeform 1096"/>
            <p:cNvSpPr>
              <a:spLocks/>
            </p:cNvSpPr>
            <p:nvPr userDrawn="1"/>
          </p:nvSpPr>
          <p:spPr bwMode="auto">
            <a:xfrm>
              <a:off x="233" y="281"/>
              <a:ext cx="9" cy="9"/>
            </a:xfrm>
            <a:custGeom>
              <a:avLst/>
              <a:gdLst>
                <a:gd name="T0" fmla="*/ 21 w 21"/>
                <a:gd name="T1" fmla="*/ 3 h 19"/>
                <a:gd name="T2" fmla="*/ 21 w 21"/>
                <a:gd name="T3" fmla="*/ 3 h 19"/>
                <a:gd name="T4" fmla="*/ 3 w 21"/>
                <a:gd name="T5" fmla="*/ 9 h 19"/>
                <a:gd name="T6" fmla="*/ 16 w 21"/>
                <a:gd name="T7" fmla="*/ 19 h 19"/>
                <a:gd name="T8" fmla="*/ 0 w 21"/>
                <a:gd name="T9" fmla="*/ 8 h 19"/>
                <a:gd name="T10" fmla="*/ 21 w 21"/>
                <a:gd name="T11" fmla="*/ 3 h 19"/>
              </a:gdLst>
              <a:ahLst/>
              <a:cxnLst>
                <a:cxn ang="0">
                  <a:pos x="T0" y="T1"/>
                </a:cxn>
                <a:cxn ang="0">
                  <a:pos x="T2" y="T3"/>
                </a:cxn>
                <a:cxn ang="0">
                  <a:pos x="T4" y="T5"/>
                </a:cxn>
                <a:cxn ang="0">
                  <a:pos x="T6" y="T7"/>
                </a:cxn>
                <a:cxn ang="0">
                  <a:pos x="T8" y="T9"/>
                </a:cxn>
                <a:cxn ang="0">
                  <a:pos x="T10" y="T11"/>
                </a:cxn>
              </a:cxnLst>
              <a:rect l="0" t="0" r="r" b="b"/>
              <a:pathLst>
                <a:path w="21" h="19">
                  <a:moveTo>
                    <a:pt x="21" y="3"/>
                  </a:moveTo>
                  <a:lnTo>
                    <a:pt x="21" y="3"/>
                  </a:lnTo>
                  <a:cubicBezTo>
                    <a:pt x="12" y="2"/>
                    <a:pt x="6" y="5"/>
                    <a:pt x="3" y="9"/>
                  </a:cubicBezTo>
                  <a:cubicBezTo>
                    <a:pt x="5" y="14"/>
                    <a:pt x="11" y="18"/>
                    <a:pt x="16" y="19"/>
                  </a:cubicBezTo>
                  <a:cubicBezTo>
                    <a:pt x="9" y="19"/>
                    <a:pt x="2" y="14"/>
                    <a:pt x="0" y="8"/>
                  </a:cubicBezTo>
                  <a:cubicBezTo>
                    <a:pt x="4" y="3"/>
                    <a:pt x="14" y="0"/>
                    <a:pt x="21" y="3"/>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2" name="Freeform 1097"/>
            <p:cNvSpPr>
              <a:spLocks/>
            </p:cNvSpPr>
            <p:nvPr userDrawn="1"/>
          </p:nvSpPr>
          <p:spPr bwMode="auto">
            <a:xfrm>
              <a:off x="254" y="284"/>
              <a:ext cx="7" cy="9"/>
            </a:xfrm>
            <a:custGeom>
              <a:avLst/>
              <a:gdLst>
                <a:gd name="T0" fmla="*/ 16 w 16"/>
                <a:gd name="T1" fmla="*/ 2 h 19"/>
                <a:gd name="T2" fmla="*/ 16 w 16"/>
                <a:gd name="T3" fmla="*/ 2 h 19"/>
                <a:gd name="T4" fmla="*/ 3 w 16"/>
                <a:gd name="T5" fmla="*/ 8 h 19"/>
                <a:gd name="T6" fmla="*/ 11 w 16"/>
                <a:gd name="T7" fmla="*/ 19 h 19"/>
                <a:gd name="T8" fmla="*/ 0 w 16"/>
                <a:gd name="T9" fmla="*/ 8 h 19"/>
                <a:gd name="T10" fmla="*/ 16 w 16"/>
                <a:gd name="T11" fmla="*/ 2 h 19"/>
              </a:gdLst>
              <a:ahLst/>
              <a:cxnLst>
                <a:cxn ang="0">
                  <a:pos x="T0" y="T1"/>
                </a:cxn>
                <a:cxn ang="0">
                  <a:pos x="T2" y="T3"/>
                </a:cxn>
                <a:cxn ang="0">
                  <a:pos x="T4" y="T5"/>
                </a:cxn>
                <a:cxn ang="0">
                  <a:pos x="T6" y="T7"/>
                </a:cxn>
                <a:cxn ang="0">
                  <a:pos x="T8" y="T9"/>
                </a:cxn>
                <a:cxn ang="0">
                  <a:pos x="T10" y="T11"/>
                </a:cxn>
              </a:cxnLst>
              <a:rect l="0" t="0" r="r" b="b"/>
              <a:pathLst>
                <a:path w="16" h="19">
                  <a:moveTo>
                    <a:pt x="16" y="2"/>
                  </a:moveTo>
                  <a:lnTo>
                    <a:pt x="16" y="2"/>
                  </a:lnTo>
                  <a:cubicBezTo>
                    <a:pt x="10" y="2"/>
                    <a:pt x="6" y="5"/>
                    <a:pt x="3" y="8"/>
                  </a:cubicBezTo>
                  <a:cubicBezTo>
                    <a:pt x="5" y="12"/>
                    <a:pt x="7" y="17"/>
                    <a:pt x="11" y="19"/>
                  </a:cubicBezTo>
                  <a:cubicBezTo>
                    <a:pt x="5" y="18"/>
                    <a:pt x="2" y="13"/>
                    <a:pt x="0" y="8"/>
                  </a:cubicBezTo>
                  <a:cubicBezTo>
                    <a:pt x="3" y="5"/>
                    <a:pt x="8" y="0"/>
                    <a:pt x="16" y="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3" name="Freeform 1098"/>
            <p:cNvSpPr>
              <a:spLocks/>
            </p:cNvSpPr>
            <p:nvPr userDrawn="1"/>
          </p:nvSpPr>
          <p:spPr bwMode="auto">
            <a:xfrm>
              <a:off x="229" y="305"/>
              <a:ext cx="10" cy="3"/>
            </a:xfrm>
            <a:custGeom>
              <a:avLst/>
              <a:gdLst>
                <a:gd name="T0" fmla="*/ 0 w 22"/>
                <a:gd name="T1" fmla="*/ 6 h 6"/>
                <a:gd name="T2" fmla="*/ 0 w 22"/>
                <a:gd name="T3" fmla="*/ 6 h 6"/>
                <a:gd name="T4" fmla="*/ 22 w 22"/>
                <a:gd name="T5" fmla="*/ 0 h 6"/>
                <a:gd name="T6" fmla="*/ 21 w 22"/>
                <a:gd name="T7" fmla="*/ 2 h 6"/>
                <a:gd name="T8" fmla="*/ 0 w 22"/>
                <a:gd name="T9" fmla="*/ 6 h 6"/>
              </a:gdLst>
              <a:ahLst/>
              <a:cxnLst>
                <a:cxn ang="0">
                  <a:pos x="T0" y="T1"/>
                </a:cxn>
                <a:cxn ang="0">
                  <a:pos x="T2" y="T3"/>
                </a:cxn>
                <a:cxn ang="0">
                  <a:pos x="T4" y="T5"/>
                </a:cxn>
                <a:cxn ang="0">
                  <a:pos x="T6" y="T7"/>
                </a:cxn>
                <a:cxn ang="0">
                  <a:pos x="T8" y="T9"/>
                </a:cxn>
              </a:cxnLst>
              <a:rect l="0" t="0" r="r" b="b"/>
              <a:pathLst>
                <a:path w="22" h="6">
                  <a:moveTo>
                    <a:pt x="0" y="6"/>
                  </a:moveTo>
                  <a:lnTo>
                    <a:pt x="0" y="6"/>
                  </a:lnTo>
                  <a:cubicBezTo>
                    <a:pt x="11" y="3"/>
                    <a:pt x="17" y="1"/>
                    <a:pt x="22" y="0"/>
                  </a:cubicBezTo>
                  <a:lnTo>
                    <a:pt x="21" y="2"/>
                  </a:lnTo>
                  <a:cubicBezTo>
                    <a:pt x="15" y="4"/>
                    <a:pt x="9" y="4"/>
                    <a:pt x="0"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4" name="Freeform 1099"/>
            <p:cNvSpPr>
              <a:spLocks/>
            </p:cNvSpPr>
            <p:nvPr userDrawn="1"/>
          </p:nvSpPr>
          <p:spPr bwMode="auto">
            <a:xfrm>
              <a:off x="207" y="307"/>
              <a:ext cx="13" cy="9"/>
            </a:xfrm>
            <a:custGeom>
              <a:avLst/>
              <a:gdLst>
                <a:gd name="T0" fmla="*/ 23 w 30"/>
                <a:gd name="T1" fmla="*/ 0 h 21"/>
                <a:gd name="T2" fmla="*/ 23 w 30"/>
                <a:gd name="T3" fmla="*/ 0 h 21"/>
                <a:gd name="T4" fmla="*/ 4 w 30"/>
                <a:gd name="T5" fmla="*/ 13 h 21"/>
                <a:gd name="T6" fmla="*/ 30 w 30"/>
                <a:gd name="T7" fmla="*/ 17 h 21"/>
                <a:gd name="T8" fmla="*/ 0 w 30"/>
                <a:gd name="T9" fmla="*/ 14 h 21"/>
                <a:gd name="T10" fmla="*/ 23 w 30"/>
                <a:gd name="T11" fmla="*/ 0 h 21"/>
              </a:gdLst>
              <a:ahLst/>
              <a:cxnLst>
                <a:cxn ang="0">
                  <a:pos x="T0" y="T1"/>
                </a:cxn>
                <a:cxn ang="0">
                  <a:pos x="T2" y="T3"/>
                </a:cxn>
                <a:cxn ang="0">
                  <a:pos x="T4" y="T5"/>
                </a:cxn>
                <a:cxn ang="0">
                  <a:pos x="T6" y="T7"/>
                </a:cxn>
                <a:cxn ang="0">
                  <a:pos x="T8" y="T9"/>
                </a:cxn>
                <a:cxn ang="0">
                  <a:pos x="T10" y="T11"/>
                </a:cxn>
              </a:cxnLst>
              <a:rect l="0" t="0" r="r" b="b"/>
              <a:pathLst>
                <a:path w="30" h="21">
                  <a:moveTo>
                    <a:pt x="23" y="0"/>
                  </a:moveTo>
                  <a:lnTo>
                    <a:pt x="23" y="0"/>
                  </a:lnTo>
                  <a:cubicBezTo>
                    <a:pt x="16" y="1"/>
                    <a:pt x="8" y="7"/>
                    <a:pt x="4" y="13"/>
                  </a:cubicBezTo>
                  <a:cubicBezTo>
                    <a:pt x="13" y="20"/>
                    <a:pt x="23" y="18"/>
                    <a:pt x="30" y="17"/>
                  </a:cubicBezTo>
                  <a:cubicBezTo>
                    <a:pt x="22" y="20"/>
                    <a:pt x="9" y="21"/>
                    <a:pt x="0" y="14"/>
                  </a:cubicBezTo>
                  <a:cubicBezTo>
                    <a:pt x="5" y="5"/>
                    <a:pt x="15" y="0"/>
                    <a:pt x="2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5" name="Freeform 1100"/>
            <p:cNvSpPr>
              <a:spLocks/>
            </p:cNvSpPr>
            <p:nvPr userDrawn="1"/>
          </p:nvSpPr>
          <p:spPr bwMode="auto">
            <a:xfrm>
              <a:off x="286" y="428"/>
              <a:ext cx="10" cy="14"/>
            </a:xfrm>
            <a:custGeom>
              <a:avLst/>
              <a:gdLst>
                <a:gd name="T0" fmla="*/ 12 w 23"/>
                <a:gd name="T1" fmla="*/ 2 h 31"/>
                <a:gd name="T2" fmla="*/ 12 w 23"/>
                <a:gd name="T3" fmla="*/ 2 h 31"/>
                <a:gd name="T4" fmla="*/ 23 w 23"/>
                <a:gd name="T5" fmla="*/ 31 h 31"/>
                <a:gd name="T6" fmla="*/ 9 w 23"/>
                <a:gd name="T7" fmla="*/ 3 h 31"/>
                <a:gd name="T8" fmla="*/ 0 w 23"/>
                <a:gd name="T9" fmla="*/ 8 h 31"/>
                <a:gd name="T10" fmla="*/ 12 w 23"/>
                <a:gd name="T11" fmla="*/ 2 h 31"/>
              </a:gdLst>
              <a:ahLst/>
              <a:cxnLst>
                <a:cxn ang="0">
                  <a:pos x="T0" y="T1"/>
                </a:cxn>
                <a:cxn ang="0">
                  <a:pos x="T2" y="T3"/>
                </a:cxn>
                <a:cxn ang="0">
                  <a:pos x="T4" y="T5"/>
                </a:cxn>
                <a:cxn ang="0">
                  <a:pos x="T6" y="T7"/>
                </a:cxn>
                <a:cxn ang="0">
                  <a:pos x="T8" y="T9"/>
                </a:cxn>
                <a:cxn ang="0">
                  <a:pos x="T10" y="T11"/>
                </a:cxn>
              </a:cxnLst>
              <a:rect l="0" t="0" r="r" b="b"/>
              <a:pathLst>
                <a:path w="23" h="31">
                  <a:moveTo>
                    <a:pt x="12" y="2"/>
                  </a:moveTo>
                  <a:lnTo>
                    <a:pt x="12" y="2"/>
                  </a:lnTo>
                  <a:cubicBezTo>
                    <a:pt x="11" y="8"/>
                    <a:pt x="10" y="26"/>
                    <a:pt x="23" y="31"/>
                  </a:cubicBezTo>
                  <a:cubicBezTo>
                    <a:pt x="10" y="28"/>
                    <a:pt x="7" y="13"/>
                    <a:pt x="9" y="3"/>
                  </a:cubicBezTo>
                  <a:cubicBezTo>
                    <a:pt x="7" y="3"/>
                    <a:pt x="3" y="5"/>
                    <a:pt x="0" y="8"/>
                  </a:cubicBezTo>
                  <a:cubicBezTo>
                    <a:pt x="2" y="3"/>
                    <a:pt x="6" y="0"/>
                    <a:pt x="12" y="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6" name="Freeform 1101"/>
            <p:cNvSpPr>
              <a:spLocks/>
            </p:cNvSpPr>
            <p:nvPr userDrawn="1"/>
          </p:nvSpPr>
          <p:spPr bwMode="auto">
            <a:xfrm>
              <a:off x="281" y="424"/>
              <a:ext cx="9" cy="9"/>
            </a:xfrm>
            <a:custGeom>
              <a:avLst/>
              <a:gdLst>
                <a:gd name="T0" fmla="*/ 19 w 19"/>
                <a:gd name="T1" fmla="*/ 0 h 21"/>
                <a:gd name="T2" fmla="*/ 19 w 19"/>
                <a:gd name="T3" fmla="*/ 0 h 21"/>
                <a:gd name="T4" fmla="*/ 4 w 19"/>
                <a:gd name="T5" fmla="*/ 21 h 21"/>
                <a:gd name="T6" fmla="*/ 19 w 19"/>
                <a:gd name="T7" fmla="*/ 0 h 21"/>
              </a:gdLst>
              <a:ahLst/>
              <a:cxnLst>
                <a:cxn ang="0">
                  <a:pos x="T0" y="T1"/>
                </a:cxn>
                <a:cxn ang="0">
                  <a:pos x="T2" y="T3"/>
                </a:cxn>
                <a:cxn ang="0">
                  <a:pos x="T4" y="T5"/>
                </a:cxn>
                <a:cxn ang="0">
                  <a:pos x="T6" y="T7"/>
                </a:cxn>
              </a:cxnLst>
              <a:rect l="0" t="0" r="r" b="b"/>
              <a:pathLst>
                <a:path w="19" h="21">
                  <a:moveTo>
                    <a:pt x="19" y="0"/>
                  </a:moveTo>
                  <a:lnTo>
                    <a:pt x="19" y="0"/>
                  </a:lnTo>
                  <a:cubicBezTo>
                    <a:pt x="5" y="4"/>
                    <a:pt x="4" y="15"/>
                    <a:pt x="4" y="21"/>
                  </a:cubicBezTo>
                  <a:cubicBezTo>
                    <a:pt x="0" y="9"/>
                    <a:pt x="7" y="2"/>
                    <a:pt x="1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7" name="Freeform 1102"/>
            <p:cNvSpPr>
              <a:spLocks/>
            </p:cNvSpPr>
            <p:nvPr userDrawn="1"/>
          </p:nvSpPr>
          <p:spPr bwMode="auto">
            <a:xfrm>
              <a:off x="288" y="418"/>
              <a:ext cx="5" cy="1"/>
            </a:xfrm>
            <a:custGeom>
              <a:avLst/>
              <a:gdLst>
                <a:gd name="T0" fmla="*/ 6 w 11"/>
                <a:gd name="T1" fmla="*/ 0 h 2"/>
                <a:gd name="T2" fmla="*/ 6 w 11"/>
                <a:gd name="T3" fmla="*/ 0 h 2"/>
                <a:gd name="T4" fmla="*/ 4 w 11"/>
                <a:gd name="T5" fmla="*/ 2 h 2"/>
                <a:gd name="T6" fmla="*/ 0 w 11"/>
                <a:gd name="T7" fmla="*/ 1 h 2"/>
                <a:gd name="T8" fmla="*/ 6 w 11"/>
                <a:gd name="T9" fmla="*/ 0 h 2"/>
              </a:gdLst>
              <a:ahLst/>
              <a:cxnLst>
                <a:cxn ang="0">
                  <a:pos x="T0" y="T1"/>
                </a:cxn>
                <a:cxn ang="0">
                  <a:pos x="T2" y="T3"/>
                </a:cxn>
                <a:cxn ang="0">
                  <a:pos x="T4" y="T5"/>
                </a:cxn>
                <a:cxn ang="0">
                  <a:pos x="T6" y="T7"/>
                </a:cxn>
                <a:cxn ang="0">
                  <a:pos x="T8" y="T9"/>
                </a:cxn>
              </a:cxnLst>
              <a:rect l="0" t="0" r="r" b="b"/>
              <a:pathLst>
                <a:path w="11" h="2">
                  <a:moveTo>
                    <a:pt x="6" y="0"/>
                  </a:moveTo>
                  <a:lnTo>
                    <a:pt x="6" y="0"/>
                  </a:lnTo>
                  <a:cubicBezTo>
                    <a:pt x="11" y="0"/>
                    <a:pt x="5" y="2"/>
                    <a:pt x="4" y="2"/>
                  </a:cubicBezTo>
                  <a:cubicBezTo>
                    <a:pt x="1" y="2"/>
                    <a:pt x="1" y="1"/>
                    <a:pt x="0" y="1"/>
                  </a:cubicBezTo>
                  <a:cubicBezTo>
                    <a:pt x="2" y="1"/>
                    <a:pt x="5" y="0"/>
                    <a:pt x="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8" name="Freeform 1103"/>
            <p:cNvSpPr>
              <a:spLocks/>
            </p:cNvSpPr>
            <p:nvPr userDrawn="1"/>
          </p:nvSpPr>
          <p:spPr bwMode="auto">
            <a:xfrm>
              <a:off x="281" y="413"/>
              <a:ext cx="6" cy="8"/>
            </a:xfrm>
            <a:custGeom>
              <a:avLst/>
              <a:gdLst>
                <a:gd name="T0" fmla="*/ 5 w 14"/>
                <a:gd name="T1" fmla="*/ 0 h 16"/>
                <a:gd name="T2" fmla="*/ 5 w 14"/>
                <a:gd name="T3" fmla="*/ 0 h 16"/>
                <a:gd name="T4" fmla="*/ 14 w 14"/>
                <a:gd name="T5" fmla="*/ 15 h 16"/>
                <a:gd name="T6" fmla="*/ 5 w 14"/>
                <a:gd name="T7" fmla="*/ 0 h 16"/>
              </a:gdLst>
              <a:ahLst/>
              <a:cxnLst>
                <a:cxn ang="0">
                  <a:pos x="T0" y="T1"/>
                </a:cxn>
                <a:cxn ang="0">
                  <a:pos x="T2" y="T3"/>
                </a:cxn>
                <a:cxn ang="0">
                  <a:pos x="T4" y="T5"/>
                </a:cxn>
                <a:cxn ang="0">
                  <a:pos x="T6" y="T7"/>
                </a:cxn>
              </a:cxnLst>
              <a:rect l="0" t="0" r="r" b="b"/>
              <a:pathLst>
                <a:path w="14" h="16">
                  <a:moveTo>
                    <a:pt x="5" y="0"/>
                  </a:moveTo>
                  <a:lnTo>
                    <a:pt x="5" y="0"/>
                  </a:lnTo>
                  <a:cubicBezTo>
                    <a:pt x="5" y="5"/>
                    <a:pt x="6" y="12"/>
                    <a:pt x="14" y="15"/>
                  </a:cubicBezTo>
                  <a:cubicBezTo>
                    <a:pt x="7" y="16"/>
                    <a:pt x="0" y="8"/>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79" name="Freeform 1104"/>
            <p:cNvSpPr>
              <a:spLocks/>
            </p:cNvSpPr>
            <p:nvPr userDrawn="1"/>
          </p:nvSpPr>
          <p:spPr bwMode="auto">
            <a:xfrm>
              <a:off x="310" y="407"/>
              <a:ext cx="13" cy="37"/>
            </a:xfrm>
            <a:custGeom>
              <a:avLst/>
              <a:gdLst>
                <a:gd name="T0" fmla="*/ 28 w 28"/>
                <a:gd name="T1" fmla="*/ 0 h 83"/>
                <a:gd name="T2" fmla="*/ 28 w 28"/>
                <a:gd name="T3" fmla="*/ 0 h 83"/>
                <a:gd name="T4" fmla="*/ 6 w 28"/>
                <a:gd name="T5" fmla="*/ 45 h 83"/>
                <a:gd name="T6" fmla="*/ 16 w 28"/>
                <a:gd name="T7" fmla="*/ 83 h 83"/>
                <a:gd name="T8" fmla="*/ 4 w 28"/>
                <a:gd name="T9" fmla="*/ 45 h 83"/>
                <a:gd name="T10" fmla="*/ 28 w 28"/>
                <a:gd name="T11" fmla="*/ 0 h 83"/>
              </a:gdLst>
              <a:ahLst/>
              <a:cxnLst>
                <a:cxn ang="0">
                  <a:pos x="T0" y="T1"/>
                </a:cxn>
                <a:cxn ang="0">
                  <a:pos x="T2" y="T3"/>
                </a:cxn>
                <a:cxn ang="0">
                  <a:pos x="T4" y="T5"/>
                </a:cxn>
                <a:cxn ang="0">
                  <a:pos x="T6" y="T7"/>
                </a:cxn>
                <a:cxn ang="0">
                  <a:pos x="T8" y="T9"/>
                </a:cxn>
                <a:cxn ang="0">
                  <a:pos x="T10" y="T11"/>
                </a:cxn>
              </a:cxnLst>
              <a:rect l="0" t="0" r="r" b="b"/>
              <a:pathLst>
                <a:path w="28" h="83">
                  <a:moveTo>
                    <a:pt x="28" y="0"/>
                  </a:moveTo>
                  <a:lnTo>
                    <a:pt x="28" y="0"/>
                  </a:lnTo>
                  <a:cubicBezTo>
                    <a:pt x="23" y="12"/>
                    <a:pt x="10" y="28"/>
                    <a:pt x="6" y="45"/>
                  </a:cubicBezTo>
                  <a:cubicBezTo>
                    <a:pt x="3" y="61"/>
                    <a:pt x="8" y="77"/>
                    <a:pt x="16" y="83"/>
                  </a:cubicBezTo>
                  <a:cubicBezTo>
                    <a:pt x="7" y="78"/>
                    <a:pt x="0" y="64"/>
                    <a:pt x="4" y="45"/>
                  </a:cubicBezTo>
                  <a:cubicBezTo>
                    <a:pt x="8" y="28"/>
                    <a:pt x="19" y="14"/>
                    <a:pt x="2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0" name="Freeform 1105"/>
            <p:cNvSpPr>
              <a:spLocks/>
            </p:cNvSpPr>
            <p:nvPr userDrawn="1"/>
          </p:nvSpPr>
          <p:spPr bwMode="auto">
            <a:xfrm>
              <a:off x="290" y="403"/>
              <a:ext cx="26" cy="36"/>
            </a:xfrm>
            <a:custGeom>
              <a:avLst/>
              <a:gdLst>
                <a:gd name="T0" fmla="*/ 58 w 58"/>
                <a:gd name="T1" fmla="*/ 0 h 80"/>
                <a:gd name="T2" fmla="*/ 58 w 58"/>
                <a:gd name="T3" fmla="*/ 0 h 80"/>
                <a:gd name="T4" fmla="*/ 34 w 58"/>
                <a:gd name="T5" fmla="*/ 16 h 80"/>
                <a:gd name="T6" fmla="*/ 8 w 58"/>
                <a:gd name="T7" fmla="*/ 59 h 80"/>
                <a:gd name="T8" fmla="*/ 24 w 58"/>
                <a:gd name="T9" fmla="*/ 78 h 80"/>
                <a:gd name="T10" fmla="*/ 8 w 58"/>
                <a:gd name="T11" fmla="*/ 71 h 80"/>
                <a:gd name="T12" fmla="*/ 26 w 58"/>
                <a:gd name="T13" fmla="*/ 18 h 80"/>
                <a:gd name="T14" fmla="*/ 58 w 58"/>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80">
                  <a:moveTo>
                    <a:pt x="58" y="0"/>
                  </a:moveTo>
                  <a:lnTo>
                    <a:pt x="58" y="0"/>
                  </a:lnTo>
                  <a:cubicBezTo>
                    <a:pt x="51" y="6"/>
                    <a:pt x="38" y="13"/>
                    <a:pt x="34" y="16"/>
                  </a:cubicBezTo>
                  <a:cubicBezTo>
                    <a:pt x="23" y="23"/>
                    <a:pt x="6" y="36"/>
                    <a:pt x="8" y="59"/>
                  </a:cubicBezTo>
                  <a:cubicBezTo>
                    <a:pt x="10" y="78"/>
                    <a:pt x="19" y="78"/>
                    <a:pt x="24" y="78"/>
                  </a:cubicBezTo>
                  <a:cubicBezTo>
                    <a:pt x="17" y="80"/>
                    <a:pt x="11" y="77"/>
                    <a:pt x="8" y="71"/>
                  </a:cubicBezTo>
                  <a:cubicBezTo>
                    <a:pt x="0" y="54"/>
                    <a:pt x="8" y="31"/>
                    <a:pt x="26" y="18"/>
                  </a:cubicBezTo>
                  <a:cubicBezTo>
                    <a:pt x="36" y="12"/>
                    <a:pt x="46" y="7"/>
                    <a:pt x="5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1" name="Freeform 1106"/>
            <p:cNvSpPr>
              <a:spLocks/>
            </p:cNvSpPr>
            <p:nvPr userDrawn="1"/>
          </p:nvSpPr>
          <p:spPr bwMode="auto">
            <a:xfrm>
              <a:off x="300" y="424"/>
              <a:ext cx="8" cy="4"/>
            </a:xfrm>
            <a:custGeom>
              <a:avLst/>
              <a:gdLst>
                <a:gd name="T0" fmla="*/ 0 w 18"/>
                <a:gd name="T1" fmla="*/ 0 h 9"/>
                <a:gd name="T2" fmla="*/ 0 w 18"/>
                <a:gd name="T3" fmla="*/ 0 h 9"/>
                <a:gd name="T4" fmla="*/ 18 w 18"/>
                <a:gd name="T5" fmla="*/ 4 h 9"/>
                <a:gd name="T6" fmla="*/ 0 w 18"/>
                <a:gd name="T7" fmla="*/ 0 h 9"/>
              </a:gdLst>
              <a:ahLst/>
              <a:cxnLst>
                <a:cxn ang="0">
                  <a:pos x="T0" y="T1"/>
                </a:cxn>
                <a:cxn ang="0">
                  <a:pos x="T2" y="T3"/>
                </a:cxn>
                <a:cxn ang="0">
                  <a:pos x="T4" y="T5"/>
                </a:cxn>
                <a:cxn ang="0">
                  <a:pos x="T6" y="T7"/>
                </a:cxn>
              </a:cxnLst>
              <a:rect l="0" t="0" r="r" b="b"/>
              <a:pathLst>
                <a:path w="18" h="9">
                  <a:moveTo>
                    <a:pt x="0" y="0"/>
                  </a:moveTo>
                  <a:lnTo>
                    <a:pt x="0" y="0"/>
                  </a:lnTo>
                  <a:cubicBezTo>
                    <a:pt x="3" y="4"/>
                    <a:pt x="12" y="6"/>
                    <a:pt x="18" y="4"/>
                  </a:cubicBezTo>
                  <a:cubicBezTo>
                    <a:pt x="13" y="9"/>
                    <a:pt x="3" y="7"/>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2" name="Freeform 1107"/>
            <p:cNvSpPr>
              <a:spLocks/>
            </p:cNvSpPr>
            <p:nvPr userDrawn="1"/>
          </p:nvSpPr>
          <p:spPr bwMode="auto">
            <a:xfrm>
              <a:off x="311" y="368"/>
              <a:ext cx="1" cy="2"/>
            </a:xfrm>
            <a:custGeom>
              <a:avLst/>
              <a:gdLst>
                <a:gd name="T0" fmla="*/ 0 w 3"/>
                <a:gd name="T1" fmla="*/ 0 h 5"/>
                <a:gd name="T2" fmla="*/ 0 w 3"/>
                <a:gd name="T3" fmla="*/ 0 h 5"/>
                <a:gd name="T4" fmla="*/ 1 w 3"/>
                <a:gd name="T5" fmla="*/ 0 h 5"/>
                <a:gd name="T6" fmla="*/ 3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lnTo>
                    <a:pt x="0" y="0"/>
                  </a:lnTo>
                  <a:lnTo>
                    <a:pt x="1" y="0"/>
                  </a:lnTo>
                  <a:lnTo>
                    <a:pt x="3" y="5"/>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3" name="Freeform 1108"/>
            <p:cNvSpPr>
              <a:spLocks/>
            </p:cNvSpPr>
            <p:nvPr userDrawn="1"/>
          </p:nvSpPr>
          <p:spPr bwMode="auto">
            <a:xfrm>
              <a:off x="296" y="363"/>
              <a:ext cx="3" cy="1"/>
            </a:xfrm>
            <a:custGeom>
              <a:avLst/>
              <a:gdLst>
                <a:gd name="T0" fmla="*/ 7 w 7"/>
                <a:gd name="T1" fmla="*/ 1 h 4"/>
                <a:gd name="T2" fmla="*/ 7 w 7"/>
                <a:gd name="T3" fmla="*/ 1 h 4"/>
                <a:gd name="T4" fmla="*/ 0 w 7"/>
                <a:gd name="T5" fmla="*/ 4 h 4"/>
                <a:gd name="T6" fmla="*/ 7 w 7"/>
                <a:gd name="T7" fmla="*/ 0 h 4"/>
                <a:gd name="T8" fmla="*/ 7 w 7"/>
                <a:gd name="T9" fmla="*/ 1 h 4"/>
              </a:gdLst>
              <a:ahLst/>
              <a:cxnLst>
                <a:cxn ang="0">
                  <a:pos x="T0" y="T1"/>
                </a:cxn>
                <a:cxn ang="0">
                  <a:pos x="T2" y="T3"/>
                </a:cxn>
                <a:cxn ang="0">
                  <a:pos x="T4" y="T5"/>
                </a:cxn>
                <a:cxn ang="0">
                  <a:pos x="T6" y="T7"/>
                </a:cxn>
                <a:cxn ang="0">
                  <a:pos x="T8" y="T9"/>
                </a:cxn>
              </a:cxnLst>
              <a:rect l="0" t="0" r="r" b="b"/>
              <a:pathLst>
                <a:path w="7" h="4">
                  <a:moveTo>
                    <a:pt x="7" y="1"/>
                  </a:moveTo>
                  <a:lnTo>
                    <a:pt x="7" y="1"/>
                  </a:lnTo>
                  <a:lnTo>
                    <a:pt x="0" y="4"/>
                  </a:lnTo>
                  <a:lnTo>
                    <a:pt x="7" y="0"/>
                  </a:lnTo>
                  <a:lnTo>
                    <a:pt x="7"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4" name="Freeform 1109"/>
            <p:cNvSpPr>
              <a:spLocks/>
            </p:cNvSpPr>
            <p:nvPr userDrawn="1"/>
          </p:nvSpPr>
          <p:spPr bwMode="auto">
            <a:xfrm>
              <a:off x="215" y="319"/>
              <a:ext cx="8" cy="10"/>
            </a:xfrm>
            <a:custGeom>
              <a:avLst/>
              <a:gdLst>
                <a:gd name="T0" fmla="*/ 12 w 18"/>
                <a:gd name="T1" fmla="*/ 0 h 22"/>
                <a:gd name="T2" fmla="*/ 12 w 18"/>
                <a:gd name="T3" fmla="*/ 0 h 22"/>
                <a:gd name="T4" fmla="*/ 2 w 18"/>
                <a:gd name="T5" fmla="*/ 16 h 22"/>
                <a:gd name="T6" fmla="*/ 18 w 18"/>
                <a:gd name="T7" fmla="*/ 18 h 22"/>
                <a:gd name="T8" fmla="*/ 0 w 18"/>
                <a:gd name="T9" fmla="*/ 18 h 22"/>
                <a:gd name="T10" fmla="*/ 12 w 18"/>
                <a:gd name="T11" fmla="*/ 0 h 22"/>
              </a:gdLst>
              <a:ahLst/>
              <a:cxnLst>
                <a:cxn ang="0">
                  <a:pos x="T0" y="T1"/>
                </a:cxn>
                <a:cxn ang="0">
                  <a:pos x="T2" y="T3"/>
                </a:cxn>
                <a:cxn ang="0">
                  <a:pos x="T4" y="T5"/>
                </a:cxn>
                <a:cxn ang="0">
                  <a:pos x="T6" y="T7"/>
                </a:cxn>
                <a:cxn ang="0">
                  <a:pos x="T8" y="T9"/>
                </a:cxn>
                <a:cxn ang="0">
                  <a:pos x="T10" y="T11"/>
                </a:cxn>
              </a:cxnLst>
              <a:rect l="0" t="0" r="r" b="b"/>
              <a:pathLst>
                <a:path w="18" h="22">
                  <a:moveTo>
                    <a:pt x="12" y="0"/>
                  </a:moveTo>
                  <a:lnTo>
                    <a:pt x="12" y="0"/>
                  </a:lnTo>
                  <a:cubicBezTo>
                    <a:pt x="4" y="4"/>
                    <a:pt x="4" y="11"/>
                    <a:pt x="2" y="16"/>
                  </a:cubicBezTo>
                  <a:cubicBezTo>
                    <a:pt x="8" y="16"/>
                    <a:pt x="11" y="20"/>
                    <a:pt x="18" y="18"/>
                  </a:cubicBezTo>
                  <a:cubicBezTo>
                    <a:pt x="9" y="22"/>
                    <a:pt x="7" y="19"/>
                    <a:pt x="0" y="18"/>
                  </a:cubicBezTo>
                  <a:cubicBezTo>
                    <a:pt x="1" y="10"/>
                    <a:pt x="2" y="5"/>
                    <a:pt x="1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5" name="Freeform 1110"/>
            <p:cNvSpPr>
              <a:spLocks/>
            </p:cNvSpPr>
            <p:nvPr userDrawn="1"/>
          </p:nvSpPr>
          <p:spPr bwMode="auto">
            <a:xfrm>
              <a:off x="234" y="311"/>
              <a:ext cx="8" cy="5"/>
            </a:xfrm>
            <a:custGeom>
              <a:avLst/>
              <a:gdLst>
                <a:gd name="T0" fmla="*/ 0 w 20"/>
                <a:gd name="T1" fmla="*/ 11 h 11"/>
                <a:gd name="T2" fmla="*/ 0 w 20"/>
                <a:gd name="T3" fmla="*/ 11 h 11"/>
                <a:gd name="T4" fmla="*/ 18 w 20"/>
                <a:gd name="T5" fmla="*/ 0 h 11"/>
                <a:gd name="T6" fmla="*/ 20 w 20"/>
                <a:gd name="T7" fmla="*/ 0 h 11"/>
                <a:gd name="T8" fmla="*/ 0 w 20"/>
                <a:gd name="T9" fmla="*/ 11 h 11"/>
              </a:gdLst>
              <a:ahLst/>
              <a:cxnLst>
                <a:cxn ang="0">
                  <a:pos x="T0" y="T1"/>
                </a:cxn>
                <a:cxn ang="0">
                  <a:pos x="T2" y="T3"/>
                </a:cxn>
                <a:cxn ang="0">
                  <a:pos x="T4" y="T5"/>
                </a:cxn>
                <a:cxn ang="0">
                  <a:pos x="T6" y="T7"/>
                </a:cxn>
                <a:cxn ang="0">
                  <a:pos x="T8" y="T9"/>
                </a:cxn>
              </a:cxnLst>
              <a:rect l="0" t="0" r="r" b="b"/>
              <a:pathLst>
                <a:path w="20" h="11">
                  <a:moveTo>
                    <a:pt x="0" y="11"/>
                  </a:moveTo>
                  <a:lnTo>
                    <a:pt x="0" y="11"/>
                  </a:lnTo>
                  <a:lnTo>
                    <a:pt x="18" y="0"/>
                  </a:lnTo>
                  <a:lnTo>
                    <a:pt x="20" y="0"/>
                  </a:lnTo>
                  <a:lnTo>
                    <a:pt x="0" y="1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6" name="Freeform 1111"/>
            <p:cNvSpPr>
              <a:spLocks/>
            </p:cNvSpPr>
            <p:nvPr userDrawn="1"/>
          </p:nvSpPr>
          <p:spPr bwMode="auto">
            <a:xfrm>
              <a:off x="240" y="317"/>
              <a:ext cx="7" cy="8"/>
            </a:xfrm>
            <a:custGeom>
              <a:avLst/>
              <a:gdLst>
                <a:gd name="T0" fmla="*/ 0 w 16"/>
                <a:gd name="T1" fmla="*/ 18 h 18"/>
                <a:gd name="T2" fmla="*/ 0 w 16"/>
                <a:gd name="T3" fmla="*/ 18 h 18"/>
                <a:gd name="T4" fmla="*/ 16 w 16"/>
                <a:gd name="T5" fmla="*/ 0 h 18"/>
                <a:gd name="T6" fmla="*/ 16 w 16"/>
                <a:gd name="T7" fmla="*/ 2 h 18"/>
                <a:gd name="T8" fmla="*/ 0 w 16"/>
                <a:gd name="T9" fmla="*/ 18 h 18"/>
              </a:gdLst>
              <a:ahLst/>
              <a:cxnLst>
                <a:cxn ang="0">
                  <a:pos x="T0" y="T1"/>
                </a:cxn>
                <a:cxn ang="0">
                  <a:pos x="T2" y="T3"/>
                </a:cxn>
                <a:cxn ang="0">
                  <a:pos x="T4" y="T5"/>
                </a:cxn>
                <a:cxn ang="0">
                  <a:pos x="T6" y="T7"/>
                </a:cxn>
                <a:cxn ang="0">
                  <a:pos x="T8" y="T9"/>
                </a:cxn>
              </a:cxnLst>
              <a:rect l="0" t="0" r="r" b="b"/>
              <a:pathLst>
                <a:path w="16" h="18">
                  <a:moveTo>
                    <a:pt x="0" y="18"/>
                  </a:moveTo>
                  <a:lnTo>
                    <a:pt x="0" y="18"/>
                  </a:lnTo>
                  <a:lnTo>
                    <a:pt x="16" y="0"/>
                  </a:lnTo>
                  <a:lnTo>
                    <a:pt x="16" y="2"/>
                  </a:lnTo>
                  <a:lnTo>
                    <a:pt x="0" y="1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7" name="Freeform 1112"/>
            <p:cNvSpPr>
              <a:spLocks/>
            </p:cNvSpPr>
            <p:nvPr userDrawn="1"/>
          </p:nvSpPr>
          <p:spPr bwMode="auto">
            <a:xfrm>
              <a:off x="225" y="331"/>
              <a:ext cx="9" cy="10"/>
            </a:xfrm>
            <a:custGeom>
              <a:avLst/>
              <a:gdLst>
                <a:gd name="T0" fmla="*/ 8 w 20"/>
                <a:gd name="T1" fmla="*/ 0 h 21"/>
                <a:gd name="T2" fmla="*/ 8 w 20"/>
                <a:gd name="T3" fmla="*/ 0 h 21"/>
                <a:gd name="T4" fmla="*/ 3 w 20"/>
                <a:gd name="T5" fmla="*/ 16 h 21"/>
                <a:gd name="T6" fmla="*/ 20 w 20"/>
                <a:gd name="T7" fmla="*/ 12 h 21"/>
                <a:gd name="T8" fmla="*/ 2 w 20"/>
                <a:gd name="T9" fmla="*/ 18 h 21"/>
                <a:gd name="T10" fmla="*/ 8 w 20"/>
                <a:gd name="T11" fmla="*/ 0 h 21"/>
              </a:gdLst>
              <a:ahLst/>
              <a:cxnLst>
                <a:cxn ang="0">
                  <a:pos x="T0" y="T1"/>
                </a:cxn>
                <a:cxn ang="0">
                  <a:pos x="T2" y="T3"/>
                </a:cxn>
                <a:cxn ang="0">
                  <a:pos x="T4" y="T5"/>
                </a:cxn>
                <a:cxn ang="0">
                  <a:pos x="T6" y="T7"/>
                </a:cxn>
                <a:cxn ang="0">
                  <a:pos x="T8" y="T9"/>
                </a:cxn>
                <a:cxn ang="0">
                  <a:pos x="T10" y="T11"/>
                </a:cxn>
              </a:cxnLst>
              <a:rect l="0" t="0" r="r" b="b"/>
              <a:pathLst>
                <a:path w="20" h="21">
                  <a:moveTo>
                    <a:pt x="8" y="0"/>
                  </a:moveTo>
                  <a:lnTo>
                    <a:pt x="8" y="0"/>
                  </a:lnTo>
                  <a:cubicBezTo>
                    <a:pt x="2" y="6"/>
                    <a:pt x="3" y="11"/>
                    <a:pt x="3" y="16"/>
                  </a:cubicBezTo>
                  <a:cubicBezTo>
                    <a:pt x="10" y="16"/>
                    <a:pt x="14" y="18"/>
                    <a:pt x="20" y="12"/>
                  </a:cubicBezTo>
                  <a:cubicBezTo>
                    <a:pt x="14" y="21"/>
                    <a:pt x="8" y="17"/>
                    <a:pt x="2" y="18"/>
                  </a:cubicBezTo>
                  <a:cubicBezTo>
                    <a:pt x="1" y="9"/>
                    <a:pt x="0" y="7"/>
                    <a:pt x="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8" name="Freeform 1113"/>
            <p:cNvSpPr>
              <a:spLocks/>
            </p:cNvSpPr>
            <p:nvPr userDrawn="1"/>
          </p:nvSpPr>
          <p:spPr bwMode="auto">
            <a:xfrm>
              <a:off x="250" y="322"/>
              <a:ext cx="6" cy="9"/>
            </a:xfrm>
            <a:custGeom>
              <a:avLst/>
              <a:gdLst>
                <a:gd name="T0" fmla="*/ 0 w 13"/>
                <a:gd name="T1" fmla="*/ 19 h 19"/>
                <a:gd name="T2" fmla="*/ 0 w 13"/>
                <a:gd name="T3" fmla="*/ 19 h 19"/>
                <a:gd name="T4" fmla="*/ 13 w 13"/>
                <a:gd name="T5" fmla="*/ 0 h 19"/>
                <a:gd name="T6" fmla="*/ 13 w 13"/>
                <a:gd name="T7" fmla="*/ 2 h 19"/>
                <a:gd name="T8" fmla="*/ 0 w 13"/>
                <a:gd name="T9" fmla="*/ 19 h 19"/>
              </a:gdLst>
              <a:ahLst/>
              <a:cxnLst>
                <a:cxn ang="0">
                  <a:pos x="T0" y="T1"/>
                </a:cxn>
                <a:cxn ang="0">
                  <a:pos x="T2" y="T3"/>
                </a:cxn>
                <a:cxn ang="0">
                  <a:pos x="T4" y="T5"/>
                </a:cxn>
                <a:cxn ang="0">
                  <a:pos x="T6" y="T7"/>
                </a:cxn>
                <a:cxn ang="0">
                  <a:pos x="T8" y="T9"/>
                </a:cxn>
              </a:cxnLst>
              <a:rect l="0" t="0" r="r" b="b"/>
              <a:pathLst>
                <a:path w="13" h="19">
                  <a:moveTo>
                    <a:pt x="0" y="19"/>
                  </a:moveTo>
                  <a:lnTo>
                    <a:pt x="0" y="19"/>
                  </a:lnTo>
                  <a:lnTo>
                    <a:pt x="13" y="0"/>
                  </a:lnTo>
                  <a:lnTo>
                    <a:pt x="13" y="2"/>
                  </a:lnTo>
                  <a:lnTo>
                    <a:pt x="0" y="19"/>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89" name="Freeform 1114"/>
            <p:cNvSpPr>
              <a:spLocks/>
            </p:cNvSpPr>
            <p:nvPr userDrawn="1"/>
          </p:nvSpPr>
          <p:spPr bwMode="auto">
            <a:xfrm>
              <a:off x="237" y="339"/>
              <a:ext cx="10" cy="9"/>
            </a:xfrm>
            <a:custGeom>
              <a:avLst/>
              <a:gdLst>
                <a:gd name="T0" fmla="*/ 8 w 24"/>
                <a:gd name="T1" fmla="*/ 0 h 20"/>
                <a:gd name="T2" fmla="*/ 8 w 24"/>
                <a:gd name="T3" fmla="*/ 0 h 20"/>
                <a:gd name="T4" fmla="*/ 9 w 24"/>
                <a:gd name="T5" fmla="*/ 16 h 20"/>
                <a:gd name="T6" fmla="*/ 24 w 24"/>
                <a:gd name="T7" fmla="*/ 7 h 20"/>
                <a:gd name="T8" fmla="*/ 8 w 24"/>
                <a:gd name="T9" fmla="*/ 18 h 20"/>
                <a:gd name="T10" fmla="*/ 8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8" y="0"/>
                  </a:moveTo>
                  <a:lnTo>
                    <a:pt x="8" y="0"/>
                  </a:lnTo>
                  <a:cubicBezTo>
                    <a:pt x="4" y="9"/>
                    <a:pt x="7" y="11"/>
                    <a:pt x="9" y="16"/>
                  </a:cubicBezTo>
                  <a:cubicBezTo>
                    <a:pt x="15" y="14"/>
                    <a:pt x="20" y="17"/>
                    <a:pt x="24" y="7"/>
                  </a:cubicBezTo>
                  <a:cubicBezTo>
                    <a:pt x="20" y="20"/>
                    <a:pt x="14" y="16"/>
                    <a:pt x="8" y="18"/>
                  </a:cubicBezTo>
                  <a:cubicBezTo>
                    <a:pt x="4" y="10"/>
                    <a:pt x="0" y="10"/>
                    <a:pt x="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0" name="Freeform 1115"/>
            <p:cNvSpPr>
              <a:spLocks/>
            </p:cNvSpPr>
            <p:nvPr userDrawn="1"/>
          </p:nvSpPr>
          <p:spPr bwMode="auto">
            <a:xfrm>
              <a:off x="261" y="326"/>
              <a:ext cx="4" cy="11"/>
            </a:xfrm>
            <a:custGeom>
              <a:avLst/>
              <a:gdLst>
                <a:gd name="T0" fmla="*/ 0 w 10"/>
                <a:gd name="T1" fmla="*/ 24 h 24"/>
                <a:gd name="T2" fmla="*/ 0 w 10"/>
                <a:gd name="T3" fmla="*/ 24 h 24"/>
                <a:gd name="T4" fmla="*/ 7 w 10"/>
                <a:gd name="T5" fmla="*/ 2 h 24"/>
                <a:gd name="T6" fmla="*/ 10 w 10"/>
                <a:gd name="T7" fmla="*/ 0 h 24"/>
                <a:gd name="T8" fmla="*/ 10 w 10"/>
                <a:gd name="T9" fmla="*/ 2 h 24"/>
                <a:gd name="T10" fmla="*/ 0 w 10"/>
                <a:gd name="T11" fmla="*/ 24 h 24"/>
              </a:gdLst>
              <a:ahLst/>
              <a:cxnLst>
                <a:cxn ang="0">
                  <a:pos x="T0" y="T1"/>
                </a:cxn>
                <a:cxn ang="0">
                  <a:pos x="T2" y="T3"/>
                </a:cxn>
                <a:cxn ang="0">
                  <a:pos x="T4" y="T5"/>
                </a:cxn>
                <a:cxn ang="0">
                  <a:pos x="T6" y="T7"/>
                </a:cxn>
                <a:cxn ang="0">
                  <a:pos x="T8" y="T9"/>
                </a:cxn>
                <a:cxn ang="0">
                  <a:pos x="T10" y="T11"/>
                </a:cxn>
              </a:cxnLst>
              <a:rect l="0" t="0" r="r" b="b"/>
              <a:pathLst>
                <a:path w="10" h="24">
                  <a:moveTo>
                    <a:pt x="0" y="24"/>
                  </a:moveTo>
                  <a:lnTo>
                    <a:pt x="0" y="24"/>
                  </a:lnTo>
                  <a:lnTo>
                    <a:pt x="7" y="2"/>
                  </a:lnTo>
                  <a:cubicBezTo>
                    <a:pt x="8" y="2"/>
                    <a:pt x="9" y="1"/>
                    <a:pt x="10" y="0"/>
                  </a:cubicBezTo>
                  <a:lnTo>
                    <a:pt x="10" y="2"/>
                  </a:lnTo>
                  <a:lnTo>
                    <a:pt x="0" y="2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1" name="Freeform 1116"/>
            <p:cNvSpPr>
              <a:spLocks/>
            </p:cNvSpPr>
            <p:nvPr userDrawn="1"/>
          </p:nvSpPr>
          <p:spPr bwMode="auto">
            <a:xfrm>
              <a:off x="251" y="344"/>
              <a:ext cx="11" cy="8"/>
            </a:xfrm>
            <a:custGeom>
              <a:avLst/>
              <a:gdLst>
                <a:gd name="T0" fmla="*/ 5 w 24"/>
                <a:gd name="T1" fmla="*/ 0 h 17"/>
                <a:gd name="T2" fmla="*/ 5 w 24"/>
                <a:gd name="T3" fmla="*/ 0 h 17"/>
                <a:gd name="T4" fmla="*/ 10 w 24"/>
                <a:gd name="T5" fmla="*/ 15 h 17"/>
                <a:gd name="T6" fmla="*/ 24 w 24"/>
                <a:gd name="T7" fmla="*/ 4 h 17"/>
                <a:gd name="T8" fmla="*/ 9 w 24"/>
                <a:gd name="T9" fmla="*/ 17 h 17"/>
                <a:gd name="T10" fmla="*/ 5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5" y="0"/>
                  </a:moveTo>
                  <a:lnTo>
                    <a:pt x="5" y="0"/>
                  </a:lnTo>
                  <a:cubicBezTo>
                    <a:pt x="3" y="10"/>
                    <a:pt x="7" y="10"/>
                    <a:pt x="10" y="15"/>
                  </a:cubicBezTo>
                  <a:cubicBezTo>
                    <a:pt x="16" y="12"/>
                    <a:pt x="21" y="14"/>
                    <a:pt x="24" y="4"/>
                  </a:cubicBezTo>
                  <a:cubicBezTo>
                    <a:pt x="22" y="17"/>
                    <a:pt x="15" y="14"/>
                    <a:pt x="9" y="17"/>
                  </a:cubicBezTo>
                  <a:cubicBezTo>
                    <a:pt x="4" y="10"/>
                    <a:pt x="0" y="12"/>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2" name="Freeform 1117"/>
            <p:cNvSpPr>
              <a:spLocks/>
            </p:cNvSpPr>
            <p:nvPr userDrawn="1"/>
          </p:nvSpPr>
          <p:spPr bwMode="auto">
            <a:xfrm>
              <a:off x="275" y="329"/>
              <a:ext cx="2" cy="9"/>
            </a:xfrm>
            <a:custGeom>
              <a:avLst/>
              <a:gdLst>
                <a:gd name="T0" fmla="*/ 0 w 4"/>
                <a:gd name="T1" fmla="*/ 19 h 19"/>
                <a:gd name="T2" fmla="*/ 0 w 4"/>
                <a:gd name="T3" fmla="*/ 19 h 19"/>
                <a:gd name="T4" fmla="*/ 1 w 4"/>
                <a:gd name="T5" fmla="*/ 3 h 19"/>
                <a:gd name="T6" fmla="*/ 4 w 4"/>
                <a:gd name="T7" fmla="*/ 0 h 19"/>
                <a:gd name="T8" fmla="*/ 0 w 4"/>
                <a:gd name="T9" fmla="*/ 19 h 19"/>
              </a:gdLst>
              <a:ahLst/>
              <a:cxnLst>
                <a:cxn ang="0">
                  <a:pos x="T0" y="T1"/>
                </a:cxn>
                <a:cxn ang="0">
                  <a:pos x="T2" y="T3"/>
                </a:cxn>
                <a:cxn ang="0">
                  <a:pos x="T4" y="T5"/>
                </a:cxn>
                <a:cxn ang="0">
                  <a:pos x="T6" y="T7"/>
                </a:cxn>
                <a:cxn ang="0">
                  <a:pos x="T8" y="T9"/>
                </a:cxn>
              </a:cxnLst>
              <a:rect l="0" t="0" r="r" b="b"/>
              <a:pathLst>
                <a:path w="4" h="19">
                  <a:moveTo>
                    <a:pt x="0" y="19"/>
                  </a:moveTo>
                  <a:lnTo>
                    <a:pt x="0" y="19"/>
                  </a:lnTo>
                  <a:lnTo>
                    <a:pt x="1" y="3"/>
                  </a:lnTo>
                  <a:cubicBezTo>
                    <a:pt x="2" y="2"/>
                    <a:pt x="3" y="1"/>
                    <a:pt x="4" y="0"/>
                  </a:cubicBezTo>
                  <a:lnTo>
                    <a:pt x="0" y="19"/>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3" name="Freeform 1118"/>
            <p:cNvSpPr>
              <a:spLocks/>
            </p:cNvSpPr>
            <p:nvPr userDrawn="1"/>
          </p:nvSpPr>
          <p:spPr bwMode="auto">
            <a:xfrm>
              <a:off x="268" y="343"/>
              <a:ext cx="11" cy="6"/>
            </a:xfrm>
            <a:custGeom>
              <a:avLst/>
              <a:gdLst>
                <a:gd name="T0" fmla="*/ 2 w 24"/>
                <a:gd name="T1" fmla="*/ 0 h 14"/>
                <a:gd name="T2" fmla="*/ 2 w 24"/>
                <a:gd name="T3" fmla="*/ 0 h 14"/>
                <a:gd name="T4" fmla="*/ 11 w 24"/>
                <a:gd name="T5" fmla="*/ 12 h 14"/>
                <a:gd name="T6" fmla="*/ 22 w 24"/>
                <a:gd name="T7" fmla="*/ 0 h 14"/>
                <a:gd name="T8" fmla="*/ 11 w 24"/>
                <a:gd name="T9" fmla="*/ 14 h 14"/>
                <a:gd name="T10" fmla="*/ 2 w 24"/>
                <a:gd name="T11" fmla="*/ 0 h 14"/>
              </a:gdLst>
              <a:ahLst/>
              <a:cxnLst>
                <a:cxn ang="0">
                  <a:pos x="T0" y="T1"/>
                </a:cxn>
                <a:cxn ang="0">
                  <a:pos x="T2" y="T3"/>
                </a:cxn>
                <a:cxn ang="0">
                  <a:pos x="T4" y="T5"/>
                </a:cxn>
                <a:cxn ang="0">
                  <a:pos x="T6" y="T7"/>
                </a:cxn>
                <a:cxn ang="0">
                  <a:pos x="T8" y="T9"/>
                </a:cxn>
                <a:cxn ang="0">
                  <a:pos x="T10" y="T11"/>
                </a:cxn>
              </a:cxnLst>
              <a:rect l="0" t="0" r="r" b="b"/>
              <a:pathLst>
                <a:path w="24" h="14">
                  <a:moveTo>
                    <a:pt x="2" y="0"/>
                  </a:moveTo>
                  <a:lnTo>
                    <a:pt x="2" y="0"/>
                  </a:lnTo>
                  <a:cubicBezTo>
                    <a:pt x="2" y="10"/>
                    <a:pt x="8" y="8"/>
                    <a:pt x="11" y="12"/>
                  </a:cubicBezTo>
                  <a:cubicBezTo>
                    <a:pt x="16" y="8"/>
                    <a:pt x="22" y="11"/>
                    <a:pt x="22" y="0"/>
                  </a:cubicBezTo>
                  <a:cubicBezTo>
                    <a:pt x="24" y="14"/>
                    <a:pt x="16" y="10"/>
                    <a:pt x="11" y="14"/>
                  </a:cubicBezTo>
                  <a:cubicBezTo>
                    <a:pt x="5" y="8"/>
                    <a:pt x="0" y="12"/>
                    <a:pt x="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4" name="Freeform 1119"/>
            <p:cNvSpPr>
              <a:spLocks/>
            </p:cNvSpPr>
            <p:nvPr userDrawn="1"/>
          </p:nvSpPr>
          <p:spPr bwMode="auto">
            <a:xfrm>
              <a:off x="249" y="294"/>
              <a:ext cx="9" cy="2"/>
            </a:xfrm>
            <a:custGeom>
              <a:avLst/>
              <a:gdLst>
                <a:gd name="T0" fmla="*/ 0 w 20"/>
                <a:gd name="T1" fmla="*/ 3 h 3"/>
                <a:gd name="T2" fmla="*/ 0 w 20"/>
                <a:gd name="T3" fmla="*/ 3 h 3"/>
                <a:gd name="T4" fmla="*/ 16 w 20"/>
                <a:gd name="T5" fmla="*/ 0 h 3"/>
                <a:gd name="T6" fmla="*/ 20 w 20"/>
                <a:gd name="T7" fmla="*/ 2 h 3"/>
                <a:gd name="T8" fmla="*/ 0 w 20"/>
                <a:gd name="T9" fmla="*/ 3 h 3"/>
              </a:gdLst>
              <a:ahLst/>
              <a:cxnLst>
                <a:cxn ang="0">
                  <a:pos x="T0" y="T1"/>
                </a:cxn>
                <a:cxn ang="0">
                  <a:pos x="T2" y="T3"/>
                </a:cxn>
                <a:cxn ang="0">
                  <a:pos x="T4" y="T5"/>
                </a:cxn>
                <a:cxn ang="0">
                  <a:pos x="T6" y="T7"/>
                </a:cxn>
                <a:cxn ang="0">
                  <a:pos x="T8" y="T9"/>
                </a:cxn>
              </a:cxnLst>
              <a:rect l="0" t="0" r="r" b="b"/>
              <a:pathLst>
                <a:path w="20" h="3">
                  <a:moveTo>
                    <a:pt x="0" y="3"/>
                  </a:moveTo>
                  <a:lnTo>
                    <a:pt x="0" y="3"/>
                  </a:lnTo>
                  <a:cubicBezTo>
                    <a:pt x="0" y="3"/>
                    <a:pt x="13" y="1"/>
                    <a:pt x="16" y="0"/>
                  </a:cubicBezTo>
                  <a:cubicBezTo>
                    <a:pt x="17" y="1"/>
                    <a:pt x="20" y="2"/>
                    <a:pt x="20" y="2"/>
                  </a:cubicBezTo>
                  <a:lnTo>
                    <a:pt x="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5" name="Freeform 1120"/>
            <p:cNvSpPr>
              <a:spLocks/>
            </p:cNvSpPr>
            <p:nvPr userDrawn="1"/>
          </p:nvSpPr>
          <p:spPr bwMode="auto">
            <a:xfrm>
              <a:off x="236" y="293"/>
              <a:ext cx="8" cy="7"/>
            </a:xfrm>
            <a:custGeom>
              <a:avLst/>
              <a:gdLst>
                <a:gd name="T0" fmla="*/ 17 w 18"/>
                <a:gd name="T1" fmla="*/ 0 h 16"/>
                <a:gd name="T2" fmla="*/ 17 w 18"/>
                <a:gd name="T3" fmla="*/ 0 h 16"/>
                <a:gd name="T4" fmla="*/ 3 w 18"/>
                <a:gd name="T5" fmla="*/ 9 h 16"/>
                <a:gd name="T6" fmla="*/ 18 w 18"/>
                <a:gd name="T7" fmla="*/ 15 h 16"/>
                <a:gd name="T8" fmla="*/ 0 w 18"/>
                <a:gd name="T9" fmla="*/ 10 h 16"/>
                <a:gd name="T10" fmla="*/ 17 w 18"/>
                <a:gd name="T11" fmla="*/ 0 h 16"/>
              </a:gdLst>
              <a:ahLst/>
              <a:cxnLst>
                <a:cxn ang="0">
                  <a:pos x="T0" y="T1"/>
                </a:cxn>
                <a:cxn ang="0">
                  <a:pos x="T2" y="T3"/>
                </a:cxn>
                <a:cxn ang="0">
                  <a:pos x="T4" y="T5"/>
                </a:cxn>
                <a:cxn ang="0">
                  <a:pos x="T6" y="T7"/>
                </a:cxn>
                <a:cxn ang="0">
                  <a:pos x="T8" y="T9"/>
                </a:cxn>
                <a:cxn ang="0">
                  <a:pos x="T10" y="T11"/>
                </a:cxn>
              </a:cxnLst>
              <a:rect l="0" t="0" r="r" b="b"/>
              <a:pathLst>
                <a:path w="18" h="16">
                  <a:moveTo>
                    <a:pt x="17" y="0"/>
                  </a:moveTo>
                  <a:lnTo>
                    <a:pt x="17" y="0"/>
                  </a:lnTo>
                  <a:cubicBezTo>
                    <a:pt x="8" y="2"/>
                    <a:pt x="5" y="4"/>
                    <a:pt x="3" y="9"/>
                  </a:cubicBezTo>
                  <a:cubicBezTo>
                    <a:pt x="6" y="13"/>
                    <a:pt x="13" y="15"/>
                    <a:pt x="18" y="15"/>
                  </a:cubicBezTo>
                  <a:cubicBezTo>
                    <a:pt x="10" y="16"/>
                    <a:pt x="3" y="14"/>
                    <a:pt x="0" y="10"/>
                  </a:cubicBezTo>
                  <a:cubicBezTo>
                    <a:pt x="3" y="3"/>
                    <a:pt x="8" y="0"/>
                    <a:pt x="17"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6" name="Freeform 1121"/>
            <p:cNvSpPr>
              <a:spLocks/>
            </p:cNvSpPr>
            <p:nvPr userDrawn="1"/>
          </p:nvSpPr>
          <p:spPr bwMode="auto">
            <a:xfrm>
              <a:off x="251" y="303"/>
              <a:ext cx="4" cy="1"/>
            </a:xfrm>
            <a:custGeom>
              <a:avLst/>
              <a:gdLst>
                <a:gd name="T0" fmla="*/ 0 w 9"/>
                <a:gd name="T1" fmla="*/ 4 h 4"/>
                <a:gd name="T2" fmla="*/ 0 w 9"/>
                <a:gd name="T3" fmla="*/ 4 h 4"/>
                <a:gd name="T4" fmla="*/ 9 w 9"/>
                <a:gd name="T5" fmla="*/ 0 h 4"/>
                <a:gd name="T6" fmla="*/ 9 w 9"/>
                <a:gd name="T7" fmla="*/ 1 h 4"/>
                <a:gd name="T8" fmla="*/ 0 w 9"/>
                <a:gd name="T9" fmla="*/ 4 h 4"/>
              </a:gdLst>
              <a:ahLst/>
              <a:cxnLst>
                <a:cxn ang="0">
                  <a:pos x="T0" y="T1"/>
                </a:cxn>
                <a:cxn ang="0">
                  <a:pos x="T2" y="T3"/>
                </a:cxn>
                <a:cxn ang="0">
                  <a:pos x="T4" y="T5"/>
                </a:cxn>
                <a:cxn ang="0">
                  <a:pos x="T6" y="T7"/>
                </a:cxn>
                <a:cxn ang="0">
                  <a:pos x="T8" y="T9"/>
                </a:cxn>
              </a:cxnLst>
              <a:rect l="0" t="0" r="r" b="b"/>
              <a:pathLst>
                <a:path w="9" h="4">
                  <a:moveTo>
                    <a:pt x="0" y="4"/>
                  </a:moveTo>
                  <a:lnTo>
                    <a:pt x="0" y="4"/>
                  </a:lnTo>
                  <a:lnTo>
                    <a:pt x="9" y="0"/>
                  </a:lnTo>
                  <a:lnTo>
                    <a:pt x="9" y="1"/>
                  </a:lnTo>
                  <a:lnTo>
                    <a:pt x="0" y="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7" name="Freeform 1122"/>
            <p:cNvSpPr>
              <a:spLocks/>
            </p:cNvSpPr>
            <p:nvPr userDrawn="1"/>
          </p:nvSpPr>
          <p:spPr bwMode="auto">
            <a:xfrm>
              <a:off x="241" y="303"/>
              <a:ext cx="7" cy="8"/>
            </a:xfrm>
            <a:custGeom>
              <a:avLst/>
              <a:gdLst>
                <a:gd name="T0" fmla="*/ 11 w 16"/>
                <a:gd name="T1" fmla="*/ 0 h 18"/>
                <a:gd name="T2" fmla="*/ 11 w 16"/>
                <a:gd name="T3" fmla="*/ 0 h 18"/>
                <a:gd name="T4" fmla="*/ 3 w 16"/>
                <a:gd name="T5" fmla="*/ 11 h 18"/>
                <a:gd name="T6" fmla="*/ 16 w 16"/>
                <a:gd name="T7" fmla="*/ 14 h 18"/>
                <a:gd name="T8" fmla="*/ 0 w 16"/>
                <a:gd name="T9" fmla="*/ 12 h 18"/>
                <a:gd name="T10" fmla="*/ 11 w 16"/>
                <a:gd name="T11" fmla="*/ 0 h 18"/>
              </a:gdLst>
              <a:ahLst/>
              <a:cxnLst>
                <a:cxn ang="0">
                  <a:pos x="T0" y="T1"/>
                </a:cxn>
                <a:cxn ang="0">
                  <a:pos x="T2" y="T3"/>
                </a:cxn>
                <a:cxn ang="0">
                  <a:pos x="T4" y="T5"/>
                </a:cxn>
                <a:cxn ang="0">
                  <a:pos x="T6" y="T7"/>
                </a:cxn>
                <a:cxn ang="0">
                  <a:pos x="T8" y="T9"/>
                </a:cxn>
                <a:cxn ang="0">
                  <a:pos x="T10" y="T11"/>
                </a:cxn>
              </a:cxnLst>
              <a:rect l="0" t="0" r="r" b="b"/>
              <a:pathLst>
                <a:path w="16" h="18">
                  <a:moveTo>
                    <a:pt x="11" y="0"/>
                  </a:moveTo>
                  <a:lnTo>
                    <a:pt x="11" y="0"/>
                  </a:lnTo>
                  <a:cubicBezTo>
                    <a:pt x="4" y="2"/>
                    <a:pt x="4" y="6"/>
                    <a:pt x="3" y="11"/>
                  </a:cubicBezTo>
                  <a:cubicBezTo>
                    <a:pt x="6" y="14"/>
                    <a:pt x="12" y="16"/>
                    <a:pt x="16" y="14"/>
                  </a:cubicBezTo>
                  <a:cubicBezTo>
                    <a:pt x="9" y="18"/>
                    <a:pt x="4" y="14"/>
                    <a:pt x="0" y="12"/>
                  </a:cubicBezTo>
                  <a:cubicBezTo>
                    <a:pt x="2" y="5"/>
                    <a:pt x="3" y="1"/>
                    <a:pt x="1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8" name="Freeform 1123"/>
            <p:cNvSpPr>
              <a:spLocks/>
            </p:cNvSpPr>
            <p:nvPr userDrawn="1"/>
          </p:nvSpPr>
          <p:spPr bwMode="auto">
            <a:xfrm>
              <a:off x="248" y="311"/>
              <a:ext cx="9" cy="8"/>
            </a:xfrm>
            <a:custGeom>
              <a:avLst/>
              <a:gdLst>
                <a:gd name="T0" fmla="*/ 7 w 19"/>
                <a:gd name="T1" fmla="*/ 0 h 18"/>
                <a:gd name="T2" fmla="*/ 7 w 19"/>
                <a:gd name="T3" fmla="*/ 0 h 18"/>
                <a:gd name="T4" fmla="*/ 5 w 19"/>
                <a:gd name="T5" fmla="*/ 14 h 18"/>
                <a:gd name="T6" fmla="*/ 19 w 19"/>
                <a:gd name="T7" fmla="*/ 11 h 18"/>
                <a:gd name="T8" fmla="*/ 3 w 19"/>
                <a:gd name="T9" fmla="*/ 17 h 18"/>
                <a:gd name="T10" fmla="*/ 7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7" y="0"/>
                  </a:moveTo>
                  <a:lnTo>
                    <a:pt x="7" y="0"/>
                  </a:lnTo>
                  <a:cubicBezTo>
                    <a:pt x="2" y="5"/>
                    <a:pt x="4" y="9"/>
                    <a:pt x="5" y="14"/>
                  </a:cubicBezTo>
                  <a:cubicBezTo>
                    <a:pt x="10" y="14"/>
                    <a:pt x="15" y="15"/>
                    <a:pt x="19" y="11"/>
                  </a:cubicBezTo>
                  <a:cubicBezTo>
                    <a:pt x="14" y="18"/>
                    <a:pt x="9" y="16"/>
                    <a:pt x="3" y="17"/>
                  </a:cubicBezTo>
                  <a:cubicBezTo>
                    <a:pt x="1" y="8"/>
                    <a:pt x="0" y="5"/>
                    <a:pt x="7"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899" name="Freeform 1124"/>
            <p:cNvSpPr>
              <a:spLocks/>
            </p:cNvSpPr>
            <p:nvPr userDrawn="1"/>
          </p:nvSpPr>
          <p:spPr bwMode="auto">
            <a:xfrm>
              <a:off x="258" y="306"/>
              <a:ext cx="4" cy="4"/>
            </a:xfrm>
            <a:custGeom>
              <a:avLst/>
              <a:gdLst>
                <a:gd name="T0" fmla="*/ 0 w 9"/>
                <a:gd name="T1" fmla="*/ 8 h 8"/>
                <a:gd name="T2" fmla="*/ 0 w 9"/>
                <a:gd name="T3" fmla="*/ 8 h 8"/>
                <a:gd name="T4" fmla="*/ 7 w 9"/>
                <a:gd name="T5" fmla="*/ 0 h 8"/>
                <a:gd name="T6" fmla="*/ 9 w 9"/>
                <a:gd name="T7" fmla="*/ 1 h 8"/>
                <a:gd name="T8" fmla="*/ 0 w 9"/>
                <a:gd name="T9" fmla="*/ 8 h 8"/>
              </a:gdLst>
              <a:ahLst/>
              <a:cxnLst>
                <a:cxn ang="0">
                  <a:pos x="T0" y="T1"/>
                </a:cxn>
                <a:cxn ang="0">
                  <a:pos x="T2" y="T3"/>
                </a:cxn>
                <a:cxn ang="0">
                  <a:pos x="T4" y="T5"/>
                </a:cxn>
                <a:cxn ang="0">
                  <a:pos x="T6" y="T7"/>
                </a:cxn>
                <a:cxn ang="0">
                  <a:pos x="T8" y="T9"/>
                </a:cxn>
              </a:cxnLst>
              <a:rect l="0" t="0" r="r" b="b"/>
              <a:pathLst>
                <a:path w="9" h="8">
                  <a:moveTo>
                    <a:pt x="0" y="8"/>
                  </a:moveTo>
                  <a:lnTo>
                    <a:pt x="0" y="8"/>
                  </a:lnTo>
                  <a:lnTo>
                    <a:pt x="7" y="0"/>
                  </a:lnTo>
                  <a:lnTo>
                    <a:pt x="9" y="1"/>
                  </a:lnTo>
                  <a:lnTo>
                    <a:pt x="0" y="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0" name="Freeform 1125"/>
            <p:cNvSpPr>
              <a:spLocks/>
            </p:cNvSpPr>
            <p:nvPr userDrawn="1"/>
          </p:nvSpPr>
          <p:spPr bwMode="auto">
            <a:xfrm>
              <a:off x="265" y="312"/>
              <a:ext cx="2" cy="4"/>
            </a:xfrm>
            <a:custGeom>
              <a:avLst/>
              <a:gdLst>
                <a:gd name="T0" fmla="*/ 0 w 5"/>
                <a:gd name="T1" fmla="*/ 10 h 10"/>
                <a:gd name="T2" fmla="*/ 0 w 5"/>
                <a:gd name="T3" fmla="*/ 10 h 10"/>
                <a:gd name="T4" fmla="*/ 4 w 5"/>
                <a:gd name="T5" fmla="*/ 0 h 10"/>
                <a:gd name="T6" fmla="*/ 5 w 5"/>
                <a:gd name="T7" fmla="*/ 2 h 10"/>
                <a:gd name="T8" fmla="*/ 0 w 5"/>
                <a:gd name="T9" fmla="*/ 10 h 10"/>
              </a:gdLst>
              <a:ahLst/>
              <a:cxnLst>
                <a:cxn ang="0">
                  <a:pos x="T0" y="T1"/>
                </a:cxn>
                <a:cxn ang="0">
                  <a:pos x="T2" y="T3"/>
                </a:cxn>
                <a:cxn ang="0">
                  <a:pos x="T4" y="T5"/>
                </a:cxn>
                <a:cxn ang="0">
                  <a:pos x="T6" y="T7"/>
                </a:cxn>
                <a:cxn ang="0">
                  <a:pos x="T8" y="T9"/>
                </a:cxn>
              </a:cxnLst>
              <a:rect l="0" t="0" r="r" b="b"/>
              <a:pathLst>
                <a:path w="5" h="10">
                  <a:moveTo>
                    <a:pt x="0" y="10"/>
                  </a:moveTo>
                  <a:lnTo>
                    <a:pt x="0" y="10"/>
                  </a:lnTo>
                  <a:lnTo>
                    <a:pt x="4" y="0"/>
                  </a:lnTo>
                  <a:lnTo>
                    <a:pt x="5" y="2"/>
                  </a:lnTo>
                  <a:lnTo>
                    <a:pt x="0" y="1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1" name="Freeform 1126"/>
            <p:cNvSpPr>
              <a:spLocks/>
            </p:cNvSpPr>
            <p:nvPr userDrawn="1"/>
          </p:nvSpPr>
          <p:spPr bwMode="auto">
            <a:xfrm>
              <a:off x="257" y="319"/>
              <a:ext cx="8" cy="7"/>
            </a:xfrm>
            <a:custGeom>
              <a:avLst/>
              <a:gdLst>
                <a:gd name="T0" fmla="*/ 5 w 19"/>
                <a:gd name="T1" fmla="*/ 0 h 16"/>
                <a:gd name="T2" fmla="*/ 5 w 19"/>
                <a:gd name="T3" fmla="*/ 0 h 16"/>
                <a:gd name="T4" fmla="*/ 7 w 19"/>
                <a:gd name="T5" fmla="*/ 12 h 16"/>
                <a:gd name="T6" fmla="*/ 19 w 19"/>
                <a:gd name="T7" fmla="*/ 8 h 16"/>
                <a:gd name="T8" fmla="*/ 6 w 19"/>
                <a:gd name="T9" fmla="*/ 14 h 16"/>
                <a:gd name="T10" fmla="*/ 5 w 19"/>
                <a:gd name="T11" fmla="*/ 0 h 16"/>
              </a:gdLst>
              <a:ahLst/>
              <a:cxnLst>
                <a:cxn ang="0">
                  <a:pos x="T0" y="T1"/>
                </a:cxn>
                <a:cxn ang="0">
                  <a:pos x="T2" y="T3"/>
                </a:cxn>
                <a:cxn ang="0">
                  <a:pos x="T4" y="T5"/>
                </a:cxn>
                <a:cxn ang="0">
                  <a:pos x="T6" y="T7"/>
                </a:cxn>
                <a:cxn ang="0">
                  <a:pos x="T8" y="T9"/>
                </a:cxn>
                <a:cxn ang="0">
                  <a:pos x="T10" y="T11"/>
                </a:cxn>
              </a:cxnLst>
              <a:rect l="0" t="0" r="r" b="b"/>
              <a:pathLst>
                <a:path w="19" h="16">
                  <a:moveTo>
                    <a:pt x="5" y="0"/>
                  </a:moveTo>
                  <a:lnTo>
                    <a:pt x="5" y="0"/>
                  </a:lnTo>
                  <a:cubicBezTo>
                    <a:pt x="2" y="5"/>
                    <a:pt x="6" y="8"/>
                    <a:pt x="7" y="12"/>
                  </a:cubicBezTo>
                  <a:cubicBezTo>
                    <a:pt x="12" y="12"/>
                    <a:pt x="16" y="12"/>
                    <a:pt x="19" y="8"/>
                  </a:cubicBezTo>
                  <a:cubicBezTo>
                    <a:pt x="16" y="16"/>
                    <a:pt x="11" y="13"/>
                    <a:pt x="6" y="14"/>
                  </a:cubicBezTo>
                  <a:cubicBezTo>
                    <a:pt x="4" y="9"/>
                    <a:pt x="0" y="7"/>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2" name="Freeform 1127"/>
            <p:cNvSpPr>
              <a:spLocks/>
            </p:cNvSpPr>
            <p:nvPr userDrawn="1"/>
          </p:nvSpPr>
          <p:spPr bwMode="auto">
            <a:xfrm>
              <a:off x="266" y="324"/>
              <a:ext cx="9" cy="6"/>
            </a:xfrm>
            <a:custGeom>
              <a:avLst/>
              <a:gdLst>
                <a:gd name="T0" fmla="*/ 4 w 20"/>
                <a:gd name="T1" fmla="*/ 0 h 14"/>
                <a:gd name="T2" fmla="*/ 4 w 20"/>
                <a:gd name="T3" fmla="*/ 0 h 14"/>
                <a:gd name="T4" fmla="*/ 8 w 20"/>
                <a:gd name="T5" fmla="*/ 11 h 14"/>
                <a:gd name="T6" fmla="*/ 20 w 20"/>
                <a:gd name="T7" fmla="*/ 4 h 14"/>
                <a:gd name="T8" fmla="*/ 8 w 20"/>
                <a:gd name="T9" fmla="*/ 14 h 14"/>
                <a:gd name="T10" fmla="*/ 4 w 20"/>
                <a:gd name="T11" fmla="*/ 0 h 14"/>
              </a:gdLst>
              <a:ahLst/>
              <a:cxnLst>
                <a:cxn ang="0">
                  <a:pos x="T0" y="T1"/>
                </a:cxn>
                <a:cxn ang="0">
                  <a:pos x="T2" y="T3"/>
                </a:cxn>
                <a:cxn ang="0">
                  <a:pos x="T4" y="T5"/>
                </a:cxn>
                <a:cxn ang="0">
                  <a:pos x="T6" y="T7"/>
                </a:cxn>
                <a:cxn ang="0">
                  <a:pos x="T8" y="T9"/>
                </a:cxn>
                <a:cxn ang="0">
                  <a:pos x="T10" y="T11"/>
                </a:cxn>
              </a:cxnLst>
              <a:rect l="0" t="0" r="r" b="b"/>
              <a:pathLst>
                <a:path w="20" h="14">
                  <a:moveTo>
                    <a:pt x="4" y="0"/>
                  </a:moveTo>
                  <a:lnTo>
                    <a:pt x="4" y="0"/>
                  </a:lnTo>
                  <a:cubicBezTo>
                    <a:pt x="2" y="6"/>
                    <a:pt x="6" y="7"/>
                    <a:pt x="8" y="11"/>
                  </a:cubicBezTo>
                  <a:cubicBezTo>
                    <a:pt x="14" y="9"/>
                    <a:pt x="18" y="9"/>
                    <a:pt x="20" y="4"/>
                  </a:cubicBezTo>
                  <a:cubicBezTo>
                    <a:pt x="19" y="12"/>
                    <a:pt x="13" y="11"/>
                    <a:pt x="8" y="14"/>
                  </a:cubicBezTo>
                  <a:cubicBezTo>
                    <a:pt x="6" y="9"/>
                    <a:pt x="0" y="7"/>
                    <a:pt x="4"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3" name="Freeform 1128"/>
            <p:cNvSpPr>
              <a:spLocks/>
            </p:cNvSpPr>
            <p:nvPr userDrawn="1"/>
          </p:nvSpPr>
          <p:spPr bwMode="auto">
            <a:xfrm>
              <a:off x="278" y="327"/>
              <a:ext cx="9" cy="5"/>
            </a:xfrm>
            <a:custGeom>
              <a:avLst/>
              <a:gdLst>
                <a:gd name="T0" fmla="*/ 1 w 21"/>
                <a:gd name="T1" fmla="*/ 0 h 12"/>
                <a:gd name="T2" fmla="*/ 1 w 21"/>
                <a:gd name="T3" fmla="*/ 0 h 12"/>
                <a:gd name="T4" fmla="*/ 11 w 21"/>
                <a:gd name="T5" fmla="*/ 9 h 12"/>
                <a:gd name="T6" fmla="*/ 19 w 21"/>
                <a:gd name="T7" fmla="*/ 1 h 12"/>
                <a:gd name="T8" fmla="*/ 11 w 21"/>
                <a:gd name="T9" fmla="*/ 12 h 12"/>
                <a:gd name="T10" fmla="*/ 1 w 21"/>
                <a:gd name="T11" fmla="*/ 0 h 12"/>
              </a:gdLst>
              <a:ahLst/>
              <a:cxnLst>
                <a:cxn ang="0">
                  <a:pos x="T0" y="T1"/>
                </a:cxn>
                <a:cxn ang="0">
                  <a:pos x="T2" y="T3"/>
                </a:cxn>
                <a:cxn ang="0">
                  <a:pos x="T4" y="T5"/>
                </a:cxn>
                <a:cxn ang="0">
                  <a:pos x="T6" y="T7"/>
                </a:cxn>
                <a:cxn ang="0">
                  <a:pos x="T8" y="T9"/>
                </a:cxn>
                <a:cxn ang="0">
                  <a:pos x="T10" y="T11"/>
                </a:cxn>
              </a:cxnLst>
              <a:rect l="0" t="0" r="r" b="b"/>
              <a:pathLst>
                <a:path w="21" h="12">
                  <a:moveTo>
                    <a:pt x="1" y="0"/>
                  </a:moveTo>
                  <a:lnTo>
                    <a:pt x="1" y="0"/>
                  </a:lnTo>
                  <a:cubicBezTo>
                    <a:pt x="1" y="6"/>
                    <a:pt x="8" y="6"/>
                    <a:pt x="11" y="9"/>
                  </a:cubicBezTo>
                  <a:cubicBezTo>
                    <a:pt x="15" y="7"/>
                    <a:pt x="19" y="7"/>
                    <a:pt x="19" y="1"/>
                  </a:cubicBezTo>
                  <a:cubicBezTo>
                    <a:pt x="21" y="10"/>
                    <a:pt x="15" y="8"/>
                    <a:pt x="11" y="12"/>
                  </a:cubicBezTo>
                  <a:cubicBezTo>
                    <a:pt x="7" y="8"/>
                    <a:pt x="0" y="9"/>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4" name="Freeform 1129"/>
            <p:cNvSpPr>
              <a:spLocks/>
            </p:cNvSpPr>
            <p:nvPr userDrawn="1"/>
          </p:nvSpPr>
          <p:spPr bwMode="auto">
            <a:xfrm>
              <a:off x="282" y="314"/>
              <a:ext cx="1" cy="7"/>
            </a:xfrm>
            <a:custGeom>
              <a:avLst/>
              <a:gdLst>
                <a:gd name="T0" fmla="*/ 0 w 2"/>
                <a:gd name="T1" fmla="*/ 1 h 15"/>
                <a:gd name="T2" fmla="*/ 0 w 2"/>
                <a:gd name="T3" fmla="*/ 1 h 15"/>
                <a:gd name="T4" fmla="*/ 2 w 2"/>
                <a:gd name="T5" fmla="*/ 0 h 15"/>
                <a:gd name="T6" fmla="*/ 1 w 2"/>
                <a:gd name="T7" fmla="*/ 15 h 15"/>
                <a:gd name="T8" fmla="*/ 0 w 2"/>
                <a:gd name="T9" fmla="*/ 1 h 15"/>
              </a:gdLst>
              <a:ahLst/>
              <a:cxnLst>
                <a:cxn ang="0">
                  <a:pos x="T0" y="T1"/>
                </a:cxn>
                <a:cxn ang="0">
                  <a:pos x="T2" y="T3"/>
                </a:cxn>
                <a:cxn ang="0">
                  <a:pos x="T4" y="T5"/>
                </a:cxn>
                <a:cxn ang="0">
                  <a:pos x="T6" y="T7"/>
                </a:cxn>
                <a:cxn ang="0">
                  <a:pos x="T8" y="T9"/>
                </a:cxn>
              </a:cxnLst>
              <a:rect l="0" t="0" r="r" b="b"/>
              <a:pathLst>
                <a:path w="2" h="15">
                  <a:moveTo>
                    <a:pt x="0" y="1"/>
                  </a:moveTo>
                  <a:lnTo>
                    <a:pt x="0" y="1"/>
                  </a:lnTo>
                  <a:lnTo>
                    <a:pt x="2" y="0"/>
                  </a:lnTo>
                  <a:lnTo>
                    <a:pt x="1" y="15"/>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5" name="Freeform 1130"/>
            <p:cNvSpPr>
              <a:spLocks/>
            </p:cNvSpPr>
            <p:nvPr userDrawn="1"/>
          </p:nvSpPr>
          <p:spPr bwMode="auto">
            <a:xfrm>
              <a:off x="290" y="326"/>
              <a:ext cx="8" cy="6"/>
            </a:xfrm>
            <a:custGeom>
              <a:avLst/>
              <a:gdLst>
                <a:gd name="T0" fmla="*/ 16 w 20"/>
                <a:gd name="T1" fmla="*/ 0 h 12"/>
                <a:gd name="T2" fmla="*/ 16 w 20"/>
                <a:gd name="T3" fmla="*/ 0 h 12"/>
                <a:gd name="T4" fmla="*/ 11 w 20"/>
                <a:gd name="T5" fmla="*/ 12 h 12"/>
                <a:gd name="T6" fmla="*/ 0 w 20"/>
                <a:gd name="T7" fmla="*/ 2 h 12"/>
                <a:gd name="T8" fmla="*/ 11 w 20"/>
                <a:gd name="T9" fmla="*/ 10 h 12"/>
                <a:gd name="T10" fmla="*/ 16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6" y="0"/>
                  </a:moveTo>
                  <a:lnTo>
                    <a:pt x="16" y="0"/>
                  </a:lnTo>
                  <a:cubicBezTo>
                    <a:pt x="20" y="7"/>
                    <a:pt x="14" y="8"/>
                    <a:pt x="11" y="12"/>
                  </a:cubicBezTo>
                  <a:cubicBezTo>
                    <a:pt x="7" y="9"/>
                    <a:pt x="0" y="10"/>
                    <a:pt x="0" y="2"/>
                  </a:cubicBezTo>
                  <a:cubicBezTo>
                    <a:pt x="1" y="7"/>
                    <a:pt x="6" y="7"/>
                    <a:pt x="11" y="10"/>
                  </a:cubicBezTo>
                  <a:cubicBezTo>
                    <a:pt x="14" y="6"/>
                    <a:pt x="17" y="6"/>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6" name="Freeform 1131"/>
            <p:cNvSpPr>
              <a:spLocks/>
            </p:cNvSpPr>
            <p:nvPr userDrawn="1"/>
          </p:nvSpPr>
          <p:spPr bwMode="auto">
            <a:xfrm>
              <a:off x="291" y="316"/>
              <a:ext cx="2" cy="6"/>
            </a:xfrm>
            <a:custGeom>
              <a:avLst/>
              <a:gdLst>
                <a:gd name="T0" fmla="*/ 0 w 4"/>
                <a:gd name="T1" fmla="*/ 1 h 14"/>
                <a:gd name="T2" fmla="*/ 0 w 4"/>
                <a:gd name="T3" fmla="*/ 1 h 14"/>
                <a:gd name="T4" fmla="*/ 1 w 4"/>
                <a:gd name="T5" fmla="*/ 2 h 14"/>
                <a:gd name="T6" fmla="*/ 2 w 4"/>
                <a:gd name="T7" fmla="*/ 0 h 14"/>
                <a:gd name="T8" fmla="*/ 4 w 4"/>
                <a:gd name="T9" fmla="*/ 14 h 14"/>
                <a:gd name="T10" fmla="*/ 0 w 4"/>
                <a:gd name="T11" fmla="*/ 1 h 14"/>
              </a:gdLst>
              <a:ahLst/>
              <a:cxnLst>
                <a:cxn ang="0">
                  <a:pos x="T0" y="T1"/>
                </a:cxn>
                <a:cxn ang="0">
                  <a:pos x="T2" y="T3"/>
                </a:cxn>
                <a:cxn ang="0">
                  <a:pos x="T4" y="T5"/>
                </a:cxn>
                <a:cxn ang="0">
                  <a:pos x="T6" y="T7"/>
                </a:cxn>
                <a:cxn ang="0">
                  <a:pos x="T8" y="T9"/>
                </a:cxn>
                <a:cxn ang="0">
                  <a:pos x="T10" y="T11"/>
                </a:cxn>
              </a:cxnLst>
              <a:rect l="0" t="0" r="r" b="b"/>
              <a:pathLst>
                <a:path w="4" h="14">
                  <a:moveTo>
                    <a:pt x="0" y="1"/>
                  </a:moveTo>
                  <a:lnTo>
                    <a:pt x="0" y="1"/>
                  </a:lnTo>
                  <a:lnTo>
                    <a:pt x="1" y="2"/>
                  </a:lnTo>
                  <a:lnTo>
                    <a:pt x="2" y="0"/>
                  </a:lnTo>
                  <a:lnTo>
                    <a:pt x="4" y="14"/>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7" name="Freeform 1132"/>
            <p:cNvSpPr>
              <a:spLocks/>
            </p:cNvSpPr>
            <p:nvPr userDrawn="1"/>
          </p:nvSpPr>
          <p:spPr bwMode="auto">
            <a:xfrm>
              <a:off x="256" y="297"/>
              <a:ext cx="8" cy="9"/>
            </a:xfrm>
            <a:custGeom>
              <a:avLst/>
              <a:gdLst>
                <a:gd name="T0" fmla="*/ 9 w 18"/>
                <a:gd name="T1" fmla="*/ 0 h 21"/>
                <a:gd name="T2" fmla="*/ 9 w 18"/>
                <a:gd name="T3" fmla="*/ 0 h 21"/>
                <a:gd name="T4" fmla="*/ 4 w 18"/>
                <a:gd name="T5" fmla="*/ 12 h 21"/>
                <a:gd name="T6" fmla="*/ 18 w 18"/>
                <a:gd name="T7" fmla="*/ 15 h 21"/>
                <a:gd name="T8" fmla="*/ 1 w 18"/>
                <a:gd name="T9" fmla="*/ 13 h 21"/>
                <a:gd name="T10" fmla="*/ 9 w 18"/>
                <a:gd name="T11" fmla="*/ 0 h 21"/>
              </a:gdLst>
              <a:ahLst/>
              <a:cxnLst>
                <a:cxn ang="0">
                  <a:pos x="T0" y="T1"/>
                </a:cxn>
                <a:cxn ang="0">
                  <a:pos x="T2" y="T3"/>
                </a:cxn>
                <a:cxn ang="0">
                  <a:pos x="T4" y="T5"/>
                </a:cxn>
                <a:cxn ang="0">
                  <a:pos x="T6" y="T7"/>
                </a:cxn>
                <a:cxn ang="0">
                  <a:pos x="T8" y="T9"/>
                </a:cxn>
                <a:cxn ang="0">
                  <a:pos x="T10" y="T11"/>
                </a:cxn>
              </a:cxnLst>
              <a:rect l="0" t="0" r="r" b="b"/>
              <a:pathLst>
                <a:path w="18" h="21">
                  <a:moveTo>
                    <a:pt x="9" y="0"/>
                  </a:moveTo>
                  <a:lnTo>
                    <a:pt x="9" y="0"/>
                  </a:lnTo>
                  <a:cubicBezTo>
                    <a:pt x="3" y="2"/>
                    <a:pt x="5" y="6"/>
                    <a:pt x="4" y="12"/>
                  </a:cubicBezTo>
                  <a:cubicBezTo>
                    <a:pt x="9" y="14"/>
                    <a:pt x="13" y="18"/>
                    <a:pt x="18" y="15"/>
                  </a:cubicBezTo>
                  <a:cubicBezTo>
                    <a:pt x="12" y="21"/>
                    <a:pt x="7" y="15"/>
                    <a:pt x="1" y="13"/>
                  </a:cubicBezTo>
                  <a:cubicBezTo>
                    <a:pt x="4" y="5"/>
                    <a:pt x="0" y="3"/>
                    <a:pt x="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8" name="Freeform 1133"/>
            <p:cNvSpPr>
              <a:spLocks noEditPoints="1"/>
            </p:cNvSpPr>
            <p:nvPr userDrawn="1"/>
          </p:nvSpPr>
          <p:spPr bwMode="auto">
            <a:xfrm>
              <a:off x="259" y="289"/>
              <a:ext cx="8" cy="2"/>
            </a:xfrm>
            <a:custGeom>
              <a:avLst/>
              <a:gdLst>
                <a:gd name="T0" fmla="*/ 9 w 18"/>
                <a:gd name="T1" fmla="*/ 2 h 5"/>
                <a:gd name="T2" fmla="*/ 9 w 18"/>
                <a:gd name="T3" fmla="*/ 2 h 5"/>
                <a:gd name="T4" fmla="*/ 16 w 18"/>
                <a:gd name="T5" fmla="*/ 4 h 5"/>
                <a:gd name="T6" fmla="*/ 16 w 18"/>
                <a:gd name="T7" fmla="*/ 3 h 5"/>
                <a:gd name="T8" fmla="*/ 9 w 18"/>
                <a:gd name="T9" fmla="*/ 2 h 5"/>
                <a:gd name="T10" fmla="*/ 0 w 18"/>
                <a:gd name="T11" fmla="*/ 1 h 5"/>
                <a:gd name="T12" fmla="*/ 0 w 18"/>
                <a:gd name="T13" fmla="*/ 1 h 5"/>
                <a:gd name="T14" fmla="*/ 17 w 18"/>
                <a:gd name="T15" fmla="*/ 2 h 5"/>
                <a:gd name="T16" fmla="*/ 18 w 18"/>
                <a:gd name="T17" fmla="*/ 4 h 5"/>
                <a:gd name="T18" fmla="*/ 16 w 18"/>
                <a:gd name="T19" fmla="*/ 5 h 5"/>
                <a:gd name="T20" fmla="*/ 0 w 18"/>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5">
                  <a:moveTo>
                    <a:pt x="9" y="2"/>
                  </a:moveTo>
                  <a:lnTo>
                    <a:pt x="9" y="2"/>
                  </a:lnTo>
                  <a:cubicBezTo>
                    <a:pt x="10" y="3"/>
                    <a:pt x="16" y="4"/>
                    <a:pt x="16" y="4"/>
                  </a:cubicBezTo>
                  <a:lnTo>
                    <a:pt x="16" y="3"/>
                  </a:lnTo>
                  <a:cubicBezTo>
                    <a:pt x="16" y="3"/>
                    <a:pt x="10" y="2"/>
                    <a:pt x="9" y="2"/>
                  </a:cubicBezTo>
                  <a:close/>
                  <a:moveTo>
                    <a:pt x="0" y="1"/>
                  </a:moveTo>
                  <a:lnTo>
                    <a:pt x="0" y="1"/>
                  </a:lnTo>
                  <a:cubicBezTo>
                    <a:pt x="8" y="0"/>
                    <a:pt x="17" y="2"/>
                    <a:pt x="17" y="2"/>
                  </a:cubicBezTo>
                  <a:lnTo>
                    <a:pt x="18" y="4"/>
                  </a:lnTo>
                  <a:lnTo>
                    <a:pt x="16" y="5"/>
                  </a:lnTo>
                  <a:cubicBezTo>
                    <a:pt x="12" y="5"/>
                    <a:pt x="8" y="3"/>
                    <a:pt x="0"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09" name="Freeform 1134"/>
            <p:cNvSpPr>
              <a:spLocks noEditPoints="1"/>
            </p:cNvSpPr>
            <p:nvPr userDrawn="1"/>
          </p:nvSpPr>
          <p:spPr bwMode="auto">
            <a:xfrm>
              <a:off x="261" y="297"/>
              <a:ext cx="7" cy="4"/>
            </a:xfrm>
            <a:custGeom>
              <a:avLst/>
              <a:gdLst>
                <a:gd name="T0" fmla="*/ 9 w 15"/>
                <a:gd name="T1" fmla="*/ 5 h 10"/>
                <a:gd name="T2" fmla="*/ 9 w 15"/>
                <a:gd name="T3" fmla="*/ 5 h 10"/>
                <a:gd name="T4" fmla="*/ 14 w 15"/>
                <a:gd name="T5" fmla="*/ 2 h 10"/>
                <a:gd name="T6" fmla="*/ 14 w 15"/>
                <a:gd name="T7" fmla="*/ 1 h 10"/>
                <a:gd name="T8" fmla="*/ 9 w 15"/>
                <a:gd name="T9" fmla="*/ 5 h 10"/>
                <a:gd name="T10" fmla="*/ 0 w 15"/>
                <a:gd name="T11" fmla="*/ 10 h 10"/>
                <a:gd name="T12" fmla="*/ 0 w 15"/>
                <a:gd name="T13" fmla="*/ 10 h 10"/>
                <a:gd name="T14" fmla="*/ 13 w 15"/>
                <a:gd name="T15" fmla="*/ 0 h 10"/>
                <a:gd name="T16" fmla="*/ 15 w 15"/>
                <a:gd name="T17" fmla="*/ 1 h 10"/>
                <a:gd name="T18" fmla="*/ 15 w 15"/>
                <a:gd name="T19" fmla="*/ 3 h 10"/>
                <a:gd name="T20" fmla="*/ 0 w 15"/>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0">
                  <a:moveTo>
                    <a:pt x="9" y="5"/>
                  </a:moveTo>
                  <a:lnTo>
                    <a:pt x="9" y="5"/>
                  </a:lnTo>
                  <a:cubicBezTo>
                    <a:pt x="10" y="5"/>
                    <a:pt x="14" y="2"/>
                    <a:pt x="14" y="2"/>
                  </a:cubicBezTo>
                  <a:lnTo>
                    <a:pt x="14" y="1"/>
                  </a:lnTo>
                  <a:cubicBezTo>
                    <a:pt x="14" y="1"/>
                    <a:pt x="10" y="4"/>
                    <a:pt x="9" y="5"/>
                  </a:cubicBezTo>
                  <a:close/>
                  <a:moveTo>
                    <a:pt x="0" y="10"/>
                  </a:moveTo>
                  <a:lnTo>
                    <a:pt x="0" y="10"/>
                  </a:lnTo>
                  <a:cubicBezTo>
                    <a:pt x="7" y="4"/>
                    <a:pt x="13" y="0"/>
                    <a:pt x="13" y="0"/>
                  </a:cubicBezTo>
                  <a:lnTo>
                    <a:pt x="15" y="1"/>
                  </a:lnTo>
                  <a:lnTo>
                    <a:pt x="15" y="3"/>
                  </a:lnTo>
                  <a:cubicBezTo>
                    <a:pt x="15" y="3"/>
                    <a:pt x="8" y="8"/>
                    <a:pt x="0" y="1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0" name="Freeform 1135"/>
            <p:cNvSpPr>
              <a:spLocks/>
            </p:cNvSpPr>
            <p:nvPr userDrawn="1"/>
          </p:nvSpPr>
          <p:spPr bwMode="auto">
            <a:xfrm>
              <a:off x="265" y="305"/>
              <a:ext cx="9" cy="8"/>
            </a:xfrm>
            <a:custGeom>
              <a:avLst/>
              <a:gdLst>
                <a:gd name="T0" fmla="*/ 5 w 20"/>
                <a:gd name="T1" fmla="*/ 0 h 16"/>
                <a:gd name="T2" fmla="*/ 5 w 20"/>
                <a:gd name="T3" fmla="*/ 0 h 16"/>
                <a:gd name="T4" fmla="*/ 8 w 20"/>
                <a:gd name="T5" fmla="*/ 10 h 16"/>
                <a:gd name="T6" fmla="*/ 20 w 20"/>
                <a:gd name="T7" fmla="*/ 10 h 16"/>
                <a:gd name="T8" fmla="*/ 7 w 20"/>
                <a:gd name="T9" fmla="*/ 12 h 16"/>
                <a:gd name="T10" fmla="*/ 5 w 20"/>
                <a:gd name="T11" fmla="*/ 0 h 16"/>
              </a:gdLst>
              <a:ahLst/>
              <a:cxnLst>
                <a:cxn ang="0">
                  <a:pos x="T0" y="T1"/>
                </a:cxn>
                <a:cxn ang="0">
                  <a:pos x="T2" y="T3"/>
                </a:cxn>
                <a:cxn ang="0">
                  <a:pos x="T4" y="T5"/>
                </a:cxn>
                <a:cxn ang="0">
                  <a:pos x="T6" y="T7"/>
                </a:cxn>
                <a:cxn ang="0">
                  <a:pos x="T8" y="T9"/>
                </a:cxn>
                <a:cxn ang="0">
                  <a:pos x="T10" y="T11"/>
                </a:cxn>
              </a:cxnLst>
              <a:rect l="0" t="0" r="r" b="b"/>
              <a:pathLst>
                <a:path w="20" h="16">
                  <a:moveTo>
                    <a:pt x="5" y="0"/>
                  </a:moveTo>
                  <a:lnTo>
                    <a:pt x="5" y="0"/>
                  </a:lnTo>
                  <a:cubicBezTo>
                    <a:pt x="2" y="5"/>
                    <a:pt x="7" y="6"/>
                    <a:pt x="8" y="10"/>
                  </a:cubicBezTo>
                  <a:cubicBezTo>
                    <a:pt x="14" y="9"/>
                    <a:pt x="17" y="14"/>
                    <a:pt x="20" y="10"/>
                  </a:cubicBezTo>
                  <a:cubicBezTo>
                    <a:pt x="16" y="16"/>
                    <a:pt x="12" y="11"/>
                    <a:pt x="7" y="12"/>
                  </a:cubicBezTo>
                  <a:cubicBezTo>
                    <a:pt x="6" y="8"/>
                    <a:pt x="0" y="6"/>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1" name="Freeform 1136"/>
            <p:cNvSpPr>
              <a:spLocks noEditPoints="1"/>
            </p:cNvSpPr>
            <p:nvPr userDrawn="1"/>
          </p:nvSpPr>
          <p:spPr bwMode="auto">
            <a:xfrm>
              <a:off x="270" y="302"/>
              <a:ext cx="4" cy="5"/>
            </a:xfrm>
            <a:custGeom>
              <a:avLst/>
              <a:gdLst>
                <a:gd name="T0" fmla="*/ 4 w 8"/>
                <a:gd name="T1" fmla="*/ 5 h 12"/>
                <a:gd name="T2" fmla="*/ 4 w 8"/>
                <a:gd name="T3" fmla="*/ 5 h 12"/>
                <a:gd name="T4" fmla="*/ 7 w 8"/>
                <a:gd name="T5" fmla="*/ 1 h 12"/>
                <a:gd name="T6" fmla="*/ 6 w 8"/>
                <a:gd name="T7" fmla="*/ 1 h 12"/>
                <a:gd name="T8" fmla="*/ 4 w 8"/>
                <a:gd name="T9" fmla="*/ 5 h 12"/>
                <a:gd name="T10" fmla="*/ 0 w 8"/>
                <a:gd name="T11" fmla="*/ 12 h 12"/>
                <a:gd name="T12" fmla="*/ 0 w 8"/>
                <a:gd name="T13" fmla="*/ 12 h 12"/>
                <a:gd name="T14" fmla="*/ 5 w 8"/>
                <a:gd name="T15" fmla="*/ 0 h 12"/>
                <a:gd name="T16" fmla="*/ 7 w 8"/>
                <a:gd name="T17" fmla="*/ 0 h 12"/>
                <a:gd name="T18" fmla="*/ 8 w 8"/>
                <a:gd name="T19" fmla="*/ 1 h 12"/>
                <a:gd name="T20" fmla="*/ 0 w 8"/>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2">
                  <a:moveTo>
                    <a:pt x="4" y="5"/>
                  </a:moveTo>
                  <a:lnTo>
                    <a:pt x="4" y="5"/>
                  </a:lnTo>
                  <a:cubicBezTo>
                    <a:pt x="5" y="4"/>
                    <a:pt x="7" y="1"/>
                    <a:pt x="7" y="1"/>
                  </a:cubicBezTo>
                  <a:lnTo>
                    <a:pt x="6" y="1"/>
                  </a:lnTo>
                  <a:cubicBezTo>
                    <a:pt x="6" y="1"/>
                    <a:pt x="4" y="4"/>
                    <a:pt x="4" y="5"/>
                  </a:cubicBezTo>
                  <a:close/>
                  <a:moveTo>
                    <a:pt x="0" y="12"/>
                  </a:moveTo>
                  <a:lnTo>
                    <a:pt x="0" y="12"/>
                  </a:lnTo>
                  <a:cubicBezTo>
                    <a:pt x="3" y="4"/>
                    <a:pt x="5" y="0"/>
                    <a:pt x="5" y="0"/>
                  </a:cubicBezTo>
                  <a:lnTo>
                    <a:pt x="7" y="0"/>
                  </a:lnTo>
                  <a:lnTo>
                    <a:pt x="8" y="1"/>
                  </a:lnTo>
                  <a:cubicBezTo>
                    <a:pt x="8" y="1"/>
                    <a:pt x="6" y="7"/>
                    <a:pt x="0" y="1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2" name="Freeform 1137"/>
            <p:cNvSpPr>
              <a:spLocks noEditPoints="1"/>
            </p:cNvSpPr>
            <p:nvPr userDrawn="1"/>
          </p:nvSpPr>
          <p:spPr bwMode="auto">
            <a:xfrm>
              <a:off x="280" y="304"/>
              <a:ext cx="1" cy="6"/>
            </a:xfrm>
            <a:custGeom>
              <a:avLst/>
              <a:gdLst>
                <a:gd name="T0" fmla="*/ 1 w 4"/>
                <a:gd name="T1" fmla="*/ 6 h 12"/>
                <a:gd name="T2" fmla="*/ 1 w 4"/>
                <a:gd name="T3" fmla="*/ 6 h 12"/>
                <a:gd name="T4" fmla="*/ 3 w 4"/>
                <a:gd name="T5" fmla="*/ 1 h 12"/>
                <a:gd name="T6" fmla="*/ 2 w 4"/>
                <a:gd name="T7" fmla="*/ 1 h 12"/>
                <a:gd name="T8" fmla="*/ 1 w 4"/>
                <a:gd name="T9" fmla="*/ 6 h 12"/>
                <a:gd name="T10" fmla="*/ 1 w 4"/>
                <a:gd name="T11" fmla="*/ 12 h 12"/>
                <a:gd name="T12" fmla="*/ 1 w 4"/>
                <a:gd name="T13" fmla="*/ 12 h 12"/>
                <a:gd name="T14" fmla="*/ 0 w 4"/>
                <a:gd name="T15" fmla="*/ 1 h 12"/>
                <a:gd name="T16" fmla="*/ 2 w 4"/>
                <a:gd name="T17" fmla="*/ 0 h 12"/>
                <a:gd name="T18" fmla="*/ 4 w 4"/>
                <a:gd name="T19" fmla="*/ 1 h 12"/>
                <a:gd name="T20" fmla="*/ 1 w 4"/>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12">
                  <a:moveTo>
                    <a:pt x="1" y="6"/>
                  </a:moveTo>
                  <a:lnTo>
                    <a:pt x="1" y="6"/>
                  </a:lnTo>
                  <a:cubicBezTo>
                    <a:pt x="2" y="5"/>
                    <a:pt x="3" y="1"/>
                    <a:pt x="3" y="1"/>
                  </a:cubicBezTo>
                  <a:lnTo>
                    <a:pt x="2" y="1"/>
                  </a:lnTo>
                  <a:cubicBezTo>
                    <a:pt x="2" y="1"/>
                    <a:pt x="1" y="5"/>
                    <a:pt x="1" y="6"/>
                  </a:cubicBezTo>
                  <a:close/>
                  <a:moveTo>
                    <a:pt x="1" y="12"/>
                  </a:moveTo>
                  <a:lnTo>
                    <a:pt x="1" y="12"/>
                  </a:lnTo>
                  <a:cubicBezTo>
                    <a:pt x="0" y="7"/>
                    <a:pt x="0" y="1"/>
                    <a:pt x="0" y="1"/>
                  </a:cubicBezTo>
                  <a:lnTo>
                    <a:pt x="2" y="0"/>
                  </a:lnTo>
                  <a:lnTo>
                    <a:pt x="4" y="1"/>
                  </a:lnTo>
                  <a:cubicBezTo>
                    <a:pt x="4" y="1"/>
                    <a:pt x="3" y="7"/>
                    <a:pt x="1" y="1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3" name="Freeform 1138"/>
            <p:cNvSpPr>
              <a:spLocks/>
            </p:cNvSpPr>
            <p:nvPr userDrawn="1"/>
          </p:nvSpPr>
          <p:spPr bwMode="auto">
            <a:xfrm>
              <a:off x="276" y="310"/>
              <a:ext cx="8" cy="4"/>
            </a:xfrm>
            <a:custGeom>
              <a:avLst/>
              <a:gdLst>
                <a:gd name="T0" fmla="*/ 1 w 17"/>
                <a:gd name="T1" fmla="*/ 0 h 10"/>
                <a:gd name="T2" fmla="*/ 1 w 17"/>
                <a:gd name="T3" fmla="*/ 0 h 10"/>
                <a:gd name="T4" fmla="*/ 8 w 17"/>
                <a:gd name="T5" fmla="*/ 8 h 10"/>
                <a:gd name="T6" fmla="*/ 17 w 17"/>
                <a:gd name="T7" fmla="*/ 1 h 10"/>
                <a:gd name="T8" fmla="*/ 8 w 17"/>
                <a:gd name="T9" fmla="*/ 10 h 10"/>
                <a:gd name="T10" fmla="*/ 1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 y="0"/>
                  </a:moveTo>
                  <a:lnTo>
                    <a:pt x="1" y="0"/>
                  </a:lnTo>
                  <a:cubicBezTo>
                    <a:pt x="1" y="6"/>
                    <a:pt x="6" y="5"/>
                    <a:pt x="8" y="8"/>
                  </a:cubicBezTo>
                  <a:cubicBezTo>
                    <a:pt x="12" y="4"/>
                    <a:pt x="16" y="6"/>
                    <a:pt x="17" y="1"/>
                  </a:cubicBezTo>
                  <a:cubicBezTo>
                    <a:pt x="17" y="9"/>
                    <a:pt x="11" y="6"/>
                    <a:pt x="8" y="10"/>
                  </a:cubicBezTo>
                  <a:cubicBezTo>
                    <a:pt x="6" y="6"/>
                    <a:pt x="0" y="8"/>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4" name="Freeform 1139"/>
            <p:cNvSpPr>
              <a:spLocks noEditPoints="1"/>
            </p:cNvSpPr>
            <p:nvPr userDrawn="1"/>
          </p:nvSpPr>
          <p:spPr bwMode="auto">
            <a:xfrm>
              <a:off x="288" y="304"/>
              <a:ext cx="2" cy="6"/>
            </a:xfrm>
            <a:custGeom>
              <a:avLst/>
              <a:gdLst>
                <a:gd name="T0" fmla="*/ 3 w 5"/>
                <a:gd name="T1" fmla="*/ 8 h 14"/>
                <a:gd name="T2" fmla="*/ 3 w 5"/>
                <a:gd name="T3" fmla="*/ 8 h 14"/>
                <a:gd name="T4" fmla="*/ 2 w 5"/>
                <a:gd name="T5" fmla="*/ 1 h 14"/>
                <a:gd name="T6" fmla="*/ 1 w 5"/>
                <a:gd name="T7" fmla="*/ 2 h 14"/>
                <a:gd name="T8" fmla="*/ 3 w 5"/>
                <a:gd name="T9" fmla="*/ 8 h 14"/>
                <a:gd name="T10" fmla="*/ 4 w 5"/>
                <a:gd name="T11" fmla="*/ 14 h 14"/>
                <a:gd name="T12" fmla="*/ 4 w 5"/>
                <a:gd name="T13" fmla="*/ 14 h 14"/>
                <a:gd name="T14" fmla="*/ 0 w 5"/>
                <a:gd name="T15" fmla="*/ 2 h 14"/>
                <a:gd name="T16" fmla="*/ 2 w 5"/>
                <a:gd name="T17" fmla="*/ 0 h 14"/>
                <a:gd name="T18" fmla="*/ 3 w 5"/>
                <a:gd name="T19" fmla="*/ 1 h 14"/>
                <a:gd name="T20" fmla="*/ 4 w 5"/>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4">
                  <a:moveTo>
                    <a:pt x="3" y="8"/>
                  </a:moveTo>
                  <a:lnTo>
                    <a:pt x="3" y="8"/>
                  </a:lnTo>
                  <a:cubicBezTo>
                    <a:pt x="3" y="7"/>
                    <a:pt x="2" y="1"/>
                    <a:pt x="2" y="1"/>
                  </a:cubicBezTo>
                  <a:lnTo>
                    <a:pt x="1" y="2"/>
                  </a:lnTo>
                  <a:cubicBezTo>
                    <a:pt x="1" y="2"/>
                    <a:pt x="3" y="7"/>
                    <a:pt x="3" y="8"/>
                  </a:cubicBezTo>
                  <a:close/>
                  <a:moveTo>
                    <a:pt x="4" y="14"/>
                  </a:moveTo>
                  <a:lnTo>
                    <a:pt x="4" y="14"/>
                  </a:lnTo>
                  <a:cubicBezTo>
                    <a:pt x="1" y="6"/>
                    <a:pt x="0" y="2"/>
                    <a:pt x="0" y="2"/>
                  </a:cubicBezTo>
                  <a:lnTo>
                    <a:pt x="2" y="0"/>
                  </a:lnTo>
                  <a:lnTo>
                    <a:pt x="3" y="1"/>
                  </a:lnTo>
                  <a:cubicBezTo>
                    <a:pt x="3" y="1"/>
                    <a:pt x="5" y="6"/>
                    <a:pt x="4" y="1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5" name="Freeform 1140"/>
            <p:cNvSpPr>
              <a:spLocks/>
            </p:cNvSpPr>
            <p:nvPr userDrawn="1"/>
          </p:nvSpPr>
          <p:spPr bwMode="auto">
            <a:xfrm>
              <a:off x="286" y="309"/>
              <a:ext cx="8" cy="5"/>
            </a:xfrm>
            <a:custGeom>
              <a:avLst/>
              <a:gdLst>
                <a:gd name="T0" fmla="*/ 0 w 19"/>
                <a:gd name="T1" fmla="*/ 4 h 12"/>
                <a:gd name="T2" fmla="*/ 0 w 19"/>
                <a:gd name="T3" fmla="*/ 4 h 12"/>
                <a:gd name="T4" fmla="*/ 10 w 19"/>
                <a:gd name="T5" fmla="*/ 9 h 12"/>
                <a:gd name="T6" fmla="*/ 17 w 19"/>
                <a:gd name="T7" fmla="*/ 0 h 12"/>
                <a:gd name="T8" fmla="*/ 11 w 19"/>
                <a:gd name="T9" fmla="*/ 11 h 12"/>
                <a:gd name="T10" fmla="*/ 0 w 19"/>
                <a:gd name="T11" fmla="*/ 4 h 12"/>
              </a:gdLst>
              <a:ahLst/>
              <a:cxnLst>
                <a:cxn ang="0">
                  <a:pos x="T0" y="T1"/>
                </a:cxn>
                <a:cxn ang="0">
                  <a:pos x="T2" y="T3"/>
                </a:cxn>
                <a:cxn ang="0">
                  <a:pos x="T4" y="T5"/>
                </a:cxn>
                <a:cxn ang="0">
                  <a:pos x="T6" y="T7"/>
                </a:cxn>
                <a:cxn ang="0">
                  <a:pos x="T8" y="T9"/>
                </a:cxn>
                <a:cxn ang="0">
                  <a:pos x="T10" y="T11"/>
                </a:cxn>
              </a:cxnLst>
              <a:rect l="0" t="0" r="r" b="b"/>
              <a:pathLst>
                <a:path w="19" h="12">
                  <a:moveTo>
                    <a:pt x="0" y="4"/>
                  </a:moveTo>
                  <a:lnTo>
                    <a:pt x="0" y="4"/>
                  </a:lnTo>
                  <a:cubicBezTo>
                    <a:pt x="2" y="10"/>
                    <a:pt x="7" y="7"/>
                    <a:pt x="10" y="9"/>
                  </a:cubicBezTo>
                  <a:cubicBezTo>
                    <a:pt x="13" y="5"/>
                    <a:pt x="18" y="5"/>
                    <a:pt x="17" y="0"/>
                  </a:cubicBezTo>
                  <a:cubicBezTo>
                    <a:pt x="19" y="8"/>
                    <a:pt x="13" y="7"/>
                    <a:pt x="11" y="11"/>
                  </a:cubicBezTo>
                  <a:cubicBezTo>
                    <a:pt x="6" y="9"/>
                    <a:pt x="1" y="12"/>
                    <a:pt x="0" y="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6" name="Freeform 1141"/>
            <p:cNvSpPr>
              <a:spLocks/>
            </p:cNvSpPr>
            <p:nvPr userDrawn="1"/>
          </p:nvSpPr>
          <p:spPr bwMode="auto">
            <a:xfrm>
              <a:off x="297" y="302"/>
              <a:ext cx="0" cy="2"/>
            </a:xfrm>
            <a:custGeom>
              <a:avLst/>
              <a:gdLst>
                <a:gd name="T0" fmla="*/ 1 w 1"/>
                <a:gd name="T1" fmla="*/ 4 h 4"/>
                <a:gd name="T2" fmla="*/ 1 w 1"/>
                <a:gd name="T3" fmla="*/ 4 h 4"/>
                <a:gd name="T4" fmla="*/ 0 w 1"/>
                <a:gd name="T5" fmla="*/ 0 h 4"/>
                <a:gd name="T6" fmla="*/ 1 w 1"/>
                <a:gd name="T7" fmla="*/ 0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1" y="4"/>
                  </a:lnTo>
                  <a:cubicBezTo>
                    <a:pt x="1" y="3"/>
                    <a:pt x="0" y="0"/>
                    <a:pt x="0" y="0"/>
                  </a:cubicBezTo>
                  <a:lnTo>
                    <a:pt x="1" y="0"/>
                  </a:lnTo>
                  <a:lnTo>
                    <a:pt x="1" y="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7" name="Freeform 1142"/>
            <p:cNvSpPr>
              <a:spLocks/>
            </p:cNvSpPr>
            <p:nvPr userDrawn="1"/>
          </p:nvSpPr>
          <p:spPr bwMode="auto">
            <a:xfrm>
              <a:off x="309" y="154"/>
              <a:ext cx="44" cy="53"/>
            </a:xfrm>
            <a:custGeom>
              <a:avLst/>
              <a:gdLst>
                <a:gd name="T0" fmla="*/ 79 w 99"/>
                <a:gd name="T1" fmla="*/ 113 h 116"/>
                <a:gd name="T2" fmla="*/ 79 w 99"/>
                <a:gd name="T3" fmla="*/ 113 h 116"/>
                <a:gd name="T4" fmla="*/ 50 w 99"/>
                <a:gd name="T5" fmla="*/ 116 h 116"/>
                <a:gd name="T6" fmla="*/ 20 w 99"/>
                <a:gd name="T7" fmla="*/ 113 h 116"/>
                <a:gd name="T8" fmla="*/ 20 w 99"/>
                <a:gd name="T9" fmla="*/ 99 h 116"/>
                <a:gd name="T10" fmla="*/ 8 w 99"/>
                <a:gd name="T11" fmla="*/ 74 h 116"/>
                <a:gd name="T12" fmla="*/ 31 w 99"/>
                <a:gd name="T13" fmla="*/ 38 h 116"/>
                <a:gd name="T14" fmla="*/ 39 w 99"/>
                <a:gd name="T15" fmla="*/ 37 h 116"/>
                <a:gd name="T16" fmla="*/ 39 w 99"/>
                <a:gd name="T17" fmla="*/ 41 h 116"/>
                <a:gd name="T18" fmla="*/ 43 w 99"/>
                <a:gd name="T19" fmla="*/ 40 h 116"/>
                <a:gd name="T20" fmla="*/ 43 w 99"/>
                <a:gd name="T21" fmla="*/ 36 h 116"/>
                <a:gd name="T22" fmla="*/ 45 w 99"/>
                <a:gd name="T23" fmla="*/ 36 h 116"/>
                <a:gd name="T24" fmla="*/ 41 w 99"/>
                <a:gd name="T25" fmla="*/ 28 h 116"/>
                <a:gd name="T26" fmla="*/ 44 w 99"/>
                <a:gd name="T27" fmla="*/ 21 h 116"/>
                <a:gd name="T28" fmla="*/ 41 w 99"/>
                <a:gd name="T29" fmla="*/ 21 h 116"/>
                <a:gd name="T30" fmla="*/ 46 w 99"/>
                <a:gd name="T31" fmla="*/ 14 h 116"/>
                <a:gd name="T32" fmla="*/ 39 w 99"/>
                <a:gd name="T33" fmla="*/ 19 h 116"/>
                <a:gd name="T34" fmla="*/ 39 w 99"/>
                <a:gd name="T35" fmla="*/ 2 h 116"/>
                <a:gd name="T36" fmla="*/ 46 w 99"/>
                <a:gd name="T37" fmla="*/ 6 h 116"/>
                <a:gd name="T38" fmla="*/ 41 w 99"/>
                <a:gd name="T39" fmla="*/ 0 h 116"/>
                <a:gd name="T40" fmla="*/ 59 w 99"/>
                <a:gd name="T41" fmla="*/ 0 h 116"/>
                <a:gd name="T42" fmla="*/ 53 w 99"/>
                <a:gd name="T43" fmla="*/ 6 h 116"/>
                <a:gd name="T44" fmla="*/ 61 w 99"/>
                <a:gd name="T45" fmla="*/ 2 h 116"/>
                <a:gd name="T46" fmla="*/ 61 w 99"/>
                <a:gd name="T47" fmla="*/ 19 h 116"/>
                <a:gd name="T48" fmla="*/ 53 w 99"/>
                <a:gd name="T49" fmla="*/ 14 h 116"/>
                <a:gd name="T50" fmla="*/ 59 w 99"/>
                <a:gd name="T51" fmla="*/ 21 h 116"/>
                <a:gd name="T52" fmla="*/ 56 w 99"/>
                <a:gd name="T53" fmla="*/ 21 h 116"/>
                <a:gd name="T54" fmla="*/ 59 w 99"/>
                <a:gd name="T55" fmla="*/ 28 h 116"/>
                <a:gd name="T56" fmla="*/ 54 w 99"/>
                <a:gd name="T57" fmla="*/ 36 h 116"/>
                <a:gd name="T58" fmla="*/ 56 w 99"/>
                <a:gd name="T59" fmla="*/ 36 h 116"/>
                <a:gd name="T60" fmla="*/ 56 w 99"/>
                <a:gd name="T61" fmla="*/ 40 h 116"/>
                <a:gd name="T62" fmla="*/ 60 w 99"/>
                <a:gd name="T63" fmla="*/ 41 h 116"/>
                <a:gd name="T64" fmla="*/ 61 w 99"/>
                <a:gd name="T65" fmla="*/ 37 h 116"/>
                <a:gd name="T66" fmla="*/ 68 w 99"/>
                <a:gd name="T67" fmla="*/ 38 h 116"/>
                <a:gd name="T68" fmla="*/ 91 w 99"/>
                <a:gd name="T69" fmla="*/ 74 h 116"/>
                <a:gd name="T70" fmla="*/ 79 w 99"/>
                <a:gd name="T71" fmla="*/ 99 h 116"/>
                <a:gd name="T72" fmla="*/ 79 w 99"/>
                <a:gd name="T73" fmla="*/ 11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 h="116">
                  <a:moveTo>
                    <a:pt x="79" y="113"/>
                  </a:moveTo>
                  <a:lnTo>
                    <a:pt x="79" y="113"/>
                  </a:lnTo>
                  <a:cubicBezTo>
                    <a:pt x="74" y="115"/>
                    <a:pt x="63" y="116"/>
                    <a:pt x="50" y="116"/>
                  </a:cubicBezTo>
                  <a:cubicBezTo>
                    <a:pt x="36" y="116"/>
                    <a:pt x="25" y="115"/>
                    <a:pt x="20" y="113"/>
                  </a:cubicBezTo>
                  <a:lnTo>
                    <a:pt x="20" y="99"/>
                  </a:lnTo>
                  <a:cubicBezTo>
                    <a:pt x="15" y="91"/>
                    <a:pt x="11" y="82"/>
                    <a:pt x="8" y="74"/>
                  </a:cubicBezTo>
                  <a:cubicBezTo>
                    <a:pt x="0" y="52"/>
                    <a:pt x="12" y="42"/>
                    <a:pt x="31" y="38"/>
                  </a:cubicBezTo>
                  <a:cubicBezTo>
                    <a:pt x="33" y="37"/>
                    <a:pt x="36" y="36"/>
                    <a:pt x="39" y="37"/>
                  </a:cubicBezTo>
                  <a:lnTo>
                    <a:pt x="39" y="41"/>
                  </a:lnTo>
                  <a:lnTo>
                    <a:pt x="43" y="40"/>
                  </a:lnTo>
                  <a:lnTo>
                    <a:pt x="43" y="36"/>
                  </a:lnTo>
                  <a:cubicBezTo>
                    <a:pt x="44" y="36"/>
                    <a:pt x="45" y="36"/>
                    <a:pt x="45" y="36"/>
                  </a:cubicBezTo>
                  <a:cubicBezTo>
                    <a:pt x="42" y="35"/>
                    <a:pt x="41" y="32"/>
                    <a:pt x="41" y="28"/>
                  </a:cubicBezTo>
                  <a:cubicBezTo>
                    <a:pt x="41" y="25"/>
                    <a:pt x="42" y="23"/>
                    <a:pt x="44" y="21"/>
                  </a:cubicBezTo>
                  <a:lnTo>
                    <a:pt x="41" y="21"/>
                  </a:lnTo>
                  <a:cubicBezTo>
                    <a:pt x="42" y="19"/>
                    <a:pt x="46" y="16"/>
                    <a:pt x="46" y="14"/>
                  </a:cubicBezTo>
                  <a:cubicBezTo>
                    <a:pt x="44" y="14"/>
                    <a:pt x="40" y="17"/>
                    <a:pt x="39" y="19"/>
                  </a:cubicBezTo>
                  <a:lnTo>
                    <a:pt x="39" y="2"/>
                  </a:lnTo>
                  <a:cubicBezTo>
                    <a:pt x="40" y="4"/>
                    <a:pt x="44" y="6"/>
                    <a:pt x="46" y="6"/>
                  </a:cubicBezTo>
                  <a:cubicBezTo>
                    <a:pt x="46" y="4"/>
                    <a:pt x="42" y="2"/>
                    <a:pt x="41" y="0"/>
                  </a:cubicBezTo>
                  <a:lnTo>
                    <a:pt x="59" y="0"/>
                  </a:lnTo>
                  <a:cubicBezTo>
                    <a:pt x="57" y="2"/>
                    <a:pt x="54" y="4"/>
                    <a:pt x="53" y="6"/>
                  </a:cubicBezTo>
                  <a:cubicBezTo>
                    <a:pt x="55" y="6"/>
                    <a:pt x="59" y="4"/>
                    <a:pt x="61" y="2"/>
                  </a:cubicBezTo>
                  <a:lnTo>
                    <a:pt x="61" y="19"/>
                  </a:lnTo>
                  <a:cubicBezTo>
                    <a:pt x="59" y="17"/>
                    <a:pt x="55" y="14"/>
                    <a:pt x="53" y="14"/>
                  </a:cubicBezTo>
                  <a:cubicBezTo>
                    <a:pt x="54" y="16"/>
                    <a:pt x="57" y="19"/>
                    <a:pt x="59" y="21"/>
                  </a:cubicBezTo>
                  <a:lnTo>
                    <a:pt x="56" y="21"/>
                  </a:lnTo>
                  <a:cubicBezTo>
                    <a:pt x="58" y="23"/>
                    <a:pt x="59" y="25"/>
                    <a:pt x="59" y="28"/>
                  </a:cubicBezTo>
                  <a:cubicBezTo>
                    <a:pt x="59" y="32"/>
                    <a:pt x="57" y="35"/>
                    <a:pt x="54" y="36"/>
                  </a:cubicBezTo>
                  <a:cubicBezTo>
                    <a:pt x="55" y="36"/>
                    <a:pt x="56" y="36"/>
                    <a:pt x="56" y="36"/>
                  </a:cubicBezTo>
                  <a:lnTo>
                    <a:pt x="56" y="40"/>
                  </a:lnTo>
                  <a:lnTo>
                    <a:pt x="60" y="41"/>
                  </a:lnTo>
                  <a:lnTo>
                    <a:pt x="61" y="37"/>
                  </a:lnTo>
                  <a:cubicBezTo>
                    <a:pt x="64" y="36"/>
                    <a:pt x="66" y="37"/>
                    <a:pt x="68" y="38"/>
                  </a:cubicBezTo>
                  <a:cubicBezTo>
                    <a:pt x="87" y="42"/>
                    <a:pt x="99" y="52"/>
                    <a:pt x="91" y="74"/>
                  </a:cubicBezTo>
                  <a:cubicBezTo>
                    <a:pt x="88" y="82"/>
                    <a:pt x="84" y="91"/>
                    <a:pt x="79" y="99"/>
                  </a:cubicBezTo>
                  <a:lnTo>
                    <a:pt x="79" y="113"/>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8" name="Freeform 1143"/>
            <p:cNvSpPr>
              <a:spLocks/>
            </p:cNvSpPr>
            <p:nvPr userDrawn="1"/>
          </p:nvSpPr>
          <p:spPr bwMode="auto">
            <a:xfrm>
              <a:off x="320" y="202"/>
              <a:ext cx="21" cy="2"/>
            </a:xfrm>
            <a:custGeom>
              <a:avLst/>
              <a:gdLst>
                <a:gd name="T0" fmla="*/ 24 w 47"/>
                <a:gd name="T1" fmla="*/ 4 h 4"/>
                <a:gd name="T2" fmla="*/ 24 w 47"/>
                <a:gd name="T3" fmla="*/ 4 h 4"/>
                <a:gd name="T4" fmla="*/ 0 w 47"/>
                <a:gd name="T5" fmla="*/ 2 h 4"/>
                <a:gd name="T6" fmla="*/ 24 w 47"/>
                <a:gd name="T7" fmla="*/ 0 h 4"/>
                <a:gd name="T8" fmla="*/ 47 w 47"/>
                <a:gd name="T9" fmla="*/ 2 h 4"/>
                <a:gd name="T10" fmla="*/ 24 w 47"/>
                <a:gd name="T11" fmla="*/ 4 h 4"/>
              </a:gdLst>
              <a:ahLst/>
              <a:cxnLst>
                <a:cxn ang="0">
                  <a:pos x="T0" y="T1"/>
                </a:cxn>
                <a:cxn ang="0">
                  <a:pos x="T2" y="T3"/>
                </a:cxn>
                <a:cxn ang="0">
                  <a:pos x="T4" y="T5"/>
                </a:cxn>
                <a:cxn ang="0">
                  <a:pos x="T6" y="T7"/>
                </a:cxn>
                <a:cxn ang="0">
                  <a:pos x="T8" y="T9"/>
                </a:cxn>
                <a:cxn ang="0">
                  <a:pos x="T10" y="T11"/>
                </a:cxn>
              </a:cxnLst>
              <a:rect l="0" t="0" r="r" b="b"/>
              <a:pathLst>
                <a:path w="47" h="4">
                  <a:moveTo>
                    <a:pt x="24" y="4"/>
                  </a:moveTo>
                  <a:lnTo>
                    <a:pt x="24" y="4"/>
                  </a:lnTo>
                  <a:cubicBezTo>
                    <a:pt x="15" y="4"/>
                    <a:pt x="6" y="3"/>
                    <a:pt x="0" y="2"/>
                  </a:cubicBezTo>
                  <a:cubicBezTo>
                    <a:pt x="6" y="0"/>
                    <a:pt x="15" y="0"/>
                    <a:pt x="24" y="0"/>
                  </a:cubicBezTo>
                  <a:cubicBezTo>
                    <a:pt x="33" y="0"/>
                    <a:pt x="42" y="0"/>
                    <a:pt x="47" y="2"/>
                  </a:cubicBezTo>
                  <a:cubicBezTo>
                    <a:pt x="41" y="3"/>
                    <a:pt x="32" y="4"/>
                    <a:pt x="24"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19" name="Freeform 1144"/>
            <p:cNvSpPr>
              <a:spLocks/>
            </p:cNvSpPr>
            <p:nvPr userDrawn="1"/>
          </p:nvSpPr>
          <p:spPr bwMode="auto">
            <a:xfrm>
              <a:off x="319" y="204"/>
              <a:ext cx="24" cy="2"/>
            </a:xfrm>
            <a:custGeom>
              <a:avLst/>
              <a:gdLst>
                <a:gd name="T0" fmla="*/ 0 w 53"/>
                <a:gd name="T1" fmla="*/ 2 h 5"/>
                <a:gd name="T2" fmla="*/ 0 w 53"/>
                <a:gd name="T3" fmla="*/ 2 h 5"/>
                <a:gd name="T4" fmla="*/ 0 w 53"/>
                <a:gd name="T5" fmla="*/ 0 h 5"/>
                <a:gd name="T6" fmla="*/ 27 w 53"/>
                <a:gd name="T7" fmla="*/ 3 h 5"/>
                <a:gd name="T8" fmla="*/ 53 w 53"/>
                <a:gd name="T9" fmla="*/ 0 h 5"/>
                <a:gd name="T10" fmla="*/ 53 w 53"/>
                <a:gd name="T11" fmla="*/ 2 h 5"/>
                <a:gd name="T12" fmla="*/ 27 w 53"/>
                <a:gd name="T13" fmla="*/ 5 h 5"/>
                <a:gd name="T14" fmla="*/ 0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0" y="2"/>
                  </a:moveTo>
                  <a:lnTo>
                    <a:pt x="0" y="2"/>
                  </a:lnTo>
                  <a:lnTo>
                    <a:pt x="0" y="0"/>
                  </a:lnTo>
                  <a:cubicBezTo>
                    <a:pt x="5" y="2"/>
                    <a:pt x="16" y="3"/>
                    <a:pt x="27" y="3"/>
                  </a:cubicBezTo>
                  <a:cubicBezTo>
                    <a:pt x="37" y="3"/>
                    <a:pt x="48" y="2"/>
                    <a:pt x="53" y="0"/>
                  </a:cubicBezTo>
                  <a:lnTo>
                    <a:pt x="53" y="2"/>
                  </a:lnTo>
                  <a:cubicBezTo>
                    <a:pt x="48" y="4"/>
                    <a:pt x="40" y="5"/>
                    <a:pt x="27" y="5"/>
                  </a:cubicBezTo>
                  <a:cubicBezTo>
                    <a:pt x="14" y="5"/>
                    <a:pt x="5" y="4"/>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0" name="Freeform 1145"/>
            <p:cNvSpPr>
              <a:spLocks/>
            </p:cNvSpPr>
            <p:nvPr userDrawn="1"/>
          </p:nvSpPr>
          <p:spPr bwMode="auto">
            <a:xfrm>
              <a:off x="343" y="200"/>
              <a:ext cx="0" cy="1"/>
            </a:xfrm>
            <a:custGeom>
              <a:avLst/>
              <a:gdLst>
                <a:gd name="T0" fmla="*/ 1 w 1"/>
                <a:gd name="T1" fmla="*/ 0 h 2"/>
                <a:gd name="T2" fmla="*/ 1 w 1"/>
                <a:gd name="T3" fmla="*/ 0 h 2"/>
                <a:gd name="T4" fmla="*/ 1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1" y="0"/>
                  </a:lnTo>
                  <a:lnTo>
                    <a:pt x="1" y="2"/>
                  </a:lnTo>
                  <a:cubicBezTo>
                    <a:pt x="1" y="2"/>
                    <a:pt x="0" y="2"/>
                    <a:pt x="0" y="1"/>
                  </a:cubicBezTo>
                  <a:cubicBezTo>
                    <a:pt x="0" y="1"/>
                    <a:pt x="1"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1" name="Freeform 1146"/>
            <p:cNvSpPr>
              <a:spLocks/>
            </p:cNvSpPr>
            <p:nvPr userDrawn="1"/>
          </p:nvSpPr>
          <p:spPr bwMode="auto">
            <a:xfrm>
              <a:off x="333" y="186"/>
              <a:ext cx="1" cy="1"/>
            </a:xfrm>
            <a:custGeom>
              <a:avLst/>
              <a:gdLst>
                <a:gd name="T0" fmla="*/ 1 w 1"/>
                <a:gd name="T1" fmla="*/ 2 h 2"/>
                <a:gd name="T2" fmla="*/ 1 w 1"/>
                <a:gd name="T3" fmla="*/ 2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cubicBezTo>
                    <a:pt x="1" y="1"/>
                    <a:pt x="0" y="0"/>
                    <a:pt x="0" y="0"/>
                  </a:cubicBezTo>
                  <a:lnTo>
                    <a:pt x="1" y="0"/>
                  </a:lnTo>
                  <a:lnTo>
                    <a:pt x="1"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2" name="Freeform 1147"/>
            <p:cNvSpPr>
              <a:spLocks/>
            </p:cNvSpPr>
            <p:nvPr userDrawn="1"/>
          </p:nvSpPr>
          <p:spPr bwMode="auto">
            <a:xfrm>
              <a:off x="347" y="186"/>
              <a:ext cx="2" cy="4"/>
            </a:xfrm>
            <a:custGeom>
              <a:avLst/>
              <a:gdLst>
                <a:gd name="T0" fmla="*/ 3 w 4"/>
                <a:gd name="T1" fmla="*/ 2 h 7"/>
                <a:gd name="T2" fmla="*/ 3 w 4"/>
                <a:gd name="T3" fmla="*/ 2 h 7"/>
                <a:gd name="T4" fmla="*/ 1 w 4"/>
                <a:gd name="T5" fmla="*/ 7 h 7"/>
                <a:gd name="T6" fmla="*/ 0 w 4"/>
                <a:gd name="T7" fmla="*/ 4 h 7"/>
                <a:gd name="T8" fmla="*/ 3 w 4"/>
                <a:gd name="T9" fmla="*/ 0 h 7"/>
                <a:gd name="T10" fmla="*/ 4 w 4"/>
                <a:gd name="T11" fmla="*/ 0 h 7"/>
                <a:gd name="T12" fmla="*/ 3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3" y="2"/>
                  </a:moveTo>
                  <a:lnTo>
                    <a:pt x="3" y="2"/>
                  </a:lnTo>
                  <a:cubicBezTo>
                    <a:pt x="3" y="3"/>
                    <a:pt x="2" y="5"/>
                    <a:pt x="1" y="7"/>
                  </a:cubicBezTo>
                  <a:cubicBezTo>
                    <a:pt x="1" y="6"/>
                    <a:pt x="0" y="5"/>
                    <a:pt x="0" y="4"/>
                  </a:cubicBezTo>
                  <a:cubicBezTo>
                    <a:pt x="1" y="3"/>
                    <a:pt x="2" y="2"/>
                    <a:pt x="3" y="0"/>
                  </a:cubicBezTo>
                  <a:lnTo>
                    <a:pt x="4" y="0"/>
                  </a:lnTo>
                  <a:cubicBezTo>
                    <a:pt x="3" y="1"/>
                    <a:pt x="3" y="1"/>
                    <a:pt x="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3" name="Freeform 1148"/>
            <p:cNvSpPr>
              <a:spLocks/>
            </p:cNvSpPr>
            <p:nvPr userDrawn="1"/>
          </p:nvSpPr>
          <p:spPr bwMode="auto">
            <a:xfrm>
              <a:off x="348" y="181"/>
              <a:ext cx="2" cy="5"/>
            </a:xfrm>
            <a:custGeom>
              <a:avLst/>
              <a:gdLst>
                <a:gd name="T0" fmla="*/ 3 w 4"/>
                <a:gd name="T1" fmla="*/ 9 h 10"/>
                <a:gd name="T2" fmla="*/ 3 w 4"/>
                <a:gd name="T3" fmla="*/ 9 h 10"/>
                <a:gd name="T4" fmla="*/ 3 w 4"/>
                <a:gd name="T5" fmla="*/ 10 h 10"/>
                <a:gd name="T6" fmla="*/ 0 w 4"/>
                <a:gd name="T7" fmla="*/ 5 h 10"/>
                <a:gd name="T8" fmla="*/ 3 w 4"/>
                <a:gd name="T9" fmla="*/ 0 h 10"/>
                <a:gd name="T10" fmla="*/ 4 w 4"/>
                <a:gd name="T11" fmla="*/ 3 h 10"/>
                <a:gd name="T12" fmla="*/ 3 w 4"/>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4" h="10">
                  <a:moveTo>
                    <a:pt x="3" y="9"/>
                  </a:moveTo>
                  <a:lnTo>
                    <a:pt x="3" y="9"/>
                  </a:lnTo>
                  <a:lnTo>
                    <a:pt x="3" y="10"/>
                  </a:lnTo>
                  <a:cubicBezTo>
                    <a:pt x="2" y="8"/>
                    <a:pt x="1" y="6"/>
                    <a:pt x="0" y="5"/>
                  </a:cubicBezTo>
                  <a:cubicBezTo>
                    <a:pt x="1" y="3"/>
                    <a:pt x="2" y="2"/>
                    <a:pt x="3" y="0"/>
                  </a:cubicBezTo>
                  <a:lnTo>
                    <a:pt x="4" y="3"/>
                  </a:lnTo>
                  <a:cubicBezTo>
                    <a:pt x="4" y="5"/>
                    <a:pt x="4" y="7"/>
                    <a:pt x="3" y="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4" name="Freeform 1149"/>
            <p:cNvSpPr>
              <a:spLocks/>
            </p:cNvSpPr>
            <p:nvPr userDrawn="1"/>
          </p:nvSpPr>
          <p:spPr bwMode="auto">
            <a:xfrm>
              <a:off x="350" y="181"/>
              <a:ext cx="0" cy="1"/>
            </a:xfrm>
            <a:custGeom>
              <a:avLst/>
              <a:gdLst>
                <a:gd name="T0" fmla="*/ 3 h 3"/>
                <a:gd name="T1" fmla="*/ 3 h 3"/>
                <a:gd name="T2" fmla="*/ 1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3"/>
                  </a:lnTo>
                  <a:lnTo>
                    <a:pt x="0" y="1"/>
                  </a:lnTo>
                  <a:lnTo>
                    <a:pt x="0" y="0"/>
                  </a:lnTo>
                  <a:cubicBezTo>
                    <a:pt x="0" y="1"/>
                    <a:pt x="0" y="2"/>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5" name="Freeform 1150"/>
            <p:cNvSpPr>
              <a:spLocks/>
            </p:cNvSpPr>
            <p:nvPr userDrawn="1"/>
          </p:nvSpPr>
          <p:spPr bwMode="auto">
            <a:xfrm>
              <a:off x="347" y="177"/>
              <a:ext cx="3" cy="4"/>
            </a:xfrm>
            <a:custGeom>
              <a:avLst/>
              <a:gdLst>
                <a:gd name="T0" fmla="*/ 5 w 5"/>
                <a:gd name="T1" fmla="*/ 7 h 8"/>
                <a:gd name="T2" fmla="*/ 5 w 5"/>
                <a:gd name="T3" fmla="*/ 7 h 8"/>
                <a:gd name="T4" fmla="*/ 4 w 5"/>
                <a:gd name="T5" fmla="*/ 8 h 8"/>
                <a:gd name="T6" fmla="*/ 0 w 5"/>
                <a:gd name="T7" fmla="*/ 2 h 8"/>
                <a:gd name="T8" fmla="*/ 2 w 5"/>
                <a:gd name="T9" fmla="*/ 0 h 8"/>
                <a:gd name="T10" fmla="*/ 5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5" y="7"/>
                  </a:moveTo>
                  <a:lnTo>
                    <a:pt x="5" y="7"/>
                  </a:lnTo>
                  <a:lnTo>
                    <a:pt x="4" y="8"/>
                  </a:lnTo>
                  <a:cubicBezTo>
                    <a:pt x="3" y="6"/>
                    <a:pt x="2" y="4"/>
                    <a:pt x="0" y="2"/>
                  </a:cubicBezTo>
                  <a:cubicBezTo>
                    <a:pt x="1" y="2"/>
                    <a:pt x="1" y="1"/>
                    <a:pt x="2" y="0"/>
                  </a:cubicBezTo>
                  <a:cubicBezTo>
                    <a:pt x="4" y="2"/>
                    <a:pt x="5" y="4"/>
                    <a:pt x="5"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6" name="Freeform 1151"/>
            <p:cNvSpPr>
              <a:spLocks/>
            </p:cNvSpPr>
            <p:nvPr userDrawn="1"/>
          </p:nvSpPr>
          <p:spPr bwMode="auto">
            <a:xfrm>
              <a:off x="345" y="175"/>
              <a:ext cx="3" cy="2"/>
            </a:xfrm>
            <a:custGeom>
              <a:avLst/>
              <a:gdLst>
                <a:gd name="T0" fmla="*/ 5 w 5"/>
                <a:gd name="T1" fmla="*/ 3 h 5"/>
                <a:gd name="T2" fmla="*/ 5 w 5"/>
                <a:gd name="T3" fmla="*/ 3 h 5"/>
                <a:gd name="T4" fmla="*/ 4 w 5"/>
                <a:gd name="T5" fmla="*/ 5 h 5"/>
                <a:gd name="T6" fmla="*/ 0 w 5"/>
                <a:gd name="T7" fmla="*/ 0 h 5"/>
                <a:gd name="T8" fmla="*/ 0 w 5"/>
                <a:gd name="T9" fmla="*/ 0 h 5"/>
                <a:gd name="T10" fmla="*/ 5 w 5"/>
                <a:gd name="T11" fmla="*/ 3 h 5"/>
                <a:gd name="T12" fmla="*/ 5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3"/>
                  </a:moveTo>
                  <a:lnTo>
                    <a:pt x="5" y="3"/>
                  </a:lnTo>
                  <a:cubicBezTo>
                    <a:pt x="5" y="4"/>
                    <a:pt x="4" y="5"/>
                    <a:pt x="4" y="5"/>
                  </a:cubicBezTo>
                  <a:cubicBezTo>
                    <a:pt x="3" y="4"/>
                    <a:pt x="1" y="2"/>
                    <a:pt x="0" y="0"/>
                  </a:cubicBezTo>
                  <a:lnTo>
                    <a:pt x="0" y="0"/>
                  </a:lnTo>
                  <a:cubicBezTo>
                    <a:pt x="1" y="1"/>
                    <a:pt x="3" y="2"/>
                    <a:pt x="5" y="3"/>
                  </a:cubicBezTo>
                  <a:cubicBezTo>
                    <a:pt x="5" y="3"/>
                    <a:pt x="5" y="3"/>
                    <a:pt x="5"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7" name="Freeform 1152"/>
            <p:cNvSpPr>
              <a:spLocks/>
            </p:cNvSpPr>
            <p:nvPr userDrawn="1"/>
          </p:nvSpPr>
          <p:spPr bwMode="auto">
            <a:xfrm>
              <a:off x="345" y="175"/>
              <a:ext cx="0" cy="0"/>
            </a:xfrm>
            <a:custGeom>
              <a:avLst/>
              <a:gdLst>
                <a:gd name="T0" fmla="*/ 1 w 1"/>
                <a:gd name="T1" fmla="*/ 0 h 1"/>
                <a:gd name="T2" fmla="*/ 1 w 1"/>
                <a:gd name="T3" fmla="*/ 0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lnTo>
                    <a:pt x="0" y="0"/>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8" name="Freeform 1153"/>
            <p:cNvSpPr>
              <a:spLocks/>
            </p:cNvSpPr>
            <p:nvPr userDrawn="1"/>
          </p:nvSpPr>
          <p:spPr bwMode="auto">
            <a:xfrm>
              <a:off x="341" y="174"/>
              <a:ext cx="4" cy="4"/>
            </a:xfrm>
            <a:custGeom>
              <a:avLst/>
              <a:gdLst>
                <a:gd name="T0" fmla="*/ 5 w 7"/>
                <a:gd name="T1" fmla="*/ 1 h 9"/>
                <a:gd name="T2" fmla="*/ 5 w 7"/>
                <a:gd name="T3" fmla="*/ 1 h 9"/>
                <a:gd name="T4" fmla="*/ 7 w 7"/>
                <a:gd name="T5" fmla="*/ 3 h 9"/>
                <a:gd name="T6" fmla="*/ 4 w 7"/>
                <a:gd name="T7" fmla="*/ 9 h 9"/>
                <a:gd name="T8" fmla="*/ 0 w 7"/>
                <a:gd name="T9" fmla="*/ 4 h 9"/>
                <a:gd name="T10" fmla="*/ 3 w 7"/>
                <a:gd name="T11" fmla="*/ 0 h 9"/>
                <a:gd name="T12" fmla="*/ 5 w 7"/>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5" y="1"/>
                  </a:moveTo>
                  <a:lnTo>
                    <a:pt x="5" y="1"/>
                  </a:lnTo>
                  <a:cubicBezTo>
                    <a:pt x="6" y="2"/>
                    <a:pt x="7" y="3"/>
                    <a:pt x="7" y="3"/>
                  </a:cubicBezTo>
                  <a:cubicBezTo>
                    <a:pt x="6" y="5"/>
                    <a:pt x="5" y="7"/>
                    <a:pt x="4" y="9"/>
                  </a:cubicBezTo>
                  <a:cubicBezTo>
                    <a:pt x="3" y="7"/>
                    <a:pt x="1" y="6"/>
                    <a:pt x="0" y="4"/>
                  </a:cubicBezTo>
                  <a:cubicBezTo>
                    <a:pt x="1" y="2"/>
                    <a:pt x="2" y="1"/>
                    <a:pt x="3" y="0"/>
                  </a:cubicBezTo>
                  <a:cubicBezTo>
                    <a:pt x="4" y="0"/>
                    <a:pt x="4" y="1"/>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29" name="Freeform 1154"/>
            <p:cNvSpPr>
              <a:spLocks/>
            </p:cNvSpPr>
            <p:nvPr userDrawn="1"/>
          </p:nvSpPr>
          <p:spPr bwMode="auto">
            <a:xfrm>
              <a:off x="339" y="173"/>
              <a:ext cx="3" cy="2"/>
            </a:xfrm>
            <a:custGeom>
              <a:avLst/>
              <a:gdLst>
                <a:gd name="T0" fmla="*/ 7 w 7"/>
                <a:gd name="T1" fmla="*/ 2 h 5"/>
                <a:gd name="T2" fmla="*/ 7 w 7"/>
                <a:gd name="T3" fmla="*/ 2 h 5"/>
                <a:gd name="T4" fmla="*/ 4 w 7"/>
                <a:gd name="T5" fmla="*/ 5 h 5"/>
                <a:gd name="T6" fmla="*/ 0 w 7"/>
                <a:gd name="T7" fmla="*/ 2 h 5"/>
                <a:gd name="T8" fmla="*/ 1 w 7"/>
                <a:gd name="T9" fmla="*/ 0 h 5"/>
                <a:gd name="T10" fmla="*/ 7 w 7"/>
                <a:gd name="T11" fmla="*/ 2 h 5"/>
              </a:gdLst>
              <a:ahLst/>
              <a:cxnLst>
                <a:cxn ang="0">
                  <a:pos x="T0" y="T1"/>
                </a:cxn>
                <a:cxn ang="0">
                  <a:pos x="T2" y="T3"/>
                </a:cxn>
                <a:cxn ang="0">
                  <a:pos x="T4" y="T5"/>
                </a:cxn>
                <a:cxn ang="0">
                  <a:pos x="T6" y="T7"/>
                </a:cxn>
                <a:cxn ang="0">
                  <a:pos x="T8" y="T9"/>
                </a:cxn>
                <a:cxn ang="0">
                  <a:pos x="T10" y="T11"/>
                </a:cxn>
              </a:cxnLst>
              <a:rect l="0" t="0" r="r" b="b"/>
              <a:pathLst>
                <a:path w="7" h="5">
                  <a:moveTo>
                    <a:pt x="7" y="2"/>
                  </a:moveTo>
                  <a:lnTo>
                    <a:pt x="7" y="2"/>
                  </a:lnTo>
                  <a:cubicBezTo>
                    <a:pt x="6" y="3"/>
                    <a:pt x="5" y="4"/>
                    <a:pt x="4" y="5"/>
                  </a:cubicBezTo>
                  <a:cubicBezTo>
                    <a:pt x="3" y="4"/>
                    <a:pt x="2" y="3"/>
                    <a:pt x="0" y="2"/>
                  </a:cubicBezTo>
                  <a:lnTo>
                    <a:pt x="1" y="0"/>
                  </a:lnTo>
                  <a:cubicBezTo>
                    <a:pt x="3" y="0"/>
                    <a:pt x="5" y="1"/>
                    <a:pt x="7"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0" name="Freeform 1155"/>
            <p:cNvSpPr>
              <a:spLocks/>
            </p:cNvSpPr>
            <p:nvPr userDrawn="1"/>
          </p:nvSpPr>
          <p:spPr bwMode="auto">
            <a:xfrm>
              <a:off x="339" y="174"/>
              <a:ext cx="2" cy="4"/>
            </a:xfrm>
            <a:custGeom>
              <a:avLst/>
              <a:gdLst>
                <a:gd name="T0" fmla="*/ 1 w 5"/>
                <a:gd name="T1" fmla="*/ 0 h 8"/>
                <a:gd name="T2" fmla="*/ 1 w 5"/>
                <a:gd name="T3" fmla="*/ 0 h 8"/>
                <a:gd name="T4" fmla="*/ 5 w 5"/>
                <a:gd name="T5" fmla="*/ 3 h 8"/>
                <a:gd name="T6" fmla="*/ 1 w 5"/>
                <a:gd name="T7" fmla="*/ 8 h 8"/>
                <a:gd name="T8" fmla="*/ 0 w 5"/>
                <a:gd name="T9" fmla="*/ 7 h 8"/>
                <a:gd name="T10" fmla="*/ 1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1" y="0"/>
                  </a:moveTo>
                  <a:lnTo>
                    <a:pt x="1" y="0"/>
                  </a:lnTo>
                  <a:cubicBezTo>
                    <a:pt x="2" y="1"/>
                    <a:pt x="4" y="2"/>
                    <a:pt x="5" y="3"/>
                  </a:cubicBezTo>
                  <a:cubicBezTo>
                    <a:pt x="3" y="5"/>
                    <a:pt x="2" y="7"/>
                    <a:pt x="1" y="8"/>
                  </a:cubicBezTo>
                  <a:lnTo>
                    <a:pt x="0" y="7"/>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1" name="Freeform 1156"/>
            <p:cNvSpPr>
              <a:spLocks/>
            </p:cNvSpPr>
            <p:nvPr userDrawn="1"/>
          </p:nvSpPr>
          <p:spPr bwMode="auto">
            <a:xfrm>
              <a:off x="338" y="178"/>
              <a:ext cx="1" cy="1"/>
            </a:xfrm>
            <a:custGeom>
              <a:avLst/>
              <a:gdLst>
                <a:gd name="T0" fmla="*/ 1 w 1"/>
                <a:gd name="T1" fmla="*/ 0 h 2"/>
                <a:gd name="T2" fmla="*/ 1 w 1"/>
                <a:gd name="T3" fmla="*/ 0 h 2"/>
                <a:gd name="T4" fmla="*/ 1 w 1"/>
                <a:gd name="T5" fmla="*/ 1 h 2"/>
                <a:gd name="T6" fmla="*/ 0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1" y="0"/>
                  </a:lnTo>
                  <a:lnTo>
                    <a:pt x="1" y="1"/>
                  </a:lnTo>
                  <a:lnTo>
                    <a:pt x="0" y="2"/>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2" name="Freeform 1157"/>
            <p:cNvSpPr>
              <a:spLocks/>
            </p:cNvSpPr>
            <p:nvPr userDrawn="1"/>
          </p:nvSpPr>
          <p:spPr bwMode="auto">
            <a:xfrm>
              <a:off x="338" y="178"/>
              <a:ext cx="3" cy="4"/>
            </a:xfrm>
            <a:custGeom>
              <a:avLst/>
              <a:gdLst>
                <a:gd name="T0" fmla="*/ 1 w 7"/>
                <a:gd name="T1" fmla="*/ 3 h 9"/>
                <a:gd name="T2" fmla="*/ 1 w 7"/>
                <a:gd name="T3" fmla="*/ 3 h 9"/>
                <a:gd name="T4" fmla="*/ 3 w 7"/>
                <a:gd name="T5" fmla="*/ 0 h 9"/>
                <a:gd name="T6" fmla="*/ 7 w 7"/>
                <a:gd name="T7" fmla="*/ 5 h 9"/>
                <a:gd name="T8" fmla="*/ 3 w 7"/>
                <a:gd name="T9" fmla="*/ 9 h 9"/>
                <a:gd name="T10" fmla="*/ 0 w 7"/>
                <a:gd name="T11" fmla="*/ 6 h 9"/>
                <a:gd name="T12" fmla="*/ 1 w 7"/>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1" y="3"/>
                  </a:moveTo>
                  <a:lnTo>
                    <a:pt x="1" y="3"/>
                  </a:lnTo>
                  <a:cubicBezTo>
                    <a:pt x="1" y="2"/>
                    <a:pt x="2" y="1"/>
                    <a:pt x="3" y="0"/>
                  </a:cubicBezTo>
                  <a:cubicBezTo>
                    <a:pt x="4" y="2"/>
                    <a:pt x="6" y="4"/>
                    <a:pt x="7" y="5"/>
                  </a:cubicBezTo>
                  <a:cubicBezTo>
                    <a:pt x="6" y="7"/>
                    <a:pt x="5" y="8"/>
                    <a:pt x="3" y="9"/>
                  </a:cubicBezTo>
                  <a:cubicBezTo>
                    <a:pt x="2" y="8"/>
                    <a:pt x="1" y="7"/>
                    <a:pt x="0" y="6"/>
                  </a:cubicBezTo>
                  <a:lnTo>
                    <a:pt x="1"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3" name="Freeform 1158"/>
            <p:cNvSpPr>
              <a:spLocks/>
            </p:cNvSpPr>
            <p:nvPr userDrawn="1"/>
          </p:nvSpPr>
          <p:spPr bwMode="auto">
            <a:xfrm>
              <a:off x="337" y="181"/>
              <a:ext cx="2" cy="4"/>
            </a:xfrm>
            <a:custGeom>
              <a:avLst/>
              <a:gdLst>
                <a:gd name="T0" fmla="*/ 1 w 4"/>
                <a:gd name="T1" fmla="*/ 0 h 7"/>
                <a:gd name="T2" fmla="*/ 1 w 4"/>
                <a:gd name="T3" fmla="*/ 0 h 7"/>
                <a:gd name="T4" fmla="*/ 4 w 4"/>
                <a:gd name="T5" fmla="*/ 3 h 7"/>
                <a:gd name="T6" fmla="*/ 0 w 4"/>
                <a:gd name="T7" fmla="*/ 7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lnTo>
                    <a:pt x="1" y="0"/>
                  </a:lnTo>
                  <a:cubicBezTo>
                    <a:pt x="2" y="1"/>
                    <a:pt x="3" y="2"/>
                    <a:pt x="4" y="3"/>
                  </a:cubicBezTo>
                  <a:cubicBezTo>
                    <a:pt x="2" y="4"/>
                    <a:pt x="1" y="6"/>
                    <a:pt x="0" y="7"/>
                  </a:cubicBez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4" name="Freeform 1159"/>
            <p:cNvSpPr>
              <a:spLocks/>
            </p:cNvSpPr>
            <p:nvPr userDrawn="1"/>
          </p:nvSpPr>
          <p:spPr bwMode="auto">
            <a:xfrm>
              <a:off x="337" y="185"/>
              <a:ext cx="2" cy="4"/>
            </a:xfrm>
            <a:custGeom>
              <a:avLst/>
              <a:gdLst>
                <a:gd name="T0" fmla="*/ 1 w 5"/>
                <a:gd name="T1" fmla="*/ 1 h 8"/>
                <a:gd name="T2" fmla="*/ 1 w 5"/>
                <a:gd name="T3" fmla="*/ 1 h 8"/>
                <a:gd name="T4" fmla="*/ 2 w 5"/>
                <a:gd name="T5" fmla="*/ 0 h 8"/>
                <a:gd name="T6" fmla="*/ 5 w 5"/>
                <a:gd name="T7" fmla="*/ 5 h 8"/>
                <a:gd name="T8" fmla="*/ 1 w 5"/>
                <a:gd name="T9" fmla="*/ 8 h 8"/>
                <a:gd name="T10" fmla="*/ 1 w 5"/>
                <a:gd name="T11" fmla="*/ 7 h 8"/>
                <a:gd name="T12" fmla="*/ 1 w 5"/>
                <a:gd name="T13" fmla="*/ 7 h 8"/>
                <a:gd name="T14" fmla="*/ 0 w 5"/>
                <a:gd name="T15" fmla="*/ 6 h 8"/>
                <a:gd name="T16" fmla="*/ 1 w 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1" y="1"/>
                  </a:moveTo>
                  <a:lnTo>
                    <a:pt x="1" y="1"/>
                  </a:lnTo>
                  <a:lnTo>
                    <a:pt x="2" y="0"/>
                  </a:lnTo>
                  <a:cubicBezTo>
                    <a:pt x="3" y="2"/>
                    <a:pt x="4" y="3"/>
                    <a:pt x="5" y="5"/>
                  </a:cubicBezTo>
                  <a:cubicBezTo>
                    <a:pt x="4" y="6"/>
                    <a:pt x="3" y="7"/>
                    <a:pt x="1" y="8"/>
                  </a:cubicBezTo>
                  <a:lnTo>
                    <a:pt x="1" y="7"/>
                  </a:lnTo>
                  <a:lnTo>
                    <a:pt x="1" y="7"/>
                  </a:lnTo>
                  <a:cubicBezTo>
                    <a:pt x="1" y="7"/>
                    <a:pt x="0" y="7"/>
                    <a:pt x="0" y="6"/>
                  </a:cubicBez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5" name="Freeform 1160"/>
            <p:cNvSpPr>
              <a:spLocks/>
            </p:cNvSpPr>
            <p:nvPr userDrawn="1"/>
          </p:nvSpPr>
          <p:spPr bwMode="auto">
            <a:xfrm>
              <a:off x="337" y="189"/>
              <a:ext cx="0" cy="1"/>
            </a:xfrm>
            <a:custGeom>
              <a:avLst/>
              <a:gdLst>
                <a:gd name="T0" fmla="*/ 1 w 1"/>
                <a:gd name="T1" fmla="*/ 1 h 2"/>
                <a:gd name="T2" fmla="*/ 1 w 1"/>
                <a:gd name="T3" fmla="*/ 1 h 2"/>
                <a:gd name="T4" fmla="*/ 0 w 1"/>
                <a:gd name="T5" fmla="*/ 2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1"/>
                  </a:lnTo>
                  <a:cubicBezTo>
                    <a:pt x="0" y="1"/>
                    <a:pt x="0" y="2"/>
                    <a:pt x="0" y="2"/>
                  </a:cubicBezTo>
                  <a:cubicBezTo>
                    <a:pt x="0" y="1"/>
                    <a:pt x="0" y="1"/>
                    <a:pt x="0" y="0"/>
                  </a:cubicBez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6" name="Freeform 1161"/>
            <p:cNvSpPr>
              <a:spLocks/>
            </p:cNvSpPr>
            <p:nvPr userDrawn="1"/>
          </p:nvSpPr>
          <p:spPr bwMode="auto">
            <a:xfrm>
              <a:off x="342" y="196"/>
              <a:ext cx="3" cy="2"/>
            </a:xfrm>
            <a:custGeom>
              <a:avLst/>
              <a:gdLst>
                <a:gd name="T0" fmla="*/ 0 w 5"/>
                <a:gd name="T1" fmla="*/ 2 h 4"/>
                <a:gd name="T2" fmla="*/ 0 w 5"/>
                <a:gd name="T3" fmla="*/ 2 h 4"/>
                <a:gd name="T4" fmla="*/ 4 w 5"/>
                <a:gd name="T5" fmla="*/ 0 h 4"/>
                <a:gd name="T6" fmla="*/ 5 w 5"/>
                <a:gd name="T7" fmla="*/ 2 h 4"/>
                <a:gd name="T8" fmla="*/ 4 w 5"/>
                <a:gd name="T9" fmla="*/ 4 h 4"/>
                <a:gd name="T10" fmla="*/ 0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0" y="2"/>
                  </a:moveTo>
                  <a:lnTo>
                    <a:pt x="0" y="2"/>
                  </a:lnTo>
                  <a:cubicBezTo>
                    <a:pt x="2" y="2"/>
                    <a:pt x="3" y="1"/>
                    <a:pt x="4" y="0"/>
                  </a:cubicBezTo>
                  <a:lnTo>
                    <a:pt x="5" y="2"/>
                  </a:lnTo>
                  <a:cubicBezTo>
                    <a:pt x="4" y="3"/>
                    <a:pt x="4" y="3"/>
                    <a:pt x="4" y="4"/>
                  </a:cubicBezTo>
                  <a:cubicBezTo>
                    <a:pt x="3" y="3"/>
                    <a:pt x="2" y="3"/>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7" name="Freeform 1162"/>
            <p:cNvSpPr>
              <a:spLocks/>
            </p:cNvSpPr>
            <p:nvPr userDrawn="1"/>
          </p:nvSpPr>
          <p:spPr bwMode="auto">
            <a:xfrm>
              <a:off x="343" y="195"/>
              <a:ext cx="1" cy="0"/>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0" y="0"/>
                    <a:pt x="0" y="0"/>
                  </a:cubicBezTo>
                  <a:lnTo>
                    <a:pt x="1"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8" name="Freeform 1163"/>
            <p:cNvSpPr>
              <a:spLocks/>
            </p:cNvSpPr>
            <p:nvPr userDrawn="1"/>
          </p:nvSpPr>
          <p:spPr bwMode="auto">
            <a:xfrm>
              <a:off x="344" y="193"/>
              <a:ext cx="2" cy="3"/>
            </a:xfrm>
            <a:custGeom>
              <a:avLst/>
              <a:gdLst>
                <a:gd name="T0" fmla="*/ 0 w 6"/>
                <a:gd name="T1" fmla="*/ 3 h 7"/>
                <a:gd name="T2" fmla="*/ 0 w 6"/>
                <a:gd name="T3" fmla="*/ 3 h 7"/>
                <a:gd name="T4" fmla="*/ 6 w 6"/>
                <a:gd name="T5" fmla="*/ 0 h 7"/>
                <a:gd name="T6" fmla="*/ 2 w 6"/>
                <a:gd name="T7" fmla="*/ 7 h 7"/>
                <a:gd name="T8" fmla="*/ 2 w 6"/>
                <a:gd name="T9" fmla="*/ 6 h 7"/>
                <a:gd name="T10" fmla="*/ 2 w 6"/>
                <a:gd name="T11" fmla="*/ 6 h 7"/>
                <a:gd name="T12" fmla="*/ 1 w 6"/>
                <a:gd name="T13" fmla="*/ 5 h 7"/>
                <a:gd name="T14" fmla="*/ 0 w 6"/>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0" y="3"/>
                  </a:moveTo>
                  <a:lnTo>
                    <a:pt x="0" y="3"/>
                  </a:lnTo>
                  <a:cubicBezTo>
                    <a:pt x="3" y="2"/>
                    <a:pt x="4" y="1"/>
                    <a:pt x="6" y="0"/>
                  </a:cubicBezTo>
                  <a:cubicBezTo>
                    <a:pt x="4" y="2"/>
                    <a:pt x="3" y="5"/>
                    <a:pt x="2" y="7"/>
                  </a:cubicBezTo>
                  <a:lnTo>
                    <a:pt x="2" y="6"/>
                  </a:lnTo>
                  <a:lnTo>
                    <a:pt x="2" y="6"/>
                  </a:lnTo>
                  <a:lnTo>
                    <a:pt x="1" y="5"/>
                  </a:lnTo>
                  <a:cubicBezTo>
                    <a:pt x="1" y="5"/>
                    <a:pt x="1" y="4"/>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39" name="Freeform 1164"/>
            <p:cNvSpPr>
              <a:spLocks/>
            </p:cNvSpPr>
            <p:nvPr userDrawn="1"/>
          </p:nvSpPr>
          <p:spPr bwMode="auto">
            <a:xfrm>
              <a:off x="345" y="189"/>
              <a:ext cx="3" cy="4"/>
            </a:xfrm>
            <a:custGeom>
              <a:avLst/>
              <a:gdLst>
                <a:gd name="T0" fmla="*/ 3 w 6"/>
                <a:gd name="T1" fmla="*/ 8 h 9"/>
                <a:gd name="T2" fmla="*/ 3 w 6"/>
                <a:gd name="T3" fmla="*/ 8 h 9"/>
                <a:gd name="T4" fmla="*/ 3 w 6"/>
                <a:gd name="T5" fmla="*/ 9 h 9"/>
                <a:gd name="T6" fmla="*/ 0 w 6"/>
                <a:gd name="T7" fmla="*/ 4 h 9"/>
                <a:gd name="T8" fmla="*/ 4 w 6"/>
                <a:gd name="T9" fmla="*/ 0 h 9"/>
                <a:gd name="T10" fmla="*/ 6 w 6"/>
                <a:gd name="T11" fmla="*/ 3 h 9"/>
                <a:gd name="T12" fmla="*/ 3 w 6"/>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3" y="8"/>
                  </a:moveTo>
                  <a:lnTo>
                    <a:pt x="3" y="8"/>
                  </a:lnTo>
                  <a:lnTo>
                    <a:pt x="3" y="9"/>
                  </a:lnTo>
                  <a:cubicBezTo>
                    <a:pt x="2" y="7"/>
                    <a:pt x="1" y="5"/>
                    <a:pt x="0" y="4"/>
                  </a:cubicBezTo>
                  <a:cubicBezTo>
                    <a:pt x="1" y="2"/>
                    <a:pt x="3" y="1"/>
                    <a:pt x="4" y="0"/>
                  </a:cubicBezTo>
                  <a:cubicBezTo>
                    <a:pt x="5" y="1"/>
                    <a:pt x="5" y="2"/>
                    <a:pt x="6" y="3"/>
                  </a:cubicBezTo>
                  <a:cubicBezTo>
                    <a:pt x="5" y="5"/>
                    <a:pt x="4" y="6"/>
                    <a:pt x="3"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0" name="Freeform 1165"/>
            <p:cNvSpPr>
              <a:spLocks/>
            </p:cNvSpPr>
            <p:nvPr userDrawn="1"/>
          </p:nvSpPr>
          <p:spPr bwMode="auto">
            <a:xfrm>
              <a:off x="335" y="172"/>
              <a:ext cx="4" cy="14"/>
            </a:xfrm>
            <a:custGeom>
              <a:avLst/>
              <a:gdLst>
                <a:gd name="T0" fmla="*/ 5 w 9"/>
                <a:gd name="T1" fmla="*/ 0 h 32"/>
                <a:gd name="T2" fmla="*/ 5 w 9"/>
                <a:gd name="T3" fmla="*/ 0 h 32"/>
                <a:gd name="T4" fmla="*/ 9 w 9"/>
                <a:gd name="T5" fmla="*/ 1 h 32"/>
                <a:gd name="T6" fmla="*/ 2 w 9"/>
                <a:gd name="T7" fmla="*/ 32 h 32"/>
                <a:gd name="T8" fmla="*/ 2 w 9"/>
                <a:gd name="T9" fmla="*/ 31 h 32"/>
                <a:gd name="T10" fmla="*/ 1 w 9"/>
                <a:gd name="T11" fmla="*/ 32 h 32"/>
                <a:gd name="T12" fmla="*/ 0 w 9"/>
                <a:gd name="T13" fmla="*/ 32 h 32"/>
                <a:gd name="T14" fmla="*/ 5 w 9"/>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32">
                  <a:moveTo>
                    <a:pt x="5" y="0"/>
                  </a:moveTo>
                  <a:lnTo>
                    <a:pt x="5" y="0"/>
                  </a:lnTo>
                  <a:cubicBezTo>
                    <a:pt x="6" y="0"/>
                    <a:pt x="8" y="0"/>
                    <a:pt x="9" y="1"/>
                  </a:cubicBezTo>
                  <a:lnTo>
                    <a:pt x="2" y="32"/>
                  </a:lnTo>
                  <a:cubicBezTo>
                    <a:pt x="2" y="32"/>
                    <a:pt x="2" y="32"/>
                    <a:pt x="2" y="31"/>
                  </a:cubicBezTo>
                  <a:lnTo>
                    <a:pt x="1" y="32"/>
                  </a:lnTo>
                  <a:cubicBezTo>
                    <a:pt x="1" y="32"/>
                    <a:pt x="1" y="32"/>
                    <a:pt x="0" y="32"/>
                  </a:cubicBezTo>
                  <a:lnTo>
                    <a:pt x="5"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1" name="Freeform 1166"/>
            <p:cNvSpPr>
              <a:spLocks/>
            </p:cNvSpPr>
            <p:nvPr userDrawn="1"/>
          </p:nvSpPr>
          <p:spPr bwMode="auto">
            <a:xfrm>
              <a:off x="339" y="176"/>
              <a:ext cx="4" cy="4"/>
            </a:xfrm>
            <a:custGeom>
              <a:avLst/>
              <a:gdLst>
                <a:gd name="T0" fmla="*/ 4 w 8"/>
                <a:gd name="T1" fmla="*/ 0 h 9"/>
                <a:gd name="T2" fmla="*/ 4 w 8"/>
                <a:gd name="T3" fmla="*/ 0 h 9"/>
                <a:gd name="T4" fmla="*/ 8 w 8"/>
                <a:gd name="T5" fmla="*/ 5 h 9"/>
                <a:gd name="T6" fmla="*/ 5 w 8"/>
                <a:gd name="T7" fmla="*/ 9 h 9"/>
                <a:gd name="T8" fmla="*/ 0 w 8"/>
                <a:gd name="T9" fmla="*/ 5 h 9"/>
                <a:gd name="T10" fmla="*/ 4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4" y="0"/>
                  </a:moveTo>
                  <a:lnTo>
                    <a:pt x="4" y="0"/>
                  </a:lnTo>
                  <a:cubicBezTo>
                    <a:pt x="6" y="1"/>
                    <a:pt x="7" y="3"/>
                    <a:pt x="8" y="5"/>
                  </a:cubicBezTo>
                  <a:cubicBezTo>
                    <a:pt x="7" y="6"/>
                    <a:pt x="6" y="8"/>
                    <a:pt x="5" y="9"/>
                  </a:cubicBezTo>
                  <a:cubicBezTo>
                    <a:pt x="3" y="8"/>
                    <a:pt x="2" y="6"/>
                    <a:pt x="0" y="5"/>
                  </a:cubicBezTo>
                  <a:cubicBezTo>
                    <a:pt x="2" y="3"/>
                    <a:pt x="3" y="1"/>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2" name="Freeform 1167"/>
            <p:cNvSpPr>
              <a:spLocks/>
            </p:cNvSpPr>
            <p:nvPr userDrawn="1"/>
          </p:nvSpPr>
          <p:spPr bwMode="auto">
            <a:xfrm>
              <a:off x="343" y="176"/>
              <a:ext cx="4" cy="5"/>
            </a:xfrm>
            <a:custGeom>
              <a:avLst/>
              <a:gdLst>
                <a:gd name="T0" fmla="*/ 4 w 8"/>
                <a:gd name="T1" fmla="*/ 11 h 11"/>
                <a:gd name="T2" fmla="*/ 4 w 8"/>
                <a:gd name="T3" fmla="*/ 11 h 11"/>
                <a:gd name="T4" fmla="*/ 0 w 8"/>
                <a:gd name="T5" fmla="*/ 6 h 11"/>
                <a:gd name="T6" fmla="*/ 4 w 8"/>
                <a:gd name="T7" fmla="*/ 0 h 11"/>
                <a:gd name="T8" fmla="*/ 8 w 8"/>
                <a:gd name="T9" fmla="*/ 5 h 11"/>
                <a:gd name="T10" fmla="*/ 4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4" y="11"/>
                  </a:moveTo>
                  <a:lnTo>
                    <a:pt x="4" y="11"/>
                  </a:lnTo>
                  <a:cubicBezTo>
                    <a:pt x="3" y="9"/>
                    <a:pt x="2" y="7"/>
                    <a:pt x="0" y="6"/>
                  </a:cubicBezTo>
                  <a:cubicBezTo>
                    <a:pt x="2" y="4"/>
                    <a:pt x="3" y="2"/>
                    <a:pt x="4" y="0"/>
                  </a:cubicBezTo>
                  <a:cubicBezTo>
                    <a:pt x="6" y="2"/>
                    <a:pt x="7" y="4"/>
                    <a:pt x="8" y="5"/>
                  </a:cubicBezTo>
                  <a:cubicBezTo>
                    <a:pt x="7" y="7"/>
                    <a:pt x="6" y="9"/>
                    <a:pt x="4"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3" name="Freeform 1168"/>
            <p:cNvSpPr>
              <a:spLocks/>
            </p:cNvSpPr>
            <p:nvPr userDrawn="1"/>
          </p:nvSpPr>
          <p:spPr bwMode="auto">
            <a:xfrm>
              <a:off x="341" y="178"/>
              <a:ext cx="4" cy="5"/>
            </a:xfrm>
            <a:custGeom>
              <a:avLst/>
              <a:gdLst>
                <a:gd name="T0" fmla="*/ 4 w 8"/>
                <a:gd name="T1" fmla="*/ 10 h 10"/>
                <a:gd name="T2" fmla="*/ 4 w 8"/>
                <a:gd name="T3" fmla="*/ 10 h 10"/>
                <a:gd name="T4" fmla="*/ 0 w 8"/>
                <a:gd name="T5" fmla="*/ 5 h 10"/>
                <a:gd name="T6" fmla="*/ 4 w 8"/>
                <a:gd name="T7" fmla="*/ 0 h 10"/>
                <a:gd name="T8" fmla="*/ 8 w 8"/>
                <a:gd name="T9" fmla="*/ 5 h 10"/>
                <a:gd name="T10" fmla="*/ 4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4" y="10"/>
                  </a:moveTo>
                  <a:lnTo>
                    <a:pt x="4" y="10"/>
                  </a:lnTo>
                  <a:cubicBezTo>
                    <a:pt x="3" y="8"/>
                    <a:pt x="2" y="7"/>
                    <a:pt x="0" y="5"/>
                  </a:cubicBezTo>
                  <a:cubicBezTo>
                    <a:pt x="2" y="3"/>
                    <a:pt x="3" y="2"/>
                    <a:pt x="4" y="0"/>
                  </a:cubicBezTo>
                  <a:cubicBezTo>
                    <a:pt x="5" y="2"/>
                    <a:pt x="7" y="4"/>
                    <a:pt x="8" y="5"/>
                  </a:cubicBezTo>
                  <a:cubicBezTo>
                    <a:pt x="7" y="7"/>
                    <a:pt x="5" y="8"/>
                    <a:pt x="4"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4" name="Freeform 1169"/>
            <p:cNvSpPr>
              <a:spLocks/>
            </p:cNvSpPr>
            <p:nvPr userDrawn="1"/>
          </p:nvSpPr>
          <p:spPr bwMode="auto">
            <a:xfrm>
              <a:off x="340" y="181"/>
              <a:ext cx="3" cy="4"/>
            </a:xfrm>
            <a:custGeom>
              <a:avLst/>
              <a:gdLst>
                <a:gd name="T0" fmla="*/ 4 w 8"/>
                <a:gd name="T1" fmla="*/ 9 h 9"/>
                <a:gd name="T2" fmla="*/ 4 w 8"/>
                <a:gd name="T3" fmla="*/ 9 h 9"/>
                <a:gd name="T4" fmla="*/ 0 w 8"/>
                <a:gd name="T5" fmla="*/ 4 h 9"/>
                <a:gd name="T6" fmla="*/ 4 w 8"/>
                <a:gd name="T7" fmla="*/ 0 h 9"/>
                <a:gd name="T8" fmla="*/ 8 w 8"/>
                <a:gd name="T9" fmla="*/ 4 h 9"/>
                <a:gd name="T10" fmla="*/ 4 w 8"/>
                <a:gd name="T11" fmla="*/ 9 h 9"/>
              </a:gdLst>
              <a:ahLst/>
              <a:cxnLst>
                <a:cxn ang="0">
                  <a:pos x="T0" y="T1"/>
                </a:cxn>
                <a:cxn ang="0">
                  <a:pos x="T2" y="T3"/>
                </a:cxn>
                <a:cxn ang="0">
                  <a:pos x="T4" y="T5"/>
                </a:cxn>
                <a:cxn ang="0">
                  <a:pos x="T6" y="T7"/>
                </a:cxn>
                <a:cxn ang="0">
                  <a:pos x="T8" y="T9"/>
                </a:cxn>
                <a:cxn ang="0">
                  <a:pos x="T10" y="T11"/>
                </a:cxn>
              </a:cxnLst>
              <a:rect l="0" t="0" r="r" b="b"/>
              <a:pathLst>
                <a:path w="8" h="9">
                  <a:moveTo>
                    <a:pt x="4" y="9"/>
                  </a:moveTo>
                  <a:lnTo>
                    <a:pt x="4" y="9"/>
                  </a:lnTo>
                  <a:cubicBezTo>
                    <a:pt x="2" y="7"/>
                    <a:pt x="1" y="6"/>
                    <a:pt x="0" y="4"/>
                  </a:cubicBezTo>
                  <a:cubicBezTo>
                    <a:pt x="1" y="3"/>
                    <a:pt x="2" y="1"/>
                    <a:pt x="4" y="0"/>
                  </a:cubicBezTo>
                  <a:cubicBezTo>
                    <a:pt x="5" y="1"/>
                    <a:pt x="6" y="3"/>
                    <a:pt x="8" y="4"/>
                  </a:cubicBezTo>
                  <a:cubicBezTo>
                    <a:pt x="6" y="6"/>
                    <a:pt x="5" y="7"/>
                    <a:pt x="4" y="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5" name="Freeform 1170"/>
            <p:cNvSpPr>
              <a:spLocks/>
            </p:cNvSpPr>
            <p:nvPr userDrawn="1"/>
          </p:nvSpPr>
          <p:spPr bwMode="auto">
            <a:xfrm>
              <a:off x="337" y="183"/>
              <a:ext cx="4" cy="4"/>
            </a:xfrm>
            <a:custGeom>
              <a:avLst/>
              <a:gdLst>
                <a:gd name="T0" fmla="*/ 4 w 8"/>
                <a:gd name="T1" fmla="*/ 8 h 8"/>
                <a:gd name="T2" fmla="*/ 4 w 8"/>
                <a:gd name="T3" fmla="*/ 8 h 8"/>
                <a:gd name="T4" fmla="*/ 0 w 8"/>
                <a:gd name="T5" fmla="*/ 4 h 8"/>
                <a:gd name="T6" fmla="*/ 4 w 8"/>
                <a:gd name="T7" fmla="*/ 0 h 8"/>
                <a:gd name="T8" fmla="*/ 8 w 8"/>
                <a:gd name="T9" fmla="*/ 4 h 8"/>
                <a:gd name="T10" fmla="*/ 4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4" y="8"/>
                  </a:moveTo>
                  <a:lnTo>
                    <a:pt x="4" y="8"/>
                  </a:lnTo>
                  <a:cubicBezTo>
                    <a:pt x="3" y="7"/>
                    <a:pt x="2" y="5"/>
                    <a:pt x="0" y="4"/>
                  </a:cubicBezTo>
                  <a:cubicBezTo>
                    <a:pt x="2" y="2"/>
                    <a:pt x="3" y="1"/>
                    <a:pt x="4" y="0"/>
                  </a:cubicBezTo>
                  <a:cubicBezTo>
                    <a:pt x="6" y="1"/>
                    <a:pt x="7" y="3"/>
                    <a:pt x="8" y="4"/>
                  </a:cubicBezTo>
                  <a:cubicBezTo>
                    <a:pt x="7" y="6"/>
                    <a:pt x="5" y="7"/>
                    <a:pt x="4"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6" name="Freeform 1171"/>
            <p:cNvSpPr>
              <a:spLocks/>
            </p:cNvSpPr>
            <p:nvPr userDrawn="1"/>
          </p:nvSpPr>
          <p:spPr bwMode="auto">
            <a:xfrm>
              <a:off x="345" y="178"/>
              <a:ext cx="4" cy="5"/>
            </a:xfrm>
            <a:custGeom>
              <a:avLst/>
              <a:gdLst>
                <a:gd name="T0" fmla="*/ 4 w 8"/>
                <a:gd name="T1" fmla="*/ 11 h 11"/>
                <a:gd name="T2" fmla="*/ 4 w 8"/>
                <a:gd name="T3" fmla="*/ 11 h 11"/>
                <a:gd name="T4" fmla="*/ 0 w 8"/>
                <a:gd name="T5" fmla="*/ 5 h 11"/>
                <a:gd name="T6" fmla="*/ 4 w 8"/>
                <a:gd name="T7" fmla="*/ 0 h 11"/>
                <a:gd name="T8" fmla="*/ 8 w 8"/>
                <a:gd name="T9" fmla="*/ 6 h 11"/>
                <a:gd name="T10" fmla="*/ 4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4" y="11"/>
                  </a:moveTo>
                  <a:lnTo>
                    <a:pt x="4" y="11"/>
                  </a:lnTo>
                  <a:cubicBezTo>
                    <a:pt x="3" y="9"/>
                    <a:pt x="1" y="7"/>
                    <a:pt x="0" y="5"/>
                  </a:cubicBezTo>
                  <a:cubicBezTo>
                    <a:pt x="1" y="4"/>
                    <a:pt x="3" y="2"/>
                    <a:pt x="4" y="0"/>
                  </a:cubicBezTo>
                  <a:cubicBezTo>
                    <a:pt x="5" y="2"/>
                    <a:pt x="6" y="4"/>
                    <a:pt x="8" y="6"/>
                  </a:cubicBezTo>
                  <a:cubicBezTo>
                    <a:pt x="6" y="8"/>
                    <a:pt x="5" y="10"/>
                    <a:pt x="4"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7" name="Freeform 1172"/>
            <p:cNvSpPr>
              <a:spLocks/>
            </p:cNvSpPr>
            <p:nvPr userDrawn="1"/>
          </p:nvSpPr>
          <p:spPr bwMode="auto">
            <a:xfrm>
              <a:off x="344" y="181"/>
              <a:ext cx="3" cy="5"/>
            </a:xfrm>
            <a:custGeom>
              <a:avLst/>
              <a:gdLst>
                <a:gd name="T0" fmla="*/ 4 w 7"/>
                <a:gd name="T1" fmla="*/ 10 h 10"/>
                <a:gd name="T2" fmla="*/ 4 w 7"/>
                <a:gd name="T3" fmla="*/ 10 h 10"/>
                <a:gd name="T4" fmla="*/ 0 w 7"/>
                <a:gd name="T5" fmla="*/ 5 h 10"/>
                <a:gd name="T6" fmla="*/ 3 w 7"/>
                <a:gd name="T7" fmla="*/ 0 h 10"/>
                <a:gd name="T8" fmla="*/ 7 w 7"/>
                <a:gd name="T9" fmla="*/ 6 h 10"/>
                <a:gd name="T10" fmla="*/ 4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4" y="10"/>
                  </a:moveTo>
                  <a:lnTo>
                    <a:pt x="4" y="10"/>
                  </a:lnTo>
                  <a:cubicBezTo>
                    <a:pt x="3" y="8"/>
                    <a:pt x="1" y="6"/>
                    <a:pt x="0" y="5"/>
                  </a:cubicBezTo>
                  <a:cubicBezTo>
                    <a:pt x="1" y="3"/>
                    <a:pt x="2" y="2"/>
                    <a:pt x="3" y="0"/>
                  </a:cubicBezTo>
                  <a:cubicBezTo>
                    <a:pt x="5" y="2"/>
                    <a:pt x="6" y="4"/>
                    <a:pt x="7" y="6"/>
                  </a:cubicBezTo>
                  <a:cubicBezTo>
                    <a:pt x="6" y="7"/>
                    <a:pt x="5" y="9"/>
                    <a:pt x="4"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8" name="Freeform 1173"/>
            <p:cNvSpPr>
              <a:spLocks/>
            </p:cNvSpPr>
            <p:nvPr userDrawn="1"/>
          </p:nvSpPr>
          <p:spPr bwMode="auto">
            <a:xfrm>
              <a:off x="341" y="183"/>
              <a:ext cx="4" cy="5"/>
            </a:xfrm>
            <a:custGeom>
              <a:avLst/>
              <a:gdLst>
                <a:gd name="T0" fmla="*/ 4 w 8"/>
                <a:gd name="T1" fmla="*/ 10 h 10"/>
                <a:gd name="T2" fmla="*/ 4 w 8"/>
                <a:gd name="T3" fmla="*/ 10 h 10"/>
                <a:gd name="T4" fmla="*/ 4 w 8"/>
                <a:gd name="T5" fmla="*/ 10 h 10"/>
                <a:gd name="T6" fmla="*/ 4 w 8"/>
                <a:gd name="T7" fmla="*/ 9 h 10"/>
                <a:gd name="T8" fmla="*/ 4 w 8"/>
                <a:gd name="T9" fmla="*/ 9 h 10"/>
                <a:gd name="T10" fmla="*/ 3 w 8"/>
                <a:gd name="T11" fmla="*/ 9 h 10"/>
                <a:gd name="T12" fmla="*/ 0 w 8"/>
                <a:gd name="T13" fmla="*/ 4 h 10"/>
                <a:gd name="T14" fmla="*/ 4 w 8"/>
                <a:gd name="T15" fmla="*/ 0 h 10"/>
                <a:gd name="T16" fmla="*/ 8 w 8"/>
                <a:gd name="T17" fmla="*/ 6 h 10"/>
                <a:gd name="T18" fmla="*/ 4 w 8"/>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0">
                  <a:moveTo>
                    <a:pt x="4" y="10"/>
                  </a:moveTo>
                  <a:lnTo>
                    <a:pt x="4" y="10"/>
                  </a:lnTo>
                  <a:lnTo>
                    <a:pt x="4" y="10"/>
                  </a:lnTo>
                  <a:cubicBezTo>
                    <a:pt x="4" y="9"/>
                    <a:pt x="4" y="9"/>
                    <a:pt x="4" y="9"/>
                  </a:cubicBezTo>
                  <a:lnTo>
                    <a:pt x="4" y="9"/>
                  </a:lnTo>
                  <a:cubicBezTo>
                    <a:pt x="4" y="9"/>
                    <a:pt x="4" y="9"/>
                    <a:pt x="3" y="9"/>
                  </a:cubicBezTo>
                  <a:cubicBezTo>
                    <a:pt x="2" y="7"/>
                    <a:pt x="1" y="6"/>
                    <a:pt x="0" y="4"/>
                  </a:cubicBezTo>
                  <a:cubicBezTo>
                    <a:pt x="1" y="3"/>
                    <a:pt x="3" y="2"/>
                    <a:pt x="4" y="0"/>
                  </a:cubicBezTo>
                  <a:cubicBezTo>
                    <a:pt x="6" y="2"/>
                    <a:pt x="7" y="4"/>
                    <a:pt x="8" y="6"/>
                  </a:cubicBezTo>
                  <a:cubicBezTo>
                    <a:pt x="7" y="7"/>
                    <a:pt x="6" y="9"/>
                    <a:pt x="4"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49" name="Freeform 1174"/>
            <p:cNvSpPr>
              <a:spLocks/>
            </p:cNvSpPr>
            <p:nvPr userDrawn="1"/>
          </p:nvSpPr>
          <p:spPr bwMode="auto">
            <a:xfrm>
              <a:off x="340" y="186"/>
              <a:ext cx="2" cy="2"/>
            </a:xfrm>
            <a:custGeom>
              <a:avLst/>
              <a:gdLst>
                <a:gd name="T0" fmla="*/ 6 w 6"/>
                <a:gd name="T1" fmla="*/ 4 h 5"/>
                <a:gd name="T2" fmla="*/ 6 w 6"/>
                <a:gd name="T3" fmla="*/ 4 h 5"/>
                <a:gd name="T4" fmla="*/ 1 w 6"/>
                <a:gd name="T5" fmla="*/ 5 h 5"/>
                <a:gd name="T6" fmla="*/ 0 w 6"/>
                <a:gd name="T7" fmla="*/ 4 h 5"/>
                <a:gd name="T8" fmla="*/ 4 w 6"/>
                <a:gd name="T9" fmla="*/ 0 h 5"/>
                <a:gd name="T10" fmla="*/ 6 w 6"/>
                <a:gd name="T11" fmla="*/ 4 h 5"/>
              </a:gdLst>
              <a:ahLst/>
              <a:cxnLst>
                <a:cxn ang="0">
                  <a:pos x="T0" y="T1"/>
                </a:cxn>
                <a:cxn ang="0">
                  <a:pos x="T2" y="T3"/>
                </a:cxn>
                <a:cxn ang="0">
                  <a:pos x="T4" y="T5"/>
                </a:cxn>
                <a:cxn ang="0">
                  <a:pos x="T6" y="T7"/>
                </a:cxn>
                <a:cxn ang="0">
                  <a:pos x="T8" y="T9"/>
                </a:cxn>
                <a:cxn ang="0">
                  <a:pos x="T10" y="T11"/>
                </a:cxn>
              </a:cxnLst>
              <a:rect l="0" t="0" r="r" b="b"/>
              <a:pathLst>
                <a:path w="6" h="5">
                  <a:moveTo>
                    <a:pt x="6" y="4"/>
                  </a:moveTo>
                  <a:lnTo>
                    <a:pt x="6" y="4"/>
                  </a:lnTo>
                  <a:cubicBezTo>
                    <a:pt x="5" y="4"/>
                    <a:pt x="3" y="4"/>
                    <a:pt x="1" y="5"/>
                  </a:cubicBezTo>
                  <a:cubicBezTo>
                    <a:pt x="0" y="5"/>
                    <a:pt x="0" y="4"/>
                    <a:pt x="0" y="4"/>
                  </a:cubicBezTo>
                  <a:cubicBezTo>
                    <a:pt x="1" y="2"/>
                    <a:pt x="2" y="1"/>
                    <a:pt x="4" y="0"/>
                  </a:cubicBezTo>
                  <a:cubicBezTo>
                    <a:pt x="4" y="1"/>
                    <a:pt x="5" y="2"/>
                    <a:pt x="6"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0" name="Freeform 1175"/>
            <p:cNvSpPr>
              <a:spLocks/>
            </p:cNvSpPr>
            <p:nvPr userDrawn="1"/>
          </p:nvSpPr>
          <p:spPr bwMode="auto">
            <a:xfrm>
              <a:off x="343" y="188"/>
              <a:ext cx="0"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cubicBezTo>
                    <a:pt x="0" y="0"/>
                    <a:pt x="0" y="0"/>
                    <a:pt x="1" y="0"/>
                  </a:cubicBezTo>
                  <a:lnTo>
                    <a:pt x="1"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1" name="Freeform 1176"/>
            <p:cNvSpPr>
              <a:spLocks/>
            </p:cNvSpPr>
            <p:nvPr userDrawn="1"/>
          </p:nvSpPr>
          <p:spPr bwMode="auto">
            <a:xfrm>
              <a:off x="337" y="187"/>
              <a:ext cx="3" cy="2"/>
            </a:xfrm>
            <a:custGeom>
              <a:avLst/>
              <a:gdLst>
                <a:gd name="T0" fmla="*/ 5 w 5"/>
                <a:gd name="T1" fmla="*/ 2 h 4"/>
                <a:gd name="T2" fmla="*/ 5 w 5"/>
                <a:gd name="T3" fmla="*/ 2 h 4"/>
                <a:gd name="T4" fmla="*/ 1 w 5"/>
                <a:gd name="T5" fmla="*/ 4 h 4"/>
                <a:gd name="T6" fmla="*/ 0 w 5"/>
                <a:gd name="T7" fmla="*/ 4 h 4"/>
                <a:gd name="T8" fmla="*/ 0 w 5"/>
                <a:gd name="T9" fmla="*/ 4 h 4"/>
                <a:gd name="T10" fmla="*/ 4 w 5"/>
                <a:gd name="T11" fmla="*/ 0 h 4"/>
                <a:gd name="T12" fmla="*/ 5 w 5"/>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2"/>
                  </a:moveTo>
                  <a:lnTo>
                    <a:pt x="5" y="2"/>
                  </a:lnTo>
                  <a:cubicBezTo>
                    <a:pt x="4" y="2"/>
                    <a:pt x="3" y="3"/>
                    <a:pt x="1" y="4"/>
                  </a:cubicBezTo>
                  <a:cubicBezTo>
                    <a:pt x="1" y="4"/>
                    <a:pt x="1" y="4"/>
                    <a:pt x="0" y="4"/>
                  </a:cubicBezTo>
                  <a:lnTo>
                    <a:pt x="0" y="4"/>
                  </a:lnTo>
                  <a:cubicBezTo>
                    <a:pt x="1" y="2"/>
                    <a:pt x="3" y="1"/>
                    <a:pt x="4" y="0"/>
                  </a:cubicBezTo>
                  <a:cubicBezTo>
                    <a:pt x="4" y="1"/>
                    <a:pt x="5" y="1"/>
                    <a:pt x="5"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2" name="Freeform 1177"/>
            <p:cNvSpPr>
              <a:spLocks/>
            </p:cNvSpPr>
            <p:nvPr userDrawn="1"/>
          </p:nvSpPr>
          <p:spPr bwMode="auto">
            <a:xfrm>
              <a:off x="341" y="191"/>
              <a:ext cx="0" cy="0"/>
            </a:xfrm>
            <a:custGeom>
              <a:avLst/>
              <a:gdLst>
                <a:gd name="T0" fmla="*/ 1 w 1"/>
                <a:gd name="T1" fmla="*/ 1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lnTo>
                    <a:pt x="1" y="0"/>
                  </a:lnTo>
                  <a:lnTo>
                    <a:pt x="0" y="0"/>
                  </a:lnTo>
                  <a:lnTo>
                    <a:pt x="1" y="0"/>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3" name="Freeform 1178"/>
            <p:cNvSpPr>
              <a:spLocks/>
            </p:cNvSpPr>
            <p:nvPr userDrawn="1"/>
          </p:nvSpPr>
          <p:spPr bwMode="auto">
            <a:xfrm>
              <a:off x="340" y="192"/>
              <a:ext cx="2" cy="2"/>
            </a:xfrm>
            <a:custGeom>
              <a:avLst/>
              <a:gdLst>
                <a:gd name="T0" fmla="*/ 2 w 5"/>
                <a:gd name="T1" fmla="*/ 3 h 3"/>
                <a:gd name="T2" fmla="*/ 2 w 5"/>
                <a:gd name="T3" fmla="*/ 3 h 3"/>
                <a:gd name="T4" fmla="*/ 0 w 5"/>
                <a:gd name="T5" fmla="*/ 3 h 3"/>
                <a:gd name="T6" fmla="*/ 5 w 5"/>
                <a:gd name="T7" fmla="*/ 0 h 3"/>
                <a:gd name="T8" fmla="*/ 5 w 5"/>
                <a:gd name="T9" fmla="*/ 0 h 3"/>
                <a:gd name="T10" fmla="*/ 2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2" y="3"/>
                  </a:moveTo>
                  <a:lnTo>
                    <a:pt x="2" y="3"/>
                  </a:lnTo>
                  <a:cubicBezTo>
                    <a:pt x="1" y="3"/>
                    <a:pt x="1" y="3"/>
                    <a:pt x="0" y="3"/>
                  </a:cubicBezTo>
                  <a:cubicBezTo>
                    <a:pt x="2" y="2"/>
                    <a:pt x="3" y="1"/>
                    <a:pt x="5" y="0"/>
                  </a:cubicBezTo>
                  <a:lnTo>
                    <a:pt x="5" y="0"/>
                  </a:lnTo>
                  <a:cubicBezTo>
                    <a:pt x="4" y="1"/>
                    <a:pt x="3" y="2"/>
                    <a:pt x="2"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4" name="Freeform 1179"/>
            <p:cNvSpPr>
              <a:spLocks/>
            </p:cNvSpPr>
            <p:nvPr userDrawn="1"/>
          </p:nvSpPr>
          <p:spPr bwMode="auto">
            <a:xfrm>
              <a:off x="345" y="184"/>
              <a:ext cx="4" cy="4"/>
            </a:xfrm>
            <a:custGeom>
              <a:avLst/>
              <a:gdLst>
                <a:gd name="T0" fmla="*/ 3 w 7"/>
                <a:gd name="T1" fmla="*/ 9 h 9"/>
                <a:gd name="T2" fmla="*/ 3 w 7"/>
                <a:gd name="T3" fmla="*/ 9 h 9"/>
                <a:gd name="T4" fmla="*/ 0 w 7"/>
                <a:gd name="T5" fmla="*/ 4 h 9"/>
                <a:gd name="T6" fmla="*/ 4 w 7"/>
                <a:gd name="T7" fmla="*/ 0 h 9"/>
                <a:gd name="T8" fmla="*/ 7 w 7"/>
                <a:gd name="T9" fmla="*/ 4 h 9"/>
                <a:gd name="T10" fmla="*/ 3 w 7"/>
                <a:gd name="T11" fmla="*/ 9 h 9"/>
              </a:gdLst>
              <a:ahLst/>
              <a:cxnLst>
                <a:cxn ang="0">
                  <a:pos x="T0" y="T1"/>
                </a:cxn>
                <a:cxn ang="0">
                  <a:pos x="T2" y="T3"/>
                </a:cxn>
                <a:cxn ang="0">
                  <a:pos x="T4" y="T5"/>
                </a:cxn>
                <a:cxn ang="0">
                  <a:pos x="T6" y="T7"/>
                </a:cxn>
                <a:cxn ang="0">
                  <a:pos x="T8" y="T9"/>
                </a:cxn>
                <a:cxn ang="0">
                  <a:pos x="T10" y="T11"/>
                </a:cxn>
              </a:cxnLst>
              <a:rect l="0" t="0" r="r" b="b"/>
              <a:pathLst>
                <a:path w="7" h="9">
                  <a:moveTo>
                    <a:pt x="3" y="9"/>
                  </a:moveTo>
                  <a:lnTo>
                    <a:pt x="3" y="9"/>
                  </a:lnTo>
                  <a:cubicBezTo>
                    <a:pt x="2" y="7"/>
                    <a:pt x="1" y="6"/>
                    <a:pt x="0" y="4"/>
                  </a:cubicBezTo>
                  <a:cubicBezTo>
                    <a:pt x="2" y="3"/>
                    <a:pt x="3" y="1"/>
                    <a:pt x="4" y="0"/>
                  </a:cubicBezTo>
                  <a:cubicBezTo>
                    <a:pt x="5" y="1"/>
                    <a:pt x="6" y="3"/>
                    <a:pt x="7" y="4"/>
                  </a:cubicBezTo>
                  <a:cubicBezTo>
                    <a:pt x="6" y="6"/>
                    <a:pt x="4" y="7"/>
                    <a:pt x="3" y="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5" name="Freeform 1180"/>
            <p:cNvSpPr>
              <a:spLocks/>
            </p:cNvSpPr>
            <p:nvPr userDrawn="1"/>
          </p:nvSpPr>
          <p:spPr bwMode="auto">
            <a:xfrm>
              <a:off x="344" y="186"/>
              <a:ext cx="3" cy="4"/>
            </a:xfrm>
            <a:custGeom>
              <a:avLst/>
              <a:gdLst>
                <a:gd name="T0" fmla="*/ 3 w 7"/>
                <a:gd name="T1" fmla="*/ 8 h 8"/>
                <a:gd name="T2" fmla="*/ 3 w 7"/>
                <a:gd name="T3" fmla="*/ 8 h 8"/>
                <a:gd name="T4" fmla="*/ 0 w 7"/>
                <a:gd name="T5" fmla="*/ 4 h 8"/>
                <a:gd name="T6" fmla="*/ 4 w 7"/>
                <a:gd name="T7" fmla="*/ 0 h 8"/>
                <a:gd name="T8" fmla="*/ 7 w 7"/>
                <a:gd name="T9" fmla="*/ 4 h 8"/>
                <a:gd name="T10" fmla="*/ 3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3" y="8"/>
                  </a:moveTo>
                  <a:lnTo>
                    <a:pt x="3" y="8"/>
                  </a:lnTo>
                  <a:cubicBezTo>
                    <a:pt x="2" y="7"/>
                    <a:pt x="1" y="5"/>
                    <a:pt x="0" y="4"/>
                  </a:cubicBezTo>
                  <a:cubicBezTo>
                    <a:pt x="1" y="3"/>
                    <a:pt x="2" y="1"/>
                    <a:pt x="4" y="0"/>
                  </a:cubicBezTo>
                  <a:cubicBezTo>
                    <a:pt x="5" y="1"/>
                    <a:pt x="6" y="3"/>
                    <a:pt x="7" y="4"/>
                  </a:cubicBezTo>
                  <a:cubicBezTo>
                    <a:pt x="5" y="6"/>
                    <a:pt x="4" y="7"/>
                    <a:pt x="3"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6" name="Freeform 1181"/>
            <p:cNvSpPr>
              <a:spLocks/>
            </p:cNvSpPr>
            <p:nvPr userDrawn="1"/>
          </p:nvSpPr>
          <p:spPr bwMode="auto">
            <a:xfrm>
              <a:off x="341" y="189"/>
              <a:ext cx="4" cy="3"/>
            </a:xfrm>
            <a:custGeom>
              <a:avLst/>
              <a:gdLst>
                <a:gd name="T0" fmla="*/ 3 w 7"/>
                <a:gd name="T1" fmla="*/ 8 h 8"/>
                <a:gd name="T2" fmla="*/ 3 w 7"/>
                <a:gd name="T3" fmla="*/ 8 h 8"/>
                <a:gd name="T4" fmla="*/ 2 w 7"/>
                <a:gd name="T5" fmla="*/ 7 h 8"/>
                <a:gd name="T6" fmla="*/ 4 w 7"/>
                <a:gd name="T7" fmla="*/ 5 h 8"/>
                <a:gd name="T8" fmla="*/ 3 w 7"/>
                <a:gd name="T9" fmla="*/ 5 h 8"/>
                <a:gd name="T10" fmla="*/ 1 w 7"/>
                <a:gd name="T11" fmla="*/ 4 h 8"/>
                <a:gd name="T12" fmla="*/ 0 w 7"/>
                <a:gd name="T13" fmla="*/ 3 h 8"/>
                <a:gd name="T14" fmla="*/ 4 w 7"/>
                <a:gd name="T15" fmla="*/ 0 h 8"/>
                <a:gd name="T16" fmla="*/ 7 w 7"/>
                <a:gd name="T17" fmla="*/ 4 h 8"/>
                <a:gd name="T18" fmla="*/ 3 w 7"/>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3" y="8"/>
                  </a:moveTo>
                  <a:lnTo>
                    <a:pt x="3" y="8"/>
                  </a:lnTo>
                  <a:lnTo>
                    <a:pt x="2" y="7"/>
                  </a:lnTo>
                  <a:cubicBezTo>
                    <a:pt x="3" y="6"/>
                    <a:pt x="4" y="6"/>
                    <a:pt x="4" y="5"/>
                  </a:cubicBezTo>
                  <a:lnTo>
                    <a:pt x="3" y="5"/>
                  </a:lnTo>
                  <a:cubicBezTo>
                    <a:pt x="3" y="5"/>
                    <a:pt x="2" y="4"/>
                    <a:pt x="1" y="4"/>
                  </a:cubicBezTo>
                  <a:lnTo>
                    <a:pt x="0" y="3"/>
                  </a:lnTo>
                  <a:cubicBezTo>
                    <a:pt x="2" y="2"/>
                    <a:pt x="3" y="1"/>
                    <a:pt x="4" y="0"/>
                  </a:cubicBezTo>
                  <a:cubicBezTo>
                    <a:pt x="5" y="1"/>
                    <a:pt x="6" y="2"/>
                    <a:pt x="7" y="4"/>
                  </a:cubicBezTo>
                  <a:cubicBezTo>
                    <a:pt x="5" y="5"/>
                    <a:pt x="4" y="6"/>
                    <a:pt x="3"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957" name="Freeform 1182"/>
            <p:cNvSpPr>
              <a:spLocks/>
            </p:cNvSpPr>
            <p:nvPr userDrawn="1"/>
          </p:nvSpPr>
          <p:spPr bwMode="auto">
            <a:xfrm>
              <a:off x="341" y="193"/>
              <a:ext cx="2" cy="2"/>
            </a:xfrm>
            <a:custGeom>
              <a:avLst/>
              <a:gdLst>
                <a:gd name="T0" fmla="*/ 3 w 5"/>
                <a:gd name="T1" fmla="*/ 0 h 5"/>
                <a:gd name="T2" fmla="*/ 3 w 5"/>
                <a:gd name="T3" fmla="*/ 0 h 5"/>
                <a:gd name="T4" fmla="*/ 5 w 5"/>
                <a:gd name="T5" fmla="*/ 4 h 5"/>
                <a:gd name="T6" fmla="*/ 4 w 5"/>
                <a:gd name="T7" fmla="*/ 5 h 5"/>
                <a:gd name="T8" fmla="*/ 0 w 5"/>
                <a:gd name="T9" fmla="*/ 4 h 5"/>
                <a:gd name="T10" fmla="*/ 0 w 5"/>
                <a:gd name="T11" fmla="*/ 4 h 5"/>
                <a:gd name="T12" fmla="*/ 1 w 5"/>
                <a:gd name="T13" fmla="*/ 2 h 5"/>
                <a:gd name="T14" fmla="*/ 1 w 5"/>
                <a:gd name="T15" fmla="*/ 2 h 5"/>
                <a:gd name="T16" fmla="*/ 3 w 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3" y="0"/>
                  </a:moveTo>
                  <a:lnTo>
                    <a:pt x="3" y="0"/>
                  </a:lnTo>
                  <a:cubicBezTo>
                    <a:pt x="4" y="1"/>
                    <a:pt x="5" y="3"/>
                    <a:pt x="5" y="4"/>
                  </a:cubicBezTo>
                  <a:lnTo>
                    <a:pt x="4" y="5"/>
                  </a:lnTo>
                  <a:cubicBezTo>
                    <a:pt x="3" y="5"/>
                    <a:pt x="1" y="4"/>
                    <a:pt x="0" y="4"/>
                  </a:cubicBezTo>
                  <a:lnTo>
                    <a:pt x="0" y="4"/>
                  </a:lnTo>
                  <a:cubicBezTo>
                    <a:pt x="0" y="4"/>
                    <a:pt x="1" y="3"/>
                    <a:pt x="1" y="2"/>
                  </a:cubicBezTo>
                  <a:lnTo>
                    <a:pt x="1" y="2"/>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grpSp>
      <p:grpSp>
        <p:nvGrpSpPr>
          <p:cNvPr id="984" name="Group 1384"/>
          <p:cNvGrpSpPr>
            <a:grpSpLocks/>
          </p:cNvGrpSpPr>
          <p:nvPr userDrawn="1"/>
        </p:nvGrpSpPr>
        <p:grpSpPr bwMode="auto">
          <a:xfrm>
            <a:off x="369888" y="246063"/>
            <a:ext cx="184150" cy="117475"/>
            <a:chOff x="233" y="155"/>
            <a:chExt cx="116" cy="74"/>
          </a:xfrm>
        </p:grpSpPr>
        <p:sp>
          <p:nvSpPr>
            <p:cNvPr id="1558" name="Freeform 1184"/>
            <p:cNvSpPr>
              <a:spLocks/>
            </p:cNvSpPr>
            <p:nvPr userDrawn="1"/>
          </p:nvSpPr>
          <p:spPr bwMode="auto">
            <a:xfrm>
              <a:off x="343" y="191"/>
              <a:ext cx="3" cy="3"/>
            </a:xfrm>
            <a:custGeom>
              <a:avLst/>
              <a:gdLst>
                <a:gd name="T0" fmla="*/ 4 w 7"/>
                <a:gd name="T1" fmla="*/ 0 h 8"/>
                <a:gd name="T2" fmla="*/ 4 w 7"/>
                <a:gd name="T3" fmla="*/ 0 h 8"/>
                <a:gd name="T4" fmla="*/ 7 w 7"/>
                <a:gd name="T5" fmla="*/ 5 h 8"/>
                <a:gd name="T6" fmla="*/ 2 w 7"/>
                <a:gd name="T7" fmla="*/ 8 h 8"/>
                <a:gd name="T8" fmla="*/ 0 w 7"/>
                <a:gd name="T9" fmla="*/ 4 h 8"/>
                <a:gd name="T10" fmla="*/ 4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4" y="0"/>
                  </a:moveTo>
                  <a:lnTo>
                    <a:pt x="4" y="0"/>
                  </a:lnTo>
                  <a:cubicBezTo>
                    <a:pt x="5" y="2"/>
                    <a:pt x="6" y="4"/>
                    <a:pt x="7" y="5"/>
                  </a:cubicBezTo>
                  <a:cubicBezTo>
                    <a:pt x="6" y="6"/>
                    <a:pt x="4" y="7"/>
                    <a:pt x="2" y="8"/>
                  </a:cubicBezTo>
                  <a:cubicBezTo>
                    <a:pt x="1" y="7"/>
                    <a:pt x="1" y="6"/>
                    <a:pt x="0" y="4"/>
                  </a:cubicBezTo>
                  <a:cubicBezTo>
                    <a:pt x="2" y="3"/>
                    <a:pt x="3" y="2"/>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9" name="Freeform 1185"/>
            <p:cNvSpPr>
              <a:spLocks/>
            </p:cNvSpPr>
            <p:nvPr userDrawn="1"/>
          </p:nvSpPr>
          <p:spPr bwMode="auto">
            <a:xfrm>
              <a:off x="333" y="184"/>
              <a:ext cx="1" cy="2"/>
            </a:xfrm>
            <a:custGeom>
              <a:avLst/>
              <a:gdLst>
                <a:gd name="T0" fmla="*/ 0 w 2"/>
                <a:gd name="T1" fmla="*/ 0 h 3"/>
                <a:gd name="T2" fmla="*/ 0 w 2"/>
                <a:gd name="T3" fmla="*/ 0 h 3"/>
                <a:gd name="T4" fmla="*/ 2 w 2"/>
                <a:gd name="T5" fmla="*/ 1 h 3"/>
                <a:gd name="T6" fmla="*/ 1 w 2"/>
                <a:gd name="T7" fmla="*/ 3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0"/>
                  </a:lnTo>
                  <a:lnTo>
                    <a:pt x="2" y="1"/>
                  </a:lnTo>
                  <a:lnTo>
                    <a:pt x="1" y="3"/>
                  </a:lnTo>
                  <a:lnTo>
                    <a:pt x="0" y="3"/>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0" name="Freeform 1186"/>
            <p:cNvSpPr>
              <a:spLocks/>
            </p:cNvSpPr>
            <p:nvPr userDrawn="1"/>
          </p:nvSpPr>
          <p:spPr bwMode="auto">
            <a:xfrm>
              <a:off x="333" y="182"/>
              <a:ext cx="1" cy="2"/>
            </a:xfrm>
            <a:custGeom>
              <a:avLst/>
              <a:gdLst>
                <a:gd name="T0" fmla="*/ 0 w 2"/>
                <a:gd name="T1" fmla="*/ 0 h 3"/>
                <a:gd name="T2" fmla="*/ 0 w 2"/>
                <a:gd name="T3" fmla="*/ 0 h 3"/>
                <a:gd name="T4" fmla="*/ 2 w 2"/>
                <a:gd name="T5" fmla="*/ 1 h 3"/>
                <a:gd name="T6" fmla="*/ 2 w 2"/>
                <a:gd name="T7" fmla="*/ 3 h 3"/>
                <a:gd name="T8" fmla="*/ 0 w 2"/>
                <a:gd name="T9" fmla="*/ 3 h 3"/>
                <a:gd name="T10" fmla="*/ 0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0" y="0"/>
                  </a:moveTo>
                  <a:lnTo>
                    <a:pt x="0" y="0"/>
                  </a:lnTo>
                  <a:lnTo>
                    <a:pt x="2" y="1"/>
                  </a:lnTo>
                  <a:lnTo>
                    <a:pt x="2" y="3"/>
                  </a:lnTo>
                  <a:lnTo>
                    <a:pt x="0" y="3"/>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1" name="Freeform 1187"/>
            <p:cNvSpPr>
              <a:spLocks/>
            </p:cNvSpPr>
            <p:nvPr userDrawn="1"/>
          </p:nvSpPr>
          <p:spPr bwMode="auto">
            <a:xfrm>
              <a:off x="333" y="181"/>
              <a:ext cx="2" cy="1"/>
            </a:xfrm>
            <a:custGeom>
              <a:avLst/>
              <a:gdLst>
                <a:gd name="T0" fmla="*/ 0 w 3"/>
                <a:gd name="T1" fmla="*/ 0 h 3"/>
                <a:gd name="T2" fmla="*/ 0 w 3"/>
                <a:gd name="T3" fmla="*/ 0 h 3"/>
                <a:gd name="T4" fmla="*/ 3 w 3"/>
                <a:gd name="T5" fmla="*/ 1 h 3"/>
                <a:gd name="T6" fmla="*/ 2 w 3"/>
                <a:gd name="T7" fmla="*/ 3 h 3"/>
                <a:gd name="T8" fmla="*/ 0 w 3"/>
                <a:gd name="T9" fmla="*/ 3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0"/>
                  </a:lnTo>
                  <a:lnTo>
                    <a:pt x="3" y="1"/>
                  </a:lnTo>
                  <a:lnTo>
                    <a:pt x="2" y="3"/>
                  </a:lnTo>
                  <a:lnTo>
                    <a:pt x="0" y="3"/>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2" name="Freeform 1188"/>
            <p:cNvSpPr>
              <a:spLocks/>
            </p:cNvSpPr>
            <p:nvPr userDrawn="1"/>
          </p:nvSpPr>
          <p:spPr bwMode="auto">
            <a:xfrm>
              <a:off x="333" y="179"/>
              <a:ext cx="2" cy="1"/>
            </a:xfrm>
            <a:custGeom>
              <a:avLst/>
              <a:gdLst>
                <a:gd name="T0" fmla="*/ 1 w 3"/>
                <a:gd name="T1" fmla="*/ 0 h 3"/>
                <a:gd name="T2" fmla="*/ 1 w 3"/>
                <a:gd name="T3" fmla="*/ 0 h 3"/>
                <a:gd name="T4" fmla="*/ 3 w 3"/>
                <a:gd name="T5" fmla="*/ 1 h 3"/>
                <a:gd name="T6" fmla="*/ 3 w 3"/>
                <a:gd name="T7" fmla="*/ 3 h 3"/>
                <a:gd name="T8" fmla="*/ 0 w 3"/>
                <a:gd name="T9" fmla="*/ 2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lnTo>
                    <a:pt x="1" y="0"/>
                  </a:lnTo>
                  <a:lnTo>
                    <a:pt x="3" y="1"/>
                  </a:lnTo>
                  <a:lnTo>
                    <a:pt x="3" y="3"/>
                  </a:lnTo>
                  <a:lnTo>
                    <a:pt x="0" y="2"/>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3" name="Freeform 1189"/>
            <p:cNvSpPr>
              <a:spLocks/>
            </p:cNvSpPr>
            <p:nvPr userDrawn="1"/>
          </p:nvSpPr>
          <p:spPr bwMode="auto">
            <a:xfrm>
              <a:off x="334" y="177"/>
              <a:ext cx="1" cy="1"/>
            </a:xfrm>
            <a:custGeom>
              <a:avLst/>
              <a:gdLst>
                <a:gd name="T0" fmla="*/ 0 w 3"/>
                <a:gd name="T1" fmla="*/ 0 h 3"/>
                <a:gd name="T2" fmla="*/ 0 w 3"/>
                <a:gd name="T3" fmla="*/ 0 h 3"/>
                <a:gd name="T4" fmla="*/ 3 w 3"/>
                <a:gd name="T5" fmla="*/ 1 h 3"/>
                <a:gd name="T6" fmla="*/ 2 w 3"/>
                <a:gd name="T7" fmla="*/ 3 h 3"/>
                <a:gd name="T8" fmla="*/ 0 w 3"/>
                <a:gd name="T9" fmla="*/ 2 h 3"/>
                <a:gd name="T10" fmla="*/ 0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0" y="0"/>
                  </a:moveTo>
                  <a:lnTo>
                    <a:pt x="0" y="0"/>
                  </a:lnTo>
                  <a:lnTo>
                    <a:pt x="3" y="1"/>
                  </a:lnTo>
                  <a:lnTo>
                    <a:pt x="2" y="3"/>
                  </a:lnTo>
                  <a:lnTo>
                    <a:pt x="0" y="2"/>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4" name="Freeform 1190"/>
            <p:cNvSpPr>
              <a:spLocks/>
            </p:cNvSpPr>
            <p:nvPr userDrawn="1"/>
          </p:nvSpPr>
          <p:spPr bwMode="auto">
            <a:xfrm>
              <a:off x="334" y="176"/>
              <a:ext cx="1" cy="0"/>
            </a:xfrm>
            <a:custGeom>
              <a:avLst/>
              <a:gdLst>
                <a:gd name="T0" fmla="*/ 0 w 3"/>
                <a:gd name="T1" fmla="*/ 0 h 2"/>
                <a:gd name="T2" fmla="*/ 0 w 3"/>
                <a:gd name="T3" fmla="*/ 0 h 2"/>
                <a:gd name="T4" fmla="*/ 3 w 3"/>
                <a:gd name="T5" fmla="*/ 0 h 2"/>
                <a:gd name="T6" fmla="*/ 3 w 3"/>
                <a:gd name="T7" fmla="*/ 2 h 2"/>
                <a:gd name="T8" fmla="*/ 0 w 3"/>
                <a:gd name="T9" fmla="*/ 1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0"/>
                  </a:lnTo>
                  <a:lnTo>
                    <a:pt x="3" y="0"/>
                  </a:lnTo>
                  <a:lnTo>
                    <a:pt x="3" y="2"/>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5" name="Freeform 1191"/>
            <p:cNvSpPr>
              <a:spLocks/>
            </p:cNvSpPr>
            <p:nvPr userDrawn="1"/>
          </p:nvSpPr>
          <p:spPr bwMode="auto">
            <a:xfrm>
              <a:off x="334" y="174"/>
              <a:ext cx="2" cy="1"/>
            </a:xfrm>
            <a:custGeom>
              <a:avLst/>
              <a:gdLst>
                <a:gd name="T0" fmla="*/ 0 w 4"/>
                <a:gd name="T1" fmla="*/ 0 h 2"/>
                <a:gd name="T2" fmla="*/ 0 w 4"/>
                <a:gd name="T3" fmla="*/ 0 h 2"/>
                <a:gd name="T4" fmla="*/ 4 w 4"/>
                <a:gd name="T5" fmla="*/ 0 h 2"/>
                <a:gd name="T6" fmla="*/ 4 w 4"/>
                <a:gd name="T7" fmla="*/ 2 h 2"/>
                <a:gd name="T8" fmla="*/ 0 w 4"/>
                <a:gd name="T9" fmla="*/ 1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0"/>
                  </a:lnTo>
                  <a:lnTo>
                    <a:pt x="4" y="0"/>
                  </a:lnTo>
                  <a:lnTo>
                    <a:pt x="4" y="2"/>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6" name="Freeform 1192"/>
            <p:cNvSpPr>
              <a:spLocks/>
            </p:cNvSpPr>
            <p:nvPr userDrawn="1"/>
          </p:nvSpPr>
          <p:spPr bwMode="auto">
            <a:xfrm>
              <a:off x="332" y="198"/>
              <a:ext cx="1" cy="1"/>
            </a:xfrm>
            <a:custGeom>
              <a:avLst/>
              <a:gdLst>
                <a:gd name="T0" fmla="*/ 1 w 2"/>
                <a:gd name="T1" fmla="*/ 1 h 1"/>
                <a:gd name="T2" fmla="*/ 1 w 2"/>
                <a:gd name="T3" fmla="*/ 1 h 1"/>
                <a:gd name="T4" fmla="*/ 0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lnTo>
                    <a:pt x="1" y="1"/>
                  </a:lnTo>
                  <a:cubicBezTo>
                    <a:pt x="1" y="0"/>
                    <a:pt x="0" y="0"/>
                    <a:pt x="0" y="0"/>
                  </a:cubicBezTo>
                  <a:lnTo>
                    <a:pt x="2" y="0"/>
                  </a:lnTo>
                  <a:cubicBezTo>
                    <a:pt x="1" y="0"/>
                    <a:pt x="1" y="0"/>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7" name="Freeform 1193"/>
            <p:cNvSpPr>
              <a:spLocks/>
            </p:cNvSpPr>
            <p:nvPr userDrawn="1"/>
          </p:nvSpPr>
          <p:spPr bwMode="auto">
            <a:xfrm>
              <a:off x="332" y="199"/>
              <a:ext cx="1" cy="1"/>
            </a:xfrm>
            <a:custGeom>
              <a:avLst/>
              <a:gdLst>
                <a:gd name="T0" fmla="*/ 2 w 2"/>
                <a:gd name="T1" fmla="*/ 2 h 2"/>
                <a:gd name="T2" fmla="*/ 2 w 2"/>
                <a:gd name="T3" fmla="*/ 2 h 2"/>
                <a:gd name="T4" fmla="*/ 0 w 2"/>
                <a:gd name="T5" fmla="*/ 2 h 2"/>
                <a:gd name="T6" fmla="*/ 1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2"/>
                  </a:lnTo>
                  <a:lnTo>
                    <a:pt x="0" y="2"/>
                  </a:lnTo>
                  <a:cubicBezTo>
                    <a:pt x="0" y="1"/>
                    <a:pt x="1" y="1"/>
                    <a:pt x="1" y="0"/>
                  </a:cubicBezTo>
                  <a:cubicBezTo>
                    <a:pt x="1" y="1"/>
                    <a:pt x="1" y="1"/>
                    <a:pt x="2"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8" name="Freeform 1194"/>
            <p:cNvSpPr>
              <a:spLocks/>
            </p:cNvSpPr>
            <p:nvPr userDrawn="1"/>
          </p:nvSpPr>
          <p:spPr bwMode="auto">
            <a:xfrm>
              <a:off x="335" y="198"/>
              <a:ext cx="0" cy="1"/>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0"/>
                    <a:pt x="0" y="0"/>
                  </a:cubicBezTo>
                  <a:lnTo>
                    <a:pt x="1" y="0"/>
                  </a:lnTo>
                  <a:cubicBezTo>
                    <a:pt x="1" y="0"/>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69" name="Freeform 1195"/>
            <p:cNvSpPr>
              <a:spLocks/>
            </p:cNvSpPr>
            <p:nvPr userDrawn="1"/>
          </p:nvSpPr>
          <p:spPr bwMode="auto">
            <a:xfrm>
              <a:off x="334" y="200"/>
              <a:ext cx="1" cy="0"/>
            </a:xfrm>
            <a:custGeom>
              <a:avLst/>
              <a:gdLst>
                <a:gd name="T0" fmla="*/ 2 w 2"/>
                <a:gd name="T1" fmla="*/ 1 h 1"/>
                <a:gd name="T2" fmla="*/ 2 w 2"/>
                <a:gd name="T3" fmla="*/ 1 h 1"/>
                <a:gd name="T4" fmla="*/ 0 w 2"/>
                <a:gd name="T5" fmla="*/ 1 h 1"/>
                <a:gd name="T6" fmla="*/ 1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lnTo>
                    <a:pt x="2" y="1"/>
                  </a:lnTo>
                  <a:lnTo>
                    <a:pt x="0" y="1"/>
                  </a:lnTo>
                  <a:cubicBezTo>
                    <a:pt x="1" y="1"/>
                    <a:pt x="1" y="0"/>
                    <a:pt x="1" y="0"/>
                  </a:cubicBezTo>
                  <a:cubicBezTo>
                    <a:pt x="1" y="0"/>
                    <a:pt x="2" y="1"/>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0" name="Freeform 1196"/>
            <p:cNvSpPr>
              <a:spLocks/>
            </p:cNvSpPr>
            <p:nvPr userDrawn="1"/>
          </p:nvSpPr>
          <p:spPr bwMode="auto">
            <a:xfrm>
              <a:off x="337" y="198"/>
              <a:ext cx="0" cy="1"/>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lnTo>
                    <a:pt x="1" y="0"/>
                  </a:lnTo>
                  <a:cubicBezTo>
                    <a:pt x="1" y="1"/>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1" name="Freeform 1197"/>
            <p:cNvSpPr>
              <a:spLocks/>
            </p:cNvSpPr>
            <p:nvPr userDrawn="1"/>
          </p:nvSpPr>
          <p:spPr bwMode="auto">
            <a:xfrm>
              <a:off x="337" y="200"/>
              <a:ext cx="0" cy="0"/>
            </a:xfrm>
            <a:custGeom>
              <a:avLst/>
              <a:gdLst>
                <a:gd name="T0" fmla="*/ 1 w 1"/>
                <a:gd name="T1" fmla="*/ 1 h 1"/>
                <a:gd name="T2" fmla="*/ 1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cubicBezTo>
                    <a:pt x="0" y="1"/>
                    <a:pt x="0" y="1"/>
                    <a:pt x="0" y="0"/>
                  </a:cubicBezTo>
                  <a:cubicBezTo>
                    <a:pt x="0"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2" name="Freeform 1198"/>
            <p:cNvSpPr>
              <a:spLocks/>
            </p:cNvSpPr>
            <p:nvPr userDrawn="1"/>
          </p:nvSpPr>
          <p:spPr bwMode="auto">
            <a:xfrm>
              <a:off x="339" y="199"/>
              <a:ext cx="1" cy="0"/>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0"/>
                    <a:pt x="0" y="0"/>
                  </a:cubicBezTo>
                  <a:lnTo>
                    <a:pt x="1" y="0"/>
                  </a:lnTo>
                  <a:cubicBezTo>
                    <a:pt x="1" y="0"/>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3" name="Freeform 1199"/>
            <p:cNvSpPr>
              <a:spLocks/>
            </p:cNvSpPr>
            <p:nvPr userDrawn="1"/>
          </p:nvSpPr>
          <p:spPr bwMode="auto">
            <a:xfrm>
              <a:off x="339" y="200"/>
              <a:ext cx="0" cy="0"/>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cubicBezTo>
                    <a:pt x="0" y="0"/>
                    <a:pt x="1" y="0"/>
                    <a:pt x="1" y="0"/>
                  </a:cubicBezTo>
                  <a:cubicBezTo>
                    <a:pt x="1"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4" name="Freeform 1200"/>
            <p:cNvSpPr>
              <a:spLocks/>
            </p:cNvSpPr>
            <p:nvPr userDrawn="1"/>
          </p:nvSpPr>
          <p:spPr bwMode="auto">
            <a:xfrm>
              <a:off x="341" y="199"/>
              <a:ext cx="0"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1" y="0"/>
                    <a:pt x="0" y="0"/>
                  </a:cubicBezTo>
                  <a:lnTo>
                    <a:pt x="1" y="0"/>
                  </a:ln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5" name="Freeform 1201"/>
            <p:cNvSpPr>
              <a:spLocks/>
            </p:cNvSpPr>
            <p:nvPr userDrawn="1"/>
          </p:nvSpPr>
          <p:spPr bwMode="auto">
            <a:xfrm>
              <a:off x="341" y="200"/>
              <a:ext cx="0" cy="0"/>
            </a:xfrm>
            <a:custGeom>
              <a:avLst/>
              <a:gdLst/>
              <a:ahLst/>
              <a:cxnLst>
                <a:cxn ang="0">
                  <a:pos x="0" y="0"/>
                </a:cxn>
                <a:cxn ang="0">
                  <a:pos x="0" y="0"/>
                </a:cxn>
                <a:cxn ang="0">
                  <a:pos x="0" y="0"/>
                </a:cxn>
                <a:cxn ang="0">
                  <a:pos x="0" y="0"/>
                </a:cxn>
                <a:cxn ang="0">
                  <a:pos x="0" y="0"/>
                </a:cxn>
              </a:cxnLst>
              <a:rect l="0" t="0" r="r" b="b"/>
              <a:pathLst>
                <a:path>
                  <a:moveTo>
                    <a:pt x="0" y="0"/>
                  </a:moveTo>
                  <a:lnTo>
                    <a:pt x="0" y="0"/>
                  </a:lnTo>
                  <a:lnTo>
                    <a:pt x="0" y="0"/>
                  </a:lnTo>
                  <a:cubicBezTo>
                    <a:pt x="0" y="0"/>
                    <a:pt x="0" y="0"/>
                    <a:pt x="0" y="0"/>
                  </a:cubicBezTo>
                  <a:cubicBezTo>
                    <a:pt x="0" y="0"/>
                    <a:pt x="0"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6" name="Freeform 1202"/>
            <p:cNvSpPr>
              <a:spLocks/>
            </p:cNvSpPr>
            <p:nvPr userDrawn="1"/>
          </p:nvSpPr>
          <p:spPr bwMode="auto">
            <a:xfrm>
              <a:off x="333" y="198"/>
              <a:ext cx="1" cy="2"/>
            </a:xfrm>
            <a:custGeom>
              <a:avLst/>
              <a:gdLst>
                <a:gd name="T0" fmla="*/ 2 w 3"/>
                <a:gd name="T1" fmla="*/ 0 h 3"/>
                <a:gd name="T2" fmla="*/ 2 w 3"/>
                <a:gd name="T3" fmla="*/ 0 h 3"/>
                <a:gd name="T4" fmla="*/ 3 w 3"/>
                <a:gd name="T5" fmla="*/ 2 h 3"/>
                <a:gd name="T6" fmla="*/ 2 w 3"/>
                <a:gd name="T7" fmla="*/ 3 h 3"/>
                <a:gd name="T8" fmla="*/ 0 w 3"/>
                <a:gd name="T9" fmla="*/ 2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2" y="0"/>
                    <a:pt x="3" y="1"/>
                    <a:pt x="3" y="2"/>
                  </a:cubicBezTo>
                  <a:cubicBezTo>
                    <a:pt x="3" y="3"/>
                    <a:pt x="2" y="3"/>
                    <a:pt x="2" y="3"/>
                  </a:cubicBezTo>
                  <a:cubicBezTo>
                    <a:pt x="1" y="3"/>
                    <a:pt x="0" y="3"/>
                    <a:pt x="0" y="2"/>
                  </a:cubicBezTo>
                  <a:cubicBezTo>
                    <a:pt x="0" y="1"/>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7" name="Freeform 1203"/>
            <p:cNvSpPr>
              <a:spLocks/>
            </p:cNvSpPr>
            <p:nvPr userDrawn="1"/>
          </p:nvSpPr>
          <p:spPr bwMode="auto">
            <a:xfrm>
              <a:off x="335" y="199"/>
              <a:ext cx="2" cy="1"/>
            </a:xfrm>
            <a:custGeom>
              <a:avLst/>
              <a:gdLst>
                <a:gd name="T0" fmla="*/ 2 w 3"/>
                <a:gd name="T1" fmla="*/ 0 h 3"/>
                <a:gd name="T2" fmla="*/ 2 w 3"/>
                <a:gd name="T3" fmla="*/ 0 h 3"/>
                <a:gd name="T4" fmla="*/ 3 w 3"/>
                <a:gd name="T5" fmla="*/ 1 h 3"/>
                <a:gd name="T6" fmla="*/ 2 w 3"/>
                <a:gd name="T7" fmla="*/ 3 h 3"/>
                <a:gd name="T8" fmla="*/ 0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3" y="0"/>
                    <a:pt x="3" y="0"/>
                    <a:pt x="3" y="1"/>
                  </a:cubicBezTo>
                  <a:cubicBezTo>
                    <a:pt x="3" y="2"/>
                    <a:pt x="3" y="3"/>
                    <a:pt x="2" y="3"/>
                  </a:cubicBezTo>
                  <a:cubicBezTo>
                    <a:pt x="1" y="3"/>
                    <a:pt x="0" y="2"/>
                    <a:pt x="0" y="1"/>
                  </a:cubicBezTo>
                  <a:cubicBezTo>
                    <a:pt x="0" y="0"/>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8" name="Freeform 1204"/>
            <p:cNvSpPr>
              <a:spLocks/>
            </p:cNvSpPr>
            <p:nvPr userDrawn="1"/>
          </p:nvSpPr>
          <p:spPr bwMode="auto">
            <a:xfrm>
              <a:off x="337" y="199"/>
              <a:ext cx="2" cy="1"/>
            </a:xfrm>
            <a:custGeom>
              <a:avLst/>
              <a:gdLst>
                <a:gd name="T0" fmla="*/ 2 w 3"/>
                <a:gd name="T1" fmla="*/ 0 h 3"/>
                <a:gd name="T2" fmla="*/ 2 w 3"/>
                <a:gd name="T3" fmla="*/ 0 h 3"/>
                <a:gd name="T4" fmla="*/ 3 w 3"/>
                <a:gd name="T5" fmla="*/ 1 h 3"/>
                <a:gd name="T6" fmla="*/ 2 w 3"/>
                <a:gd name="T7" fmla="*/ 3 h 3"/>
                <a:gd name="T8" fmla="*/ 0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2" y="0"/>
                    <a:pt x="3" y="1"/>
                    <a:pt x="3" y="1"/>
                  </a:cubicBezTo>
                  <a:cubicBezTo>
                    <a:pt x="3" y="2"/>
                    <a:pt x="2" y="3"/>
                    <a:pt x="2" y="3"/>
                  </a:cubicBezTo>
                  <a:cubicBezTo>
                    <a:pt x="1" y="3"/>
                    <a:pt x="0" y="2"/>
                    <a:pt x="0" y="1"/>
                  </a:cubicBezTo>
                  <a:cubicBezTo>
                    <a:pt x="0" y="1"/>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79" name="Freeform 1205"/>
            <p:cNvSpPr>
              <a:spLocks/>
            </p:cNvSpPr>
            <p:nvPr userDrawn="1"/>
          </p:nvSpPr>
          <p:spPr bwMode="auto">
            <a:xfrm>
              <a:off x="340" y="199"/>
              <a:ext cx="1" cy="1"/>
            </a:xfrm>
            <a:custGeom>
              <a:avLst/>
              <a:gdLst>
                <a:gd name="T0" fmla="*/ 1 w 3"/>
                <a:gd name="T1" fmla="*/ 0 h 3"/>
                <a:gd name="T2" fmla="*/ 1 w 3"/>
                <a:gd name="T3" fmla="*/ 0 h 3"/>
                <a:gd name="T4" fmla="*/ 3 w 3"/>
                <a:gd name="T5" fmla="*/ 1 h 3"/>
                <a:gd name="T6" fmla="*/ 1 w 3"/>
                <a:gd name="T7" fmla="*/ 3 h 3"/>
                <a:gd name="T8" fmla="*/ 0 w 3"/>
                <a:gd name="T9" fmla="*/ 1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lnTo>
                    <a:pt x="1" y="0"/>
                  </a:lnTo>
                  <a:cubicBezTo>
                    <a:pt x="2" y="0"/>
                    <a:pt x="3" y="1"/>
                    <a:pt x="3" y="1"/>
                  </a:cubicBezTo>
                  <a:cubicBezTo>
                    <a:pt x="3" y="2"/>
                    <a:pt x="2" y="3"/>
                    <a:pt x="1" y="3"/>
                  </a:cubicBezTo>
                  <a:cubicBezTo>
                    <a:pt x="1" y="3"/>
                    <a:pt x="0" y="2"/>
                    <a:pt x="0" y="1"/>
                  </a:cubicBezTo>
                  <a:cubicBezTo>
                    <a:pt x="0" y="1"/>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0" name="Freeform 1206"/>
            <p:cNvSpPr>
              <a:spLocks/>
            </p:cNvSpPr>
            <p:nvPr userDrawn="1"/>
          </p:nvSpPr>
          <p:spPr bwMode="auto">
            <a:xfrm>
              <a:off x="341" y="200"/>
              <a:ext cx="2" cy="1"/>
            </a:xfrm>
            <a:custGeom>
              <a:avLst/>
              <a:gdLst>
                <a:gd name="T0" fmla="*/ 2 w 3"/>
                <a:gd name="T1" fmla="*/ 0 h 3"/>
                <a:gd name="T2" fmla="*/ 2 w 3"/>
                <a:gd name="T3" fmla="*/ 0 h 3"/>
                <a:gd name="T4" fmla="*/ 3 w 3"/>
                <a:gd name="T5" fmla="*/ 2 h 3"/>
                <a:gd name="T6" fmla="*/ 2 w 3"/>
                <a:gd name="T7" fmla="*/ 3 h 3"/>
                <a:gd name="T8" fmla="*/ 0 w 3"/>
                <a:gd name="T9" fmla="*/ 2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2" y="0"/>
                    <a:pt x="3" y="1"/>
                    <a:pt x="3" y="2"/>
                  </a:cubicBezTo>
                  <a:cubicBezTo>
                    <a:pt x="3" y="2"/>
                    <a:pt x="2" y="3"/>
                    <a:pt x="2" y="3"/>
                  </a:cubicBezTo>
                  <a:cubicBezTo>
                    <a:pt x="1" y="3"/>
                    <a:pt x="0" y="2"/>
                    <a:pt x="0" y="2"/>
                  </a:cubicBezTo>
                  <a:cubicBezTo>
                    <a:pt x="0" y="1"/>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1" name="Freeform 1207"/>
            <p:cNvSpPr>
              <a:spLocks/>
            </p:cNvSpPr>
            <p:nvPr userDrawn="1"/>
          </p:nvSpPr>
          <p:spPr bwMode="auto">
            <a:xfrm>
              <a:off x="341" y="177"/>
              <a:ext cx="1" cy="2"/>
            </a:xfrm>
            <a:custGeom>
              <a:avLst/>
              <a:gdLst>
                <a:gd name="T0" fmla="*/ 0 w 2"/>
                <a:gd name="T1" fmla="*/ 0 h 5"/>
                <a:gd name="T2" fmla="*/ 0 w 2"/>
                <a:gd name="T3" fmla="*/ 0 h 5"/>
                <a:gd name="T4" fmla="*/ 2 w 2"/>
                <a:gd name="T5" fmla="*/ 3 h 5"/>
                <a:gd name="T6" fmla="*/ 1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3"/>
                  </a:lnTo>
                  <a:lnTo>
                    <a:pt x="1" y="5"/>
                  </a:lnTo>
                  <a:cubicBezTo>
                    <a:pt x="1" y="3"/>
                    <a:pt x="1" y="2"/>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2" name="Freeform 1208"/>
            <p:cNvSpPr>
              <a:spLocks/>
            </p:cNvSpPr>
            <p:nvPr userDrawn="1"/>
          </p:nvSpPr>
          <p:spPr bwMode="auto">
            <a:xfrm>
              <a:off x="344" y="180"/>
              <a:ext cx="1" cy="1"/>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3" name="Freeform 1209"/>
            <p:cNvSpPr>
              <a:spLocks/>
            </p:cNvSpPr>
            <p:nvPr userDrawn="1"/>
          </p:nvSpPr>
          <p:spPr bwMode="auto">
            <a:xfrm>
              <a:off x="346" y="182"/>
              <a:ext cx="1" cy="3"/>
            </a:xfrm>
            <a:custGeom>
              <a:avLst/>
              <a:gdLst>
                <a:gd name="T0" fmla="*/ 0 w 2"/>
                <a:gd name="T1" fmla="*/ 0 h 5"/>
                <a:gd name="T2" fmla="*/ 0 w 2"/>
                <a:gd name="T3" fmla="*/ 0 h 5"/>
                <a:gd name="T4" fmla="*/ 2 w 2"/>
                <a:gd name="T5" fmla="*/ 3 h 5"/>
                <a:gd name="T6" fmla="*/ 0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3"/>
                  </a:lnTo>
                  <a:lnTo>
                    <a:pt x="0" y="5"/>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4" name="Freeform 1210"/>
            <p:cNvSpPr>
              <a:spLocks/>
            </p:cNvSpPr>
            <p:nvPr userDrawn="1"/>
          </p:nvSpPr>
          <p:spPr bwMode="auto">
            <a:xfrm>
              <a:off x="347" y="185"/>
              <a:ext cx="1" cy="2"/>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5" name="Freeform 1211"/>
            <p:cNvSpPr>
              <a:spLocks/>
            </p:cNvSpPr>
            <p:nvPr userDrawn="1"/>
          </p:nvSpPr>
          <p:spPr bwMode="auto">
            <a:xfrm>
              <a:off x="344" y="185"/>
              <a:ext cx="1" cy="2"/>
            </a:xfrm>
            <a:custGeom>
              <a:avLst/>
              <a:gdLst>
                <a:gd name="T0" fmla="*/ 1 w 2"/>
                <a:gd name="T1" fmla="*/ 0 h 5"/>
                <a:gd name="T2" fmla="*/ 1 w 2"/>
                <a:gd name="T3" fmla="*/ 0 h 5"/>
                <a:gd name="T4" fmla="*/ 2 w 2"/>
                <a:gd name="T5" fmla="*/ 3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lnTo>
                    <a:pt x="1" y="0"/>
                  </a:lnTo>
                  <a:lnTo>
                    <a:pt x="2" y="3"/>
                  </a:lnTo>
                  <a:lnTo>
                    <a:pt x="0" y="5"/>
                  </a:lnTo>
                  <a:cubicBezTo>
                    <a:pt x="1" y="3"/>
                    <a:pt x="1" y="2"/>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6" name="Freeform 1212"/>
            <p:cNvSpPr>
              <a:spLocks/>
            </p:cNvSpPr>
            <p:nvPr userDrawn="1"/>
          </p:nvSpPr>
          <p:spPr bwMode="auto">
            <a:xfrm>
              <a:off x="340" y="184"/>
              <a:ext cx="1" cy="2"/>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7" name="Freeform 1213"/>
            <p:cNvSpPr>
              <a:spLocks/>
            </p:cNvSpPr>
            <p:nvPr userDrawn="1"/>
          </p:nvSpPr>
          <p:spPr bwMode="auto">
            <a:xfrm>
              <a:off x="342" y="182"/>
              <a:ext cx="1" cy="2"/>
            </a:xfrm>
            <a:custGeom>
              <a:avLst/>
              <a:gdLst>
                <a:gd name="T0" fmla="*/ 0 w 2"/>
                <a:gd name="T1" fmla="*/ 0 h 5"/>
                <a:gd name="T2" fmla="*/ 0 w 2"/>
                <a:gd name="T3" fmla="*/ 0 h 5"/>
                <a:gd name="T4" fmla="*/ 2 w 2"/>
                <a:gd name="T5" fmla="*/ 3 h 5"/>
                <a:gd name="T6" fmla="*/ 0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3"/>
                  </a:lnTo>
                  <a:lnTo>
                    <a:pt x="0" y="5"/>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8" name="Freeform 1214"/>
            <p:cNvSpPr>
              <a:spLocks/>
            </p:cNvSpPr>
            <p:nvPr userDrawn="1"/>
          </p:nvSpPr>
          <p:spPr bwMode="auto">
            <a:xfrm>
              <a:off x="340" y="180"/>
              <a:ext cx="1" cy="1"/>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89" name="Freeform 1215"/>
            <p:cNvSpPr>
              <a:spLocks/>
            </p:cNvSpPr>
            <p:nvPr userDrawn="1"/>
          </p:nvSpPr>
          <p:spPr bwMode="auto">
            <a:xfrm>
              <a:off x="344" y="174"/>
              <a:ext cx="1" cy="2"/>
            </a:xfrm>
            <a:custGeom>
              <a:avLst/>
              <a:gdLst>
                <a:gd name="T0" fmla="*/ 0 w 2"/>
                <a:gd name="T1" fmla="*/ 0 h 5"/>
                <a:gd name="T2" fmla="*/ 0 w 2"/>
                <a:gd name="T3" fmla="*/ 0 h 5"/>
                <a:gd name="T4" fmla="*/ 2 w 2"/>
                <a:gd name="T5" fmla="*/ 2 h 5"/>
                <a:gd name="T6" fmla="*/ 0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2"/>
                  </a:lnTo>
                  <a:lnTo>
                    <a:pt x="0" y="5"/>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0" name="Freeform 1216"/>
            <p:cNvSpPr>
              <a:spLocks/>
            </p:cNvSpPr>
            <p:nvPr userDrawn="1"/>
          </p:nvSpPr>
          <p:spPr bwMode="auto">
            <a:xfrm>
              <a:off x="346" y="177"/>
              <a:ext cx="1" cy="2"/>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1" name="Freeform 1217"/>
            <p:cNvSpPr>
              <a:spLocks/>
            </p:cNvSpPr>
            <p:nvPr userDrawn="1"/>
          </p:nvSpPr>
          <p:spPr bwMode="auto">
            <a:xfrm>
              <a:off x="348" y="180"/>
              <a:ext cx="1" cy="2"/>
            </a:xfrm>
            <a:custGeom>
              <a:avLst/>
              <a:gdLst>
                <a:gd name="T0" fmla="*/ 0 w 2"/>
                <a:gd name="T1" fmla="*/ 0 h 5"/>
                <a:gd name="T2" fmla="*/ 0 w 2"/>
                <a:gd name="T3" fmla="*/ 0 h 5"/>
                <a:gd name="T4" fmla="*/ 2 w 2"/>
                <a:gd name="T5" fmla="*/ 2 h 5"/>
                <a:gd name="T6" fmla="*/ 0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2"/>
                  </a:lnTo>
                  <a:lnTo>
                    <a:pt x="0" y="5"/>
                  </a:lnTo>
                  <a:cubicBezTo>
                    <a:pt x="1" y="3"/>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2" name="Freeform 1218"/>
            <p:cNvSpPr>
              <a:spLocks/>
            </p:cNvSpPr>
            <p:nvPr userDrawn="1"/>
          </p:nvSpPr>
          <p:spPr bwMode="auto">
            <a:xfrm>
              <a:off x="345" y="187"/>
              <a:ext cx="1" cy="2"/>
            </a:xfrm>
            <a:custGeom>
              <a:avLst/>
              <a:gdLst>
                <a:gd name="T0" fmla="*/ 0 w 2"/>
                <a:gd name="T1" fmla="*/ 0 h 4"/>
                <a:gd name="T2" fmla="*/ 0 w 2"/>
                <a:gd name="T3" fmla="*/ 0 h 4"/>
                <a:gd name="T4" fmla="*/ 2 w 2"/>
                <a:gd name="T5" fmla="*/ 2 h 4"/>
                <a:gd name="T6" fmla="*/ 0 w 2"/>
                <a:gd name="T7" fmla="*/ 4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lnTo>
                    <a:pt x="0" y="0"/>
                  </a:lnTo>
                  <a:lnTo>
                    <a:pt x="2" y="2"/>
                  </a:lnTo>
                  <a:lnTo>
                    <a:pt x="0" y="4"/>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3" name="Freeform 1219"/>
            <p:cNvSpPr>
              <a:spLocks/>
            </p:cNvSpPr>
            <p:nvPr userDrawn="1"/>
          </p:nvSpPr>
          <p:spPr bwMode="auto">
            <a:xfrm>
              <a:off x="345" y="191"/>
              <a:ext cx="0" cy="3"/>
            </a:xfrm>
            <a:custGeom>
              <a:avLst/>
              <a:gdLst>
                <a:gd name="T0" fmla="*/ 1 w 2"/>
                <a:gd name="T1" fmla="*/ 0 h 5"/>
                <a:gd name="T2" fmla="*/ 1 w 2"/>
                <a:gd name="T3" fmla="*/ 0 h 5"/>
                <a:gd name="T4" fmla="*/ 2 w 2"/>
                <a:gd name="T5" fmla="*/ 3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lnTo>
                    <a:pt x="1" y="0"/>
                  </a:lnTo>
                  <a:lnTo>
                    <a:pt x="2" y="3"/>
                  </a:lnTo>
                  <a:lnTo>
                    <a:pt x="0" y="5"/>
                  </a:lnTo>
                  <a:cubicBezTo>
                    <a:pt x="1" y="3"/>
                    <a:pt x="1" y="2"/>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4" name="Freeform 1220"/>
            <p:cNvSpPr>
              <a:spLocks/>
            </p:cNvSpPr>
            <p:nvPr userDrawn="1"/>
          </p:nvSpPr>
          <p:spPr bwMode="auto">
            <a:xfrm>
              <a:off x="338" y="186"/>
              <a:ext cx="0" cy="2"/>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5" name="Freeform 1221"/>
            <p:cNvSpPr>
              <a:spLocks/>
            </p:cNvSpPr>
            <p:nvPr userDrawn="1"/>
          </p:nvSpPr>
          <p:spPr bwMode="auto">
            <a:xfrm>
              <a:off x="343" y="189"/>
              <a:ext cx="1" cy="2"/>
            </a:xfrm>
            <a:custGeom>
              <a:avLst/>
              <a:gdLst>
                <a:gd name="T0" fmla="*/ 0 w 2"/>
                <a:gd name="T1" fmla="*/ 0 h 5"/>
                <a:gd name="T2" fmla="*/ 0 w 2"/>
                <a:gd name="T3" fmla="*/ 0 h 5"/>
                <a:gd name="T4" fmla="*/ 2 w 2"/>
                <a:gd name="T5" fmla="*/ 3 h 5"/>
                <a:gd name="T6" fmla="*/ 0 w 2"/>
                <a:gd name="T7" fmla="*/ 5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0"/>
                  </a:lnTo>
                  <a:lnTo>
                    <a:pt x="2" y="3"/>
                  </a:lnTo>
                  <a:lnTo>
                    <a:pt x="0" y="5"/>
                  </a:lnTo>
                  <a:cubicBezTo>
                    <a:pt x="1" y="3"/>
                    <a:pt x="1" y="2"/>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6" name="Freeform 1222"/>
            <p:cNvSpPr>
              <a:spLocks/>
            </p:cNvSpPr>
            <p:nvPr userDrawn="1"/>
          </p:nvSpPr>
          <p:spPr bwMode="auto">
            <a:xfrm>
              <a:off x="339" y="195"/>
              <a:ext cx="5" cy="2"/>
            </a:xfrm>
            <a:custGeom>
              <a:avLst/>
              <a:gdLst>
                <a:gd name="T0" fmla="*/ 11 w 11"/>
                <a:gd name="T1" fmla="*/ 2 h 4"/>
                <a:gd name="T2" fmla="*/ 11 w 11"/>
                <a:gd name="T3" fmla="*/ 2 h 4"/>
                <a:gd name="T4" fmla="*/ 6 w 11"/>
                <a:gd name="T5" fmla="*/ 4 h 4"/>
                <a:gd name="T6" fmla="*/ 0 w 11"/>
                <a:gd name="T7" fmla="*/ 2 h 4"/>
                <a:gd name="T8" fmla="*/ 3 w 11"/>
                <a:gd name="T9" fmla="*/ 0 h 4"/>
                <a:gd name="T10" fmla="*/ 11 w 11"/>
                <a:gd name="T11" fmla="*/ 2 h 4"/>
              </a:gdLst>
              <a:ahLst/>
              <a:cxnLst>
                <a:cxn ang="0">
                  <a:pos x="T0" y="T1"/>
                </a:cxn>
                <a:cxn ang="0">
                  <a:pos x="T2" y="T3"/>
                </a:cxn>
                <a:cxn ang="0">
                  <a:pos x="T4" y="T5"/>
                </a:cxn>
                <a:cxn ang="0">
                  <a:pos x="T6" y="T7"/>
                </a:cxn>
                <a:cxn ang="0">
                  <a:pos x="T8" y="T9"/>
                </a:cxn>
                <a:cxn ang="0">
                  <a:pos x="T10" y="T11"/>
                </a:cxn>
              </a:cxnLst>
              <a:rect l="0" t="0" r="r" b="b"/>
              <a:pathLst>
                <a:path w="11" h="4">
                  <a:moveTo>
                    <a:pt x="11" y="2"/>
                  </a:moveTo>
                  <a:lnTo>
                    <a:pt x="11" y="2"/>
                  </a:lnTo>
                  <a:cubicBezTo>
                    <a:pt x="10" y="3"/>
                    <a:pt x="8" y="3"/>
                    <a:pt x="6" y="4"/>
                  </a:cubicBezTo>
                  <a:cubicBezTo>
                    <a:pt x="4" y="3"/>
                    <a:pt x="2" y="3"/>
                    <a:pt x="0" y="2"/>
                  </a:cubicBezTo>
                  <a:cubicBezTo>
                    <a:pt x="1" y="2"/>
                    <a:pt x="2" y="1"/>
                    <a:pt x="3" y="0"/>
                  </a:cubicBezTo>
                  <a:cubicBezTo>
                    <a:pt x="6" y="0"/>
                    <a:pt x="9" y="1"/>
                    <a:pt x="1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7" name="Freeform 1223"/>
            <p:cNvSpPr>
              <a:spLocks/>
            </p:cNvSpPr>
            <p:nvPr userDrawn="1"/>
          </p:nvSpPr>
          <p:spPr bwMode="auto">
            <a:xfrm>
              <a:off x="337" y="188"/>
              <a:ext cx="6" cy="3"/>
            </a:xfrm>
            <a:custGeom>
              <a:avLst/>
              <a:gdLst>
                <a:gd name="T0" fmla="*/ 0 w 13"/>
                <a:gd name="T1" fmla="*/ 6 h 7"/>
                <a:gd name="T2" fmla="*/ 0 w 13"/>
                <a:gd name="T3" fmla="*/ 6 h 7"/>
                <a:gd name="T4" fmla="*/ 13 w 13"/>
                <a:gd name="T5" fmla="*/ 0 h 7"/>
                <a:gd name="T6" fmla="*/ 7 w 13"/>
                <a:gd name="T7" fmla="*/ 7 h 7"/>
                <a:gd name="T8" fmla="*/ 4 w 13"/>
                <a:gd name="T9" fmla="*/ 7 h 7"/>
                <a:gd name="T10" fmla="*/ 5 w 13"/>
                <a:gd name="T11" fmla="*/ 5 h 7"/>
                <a:gd name="T12" fmla="*/ 4 w 13"/>
                <a:gd name="T13" fmla="*/ 5 h 7"/>
                <a:gd name="T14" fmla="*/ 0 w 13"/>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0" y="6"/>
                  </a:moveTo>
                  <a:lnTo>
                    <a:pt x="0" y="6"/>
                  </a:lnTo>
                  <a:cubicBezTo>
                    <a:pt x="4" y="3"/>
                    <a:pt x="8" y="0"/>
                    <a:pt x="13" y="0"/>
                  </a:cubicBezTo>
                  <a:cubicBezTo>
                    <a:pt x="12" y="2"/>
                    <a:pt x="10" y="5"/>
                    <a:pt x="7" y="7"/>
                  </a:cubicBezTo>
                  <a:cubicBezTo>
                    <a:pt x="6" y="7"/>
                    <a:pt x="5" y="7"/>
                    <a:pt x="4" y="7"/>
                  </a:cubicBezTo>
                  <a:cubicBezTo>
                    <a:pt x="4" y="7"/>
                    <a:pt x="4" y="6"/>
                    <a:pt x="5" y="5"/>
                  </a:cubicBezTo>
                  <a:lnTo>
                    <a:pt x="4" y="5"/>
                  </a:lnTo>
                  <a:cubicBezTo>
                    <a:pt x="4" y="5"/>
                    <a:pt x="2" y="5"/>
                    <a:pt x="0"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8" name="Freeform 1224"/>
            <p:cNvSpPr>
              <a:spLocks/>
            </p:cNvSpPr>
            <p:nvPr userDrawn="1"/>
          </p:nvSpPr>
          <p:spPr bwMode="auto">
            <a:xfrm>
              <a:off x="333" y="187"/>
              <a:ext cx="0" cy="2"/>
            </a:xfrm>
            <a:custGeom>
              <a:avLst/>
              <a:gdLst>
                <a:gd name="T0" fmla="*/ 1 w 2"/>
                <a:gd name="T1" fmla="*/ 0 h 5"/>
                <a:gd name="T2" fmla="*/ 1 w 2"/>
                <a:gd name="T3" fmla="*/ 0 h 5"/>
                <a:gd name="T4" fmla="*/ 2 w 2"/>
                <a:gd name="T5" fmla="*/ 3 h 5"/>
                <a:gd name="T6" fmla="*/ 0 w 2"/>
                <a:gd name="T7" fmla="*/ 5 h 5"/>
                <a:gd name="T8" fmla="*/ 0 w 2"/>
                <a:gd name="T9" fmla="*/ 2 h 5"/>
                <a:gd name="T10" fmla="*/ 1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1" y="0"/>
                  </a:moveTo>
                  <a:lnTo>
                    <a:pt x="1" y="0"/>
                  </a:lnTo>
                  <a:cubicBezTo>
                    <a:pt x="2" y="1"/>
                    <a:pt x="2" y="2"/>
                    <a:pt x="2" y="3"/>
                  </a:cubicBezTo>
                  <a:cubicBezTo>
                    <a:pt x="1" y="3"/>
                    <a:pt x="1" y="4"/>
                    <a:pt x="0" y="5"/>
                  </a:cubicBezTo>
                  <a:cubicBezTo>
                    <a:pt x="0" y="4"/>
                    <a:pt x="0" y="3"/>
                    <a:pt x="0" y="2"/>
                  </a:cubicBezTo>
                  <a:cubicBezTo>
                    <a:pt x="0" y="2"/>
                    <a:pt x="1"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99" name="Freeform 1225"/>
            <p:cNvSpPr>
              <a:spLocks/>
            </p:cNvSpPr>
            <p:nvPr userDrawn="1"/>
          </p:nvSpPr>
          <p:spPr bwMode="auto">
            <a:xfrm>
              <a:off x="335" y="189"/>
              <a:ext cx="2" cy="2"/>
            </a:xfrm>
            <a:custGeom>
              <a:avLst/>
              <a:gdLst>
                <a:gd name="T0" fmla="*/ 4 w 4"/>
                <a:gd name="T1" fmla="*/ 0 h 5"/>
                <a:gd name="T2" fmla="*/ 4 w 4"/>
                <a:gd name="T3" fmla="*/ 0 h 5"/>
                <a:gd name="T4" fmla="*/ 2 w 4"/>
                <a:gd name="T5" fmla="*/ 4 h 5"/>
                <a:gd name="T6" fmla="*/ 0 w 4"/>
                <a:gd name="T7" fmla="*/ 5 h 5"/>
                <a:gd name="T8" fmla="*/ 2 w 4"/>
                <a:gd name="T9" fmla="*/ 1 h 5"/>
                <a:gd name="T10" fmla="*/ 4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4" y="0"/>
                  </a:moveTo>
                  <a:lnTo>
                    <a:pt x="4" y="0"/>
                  </a:lnTo>
                  <a:cubicBezTo>
                    <a:pt x="4" y="1"/>
                    <a:pt x="3" y="3"/>
                    <a:pt x="2" y="4"/>
                  </a:cubicBezTo>
                  <a:cubicBezTo>
                    <a:pt x="2" y="4"/>
                    <a:pt x="1" y="5"/>
                    <a:pt x="0" y="5"/>
                  </a:cubicBezTo>
                  <a:cubicBezTo>
                    <a:pt x="1" y="4"/>
                    <a:pt x="2" y="2"/>
                    <a:pt x="2" y="1"/>
                  </a:cubicBezTo>
                  <a:cubicBezTo>
                    <a:pt x="3" y="0"/>
                    <a:pt x="4" y="0"/>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0" name="Freeform 1226"/>
            <p:cNvSpPr>
              <a:spLocks/>
            </p:cNvSpPr>
            <p:nvPr userDrawn="1"/>
          </p:nvSpPr>
          <p:spPr bwMode="auto">
            <a:xfrm>
              <a:off x="337" y="191"/>
              <a:ext cx="5" cy="3"/>
            </a:xfrm>
            <a:custGeom>
              <a:avLst/>
              <a:gdLst>
                <a:gd name="T0" fmla="*/ 4 w 13"/>
                <a:gd name="T1" fmla="*/ 2 h 6"/>
                <a:gd name="T2" fmla="*/ 4 w 13"/>
                <a:gd name="T3" fmla="*/ 2 h 6"/>
                <a:gd name="T4" fmla="*/ 13 w 13"/>
                <a:gd name="T5" fmla="*/ 1 h 6"/>
                <a:gd name="T6" fmla="*/ 6 w 13"/>
                <a:gd name="T7" fmla="*/ 5 h 6"/>
                <a:gd name="T8" fmla="*/ 0 w 13"/>
                <a:gd name="T9" fmla="*/ 6 h 6"/>
                <a:gd name="T10" fmla="*/ 4 w 13"/>
                <a:gd name="T11" fmla="*/ 2 h 6"/>
              </a:gdLst>
              <a:ahLst/>
              <a:cxnLst>
                <a:cxn ang="0">
                  <a:pos x="T0" y="T1"/>
                </a:cxn>
                <a:cxn ang="0">
                  <a:pos x="T2" y="T3"/>
                </a:cxn>
                <a:cxn ang="0">
                  <a:pos x="T4" y="T5"/>
                </a:cxn>
                <a:cxn ang="0">
                  <a:pos x="T6" y="T7"/>
                </a:cxn>
                <a:cxn ang="0">
                  <a:pos x="T8" y="T9"/>
                </a:cxn>
                <a:cxn ang="0">
                  <a:pos x="T10" y="T11"/>
                </a:cxn>
              </a:cxnLst>
              <a:rect l="0" t="0" r="r" b="b"/>
              <a:pathLst>
                <a:path w="13" h="6">
                  <a:moveTo>
                    <a:pt x="4" y="2"/>
                  </a:moveTo>
                  <a:lnTo>
                    <a:pt x="4" y="2"/>
                  </a:lnTo>
                  <a:cubicBezTo>
                    <a:pt x="7" y="1"/>
                    <a:pt x="10" y="0"/>
                    <a:pt x="13" y="1"/>
                  </a:cubicBezTo>
                  <a:cubicBezTo>
                    <a:pt x="11" y="3"/>
                    <a:pt x="9" y="4"/>
                    <a:pt x="6" y="5"/>
                  </a:cubicBezTo>
                  <a:cubicBezTo>
                    <a:pt x="5" y="5"/>
                    <a:pt x="3" y="6"/>
                    <a:pt x="0" y="6"/>
                  </a:cubicBezTo>
                  <a:cubicBezTo>
                    <a:pt x="2" y="5"/>
                    <a:pt x="3" y="3"/>
                    <a:pt x="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1" name="Freeform 1227"/>
            <p:cNvSpPr>
              <a:spLocks/>
            </p:cNvSpPr>
            <p:nvPr userDrawn="1"/>
          </p:nvSpPr>
          <p:spPr bwMode="auto">
            <a:xfrm>
              <a:off x="332" y="187"/>
              <a:ext cx="3" cy="7"/>
            </a:xfrm>
            <a:custGeom>
              <a:avLst/>
              <a:gdLst>
                <a:gd name="T0" fmla="*/ 1 w 7"/>
                <a:gd name="T1" fmla="*/ 7 h 16"/>
                <a:gd name="T2" fmla="*/ 1 w 7"/>
                <a:gd name="T3" fmla="*/ 7 h 16"/>
                <a:gd name="T4" fmla="*/ 7 w 7"/>
                <a:gd name="T5" fmla="*/ 0 h 16"/>
                <a:gd name="T6" fmla="*/ 4 w 7"/>
                <a:gd name="T7" fmla="*/ 11 h 16"/>
                <a:gd name="T8" fmla="*/ 0 w 7"/>
                <a:gd name="T9" fmla="*/ 16 h 16"/>
                <a:gd name="T10" fmla="*/ 1 w 7"/>
                <a:gd name="T11" fmla="*/ 8 h 16"/>
                <a:gd name="T12" fmla="*/ 1 w 7"/>
                <a:gd name="T13" fmla="*/ 7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1" y="7"/>
                  </a:moveTo>
                  <a:lnTo>
                    <a:pt x="1" y="7"/>
                  </a:lnTo>
                  <a:cubicBezTo>
                    <a:pt x="3" y="4"/>
                    <a:pt x="5" y="2"/>
                    <a:pt x="7" y="0"/>
                  </a:cubicBezTo>
                  <a:cubicBezTo>
                    <a:pt x="7" y="4"/>
                    <a:pt x="6" y="8"/>
                    <a:pt x="4" y="11"/>
                  </a:cubicBezTo>
                  <a:cubicBezTo>
                    <a:pt x="3" y="13"/>
                    <a:pt x="1" y="14"/>
                    <a:pt x="0" y="16"/>
                  </a:cubicBezTo>
                  <a:cubicBezTo>
                    <a:pt x="1" y="14"/>
                    <a:pt x="1" y="11"/>
                    <a:pt x="1" y="8"/>
                  </a:cubicBezTo>
                  <a:cubicBezTo>
                    <a:pt x="1" y="8"/>
                    <a:pt x="1" y="7"/>
                    <a:pt x="1"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2" name="Freeform 1228"/>
            <p:cNvSpPr>
              <a:spLocks/>
            </p:cNvSpPr>
            <p:nvPr userDrawn="1"/>
          </p:nvSpPr>
          <p:spPr bwMode="auto">
            <a:xfrm>
              <a:off x="333" y="194"/>
              <a:ext cx="8" cy="2"/>
            </a:xfrm>
            <a:custGeom>
              <a:avLst/>
              <a:gdLst>
                <a:gd name="T0" fmla="*/ 16 w 16"/>
                <a:gd name="T1" fmla="*/ 1 h 5"/>
                <a:gd name="T2" fmla="*/ 16 w 16"/>
                <a:gd name="T3" fmla="*/ 1 h 5"/>
                <a:gd name="T4" fmla="*/ 9 w 16"/>
                <a:gd name="T5" fmla="*/ 5 h 5"/>
                <a:gd name="T6" fmla="*/ 0 w 16"/>
                <a:gd name="T7" fmla="*/ 5 h 5"/>
                <a:gd name="T8" fmla="*/ 16 w 16"/>
                <a:gd name="T9" fmla="*/ 1 h 5"/>
              </a:gdLst>
              <a:ahLst/>
              <a:cxnLst>
                <a:cxn ang="0">
                  <a:pos x="T0" y="T1"/>
                </a:cxn>
                <a:cxn ang="0">
                  <a:pos x="T2" y="T3"/>
                </a:cxn>
                <a:cxn ang="0">
                  <a:pos x="T4" y="T5"/>
                </a:cxn>
                <a:cxn ang="0">
                  <a:pos x="T6" y="T7"/>
                </a:cxn>
                <a:cxn ang="0">
                  <a:pos x="T8" y="T9"/>
                </a:cxn>
              </a:cxnLst>
              <a:rect l="0" t="0" r="r" b="b"/>
              <a:pathLst>
                <a:path w="16" h="5">
                  <a:moveTo>
                    <a:pt x="16" y="1"/>
                  </a:moveTo>
                  <a:lnTo>
                    <a:pt x="16" y="1"/>
                  </a:lnTo>
                  <a:cubicBezTo>
                    <a:pt x="14" y="3"/>
                    <a:pt x="12" y="4"/>
                    <a:pt x="9" y="5"/>
                  </a:cubicBezTo>
                  <a:cubicBezTo>
                    <a:pt x="6" y="5"/>
                    <a:pt x="3" y="5"/>
                    <a:pt x="0" y="5"/>
                  </a:cubicBezTo>
                  <a:cubicBezTo>
                    <a:pt x="5" y="1"/>
                    <a:pt x="11" y="0"/>
                    <a:pt x="1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3" name="Freeform 1229"/>
            <p:cNvSpPr>
              <a:spLocks/>
            </p:cNvSpPr>
            <p:nvPr userDrawn="1"/>
          </p:nvSpPr>
          <p:spPr bwMode="auto">
            <a:xfrm>
              <a:off x="332" y="191"/>
              <a:ext cx="6" cy="4"/>
            </a:xfrm>
            <a:custGeom>
              <a:avLst/>
              <a:gdLst>
                <a:gd name="T0" fmla="*/ 14 w 14"/>
                <a:gd name="T1" fmla="*/ 0 h 11"/>
                <a:gd name="T2" fmla="*/ 14 w 14"/>
                <a:gd name="T3" fmla="*/ 0 h 11"/>
                <a:gd name="T4" fmla="*/ 0 w 14"/>
                <a:gd name="T5" fmla="*/ 11 h 11"/>
                <a:gd name="T6" fmla="*/ 14 w 14"/>
                <a:gd name="T7" fmla="*/ 0 h 11"/>
              </a:gdLst>
              <a:ahLst/>
              <a:cxnLst>
                <a:cxn ang="0">
                  <a:pos x="T0" y="T1"/>
                </a:cxn>
                <a:cxn ang="0">
                  <a:pos x="T2" y="T3"/>
                </a:cxn>
                <a:cxn ang="0">
                  <a:pos x="T4" y="T5"/>
                </a:cxn>
                <a:cxn ang="0">
                  <a:pos x="T6" y="T7"/>
                </a:cxn>
              </a:cxnLst>
              <a:rect l="0" t="0" r="r" b="b"/>
              <a:pathLst>
                <a:path w="14" h="11">
                  <a:moveTo>
                    <a:pt x="14" y="0"/>
                  </a:moveTo>
                  <a:lnTo>
                    <a:pt x="14" y="0"/>
                  </a:lnTo>
                  <a:cubicBezTo>
                    <a:pt x="12" y="6"/>
                    <a:pt x="5" y="10"/>
                    <a:pt x="0" y="11"/>
                  </a:cubicBezTo>
                  <a:cubicBezTo>
                    <a:pt x="2" y="6"/>
                    <a:pt x="8" y="1"/>
                    <a:pt x="1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4" name="Freeform 1230"/>
            <p:cNvSpPr>
              <a:spLocks/>
            </p:cNvSpPr>
            <p:nvPr userDrawn="1"/>
          </p:nvSpPr>
          <p:spPr bwMode="auto">
            <a:xfrm>
              <a:off x="319" y="200"/>
              <a:ext cx="0" cy="1"/>
            </a:xfrm>
            <a:custGeom>
              <a:avLst/>
              <a:gdLst>
                <a:gd name="T0" fmla="*/ 0 h 2"/>
                <a:gd name="T1" fmla="*/ 0 h 2"/>
                <a:gd name="T2" fmla="*/ 1 h 2"/>
                <a:gd name="T3" fmla="*/ 2 h 2"/>
                <a:gd name="T4" fmla="*/ 0 h 2"/>
              </a:gdLst>
              <a:ahLst/>
              <a:cxnLst>
                <a:cxn ang="0">
                  <a:pos x="0" y="T0"/>
                </a:cxn>
                <a:cxn ang="0">
                  <a:pos x="0" y="T1"/>
                </a:cxn>
                <a:cxn ang="0">
                  <a:pos x="0" y="T2"/>
                </a:cxn>
                <a:cxn ang="0">
                  <a:pos x="0" y="T3"/>
                </a:cxn>
                <a:cxn ang="0">
                  <a:pos x="0" y="T4"/>
                </a:cxn>
              </a:cxnLst>
              <a:rect l="0" t="0" r="r" b="b"/>
              <a:pathLst>
                <a:path h="2">
                  <a:moveTo>
                    <a:pt x="0" y="0"/>
                  </a:moveTo>
                  <a:lnTo>
                    <a:pt x="0" y="0"/>
                  </a:lnTo>
                  <a:cubicBezTo>
                    <a:pt x="0" y="1"/>
                    <a:pt x="0" y="1"/>
                    <a:pt x="0" y="1"/>
                  </a:cubicBezTo>
                  <a:cubicBezTo>
                    <a:pt x="0" y="2"/>
                    <a:pt x="0" y="2"/>
                    <a:pt x="0" y="2"/>
                  </a:cubicBez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5" name="Freeform 1231"/>
            <p:cNvSpPr>
              <a:spLocks/>
            </p:cNvSpPr>
            <p:nvPr userDrawn="1"/>
          </p:nvSpPr>
          <p:spPr bwMode="auto">
            <a:xfrm>
              <a:off x="328" y="186"/>
              <a:ext cx="0" cy="1"/>
            </a:xfrm>
            <a:custGeom>
              <a:avLst/>
              <a:gdLst>
                <a:gd name="T0" fmla="*/ 1 w 1"/>
                <a:gd name="T1" fmla="*/ 2 h 2"/>
                <a:gd name="T2" fmla="*/ 1 w 1"/>
                <a:gd name="T3" fmla="*/ 2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lnTo>
                    <a:pt x="0" y="0"/>
                  </a:lnTo>
                  <a:lnTo>
                    <a:pt x="1" y="0"/>
                  </a:lnTo>
                  <a:cubicBezTo>
                    <a:pt x="1" y="0"/>
                    <a:pt x="1" y="1"/>
                    <a:pt x="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6" name="Freeform 1232"/>
            <p:cNvSpPr>
              <a:spLocks/>
            </p:cNvSpPr>
            <p:nvPr userDrawn="1"/>
          </p:nvSpPr>
          <p:spPr bwMode="auto">
            <a:xfrm>
              <a:off x="313" y="186"/>
              <a:ext cx="2" cy="4"/>
            </a:xfrm>
            <a:custGeom>
              <a:avLst/>
              <a:gdLst>
                <a:gd name="T0" fmla="*/ 0 w 4"/>
                <a:gd name="T1" fmla="*/ 2 h 7"/>
                <a:gd name="T2" fmla="*/ 0 w 4"/>
                <a:gd name="T3" fmla="*/ 2 h 7"/>
                <a:gd name="T4" fmla="*/ 0 w 4"/>
                <a:gd name="T5" fmla="*/ 0 h 7"/>
                <a:gd name="T6" fmla="*/ 0 w 4"/>
                <a:gd name="T7" fmla="*/ 0 h 7"/>
                <a:gd name="T8" fmla="*/ 4 w 4"/>
                <a:gd name="T9" fmla="*/ 4 h 7"/>
                <a:gd name="T10" fmla="*/ 2 w 4"/>
                <a:gd name="T11" fmla="*/ 7 h 7"/>
                <a:gd name="T12" fmla="*/ 0 w 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4" h="7">
                  <a:moveTo>
                    <a:pt x="0" y="2"/>
                  </a:moveTo>
                  <a:lnTo>
                    <a:pt x="0" y="2"/>
                  </a:lnTo>
                  <a:cubicBezTo>
                    <a:pt x="0" y="1"/>
                    <a:pt x="0" y="1"/>
                    <a:pt x="0" y="0"/>
                  </a:cubicBezTo>
                  <a:lnTo>
                    <a:pt x="0" y="0"/>
                  </a:lnTo>
                  <a:cubicBezTo>
                    <a:pt x="1" y="2"/>
                    <a:pt x="3" y="3"/>
                    <a:pt x="4" y="4"/>
                  </a:cubicBezTo>
                  <a:cubicBezTo>
                    <a:pt x="3" y="5"/>
                    <a:pt x="3" y="6"/>
                    <a:pt x="2" y="7"/>
                  </a:cubicBezTo>
                  <a:cubicBezTo>
                    <a:pt x="2" y="5"/>
                    <a:pt x="1" y="3"/>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7" name="Freeform 1233"/>
            <p:cNvSpPr>
              <a:spLocks/>
            </p:cNvSpPr>
            <p:nvPr userDrawn="1"/>
          </p:nvSpPr>
          <p:spPr bwMode="auto">
            <a:xfrm>
              <a:off x="312" y="181"/>
              <a:ext cx="3" cy="5"/>
            </a:xfrm>
            <a:custGeom>
              <a:avLst/>
              <a:gdLst>
                <a:gd name="T0" fmla="*/ 1 w 5"/>
                <a:gd name="T1" fmla="*/ 9 h 10"/>
                <a:gd name="T2" fmla="*/ 1 w 5"/>
                <a:gd name="T3" fmla="*/ 9 h 10"/>
                <a:gd name="T4" fmla="*/ 0 w 5"/>
                <a:gd name="T5" fmla="*/ 3 h 10"/>
                <a:gd name="T6" fmla="*/ 1 w 5"/>
                <a:gd name="T7" fmla="*/ 0 h 10"/>
                <a:gd name="T8" fmla="*/ 5 w 5"/>
                <a:gd name="T9" fmla="*/ 5 h 10"/>
                <a:gd name="T10" fmla="*/ 2 w 5"/>
                <a:gd name="T11" fmla="*/ 10 h 10"/>
                <a:gd name="T12" fmla="*/ 1 w 5"/>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9"/>
                  </a:moveTo>
                  <a:lnTo>
                    <a:pt x="1" y="9"/>
                  </a:lnTo>
                  <a:cubicBezTo>
                    <a:pt x="1" y="7"/>
                    <a:pt x="0" y="5"/>
                    <a:pt x="0" y="3"/>
                  </a:cubicBezTo>
                  <a:lnTo>
                    <a:pt x="1" y="0"/>
                  </a:lnTo>
                  <a:cubicBezTo>
                    <a:pt x="3" y="2"/>
                    <a:pt x="4" y="3"/>
                    <a:pt x="5" y="5"/>
                  </a:cubicBezTo>
                  <a:cubicBezTo>
                    <a:pt x="4" y="6"/>
                    <a:pt x="3" y="8"/>
                    <a:pt x="2" y="10"/>
                  </a:cubicBezTo>
                  <a:lnTo>
                    <a:pt x="1" y="9"/>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8" name="Freeform 1234"/>
            <p:cNvSpPr>
              <a:spLocks/>
            </p:cNvSpPr>
            <p:nvPr userDrawn="1"/>
          </p:nvSpPr>
          <p:spPr bwMode="auto">
            <a:xfrm>
              <a:off x="312" y="181"/>
              <a:ext cx="1" cy="1"/>
            </a:xfrm>
            <a:custGeom>
              <a:avLst/>
              <a:gdLst>
                <a:gd name="T0" fmla="*/ 0 w 1"/>
                <a:gd name="T1" fmla="*/ 3 h 3"/>
                <a:gd name="T2" fmla="*/ 0 w 1"/>
                <a:gd name="T3" fmla="*/ 3 h 3"/>
                <a:gd name="T4" fmla="*/ 0 w 1"/>
                <a:gd name="T5" fmla="*/ 0 h 3"/>
                <a:gd name="T6" fmla="*/ 1 w 1"/>
                <a:gd name="T7" fmla="*/ 1 h 3"/>
                <a:gd name="T8" fmla="*/ 0 w 1"/>
                <a:gd name="T9" fmla="*/ 3 h 3"/>
              </a:gdLst>
              <a:ahLst/>
              <a:cxnLst>
                <a:cxn ang="0">
                  <a:pos x="T0" y="T1"/>
                </a:cxn>
                <a:cxn ang="0">
                  <a:pos x="T2" y="T3"/>
                </a:cxn>
                <a:cxn ang="0">
                  <a:pos x="T4" y="T5"/>
                </a:cxn>
                <a:cxn ang="0">
                  <a:pos x="T6" y="T7"/>
                </a:cxn>
                <a:cxn ang="0">
                  <a:pos x="T8" y="T9"/>
                </a:cxn>
              </a:cxnLst>
              <a:rect l="0" t="0" r="r" b="b"/>
              <a:pathLst>
                <a:path w="1" h="3">
                  <a:moveTo>
                    <a:pt x="0" y="3"/>
                  </a:moveTo>
                  <a:lnTo>
                    <a:pt x="0" y="3"/>
                  </a:lnTo>
                  <a:cubicBezTo>
                    <a:pt x="0" y="2"/>
                    <a:pt x="0" y="1"/>
                    <a:pt x="0" y="0"/>
                  </a:cubicBezTo>
                  <a:lnTo>
                    <a:pt x="1" y="1"/>
                  </a:lnTo>
                  <a:lnTo>
                    <a:pt x="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09" name="Freeform 1235"/>
            <p:cNvSpPr>
              <a:spLocks/>
            </p:cNvSpPr>
            <p:nvPr userDrawn="1"/>
          </p:nvSpPr>
          <p:spPr bwMode="auto">
            <a:xfrm>
              <a:off x="312" y="177"/>
              <a:ext cx="3" cy="4"/>
            </a:xfrm>
            <a:custGeom>
              <a:avLst/>
              <a:gdLst>
                <a:gd name="T0" fmla="*/ 0 w 5"/>
                <a:gd name="T1" fmla="*/ 7 h 8"/>
                <a:gd name="T2" fmla="*/ 0 w 5"/>
                <a:gd name="T3" fmla="*/ 7 h 8"/>
                <a:gd name="T4" fmla="*/ 4 w 5"/>
                <a:gd name="T5" fmla="*/ 0 h 8"/>
                <a:gd name="T6" fmla="*/ 5 w 5"/>
                <a:gd name="T7" fmla="*/ 2 h 8"/>
                <a:gd name="T8" fmla="*/ 1 w 5"/>
                <a:gd name="T9" fmla="*/ 8 h 8"/>
                <a:gd name="T10" fmla="*/ 0 w 5"/>
                <a:gd name="T11" fmla="*/ 7 h 8"/>
              </a:gdLst>
              <a:ahLst/>
              <a:cxnLst>
                <a:cxn ang="0">
                  <a:pos x="T0" y="T1"/>
                </a:cxn>
                <a:cxn ang="0">
                  <a:pos x="T2" y="T3"/>
                </a:cxn>
                <a:cxn ang="0">
                  <a:pos x="T4" y="T5"/>
                </a:cxn>
                <a:cxn ang="0">
                  <a:pos x="T6" y="T7"/>
                </a:cxn>
                <a:cxn ang="0">
                  <a:pos x="T8" y="T9"/>
                </a:cxn>
                <a:cxn ang="0">
                  <a:pos x="T10" y="T11"/>
                </a:cxn>
              </a:cxnLst>
              <a:rect l="0" t="0" r="r" b="b"/>
              <a:pathLst>
                <a:path w="5" h="8">
                  <a:moveTo>
                    <a:pt x="0" y="7"/>
                  </a:moveTo>
                  <a:lnTo>
                    <a:pt x="0" y="7"/>
                  </a:lnTo>
                  <a:cubicBezTo>
                    <a:pt x="1" y="4"/>
                    <a:pt x="2" y="2"/>
                    <a:pt x="4" y="0"/>
                  </a:cubicBezTo>
                  <a:cubicBezTo>
                    <a:pt x="4" y="1"/>
                    <a:pt x="5" y="2"/>
                    <a:pt x="5" y="2"/>
                  </a:cubicBezTo>
                  <a:cubicBezTo>
                    <a:pt x="4" y="4"/>
                    <a:pt x="3" y="6"/>
                    <a:pt x="1" y="8"/>
                  </a:cubicBezTo>
                  <a:lnTo>
                    <a:pt x="0" y="7"/>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0" name="Freeform 1236"/>
            <p:cNvSpPr>
              <a:spLocks/>
            </p:cNvSpPr>
            <p:nvPr userDrawn="1"/>
          </p:nvSpPr>
          <p:spPr bwMode="auto">
            <a:xfrm>
              <a:off x="314" y="175"/>
              <a:ext cx="3" cy="2"/>
            </a:xfrm>
            <a:custGeom>
              <a:avLst/>
              <a:gdLst>
                <a:gd name="T0" fmla="*/ 0 w 6"/>
                <a:gd name="T1" fmla="*/ 3 h 5"/>
                <a:gd name="T2" fmla="*/ 0 w 6"/>
                <a:gd name="T3" fmla="*/ 3 h 5"/>
                <a:gd name="T4" fmla="*/ 1 w 6"/>
                <a:gd name="T5" fmla="*/ 3 h 5"/>
                <a:gd name="T6" fmla="*/ 6 w 6"/>
                <a:gd name="T7" fmla="*/ 0 h 5"/>
                <a:gd name="T8" fmla="*/ 6 w 6"/>
                <a:gd name="T9" fmla="*/ 0 h 5"/>
                <a:gd name="T10" fmla="*/ 2 w 6"/>
                <a:gd name="T11" fmla="*/ 5 h 5"/>
                <a:gd name="T12" fmla="*/ 0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0" y="3"/>
                  </a:moveTo>
                  <a:lnTo>
                    <a:pt x="0" y="3"/>
                  </a:lnTo>
                  <a:cubicBezTo>
                    <a:pt x="0" y="3"/>
                    <a:pt x="1" y="3"/>
                    <a:pt x="1" y="3"/>
                  </a:cubicBezTo>
                  <a:cubicBezTo>
                    <a:pt x="2" y="2"/>
                    <a:pt x="4" y="1"/>
                    <a:pt x="6" y="0"/>
                  </a:cubicBezTo>
                  <a:lnTo>
                    <a:pt x="6" y="0"/>
                  </a:lnTo>
                  <a:cubicBezTo>
                    <a:pt x="4" y="2"/>
                    <a:pt x="3" y="4"/>
                    <a:pt x="2" y="5"/>
                  </a:cubicBezTo>
                  <a:cubicBezTo>
                    <a:pt x="1" y="5"/>
                    <a:pt x="1" y="4"/>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1" name="Freeform 1237"/>
            <p:cNvSpPr>
              <a:spLocks/>
            </p:cNvSpPr>
            <p:nvPr userDrawn="1"/>
          </p:nvSpPr>
          <p:spPr bwMode="auto">
            <a:xfrm>
              <a:off x="317" y="175"/>
              <a:ext cx="0" cy="0"/>
            </a:xfrm>
            <a:custGeom>
              <a:avLst/>
              <a:gdLst>
                <a:gd name="T0" fmla="*/ 0 w 1"/>
                <a:gd name="T1" fmla="*/ 0 h 1"/>
                <a:gd name="T2" fmla="*/ 0 w 1"/>
                <a:gd name="T3" fmla="*/ 0 h 1"/>
                <a:gd name="T4" fmla="*/ 1 w 1"/>
                <a:gd name="T5" fmla="*/ 0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1" y="0"/>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2" name="Freeform 1238"/>
            <p:cNvSpPr>
              <a:spLocks/>
            </p:cNvSpPr>
            <p:nvPr userDrawn="1"/>
          </p:nvSpPr>
          <p:spPr bwMode="auto">
            <a:xfrm>
              <a:off x="317" y="174"/>
              <a:ext cx="4" cy="4"/>
            </a:xfrm>
            <a:custGeom>
              <a:avLst/>
              <a:gdLst>
                <a:gd name="T0" fmla="*/ 2 w 8"/>
                <a:gd name="T1" fmla="*/ 1 h 9"/>
                <a:gd name="T2" fmla="*/ 2 w 8"/>
                <a:gd name="T3" fmla="*/ 1 h 9"/>
                <a:gd name="T4" fmla="*/ 5 w 8"/>
                <a:gd name="T5" fmla="*/ 0 h 9"/>
                <a:gd name="T6" fmla="*/ 8 w 8"/>
                <a:gd name="T7" fmla="*/ 4 h 9"/>
                <a:gd name="T8" fmla="*/ 4 w 8"/>
                <a:gd name="T9" fmla="*/ 9 h 9"/>
                <a:gd name="T10" fmla="*/ 0 w 8"/>
                <a:gd name="T11" fmla="*/ 3 h 9"/>
                <a:gd name="T12" fmla="*/ 2 w 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2" y="1"/>
                  </a:moveTo>
                  <a:lnTo>
                    <a:pt x="2" y="1"/>
                  </a:lnTo>
                  <a:cubicBezTo>
                    <a:pt x="3" y="1"/>
                    <a:pt x="4" y="0"/>
                    <a:pt x="5" y="0"/>
                  </a:cubicBezTo>
                  <a:cubicBezTo>
                    <a:pt x="5" y="1"/>
                    <a:pt x="6" y="2"/>
                    <a:pt x="8" y="4"/>
                  </a:cubicBezTo>
                  <a:cubicBezTo>
                    <a:pt x="6" y="6"/>
                    <a:pt x="5" y="7"/>
                    <a:pt x="4" y="9"/>
                  </a:cubicBezTo>
                  <a:cubicBezTo>
                    <a:pt x="2" y="7"/>
                    <a:pt x="1" y="5"/>
                    <a:pt x="0" y="3"/>
                  </a:cubicBezTo>
                  <a:cubicBezTo>
                    <a:pt x="1" y="3"/>
                    <a:pt x="1" y="2"/>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3" name="Freeform 1239"/>
            <p:cNvSpPr>
              <a:spLocks/>
            </p:cNvSpPr>
            <p:nvPr userDrawn="1"/>
          </p:nvSpPr>
          <p:spPr bwMode="auto">
            <a:xfrm>
              <a:off x="320" y="173"/>
              <a:ext cx="3" cy="2"/>
            </a:xfrm>
            <a:custGeom>
              <a:avLst/>
              <a:gdLst>
                <a:gd name="T0" fmla="*/ 0 w 7"/>
                <a:gd name="T1" fmla="*/ 2 h 5"/>
                <a:gd name="T2" fmla="*/ 0 w 7"/>
                <a:gd name="T3" fmla="*/ 2 h 5"/>
                <a:gd name="T4" fmla="*/ 7 w 7"/>
                <a:gd name="T5" fmla="*/ 0 h 5"/>
                <a:gd name="T6" fmla="*/ 7 w 7"/>
                <a:gd name="T7" fmla="*/ 2 h 5"/>
                <a:gd name="T8" fmla="*/ 3 w 7"/>
                <a:gd name="T9" fmla="*/ 5 h 5"/>
                <a:gd name="T10" fmla="*/ 0 w 7"/>
                <a:gd name="T11" fmla="*/ 2 h 5"/>
              </a:gdLst>
              <a:ahLst/>
              <a:cxnLst>
                <a:cxn ang="0">
                  <a:pos x="T0" y="T1"/>
                </a:cxn>
                <a:cxn ang="0">
                  <a:pos x="T2" y="T3"/>
                </a:cxn>
                <a:cxn ang="0">
                  <a:pos x="T4" y="T5"/>
                </a:cxn>
                <a:cxn ang="0">
                  <a:pos x="T6" y="T7"/>
                </a:cxn>
                <a:cxn ang="0">
                  <a:pos x="T8" y="T9"/>
                </a:cxn>
                <a:cxn ang="0">
                  <a:pos x="T10" y="T11"/>
                </a:cxn>
              </a:cxnLst>
              <a:rect l="0" t="0" r="r" b="b"/>
              <a:pathLst>
                <a:path w="7" h="5">
                  <a:moveTo>
                    <a:pt x="0" y="2"/>
                  </a:moveTo>
                  <a:lnTo>
                    <a:pt x="0" y="2"/>
                  </a:lnTo>
                  <a:cubicBezTo>
                    <a:pt x="3" y="1"/>
                    <a:pt x="5" y="0"/>
                    <a:pt x="7" y="0"/>
                  </a:cubicBezTo>
                  <a:lnTo>
                    <a:pt x="7" y="2"/>
                  </a:lnTo>
                  <a:cubicBezTo>
                    <a:pt x="6" y="3"/>
                    <a:pt x="4" y="4"/>
                    <a:pt x="3" y="5"/>
                  </a:cubicBezTo>
                  <a:cubicBezTo>
                    <a:pt x="2" y="4"/>
                    <a:pt x="1" y="3"/>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4" name="Freeform 1240"/>
            <p:cNvSpPr>
              <a:spLocks/>
            </p:cNvSpPr>
            <p:nvPr userDrawn="1"/>
          </p:nvSpPr>
          <p:spPr bwMode="auto">
            <a:xfrm>
              <a:off x="321" y="174"/>
              <a:ext cx="3" cy="4"/>
            </a:xfrm>
            <a:custGeom>
              <a:avLst/>
              <a:gdLst>
                <a:gd name="T0" fmla="*/ 3 w 5"/>
                <a:gd name="T1" fmla="*/ 0 h 8"/>
                <a:gd name="T2" fmla="*/ 3 w 5"/>
                <a:gd name="T3" fmla="*/ 0 h 8"/>
                <a:gd name="T4" fmla="*/ 5 w 5"/>
                <a:gd name="T5" fmla="*/ 7 h 8"/>
                <a:gd name="T6" fmla="*/ 4 w 5"/>
                <a:gd name="T7" fmla="*/ 8 h 8"/>
                <a:gd name="T8" fmla="*/ 0 w 5"/>
                <a:gd name="T9" fmla="*/ 3 h 8"/>
                <a:gd name="T10" fmla="*/ 3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3" y="0"/>
                  </a:moveTo>
                  <a:lnTo>
                    <a:pt x="3" y="0"/>
                  </a:lnTo>
                  <a:lnTo>
                    <a:pt x="5" y="7"/>
                  </a:lnTo>
                  <a:lnTo>
                    <a:pt x="4" y="8"/>
                  </a:lnTo>
                  <a:cubicBezTo>
                    <a:pt x="2" y="7"/>
                    <a:pt x="1" y="5"/>
                    <a:pt x="0" y="3"/>
                  </a:cubicBezTo>
                  <a:cubicBezTo>
                    <a:pt x="1" y="2"/>
                    <a:pt x="2" y="1"/>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5" name="Freeform 1241"/>
            <p:cNvSpPr>
              <a:spLocks/>
            </p:cNvSpPr>
            <p:nvPr userDrawn="1"/>
          </p:nvSpPr>
          <p:spPr bwMode="auto">
            <a:xfrm>
              <a:off x="323" y="178"/>
              <a:ext cx="1" cy="1"/>
            </a:xfrm>
            <a:custGeom>
              <a:avLst/>
              <a:gdLst>
                <a:gd name="T0" fmla="*/ 1 w 1"/>
                <a:gd name="T1" fmla="*/ 0 h 2"/>
                <a:gd name="T2" fmla="*/ 1 w 1"/>
                <a:gd name="T3" fmla="*/ 0 h 2"/>
                <a:gd name="T4" fmla="*/ 1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1" y="0"/>
                  </a:lnTo>
                  <a:lnTo>
                    <a:pt x="1" y="2"/>
                  </a:lnTo>
                  <a:lnTo>
                    <a:pt x="0"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6" name="Freeform 1242"/>
            <p:cNvSpPr>
              <a:spLocks/>
            </p:cNvSpPr>
            <p:nvPr userDrawn="1"/>
          </p:nvSpPr>
          <p:spPr bwMode="auto">
            <a:xfrm>
              <a:off x="321" y="178"/>
              <a:ext cx="3" cy="4"/>
            </a:xfrm>
            <a:custGeom>
              <a:avLst/>
              <a:gdLst>
                <a:gd name="T0" fmla="*/ 7 w 7"/>
                <a:gd name="T1" fmla="*/ 3 h 9"/>
                <a:gd name="T2" fmla="*/ 7 w 7"/>
                <a:gd name="T3" fmla="*/ 3 h 9"/>
                <a:gd name="T4" fmla="*/ 7 w 7"/>
                <a:gd name="T5" fmla="*/ 6 h 9"/>
                <a:gd name="T6" fmla="*/ 4 w 7"/>
                <a:gd name="T7" fmla="*/ 9 h 9"/>
                <a:gd name="T8" fmla="*/ 0 w 7"/>
                <a:gd name="T9" fmla="*/ 5 h 9"/>
                <a:gd name="T10" fmla="*/ 5 w 7"/>
                <a:gd name="T11" fmla="*/ 0 h 9"/>
                <a:gd name="T12" fmla="*/ 7 w 7"/>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7" h="9">
                  <a:moveTo>
                    <a:pt x="7" y="3"/>
                  </a:moveTo>
                  <a:lnTo>
                    <a:pt x="7" y="3"/>
                  </a:lnTo>
                  <a:lnTo>
                    <a:pt x="7" y="6"/>
                  </a:lnTo>
                  <a:cubicBezTo>
                    <a:pt x="6" y="7"/>
                    <a:pt x="5" y="8"/>
                    <a:pt x="4" y="9"/>
                  </a:cubicBezTo>
                  <a:cubicBezTo>
                    <a:pt x="3" y="8"/>
                    <a:pt x="2" y="7"/>
                    <a:pt x="0" y="5"/>
                  </a:cubicBezTo>
                  <a:cubicBezTo>
                    <a:pt x="2" y="4"/>
                    <a:pt x="3" y="2"/>
                    <a:pt x="5" y="0"/>
                  </a:cubicBezTo>
                  <a:cubicBezTo>
                    <a:pt x="5" y="1"/>
                    <a:pt x="6" y="2"/>
                    <a:pt x="7"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7" name="Freeform 1243"/>
            <p:cNvSpPr>
              <a:spLocks/>
            </p:cNvSpPr>
            <p:nvPr userDrawn="1"/>
          </p:nvSpPr>
          <p:spPr bwMode="auto">
            <a:xfrm>
              <a:off x="323" y="181"/>
              <a:ext cx="2" cy="4"/>
            </a:xfrm>
            <a:custGeom>
              <a:avLst/>
              <a:gdLst>
                <a:gd name="T0" fmla="*/ 2 w 4"/>
                <a:gd name="T1" fmla="*/ 0 h 7"/>
                <a:gd name="T2" fmla="*/ 2 w 4"/>
                <a:gd name="T3" fmla="*/ 0 h 7"/>
                <a:gd name="T4" fmla="*/ 4 w 4"/>
                <a:gd name="T5" fmla="*/ 7 h 7"/>
                <a:gd name="T6" fmla="*/ 0 w 4"/>
                <a:gd name="T7" fmla="*/ 3 h 7"/>
                <a:gd name="T8" fmla="*/ 2 w 4"/>
                <a:gd name="T9" fmla="*/ 0 h 7"/>
              </a:gdLst>
              <a:ahLst/>
              <a:cxnLst>
                <a:cxn ang="0">
                  <a:pos x="T0" y="T1"/>
                </a:cxn>
                <a:cxn ang="0">
                  <a:pos x="T2" y="T3"/>
                </a:cxn>
                <a:cxn ang="0">
                  <a:pos x="T4" y="T5"/>
                </a:cxn>
                <a:cxn ang="0">
                  <a:pos x="T6" y="T7"/>
                </a:cxn>
                <a:cxn ang="0">
                  <a:pos x="T8" y="T9"/>
                </a:cxn>
              </a:cxnLst>
              <a:rect l="0" t="0" r="r" b="b"/>
              <a:pathLst>
                <a:path w="4" h="7">
                  <a:moveTo>
                    <a:pt x="2" y="0"/>
                  </a:moveTo>
                  <a:lnTo>
                    <a:pt x="2" y="0"/>
                  </a:lnTo>
                  <a:lnTo>
                    <a:pt x="4" y="7"/>
                  </a:lnTo>
                  <a:cubicBezTo>
                    <a:pt x="2" y="6"/>
                    <a:pt x="1" y="4"/>
                    <a:pt x="0" y="3"/>
                  </a:cubicBezTo>
                  <a:cubicBezTo>
                    <a:pt x="1" y="2"/>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8" name="Freeform 1244"/>
            <p:cNvSpPr>
              <a:spLocks/>
            </p:cNvSpPr>
            <p:nvPr userDrawn="1"/>
          </p:nvSpPr>
          <p:spPr bwMode="auto">
            <a:xfrm>
              <a:off x="323" y="185"/>
              <a:ext cx="2" cy="4"/>
            </a:xfrm>
            <a:custGeom>
              <a:avLst/>
              <a:gdLst>
                <a:gd name="T0" fmla="*/ 4 w 5"/>
                <a:gd name="T1" fmla="*/ 1 h 8"/>
                <a:gd name="T2" fmla="*/ 4 w 5"/>
                <a:gd name="T3" fmla="*/ 1 h 8"/>
                <a:gd name="T4" fmla="*/ 5 w 5"/>
                <a:gd name="T5" fmla="*/ 6 h 8"/>
                <a:gd name="T6" fmla="*/ 4 w 5"/>
                <a:gd name="T7" fmla="*/ 7 h 8"/>
                <a:gd name="T8" fmla="*/ 4 w 5"/>
                <a:gd name="T9" fmla="*/ 7 h 8"/>
                <a:gd name="T10" fmla="*/ 4 w 5"/>
                <a:gd name="T11" fmla="*/ 8 h 8"/>
                <a:gd name="T12" fmla="*/ 0 w 5"/>
                <a:gd name="T13" fmla="*/ 5 h 8"/>
                <a:gd name="T14" fmla="*/ 4 w 5"/>
                <a:gd name="T15" fmla="*/ 0 h 8"/>
                <a:gd name="T16" fmla="*/ 4 w 5"/>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4" y="1"/>
                  </a:moveTo>
                  <a:lnTo>
                    <a:pt x="4" y="1"/>
                  </a:lnTo>
                  <a:lnTo>
                    <a:pt x="5" y="6"/>
                  </a:lnTo>
                  <a:cubicBezTo>
                    <a:pt x="5" y="7"/>
                    <a:pt x="5" y="7"/>
                    <a:pt x="4" y="7"/>
                  </a:cubicBezTo>
                  <a:lnTo>
                    <a:pt x="4" y="7"/>
                  </a:lnTo>
                  <a:lnTo>
                    <a:pt x="4" y="8"/>
                  </a:lnTo>
                  <a:cubicBezTo>
                    <a:pt x="3" y="7"/>
                    <a:pt x="1" y="6"/>
                    <a:pt x="0" y="5"/>
                  </a:cubicBezTo>
                  <a:cubicBezTo>
                    <a:pt x="1" y="3"/>
                    <a:pt x="2" y="2"/>
                    <a:pt x="4" y="0"/>
                  </a:cubicBezTo>
                  <a:lnTo>
                    <a:pt x="4"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19" name="Freeform 1245"/>
            <p:cNvSpPr>
              <a:spLocks/>
            </p:cNvSpPr>
            <p:nvPr userDrawn="1"/>
          </p:nvSpPr>
          <p:spPr bwMode="auto">
            <a:xfrm>
              <a:off x="325" y="189"/>
              <a:ext cx="0" cy="1"/>
            </a:xfrm>
            <a:custGeom>
              <a:avLst/>
              <a:gdLst>
                <a:gd name="T0" fmla="*/ 0 w 1"/>
                <a:gd name="T1" fmla="*/ 1 h 2"/>
                <a:gd name="T2" fmla="*/ 0 w 1"/>
                <a:gd name="T3" fmla="*/ 1 h 2"/>
                <a:gd name="T4" fmla="*/ 0 w 1"/>
                <a:gd name="T5" fmla="*/ 0 h 2"/>
                <a:gd name="T6" fmla="*/ 1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lnTo>
                    <a:pt x="0" y="1"/>
                  </a:lnTo>
                  <a:lnTo>
                    <a:pt x="0" y="0"/>
                  </a:lnTo>
                  <a:cubicBezTo>
                    <a:pt x="0" y="1"/>
                    <a:pt x="1" y="1"/>
                    <a:pt x="1" y="2"/>
                  </a:cubicBezTo>
                  <a:cubicBezTo>
                    <a:pt x="0" y="2"/>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0" name="Freeform 1246"/>
            <p:cNvSpPr>
              <a:spLocks/>
            </p:cNvSpPr>
            <p:nvPr userDrawn="1"/>
          </p:nvSpPr>
          <p:spPr bwMode="auto">
            <a:xfrm>
              <a:off x="318" y="196"/>
              <a:ext cx="2" cy="2"/>
            </a:xfrm>
            <a:custGeom>
              <a:avLst/>
              <a:gdLst>
                <a:gd name="T0" fmla="*/ 4 w 4"/>
                <a:gd name="T1" fmla="*/ 2 h 4"/>
                <a:gd name="T2" fmla="*/ 4 w 4"/>
                <a:gd name="T3" fmla="*/ 2 h 4"/>
                <a:gd name="T4" fmla="*/ 1 w 4"/>
                <a:gd name="T5" fmla="*/ 4 h 4"/>
                <a:gd name="T6" fmla="*/ 0 w 4"/>
                <a:gd name="T7" fmla="*/ 2 h 4"/>
                <a:gd name="T8" fmla="*/ 0 w 4"/>
                <a:gd name="T9" fmla="*/ 0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lnTo>
                    <a:pt x="4" y="2"/>
                  </a:lnTo>
                  <a:cubicBezTo>
                    <a:pt x="3" y="3"/>
                    <a:pt x="2" y="3"/>
                    <a:pt x="1" y="4"/>
                  </a:cubicBezTo>
                  <a:cubicBezTo>
                    <a:pt x="0" y="3"/>
                    <a:pt x="0" y="3"/>
                    <a:pt x="0" y="2"/>
                  </a:cubicBezTo>
                  <a:lnTo>
                    <a:pt x="0" y="0"/>
                  </a:lnTo>
                  <a:cubicBezTo>
                    <a:pt x="2" y="1"/>
                    <a:pt x="3" y="2"/>
                    <a:pt x="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1" name="Freeform 1247"/>
            <p:cNvSpPr>
              <a:spLocks/>
            </p:cNvSpPr>
            <p:nvPr userDrawn="1"/>
          </p:nvSpPr>
          <p:spPr bwMode="auto">
            <a:xfrm>
              <a:off x="318" y="195"/>
              <a:ext cx="1" cy="0"/>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0"/>
                  </a:lnTo>
                  <a:lnTo>
                    <a:pt x="1" y="0"/>
                  </a:lnTo>
                  <a:cubicBezTo>
                    <a:pt x="1" y="0"/>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2" name="Freeform 1248"/>
            <p:cNvSpPr>
              <a:spLocks/>
            </p:cNvSpPr>
            <p:nvPr userDrawn="1"/>
          </p:nvSpPr>
          <p:spPr bwMode="auto">
            <a:xfrm>
              <a:off x="316" y="193"/>
              <a:ext cx="2" cy="3"/>
            </a:xfrm>
            <a:custGeom>
              <a:avLst/>
              <a:gdLst>
                <a:gd name="T0" fmla="*/ 5 w 5"/>
                <a:gd name="T1" fmla="*/ 3 h 7"/>
                <a:gd name="T2" fmla="*/ 5 w 5"/>
                <a:gd name="T3" fmla="*/ 3 h 7"/>
                <a:gd name="T4" fmla="*/ 4 w 5"/>
                <a:gd name="T5" fmla="*/ 5 h 7"/>
                <a:gd name="T6" fmla="*/ 3 w 5"/>
                <a:gd name="T7" fmla="*/ 6 h 7"/>
                <a:gd name="T8" fmla="*/ 4 w 5"/>
                <a:gd name="T9" fmla="*/ 6 h 7"/>
                <a:gd name="T10" fmla="*/ 3 w 5"/>
                <a:gd name="T11" fmla="*/ 7 h 7"/>
                <a:gd name="T12" fmla="*/ 0 w 5"/>
                <a:gd name="T13" fmla="*/ 0 h 7"/>
                <a:gd name="T14" fmla="*/ 5 w 5"/>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5" y="3"/>
                  </a:moveTo>
                  <a:lnTo>
                    <a:pt x="5" y="3"/>
                  </a:lnTo>
                  <a:cubicBezTo>
                    <a:pt x="5" y="4"/>
                    <a:pt x="4" y="5"/>
                    <a:pt x="4" y="5"/>
                  </a:cubicBezTo>
                  <a:lnTo>
                    <a:pt x="3" y="6"/>
                  </a:lnTo>
                  <a:lnTo>
                    <a:pt x="4" y="6"/>
                  </a:lnTo>
                  <a:lnTo>
                    <a:pt x="3" y="7"/>
                  </a:lnTo>
                  <a:cubicBezTo>
                    <a:pt x="2" y="5"/>
                    <a:pt x="1" y="2"/>
                    <a:pt x="0" y="0"/>
                  </a:cubicBezTo>
                  <a:cubicBezTo>
                    <a:pt x="1" y="1"/>
                    <a:pt x="3" y="2"/>
                    <a:pt x="5"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3" name="Freeform 1249"/>
            <p:cNvSpPr>
              <a:spLocks/>
            </p:cNvSpPr>
            <p:nvPr userDrawn="1"/>
          </p:nvSpPr>
          <p:spPr bwMode="auto">
            <a:xfrm>
              <a:off x="315" y="189"/>
              <a:ext cx="2" cy="4"/>
            </a:xfrm>
            <a:custGeom>
              <a:avLst/>
              <a:gdLst>
                <a:gd name="T0" fmla="*/ 2 w 5"/>
                <a:gd name="T1" fmla="*/ 8 h 9"/>
                <a:gd name="T2" fmla="*/ 2 w 5"/>
                <a:gd name="T3" fmla="*/ 8 h 9"/>
                <a:gd name="T4" fmla="*/ 0 w 5"/>
                <a:gd name="T5" fmla="*/ 3 h 9"/>
                <a:gd name="T6" fmla="*/ 1 w 5"/>
                <a:gd name="T7" fmla="*/ 0 h 9"/>
                <a:gd name="T8" fmla="*/ 5 w 5"/>
                <a:gd name="T9" fmla="*/ 4 h 9"/>
                <a:gd name="T10" fmla="*/ 3 w 5"/>
                <a:gd name="T11" fmla="*/ 9 h 9"/>
                <a:gd name="T12" fmla="*/ 2 w 5"/>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2" y="8"/>
                  </a:moveTo>
                  <a:lnTo>
                    <a:pt x="2" y="8"/>
                  </a:lnTo>
                  <a:cubicBezTo>
                    <a:pt x="1" y="6"/>
                    <a:pt x="0" y="5"/>
                    <a:pt x="0" y="3"/>
                  </a:cubicBezTo>
                  <a:cubicBezTo>
                    <a:pt x="0" y="2"/>
                    <a:pt x="1" y="1"/>
                    <a:pt x="1" y="0"/>
                  </a:cubicBezTo>
                  <a:cubicBezTo>
                    <a:pt x="3" y="1"/>
                    <a:pt x="4" y="2"/>
                    <a:pt x="5" y="4"/>
                  </a:cubicBezTo>
                  <a:cubicBezTo>
                    <a:pt x="4" y="5"/>
                    <a:pt x="4" y="7"/>
                    <a:pt x="3" y="9"/>
                  </a:cubicBezTo>
                  <a:lnTo>
                    <a:pt x="2" y="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4" name="Freeform 1250"/>
            <p:cNvSpPr>
              <a:spLocks/>
            </p:cNvSpPr>
            <p:nvPr userDrawn="1"/>
          </p:nvSpPr>
          <p:spPr bwMode="auto">
            <a:xfrm>
              <a:off x="324" y="172"/>
              <a:ext cx="3" cy="14"/>
            </a:xfrm>
            <a:custGeom>
              <a:avLst/>
              <a:gdLst>
                <a:gd name="T0" fmla="*/ 4 w 8"/>
                <a:gd name="T1" fmla="*/ 0 h 32"/>
                <a:gd name="T2" fmla="*/ 4 w 8"/>
                <a:gd name="T3" fmla="*/ 0 h 32"/>
                <a:gd name="T4" fmla="*/ 8 w 8"/>
                <a:gd name="T5" fmla="*/ 32 h 32"/>
                <a:gd name="T6" fmla="*/ 7 w 8"/>
                <a:gd name="T7" fmla="*/ 32 h 32"/>
                <a:gd name="T8" fmla="*/ 6 w 8"/>
                <a:gd name="T9" fmla="*/ 31 h 32"/>
                <a:gd name="T10" fmla="*/ 6 w 8"/>
                <a:gd name="T11" fmla="*/ 32 h 32"/>
                <a:gd name="T12" fmla="*/ 0 w 8"/>
                <a:gd name="T13" fmla="*/ 1 h 32"/>
                <a:gd name="T14" fmla="*/ 4 w 8"/>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2">
                  <a:moveTo>
                    <a:pt x="4" y="0"/>
                  </a:moveTo>
                  <a:lnTo>
                    <a:pt x="4" y="0"/>
                  </a:lnTo>
                  <a:lnTo>
                    <a:pt x="8" y="32"/>
                  </a:lnTo>
                  <a:cubicBezTo>
                    <a:pt x="7" y="32"/>
                    <a:pt x="7" y="32"/>
                    <a:pt x="7" y="32"/>
                  </a:cubicBezTo>
                  <a:lnTo>
                    <a:pt x="6" y="31"/>
                  </a:lnTo>
                  <a:cubicBezTo>
                    <a:pt x="6" y="32"/>
                    <a:pt x="6" y="32"/>
                    <a:pt x="6" y="32"/>
                  </a:cubicBezTo>
                  <a:lnTo>
                    <a:pt x="0" y="1"/>
                  </a:lnTo>
                  <a:cubicBezTo>
                    <a:pt x="1" y="0"/>
                    <a:pt x="2" y="0"/>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5" name="Freeform 1251"/>
            <p:cNvSpPr>
              <a:spLocks/>
            </p:cNvSpPr>
            <p:nvPr userDrawn="1"/>
          </p:nvSpPr>
          <p:spPr bwMode="auto">
            <a:xfrm>
              <a:off x="319" y="176"/>
              <a:ext cx="4" cy="4"/>
            </a:xfrm>
            <a:custGeom>
              <a:avLst/>
              <a:gdLst>
                <a:gd name="T0" fmla="*/ 4 w 8"/>
                <a:gd name="T1" fmla="*/ 0 h 9"/>
                <a:gd name="T2" fmla="*/ 4 w 8"/>
                <a:gd name="T3" fmla="*/ 0 h 9"/>
                <a:gd name="T4" fmla="*/ 8 w 8"/>
                <a:gd name="T5" fmla="*/ 5 h 9"/>
                <a:gd name="T6" fmla="*/ 4 w 8"/>
                <a:gd name="T7" fmla="*/ 9 h 9"/>
                <a:gd name="T8" fmla="*/ 0 w 8"/>
                <a:gd name="T9" fmla="*/ 5 h 9"/>
                <a:gd name="T10" fmla="*/ 4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4" y="0"/>
                  </a:moveTo>
                  <a:lnTo>
                    <a:pt x="4" y="0"/>
                  </a:lnTo>
                  <a:cubicBezTo>
                    <a:pt x="5" y="1"/>
                    <a:pt x="7" y="3"/>
                    <a:pt x="8" y="5"/>
                  </a:cubicBezTo>
                  <a:cubicBezTo>
                    <a:pt x="7" y="6"/>
                    <a:pt x="5" y="8"/>
                    <a:pt x="4" y="9"/>
                  </a:cubicBezTo>
                  <a:cubicBezTo>
                    <a:pt x="2" y="8"/>
                    <a:pt x="1" y="6"/>
                    <a:pt x="0" y="5"/>
                  </a:cubicBezTo>
                  <a:cubicBezTo>
                    <a:pt x="1" y="3"/>
                    <a:pt x="3" y="1"/>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6" name="Freeform 1252"/>
            <p:cNvSpPr>
              <a:spLocks/>
            </p:cNvSpPr>
            <p:nvPr userDrawn="1"/>
          </p:nvSpPr>
          <p:spPr bwMode="auto">
            <a:xfrm>
              <a:off x="315" y="176"/>
              <a:ext cx="4" cy="5"/>
            </a:xfrm>
            <a:custGeom>
              <a:avLst/>
              <a:gdLst>
                <a:gd name="T0" fmla="*/ 4 w 8"/>
                <a:gd name="T1" fmla="*/ 11 h 11"/>
                <a:gd name="T2" fmla="*/ 4 w 8"/>
                <a:gd name="T3" fmla="*/ 11 h 11"/>
                <a:gd name="T4" fmla="*/ 0 w 8"/>
                <a:gd name="T5" fmla="*/ 5 h 11"/>
                <a:gd name="T6" fmla="*/ 4 w 8"/>
                <a:gd name="T7" fmla="*/ 0 h 11"/>
                <a:gd name="T8" fmla="*/ 8 w 8"/>
                <a:gd name="T9" fmla="*/ 6 h 11"/>
                <a:gd name="T10" fmla="*/ 4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4" y="11"/>
                  </a:moveTo>
                  <a:lnTo>
                    <a:pt x="4" y="11"/>
                  </a:lnTo>
                  <a:cubicBezTo>
                    <a:pt x="3" y="9"/>
                    <a:pt x="1" y="7"/>
                    <a:pt x="0" y="5"/>
                  </a:cubicBezTo>
                  <a:cubicBezTo>
                    <a:pt x="1" y="4"/>
                    <a:pt x="3" y="2"/>
                    <a:pt x="4" y="0"/>
                  </a:cubicBezTo>
                  <a:cubicBezTo>
                    <a:pt x="5" y="2"/>
                    <a:pt x="7" y="4"/>
                    <a:pt x="8" y="6"/>
                  </a:cubicBezTo>
                  <a:cubicBezTo>
                    <a:pt x="7" y="7"/>
                    <a:pt x="5" y="9"/>
                    <a:pt x="4"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7" name="Freeform 1253"/>
            <p:cNvSpPr>
              <a:spLocks/>
            </p:cNvSpPr>
            <p:nvPr userDrawn="1"/>
          </p:nvSpPr>
          <p:spPr bwMode="auto">
            <a:xfrm>
              <a:off x="317" y="178"/>
              <a:ext cx="3" cy="5"/>
            </a:xfrm>
            <a:custGeom>
              <a:avLst/>
              <a:gdLst>
                <a:gd name="T0" fmla="*/ 4 w 8"/>
                <a:gd name="T1" fmla="*/ 10 h 10"/>
                <a:gd name="T2" fmla="*/ 4 w 8"/>
                <a:gd name="T3" fmla="*/ 10 h 10"/>
                <a:gd name="T4" fmla="*/ 0 w 8"/>
                <a:gd name="T5" fmla="*/ 5 h 10"/>
                <a:gd name="T6" fmla="*/ 4 w 8"/>
                <a:gd name="T7" fmla="*/ 0 h 10"/>
                <a:gd name="T8" fmla="*/ 8 w 8"/>
                <a:gd name="T9" fmla="*/ 5 h 10"/>
                <a:gd name="T10" fmla="*/ 4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4" y="10"/>
                  </a:moveTo>
                  <a:lnTo>
                    <a:pt x="4" y="10"/>
                  </a:lnTo>
                  <a:cubicBezTo>
                    <a:pt x="3" y="8"/>
                    <a:pt x="2" y="7"/>
                    <a:pt x="0" y="5"/>
                  </a:cubicBezTo>
                  <a:cubicBezTo>
                    <a:pt x="2" y="4"/>
                    <a:pt x="3" y="2"/>
                    <a:pt x="4" y="0"/>
                  </a:cubicBezTo>
                  <a:cubicBezTo>
                    <a:pt x="6" y="2"/>
                    <a:pt x="7" y="3"/>
                    <a:pt x="8" y="5"/>
                  </a:cubicBezTo>
                  <a:cubicBezTo>
                    <a:pt x="7" y="7"/>
                    <a:pt x="6" y="8"/>
                    <a:pt x="4"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8" name="Freeform 1254"/>
            <p:cNvSpPr>
              <a:spLocks/>
            </p:cNvSpPr>
            <p:nvPr userDrawn="1"/>
          </p:nvSpPr>
          <p:spPr bwMode="auto">
            <a:xfrm>
              <a:off x="319" y="181"/>
              <a:ext cx="4" cy="4"/>
            </a:xfrm>
            <a:custGeom>
              <a:avLst/>
              <a:gdLst>
                <a:gd name="T0" fmla="*/ 4 w 8"/>
                <a:gd name="T1" fmla="*/ 9 h 9"/>
                <a:gd name="T2" fmla="*/ 4 w 8"/>
                <a:gd name="T3" fmla="*/ 9 h 9"/>
                <a:gd name="T4" fmla="*/ 0 w 8"/>
                <a:gd name="T5" fmla="*/ 4 h 9"/>
                <a:gd name="T6" fmla="*/ 4 w 8"/>
                <a:gd name="T7" fmla="*/ 0 h 9"/>
                <a:gd name="T8" fmla="*/ 8 w 8"/>
                <a:gd name="T9" fmla="*/ 4 h 9"/>
                <a:gd name="T10" fmla="*/ 4 w 8"/>
                <a:gd name="T11" fmla="*/ 9 h 9"/>
              </a:gdLst>
              <a:ahLst/>
              <a:cxnLst>
                <a:cxn ang="0">
                  <a:pos x="T0" y="T1"/>
                </a:cxn>
                <a:cxn ang="0">
                  <a:pos x="T2" y="T3"/>
                </a:cxn>
                <a:cxn ang="0">
                  <a:pos x="T4" y="T5"/>
                </a:cxn>
                <a:cxn ang="0">
                  <a:pos x="T6" y="T7"/>
                </a:cxn>
                <a:cxn ang="0">
                  <a:pos x="T8" y="T9"/>
                </a:cxn>
                <a:cxn ang="0">
                  <a:pos x="T10" y="T11"/>
                </a:cxn>
              </a:cxnLst>
              <a:rect l="0" t="0" r="r" b="b"/>
              <a:pathLst>
                <a:path w="8" h="9">
                  <a:moveTo>
                    <a:pt x="4" y="9"/>
                  </a:moveTo>
                  <a:lnTo>
                    <a:pt x="4" y="9"/>
                  </a:lnTo>
                  <a:cubicBezTo>
                    <a:pt x="2" y="7"/>
                    <a:pt x="1" y="6"/>
                    <a:pt x="0" y="4"/>
                  </a:cubicBezTo>
                  <a:cubicBezTo>
                    <a:pt x="1" y="3"/>
                    <a:pt x="2" y="1"/>
                    <a:pt x="4" y="0"/>
                  </a:cubicBezTo>
                  <a:cubicBezTo>
                    <a:pt x="5" y="1"/>
                    <a:pt x="6" y="3"/>
                    <a:pt x="8" y="4"/>
                  </a:cubicBezTo>
                  <a:cubicBezTo>
                    <a:pt x="6" y="6"/>
                    <a:pt x="5" y="7"/>
                    <a:pt x="4" y="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29" name="Freeform 1255"/>
            <p:cNvSpPr>
              <a:spLocks/>
            </p:cNvSpPr>
            <p:nvPr userDrawn="1"/>
          </p:nvSpPr>
          <p:spPr bwMode="auto">
            <a:xfrm>
              <a:off x="321" y="183"/>
              <a:ext cx="3" cy="4"/>
            </a:xfrm>
            <a:custGeom>
              <a:avLst/>
              <a:gdLst>
                <a:gd name="T0" fmla="*/ 4 w 8"/>
                <a:gd name="T1" fmla="*/ 8 h 8"/>
                <a:gd name="T2" fmla="*/ 4 w 8"/>
                <a:gd name="T3" fmla="*/ 8 h 8"/>
                <a:gd name="T4" fmla="*/ 0 w 8"/>
                <a:gd name="T5" fmla="*/ 4 h 8"/>
                <a:gd name="T6" fmla="*/ 4 w 8"/>
                <a:gd name="T7" fmla="*/ 0 h 8"/>
                <a:gd name="T8" fmla="*/ 8 w 8"/>
                <a:gd name="T9" fmla="*/ 4 h 8"/>
                <a:gd name="T10" fmla="*/ 4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4" y="8"/>
                  </a:moveTo>
                  <a:lnTo>
                    <a:pt x="4" y="8"/>
                  </a:lnTo>
                  <a:cubicBezTo>
                    <a:pt x="3" y="7"/>
                    <a:pt x="2" y="6"/>
                    <a:pt x="0" y="4"/>
                  </a:cubicBezTo>
                  <a:cubicBezTo>
                    <a:pt x="2" y="3"/>
                    <a:pt x="3" y="1"/>
                    <a:pt x="4" y="0"/>
                  </a:cubicBezTo>
                  <a:cubicBezTo>
                    <a:pt x="5" y="1"/>
                    <a:pt x="7" y="2"/>
                    <a:pt x="8" y="4"/>
                  </a:cubicBezTo>
                  <a:cubicBezTo>
                    <a:pt x="7" y="5"/>
                    <a:pt x="6" y="7"/>
                    <a:pt x="4"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0" name="Freeform 1256"/>
            <p:cNvSpPr>
              <a:spLocks/>
            </p:cNvSpPr>
            <p:nvPr userDrawn="1"/>
          </p:nvSpPr>
          <p:spPr bwMode="auto">
            <a:xfrm>
              <a:off x="313" y="178"/>
              <a:ext cx="3" cy="5"/>
            </a:xfrm>
            <a:custGeom>
              <a:avLst/>
              <a:gdLst>
                <a:gd name="T0" fmla="*/ 3 w 7"/>
                <a:gd name="T1" fmla="*/ 11 h 11"/>
                <a:gd name="T2" fmla="*/ 3 w 7"/>
                <a:gd name="T3" fmla="*/ 11 h 11"/>
                <a:gd name="T4" fmla="*/ 0 w 7"/>
                <a:gd name="T5" fmla="*/ 6 h 11"/>
                <a:gd name="T6" fmla="*/ 4 w 7"/>
                <a:gd name="T7" fmla="*/ 0 h 11"/>
                <a:gd name="T8" fmla="*/ 7 w 7"/>
                <a:gd name="T9" fmla="*/ 5 h 11"/>
                <a:gd name="T10" fmla="*/ 3 w 7"/>
                <a:gd name="T11" fmla="*/ 11 h 11"/>
              </a:gdLst>
              <a:ahLst/>
              <a:cxnLst>
                <a:cxn ang="0">
                  <a:pos x="T0" y="T1"/>
                </a:cxn>
                <a:cxn ang="0">
                  <a:pos x="T2" y="T3"/>
                </a:cxn>
                <a:cxn ang="0">
                  <a:pos x="T4" y="T5"/>
                </a:cxn>
                <a:cxn ang="0">
                  <a:pos x="T6" y="T7"/>
                </a:cxn>
                <a:cxn ang="0">
                  <a:pos x="T8" y="T9"/>
                </a:cxn>
                <a:cxn ang="0">
                  <a:pos x="T10" y="T11"/>
                </a:cxn>
              </a:cxnLst>
              <a:rect l="0" t="0" r="r" b="b"/>
              <a:pathLst>
                <a:path w="7" h="11">
                  <a:moveTo>
                    <a:pt x="3" y="11"/>
                  </a:moveTo>
                  <a:lnTo>
                    <a:pt x="3" y="11"/>
                  </a:lnTo>
                  <a:cubicBezTo>
                    <a:pt x="2" y="10"/>
                    <a:pt x="1" y="8"/>
                    <a:pt x="0" y="6"/>
                  </a:cubicBezTo>
                  <a:cubicBezTo>
                    <a:pt x="1" y="4"/>
                    <a:pt x="2" y="2"/>
                    <a:pt x="4" y="0"/>
                  </a:cubicBezTo>
                  <a:cubicBezTo>
                    <a:pt x="5" y="2"/>
                    <a:pt x="6" y="4"/>
                    <a:pt x="7" y="5"/>
                  </a:cubicBezTo>
                  <a:cubicBezTo>
                    <a:pt x="6" y="7"/>
                    <a:pt x="5" y="9"/>
                    <a:pt x="3"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1" name="Freeform 1257"/>
            <p:cNvSpPr>
              <a:spLocks/>
            </p:cNvSpPr>
            <p:nvPr userDrawn="1"/>
          </p:nvSpPr>
          <p:spPr bwMode="auto">
            <a:xfrm>
              <a:off x="315" y="181"/>
              <a:ext cx="4" cy="5"/>
            </a:xfrm>
            <a:custGeom>
              <a:avLst/>
              <a:gdLst>
                <a:gd name="T0" fmla="*/ 4 w 8"/>
                <a:gd name="T1" fmla="*/ 10 h 10"/>
                <a:gd name="T2" fmla="*/ 4 w 8"/>
                <a:gd name="T3" fmla="*/ 10 h 10"/>
                <a:gd name="T4" fmla="*/ 0 w 8"/>
                <a:gd name="T5" fmla="*/ 6 h 10"/>
                <a:gd name="T6" fmla="*/ 4 w 8"/>
                <a:gd name="T7" fmla="*/ 0 h 10"/>
                <a:gd name="T8" fmla="*/ 8 w 8"/>
                <a:gd name="T9" fmla="*/ 5 h 10"/>
                <a:gd name="T10" fmla="*/ 4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4" y="10"/>
                  </a:moveTo>
                  <a:lnTo>
                    <a:pt x="4" y="10"/>
                  </a:lnTo>
                  <a:cubicBezTo>
                    <a:pt x="2" y="9"/>
                    <a:pt x="1" y="7"/>
                    <a:pt x="0" y="6"/>
                  </a:cubicBezTo>
                  <a:cubicBezTo>
                    <a:pt x="1" y="4"/>
                    <a:pt x="3" y="2"/>
                    <a:pt x="4" y="0"/>
                  </a:cubicBezTo>
                  <a:cubicBezTo>
                    <a:pt x="5" y="2"/>
                    <a:pt x="6" y="3"/>
                    <a:pt x="8" y="5"/>
                  </a:cubicBezTo>
                  <a:cubicBezTo>
                    <a:pt x="6" y="6"/>
                    <a:pt x="5" y="8"/>
                    <a:pt x="4"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2" name="Freeform 1258"/>
            <p:cNvSpPr>
              <a:spLocks/>
            </p:cNvSpPr>
            <p:nvPr userDrawn="1"/>
          </p:nvSpPr>
          <p:spPr bwMode="auto">
            <a:xfrm>
              <a:off x="317" y="183"/>
              <a:ext cx="3" cy="5"/>
            </a:xfrm>
            <a:custGeom>
              <a:avLst/>
              <a:gdLst>
                <a:gd name="T0" fmla="*/ 4 w 8"/>
                <a:gd name="T1" fmla="*/ 10 h 10"/>
                <a:gd name="T2" fmla="*/ 4 w 8"/>
                <a:gd name="T3" fmla="*/ 10 h 10"/>
                <a:gd name="T4" fmla="*/ 0 w 8"/>
                <a:gd name="T5" fmla="*/ 6 h 10"/>
                <a:gd name="T6" fmla="*/ 4 w 8"/>
                <a:gd name="T7" fmla="*/ 0 h 10"/>
                <a:gd name="T8" fmla="*/ 8 w 8"/>
                <a:gd name="T9" fmla="*/ 4 h 10"/>
                <a:gd name="T10" fmla="*/ 5 w 8"/>
                <a:gd name="T11" fmla="*/ 9 h 10"/>
                <a:gd name="T12" fmla="*/ 5 w 8"/>
                <a:gd name="T13" fmla="*/ 9 h 10"/>
                <a:gd name="T14" fmla="*/ 4 w 8"/>
                <a:gd name="T15" fmla="*/ 9 h 10"/>
                <a:gd name="T16" fmla="*/ 4 w 8"/>
                <a:gd name="T17" fmla="*/ 10 h 10"/>
                <a:gd name="T18" fmla="*/ 4 w 8"/>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0">
                  <a:moveTo>
                    <a:pt x="4" y="10"/>
                  </a:moveTo>
                  <a:lnTo>
                    <a:pt x="4" y="10"/>
                  </a:lnTo>
                  <a:cubicBezTo>
                    <a:pt x="3" y="9"/>
                    <a:pt x="1" y="7"/>
                    <a:pt x="0" y="6"/>
                  </a:cubicBezTo>
                  <a:cubicBezTo>
                    <a:pt x="1" y="4"/>
                    <a:pt x="3" y="2"/>
                    <a:pt x="4" y="0"/>
                  </a:cubicBezTo>
                  <a:cubicBezTo>
                    <a:pt x="6" y="2"/>
                    <a:pt x="7" y="3"/>
                    <a:pt x="8" y="4"/>
                  </a:cubicBezTo>
                  <a:cubicBezTo>
                    <a:pt x="7" y="6"/>
                    <a:pt x="6" y="7"/>
                    <a:pt x="5" y="9"/>
                  </a:cubicBezTo>
                  <a:cubicBezTo>
                    <a:pt x="5" y="9"/>
                    <a:pt x="5" y="9"/>
                    <a:pt x="5" y="9"/>
                  </a:cubicBezTo>
                  <a:lnTo>
                    <a:pt x="4" y="9"/>
                  </a:lnTo>
                  <a:cubicBezTo>
                    <a:pt x="4" y="9"/>
                    <a:pt x="4" y="9"/>
                    <a:pt x="4" y="10"/>
                  </a:cubicBezTo>
                  <a:lnTo>
                    <a:pt x="4" y="1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3" name="Freeform 1259"/>
            <p:cNvSpPr>
              <a:spLocks/>
            </p:cNvSpPr>
            <p:nvPr userDrawn="1"/>
          </p:nvSpPr>
          <p:spPr bwMode="auto">
            <a:xfrm>
              <a:off x="320" y="186"/>
              <a:ext cx="3" cy="2"/>
            </a:xfrm>
            <a:custGeom>
              <a:avLst/>
              <a:gdLst>
                <a:gd name="T0" fmla="*/ 0 w 7"/>
                <a:gd name="T1" fmla="*/ 4 h 5"/>
                <a:gd name="T2" fmla="*/ 0 w 7"/>
                <a:gd name="T3" fmla="*/ 4 h 5"/>
                <a:gd name="T4" fmla="*/ 3 w 7"/>
                <a:gd name="T5" fmla="*/ 0 h 5"/>
                <a:gd name="T6" fmla="*/ 7 w 7"/>
                <a:gd name="T7" fmla="*/ 4 h 5"/>
                <a:gd name="T8" fmla="*/ 6 w 7"/>
                <a:gd name="T9" fmla="*/ 5 h 5"/>
                <a:gd name="T10" fmla="*/ 0 w 7"/>
                <a:gd name="T11" fmla="*/ 4 h 5"/>
              </a:gdLst>
              <a:ahLst/>
              <a:cxnLst>
                <a:cxn ang="0">
                  <a:pos x="T0" y="T1"/>
                </a:cxn>
                <a:cxn ang="0">
                  <a:pos x="T2" y="T3"/>
                </a:cxn>
                <a:cxn ang="0">
                  <a:pos x="T4" y="T5"/>
                </a:cxn>
                <a:cxn ang="0">
                  <a:pos x="T6" y="T7"/>
                </a:cxn>
                <a:cxn ang="0">
                  <a:pos x="T8" y="T9"/>
                </a:cxn>
                <a:cxn ang="0">
                  <a:pos x="T10" y="T11"/>
                </a:cxn>
              </a:cxnLst>
              <a:rect l="0" t="0" r="r" b="b"/>
              <a:pathLst>
                <a:path w="7" h="5">
                  <a:moveTo>
                    <a:pt x="0" y="4"/>
                  </a:moveTo>
                  <a:lnTo>
                    <a:pt x="0" y="4"/>
                  </a:lnTo>
                  <a:cubicBezTo>
                    <a:pt x="1" y="2"/>
                    <a:pt x="2" y="1"/>
                    <a:pt x="3" y="0"/>
                  </a:cubicBezTo>
                  <a:cubicBezTo>
                    <a:pt x="4" y="1"/>
                    <a:pt x="6" y="2"/>
                    <a:pt x="7" y="4"/>
                  </a:cubicBezTo>
                  <a:cubicBezTo>
                    <a:pt x="6" y="4"/>
                    <a:pt x="6" y="5"/>
                    <a:pt x="6" y="5"/>
                  </a:cubicBezTo>
                  <a:cubicBezTo>
                    <a:pt x="3" y="4"/>
                    <a:pt x="1" y="4"/>
                    <a:pt x="0"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4" name="Freeform 1260"/>
            <p:cNvSpPr>
              <a:spLocks/>
            </p:cNvSpPr>
            <p:nvPr userDrawn="1"/>
          </p:nvSpPr>
          <p:spPr bwMode="auto">
            <a:xfrm>
              <a:off x="319" y="188"/>
              <a:ext cx="0" cy="0"/>
            </a:xfrm>
            <a:custGeom>
              <a:avLst/>
              <a:gdLst/>
              <a:ahLst/>
              <a:cxnLst>
                <a:cxn ang="0">
                  <a:pos x="0" y="0"/>
                </a:cxn>
                <a:cxn ang="0">
                  <a:pos x="0" y="0"/>
                </a:cxn>
                <a:cxn ang="0">
                  <a:pos x="0" y="0"/>
                </a:cxn>
                <a:cxn ang="0">
                  <a:pos x="0" y="0"/>
                </a:cxn>
                <a:cxn ang="0">
                  <a:pos x="0" y="0"/>
                </a:cxn>
              </a:cxnLst>
              <a:rect l="0" t="0" r="r" b="b"/>
              <a:pathLst>
                <a:path>
                  <a:moveTo>
                    <a:pt x="0" y="0"/>
                  </a:moveTo>
                  <a:lnTo>
                    <a:pt x="0" y="0"/>
                  </a:lnTo>
                  <a:lnTo>
                    <a:pt x="0" y="0"/>
                  </a:lnTo>
                  <a:lnTo>
                    <a:pt x="0" y="0"/>
                  </a:lnTo>
                  <a:cubicBezTo>
                    <a:pt x="0" y="0"/>
                    <a:pt x="0"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5" name="Freeform 1261"/>
            <p:cNvSpPr>
              <a:spLocks/>
            </p:cNvSpPr>
            <p:nvPr userDrawn="1"/>
          </p:nvSpPr>
          <p:spPr bwMode="auto">
            <a:xfrm>
              <a:off x="323" y="187"/>
              <a:ext cx="2" cy="2"/>
            </a:xfrm>
            <a:custGeom>
              <a:avLst/>
              <a:gdLst>
                <a:gd name="T0" fmla="*/ 0 w 5"/>
                <a:gd name="T1" fmla="*/ 2 h 4"/>
                <a:gd name="T2" fmla="*/ 0 w 5"/>
                <a:gd name="T3" fmla="*/ 2 h 4"/>
                <a:gd name="T4" fmla="*/ 1 w 5"/>
                <a:gd name="T5" fmla="*/ 0 h 4"/>
                <a:gd name="T6" fmla="*/ 5 w 5"/>
                <a:gd name="T7" fmla="*/ 4 h 4"/>
                <a:gd name="T8" fmla="*/ 4 w 5"/>
                <a:gd name="T9" fmla="*/ 4 h 4"/>
                <a:gd name="T10" fmla="*/ 3 w 5"/>
                <a:gd name="T11" fmla="*/ 4 h 4"/>
                <a:gd name="T12" fmla="*/ 0 w 5"/>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0" y="2"/>
                  </a:moveTo>
                  <a:lnTo>
                    <a:pt x="0" y="2"/>
                  </a:lnTo>
                  <a:cubicBezTo>
                    <a:pt x="0" y="1"/>
                    <a:pt x="0" y="1"/>
                    <a:pt x="1" y="0"/>
                  </a:cubicBezTo>
                  <a:cubicBezTo>
                    <a:pt x="2" y="1"/>
                    <a:pt x="3" y="2"/>
                    <a:pt x="5" y="4"/>
                  </a:cubicBezTo>
                  <a:lnTo>
                    <a:pt x="4" y="4"/>
                  </a:lnTo>
                  <a:cubicBezTo>
                    <a:pt x="4" y="4"/>
                    <a:pt x="3" y="4"/>
                    <a:pt x="3" y="4"/>
                  </a:cubicBezTo>
                  <a:cubicBezTo>
                    <a:pt x="2" y="3"/>
                    <a:pt x="1" y="2"/>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6" name="Rectangle 1262"/>
            <p:cNvSpPr>
              <a:spLocks noChangeArrowheads="1"/>
            </p:cNvSpPr>
            <p:nvPr userDrawn="1"/>
          </p:nvSpPr>
          <p:spPr bwMode="auto">
            <a:xfrm>
              <a:off x="321" y="191"/>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7" name="Freeform 1263"/>
            <p:cNvSpPr>
              <a:spLocks/>
            </p:cNvSpPr>
            <p:nvPr userDrawn="1"/>
          </p:nvSpPr>
          <p:spPr bwMode="auto">
            <a:xfrm>
              <a:off x="320" y="192"/>
              <a:ext cx="2" cy="2"/>
            </a:xfrm>
            <a:custGeom>
              <a:avLst/>
              <a:gdLst>
                <a:gd name="T0" fmla="*/ 3 w 4"/>
                <a:gd name="T1" fmla="*/ 3 h 3"/>
                <a:gd name="T2" fmla="*/ 3 w 4"/>
                <a:gd name="T3" fmla="*/ 3 h 3"/>
                <a:gd name="T4" fmla="*/ 0 w 4"/>
                <a:gd name="T5" fmla="*/ 0 h 3"/>
                <a:gd name="T6" fmla="*/ 0 w 4"/>
                <a:gd name="T7" fmla="*/ 0 h 3"/>
                <a:gd name="T8" fmla="*/ 4 w 4"/>
                <a:gd name="T9" fmla="*/ 3 h 3"/>
                <a:gd name="T10" fmla="*/ 3 w 4"/>
                <a:gd name="T11" fmla="*/ 3 h 3"/>
              </a:gdLst>
              <a:ahLst/>
              <a:cxnLst>
                <a:cxn ang="0">
                  <a:pos x="T0" y="T1"/>
                </a:cxn>
                <a:cxn ang="0">
                  <a:pos x="T2" y="T3"/>
                </a:cxn>
                <a:cxn ang="0">
                  <a:pos x="T4" y="T5"/>
                </a:cxn>
                <a:cxn ang="0">
                  <a:pos x="T6" y="T7"/>
                </a:cxn>
                <a:cxn ang="0">
                  <a:pos x="T8" y="T9"/>
                </a:cxn>
                <a:cxn ang="0">
                  <a:pos x="T10" y="T11"/>
                </a:cxn>
              </a:cxnLst>
              <a:rect l="0" t="0" r="r" b="b"/>
              <a:pathLst>
                <a:path w="4" h="3">
                  <a:moveTo>
                    <a:pt x="3" y="3"/>
                  </a:moveTo>
                  <a:lnTo>
                    <a:pt x="3" y="3"/>
                  </a:lnTo>
                  <a:cubicBezTo>
                    <a:pt x="2" y="2"/>
                    <a:pt x="1" y="1"/>
                    <a:pt x="0" y="0"/>
                  </a:cubicBezTo>
                  <a:lnTo>
                    <a:pt x="0" y="0"/>
                  </a:lnTo>
                  <a:cubicBezTo>
                    <a:pt x="1" y="1"/>
                    <a:pt x="2" y="2"/>
                    <a:pt x="4" y="3"/>
                  </a:cubicBezTo>
                  <a:cubicBezTo>
                    <a:pt x="3" y="3"/>
                    <a:pt x="3" y="3"/>
                    <a:pt x="3"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8" name="Freeform 1264"/>
            <p:cNvSpPr>
              <a:spLocks/>
            </p:cNvSpPr>
            <p:nvPr userDrawn="1"/>
          </p:nvSpPr>
          <p:spPr bwMode="auto">
            <a:xfrm>
              <a:off x="314" y="184"/>
              <a:ext cx="2" cy="4"/>
            </a:xfrm>
            <a:custGeom>
              <a:avLst/>
              <a:gdLst>
                <a:gd name="T0" fmla="*/ 3 w 6"/>
                <a:gd name="T1" fmla="*/ 9 h 9"/>
                <a:gd name="T2" fmla="*/ 3 w 6"/>
                <a:gd name="T3" fmla="*/ 9 h 9"/>
                <a:gd name="T4" fmla="*/ 0 w 6"/>
                <a:gd name="T5" fmla="*/ 4 h 9"/>
                <a:gd name="T6" fmla="*/ 2 w 6"/>
                <a:gd name="T7" fmla="*/ 0 h 9"/>
                <a:gd name="T8" fmla="*/ 6 w 6"/>
                <a:gd name="T9" fmla="*/ 4 h 9"/>
                <a:gd name="T10" fmla="*/ 3 w 6"/>
                <a:gd name="T11" fmla="*/ 9 h 9"/>
              </a:gdLst>
              <a:ahLst/>
              <a:cxnLst>
                <a:cxn ang="0">
                  <a:pos x="T0" y="T1"/>
                </a:cxn>
                <a:cxn ang="0">
                  <a:pos x="T2" y="T3"/>
                </a:cxn>
                <a:cxn ang="0">
                  <a:pos x="T4" y="T5"/>
                </a:cxn>
                <a:cxn ang="0">
                  <a:pos x="T6" y="T7"/>
                </a:cxn>
                <a:cxn ang="0">
                  <a:pos x="T8" y="T9"/>
                </a:cxn>
                <a:cxn ang="0">
                  <a:pos x="T10" y="T11"/>
                </a:cxn>
              </a:cxnLst>
              <a:rect l="0" t="0" r="r" b="b"/>
              <a:pathLst>
                <a:path w="6" h="9">
                  <a:moveTo>
                    <a:pt x="3" y="9"/>
                  </a:moveTo>
                  <a:lnTo>
                    <a:pt x="3" y="9"/>
                  </a:lnTo>
                  <a:cubicBezTo>
                    <a:pt x="2" y="7"/>
                    <a:pt x="1" y="6"/>
                    <a:pt x="0" y="4"/>
                  </a:cubicBezTo>
                  <a:cubicBezTo>
                    <a:pt x="0" y="3"/>
                    <a:pt x="1" y="1"/>
                    <a:pt x="2" y="0"/>
                  </a:cubicBezTo>
                  <a:cubicBezTo>
                    <a:pt x="4" y="1"/>
                    <a:pt x="5" y="3"/>
                    <a:pt x="6" y="4"/>
                  </a:cubicBezTo>
                  <a:cubicBezTo>
                    <a:pt x="5" y="6"/>
                    <a:pt x="4" y="7"/>
                    <a:pt x="3" y="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39" name="Freeform 1265"/>
            <p:cNvSpPr>
              <a:spLocks/>
            </p:cNvSpPr>
            <p:nvPr userDrawn="1"/>
          </p:nvSpPr>
          <p:spPr bwMode="auto">
            <a:xfrm>
              <a:off x="315" y="186"/>
              <a:ext cx="4" cy="4"/>
            </a:xfrm>
            <a:custGeom>
              <a:avLst/>
              <a:gdLst>
                <a:gd name="T0" fmla="*/ 4 w 7"/>
                <a:gd name="T1" fmla="*/ 8 h 8"/>
                <a:gd name="T2" fmla="*/ 4 w 7"/>
                <a:gd name="T3" fmla="*/ 8 h 8"/>
                <a:gd name="T4" fmla="*/ 0 w 7"/>
                <a:gd name="T5" fmla="*/ 4 h 8"/>
                <a:gd name="T6" fmla="*/ 3 w 7"/>
                <a:gd name="T7" fmla="*/ 0 h 8"/>
                <a:gd name="T8" fmla="*/ 7 w 7"/>
                <a:gd name="T9" fmla="*/ 4 h 8"/>
                <a:gd name="T10" fmla="*/ 4 w 7"/>
                <a:gd name="T11" fmla="*/ 8 h 8"/>
              </a:gdLst>
              <a:ahLst/>
              <a:cxnLst>
                <a:cxn ang="0">
                  <a:pos x="T0" y="T1"/>
                </a:cxn>
                <a:cxn ang="0">
                  <a:pos x="T2" y="T3"/>
                </a:cxn>
                <a:cxn ang="0">
                  <a:pos x="T4" y="T5"/>
                </a:cxn>
                <a:cxn ang="0">
                  <a:pos x="T6" y="T7"/>
                </a:cxn>
                <a:cxn ang="0">
                  <a:pos x="T8" y="T9"/>
                </a:cxn>
                <a:cxn ang="0">
                  <a:pos x="T10" y="T11"/>
                </a:cxn>
              </a:cxnLst>
              <a:rect l="0" t="0" r="r" b="b"/>
              <a:pathLst>
                <a:path w="7" h="8">
                  <a:moveTo>
                    <a:pt x="4" y="8"/>
                  </a:moveTo>
                  <a:lnTo>
                    <a:pt x="4" y="8"/>
                  </a:lnTo>
                  <a:cubicBezTo>
                    <a:pt x="3" y="7"/>
                    <a:pt x="1" y="6"/>
                    <a:pt x="0" y="4"/>
                  </a:cubicBezTo>
                  <a:cubicBezTo>
                    <a:pt x="1" y="3"/>
                    <a:pt x="2" y="1"/>
                    <a:pt x="3" y="0"/>
                  </a:cubicBezTo>
                  <a:cubicBezTo>
                    <a:pt x="4" y="1"/>
                    <a:pt x="5" y="3"/>
                    <a:pt x="7" y="4"/>
                  </a:cubicBezTo>
                  <a:cubicBezTo>
                    <a:pt x="6" y="5"/>
                    <a:pt x="5" y="7"/>
                    <a:pt x="4"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0" name="Freeform 1266"/>
            <p:cNvSpPr>
              <a:spLocks/>
            </p:cNvSpPr>
            <p:nvPr userDrawn="1"/>
          </p:nvSpPr>
          <p:spPr bwMode="auto">
            <a:xfrm>
              <a:off x="318" y="189"/>
              <a:ext cx="2" cy="3"/>
            </a:xfrm>
            <a:custGeom>
              <a:avLst/>
              <a:gdLst>
                <a:gd name="T0" fmla="*/ 4 w 6"/>
                <a:gd name="T1" fmla="*/ 8 h 8"/>
                <a:gd name="T2" fmla="*/ 4 w 6"/>
                <a:gd name="T3" fmla="*/ 8 h 8"/>
                <a:gd name="T4" fmla="*/ 0 w 6"/>
                <a:gd name="T5" fmla="*/ 4 h 8"/>
                <a:gd name="T6" fmla="*/ 2 w 6"/>
                <a:gd name="T7" fmla="*/ 0 h 8"/>
                <a:gd name="T8" fmla="*/ 6 w 6"/>
                <a:gd name="T9" fmla="*/ 3 h 8"/>
                <a:gd name="T10" fmla="*/ 6 w 6"/>
                <a:gd name="T11" fmla="*/ 4 h 8"/>
                <a:gd name="T12" fmla="*/ 3 w 6"/>
                <a:gd name="T13" fmla="*/ 5 h 8"/>
                <a:gd name="T14" fmla="*/ 2 w 6"/>
                <a:gd name="T15" fmla="*/ 5 h 8"/>
                <a:gd name="T16" fmla="*/ 4 w 6"/>
                <a:gd name="T17" fmla="*/ 7 h 8"/>
                <a:gd name="T18" fmla="*/ 4 w 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8"/>
                  </a:moveTo>
                  <a:lnTo>
                    <a:pt x="4" y="8"/>
                  </a:lnTo>
                  <a:cubicBezTo>
                    <a:pt x="2" y="6"/>
                    <a:pt x="1" y="5"/>
                    <a:pt x="0" y="4"/>
                  </a:cubicBezTo>
                  <a:cubicBezTo>
                    <a:pt x="0" y="2"/>
                    <a:pt x="1" y="1"/>
                    <a:pt x="2" y="0"/>
                  </a:cubicBezTo>
                  <a:cubicBezTo>
                    <a:pt x="3" y="1"/>
                    <a:pt x="5" y="2"/>
                    <a:pt x="6" y="3"/>
                  </a:cubicBezTo>
                  <a:lnTo>
                    <a:pt x="6" y="4"/>
                  </a:lnTo>
                  <a:cubicBezTo>
                    <a:pt x="4" y="4"/>
                    <a:pt x="3" y="5"/>
                    <a:pt x="3" y="5"/>
                  </a:cubicBezTo>
                  <a:lnTo>
                    <a:pt x="2" y="5"/>
                  </a:lnTo>
                  <a:cubicBezTo>
                    <a:pt x="3" y="6"/>
                    <a:pt x="3" y="6"/>
                    <a:pt x="4" y="7"/>
                  </a:cubicBezTo>
                  <a:lnTo>
                    <a:pt x="4" y="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1" name="Freeform 1267"/>
            <p:cNvSpPr>
              <a:spLocks/>
            </p:cNvSpPr>
            <p:nvPr userDrawn="1"/>
          </p:nvSpPr>
          <p:spPr bwMode="auto">
            <a:xfrm>
              <a:off x="319" y="193"/>
              <a:ext cx="2" cy="2"/>
            </a:xfrm>
            <a:custGeom>
              <a:avLst/>
              <a:gdLst>
                <a:gd name="T0" fmla="*/ 2 w 6"/>
                <a:gd name="T1" fmla="*/ 0 h 5"/>
                <a:gd name="T2" fmla="*/ 2 w 6"/>
                <a:gd name="T3" fmla="*/ 0 h 5"/>
                <a:gd name="T4" fmla="*/ 5 w 6"/>
                <a:gd name="T5" fmla="*/ 2 h 5"/>
                <a:gd name="T6" fmla="*/ 4 w 6"/>
                <a:gd name="T7" fmla="*/ 2 h 5"/>
                <a:gd name="T8" fmla="*/ 6 w 6"/>
                <a:gd name="T9" fmla="*/ 4 h 5"/>
                <a:gd name="T10" fmla="*/ 6 w 6"/>
                <a:gd name="T11" fmla="*/ 4 h 5"/>
                <a:gd name="T12" fmla="*/ 2 w 6"/>
                <a:gd name="T13" fmla="*/ 5 h 5"/>
                <a:gd name="T14" fmla="*/ 0 w 6"/>
                <a:gd name="T15" fmla="*/ 4 h 5"/>
                <a:gd name="T16" fmla="*/ 2 w 6"/>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5">
                  <a:moveTo>
                    <a:pt x="2" y="0"/>
                  </a:moveTo>
                  <a:lnTo>
                    <a:pt x="2" y="0"/>
                  </a:lnTo>
                  <a:lnTo>
                    <a:pt x="5" y="2"/>
                  </a:lnTo>
                  <a:lnTo>
                    <a:pt x="4" y="2"/>
                  </a:lnTo>
                  <a:cubicBezTo>
                    <a:pt x="5" y="3"/>
                    <a:pt x="5" y="4"/>
                    <a:pt x="6" y="4"/>
                  </a:cubicBezTo>
                  <a:lnTo>
                    <a:pt x="6" y="4"/>
                  </a:lnTo>
                  <a:cubicBezTo>
                    <a:pt x="4" y="4"/>
                    <a:pt x="3" y="5"/>
                    <a:pt x="2" y="5"/>
                  </a:cubicBezTo>
                  <a:lnTo>
                    <a:pt x="0" y="4"/>
                  </a:lnTo>
                  <a:cubicBezTo>
                    <a:pt x="1" y="3"/>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2" name="Freeform 1268"/>
            <p:cNvSpPr>
              <a:spLocks/>
            </p:cNvSpPr>
            <p:nvPr userDrawn="1"/>
          </p:nvSpPr>
          <p:spPr bwMode="auto">
            <a:xfrm>
              <a:off x="316" y="191"/>
              <a:ext cx="3" cy="3"/>
            </a:xfrm>
            <a:custGeom>
              <a:avLst/>
              <a:gdLst>
                <a:gd name="T0" fmla="*/ 3 w 7"/>
                <a:gd name="T1" fmla="*/ 0 h 8"/>
                <a:gd name="T2" fmla="*/ 3 w 7"/>
                <a:gd name="T3" fmla="*/ 0 h 8"/>
                <a:gd name="T4" fmla="*/ 7 w 7"/>
                <a:gd name="T5" fmla="*/ 4 h 8"/>
                <a:gd name="T6" fmla="*/ 5 w 7"/>
                <a:gd name="T7" fmla="*/ 8 h 8"/>
                <a:gd name="T8" fmla="*/ 0 w 7"/>
                <a:gd name="T9" fmla="*/ 5 h 8"/>
                <a:gd name="T10" fmla="*/ 3 w 7"/>
                <a:gd name="T11" fmla="*/ 0 h 8"/>
              </a:gdLst>
              <a:ahLst/>
              <a:cxnLst>
                <a:cxn ang="0">
                  <a:pos x="T0" y="T1"/>
                </a:cxn>
                <a:cxn ang="0">
                  <a:pos x="T2" y="T3"/>
                </a:cxn>
                <a:cxn ang="0">
                  <a:pos x="T4" y="T5"/>
                </a:cxn>
                <a:cxn ang="0">
                  <a:pos x="T6" y="T7"/>
                </a:cxn>
                <a:cxn ang="0">
                  <a:pos x="T8" y="T9"/>
                </a:cxn>
                <a:cxn ang="0">
                  <a:pos x="T10" y="T11"/>
                </a:cxn>
              </a:cxnLst>
              <a:rect l="0" t="0" r="r" b="b"/>
              <a:pathLst>
                <a:path w="7" h="8">
                  <a:moveTo>
                    <a:pt x="3" y="0"/>
                  </a:moveTo>
                  <a:lnTo>
                    <a:pt x="3" y="0"/>
                  </a:lnTo>
                  <a:cubicBezTo>
                    <a:pt x="4" y="2"/>
                    <a:pt x="6" y="3"/>
                    <a:pt x="7" y="4"/>
                  </a:cubicBezTo>
                  <a:cubicBezTo>
                    <a:pt x="7" y="6"/>
                    <a:pt x="6" y="7"/>
                    <a:pt x="5" y="8"/>
                  </a:cubicBezTo>
                  <a:cubicBezTo>
                    <a:pt x="3" y="7"/>
                    <a:pt x="2" y="6"/>
                    <a:pt x="0" y="5"/>
                  </a:cubicBezTo>
                  <a:cubicBezTo>
                    <a:pt x="1" y="4"/>
                    <a:pt x="2" y="2"/>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3" name="Freeform 1269"/>
            <p:cNvSpPr>
              <a:spLocks/>
            </p:cNvSpPr>
            <p:nvPr userDrawn="1"/>
          </p:nvSpPr>
          <p:spPr bwMode="auto">
            <a:xfrm>
              <a:off x="328" y="184"/>
              <a:ext cx="1" cy="2"/>
            </a:xfrm>
            <a:custGeom>
              <a:avLst/>
              <a:gdLst>
                <a:gd name="T0" fmla="*/ 1 w 2"/>
                <a:gd name="T1" fmla="*/ 0 h 3"/>
                <a:gd name="T2" fmla="*/ 1 w 2"/>
                <a:gd name="T3" fmla="*/ 0 h 3"/>
                <a:gd name="T4" fmla="*/ 2 w 2"/>
                <a:gd name="T5" fmla="*/ 3 h 3"/>
                <a:gd name="T6" fmla="*/ 0 w 2"/>
                <a:gd name="T7" fmla="*/ 3 h 3"/>
                <a:gd name="T8" fmla="*/ 0 w 2"/>
                <a:gd name="T9" fmla="*/ 1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lnTo>
                    <a:pt x="1" y="0"/>
                  </a:lnTo>
                  <a:lnTo>
                    <a:pt x="2" y="3"/>
                  </a:lnTo>
                  <a:lnTo>
                    <a:pt x="0" y="3"/>
                  </a:lnTo>
                  <a:lnTo>
                    <a:pt x="0"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4" name="Freeform 1270"/>
            <p:cNvSpPr>
              <a:spLocks/>
            </p:cNvSpPr>
            <p:nvPr userDrawn="1"/>
          </p:nvSpPr>
          <p:spPr bwMode="auto">
            <a:xfrm>
              <a:off x="328" y="182"/>
              <a:ext cx="0" cy="2"/>
            </a:xfrm>
            <a:custGeom>
              <a:avLst/>
              <a:gdLst>
                <a:gd name="T0" fmla="*/ 2 w 2"/>
                <a:gd name="T1" fmla="*/ 0 h 3"/>
                <a:gd name="T2" fmla="*/ 2 w 2"/>
                <a:gd name="T3" fmla="*/ 0 h 3"/>
                <a:gd name="T4" fmla="*/ 2 w 2"/>
                <a:gd name="T5" fmla="*/ 3 h 3"/>
                <a:gd name="T6" fmla="*/ 1 w 2"/>
                <a:gd name="T7" fmla="*/ 3 h 3"/>
                <a:gd name="T8" fmla="*/ 0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2" y="3"/>
                  </a:lnTo>
                  <a:lnTo>
                    <a:pt x="1" y="3"/>
                  </a:lnTo>
                  <a:lnTo>
                    <a:pt x="0"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5" name="Freeform 1271"/>
            <p:cNvSpPr>
              <a:spLocks/>
            </p:cNvSpPr>
            <p:nvPr userDrawn="1"/>
          </p:nvSpPr>
          <p:spPr bwMode="auto">
            <a:xfrm>
              <a:off x="328" y="181"/>
              <a:ext cx="0" cy="1"/>
            </a:xfrm>
            <a:custGeom>
              <a:avLst/>
              <a:gdLst>
                <a:gd name="T0" fmla="*/ 2 w 2"/>
                <a:gd name="T1" fmla="*/ 0 h 3"/>
                <a:gd name="T2" fmla="*/ 2 w 2"/>
                <a:gd name="T3" fmla="*/ 0 h 3"/>
                <a:gd name="T4" fmla="*/ 2 w 2"/>
                <a:gd name="T5" fmla="*/ 3 h 3"/>
                <a:gd name="T6" fmla="*/ 0 w 2"/>
                <a:gd name="T7" fmla="*/ 3 h 3"/>
                <a:gd name="T8" fmla="*/ 0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lnTo>
                    <a:pt x="2" y="3"/>
                  </a:lnTo>
                  <a:lnTo>
                    <a:pt x="0" y="3"/>
                  </a:lnTo>
                  <a:lnTo>
                    <a:pt x="0"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6" name="Freeform 1272"/>
            <p:cNvSpPr>
              <a:spLocks/>
            </p:cNvSpPr>
            <p:nvPr userDrawn="1"/>
          </p:nvSpPr>
          <p:spPr bwMode="auto">
            <a:xfrm>
              <a:off x="327" y="179"/>
              <a:ext cx="1" cy="1"/>
            </a:xfrm>
            <a:custGeom>
              <a:avLst/>
              <a:gdLst>
                <a:gd name="T0" fmla="*/ 3 w 3"/>
                <a:gd name="T1" fmla="*/ 0 h 3"/>
                <a:gd name="T2" fmla="*/ 3 w 3"/>
                <a:gd name="T3" fmla="*/ 0 h 3"/>
                <a:gd name="T4" fmla="*/ 3 w 3"/>
                <a:gd name="T5" fmla="*/ 2 h 3"/>
                <a:gd name="T6" fmla="*/ 0 w 3"/>
                <a:gd name="T7" fmla="*/ 3 h 3"/>
                <a:gd name="T8" fmla="*/ 0 w 3"/>
                <a:gd name="T9" fmla="*/ 1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0"/>
                  </a:lnTo>
                  <a:lnTo>
                    <a:pt x="3" y="2"/>
                  </a:lnTo>
                  <a:lnTo>
                    <a:pt x="0" y="3"/>
                  </a:lnTo>
                  <a:lnTo>
                    <a:pt x="0" y="1"/>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7" name="Freeform 1273"/>
            <p:cNvSpPr>
              <a:spLocks/>
            </p:cNvSpPr>
            <p:nvPr userDrawn="1"/>
          </p:nvSpPr>
          <p:spPr bwMode="auto">
            <a:xfrm>
              <a:off x="327" y="177"/>
              <a:ext cx="1" cy="1"/>
            </a:xfrm>
            <a:custGeom>
              <a:avLst/>
              <a:gdLst>
                <a:gd name="T0" fmla="*/ 3 w 3"/>
                <a:gd name="T1" fmla="*/ 0 h 3"/>
                <a:gd name="T2" fmla="*/ 3 w 3"/>
                <a:gd name="T3" fmla="*/ 0 h 3"/>
                <a:gd name="T4" fmla="*/ 3 w 3"/>
                <a:gd name="T5" fmla="*/ 2 h 3"/>
                <a:gd name="T6" fmla="*/ 0 w 3"/>
                <a:gd name="T7" fmla="*/ 3 h 3"/>
                <a:gd name="T8" fmla="*/ 0 w 3"/>
                <a:gd name="T9" fmla="*/ 1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3" y="0"/>
                  </a:lnTo>
                  <a:lnTo>
                    <a:pt x="3" y="2"/>
                  </a:lnTo>
                  <a:lnTo>
                    <a:pt x="0" y="3"/>
                  </a:lnTo>
                  <a:lnTo>
                    <a:pt x="0" y="1"/>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8" name="Freeform 1274"/>
            <p:cNvSpPr>
              <a:spLocks/>
            </p:cNvSpPr>
            <p:nvPr userDrawn="1"/>
          </p:nvSpPr>
          <p:spPr bwMode="auto">
            <a:xfrm>
              <a:off x="327" y="176"/>
              <a:ext cx="1" cy="0"/>
            </a:xfrm>
            <a:custGeom>
              <a:avLst/>
              <a:gdLst>
                <a:gd name="T0" fmla="*/ 3 w 4"/>
                <a:gd name="T1" fmla="*/ 0 h 2"/>
                <a:gd name="T2" fmla="*/ 3 w 4"/>
                <a:gd name="T3" fmla="*/ 0 h 2"/>
                <a:gd name="T4" fmla="*/ 4 w 4"/>
                <a:gd name="T5" fmla="*/ 1 h 2"/>
                <a:gd name="T6" fmla="*/ 0 w 4"/>
                <a:gd name="T7" fmla="*/ 2 h 2"/>
                <a:gd name="T8" fmla="*/ 0 w 4"/>
                <a:gd name="T9" fmla="*/ 0 h 2"/>
                <a:gd name="T10" fmla="*/ 3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3" y="0"/>
                  </a:moveTo>
                  <a:lnTo>
                    <a:pt x="3" y="0"/>
                  </a:lnTo>
                  <a:lnTo>
                    <a:pt x="4" y="1"/>
                  </a:lnTo>
                  <a:lnTo>
                    <a:pt x="0" y="2"/>
                  </a:lnTo>
                  <a:lnTo>
                    <a:pt x="0" y="0"/>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49" name="Freeform 1275"/>
            <p:cNvSpPr>
              <a:spLocks/>
            </p:cNvSpPr>
            <p:nvPr userDrawn="1"/>
          </p:nvSpPr>
          <p:spPr bwMode="auto">
            <a:xfrm>
              <a:off x="327" y="174"/>
              <a:ext cx="1" cy="1"/>
            </a:xfrm>
            <a:custGeom>
              <a:avLst/>
              <a:gdLst>
                <a:gd name="T0" fmla="*/ 3 w 3"/>
                <a:gd name="T1" fmla="*/ 0 h 2"/>
                <a:gd name="T2" fmla="*/ 3 w 3"/>
                <a:gd name="T3" fmla="*/ 0 h 2"/>
                <a:gd name="T4" fmla="*/ 3 w 3"/>
                <a:gd name="T5" fmla="*/ 1 h 2"/>
                <a:gd name="T6" fmla="*/ 0 w 3"/>
                <a:gd name="T7" fmla="*/ 2 h 2"/>
                <a:gd name="T8" fmla="*/ 0 w 3"/>
                <a:gd name="T9" fmla="*/ 0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3" y="1"/>
                  </a:lnTo>
                  <a:lnTo>
                    <a:pt x="0" y="2"/>
                  </a:lnTo>
                  <a:lnTo>
                    <a:pt x="0" y="0"/>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0" name="Freeform 1276"/>
            <p:cNvSpPr>
              <a:spLocks/>
            </p:cNvSpPr>
            <p:nvPr userDrawn="1"/>
          </p:nvSpPr>
          <p:spPr bwMode="auto">
            <a:xfrm>
              <a:off x="329" y="198"/>
              <a:ext cx="1"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0"/>
                    <a:pt x="0" y="0"/>
                    <a:pt x="0" y="0"/>
                  </a:cubicBezTo>
                  <a:lnTo>
                    <a:pt x="1" y="0"/>
                  </a:lnTo>
                  <a:cubicBezTo>
                    <a:pt x="1" y="0"/>
                    <a:pt x="1" y="0"/>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1" name="Freeform 1277"/>
            <p:cNvSpPr>
              <a:spLocks/>
            </p:cNvSpPr>
            <p:nvPr userDrawn="1"/>
          </p:nvSpPr>
          <p:spPr bwMode="auto">
            <a:xfrm>
              <a:off x="329" y="199"/>
              <a:ext cx="1" cy="1"/>
            </a:xfrm>
            <a:custGeom>
              <a:avLst/>
              <a:gdLst>
                <a:gd name="T0" fmla="*/ 0 w 2"/>
                <a:gd name="T1" fmla="*/ 2 h 2"/>
                <a:gd name="T2" fmla="*/ 0 w 2"/>
                <a:gd name="T3" fmla="*/ 2 h 2"/>
                <a:gd name="T4" fmla="*/ 1 w 2"/>
                <a:gd name="T5" fmla="*/ 0 h 2"/>
                <a:gd name="T6" fmla="*/ 2 w 2"/>
                <a:gd name="T7" fmla="*/ 2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0" y="2"/>
                  </a:lnTo>
                  <a:cubicBezTo>
                    <a:pt x="0" y="1"/>
                    <a:pt x="1" y="1"/>
                    <a:pt x="1" y="0"/>
                  </a:cubicBezTo>
                  <a:cubicBezTo>
                    <a:pt x="1" y="1"/>
                    <a:pt x="1" y="1"/>
                    <a:pt x="2" y="2"/>
                  </a:cubicBezTo>
                  <a:lnTo>
                    <a:pt x="0"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2" name="Freeform 1278"/>
            <p:cNvSpPr>
              <a:spLocks/>
            </p:cNvSpPr>
            <p:nvPr userDrawn="1"/>
          </p:nvSpPr>
          <p:spPr bwMode="auto">
            <a:xfrm>
              <a:off x="327" y="198"/>
              <a:ext cx="1" cy="1"/>
            </a:xfrm>
            <a:custGeom>
              <a:avLst/>
              <a:gdLst>
                <a:gd name="T0" fmla="*/ 1 w 2"/>
                <a:gd name="T1" fmla="*/ 1 h 1"/>
                <a:gd name="T2" fmla="*/ 1 w 2"/>
                <a:gd name="T3" fmla="*/ 1 h 1"/>
                <a:gd name="T4" fmla="*/ 0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lnTo>
                    <a:pt x="1" y="1"/>
                  </a:lnTo>
                  <a:cubicBezTo>
                    <a:pt x="1" y="1"/>
                    <a:pt x="1" y="0"/>
                    <a:pt x="0" y="0"/>
                  </a:cubicBezTo>
                  <a:lnTo>
                    <a:pt x="2" y="0"/>
                  </a:lnTo>
                  <a:cubicBezTo>
                    <a:pt x="1"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3" name="Freeform 1279"/>
            <p:cNvSpPr>
              <a:spLocks/>
            </p:cNvSpPr>
            <p:nvPr userDrawn="1"/>
          </p:nvSpPr>
          <p:spPr bwMode="auto">
            <a:xfrm>
              <a:off x="327" y="200"/>
              <a:ext cx="1" cy="0"/>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0"/>
                    <a:pt x="0" y="0"/>
                  </a:cubicBezTo>
                  <a:cubicBezTo>
                    <a:pt x="0" y="0"/>
                    <a:pt x="1" y="1"/>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4" name="Freeform 1280"/>
            <p:cNvSpPr>
              <a:spLocks/>
            </p:cNvSpPr>
            <p:nvPr userDrawn="1"/>
          </p:nvSpPr>
          <p:spPr bwMode="auto">
            <a:xfrm>
              <a:off x="324" y="198"/>
              <a:ext cx="1"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1" y="1"/>
                    <a:pt x="0" y="0"/>
                  </a:cubicBezTo>
                  <a:lnTo>
                    <a:pt x="1" y="0"/>
                  </a:ln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5" name="Freeform 1281"/>
            <p:cNvSpPr>
              <a:spLocks/>
            </p:cNvSpPr>
            <p:nvPr userDrawn="1"/>
          </p:nvSpPr>
          <p:spPr bwMode="auto">
            <a:xfrm>
              <a:off x="325" y="200"/>
              <a:ext cx="0" cy="0"/>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1"/>
                    <a:pt x="1" y="1"/>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6" name="Freeform 1282"/>
            <p:cNvSpPr>
              <a:spLocks/>
            </p:cNvSpPr>
            <p:nvPr userDrawn="1"/>
          </p:nvSpPr>
          <p:spPr bwMode="auto">
            <a:xfrm>
              <a:off x="322" y="199"/>
              <a:ext cx="1" cy="0"/>
            </a:xfrm>
            <a:custGeom>
              <a:avLst/>
              <a:gdLst>
                <a:gd name="T0" fmla="*/ 1 w 2"/>
                <a:gd name="T1" fmla="*/ 1 h 1"/>
                <a:gd name="T2" fmla="*/ 1 w 2"/>
                <a:gd name="T3" fmla="*/ 1 h 1"/>
                <a:gd name="T4" fmla="*/ 0 w 2"/>
                <a:gd name="T5" fmla="*/ 0 h 1"/>
                <a:gd name="T6" fmla="*/ 2 w 2"/>
                <a:gd name="T7" fmla="*/ 0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lnTo>
                    <a:pt x="1" y="1"/>
                  </a:lnTo>
                  <a:cubicBezTo>
                    <a:pt x="1" y="1"/>
                    <a:pt x="1" y="0"/>
                    <a:pt x="0" y="0"/>
                  </a:cubicBezTo>
                  <a:lnTo>
                    <a:pt x="2" y="0"/>
                  </a:lnTo>
                  <a:cubicBezTo>
                    <a:pt x="1"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7" name="Freeform 1283"/>
            <p:cNvSpPr>
              <a:spLocks/>
            </p:cNvSpPr>
            <p:nvPr userDrawn="1"/>
          </p:nvSpPr>
          <p:spPr bwMode="auto">
            <a:xfrm>
              <a:off x="323" y="200"/>
              <a:ext cx="0" cy="0"/>
            </a:xfrm>
            <a:custGeom>
              <a:avLst/>
              <a:gdLst>
                <a:gd name="T0" fmla="*/ 0 w 1"/>
                <a:gd name="T1" fmla="*/ 1 h 1"/>
                <a:gd name="T2" fmla="*/ 0 w 1"/>
                <a:gd name="T3" fmla="*/ 1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0"/>
                    <a:pt x="1" y="0"/>
                  </a:cubicBezTo>
                  <a:cubicBezTo>
                    <a:pt x="1" y="0"/>
                    <a:pt x="1" y="0"/>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8" name="Freeform 1284"/>
            <p:cNvSpPr>
              <a:spLocks/>
            </p:cNvSpPr>
            <p:nvPr userDrawn="1"/>
          </p:nvSpPr>
          <p:spPr bwMode="auto">
            <a:xfrm>
              <a:off x="320" y="199"/>
              <a:ext cx="1"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0" y="1"/>
                    <a:pt x="0" y="1"/>
                    <a:pt x="0" y="0"/>
                  </a:cubicBezTo>
                  <a:lnTo>
                    <a:pt x="1" y="0"/>
                  </a:lnTo>
                  <a:cubicBezTo>
                    <a:pt x="1"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59" name="Freeform 1285"/>
            <p:cNvSpPr>
              <a:spLocks/>
            </p:cNvSpPr>
            <p:nvPr userDrawn="1"/>
          </p:nvSpPr>
          <p:spPr bwMode="auto">
            <a:xfrm>
              <a:off x="321" y="200"/>
              <a:ext cx="0"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cubicBezTo>
                    <a:pt x="0" y="0"/>
                    <a:pt x="0" y="0"/>
                    <a:pt x="0" y="0"/>
                  </a:cubicBezTo>
                  <a:cubicBezTo>
                    <a:pt x="0" y="0"/>
                    <a:pt x="0" y="0"/>
                    <a:pt x="1" y="0"/>
                  </a:cubicBez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0" name="Freeform 1286"/>
            <p:cNvSpPr>
              <a:spLocks/>
            </p:cNvSpPr>
            <p:nvPr userDrawn="1"/>
          </p:nvSpPr>
          <p:spPr bwMode="auto">
            <a:xfrm>
              <a:off x="328" y="198"/>
              <a:ext cx="1" cy="2"/>
            </a:xfrm>
            <a:custGeom>
              <a:avLst/>
              <a:gdLst>
                <a:gd name="T0" fmla="*/ 2 w 4"/>
                <a:gd name="T1" fmla="*/ 0 h 3"/>
                <a:gd name="T2" fmla="*/ 2 w 4"/>
                <a:gd name="T3" fmla="*/ 0 h 3"/>
                <a:gd name="T4" fmla="*/ 4 w 4"/>
                <a:gd name="T5" fmla="*/ 2 h 3"/>
                <a:gd name="T6" fmla="*/ 2 w 4"/>
                <a:gd name="T7" fmla="*/ 3 h 3"/>
                <a:gd name="T8" fmla="*/ 0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lnTo>
                    <a:pt x="2" y="0"/>
                  </a:lnTo>
                  <a:cubicBezTo>
                    <a:pt x="3" y="0"/>
                    <a:pt x="4" y="1"/>
                    <a:pt x="4" y="2"/>
                  </a:cubicBezTo>
                  <a:cubicBezTo>
                    <a:pt x="4" y="3"/>
                    <a:pt x="3" y="3"/>
                    <a:pt x="2" y="3"/>
                  </a:cubicBezTo>
                  <a:cubicBezTo>
                    <a:pt x="1" y="3"/>
                    <a:pt x="0" y="3"/>
                    <a:pt x="0" y="2"/>
                  </a:cubicBezTo>
                  <a:cubicBezTo>
                    <a:pt x="0" y="1"/>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1" name="Freeform 1287"/>
            <p:cNvSpPr>
              <a:spLocks/>
            </p:cNvSpPr>
            <p:nvPr userDrawn="1"/>
          </p:nvSpPr>
          <p:spPr bwMode="auto">
            <a:xfrm>
              <a:off x="325" y="199"/>
              <a:ext cx="2" cy="1"/>
            </a:xfrm>
            <a:custGeom>
              <a:avLst/>
              <a:gdLst>
                <a:gd name="T0" fmla="*/ 2 w 3"/>
                <a:gd name="T1" fmla="*/ 0 h 3"/>
                <a:gd name="T2" fmla="*/ 2 w 3"/>
                <a:gd name="T3" fmla="*/ 0 h 3"/>
                <a:gd name="T4" fmla="*/ 3 w 3"/>
                <a:gd name="T5" fmla="*/ 1 h 3"/>
                <a:gd name="T6" fmla="*/ 2 w 3"/>
                <a:gd name="T7" fmla="*/ 3 h 3"/>
                <a:gd name="T8" fmla="*/ 0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2" y="0"/>
                    <a:pt x="3" y="0"/>
                    <a:pt x="3" y="1"/>
                  </a:cubicBezTo>
                  <a:cubicBezTo>
                    <a:pt x="3" y="2"/>
                    <a:pt x="2" y="3"/>
                    <a:pt x="2" y="3"/>
                  </a:cubicBezTo>
                  <a:cubicBezTo>
                    <a:pt x="1" y="3"/>
                    <a:pt x="0" y="2"/>
                    <a:pt x="0" y="1"/>
                  </a:cubicBezTo>
                  <a:cubicBezTo>
                    <a:pt x="0" y="0"/>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2" name="Freeform 1288"/>
            <p:cNvSpPr>
              <a:spLocks/>
            </p:cNvSpPr>
            <p:nvPr userDrawn="1"/>
          </p:nvSpPr>
          <p:spPr bwMode="auto">
            <a:xfrm>
              <a:off x="323" y="199"/>
              <a:ext cx="1" cy="1"/>
            </a:xfrm>
            <a:custGeom>
              <a:avLst/>
              <a:gdLst>
                <a:gd name="T0" fmla="*/ 2 w 3"/>
                <a:gd name="T1" fmla="*/ 0 h 3"/>
                <a:gd name="T2" fmla="*/ 2 w 3"/>
                <a:gd name="T3" fmla="*/ 0 h 3"/>
                <a:gd name="T4" fmla="*/ 3 w 3"/>
                <a:gd name="T5" fmla="*/ 1 h 3"/>
                <a:gd name="T6" fmla="*/ 2 w 3"/>
                <a:gd name="T7" fmla="*/ 3 h 3"/>
                <a:gd name="T8" fmla="*/ 0 w 3"/>
                <a:gd name="T9" fmla="*/ 1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lnTo>
                    <a:pt x="2" y="0"/>
                  </a:lnTo>
                  <a:cubicBezTo>
                    <a:pt x="3" y="0"/>
                    <a:pt x="3" y="1"/>
                    <a:pt x="3" y="1"/>
                  </a:cubicBezTo>
                  <a:cubicBezTo>
                    <a:pt x="3" y="2"/>
                    <a:pt x="3" y="3"/>
                    <a:pt x="2" y="3"/>
                  </a:cubicBezTo>
                  <a:cubicBezTo>
                    <a:pt x="1" y="3"/>
                    <a:pt x="0" y="2"/>
                    <a:pt x="0" y="1"/>
                  </a:cubicBezTo>
                  <a:cubicBezTo>
                    <a:pt x="0" y="1"/>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3" name="Freeform 1289"/>
            <p:cNvSpPr>
              <a:spLocks/>
            </p:cNvSpPr>
            <p:nvPr userDrawn="1"/>
          </p:nvSpPr>
          <p:spPr bwMode="auto">
            <a:xfrm>
              <a:off x="321" y="199"/>
              <a:ext cx="1" cy="1"/>
            </a:xfrm>
            <a:custGeom>
              <a:avLst/>
              <a:gdLst>
                <a:gd name="T0" fmla="*/ 1 w 2"/>
                <a:gd name="T1" fmla="*/ 0 h 3"/>
                <a:gd name="T2" fmla="*/ 1 w 2"/>
                <a:gd name="T3" fmla="*/ 0 h 3"/>
                <a:gd name="T4" fmla="*/ 2 w 2"/>
                <a:gd name="T5" fmla="*/ 1 h 3"/>
                <a:gd name="T6" fmla="*/ 1 w 2"/>
                <a:gd name="T7" fmla="*/ 3 h 3"/>
                <a:gd name="T8" fmla="*/ 0 w 2"/>
                <a:gd name="T9" fmla="*/ 1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lnTo>
                    <a:pt x="1" y="0"/>
                  </a:lnTo>
                  <a:cubicBezTo>
                    <a:pt x="2" y="0"/>
                    <a:pt x="2" y="1"/>
                    <a:pt x="2" y="1"/>
                  </a:cubicBezTo>
                  <a:cubicBezTo>
                    <a:pt x="2" y="2"/>
                    <a:pt x="2" y="3"/>
                    <a:pt x="1" y="3"/>
                  </a:cubicBezTo>
                  <a:cubicBezTo>
                    <a:pt x="0" y="3"/>
                    <a:pt x="0" y="2"/>
                    <a:pt x="0" y="1"/>
                  </a:cubicBezTo>
                  <a:cubicBezTo>
                    <a:pt x="0" y="1"/>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4" name="Freeform 1290"/>
            <p:cNvSpPr>
              <a:spLocks/>
            </p:cNvSpPr>
            <p:nvPr userDrawn="1"/>
          </p:nvSpPr>
          <p:spPr bwMode="auto">
            <a:xfrm>
              <a:off x="320" y="200"/>
              <a:ext cx="0" cy="1"/>
            </a:xfrm>
            <a:custGeom>
              <a:avLst/>
              <a:gdLst>
                <a:gd name="T0" fmla="*/ 1 w 2"/>
                <a:gd name="T1" fmla="*/ 0 h 3"/>
                <a:gd name="T2" fmla="*/ 1 w 2"/>
                <a:gd name="T3" fmla="*/ 0 h 3"/>
                <a:gd name="T4" fmla="*/ 2 w 2"/>
                <a:gd name="T5" fmla="*/ 2 h 3"/>
                <a:gd name="T6" fmla="*/ 1 w 2"/>
                <a:gd name="T7" fmla="*/ 3 h 3"/>
                <a:gd name="T8" fmla="*/ 0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lnTo>
                    <a:pt x="1" y="0"/>
                  </a:lnTo>
                  <a:cubicBezTo>
                    <a:pt x="1" y="0"/>
                    <a:pt x="2" y="1"/>
                    <a:pt x="2" y="2"/>
                  </a:cubicBezTo>
                  <a:cubicBezTo>
                    <a:pt x="2" y="2"/>
                    <a:pt x="1" y="3"/>
                    <a:pt x="1" y="3"/>
                  </a:cubicBezTo>
                  <a:cubicBezTo>
                    <a:pt x="0" y="3"/>
                    <a:pt x="0" y="2"/>
                    <a:pt x="0" y="2"/>
                  </a:cubicBezTo>
                  <a:cubicBezTo>
                    <a:pt x="0" y="1"/>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5" name="Freeform 1291"/>
            <p:cNvSpPr>
              <a:spLocks/>
            </p:cNvSpPr>
            <p:nvPr userDrawn="1"/>
          </p:nvSpPr>
          <p:spPr bwMode="auto">
            <a:xfrm>
              <a:off x="320" y="177"/>
              <a:ext cx="0" cy="2"/>
            </a:xfrm>
            <a:custGeom>
              <a:avLst/>
              <a:gdLst>
                <a:gd name="T0" fmla="*/ 2 w 2"/>
                <a:gd name="T1" fmla="*/ 0 h 5"/>
                <a:gd name="T2" fmla="*/ 2 w 2"/>
                <a:gd name="T3" fmla="*/ 0 h 5"/>
                <a:gd name="T4" fmla="*/ 2 w 2"/>
                <a:gd name="T5" fmla="*/ 5 h 5"/>
                <a:gd name="T6" fmla="*/ 0 w 2"/>
                <a:gd name="T7" fmla="*/ 3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2" y="0"/>
                  </a:lnTo>
                  <a:cubicBezTo>
                    <a:pt x="1" y="2"/>
                    <a:pt x="1" y="3"/>
                    <a:pt x="2"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6" name="Freeform 1292"/>
            <p:cNvSpPr>
              <a:spLocks/>
            </p:cNvSpPr>
            <p:nvPr userDrawn="1"/>
          </p:nvSpPr>
          <p:spPr bwMode="auto">
            <a:xfrm>
              <a:off x="317" y="180"/>
              <a:ext cx="2" cy="1"/>
            </a:xfrm>
            <a:custGeom>
              <a:avLst/>
              <a:gdLst>
                <a:gd name="T0" fmla="*/ 3 w 3"/>
                <a:gd name="T1" fmla="*/ 0 h 4"/>
                <a:gd name="T2" fmla="*/ 3 w 3"/>
                <a:gd name="T3" fmla="*/ 0 h 4"/>
                <a:gd name="T4" fmla="*/ 2 w 3"/>
                <a:gd name="T5" fmla="*/ 4 h 4"/>
                <a:gd name="T6" fmla="*/ 0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3" y="0"/>
                  </a:lnTo>
                  <a:cubicBezTo>
                    <a:pt x="1" y="1"/>
                    <a:pt x="1" y="2"/>
                    <a:pt x="2" y="4"/>
                  </a:cubicBezTo>
                  <a:lnTo>
                    <a:pt x="0" y="2"/>
                  </a:lnTo>
                  <a:lnTo>
                    <a:pt x="3"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7" name="Freeform 1293"/>
            <p:cNvSpPr>
              <a:spLocks/>
            </p:cNvSpPr>
            <p:nvPr userDrawn="1"/>
          </p:nvSpPr>
          <p:spPr bwMode="auto">
            <a:xfrm>
              <a:off x="315" y="182"/>
              <a:ext cx="1" cy="3"/>
            </a:xfrm>
            <a:custGeom>
              <a:avLst/>
              <a:gdLst>
                <a:gd name="T0" fmla="*/ 2 w 2"/>
                <a:gd name="T1" fmla="*/ 0 h 5"/>
                <a:gd name="T2" fmla="*/ 2 w 2"/>
                <a:gd name="T3" fmla="*/ 0 h 5"/>
                <a:gd name="T4" fmla="*/ 2 w 2"/>
                <a:gd name="T5" fmla="*/ 5 h 5"/>
                <a:gd name="T6" fmla="*/ 0 w 2"/>
                <a:gd name="T7" fmla="*/ 3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2" y="0"/>
                  </a:lnTo>
                  <a:cubicBezTo>
                    <a:pt x="1" y="1"/>
                    <a:pt x="1" y="3"/>
                    <a:pt x="2"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8" name="Freeform 1294"/>
            <p:cNvSpPr>
              <a:spLocks/>
            </p:cNvSpPr>
            <p:nvPr userDrawn="1"/>
          </p:nvSpPr>
          <p:spPr bwMode="auto">
            <a:xfrm>
              <a:off x="314" y="185"/>
              <a:ext cx="1" cy="2"/>
            </a:xfrm>
            <a:custGeom>
              <a:avLst/>
              <a:gdLst>
                <a:gd name="T0" fmla="*/ 2 w 2"/>
                <a:gd name="T1" fmla="*/ 0 h 4"/>
                <a:gd name="T2" fmla="*/ 2 w 2"/>
                <a:gd name="T3" fmla="*/ 0 h 4"/>
                <a:gd name="T4" fmla="*/ 2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cubicBezTo>
                    <a:pt x="1" y="1"/>
                    <a:pt x="1" y="2"/>
                    <a:pt x="2" y="4"/>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69" name="Freeform 1295"/>
            <p:cNvSpPr>
              <a:spLocks/>
            </p:cNvSpPr>
            <p:nvPr userDrawn="1"/>
          </p:nvSpPr>
          <p:spPr bwMode="auto">
            <a:xfrm>
              <a:off x="317" y="185"/>
              <a:ext cx="1" cy="2"/>
            </a:xfrm>
            <a:custGeom>
              <a:avLst/>
              <a:gdLst>
                <a:gd name="T0" fmla="*/ 2 w 2"/>
                <a:gd name="T1" fmla="*/ 0 h 5"/>
                <a:gd name="T2" fmla="*/ 2 w 2"/>
                <a:gd name="T3" fmla="*/ 0 h 5"/>
                <a:gd name="T4" fmla="*/ 2 w 2"/>
                <a:gd name="T5" fmla="*/ 5 h 5"/>
                <a:gd name="T6" fmla="*/ 0 w 2"/>
                <a:gd name="T7" fmla="*/ 3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2" y="0"/>
                  </a:lnTo>
                  <a:cubicBezTo>
                    <a:pt x="1" y="2"/>
                    <a:pt x="1" y="3"/>
                    <a:pt x="2"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0" name="Freeform 1296"/>
            <p:cNvSpPr>
              <a:spLocks/>
            </p:cNvSpPr>
            <p:nvPr userDrawn="1"/>
          </p:nvSpPr>
          <p:spPr bwMode="auto">
            <a:xfrm>
              <a:off x="321" y="184"/>
              <a:ext cx="2" cy="2"/>
            </a:xfrm>
            <a:custGeom>
              <a:avLst/>
              <a:gdLst>
                <a:gd name="T0" fmla="*/ 2 w 3"/>
                <a:gd name="T1" fmla="*/ 0 h 4"/>
                <a:gd name="T2" fmla="*/ 2 w 3"/>
                <a:gd name="T3" fmla="*/ 0 h 4"/>
                <a:gd name="T4" fmla="*/ 3 w 3"/>
                <a:gd name="T5" fmla="*/ 4 h 4"/>
                <a:gd name="T6" fmla="*/ 0 w 3"/>
                <a:gd name="T7" fmla="*/ 2 h 4"/>
                <a:gd name="T8" fmla="*/ 2 w 3"/>
                <a:gd name="T9" fmla="*/ 0 h 4"/>
              </a:gdLst>
              <a:ahLst/>
              <a:cxnLst>
                <a:cxn ang="0">
                  <a:pos x="T0" y="T1"/>
                </a:cxn>
                <a:cxn ang="0">
                  <a:pos x="T2" y="T3"/>
                </a:cxn>
                <a:cxn ang="0">
                  <a:pos x="T4" y="T5"/>
                </a:cxn>
                <a:cxn ang="0">
                  <a:pos x="T6" y="T7"/>
                </a:cxn>
                <a:cxn ang="0">
                  <a:pos x="T8" y="T9"/>
                </a:cxn>
              </a:cxnLst>
              <a:rect l="0" t="0" r="r" b="b"/>
              <a:pathLst>
                <a:path w="3" h="4">
                  <a:moveTo>
                    <a:pt x="2" y="0"/>
                  </a:moveTo>
                  <a:lnTo>
                    <a:pt x="2" y="0"/>
                  </a:lnTo>
                  <a:cubicBezTo>
                    <a:pt x="1" y="1"/>
                    <a:pt x="1" y="3"/>
                    <a:pt x="3" y="4"/>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1" name="Freeform 1297"/>
            <p:cNvSpPr>
              <a:spLocks/>
            </p:cNvSpPr>
            <p:nvPr userDrawn="1"/>
          </p:nvSpPr>
          <p:spPr bwMode="auto">
            <a:xfrm>
              <a:off x="320" y="182"/>
              <a:ext cx="0" cy="2"/>
            </a:xfrm>
            <a:custGeom>
              <a:avLst/>
              <a:gdLst>
                <a:gd name="T0" fmla="*/ 2 w 2"/>
                <a:gd name="T1" fmla="*/ 0 h 5"/>
                <a:gd name="T2" fmla="*/ 2 w 2"/>
                <a:gd name="T3" fmla="*/ 0 h 5"/>
                <a:gd name="T4" fmla="*/ 2 w 2"/>
                <a:gd name="T5" fmla="*/ 5 h 5"/>
                <a:gd name="T6" fmla="*/ 0 w 2"/>
                <a:gd name="T7" fmla="*/ 3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2" y="0"/>
                  </a:lnTo>
                  <a:cubicBezTo>
                    <a:pt x="1" y="1"/>
                    <a:pt x="1" y="3"/>
                    <a:pt x="2"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2" name="Freeform 1298"/>
            <p:cNvSpPr>
              <a:spLocks/>
            </p:cNvSpPr>
            <p:nvPr userDrawn="1"/>
          </p:nvSpPr>
          <p:spPr bwMode="auto">
            <a:xfrm>
              <a:off x="321" y="180"/>
              <a:ext cx="1" cy="1"/>
            </a:xfrm>
            <a:custGeom>
              <a:avLst/>
              <a:gdLst>
                <a:gd name="T0" fmla="*/ 2 w 2"/>
                <a:gd name="T1" fmla="*/ 0 h 4"/>
                <a:gd name="T2" fmla="*/ 2 w 2"/>
                <a:gd name="T3" fmla="*/ 0 h 4"/>
                <a:gd name="T4" fmla="*/ 2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cubicBezTo>
                    <a:pt x="1" y="1"/>
                    <a:pt x="1" y="2"/>
                    <a:pt x="2" y="4"/>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3" name="Freeform 1299"/>
            <p:cNvSpPr>
              <a:spLocks/>
            </p:cNvSpPr>
            <p:nvPr userDrawn="1"/>
          </p:nvSpPr>
          <p:spPr bwMode="auto">
            <a:xfrm>
              <a:off x="318" y="174"/>
              <a:ext cx="1" cy="2"/>
            </a:xfrm>
            <a:custGeom>
              <a:avLst/>
              <a:gdLst>
                <a:gd name="T0" fmla="*/ 2 w 2"/>
                <a:gd name="T1" fmla="*/ 0 h 5"/>
                <a:gd name="T2" fmla="*/ 2 w 2"/>
                <a:gd name="T3" fmla="*/ 0 h 5"/>
                <a:gd name="T4" fmla="*/ 1 w 2"/>
                <a:gd name="T5" fmla="*/ 5 h 5"/>
                <a:gd name="T6" fmla="*/ 0 w 2"/>
                <a:gd name="T7" fmla="*/ 2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lnTo>
                    <a:pt x="2" y="0"/>
                  </a:lnTo>
                  <a:cubicBezTo>
                    <a:pt x="1" y="1"/>
                    <a:pt x="1" y="3"/>
                    <a:pt x="1" y="5"/>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4" name="Freeform 1300"/>
            <p:cNvSpPr>
              <a:spLocks/>
            </p:cNvSpPr>
            <p:nvPr userDrawn="1"/>
          </p:nvSpPr>
          <p:spPr bwMode="auto">
            <a:xfrm>
              <a:off x="315" y="177"/>
              <a:ext cx="1" cy="2"/>
            </a:xfrm>
            <a:custGeom>
              <a:avLst/>
              <a:gdLst>
                <a:gd name="T0" fmla="*/ 2 w 2"/>
                <a:gd name="T1" fmla="*/ 0 h 4"/>
                <a:gd name="T2" fmla="*/ 2 w 2"/>
                <a:gd name="T3" fmla="*/ 0 h 4"/>
                <a:gd name="T4" fmla="*/ 2 w 2"/>
                <a:gd name="T5" fmla="*/ 4 h 4"/>
                <a:gd name="T6" fmla="*/ 0 w 2"/>
                <a:gd name="T7" fmla="*/ 2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lnTo>
                    <a:pt x="2" y="0"/>
                  </a:lnTo>
                  <a:cubicBezTo>
                    <a:pt x="1" y="1"/>
                    <a:pt x="1" y="3"/>
                    <a:pt x="2" y="4"/>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5" name="Freeform 1301"/>
            <p:cNvSpPr>
              <a:spLocks/>
            </p:cNvSpPr>
            <p:nvPr userDrawn="1"/>
          </p:nvSpPr>
          <p:spPr bwMode="auto">
            <a:xfrm>
              <a:off x="314" y="180"/>
              <a:ext cx="0" cy="2"/>
            </a:xfrm>
            <a:custGeom>
              <a:avLst/>
              <a:gdLst>
                <a:gd name="T0" fmla="*/ 1 w 1"/>
                <a:gd name="T1" fmla="*/ 0 h 5"/>
                <a:gd name="T2" fmla="*/ 1 w 1"/>
                <a:gd name="T3" fmla="*/ 0 h 5"/>
                <a:gd name="T4" fmla="*/ 1 w 1"/>
                <a:gd name="T5" fmla="*/ 5 h 5"/>
                <a:gd name="T6" fmla="*/ 0 w 1"/>
                <a:gd name="T7" fmla="*/ 2 h 5"/>
                <a:gd name="T8" fmla="*/ 1 w 1"/>
                <a:gd name="T9" fmla="*/ 0 h 5"/>
              </a:gdLst>
              <a:ahLst/>
              <a:cxnLst>
                <a:cxn ang="0">
                  <a:pos x="T0" y="T1"/>
                </a:cxn>
                <a:cxn ang="0">
                  <a:pos x="T2" y="T3"/>
                </a:cxn>
                <a:cxn ang="0">
                  <a:pos x="T4" y="T5"/>
                </a:cxn>
                <a:cxn ang="0">
                  <a:pos x="T6" y="T7"/>
                </a:cxn>
                <a:cxn ang="0">
                  <a:pos x="T8" y="T9"/>
                </a:cxn>
              </a:cxnLst>
              <a:rect l="0" t="0" r="r" b="b"/>
              <a:pathLst>
                <a:path w="1" h="5">
                  <a:moveTo>
                    <a:pt x="1" y="0"/>
                  </a:moveTo>
                  <a:lnTo>
                    <a:pt x="1" y="0"/>
                  </a:lnTo>
                  <a:cubicBezTo>
                    <a:pt x="0" y="1"/>
                    <a:pt x="0" y="3"/>
                    <a:pt x="1" y="5"/>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6" name="Freeform 1302"/>
            <p:cNvSpPr>
              <a:spLocks/>
            </p:cNvSpPr>
            <p:nvPr userDrawn="1"/>
          </p:nvSpPr>
          <p:spPr bwMode="auto">
            <a:xfrm>
              <a:off x="316" y="187"/>
              <a:ext cx="1" cy="2"/>
            </a:xfrm>
            <a:custGeom>
              <a:avLst/>
              <a:gdLst>
                <a:gd name="T0" fmla="*/ 1 w 2"/>
                <a:gd name="T1" fmla="*/ 0 h 4"/>
                <a:gd name="T2" fmla="*/ 1 w 2"/>
                <a:gd name="T3" fmla="*/ 0 h 4"/>
                <a:gd name="T4" fmla="*/ 2 w 2"/>
                <a:gd name="T5" fmla="*/ 4 h 4"/>
                <a:gd name="T6" fmla="*/ 0 w 2"/>
                <a:gd name="T7" fmla="*/ 2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lnTo>
                    <a:pt x="1" y="0"/>
                  </a:lnTo>
                  <a:cubicBezTo>
                    <a:pt x="1" y="1"/>
                    <a:pt x="1" y="2"/>
                    <a:pt x="2" y="4"/>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7" name="Freeform 1303"/>
            <p:cNvSpPr>
              <a:spLocks/>
            </p:cNvSpPr>
            <p:nvPr userDrawn="1"/>
          </p:nvSpPr>
          <p:spPr bwMode="auto">
            <a:xfrm>
              <a:off x="316" y="191"/>
              <a:ext cx="2" cy="3"/>
            </a:xfrm>
            <a:custGeom>
              <a:avLst/>
              <a:gdLst>
                <a:gd name="T0" fmla="*/ 2 w 3"/>
                <a:gd name="T1" fmla="*/ 0 h 5"/>
                <a:gd name="T2" fmla="*/ 2 w 3"/>
                <a:gd name="T3" fmla="*/ 0 h 5"/>
                <a:gd name="T4" fmla="*/ 3 w 3"/>
                <a:gd name="T5" fmla="*/ 5 h 5"/>
                <a:gd name="T6" fmla="*/ 0 w 3"/>
                <a:gd name="T7" fmla="*/ 3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2" y="0"/>
                  </a:lnTo>
                  <a:cubicBezTo>
                    <a:pt x="1" y="2"/>
                    <a:pt x="1" y="3"/>
                    <a:pt x="3"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8" name="Freeform 1304"/>
            <p:cNvSpPr>
              <a:spLocks/>
            </p:cNvSpPr>
            <p:nvPr userDrawn="1"/>
          </p:nvSpPr>
          <p:spPr bwMode="auto">
            <a:xfrm>
              <a:off x="324" y="186"/>
              <a:ext cx="0" cy="2"/>
            </a:xfrm>
            <a:custGeom>
              <a:avLst/>
              <a:gdLst>
                <a:gd name="T0" fmla="*/ 1 w 2"/>
                <a:gd name="T1" fmla="*/ 0 h 3"/>
                <a:gd name="T2" fmla="*/ 1 w 2"/>
                <a:gd name="T3" fmla="*/ 0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cubicBezTo>
                    <a:pt x="1" y="1"/>
                    <a:pt x="1" y="2"/>
                    <a:pt x="2"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79" name="Freeform 1305"/>
            <p:cNvSpPr>
              <a:spLocks/>
            </p:cNvSpPr>
            <p:nvPr userDrawn="1"/>
          </p:nvSpPr>
          <p:spPr bwMode="auto">
            <a:xfrm>
              <a:off x="318" y="189"/>
              <a:ext cx="1" cy="2"/>
            </a:xfrm>
            <a:custGeom>
              <a:avLst/>
              <a:gdLst>
                <a:gd name="T0" fmla="*/ 2 w 3"/>
                <a:gd name="T1" fmla="*/ 0 h 5"/>
                <a:gd name="T2" fmla="*/ 2 w 3"/>
                <a:gd name="T3" fmla="*/ 0 h 5"/>
                <a:gd name="T4" fmla="*/ 3 w 3"/>
                <a:gd name="T5" fmla="*/ 5 h 5"/>
                <a:gd name="T6" fmla="*/ 0 w 3"/>
                <a:gd name="T7" fmla="*/ 3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2" y="0"/>
                  </a:lnTo>
                  <a:cubicBezTo>
                    <a:pt x="1" y="2"/>
                    <a:pt x="2" y="3"/>
                    <a:pt x="3" y="5"/>
                  </a:cubicBezTo>
                  <a:lnTo>
                    <a:pt x="0" y="3"/>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0" name="Freeform 1306"/>
            <p:cNvSpPr>
              <a:spLocks/>
            </p:cNvSpPr>
            <p:nvPr userDrawn="1"/>
          </p:nvSpPr>
          <p:spPr bwMode="auto">
            <a:xfrm>
              <a:off x="318" y="195"/>
              <a:ext cx="6" cy="2"/>
            </a:xfrm>
            <a:custGeom>
              <a:avLst/>
              <a:gdLst>
                <a:gd name="T0" fmla="*/ 0 w 12"/>
                <a:gd name="T1" fmla="*/ 2 h 4"/>
                <a:gd name="T2" fmla="*/ 0 w 12"/>
                <a:gd name="T3" fmla="*/ 2 h 4"/>
                <a:gd name="T4" fmla="*/ 8 w 12"/>
                <a:gd name="T5" fmla="*/ 0 h 4"/>
                <a:gd name="T6" fmla="*/ 12 w 12"/>
                <a:gd name="T7" fmla="*/ 2 h 4"/>
                <a:gd name="T8" fmla="*/ 5 w 12"/>
                <a:gd name="T9" fmla="*/ 4 h 4"/>
                <a:gd name="T10" fmla="*/ 0 w 12"/>
                <a:gd name="T11" fmla="*/ 2 h 4"/>
              </a:gdLst>
              <a:ahLst/>
              <a:cxnLst>
                <a:cxn ang="0">
                  <a:pos x="T0" y="T1"/>
                </a:cxn>
                <a:cxn ang="0">
                  <a:pos x="T2" y="T3"/>
                </a:cxn>
                <a:cxn ang="0">
                  <a:pos x="T4" y="T5"/>
                </a:cxn>
                <a:cxn ang="0">
                  <a:pos x="T6" y="T7"/>
                </a:cxn>
                <a:cxn ang="0">
                  <a:pos x="T8" y="T9"/>
                </a:cxn>
                <a:cxn ang="0">
                  <a:pos x="T10" y="T11"/>
                </a:cxn>
              </a:cxnLst>
              <a:rect l="0" t="0" r="r" b="b"/>
              <a:pathLst>
                <a:path w="12" h="4">
                  <a:moveTo>
                    <a:pt x="0" y="2"/>
                  </a:moveTo>
                  <a:lnTo>
                    <a:pt x="0" y="2"/>
                  </a:lnTo>
                  <a:cubicBezTo>
                    <a:pt x="3" y="1"/>
                    <a:pt x="6" y="0"/>
                    <a:pt x="8" y="0"/>
                  </a:cubicBezTo>
                  <a:cubicBezTo>
                    <a:pt x="9" y="1"/>
                    <a:pt x="11" y="2"/>
                    <a:pt x="12" y="2"/>
                  </a:cubicBezTo>
                  <a:cubicBezTo>
                    <a:pt x="9" y="3"/>
                    <a:pt x="7" y="3"/>
                    <a:pt x="5" y="4"/>
                  </a:cubicBezTo>
                  <a:cubicBezTo>
                    <a:pt x="3" y="3"/>
                    <a:pt x="2" y="3"/>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1" name="Freeform 1307"/>
            <p:cNvSpPr>
              <a:spLocks/>
            </p:cNvSpPr>
            <p:nvPr userDrawn="1"/>
          </p:nvSpPr>
          <p:spPr bwMode="auto">
            <a:xfrm>
              <a:off x="320" y="188"/>
              <a:ext cx="5" cy="3"/>
            </a:xfrm>
            <a:custGeom>
              <a:avLst/>
              <a:gdLst>
                <a:gd name="T0" fmla="*/ 12 w 12"/>
                <a:gd name="T1" fmla="*/ 6 h 7"/>
                <a:gd name="T2" fmla="*/ 12 w 12"/>
                <a:gd name="T3" fmla="*/ 6 h 7"/>
                <a:gd name="T4" fmla="*/ 8 w 12"/>
                <a:gd name="T5" fmla="*/ 5 h 7"/>
                <a:gd name="T6" fmla="*/ 8 w 12"/>
                <a:gd name="T7" fmla="*/ 5 h 7"/>
                <a:gd name="T8" fmla="*/ 9 w 12"/>
                <a:gd name="T9" fmla="*/ 7 h 7"/>
                <a:gd name="T10" fmla="*/ 5 w 12"/>
                <a:gd name="T11" fmla="*/ 7 h 7"/>
                <a:gd name="T12" fmla="*/ 0 w 12"/>
                <a:gd name="T13" fmla="*/ 0 h 7"/>
                <a:gd name="T14" fmla="*/ 1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12" y="6"/>
                  </a:moveTo>
                  <a:lnTo>
                    <a:pt x="12" y="6"/>
                  </a:lnTo>
                  <a:cubicBezTo>
                    <a:pt x="10" y="5"/>
                    <a:pt x="9" y="5"/>
                    <a:pt x="8" y="5"/>
                  </a:cubicBezTo>
                  <a:lnTo>
                    <a:pt x="8" y="5"/>
                  </a:lnTo>
                  <a:cubicBezTo>
                    <a:pt x="8" y="6"/>
                    <a:pt x="8" y="7"/>
                    <a:pt x="9" y="7"/>
                  </a:cubicBezTo>
                  <a:cubicBezTo>
                    <a:pt x="7" y="7"/>
                    <a:pt x="6" y="7"/>
                    <a:pt x="5" y="7"/>
                  </a:cubicBezTo>
                  <a:cubicBezTo>
                    <a:pt x="3" y="5"/>
                    <a:pt x="1" y="2"/>
                    <a:pt x="0" y="0"/>
                  </a:cubicBezTo>
                  <a:cubicBezTo>
                    <a:pt x="4" y="0"/>
                    <a:pt x="9" y="3"/>
                    <a:pt x="1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2" name="Freeform 1308"/>
            <p:cNvSpPr>
              <a:spLocks/>
            </p:cNvSpPr>
            <p:nvPr userDrawn="1"/>
          </p:nvSpPr>
          <p:spPr bwMode="auto">
            <a:xfrm>
              <a:off x="329" y="187"/>
              <a:ext cx="1" cy="2"/>
            </a:xfrm>
            <a:custGeom>
              <a:avLst/>
              <a:gdLst>
                <a:gd name="T0" fmla="*/ 0 w 2"/>
                <a:gd name="T1" fmla="*/ 0 h 5"/>
                <a:gd name="T2" fmla="*/ 0 w 2"/>
                <a:gd name="T3" fmla="*/ 0 h 5"/>
                <a:gd name="T4" fmla="*/ 2 w 2"/>
                <a:gd name="T5" fmla="*/ 2 h 5"/>
                <a:gd name="T6" fmla="*/ 1 w 2"/>
                <a:gd name="T7" fmla="*/ 5 h 5"/>
                <a:gd name="T8" fmla="*/ 0 w 2"/>
                <a:gd name="T9" fmla="*/ 3 h 5"/>
                <a:gd name="T10" fmla="*/ 0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0" y="0"/>
                  </a:moveTo>
                  <a:lnTo>
                    <a:pt x="0" y="0"/>
                  </a:lnTo>
                  <a:cubicBezTo>
                    <a:pt x="1" y="1"/>
                    <a:pt x="1" y="2"/>
                    <a:pt x="2" y="2"/>
                  </a:cubicBezTo>
                  <a:cubicBezTo>
                    <a:pt x="2" y="3"/>
                    <a:pt x="1" y="4"/>
                    <a:pt x="1" y="5"/>
                  </a:cubicBezTo>
                  <a:cubicBezTo>
                    <a:pt x="1" y="4"/>
                    <a:pt x="0" y="3"/>
                    <a:pt x="0" y="3"/>
                  </a:cubicBezTo>
                  <a:cubicBezTo>
                    <a:pt x="0" y="2"/>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3" name="Freeform 1309"/>
            <p:cNvSpPr>
              <a:spLocks/>
            </p:cNvSpPr>
            <p:nvPr userDrawn="1"/>
          </p:nvSpPr>
          <p:spPr bwMode="auto">
            <a:xfrm>
              <a:off x="325" y="189"/>
              <a:ext cx="2" cy="2"/>
            </a:xfrm>
            <a:custGeom>
              <a:avLst/>
              <a:gdLst>
                <a:gd name="T0" fmla="*/ 0 w 4"/>
                <a:gd name="T1" fmla="*/ 0 h 5"/>
                <a:gd name="T2" fmla="*/ 0 w 4"/>
                <a:gd name="T3" fmla="*/ 0 h 5"/>
                <a:gd name="T4" fmla="*/ 3 w 4"/>
                <a:gd name="T5" fmla="*/ 1 h 5"/>
                <a:gd name="T6" fmla="*/ 4 w 4"/>
                <a:gd name="T7" fmla="*/ 5 h 5"/>
                <a:gd name="T8" fmla="*/ 2 w 4"/>
                <a:gd name="T9" fmla="*/ 4 h 5"/>
                <a:gd name="T10" fmla="*/ 0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0" y="0"/>
                  </a:moveTo>
                  <a:lnTo>
                    <a:pt x="0" y="0"/>
                  </a:lnTo>
                  <a:cubicBezTo>
                    <a:pt x="1" y="0"/>
                    <a:pt x="2" y="0"/>
                    <a:pt x="3" y="1"/>
                  </a:cubicBezTo>
                  <a:cubicBezTo>
                    <a:pt x="3" y="2"/>
                    <a:pt x="3" y="4"/>
                    <a:pt x="4" y="5"/>
                  </a:cubicBezTo>
                  <a:cubicBezTo>
                    <a:pt x="3" y="5"/>
                    <a:pt x="3" y="4"/>
                    <a:pt x="2" y="4"/>
                  </a:cubicBezTo>
                  <a:cubicBezTo>
                    <a:pt x="1" y="3"/>
                    <a:pt x="1"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4" name="Freeform 1310"/>
            <p:cNvSpPr>
              <a:spLocks/>
            </p:cNvSpPr>
            <p:nvPr userDrawn="1"/>
          </p:nvSpPr>
          <p:spPr bwMode="auto">
            <a:xfrm>
              <a:off x="320" y="191"/>
              <a:ext cx="5" cy="3"/>
            </a:xfrm>
            <a:custGeom>
              <a:avLst/>
              <a:gdLst>
                <a:gd name="T0" fmla="*/ 9 w 13"/>
                <a:gd name="T1" fmla="*/ 2 h 6"/>
                <a:gd name="T2" fmla="*/ 9 w 13"/>
                <a:gd name="T3" fmla="*/ 2 h 6"/>
                <a:gd name="T4" fmla="*/ 13 w 13"/>
                <a:gd name="T5" fmla="*/ 6 h 6"/>
                <a:gd name="T6" fmla="*/ 7 w 13"/>
                <a:gd name="T7" fmla="*/ 5 h 6"/>
                <a:gd name="T8" fmla="*/ 0 w 13"/>
                <a:gd name="T9" fmla="*/ 1 h 6"/>
                <a:gd name="T10" fmla="*/ 9 w 13"/>
                <a:gd name="T11" fmla="*/ 2 h 6"/>
              </a:gdLst>
              <a:ahLst/>
              <a:cxnLst>
                <a:cxn ang="0">
                  <a:pos x="T0" y="T1"/>
                </a:cxn>
                <a:cxn ang="0">
                  <a:pos x="T2" y="T3"/>
                </a:cxn>
                <a:cxn ang="0">
                  <a:pos x="T4" y="T5"/>
                </a:cxn>
                <a:cxn ang="0">
                  <a:pos x="T6" y="T7"/>
                </a:cxn>
                <a:cxn ang="0">
                  <a:pos x="T8" y="T9"/>
                </a:cxn>
                <a:cxn ang="0">
                  <a:pos x="T10" y="T11"/>
                </a:cxn>
              </a:cxnLst>
              <a:rect l="0" t="0" r="r" b="b"/>
              <a:pathLst>
                <a:path w="13" h="6">
                  <a:moveTo>
                    <a:pt x="9" y="2"/>
                  </a:moveTo>
                  <a:lnTo>
                    <a:pt x="9" y="2"/>
                  </a:lnTo>
                  <a:cubicBezTo>
                    <a:pt x="10" y="3"/>
                    <a:pt x="12" y="5"/>
                    <a:pt x="13" y="6"/>
                  </a:cubicBezTo>
                  <a:cubicBezTo>
                    <a:pt x="11" y="6"/>
                    <a:pt x="9" y="5"/>
                    <a:pt x="7" y="5"/>
                  </a:cubicBezTo>
                  <a:cubicBezTo>
                    <a:pt x="4" y="4"/>
                    <a:pt x="2" y="3"/>
                    <a:pt x="0" y="1"/>
                  </a:cubicBezTo>
                  <a:cubicBezTo>
                    <a:pt x="3" y="0"/>
                    <a:pt x="6" y="1"/>
                    <a:pt x="9"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5" name="Freeform 1311"/>
            <p:cNvSpPr>
              <a:spLocks/>
            </p:cNvSpPr>
            <p:nvPr userDrawn="1"/>
          </p:nvSpPr>
          <p:spPr bwMode="auto">
            <a:xfrm>
              <a:off x="327" y="187"/>
              <a:ext cx="3" cy="7"/>
            </a:xfrm>
            <a:custGeom>
              <a:avLst/>
              <a:gdLst>
                <a:gd name="T0" fmla="*/ 6 w 7"/>
                <a:gd name="T1" fmla="*/ 7 h 16"/>
                <a:gd name="T2" fmla="*/ 6 w 7"/>
                <a:gd name="T3" fmla="*/ 7 h 16"/>
                <a:gd name="T4" fmla="*/ 6 w 7"/>
                <a:gd name="T5" fmla="*/ 8 h 16"/>
                <a:gd name="T6" fmla="*/ 7 w 7"/>
                <a:gd name="T7" fmla="*/ 16 h 16"/>
                <a:gd name="T8" fmla="*/ 3 w 7"/>
                <a:gd name="T9" fmla="*/ 11 h 16"/>
                <a:gd name="T10" fmla="*/ 0 w 7"/>
                <a:gd name="T11" fmla="*/ 0 h 16"/>
                <a:gd name="T12" fmla="*/ 6 w 7"/>
                <a:gd name="T13" fmla="*/ 7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6" y="7"/>
                  </a:moveTo>
                  <a:lnTo>
                    <a:pt x="6" y="7"/>
                  </a:lnTo>
                  <a:cubicBezTo>
                    <a:pt x="6" y="7"/>
                    <a:pt x="6" y="8"/>
                    <a:pt x="6" y="8"/>
                  </a:cubicBezTo>
                  <a:cubicBezTo>
                    <a:pt x="6" y="11"/>
                    <a:pt x="7" y="14"/>
                    <a:pt x="7" y="16"/>
                  </a:cubicBezTo>
                  <a:cubicBezTo>
                    <a:pt x="6" y="14"/>
                    <a:pt x="5" y="13"/>
                    <a:pt x="3" y="11"/>
                  </a:cubicBezTo>
                  <a:cubicBezTo>
                    <a:pt x="1" y="8"/>
                    <a:pt x="0" y="4"/>
                    <a:pt x="0" y="0"/>
                  </a:cubicBezTo>
                  <a:cubicBezTo>
                    <a:pt x="3" y="2"/>
                    <a:pt x="5" y="4"/>
                    <a:pt x="6"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6" name="Freeform 1312"/>
            <p:cNvSpPr>
              <a:spLocks/>
            </p:cNvSpPr>
            <p:nvPr userDrawn="1"/>
          </p:nvSpPr>
          <p:spPr bwMode="auto">
            <a:xfrm>
              <a:off x="321" y="194"/>
              <a:ext cx="7" cy="2"/>
            </a:xfrm>
            <a:custGeom>
              <a:avLst/>
              <a:gdLst>
                <a:gd name="T0" fmla="*/ 0 w 16"/>
                <a:gd name="T1" fmla="*/ 1 h 5"/>
                <a:gd name="T2" fmla="*/ 0 w 16"/>
                <a:gd name="T3" fmla="*/ 1 h 5"/>
                <a:gd name="T4" fmla="*/ 16 w 16"/>
                <a:gd name="T5" fmla="*/ 5 h 5"/>
                <a:gd name="T6" fmla="*/ 7 w 16"/>
                <a:gd name="T7" fmla="*/ 5 h 5"/>
                <a:gd name="T8" fmla="*/ 0 w 16"/>
                <a:gd name="T9" fmla="*/ 1 h 5"/>
              </a:gdLst>
              <a:ahLst/>
              <a:cxnLst>
                <a:cxn ang="0">
                  <a:pos x="T0" y="T1"/>
                </a:cxn>
                <a:cxn ang="0">
                  <a:pos x="T2" y="T3"/>
                </a:cxn>
                <a:cxn ang="0">
                  <a:pos x="T4" y="T5"/>
                </a:cxn>
                <a:cxn ang="0">
                  <a:pos x="T6" y="T7"/>
                </a:cxn>
                <a:cxn ang="0">
                  <a:pos x="T8" y="T9"/>
                </a:cxn>
              </a:cxnLst>
              <a:rect l="0" t="0" r="r" b="b"/>
              <a:pathLst>
                <a:path w="16" h="5">
                  <a:moveTo>
                    <a:pt x="0" y="1"/>
                  </a:moveTo>
                  <a:lnTo>
                    <a:pt x="0" y="1"/>
                  </a:lnTo>
                  <a:cubicBezTo>
                    <a:pt x="5" y="0"/>
                    <a:pt x="12" y="1"/>
                    <a:pt x="16" y="5"/>
                  </a:cubicBezTo>
                  <a:cubicBezTo>
                    <a:pt x="13" y="5"/>
                    <a:pt x="10" y="5"/>
                    <a:pt x="7" y="5"/>
                  </a:cubicBezTo>
                  <a:cubicBezTo>
                    <a:pt x="5" y="4"/>
                    <a:pt x="2" y="3"/>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7" name="Freeform 1313"/>
            <p:cNvSpPr>
              <a:spLocks/>
            </p:cNvSpPr>
            <p:nvPr userDrawn="1"/>
          </p:nvSpPr>
          <p:spPr bwMode="auto">
            <a:xfrm>
              <a:off x="324" y="191"/>
              <a:ext cx="6" cy="4"/>
            </a:xfrm>
            <a:custGeom>
              <a:avLst/>
              <a:gdLst>
                <a:gd name="T0" fmla="*/ 0 w 15"/>
                <a:gd name="T1" fmla="*/ 0 h 11"/>
                <a:gd name="T2" fmla="*/ 0 w 15"/>
                <a:gd name="T3" fmla="*/ 0 h 11"/>
                <a:gd name="T4" fmla="*/ 15 w 15"/>
                <a:gd name="T5" fmla="*/ 11 h 11"/>
                <a:gd name="T6" fmla="*/ 0 w 15"/>
                <a:gd name="T7" fmla="*/ 0 h 11"/>
              </a:gdLst>
              <a:ahLst/>
              <a:cxnLst>
                <a:cxn ang="0">
                  <a:pos x="T0" y="T1"/>
                </a:cxn>
                <a:cxn ang="0">
                  <a:pos x="T2" y="T3"/>
                </a:cxn>
                <a:cxn ang="0">
                  <a:pos x="T4" y="T5"/>
                </a:cxn>
                <a:cxn ang="0">
                  <a:pos x="T6" y="T7"/>
                </a:cxn>
              </a:cxnLst>
              <a:rect l="0" t="0" r="r" b="b"/>
              <a:pathLst>
                <a:path w="15" h="11">
                  <a:moveTo>
                    <a:pt x="0" y="0"/>
                  </a:moveTo>
                  <a:lnTo>
                    <a:pt x="0" y="0"/>
                  </a:lnTo>
                  <a:cubicBezTo>
                    <a:pt x="6" y="1"/>
                    <a:pt x="12" y="6"/>
                    <a:pt x="15" y="11"/>
                  </a:cubicBezTo>
                  <a:cubicBezTo>
                    <a:pt x="9" y="10"/>
                    <a:pt x="3" y="6"/>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8" name="Freeform 1314"/>
            <p:cNvSpPr>
              <a:spLocks/>
            </p:cNvSpPr>
            <p:nvPr userDrawn="1"/>
          </p:nvSpPr>
          <p:spPr bwMode="auto">
            <a:xfrm>
              <a:off x="330" y="198"/>
              <a:ext cx="2" cy="2"/>
            </a:xfrm>
            <a:custGeom>
              <a:avLst/>
              <a:gdLst>
                <a:gd name="T0" fmla="*/ 3 w 3"/>
                <a:gd name="T1" fmla="*/ 2 h 3"/>
                <a:gd name="T2" fmla="*/ 3 w 3"/>
                <a:gd name="T3" fmla="*/ 2 h 3"/>
                <a:gd name="T4" fmla="*/ 2 w 3"/>
                <a:gd name="T5" fmla="*/ 3 h 3"/>
                <a:gd name="T6" fmla="*/ 0 w 3"/>
                <a:gd name="T7" fmla="*/ 2 h 3"/>
                <a:gd name="T8" fmla="*/ 2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lnTo>
                    <a:pt x="3" y="2"/>
                  </a:lnTo>
                  <a:cubicBezTo>
                    <a:pt x="3" y="3"/>
                    <a:pt x="3" y="3"/>
                    <a:pt x="2" y="3"/>
                  </a:cubicBezTo>
                  <a:cubicBezTo>
                    <a:pt x="1" y="3"/>
                    <a:pt x="0" y="3"/>
                    <a:pt x="0" y="2"/>
                  </a:cubicBezTo>
                  <a:cubicBezTo>
                    <a:pt x="0" y="1"/>
                    <a:pt x="1" y="0"/>
                    <a:pt x="2" y="0"/>
                  </a:cubicBezTo>
                  <a:cubicBezTo>
                    <a:pt x="3" y="0"/>
                    <a:pt x="3" y="1"/>
                    <a:pt x="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89" name="Freeform 1315"/>
            <p:cNvSpPr>
              <a:spLocks/>
            </p:cNvSpPr>
            <p:nvPr userDrawn="1"/>
          </p:nvSpPr>
          <p:spPr bwMode="auto">
            <a:xfrm>
              <a:off x="319" y="197"/>
              <a:ext cx="24" cy="3"/>
            </a:xfrm>
            <a:custGeom>
              <a:avLst/>
              <a:gdLst>
                <a:gd name="T0" fmla="*/ 27 w 54"/>
                <a:gd name="T1" fmla="*/ 1 h 6"/>
                <a:gd name="T2" fmla="*/ 27 w 54"/>
                <a:gd name="T3" fmla="*/ 1 h 6"/>
                <a:gd name="T4" fmla="*/ 0 w 54"/>
                <a:gd name="T5" fmla="*/ 6 h 6"/>
                <a:gd name="T6" fmla="*/ 0 w 54"/>
                <a:gd name="T7" fmla="*/ 4 h 6"/>
                <a:gd name="T8" fmla="*/ 27 w 54"/>
                <a:gd name="T9" fmla="*/ 0 h 6"/>
                <a:gd name="T10" fmla="*/ 54 w 54"/>
                <a:gd name="T11" fmla="*/ 4 h 6"/>
                <a:gd name="T12" fmla="*/ 54 w 54"/>
                <a:gd name="T13" fmla="*/ 6 h 6"/>
                <a:gd name="T14" fmla="*/ 27 w 54"/>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27" y="1"/>
                  </a:moveTo>
                  <a:lnTo>
                    <a:pt x="27" y="1"/>
                  </a:lnTo>
                  <a:cubicBezTo>
                    <a:pt x="15" y="1"/>
                    <a:pt x="4" y="3"/>
                    <a:pt x="0" y="6"/>
                  </a:cubicBezTo>
                  <a:lnTo>
                    <a:pt x="0" y="4"/>
                  </a:lnTo>
                  <a:cubicBezTo>
                    <a:pt x="4" y="1"/>
                    <a:pt x="15" y="0"/>
                    <a:pt x="27" y="0"/>
                  </a:cubicBezTo>
                  <a:cubicBezTo>
                    <a:pt x="39" y="0"/>
                    <a:pt x="49" y="1"/>
                    <a:pt x="54" y="4"/>
                  </a:cubicBezTo>
                  <a:lnTo>
                    <a:pt x="54" y="6"/>
                  </a:lnTo>
                  <a:cubicBezTo>
                    <a:pt x="49" y="3"/>
                    <a:pt x="39" y="1"/>
                    <a:pt x="27"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0" name="Freeform 1316"/>
            <p:cNvSpPr>
              <a:spLocks/>
            </p:cNvSpPr>
            <p:nvPr userDrawn="1"/>
          </p:nvSpPr>
          <p:spPr bwMode="auto">
            <a:xfrm>
              <a:off x="329" y="171"/>
              <a:ext cx="2" cy="16"/>
            </a:xfrm>
            <a:custGeom>
              <a:avLst/>
              <a:gdLst>
                <a:gd name="T0" fmla="*/ 4 w 4"/>
                <a:gd name="T1" fmla="*/ 31 h 35"/>
                <a:gd name="T2" fmla="*/ 4 w 4"/>
                <a:gd name="T3" fmla="*/ 31 h 35"/>
                <a:gd name="T4" fmla="*/ 2 w 4"/>
                <a:gd name="T5" fmla="*/ 35 h 35"/>
                <a:gd name="T6" fmla="*/ 0 w 4"/>
                <a:gd name="T7" fmla="*/ 0 h 35"/>
                <a:gd name="T8" fmla="*/ 2 w 4"/>
                <a:gd name="T9" fmla="*/ 1 h 35"/>
                <a:gd name="T10" fmla="*/ 1 w 4"/>
                <a:gd name="T11" fmla="*/ 3 h 35"/>
                <a:gd name="T12" fmla="*/ 2 w 4"/>
                <a:gd name="T13" fmla="*/ 6 h 35"/>
                <a:gd name="T14" fmla="*/ 1 w 4"/>
                <a:gd name="T15" fmla="*/ 9 h 35"/>
                <a:gd name="T16" fmla="*/ 3 w 4"/>
                <a:gd name="T17" fmla="*/ 12 h 35"/>
                <a:gd name="T18" fmla="*/ 1 w 4"/>
                <a:gd name="T19" fmla="*/ 14 h 35"/>
                <a:gd name="T20" fmla="*/ 3 w 4"/>
                <a:gd name="T21" fmla="*/ 17 h 35"/>
                <a:gd name="T22" fmla="*/ 2 w 4"/>
                <a:gd name="T23" fmla="*/ 19 h 35"/>
                <a:gd name="T24" fmla="*/ 3 w 4"/>
                <a:gd name="T25" fmla="*/ 22 h 35"/>
                <a:gd name="T26" fmla="*/ 2 w 4"/>
                <a:gd name="T27" fmla="*/ 24 h 35"/>
                <a:gd name="T28" fmla="*/ 3 w 4"/>
                <a:gd name="T29" fmla="*/ 26 h 35"/>
                <a:gd name="T30" fmla="*/ 2 w 4"/>
                <a:gd name="T31" fmla="*/ 28 h 35"/>
                <a:gd name="T32" fmla="*/ 4 w 4"/>
                <a:gd name="T33"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35">
                  <a:moveTo>
                    <a:pt x="4" y="31"/>
                  </a:moveTo>
                  <a:lnTo>
                    <a:pt x="4" y="31"/>
                  </a:lnTo>
                  <a:cubicBezTo>
                    <a:pt x="3" y="32"/>
                    <a:pt x="3" y="33"/>
                    <a:pt x="2" y="35"/>
                  </a:cubicBezTo>
                  <a:lnTo>
                    <a:pt x="0" y="0"/>
                  </a:lnTo>
                  <a:cubicBezTo>
                    <a:pt x="1" y="1"/>
                    <a:pt x="1" y="1"/>
                    <a:pt x="2" y="1"/>
                  </a:cubicBezTo>
                  <a:cubicBezTo>
                    <a:pt x="1" y="1"/>
                    <a:pt x="1" y="2"/>
                    <a:pt x="1" y="3"/>
                  </a:cubicBezTo>
                  <a:cubicBezTo>
                    <a:pt x="1" y="4"/>
                    <a:pt x="2" y="5"/>
                    <a:pt x="2" y="6"/>
                  </a:cubicBezTo>
                  <a:cubicBezTo>
                    <a:pt x="2" y="7"/>
                    <a:pt x="1" y="8"/>
                    <a:pt x="1" y="9"/>
                  </a:cubicBezTo>
                  <a:cubicBezTo>
                    <a:pt x="1" y="10"/>
                    <a:pt x="2" y="11"/>
                    <a:pt x="3" y="12"/>
                  </a:cubicBezTo>
                  <a:cubicBezTo>
                    <a:pt x="2" y="12"/>
                    <a:pt x="1" y="13"/>
                    <a:pt x="1" y="14"/>
                  </a:cubicBezTo>
                  <a:cubicBezTo>
                    <a:pt x="1" y="15"/>
                    <a:pt x="2" y="16"/>
                    <a:pt x="3" y="17"/>
                  </a:cubicBezTo>
                  <a:cubicBezTo>
                    <a:pt x="2" y="17"/>
                    <a:pt x="2" y="18"/>
                    <a:pt x="2" y="19"/>
                  </a:cubicBezTo>
                  <a:cubicBezTo>
                    <a:pt x="2" y="20"/>
                    <a:pt x="2" y="21"/>
                    <a:pt x="3" y="22"/>
                  </a:cubicBezTo>
                  <a:cubicBezTo>
                    <a:pt x="2" y="22"/>
                    <a:pt x="2" y="23"/>
                    <a:pt x="2" y="24"/>
                  </a:cubicBezTo>
                  <a:cubicBezTo>
                    <a:pt x="2" y="25"/>
                    <a:pt x="2" y="25"/>
                    <a:pt x="3" y="26"/>
                  </a:cubicBezTo>
                  <a:cubicBezTo>
                    <a:pt x="2" y="26"/>
                    <a:pt x="2" y="27"/>
                    <a:pt x="2" y="28"/>
                  </a:cubicBezTo>
                  <a:cubicBezTo>
                    <a:pt x="2" y="29"/>
                    <a:pt x="3" y="30"/>
                    <a:pt x="4" y="3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1" name="Freeform 1317"/>
            <p:cNvSpPr>
              <a:spLocks/>
            </p:cNvSpPr>
            <p:nvPr userDrawn="1"/>
          </p:nvSpPr>
          <p:spPr bwMode="auto">
            <a:xfrm>
              <a:off x="331" y="171"/>
              <a:ext cx="2" cy="16"/>
            </a:xfrm>
            <a:custGeom>
              <a:avLst/>
              <a:gdLst>
                <a:gd name="T0" fmla="*/ 2 w 4"/>
                <a:gd name="T1" fmla="*/ 1 h 35"/>
                <a:gd name="T2" fmla="*/ 2 w 4"/>
                <a:gd name="T3" fmla="*/ 1 h 35"/>
                <a:gd name="T4" fmla="*/ 4 w 4"/>
                <a:gd name="T5" fmla="*/ 0 h 35"/>
                <a:gd name="T6" fmla="*/ 2 w 4"/>
                <a:gd name="T7" fmla="*/ 35 h 35"/>
                <a:gd name="T8" fmla="*/ 0 w 4"/>
                <a:gd name="T9" fmla="*/ 31 h 35"/>
                <a:gd name="T10" fmla="*/ 2 w 4"/>
                <a:gd name="T11" fmla="*/ 28 h 35"/>
                <a:gd name="T12" fmla="*/ 1 w 4"/>
                <a:gd name="T13" fmla="*/ 26 h 35"/>
                <a:gd name="T14" fmla="*/ 2 w 4"/>
                <a:gd name="T15" fmla="*/ 24 h 35"/>
                <a:gd name="T16" fmla="*/ 1 w 4"/>
                <a:gd name="T17" fmla="*/ 22 h 35"/>
                <a:gd name="T18" fmla="*/ 3 w 4"/>
                <a:gd name="T19" fmla="*/ 19 h 35"/>
                <a:gd name="T20" fmla="*/ 2 w 4"/>
                <a:gd name="T21" fmla="*/ 17 h 35"/>
                <a:gd name="T22" fmla="*/ 3 w 4"/>
                <a:gd name="T23" fmla="*/ 14 h 35"/>
                <a:gd name="T24" fmla="*/ 2 w 4"/>
                <a:gd name="T25" fmla="*/ 12 h 35"/>
                <a:gd name="T26" fmla="*/ 3 w 4"/>
                <a:gd name="T27" fmla="*/ 9 h 35"/>
                <a:gd name="T28" fmla="*/ 2 w 4"/>
                <a:gd name="T29" fmla="*/ 6 h 35"/>
                <a:gd name="T30" fmla="*/ 3 w 4"/>
                <a:gd name="T31" fmla="*/ 3 h 35"/>
                <a:gd name="T32" fmla="*/ 2 w 4"/>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35">
                  <a:moveTo>
                    <a:pt x="2" y="1"/>
                  </a:moveTo>
                  <a:lnTo>
                    <a:pt x="2" y="1"/>
                  </a:lnTo>
                  <a:cubicBezTo>
                    <a:pt x="3" y="1"/>
                    <a:pt x="3" y="1"/>
                    <a:pt x="4" y="0"/>
                  </a:cubicBezTo>
                  <a:lnTo>
                    <a:pt x="2" y="35"/>
                  </a:lnTo>
                  <a:cubicBezTo>
                    <a:pt x="2" y="33"/>
                    <a:pt x="1" y="32"/>
                    <a:pt x="0" y="31"/>
                  </a:cubicBezTo>
                  <a:cubicBezTo>
                    <a:pt x="1" y="30"/>
                    <a:pt x="2" y="29"/>
                    <a:pt x="2" y="28"/>
                  </a:cubicBezTo>
                  <a:cubicBezTo>
                    <a:pt x="2" y="27"/>
                    <a:pt x="2" y="26"/>
                    <a:pt x="1" y="26"/>
                  </a:cubicBezTo>
                  <a:cubicBezTo>
                    <a:pt x="2" y="25"/>
                    <a:pt x="2" y="25"/>
                    <a:pt x="2" y="24"/>
                  </a:cubicBezTo>
                  <a:cubicBezTo>
                    <a:pt x="2" y="23"/>
                    <a:pt x="2" y="22"/>
                    <a:pt x="1" y="22"/>
                  </a:cubicBezTo>
                  <a:cubicBezTo>
                    <a:pt x="2" y="21"/>
                    <a:pt x="3" y="20"/>
                    <a:pt x="3" y="19"/>
                  </a:cubicBezTo>
                  <a:cubicBezTo>
                    <a:pt x="3" y="18"/>
                    <a:pt x="2" y="17"/>
                    <a:pt x="2" y="17"/>
                  </a:cubicBezTo>
                  <a:cubicBezTo>
                    <a:pt x="2" y="16"/>
                    <a:pt x="3" y="15"/>
                    <a:pt x="3" y="14"/>
                  </a:cubicBezTo>
                  <a:cubicBezTo>
                    <a:pt x="3" y="13"/>
                    <a:pt x="2" y="12"/>
                    <a:pt x="2" y="12"/>
                  </a:cubicBezTo>
                  <a:cubicBezTo>
                    <a:pt x="3" y="11"/>
                    <a:pt x="3" y="10"/>
                    <a:pt x="3" y="9"/>
                  </a:cubicBezTo>
                  <a:cubicBezTo>
                    <a:pt x="3" y="8"/>
                    <a:pt x="3" y="7"/>
                    <a:pt x="2" y="6"/>
                  </a:cubicBezTo>
                  <a:cubicBezTo>
                    <a:pt x="3" y="5"/>
                    <a:pt x="3" y="4"/>
                    <a:pt x="3" y="3"/>
                  </a:cubicBezTo>
                  <a:cubicBezTo>
                    <a:pt x="3" y="2"/>
                    <a:pt x="3" y="1"/>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2" name="Freeform 1318"/>
            <p:cNvSpPr>
              <a:spLocks/>
            </p:cNvSpPr>
            <p:nvPr userDrawn="1"/>
          </p:nvSpPr>
          <p:spPr bwMode="auto">
            <a:xfrm>
              <a:off x="319" y="200"/>
              <a:ext cx="24" cy="2"/>
            </a:xfrm>
            <a:custGeom>
              <a:avLst/>
              <a:gdLst>
                <a:gd name="T0" fmla="*/ 27 w 54"/>
                <a:gd name="T1" fmla="*/ 1 h 4"/>
                <a:gd name="T2" fmla="*/ 27 w 54"/>
                <a:gd name="T3" fmla="*/ 1 h 4"/>
                <a:gd name="T4" fmla="*/ 0 w 54"/>
                <a:gd name="T5" fmla="*/ 4 h 4"/>
                <a:gd name="T6" fmla="*/ 0 w 54"/>
                <a:gd name="T7" fmla="*/ 3 h 4"/>
                <a:gd name="T8" fmla="*/ 27 w 54"/>
                <a:gd name="T9" fmla="*/ 0 h 4"/>
                <a:gd name="T10" fmla="*/ 54 w 54"/>
                <a:gd name="T11" fmla="*/ 3 h 4"/>
                <a:gd name="T12" fmla="*/ 54 w 54"/>
                <a:gd name="T13" fmla="*/ 4 h 4"/>
                <a:gd name="T14" fmla="*/ 27 w 5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4">
                  <a:moveTo>
                    <a:pt x="27" y="1"/>
                  </a:moveTo>
                  <a:lnTo>
                    <a:pt x="27" y="1"/>
                  </a:lnTo>
                  <a:cubicBezTo>
                    <a:pt x="15" y="1"/>
                    <a:pt x="4" y="3"/>
                    <a:pt x="0" y="4"/>
                  </a:cubicBezTo>
                  <a:lnTo>
                    <a:pt x="0" y="3"/>
                  </a:lnTo>
                  <a:cubicBezTo>
                    <a:pt x="4" y="1"/>
                    <a:pt x="15" y="0"/>
                    <a:pt x="27" y="0"/>
                  </a:cubicBezTo>
                  <a:cubicBezTo>
                    <a:pt x="39" y="0"/>
                    <a:pt x="49" y="1"/>
                    <a:pt x="54" y="3"/>
                  </a:cubicBezTo>
                  <a:lnTo>
                    <a:pt x="54" y="4"/>
                  </a:lnTo>
                  <a:cubicBezTo>
                    <a:pt x="49" y="3"/>
                    <a:pt x="39" y="1"/>
                    <a:pt x="27"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3" name="Freeform 1319"/>
            <p:cNvSpPr>
              <a:spLocks/>
            </p:cNvSpPr>
            <p:nvPr userDrawn="1"/>
          </p:nvSpPr>
          <p:spPr bwMode="auto">
            <a:xfrm>
              <a:off x="330" y="186"/>
              <a:ext cx="2" cy="9"/>
            </a:xfrm>
            <a:custGeom>
              <a:avLst/>
              <a:gdLst>
                <a:gd name="T0" fmla="*/ 5 w 5"/>
                <a:gd name="T1" fmla="*/ 10 h 20"/>
                <a:gd name="T2" fmla="*/ 5 w 5"/>
                <a:gd name="T3" fmla="*/ 10 h 20"/>
                <a:gd name="T4" fmla="*/ 3 w 5"/>
                <a:gd name="T5" fmla="*/ 20 h 20"/>
                <a:gd name="T6" fmla="*/ 0 w 5"/>
                <a:gd name="T7" fmla="*/ 10 h 20"/>
                <a:gd name="T8" fmla="*/ 3 w 5"/>
                <a:gd name="T9" fmla="*/ 0 h 20"/>
                <a:gd name="T10" fmla="*/ 5 w 5"/>
                <a:gd name="T11" fmla="*/ 10 h 20"/>
              </a:gdLst>
              <a:ahLst/>
              <a:cxnLst>
                <a:cxn ang="0">
                  <a:pos x="T0" y="T1"/>
                </a:cxn>
                <a:cxn ang="0">
                  <a:pos x="T2" y="T3"/>
                </a:cxn>
                <a:cxn ang="0">
                  <a:pos x="T4" y="T5"/>
                </a:cxn>
                <a:cxn ang="0">
                  <a:pos x="T6" y="T7"/>
                </a:cxn>
                <a:cxn ang="0">
                  <a:pos x="T8" y="T9"/>
                </a:cxn>
                <a:cxn ang="0">
                  <a:pos x="T10" y="T11"/>
                </a:cxn>
              </a:cxnLst>
              <a:rect l="0" t="0" r="r" b="b"/>
              <a:pathLst>
                <a:path w="5" h="20">
                  <a:moveTo>
                    <a:pt x="5" y="10"/>
                  </a:moveTo>
                  <a:lnTo>
                    <a:pt x="5" y="10"/>
                  </a:lnTo>
                  <a:cubicBezTo>
                    <a:pt x="5" y="14"/>
                    <a:pt x="4" y="17"/>
                    <a:pt x="3" y="20"/>
                  </a:cubicBezTo>
                  <a:cubicBezTo>
                    <a:pt x="1" y="17"/>
                    <a:pt x="0" y="14"/>
                    <a:pt x="0" y="10"/>
                  </a:cubicBezTo>
                  <a:cubicBezTo>
                    <a:pt x="0" y="7"/>
                    <a:pt x="1" y="3"/>
                    <a:pt x="3" y="0"/>
                  </a:cubicBezTo>
                  <a:cubicBezTo>
                    <a:pt x="4" y="3"/>
                    <a:pt x="5" y="7"/>
                    <a:pt x="5" y="1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4" name="Freeform 1320"/>
            <p:cNvSpPr>
              <a:spLocks/>
            </p:cNvSpPr>
            <p:nvPr userDrawn="1"/>
          </p:nvSpPr>
          <p:spPr bwMode="auto">
            <a:xfrm>
              <a:off x="327" y="155"/>
              <a:ext cx="8" cy="8"/>
            </a:xfrm>
            <a:custGeom>
              <a:avLst/>
              <a:gdLst>
                <a:gd name="T0" fmla="*/ 11 w 18"/>
                <a:gd name="T1" fmla="*/ 2 h 17"/>
                <a:gd name="T2" fmla="*/ 11 w 18"/>
                <a:gd name="T3" fmla="*/ 2 h 17"/>
                <a:gd name="T4" fmla="*/ 10 w 18"/>
                <a:gd name="T5" fmla="*/ 5 h 17"/>
                <a:gd name="T6" fmla="*/ 18 w 18"/>
                <a:gd name="T7" fmla="*/ 4 h 17"/>
                <a:gd name="T8" fmla="*/ 18 w 18"/>
                <a:gd name="T9" fmla="*/ 12 h 17"/>
                <a:gd name="T10" fmla="*/ 12 w 18"/>
                <a:gd name="T11" fmla="*/ 10 h 17"/>
                <a:gd name="T12" fmla="*/ 13 w 18"/>
                <a:gd name="T13" fmla="*/ 17 h 17"/>
                <a:gd name="T14" fmla="*/ 4 w 18"/>
                <a:gd name="T15" fmla="*/ 17 h 17"/>
                <a:gd name="T16" fmla="*/ 7 w 18"/>
                <a:gd name="T17" fmla="*/ 11 h 17"/>
                <a:gd name="T18" fmla="*/ 0 w 18"/>
                <a:gd name="T19" fmla="*/ 12 h 17"/>
                <a:gd name="T20" fmla="*/ 0 w 18"/>
                <a:gd name="T21" fmla="*/ 4 h 17"/>
                <a:gd name="T22" fmla="*/ 6 w 18"/>
                <a:gd name="T23" fmla="*/ 6 h 17"/>
                <a:gd name="T24" fmla="*/ 4 w 18"/>
                <a:gd name="T25" fmla="*/ 0 h 17"/>
                <a:gd name="T26" fmla="*/ 13 w 18"/>
                <a:gd name="T27" fmla="*/ 0 h 17"/>
                <a:gd name="T28" fmla="*/ 11 w 18"/>
                <a:gd name="T29"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7">
                  <a:moveTo>
                    <a:pt x="11" y="2"/>
                  </a:moveTo>
                  <a:lnTo>
                    <a:pt x="11" y="2"/>
                  </a:lnTo>
                  <a:cubicBezTo>
                    <a:pt x="11" y="3"/>
                    <a:pt x="10" y="4"/>
                    <a:pt x="10" y="5"/>
                  </a:cubicBezTo>
                  <a:cubicBezTo>
                    <a:pt x="11" y="9"/>
                    <a:pt x="17" y="4"/>
                    <a:pt x="18" y="4"/>
                  </a:cubicBezTo>
                  <a:lnTo>
                    <a:pt x="18" y="12"/>
                  </a:lnTo>
                  <a:cubicBezTo>
                    <a:pt x="16" y="11"/>
                    <a:pt x="14" y="9"/>
                    <a:pt x="12" y="10"/>
                  </a:cubicBezTo>
                  <a:cubicBezTo>
                    <a:pt x="8" y="10"/>
                    <a:pt x="12" y="16"/>
                    <a:pt x="13" y="17"/>
                  </a:cubicBezTo>
                  <a:lnTo>
                    <a:pt x="4" y="17"/>
                  </a:lnTo>
                  <a:cubicBezTo>
                    <a:pt x="5" y="16"/>
                    <a:pt x="7" y="13"/>
                    <a:pt x="7" y="11"/>
                  </a:cubicBezTo>
                  <a:cubicBezTo>
                    <a:pt x="7" y="7"/>
                    <a:pt x="1" y="12"/>
                    <a:pt x="0" y="12"/>
                  </a:cubicBezTo>
                  <a:lnTo>
                    <a:pt x="0" y="4"/>
                  </a:lnTo>
                  <a:cubicBezTo>
                    <a:pt x="1" y="5"/>
                    <a:pt x="4" y="7"/>
                    <a:pt x="6" y="6"/>
                  </a:cubicBezTo>
                  <a:cubicBezTo>
                    <a:pt x="10" y="6"/>
                    <a:pt x="5" y="1"/>
                    <a:pt x="4" y="0"/>
                  </a:cubicBezTo>
                  <a:lnTo>
                    <a:pt x="13" y="0"/>
                  </a:lnTo>
                  <a:cubicBezTo>
                    <a:pt x="12" y="1"/>
                    <a:pt x="12" y="2"/>
                    <a:pt x="1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5" name="Freeform 1321"/>
            <p:cNvSpPr>
              <a:spLocks/>
            </p:cNvSpPr>
            <p:nvPr userDrawn="1"/>
          </p:nvSpPr>
          <p:spPr bwMode="auto">
            <a:xfrm>
              <a:off x="328" y="164"/>
              <a:ext cx="6" cy="6"/>
            </a:xfrm>
            <a:custGeom>
              <a:avLst/>
              <a:gdLst>
                <a:gd name="T0" fmla="*/ 7 w 13"/>
                <a:gd name="T1" fmla="*/ 0 h 14"/>
                <a:gd name="T2" fmla="*/ 7 w 13"/>
                <a:gd name="T3" fmla="*/ 0 h 14"/>
                <a:gd name="T4" fmla="*/ 13 w 13"/>
                <a:gd name="T5" fmla="*/ 7 h 14"/>
                <a:gd name="T6" fmla="*/ 7 w 13"/>
                <a:gd name="T7" fmla="*/ 14 h 14"/>
                <a:gd name="T8" fmla="*/ 0 w 13"/>
                <a:gd name="T9" fmla="*/ 7 h 14"/>
                <a:gd name="T10" fmla="*/ 7 w 13"/>
                <a:gd name="T11" fmla="*/ 0 h 14"/>
              </a:gdLst>
              <a:ahLst/>
              <a:cxnLst>
                <a:cxn ang="0">
                  <a:pos x="T0" y="T1"/>
                </a:cxn>
                <a:cxn ang="0">
                  <a:pos x="T2" y="T3"/>
                </a:cxn>
                <a:cxn ang="0">
                  <a:pos x="T4" y="T5"/>
                </a:cxn>
                <a:cxn ang="0">
                  <a:pos x="T6" y="T7"/>
                </a:cxn>
                <a:cxn ang="0">
                  <a:pos x="T8" y="T9"/>
                </a:cxn>
                <a:cxn ang="0">
                  <a:pos x="T10" y="T11"/>
                </a:cxn>
              </a:cxnLst>
              <a:rect l="0" t="0" r="r" b="b"/>
              <a:pathLst>
                <a:path w="13" h="14">
                  <a:moveTo>
                    <a:pt x="7" y="0"/>
                  </a:moveTo>
                  <a:lnTo>
                    <a:pt x="7" y="0"/>
                  </a:lnTo>
                  <a:cubicBezTo>
                    <a:pt x="10" y="0"/>
                    <a:pt x="13" y="3"/>
                    <a:pt x="13" y="7"/>
                  </a:cubicBezTo>
                  <a:cubicBezTo>
                    <a:pt x="13" y="11"/>
                    <a:pt x="10" y="14"/>
                    <a:pt x="7" y="14"/>
                  </a:cubicBezTo>
                  <a:cubicBezTo>
                    <a:pt x="3" y="14"/>
                    <a:pt x="0" y="11"/>
                    <a:pt x="0" y="7"/>
                  </a:cubicBezTo>
                  <a:cubicBezTo>
                    <a:pt x="0" y="3"/>
                    <a:pt x="3" y="0"/>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6" name="Freeform 1322"/>
            <p:cNvSpPr>
              <a:spLocks/>
            </p:cNvSpPr>
            <p:nvPr userDrawn="1"/>
          </p:nvSpPr>
          <p:spPr bwMode="auto">
            <a:xfrm>
              <a:off x="330" y="181"/>
              <a:ext cx="2" cy="2"/>
            </a:xfrm>
            <a:custGeom>
              <a:avLst/>
              <a:gdLst>
                <a:gd name="T0" fmla="*/ 1 w 3"/>
                <a:gd name="T1" fmla="*/ 0 h 3"/>
                <a:gd name="T2" fmla="*/ 1 w 3"/>
                <a:gd name="T3" fmla="*/ 0 h 3"/>
                <a:gd name="T4" fmla="*/ 2 w 3"/>
                <a:gd name="T5" fmla="*/ 0 h 3"/>
                <a:gd name="T6" fmla="*/ 2 w 3"/>
                <a:gd name="T7" fmla="*/ 0 h 3"/>
                <a:gd name="T8" fmla="*/ 3 w 3"/>
                <a:gd name="T9" fmla="*/ 2 h 3"/>
                <a:gd name="T10" fmla="*/ 2 w 3"/>
                <a:gd name="T11" fmla="*/ 3 h 3"/>
                <a:gd name="T12" fmla="*/ 0 w 3"/>
                <a:gd name="T13" fmla="*/ 2 h 3"/>
                <a:gd name="T14" fmla="*/ 1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0"/>
                  </a:moveTo>
                  <a:lnTo>
                    <a:pt x="1" y="0"/>
                  </a:lnTo>
                  <a:lnTo>
                    <a:pt x="2" y="0"/>
                  </a:lnTo>
                  <a:lnTo>
                    <a:pt x="2" y="0"/>
                  </a:lnTo>
                  <a:cubicBezTo>
                    <a:pt x="3" y="0"/>
                    <a:pt x="3" y="1"/>
                    <a:pt x="3" y="2"/>
                  </a:cubicBezTo>
                  <a:cubicBezTo>
                    <a:pt x="3" y="3"/>
                    <a:pt x="3" y="3"/>
                    <a:pt x="2" y="3"/>
                  </a:cubicBezTo>
                  <a:cubicBezTo>
                    <a:pt x="1" y="3"/>
                    <a:pt x="0" y="3"/>
                    <a:pt x="0" y="2"/>
                  </a:cubicBezTo>
                  <a:cubicBezTo>
                    <a:pt x="0" y="1"/>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7" name="Freeform 1323"/>
            <p:cNvSpPr>
              <a:spLocks/>
            </p:cNvSpPr>
            <p:nvPr userDrawn="1"/>
          </p:nvSpPr>
          <p:spPr bwMode="auto">
            <a:xfrm>
              <a:off x="330" y="183"/>
              <a:ext cx="2" cy="2"/>
            </a:xfrm>
            <a:custGeom>
              <a:avLst/>
              <a:gdLst>
                <a:gd name="T0" fmla="*/ 2 w 3"/>
                <a:gd name="T1" fmla="*/ 0 h 4"/>
                <a:gd name="T2" fmla="*/ 2 w 3"/>
                <a:gd name="T3" fmla="*/ 0 h 4"/>
                <a:gd name="T4" fmla="*/ 3 w 3"/>
                <a:gd name="T5" fmla="*/ 2 h 4"/>
                <a:gd name="T6" fmla="*/ 2 w 3"/>
                <a:gd name="T7" fmla="*/ 4 h 4"/>
                <a:gd name="T8" fmla="*/ 0 w 3"/>
                <a:gd name="T9" fmla="*/ 2 h 4"/>
                <a:gd name="T10" fmla="*/ 1 w 3"/>
                <a:gd name="T11" fmla="*/ 0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lnTo>
                    <a:pt x="2" y="0"/>
                  </a:lnTo>
                  <a:cubicBezTo>
                    <a:pt x="3" y="1"/>
                    <a:pt x="3" y="1"/>
                    <a:pt x="3" y="2"/>
                  </a:cubicBezTo>
                  <a:cubicBezTo>
                    <a:pt x="3" y="3"/>
                    <a:pt x="2" y="4"/>
                    <a:pt x="2" y="4"/>
                  </a:cubicBezTo>
                  <a:cubicBezTo>
                    <a:pt x="1" y="4"/>
                    <a:pt x="0" y="3"/>
                    <a:pt x="0" y="2"/>
                  </a:cubicBezTo>
                  <a:cubicBezTo>
                    <a:pt x="0" y="1"/>
                    <a:pt x="1" y="1"/>
                    <a:pt x="1" y="0"/>
                  </a:cubicBezTo>
                  <a:cubicBezTo>
                    <a:pt x="1" y="1"/>
                    <a:pt x="1" y="1"/>
                    <a:pt x="2" y="1"/>
                  </a:cubicBezTo>
                  <a:cubicBezTo>
                    <a:pt x="2" y="1"/>
                    <a:pt x="2"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8" name="Freeform 1324"/>
            <p:cNvSpPr>
              <a:spLocks/>
            </p:cNvSpPr>
            <p:nvPr userDrawn="1"/>
          </p:nvSpPr>
          <p:spPr bwMode="auto">
            <a:xfrm>
              <a:off x="330" y="179"/>
              <a:ext cx="2" cy="2"/>
            </a:xfrm>
            <a:custGeom>
              <a:avLst/>
              <a:gdLst>
                <a:gd name="T0" fmla="*/ 1 w 3"/>
                <a:gd name="T1" fmla="*/ 0 h 4"/>
                <a:gd name="T2" fmla="*/ 1 w 3"/>
                <a:gd name="T3" fmla="*/ 0 h 4"/>
                <a:gd name="T4" fmla="*/ 2 w 3"/>
                <a:gd name="T5" fmla="*/ 0 h 4"/>
                <a:gd name="T6" fmla="*/ 2 w 3"/>
                <a:gd name="T7" fmla="*/ 0 h 4"/>
                <a:gd name="T8" fmla="*/ 3 w 3"/>
                <a:gd name="T9" fmla="*/ 2 h 4"/>
                <a:gd name="T10" fmla="*/ 2 w 3"/>
                <a:gd name="T11" fmla="*/ 4 h 4"/>
                <a:gd name="T12" fmla="*/ 0 w 3"/>
                <a:gd name="T13" fmla="*/ 2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lnTo>
                    <a:pt x="1" y="0"/>
                  </a:lnTo>
                  <a:cubicBezTo>
                    <a:pt x="1" y="0"/>
                    <a:pt x="1" y="0"/>
                    <a:pt x="2" y="0"/>
                  </a:cubicBezTo>
                  <a:cubicBezTo>
                    <a:pt x="2" y="0"/>
                    <a:pt x="2" y="0"/>
                    <a:pt x="2" y="0"/>
                  </a:cubicBezTo>
                  <a:cubicBezTo>
                    <a:pt x="3" y="0"/>
                    <a:pt x="3" y="1"/>
                    <a:pt x="3" y="2"/>
                  </a:cubicBezTo>
                  <a:cubicBezTo>
                    <a:pt x="3" y="3"/>
                    <a:pt x="3" y="4"/>
                    <a:pt x="2" y="4"/>
                  </a:cubicBezTo>
                  <a:cubicBezTo>
                    <a:pt x="1" y="4"/>
                    <a:pt x="0" y="3"/>
                    <a:pt x="0" y="2"/>
                  </a:cubicBezTo>
                  <a:cubicBezTo>
                    <a:pt x="0" y="1"/>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699" name="Freeform 1325"/>
            <p:cNvSpPr>
              <a:spLocks/>
            </p:cNvSpPr>
            <p:nvPr userDrawn="1"/>
          </p:nvSpPr>
          <p:spPr bwMode="auto">
            <a:xfrm>
              <a:off x="330" y="177"/>
              <a:ext cx="2" cy="2"/>
            </a:xfrm>
            <a:custGeom>
              <a:avLst/>
              <a:gdLst>
                <a:gd name="T0" fmla="*/ 1 w 4"/>
                <a:gd name="T1" fmla="*/ 0 h 4"/>
                <a:gd name="T2" fmla="*/ 1 w 4"/>
                <a:gd name="T3" fmla="*/ 0 h 4"/>
                <a:gd name="T4" fmla="*/ 2 w 4"/>
                <a:gd name="T5" fmla="*/ 0 h 4"/>
                <a:gd name="T6" fmla="*/ 2 w 4"/>
                <a:gd name="T7" fmla="*/ 0 h 4"/>
                <a:gd name="T8" fmla="*/ 4 w 4"/>
                <a:gd name="T9" fmla="*/ 2 h 4"/>
                <a:gd name="T10" fmla="*/ 2 w 4"/>
                <a:gd name="T11" fmla="*/ 4 h 4"/>
                <a:gd name="T12" fmla="*/ 0 w 4"/>
                <a:gd name="T13" fmla="*/ 2 h 4"/>
                <a:gd name="T14" fmla="*/ 1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0"/>
                  </a:moveTo>
                  <a:lnTo>
                    <a:pt x="1" y="0"/>
                  </a:lnTo>
                  <a:cubicBezTo>
                    <a:pt x="1" y="0"/>
                    <a:pt x="1" y="0"/>
                    <a:pt x="2" y="0"/>
                  </a:cubicBezTo>
                  <a:cubicBezTo>
                    <a:pt x="2" y="0"/>
                    <a:pt x="2" y="0"/>
                    <a:pt x="2" y="0"/>
                  </a:cubicBezTo>
                  <a:cubicBezTo>
                    <a:pt x="3" y="0"/>
                    <a:pt x="4" y="1"/>
                    <a:pt x="4" y="2"/>
                  </a:cubicBezTo>
                  <a:cubicBezTo>
                    <a:pt x="4" y="3"/>
                    <a:pt x="3" y="4"/>
                    <a:pt x="2" y="4"/>
                  </a:cubicBezTo>
                  <a:cubicBezTo>
                    <a:pt x="1" y="4"/>
                    <a:pt x="0" y="3"/>
                    <a:pt x="0" y="2"/>
                  </a:cubicBezTo>
                  <a:cubicBezTo>
                    <a:pt x="0" y="1"/>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0" name="Freeform 1326"/>
            <p:cNvSpPr>
              <a:spLocks/>
            </p:cNvSpPr>
            <p:nvPr userDrawn="1"/>
          </p:nvSpPr>
          <p:spPr bwMode="auto">
            <a:xfrm>
              <a:off x="330" y="175"/>
              <a:ext cx="2" cy="1"/>
            </a:xfrm>
            <a:custGeom>
              <a:avLst/>
              <a:gdLst>
                <a:gd name="T0" fmla="*/ 2 w 4"/>
                <a:gd name="T1" fmla="*/ 4 h 4"/>
                <a:gd name="T2" fmla="*/ 2 w 4"/>
                <a:gd name="T3" fmla="*/ 4 h 4"/>
                <a:gd name="T4" fmla="*/ 0 w 4"/>
                <a:gd name="T5" fmla="*/ 2 h 4"/>
                <a:gd name="T6" fmla="*/ 1 w 4"/>
                <a:gd name="T7" fmla="*/ 0 h 4"/>
                <a:gd name="T8" fmla="*/ 2 w 4"/>
                <a:gd name="T9" fmla="*/ 0 h 4"/>
                <a:gd name="T10" fmla="*/ 2 w 4"/>
                <a:gd name="T11" fmla="*/ 0 h 4"/>
                <a:gd name="T12" fmla="*/ 4 w 4"/>
                <a:gd name="T13" fmla="*/ 2 h 4"/>
                <a:gd name="T14" fmla="*/ 2 w 4"/>
                <a:gd name="T15" fmla="*/ 4 h 4"/>
                <a:gd name="T16" fmla="*/ 2 w 4"/>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4"/>
                  </a:moveTo>
                  <a:lnTo>
                    <a:pt x="2" y="4"/>
                  </a:lnTo>
                  <a:cubicBezTo>
                    <a:pt x="1" y="4"/>
                    <a:pt x="0" y="3"/>
                    <a:pt x="0" y="2"/>
                  </a:cubicBezTo>
                  <a:cubicBezTo>
                    <a:pt x="0" y="1"/>
                    <a:pt x="0" y="0"/>
                    <a:pt x="1" y="0"/>
                  </a:cubicBezTo>
                  <a:cubicBezTo>
                    <a:pt x="1" y="0"/>
                    <a:pt x="1" y="0"/>
                    <a:pt x="2" y="0"/>
                  </a:cubicBezTo>
                  <a:cubicBezTo>
                    <a:pt x="2" y="0"/>
                    <a:pt x="2" y="0"/>
                    <a:pt x="2" y="0"/>
                  </a:cubicBezTo>
                  <a:cubicBezTo>
                    <a:pt x="3" y="0"/>
                    <a:pt x="4" y="1"/>
                    <a:pt x="4" y="2"/>
                  </a:cubicBezTo>
                  <a:cubicBezTo>
                    <a:pt x="4" y="3"/>
                    <a:pt x="3" y="4"/>
                    <a:pt x="2" y="4"/>
                  </a:cubicBezTo>
                  <a:lnTo>
                    <a:pt x="2" y="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1" name="Freeform 1327"/>
            <p:cNvSpPr>
              <a:spLocks/>
            </p:cNvSpPr>
            <p:nvPr userDrawn="1"/>
          </p:nvSpPr>
          <p:spPr bwMode="auto">
            <a:xfrm>
              <a:off x="330" y="172"/>
              <a:ext cx="2" cy="2"/>
            </a:xfrm>
            <a:custGeom>
              <a:avLst/>
              <a:gdLst>
                <a:gd name="T0" fmla="*/ 3 w 5"/>
                <a:gd name="T1" fmla="*/ 0 h 4"/>
                <a:gd name="T2" fmla="*/ 3 w 5"/>
                <a:gd name="T3" fmla="*/ 0 h 4"/>
                <a:gd name="T4" fmla="*/ 5 w 5"/>
                <a:gd name="T5" fmla="*/ 2 h 4"/>
                <a:gd name="T6" fmla="*/ 3 w 5"/>
                <a:gd name="T7" fmla="*/ 4 h 4"/>
                <a:gd name="T8" fmla="*/ 0 w 5"/>
                <a:gd name="T9" fmla="*/ 2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lnTo>
                    <a:pt x="3" y="0"/>
                  </a:lnTo>
                  <a:cubicBezTo>
                    <a:pt x="4" y="0"/>
                    <a:pt x="5" y="1"/>
                    <a:pt x="5" y="2"/>
                  </a:cubicBezTo>
                  <a:cubicBezTo>
                    <a:pt x="5" y="3"/>
                    <a:pt x="4" y="4"/>
                    <a:pt x="3" y="4"/>
                  </a:cubicBezTo>
                  <a:cubicBezTo>
                    <a:pt x="1" y="4"/>
                    <a:pt x="0" y="3"/>
                    <a:pt x="0" y="2"/>
                  </a:cubicBezTo>
                  <a:cubicBezTo>
                    <a:pt x="0" y="1"/>
                    <a:pt x="1" y="0"/>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2" name="Freeform 1328"/>
            <p:cNvSpPr>
              <a:spLocks/>
            </p:cNvSpPr>
            <p:nvPr userDrawn="1"/>
          </p:nvSpPr>
          <p:spPr bwMode="auto">
            <a:xfrm>
              <a:off x="233" y="181"/>
              <a:ext cx="98" cy="48"/>
            </a:xfrm>
            <a:custGeom>
              <a:avLst/>
              <a:gdLst>
                <a:gd name="T0" fmla="*/ 208 w 220"/>
                <a:gd name="T1" fmla="*/ 57 h 105"/>
                <a:gd name="T2" fmla="*/ 208 w 220"/>
                <a:gd name="T3" fmla="*/ 57 h 105"/>
                <a:gd name="T4" fmla="*/ 159 w 220"/>
                <a:gd name="T5" fmla="*/ 81 h 105"/>
                <a:gd name="T6" fmla="*/ 99 w 220"/>
                <a:gd name="T7" fmla="*/ 81 h 105"/>
                <a:gd name="T8" fmla="*/ 63 w 220"/>
                <a:gd name="T9" fmla="*/ 68 h 105"/>
                <a:gd name="T10" fmla="*/ 63 w 220"/>
                <a:gd name="T11" fmla="*/ 22 h 105"/>
                <a:gd name="T12" fmla="*/ 41 w 220"/>
                <a:gd name="T13" fmla="*/ 31 h 105"/>
                <a:gd name="T14" fmla="*/ 39 w 220"/>
                <a:gd name="T15" fmla="*/ 39 h 105"/>
                <a:gd name="T16" fmla="*/ 47 w 220"/>
                <a:gd name="T17" fmla="*/ 74 h 105"/>
                <a:gd name="T18" fmla="*/ 38 w 220"/>
                <a:gd name="T19" fmla="*/ 93 h 105"/>
                <a:gd name="T20" fmla="*/ 42 w 220"/>
                <a:gd name="T21" fmla="*/ 105 h 105"/>
                <a:gd name="T22" fmla="*/ 27 w 220"/>
                <a:gd name="T23" fmla="*/ 85 h 105"/>
                <a:gd name="T24" fmla="*/ 33 w 220"/>
                <a:gd name="T25" fmla="*/ 72 h 105"/>
                <a:gd name="T26" fmla="*/ 11 w 220"/>
                <a:gd name="T27" fmla="*/ 77 h 105"/>
                <a:gd name="T28" fmla="*/ 9 w 220"/>
                <a:gd name="T29" fmla="*/ 87 h 105"/>
                <a:gd name="T30" fmla="*/ 0 w 220"/>
                <a:gd name="T31" fmla="*/ 74 h 105"/>
                <a:gd name="T32" fmla="*/ 11 w 220"/>
                <a:gd name="T33" fmla="*/ 65 h 105"/>
                <a:gd name="T34" fmla="*/ 20 w 220"/>
                <a:gd name="T35" fmla="*/ 63 h 105"/>
                <a:gd name="T36" fmla="*/ 9 w 220"/>
                <a:gd name="T37" fmla="*/ 38 h 105"/>
                <a:gd name="T38" fmla="*/ 33 w 220"/>
                <a:gd name="T39" fmla="*/ 23 h 105"/>
                <a:gd name="T40" fmla="*/ 40 w 220"/>
                <a:gd name="T41" fmla="*/ 16 h 105"/>
                <a:gd name="T42" fmla="*/ 61 w 220"/>
                <a:gd name="T43" fmla="*/ 2 h 105"/>
                <a:gd name="T44" fmla="*/ 74 w 220"/>
                <a:gd name="T45" fmla="*/ 10 h 105"/>
                <a:gd name="T46" fmla="*/ 84 w 220"/>
                <a:gd name="T47" fmla="*/ 16 h 105"/>
                <a:gd name="T48" fmla="*/ 81 w 220"/>
                <a:gd name="T49" fmla="*/ 42 h 105"/>
                <a:gd name="T50" fmla="*/ 76 w 220"/>
                <a:gd name="T51" fmla="*/ 63 h 105"/>
                <a:gd name="T52" fmla="*/ 101 w 220"/>
                <a:gd name="T53" fmla="*/ 79 h 105"/>
                <a:gd name="T54" fmla="*/ 143 w 220"/>
                <a:gd name="T55" fmla="*/ 79 h 105"/>
                <a:gd name="T56" fmla="*/ 188 w 220"/>
                <a:gd name="T57" fmla="*/ 51 h 105"/>
                <a:gd name="T58" fmla="*/ 191 w 220"/>
                <a:gd name="T59" fmla="*/ 48 h 105"/>
                <a:gd name="T60" fmla="*/ 220 w 220"/>
                <a:gd name="T61" fmla="*/ 45 h 105"/>
                <a:gd name="T62" fmla="*/ 208 w 220"/>
                <a:gd name="T63" fmla="*/ 5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105">
                  <a:moveTo>
                    <a:pt x="208" y="57"/>
                  </a:moveTo>
                  <a:lnTo>
                    <a:pt x="208" y="57"/>
                  </a:lnTo>
                  <a:cubicBezTo>
                    <a:pt x="199" y="66"/>
                    <a:pt x="179" y="77"/>
                    <a:pt x="159" y="81"/>
                  </a:cubicBezTo>
                  <a:cubicBezTo>
                    <a:pt x="143" y="84"/>
                    <a:pt x="111" y="82"/>
                    <a:pt x="99" y="81"/>
                  </a:cubicBezTo>
                  <a:cubicBezTo>
                    <a:pt x="84" y="80"/>
                    <a:pt x="70" y="76"/>
                    <a:pt x="63" y="68"/>
                  </a:cubicBezTo>
                  <a:cubicBezTo>
                    <a:pt x="50" y="54"/>
                    <a:pt x="71" y="36"/>
                    <a:pt x="63" y="22"/>
                  </a:cubicBezTo>
                  <a:cubicBezTo>
                    <a:pt x="56" y="26"/>
                    <a:pt x="51" y="30"/>
                    <a:pt x="41" y="31"/>
                  </a:cubicBezTo>
                  <a:cubicBezTo>
                    <a:pt x="40" y="33"/>
                    <a:pt x="39" y="37"/>
                    <a:pt x="39" y="39"/>
                  </a:cubicBezTo>
                  <a:cubicBezTo>
                    <a:pt x="35" y="55"/>
                    <a:pt x="51" y="58"/>
                    <a:pt x="47" y="74"/>
                  </a:cubicBezTo>
                  <a:cubicBezTo>
                    <a:pt x="45" y="82"/>
                    <a:pt x="40" y="84"/>
                    <a:pt x="38" y="93"/>
                  </a:cubicBezTo>
                  <a:cubicBezTo>
                    <a:pt x="38" y="93"/>
                    <a:pt x="37" y="100"/>
                    <a:pt x="42" y="105"/>
                  </a:cubicBezTo>
                  <a:cubicBezTo>
                    <a:pt x="30" y="105"/>
                    <a:pt x="23" y="95"/>
                    <a:pt x="27" y="85"/>
                  </a:cubicBezTo>
                  <a:cubicBezTo>
                    <a:pt x="29" y="81"/>
                    <a:pt x="33" y="77"/>
                    <a:pt x="33" y="72"/>
                  </a:cubicBezTo>
                  <a:cubicBezTo>
                    <a:pt x="27" y="81"/>
                    <a:pt x="21" y="80"/>
                    <a:pt x="11" y="77"/>
                  </a:cubicBezTo>
                  <a:cubicBezTo>
                    <a:pt x="7" y="76"/>
                    <a:pt x="6" y="82"/>
                    <a:pt x="9" y="87"/>
                  </a:cubicBezTo>
                  <a:cubicBezTo>
                    <a:pt x="2" y="83"/>
                    <a:pt x="0" y="77"/>
                    <a:pt x="0" y="74"/>
                  </a:cubicBezTo>
                  <a:cubicBezTo>
                    <a:pt x="0" y="67"/>
                    <a:pt x="6" y="63"/>
                    <a:pt x="11" y="65"/>
                  </a:cubicBezTo>
                  <a:cubicBezTo>
                    <a:pt x="14" y="65"/>
                    <a:pt x="20" y="69"/>
                    <a:pt x="20" y="63"/>
                  </a:cubicBezTo>
                  <a:cubicBezTo>
                    <a:pt x="21" y="53"/>
                    <a:pt x="6" y="54"/>
                    <a:pt x="9" y="38"/>
                  </a:cubicBezTo>
                  <a:cubicBezTo>
                    <a:pt x="11" y="29"/>
                    <a:pt x="20" y="25"/>
                    <a:pt x="33" y="23"/>
                  </a:cubicBezTo>
                  <a:cubicBezTo>
                    <a:pt x="35" y="22"/>
                    <a:pt x="38" y="19"/>
                    <a:pt x="40" y="16"/>
                  </a:cubicBezTo>
                  <a:cubicBezTo>
                    <a:pt x="48" y="3"/>
                    <a:pt x="56" y="0"/>
                    <a:pt x="61" y="2"/>
                  </a:cubicBezTo>
                  <a:cubicBezTo>
                    <a:pt x="66" y="5"/>
                    <a:pt x="69" y="8"/>
                    <a:pt x="74" y="10"/>
                  </a:cubicBezTo>
                  <a:cubicBezTo>
                    <a:pt x="77" y="12"/>
                    <a:pt x="81" y="13"/>
                    <a:pt x="84" y="16"/>
                  </a:cubicBezTo>
                  <a:cubicBezTo>
                    <a:pt x="89" y="24"/>
                    <a:pt x="84" y="35"/>
                    <a:pt x="81" y="42"/>
                  </a:cubicBezTo>
                  <a:cubicBezTo>
                    <a:pt x="79" y="47"/>
                    <a:pt x="74" y="56"/>
                    <a:pt x="76" y="63"/>
                  </a:cubicBezTo>
                  <a:cubicBezTo>
                    <a:pt x="78" y="72"/>
                    <a:pt x="92" y="77"/>
                    <a:pt x="101" y="79"/>
                  </a:cubicBezTo>
                  <a:cubicBezTo>
                    <a:pt x="108" y="81"/>
                    <a:pt x="130" y="82"/>
                    <a:pt x="143" y="79"/>
                  </a:cubicBezTo>
                  <a:cubicBezTo>
                    <a:pt x="155" y="76"/>
                    <a:pt x="182" y="61"/>
                    <a:pt x="188" y="51"/>
                  </a:cubicBezTo>
                  <a:cubicBezTo>
                    <a:pt x="191" y="48"/>
                    <a:pt x="191" y="48"/>
                    <a:pt x="191" y="48"/>
                  </a:cubicBezTo>
                  <a:cubicBezTo>
                    <a:pt x="200" y="44"/>
                    <a:pt x="220" y="45"/>
                    <a:pt x="220" y="45"/>
                  </a:cubicBezTo>
                  <a:cubicBezTo>
                    <a:pt x="220" y="45"/>
                    <a:pt x="216" y="49"/>
                    <a:pt x="208" y="57"/>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3" name="Freeform 1329"/>
            <p:cNvSpPr>
              <a:spLocks/>
            </p:cNvSpPr>
            <p:nvPr userDrawn="1"/>
          </p:nvSpPr>
          <p:spPr bwMode="auto">
            <a:xfrm>
              <a:off x="298" y="203"/>
              <a:ext cx="25" cy="14"/>
            </a:xfrm>
            <a:custGeom>
              <a:avLst/>
              <a:gdLst>
                <a:gd name="T0" fmla="*/ 45 w 55"/>
                <a:gd name="T1" fmla="*/ 3 h 32"/>
                <a:gd name="T2" fmla="*/ 45 w 55"/>
                <a:gd name="T3" fmla="*/ 3 h 32"/>
                <a:gd name="T4" fmla="*/ 55 w 55"/>
                <a:gd name="T5" fmla="*/ 0 h 32"/>
                <a:gd name="T6" fmla="*/ 0 w 55"/>
                <a:gd name="T7" fmla="*/ 32 h 32"/>
                <a:gd name="T8" fmla="*/ 45 w 55"/>
                <a:gd name="T9" fmla="*/ 3 h 32"/>
              </a:gdLst>
              <a:ahLst/>
              <a:cxnLst>
                <a:cxn ang="0">
                  <a:pos x="T0" y="T1"/>
                </a:cxn>
                <a:cxn ang="0">
                  <a:pos x="T2" y="T3"/>
                </a:cxn>
                <a:cxn ang="0">
                  <a:pos x="T4" y="T5"/>
                </a:cxn>
                <a:cxn ang="0">
                  <a:pos x="T6" y="T7"/>
                </a:cxn>
                <a:cxn ang="0">
                  <a:pos x="T8" y="T9"/>
                </a:cxn>
              </a:cxnLst>
              <a:rect l="0" t="0" r="r" b="b"/>
              <a:pathLst>
                <a:path w="55" h="32">
                  <a:moveTo>
                    <a:pt x="45" y="3"/>
                  </a:moveTo>
                  <a:lnTo>
                    <a:pt x="45" y="3"/>
                  </a:lnTo>
                  <a:cubicBezTo>
                    <a:pt x="48" y="1"/>
                    <a:pt x="55" y="0"/>
                    <a:pt x="55" y="0"/>
                  </a:cubicBezTo>
                  <a:cubicBezTo>
                    <a:pt x="49" y="10"/>
                    <a:pt x="21" y="28"/>
                    <a:pt x="0" y="32"/>
                  </a:cubicBezTo>
                  <a:cubicBezTo>
                    <a:pt x="11" y="29"/>
                    <a:pt x="38" y="15"/>
                    <a:pt x="45"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4" name="Freeform 1330"/>
            <p:cNvSpPr>
              <a:spLocks/>
            </p:cNvSpPr>
            <p:nvPr userDrawn="1"/>
          </p:nvSpPr>
          <p:spPr bwMode="auto">
            <a:xfrm>
              <a:off x="302" y="202"/>
              <a:ext cx="26" cy="15"/>
            </a:xfrm>
            <a:custGeom>
              <a:avLst/>
              <a:gdLst>
                <a:gd name="T0" fmla="*/ 59 w 59"/>
                <a:gd name="T1" fmla="*/ 0 h 33"/>
                <a:gd name="T2" fmla="*/ 59 w 59"/>
                <a:gd name="T3" fmla="*/ 0 h 33"/>
                <a:gd name="T4" fmla="*/ 0 w 59"/>
                <a:gd name="T5" fmla="*/ 33 h 33"/>
                <a:gd name="T6" fmla="*/ 50 w 59"/>
                <a:gd name="T7" fmla="*/ 1 h 33"/>
                <a:gd name="T8" fmla="*/ 59 w 59"/>
                <a:gd name="T9" fmla="*/ 0 h 33"/>
              </a:gdLst>
              <a:ahLst/>
              <a:cxnLst>
                <a:cxn ang="0">
                  <a:pos x="T0" y="T1"/>
                </a:cxn>
                <a:cxn ang="0">
                  <a:pos x="T2" y="T3"/>
                </a:cxn>
                <a:cxn ang="0">
                  <a:pos x="T4" y="T5"/>
                </a:cxn>
                <a:cxn ang="0">
                  <a:pos x="T6" y="T7"/>
                </a:cxn>
                <a:cxn ang="0">
                  <a:pos x="T8" y="T9"/>
                </a:cxn>
              </a:cxnLst>
              <a:rect l="0" t="0" r="r" b="b"/>
              <a:pathLst>
                <a:path w="59" h="33">
                  <a:moveTo>
                    <a:pt x="59" y="0"/>
                  </a:moveTo>
                  <a:lnTo>
                    <a:pt x="59" y="0"/>
                  </a:lnTo>
                  <a:cubicBezTo>
                    <a:pt x="52" y="13"/>
                    <a:pt x="25" y="29"/>
                    <a:pt x="0" y="33"/>
                  </a:cubicBezTo>
                  <a:cubicBezTo>
                    <a:pt x="24" y="25"/>
                    <a:pt x="45" y="11"/>
                    <a:pt x="50" y="1"/>
                  </a:cubicBezTo>
                  <a:cubicBezTo>
                    <a:pt x="54" y="0"/>
                    <a:pt x="56" y="0"/>
                    <a:pt x="5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5" name="Freeform 1331"/>
            <p:cNvSpPr>
              <a:spLocks/>
            </p:cNvSpPr>
            <p:nvPr userDrawn="1"/>
          </p:nvSpPr>
          <p:spPr bwMode="auto">
            <a:xfrm>
              <a:off x="235" y="195"/>
              <a:ext cx="18" cy="32"/>
            </a:xfrm>
            <a:custGeom>
              <a:avLst/>
              <a:gdLst>
                <a:gd name="T0" fmla="*/ 26 w 41"/>
                <a:gd name="T1" fmla="*/ 1 h 70"/>
                <a:gd name="T2" fmla="*/ 26 w 41"/>
                <a:gd name="T3" fmla="*/ 1 h 70"/>
                <a:gd name="T4" fmla="*/ 28 w 41"/>
                <a:gd name="T5" fmla="*/ 0 h 70"/>
                <a:gd name="T6" fmla="*/ 27 w 41"/>
                <a:gd name="T7" fmla="*/ 13 h 70"/>
                <a:gd name="T8" fmla="*/ 30 w 41"/>
                <a:gd name="T9" fmla="*/ 0 h 70"/>
                <a:gd name="T10" fmla="*/ 33 w 41"/>
                <a:gd name="T11" fmla="*/ 0 h 70"/>
                <a:gd name="T12" fmla="*/ 34 w 41"/>
                <a:gd name="T13" fmla="*/ 24 h 70"/>
                <a:gd name="T14" fmla="*/ 36 w 41"/>
                <a:gd name="T15" fmla="*/ 49 h 70"/>
                <a:gd name="T16" fmla="*/ 32 w 41"/>
                <a:gd name="T17" fmla="*/ 70 h 70"/>
                <a:gd name="T18" fmla="*/ 28 w 41"/>
                <a:gd name="T19" fmla="*/ 47 h 70"/>
                <a:gd name="T20" fmla="*/ 28 w 41"/>
                <a:gd name="T21" fmla="*/ 33 h 70"/>
                <a:gd name="T22" fmla="*/ 17 w 41"/>
                <a:gd name="T23" fmla="*/ 45 h 70"/>
                <a:gd name="T24" fmla="*/ 0 w 41"/>
                <a:gd name="T25" fmla="*/ 46 h 70"/>
                <a:gd name="T26" fmla="*/ 11 w 41"/>
                <a:gd name="T27" fmla="*/ 41 h 70"/>
                <a:gd name="T28" fmla="*/ 20 w 41"/>
                <a:gd name="T29" fmla="*/ 21 h 70"/>
                <a:gd name="T30" fmla="*/ 15 w 41"/>
                <a:gd name="T31" fmla="*/ 3 h 70"/>
                <a:gd name="T32" fmla="*/ 16 w 41"/>
                <a:gd name="T33" fmla="*/ 13 h 70"/>
                <a:gd name="T34" fmla="*/ 18 w 41"/>
                <a:gd name="T35" fmla="*/ 2 h 70"/>
                <a:gd name="T36" fmla="*/ 20 w 41"/>
                <a:gd name="T37" fmla="*/ 2 h 70"/>
                <a:gd name="T38" fmla="*/ 20 w 41"/>
                <a:gd name="T39" fmla="*/ 13 h 70"/>
                <a:gd name="T40" fmla="*/ 21 w 41"/>
                <a:gd name="T41" fmla="*/ 1 h 70"/>
                <a:gd name="T42" fmla="*/ 23 w 41"/>
                <a:gd name="T43" fmla="*/ 1 h 70"/>
                <a:gd name="T44" fmla="*/ 24 w 41"/>
                <a:gd name="T45" fmla="*/ 13 h 70"/>
                <a:gd name="T46" fmla="*/ 26 w 41"/>
                <a:gd name="T47"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70">
                  <a:moveTo>
                    <a:pt x="26" y="1"/>
                  </a:moveTo>
                  <a:lnTo>
                    <a:pt x="26" y="1"/>
                  </a:lnTo>
                  <a:lnTo>
                    <a:pt x="28" y="0"/>
                  </a:lnTo>
                  <a:cubicBezTo>
                    <a:pt x="26" y="4"/>
                    <a:pt x="26" y="8"/>
                    <a:pt x="27" y="13"/>
                  </a:cubicBezTo>
                  <a:cubicBezTo>
                    <a:pt x="27" y="7"/>
                    <a:pt x="29" y="2"/>
                    <a:pt x="30" y="0"/>
                  </a:cubicBezTo>
                  <a:cubicBezTo>
                    <a:pt x="31" y="0"/>
                    <a:pt x="33" y="0"/>
                    <a:pt x="33" y="0"/>
                  </a:cubicBezTo>
                  <a:cubicBezTo>
                    <a:pt x="28" y="11"/>
                    <a:pt x="30" y="19"/>
                    <a:pt x="34" y="24"/>
                  </a:cubicBezTo>
                  <a:cubicBezTo>
                    <a:pt x="41" y="32"/>
                    <a:pt x="41" y="40"/>
                    <a:pt x="36" y="49"/>
                  </a:cubicBezTo>
                  <a:cubicBezTo>
                    <a:pt x="34" y="53"/>
                    <a:pt x="26" y="63"/>
                    <a:pt x="32" y="70"/>
                  </a:cubicBezTo>
                  <a:cubicBezTo>
                    <a:pt x="18" y="63"/>
                    <a:pt x="24" y="51"/>
                    <a:pt x="28" y="47"/>
                  </a:cubicBezTo>
                  <a:cubicBezTo>
                    <a:pt x="31" y="43"/>
                    <a:pt x="31" y="36"/>
                    <a:pt x="28" y="33"/>
                  </a:cubicBezTo>
                  <a:cubicBezTo>
                    <a:pt x="28" y="40"/>
                    <a:pt x="22" y="45"/>
                    <a:pt x="17" y="45"/>
                  </a:cubicBezTo>
                  <a:cubicBezTo>
                    <a:pt x="12" y="45"/>
                    <a:pt x="3" y="38"/>
                    <a:pt x="0" y="46"/>
                  </a:cubicBezTo>
                  <a:cubicBezTo>
                    <a:pt x="0" y="38"/>
                    <a:pt x="6" y="40"/>
                    <a:pt x="11" y="41"/>
                  </a:cubicBezTo>
                  <a:cubicBezTo>
                    <a:pt x="26" y="44"/>
                    <a:pt x="26" y="26"/>
                    <a:pt x="20" y="21"/>
                  </a:cubicBezTo>
                  <a:cubicBezTo>
                    <a:pt x="14" y="16"/>
                    <a:pt x="6" y="9"/>
                    <a:pt x="15" y="3"/>
                  </a:cubicBezTo>
                  <a:cubicBezTo>
                    <a:pt x="14" y="6"/>
                    <a:pt x="14" y="10"/>
                    <a:pt x="16" y="13"/>
                  </a:cubicBezTo>
                  <a:cubicBezTo>
                    <a:pt x="15" y="9"/>
                    <a:pt x="17" y="3"/>
                    <a:pt x="18" y="2"/>
                  </a:cubicBezTo>
                  <a:lnTo>
                    <a:pt x="20" y="2"/>
                  </a:lnTo>
                  <a:cubicBezTo>
                    <a:pt x="18" y="5"/>
                    <a:pt x="18" y="9"/>
                    <a:pt x="20" y="13"/>
                  </a:cubicBezTo>
                  <a:cubicBezTo>
                    <a:pt x="19" y="10"/>
                    <a:pt x="20" y="4"/>
                    <a:pt x="21" y="1"/>
                  </a:cubicBezTo>
                  <a:lnTo>
                    <a:pt x="23" y="1"/>
                  </a:lnTo>
                  <a:cubicBezTo>
                    <a:pt x="22" y="4"/>
                    <a:pt x="22" y="8"/>
                    <a:pt x="24" y="13"/>
                  </a:cubicBezTo>
                  <a:cubicBezTo>
                    <a:pt x="23" y="7"/>
                    <a:pt x="25" y="3"/>
                    <a:pt x="2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6" name="Freeform 1332"/>
            <p:cNvSpPr>
              <a:spLocks/>
            </p:cNvSpPr>
            <p:nvPr userDrawn="1"/>
          </p:nvSpPr>
          <p:spPr bwMode="auto">
            <a:xfrm>
              <a:off x="260" y="190"/>
              <a:ext cx="9" cy="23"/>
            </a:xfrm>
            <a:custGeom>
              <a:avLst/>
              <a:gdLst>
                <a:gd name="T0" fmla="*/ 8 w 21"/>
                <a:gd name="T1" fmla="*/ 0 h 51"/>
                <a:gd name="T2" fmla="*/ 8 w 21"/>
                <a:gd name="T3" fmla="*/ 0 h 51"/>
                <a:gd name="T4" fmla="*/ 10 w 21"/>
                <a:gd name="T5" fmla="*/ 0 h 51"/>
                <a:gd name="T6" fmla="*/ 12 w 21"/>
                <a:gd name="T7" fmla="*/ 11 h 51"/>
                <a:gd name="T8" fmla="*/ 13 w 21"/>
                <a:gd name="T9" fmla="*/ 0 h 51"/>
                <a:gd name="T10" fmla="*/ 8 w 21"/>
                <a:gd name="T11" fmla="*/ 27 h 51"/>
                <a:gd name="T12" fmla="*/ 10 w 21"/>
                <a:gd name="T13" fmla="*/ 51 h 51"/>
                <a:gd name="T14" fmla="*/ 0 w 21"/>
                <a:gd name="T15" fmla="*/ 38 h 51"/>
                <a:gd name="T16" fmla="*/ 3 w 21"/>
                <a:gd name="T17" fmla="*/ 22 h 51"/>
                <a:gd name="T18" fmla="*/ 4 w 21"/>
                <a:gd name="T19" fmla="*/ 1 h 51"/>
                <a:gd name="T20" fmla="*/ 7 w 21"/>
                <a:gd name="T21" fmla="*/ 1 h 51"/>
                <a:gd name="T22" fmla="*/ 9 w 21"/>
                <a:gd name="T23" fmla="*/ 12 h 51"/>
                <a:gd name="T24" fmla="*/ 8 w 21"/>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51">
                  <a:moveTo>
                    <a:pt x="8" y="0"/>
                  </a:moveTo>
                  <a:lnTo>
                    <a:pt x="8" y="0"/>
                  </a:lnTo>
                  <a:cubicBezTo>
                    <a:pt x="9" y="0"/>
                    <a:pt x="10" y="0"/>
                    <a:pt x="10" y="0"/>
                  </a:cubicBezTo>
                  <a:cubicBezTo>
                    <a:pt x="12" y="3"/>
                    <a:pt x="12" y="7"/>
                    <a:pt x="12" y="11"/>
                  </a:cubicBezTo>
                  <a:cubicBezTo>
                    <a:pt x="13" y="7"/>
                    <a:pt x="14" y="4"/>
                    <a:pt x="13" y="0"/>
                  </a:cubicBezTo>
                  <a:cubicBezTo>
                    <a:pt x="21" y="0"/>
                    <a:pt x="12" y="19"/>
                    <a:pt x="8" y="27"/>
                  </a:cubicBezTo>
                  <a:cubicBezTo>
                    <a:pt x="6" y="31"/>
                    <a:pt x="3" y="42"/>
                    <a:pt x="10" y="51"/>
                  </a:cubicBezTo>
                  <a:cubicBezTo>
                    <a:pt x="7" y="49"/>
                    <a:pt x="0" y="42"/>
                    <a:pt x="0" y="38"/>
                  </a:cubicBezTo>
                  <a:cubicBezTo>
                    <a:pt x="0" y="29"/>
                    <a:pt x="2" y="25"/>
                    <a:pt x="3" y="22"/>
                  </a:cubicBezTo>
                  <a:cubicBezTo>
                    <a:pt x="6" y="15"/>
                    <a:pt x="7" y="7"/>
                    <a:pt x="4" y="1"/>
                  </a:cubicBezTo>
                  <a:cubicBezTo>
                    <a:pt x="5" y="1"/>
                    <a:pt x="6" y="1"/>
                    <a:pt x="7" y="1"/>
                  </a:cubicBezTo>
                  <a:cubicBezTo>
                    <a:pt x="8" y="2"/>
                    <a:pt x="9" y="7"/>
                    <a:pt x="9" y="12"/>
                  </a:cubicBezTo>
                  <a:cubicBezTo>
                    <a:pt x="11" y="7"/>
                    <a:pt x="10" y="2"/>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7" name="Freeform 1333"/>
            <p:cNvSpPr>
              <a:spLocks/>
            </p:cNvSpPr>
            <p:nvPr userDrawn="1"/>
          </p:nvSpPr>
          <p:spPr bwMode="auto">
            <a:xfrm>
              <a:off x="234" y="187"/>
              <a:ext cx="40" cy="30"/>
            </a:xfrm>
            <a:custGeom>
              <a:avLst/>
              <a:gdLst>
                <a:gd name="T0" fmla="*/ 66 w 90"/>
                <a:gd name="T1" fmla="*/ 1 h 65"/>
                <a:gd name="T2" fmla="*/ 66 w 90"/>
                <a:gd name="T3" fmla="*/ 1 h 65"/>
                <a:gd name="T4" fmla="*/ 75 w 90"/>
                <a:gd name="T5" fmla="*/ 1 h 65"/>
                <a:gd name="T6" fmla="*/ 69 w 90"/>
                <a:gd name="T7" fmla="*/ 48 h 65"/>
                <a:gd name="T8" fmla="*/ 89 w 90"/>
                <a:gd name="T9" fmla="*/ 65 h 65"/>
                <a:gd name="T10" fmla="*/ 67 w 90"/>
                <a:gd name="T11" fmla="*/ 41 h 65"/>
                <a:gd name="T12" fmla="*/ 72 w 90"/>
                <a:gd name="T13" fmla="*/ 4 h 65"/>
                <a:gd name="T14" fmla="*/ 40 w 90"/>
                <a:gd name="T15" fmla="*/ 14 h 65"/>
                <a:gd name="T16" fmla="*/ 11 w 90"/>
                <a:gd name="T17" fmla="*/ 31 h 65"/>
                <a:gd name="T18" fmla="*/ 21 w 90"/>
                <a:gd name="T19" fmla="*/ 42 h 65"/>
                <a:gd name="T20" fmla="*/ 14 w 90"/>
                <a:gd name="T21" fmla="*/ 57 h 65"/>
                <a:gd name="T22" fmla="*/ 0 w 90"/>
                <a:gd name="T23" fmla="*/ 60 h 65"/>
                <a:gd name="T24" fmla="*/ 19 w 90"/>
                <a:gd name="T25" fmla="*/ 52 h 65"/>
                <a:gd name="T26" fmla="*/ 13 w 90"/>
                <a:gd name="T27" fmla="*/ 38 h 65"/>
                <a:gd name="T28" fmla="*/ 8 w 90"/>
                <a:gd name="T29" fmla="*/ 27 h 65"/>
                <a:gd name="T30" fmla="*/ 42 w 90"/>
                <a:gd name="T31" fmla="*/ 10 h 65"/>
                <a:gd name="T32" fmla="*/ 66 w 90"/>
                <a:gd name="T33"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65">
                  <a:moveTo>
                    <a:pt x="66" y="1"/>
                  </a:moveTo>
                  <a:lnTo>
                    <a:pt x="66" y="1"/>
                  </a:lnTo>
                  <a:cubicBezTo>
                    <a:pt x="70" y="0"/>
                    <a:pt x="73" y="0"/>
                    <a:pt x="75" y="1"/>
                  </a:cubicBezTo>
                  <a:cubicBezTo>
                    <a:pt x="90" y="10"/>
                    <a:pt x="68" y="32"/>
                    <a:pt x="69" y="48"/>
                  </a:cubicBezTo>
                  <a:cubicBezTo>
                    <a:pt x="70" y="58"/>
                    <a:pt x="83" y="62"/>
                    <a:pt x="89" y="65"/>
                  </a:cubicBezTo>
                  <a:cubicBezTo>
                    <a:pt x="74" y="63"/>
                    <a:pt x="64" y="55"/>
                    <a:pt x="67" y="41"/>
                  </a:cubicBezTo>
                  <a:cubicBezTo>
                    <a:pt x="68" y="30"/>
                    <a:pt x="85" y="8"/>
                    <a:pt x="72" y="4"/>
                  </a:cubicBezTo>
                  <a:cubicBezTo>
                    <a:pt x="63" y="1"/>
                    <a:pt x="53" y="12"/>
                    <a:pt x="40" y="14"/>
                  </a:cubicBezTo>
                  <a:cubicBezTo>
                    <a:pt x="29" y="16"/>
                    <a:pt x="8" y="16"/>
                    <a:pt x="11" y="31"/>
                  </a:cubicBezTo>
                  <a:cubicBezTo>
                    <a:pt x="12" y="35"/>
                    <a:pt x="18" y="38"/>
                    <a:pt x="21" y="42"/>
                  </a:cubicBezTo>
                  <a:cubicBezTo>
                    <a:pt x="26" y="49"/>
                    <a:pt x="22" y="59"/>
                    <a:pt x="14" y="57"/>
                  </a:cubicBezTo>
                  <a:cubicBezTo>
                    <a:pt x="4" y="54"/>
                    <a:pt x="2" y="55"/>
                    <a:pt x="0" y="60"/>
                  </a:cubicBezTo>
                  <a:cubicBezTo>
                    <a:pt x="1" y="44"/>
                    <a:pt x="16" y="61"/>
                    <a:pt x="19" y="52"/>
                  </a:cubicBezTo>
                  <a:cubicBezTo>
                    <a:pt x="22" y="45"/>
                    <a:pt x="17" y="42"/>
                    <a:pt x="13" y="38"/>
                  </a:cubicBezTo>
                  <a:cubicBezTo>
                    <a:pt x="11" y="36"/>
                    <a:pt x="7" y="32"/>
                    <a:pt x="8" y="27"/>
                  </a:cubicBezTo>
                  <a:cubicBezTo>
                    <a:pt x="10" y="12"/>
                    <a:pt x="30" y="13"/>
                    <a:pt x="42" y="10"/>
                  </a:cubicBezTo>
                  <a:cubicBezTo>
                    <a:pt x="49" y="9"/>
                    <a:pt x="59" y="2"/>
                    <a:pt x="6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8" name="Freeform 1334"/>
            <p:cNvSpPr>
              <a:spLocks/>
            </p:cNvSpPr>
            <p:nvPr userDrawn="1"/>
          </p:nvSpPr>
          <p:spPr bwMode="auto">
            <a:xfrm>
              <a:off x="249" y="182"/>
              <a:ext cx="16" cy="9"/>
            </a:xfrm>
            <a:custGeom>
              <a:avLst/>
              <a:gdLst>
                <a:gd name="T0" fmla="*/ 21 w 36"/>
                <a:gd name="T1" fmla="*/ 1 h 20"/>
                <a:gd name="T2" fmla="*/ 21 w 36"/>
                <a:gd name="T3" fmla="*/ 1 h 20"/>
                <a:gd name="T4" fmla="*/ 25 w 36"/>
                <a:gd name="T5" fmla="*/ 3 h 20"/>
                <a:gd name="T6" fmla="*/ 15 w 36"/>
                <a:gd name="T7" fmla="*/ 8 h 20"/>
                <a:gd name="T8" fmla="*/ 27 w 36"/>
                <a:gd name="T9" fmla="*/ 4 h 20"/>
                <a:gd name="T10" fmla="*/ 29 w 36"/>
                <a:gd name="T11" fmla="*/ 5 h 20"/>
                <a:gd name="T12" fmla="*/ 19 w 36"/>
                <a:gd name="T13" fmla="*/ 10 h 20"/>
                <a:gd name="T14" fmla="*/ 32 w 36"/>
                <a:gd name="T15" fmla="*/ 7 h 20"/>
                <a:gd name="T16" fmla="*/ 36 w 36"/>
                <a:gd name="T17" fmla="*/ 9 h 20"/>
                <a:gd name="T18" fmla="*/ 17 w 36"/>
                <a:gd name="T19" fmla="*/ 16 h 20"/>
                <a:gd name="T20" fmla="*/ 0 w 36"/>
                <a:gd name="T21" fmla="*/ 20 h 20"/>
                <a:gd name="T22" fmla="*/ 7 w 36"/>
                <a:gd name="T23" fmla="*/ 12 h 20"/>
                <a:gd name="T24" fmla="*/ 21 w 36"/>
                <a:gd name="T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0">
                  <a:moveTo>
                    <a:pt x="21" y="1"/>
                  </a:moveTo>
                  <a:lnTo>
                    <a:pt x="21" y="1"/>
                  </a:lnTo>
                  <a:cubicBezTo>
                    <a:pt x="23" y="1"/>
                    <a:pt x="24" y="2"/>
                    <a:pt x="25" y="3"/>
                  </a:cubicBezTo>
                  <a:cubicBezTo>
                    <a:pt x="21" y="3"/>
                    <a:pt x="18" y="5"/>
                    <a:pt x="15" y="8"/>
                  </a:cubicBezTo>
                  <a:cubicBezTo>
                    <a:pt x="17" y="7"/>
                    <a:pt x="24" y="4"/>
                    <a:pt x="27" y="4"/>
                  </a:cubicBezTo>
                  <a:cubicBezTo>
                    <a:pt x="28" y="5"/>
                    <a:pt x="29" y="5"/>
                    <a:pt x="29" y="5"/>
                  </a:cubicBezTo>
                  <a:cubicBezTo>
                    <a:pt x="28" y="6"/>
                    <a:pt x="22" y="6"/>
                    <a:pt x="19" y="10"/>
                  </a:cubicBezTo>
                  <a:cubicBezTo>
                    <a:pt x="24" y="7"/>
                    <a:pt x="29" y="7"/>
                    <a:pt x="32" y="7"/>
                  </a:cubicBezTo>
                  <a:cubicBezTo>
                    <a:pt x="33" y="8"/>
                    <a:pt x="34" y="9"/>
                    <a:pt x="36" y="9"/>
                  </a:cubicBezTo>
                  <a:cubicBezTo>
                    <a:pt x="30" y="9"/>
                    <a:pt x="26" y="10"/>
                    <a:pt x="17" y="16"/>
                  </a:cubicBezTo>
                  <a:cubicBezTo>
                    <a:pt x="11" y="19"/>
                    <a:pt x="0" y="20"/>
                    <a:pt x="0" y="20"/>
                  </a:cubicBezTo>
                  <a:cubicBezTo>
                    <a:pt x="3" y="18"/>
                    <a:pt x="6" y="13"/>
                    <a:pt x="7" y="12"/>
                  </a:cubicBezTo>
                  <a:cubicBezTo>
                    <a:pt x="10" y="7"/>
                    <a:pt x="16" y="0"/>
                    <a:pt x="2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09" name="Freeform 1335"/>
            <p:cNvSpPr>
              <a:spLocks/>
            </p:cNvSpPr>
            <p:nvPr userDrawn="1"/>
          </p:nvSpPr>
          <p:spPr bwMode="auto">
            <a:xfrm>
              <a:off x="247" y="208"/>
              <a:ext cx="5" cy="8"/>
            </a:xfrm>
            <a:custGeom>
              <a:avLst/>
              <a:gdLst>
                <a:gd name="T0" fmla="*/ 1 w 12"/>
                <a:gd name="T1" fmla="*/ 0 h 19"/>
                <a:gd name="T2" fmla="*/ 1 w 12"/>
                <a:gd name="T3" fmla="*/ 0 h 19"/>
                <a:gd name="T4" fmla="*/ 5 w 12"/>
                <a:gd name="T5" fmla="*/ 19 h 19"/>
                <a:gd name="T6" fmla="*/ 1 w 12"/>
                <a:gd name="T7" fmla="*/ 0 h 19"/>
              </a:gdLst>
              <a:ahLst/>
              <a:cxnLst>
                <a:cxn ang="0">
                  <a:pos x="T0" y="T1"/>
                </a:cxn>
                <a:cxn ang="0">
                  <a:pos x="T2" y="T3"/>
                </a:cxn>
                <a:cxn ang="0">
                  <a:pos x="T4" y="T5"/>
                </a:cxn>
                <a:cxn ang="0">
                  <a:pos x="T6" y="T7"/>
                </a:cxn>
              </a:cxnLst>
              <a:rect l="0" t="0" r="r" b="b"/>
              <a:pathLst>
                <a:path w="12" h="19">
                  <a:moveTo>
                    <a:pt x="1" y="0"/>
                  </a:moveTo>
                  <a:lnTo>
                    <a:pt x="1" y="0"/>
                  </a:lnTo>
                  <a:cubicBezTo>
                    <a:pt x="2" y="4"/>
                    <a:pt x="12" y="8"/>
                    <a:pt x="5" y="19"/>
                  </a:cubicBezTo>
                  <a:cubicBezTo>
                    <a:pt x="9" y="9"/>
                    <a:pt x="0" y="5"/>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0" name="Freeform 1336"/>
            <p:cNvSpPr>
              <a:spLocks/>
            </p:cNvSpPr>
            <p:nvPr userDrawn="1"/>
          </p:nvSpPr>
          <p:spPr bwMode="auto">
            <a:xfrm>
              <a:off x="273" y="186"/>
              <a:ext cx="30" cy="33"/>
            </a:xfrm>
            <a:custGeom>
              <a:avLst/>
              <a:gdLst>
                <a:gd name="T0" fmla="*/ 30 w 68"/>
                <a:gd name="T1" fmla="*/ 25 h 73"/>
                <a:gd name="T2" fmla="*/ 30 w 68"/>
                <a:gd name="T3" fmla="*/ 25 h 73"/>
                <a:gd name="T4" fmla="*/ 28 w 68"/>
                <a:gd name="T5" fmla="*/ 21 h 73"/>
                <a:gd name="T6" fmla="*/ 29 w 68"/>
                <a:gd name="T7" fmla="*/ 16 h 73"/>
                <a:gd name="T8" fmla="*/ 27 w 68"/>
                <a:gd name="T9" fmla="*/ 16 h 73"/>
                <a:gd name="T10" fmla="*/ 28 w 68"/>
                <a:gd name="T11" fmla="*/ 16 h 73"/>
                <a:gd name="T12" fmla="*/ 30 w 68"/>
                <a:gd name="T13" fmla="*/ 13 h 73"/>
                <a:gd name="T14" fmla="*/ 31 w 68"/>
                <a:gd name="T15" fmla="*/ 12 h 73"/>
                <a:gd name="T16" fmla="*/ 30 w 68"/>
                <a:gd name="T17" fmla="*/ 13 h 73"/>
                <a:gd name="T18" fmla="*/ 27 w 68"/>
                <a:gd name="T19" fmla="*/ 15 h 73"/>
                <a:gd name="T20" fmla="*/ 26 w 68"/>
                <a:gd name="T21" fmla="*/ 15 h 73"/>
                <a:gd name="T22" fmla="*/ 26 w 68"/>
                <a:gd name="T23" fmla="*/ 1 h 73"/>
                <a:gd name="T24" fmla="*/ 27 w 68"/>
                <a:gd name="T25" fmla="*/ 2 h 73"/>
                <a:gd name="T26" fmla="*/ 30 w 68"/>
                <a:gd name="T27" fmla="*/ 4 h 73"/>
                <a:gd name="T28" fmla="*/ 31 w 68"/>
                <a:gd name="T29" fmla="*/ 5 h 73"/>
                <a:gd name="T30" fmla="*/ 30 w 68"/>
                <a:gd name="T31" fmla="*/ 4 h 73"/>
                <a:gd name="T32" fmla="*/ 28 w 68"/>
                <a:gd name="T33" fmla="*/ 1 h 73"/>
                <a:gd name="T34" fmla="*/ 27 w 68"/>
                <a:gd name="T35" fmla="*/ 0 h 73"/>
                <a:gd name="T36" fmla="*/ 42 w 68"/>
                <a:gd name="T37" fmla="*/ 0 h 73"/>
                <a:gd name="T38" fmla="*/ 41 w 68"/>
                <a:gd name="T39" fmla="*/ 1 h 73"/>
                <a:gd name="T40" fmla="*/ 39 w 68"/>
                <a:gd name="T41" fmla="*/ 4 h 73"/>
                <a:gd name="T42" fmla="*/ 38 w 68"/>
                <a:gd name="T43" fmla="*/ 5 h 73"/>
                <a:gd name="T44" fmla="*/ 39 w 68"/>
                <a:gd name="T45" fmla="*/ 4 h 73"/>
                <a:gd name="T46" fmla="*/ 42 w 68"/>
                <a:gd name="T47" fmla="*/ 2 h 73"/>
                <a:gd name="T48" fmla="*/ 42 w 68"/>
                <a:gd name="T49" fmla="*/ 1 h 73"/>
                <a:gd name="T50" fmla="*/ 42 w 68"/>
                <a:gd name="T51" fmla="*/ 15 h 73"/>
                <a:gd name="T52" fmla="*/ 42 w 68"/>
                <a:gd name="T53" fmla="*/ 15 h 73"/>
                <a:gd name="T54" fmla="*/ 39 w 68"/>
                <a:gd name="T55" fmla="*/ 13 h 73"/>
                <a:gd name="T56" fmla="*/ 38 w 68"/>
                <a:gd name="T57" fmla="*/ 12 h 73"/>
                <a:gd name="T58" fmla="*/ 39 w 68"/>
                <a:gd name="T59" fmla="*/ 13 h 73"/>
                <a:gd name="T60" fmla="*/ 41 w 68"/>
                <a:gd name="T61" fmla="*/ 16 h 73"/>
                <a:gd name="T62" fmla="*/ 42 w 68"/>
                <a:gd name="T63" fmla="*/ 16 h 73"/>
                <a:gd name="T64" fmla="*/ 40 w 68"/>
                <a:gd name="T65" fmla="*/ 16 h 73"/>
                <a:gd name="T66" fmla="*/ 41 w 68"/>
                <a:gd name="T67" fmla="*/ 21 h 73"/>
                <a:gd name="T68" fmla="*/ 39 w 68"/>
                <a:gd name="T69" fmla="*/ 25 h 73"/>
                <a:gd name="T70" fmla="*/ 39 w 68"/>
                <a:gd name="T71" fmla="*/ 25 h 73"/>
                <a:gd name="T72" fmla="*/ 39 w 68"/>
                <a:gd name="T73" fmla="*/ 28 h 73"/>
                <a:gd name="T74" fmla="*/ 41 w 68"/>
                <a:gd name="T75" fmla="*/ 29 h 73"/>
                <a:gd name="T76" fmla="*/ 41 w 68"/>
                <a:gd name="T77" fmla="*/ 26 h 73"/>
                <a:gd name="T78" fmla="*/ 42 w 68"/>
                <a:gd name="T79" fmla="*/ 26 h 73"/>
                <a:gd name="T80" fmla="*/ 47 w 68"/>
                <a:gd name="T81" fmla="*/ 27 h 73"/>
                <a:gd name="T82" fmla="*/ 63 w 68"/>
                <a:gd name="T83" fmla="*/ 51 h 73"/>
                <a:gd name="T84" fmla="*/ 56 w 68"/>
                <a:gd name="T85" fmla="*/ 66 h 73"/>
                <a:gd name="T86" fmla="*/ 56 w 68"/>
                <a:gd name="T87" fmla="*/ 73 h 73"/>
                <a:gd name="T88" fmla="*/ 34 w 68"/>
                <a:gd name="T89" fmla="*/ 73 h 73"/>
                <a:gd name="T90" fmla="*/ 12 w 68"/>
                <a:gd name="T91" fmla="*/ 73 h 73"/>
                <a:gd name="T92" fmla="*/ 13 w 68"/>
                <a:gd name="T93" fmla="*/ 66 h 73"/>
                <a:gd name="T94" fmla="*/ 6 w 68"/>
                <a:gd name="T95" fmla="*/ 51 h 73"/>
                <a:gd name="T96" fmla="*/ 22 w 68"/>
                <a:gd name="T97" fmla="*/ 27 h 73"/>
                <a:gd name="T98" fmla="*/ 27 w 68"/>
                <a:gd name="T99" fmla="*/ 26 h 73"/>
                <a:gd name="T100" fmla="*/ 27 w 68"/>
                <a:gd name="T101" fmla="*/ 26 h 73"/>
                <a:gd name="T102" fmla="*/ 28 w 68"/>
                <a:gd name="T103" fmla="*/ 29 h 73"/>
                <a:gd name="T104" fmla="*/ 30 w 68"/>
                <a:gd name="T105" fmla="*/ 28 h 73"/>
                <a:gd name="T106" fmla="*/ 29 w 68"/>
                <a:gd name="T107" fmla="*/ 25 h 73"/>
                <a:gd name="T108" fmla="*/ 30 w 68"/>
                <a:gd name="T109" fmla="*/ 2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 h="73">
                  <a:moveTo>
                    <a:pt x="30" y="25"/>
                  </a:moveTo>
                  <a:lnTo>
                    <a:pt x="30" y="25"/>
                  </a:lnTo>
                  <a:cubicBezTo>
                    <a:pt x="29" y="24"/>
                    <a:pt x="28" y="22"/>
                    <a:pt x="28" y="21"/>
                  </a:cubicBezTo>
                  <a:cubicBezTo>
                    <a:pt x="28" y="19"/>
                    <a:pt x="28" y="17"/>
                    <a:pt x="29" y="16"/>
                  </a:cubicBezTo>
                  <a:lnTo>
                    <a:pt x="27" y="16"/>
                  </a:lnTo>
                  <a:lnTo>
                    <a:pt x="28" y="16"/>
                  </a:lnTo>
                  <a:cubicBezTo>
                    <a:pt x="29" y="15"/>
                    <a:pt x="29" y="14"/>
                    <a:pt x="30" y="13"/>
                  </a:cubicBezTo>
                  <a:cubicBezTo>
                    <a:pt x="30" y="13"/>
                    <a:pt x="31" y="12"/>
                    <a:pt x="31" y="12"/>
                  </a:cubicBezTo>
                  <a:cubicBezTo>
                    <a:pt x="31" y="12"/>
                    <a:pt x="30" y="12"/>
                    <a:pt x="30" y="13"/>
                  </a:cubicBezTo>
                  <a:cubicBezTo>
                    <a:pt x="29" y="13"/>
                    <a:pt x="28" y="14"/>
                    <a:pt x="27" y="15"/>
                  </a:cubicBezTo>
                  <a:lnTo>
                    <a:pt x="26" y="15"/>
                  </a:lnTo>
                  <a:lnTo>
                    <a:pt x="26" y="1"/>
                  </a:lnTo>
                  <a:lnTo>
                    <a:pt x="27" y="2"/>
                  </a:lnTo>
                  <a:cubicBezTo>
                    <a:pt x="28" y="2"/>
                    <a:pt x="29" y="3"/>
                    <a:pt x="30" y="4"/>
                  </a:cubicBezTo>
                  <a:cubicBezTo>
                    <a:pt x="30" y="4"/>
                    <a:pt x="31" y="5"/>
                    <a:pt x="31" y="5"/>
                  </a:cubicBezTo>
                  <a:cubicBezTo>
                    <a:pt x="31" y="5"/>
                    <a:pt x="30" y="4"/>
                    <a:pt x="30" y="4"/>
                  </a:cubicBezTo>
                  <a:cubicBezTo>
                    <a:pt x="29" y="3"/>
                    <a:pt x="29" y="2"/>
                    <a:pt x="28" y="1"/>
                  </a:cubicBezTo>
                  <a:lnTo>
                    <a:pt x="27" y="0"/>
                  </a:lnTo>
                  <a:lnTo>
                    <a:pt x="42" y="0"/>
                  </a:lnTo>
                  <a:lnTo>
                    <a:pt x="41" y="1"/>
                  </a:lnTo>
                  <a:cubicBezTo>
                    <a:pt x="40" y="2"/>
                    <a:pt x="40" y="3"/>
                    <a:pt x="39" y="4"/>
                  </a:cubicBezTo>
                  <a:cubicBezTo>
                    <a:pt x="38" y="4"/>
                    <a:pt x="38" y="5"/>
                    <a:pt x="38" y="5"/>
                  </a:cubicBezTo>
                  <a:cubicBezTo>
                    <a:pt x="38" y="5"/>
                    <a:pt x="39" y="4"/>
                    <a:pt x="39" y="4"/>
                  </a:cubicBezTo>
                  <a:cubicBezTo>
                    <a:pt x="40" y="3"/>
                    <a:pt x="41" y="2"/>
                    <a:pt x="42" y="2"/>
                  </a:cubicBezTo>
                  <a:lnTo>
                    <a:pt x="42" y="1"/>
                  </a:lnTo>
                  <a:lnTo>
                    <a:pt x="42" y="15"/>
                  </a:lnTo>
                  <a:lnTo>
                    <a:pt x="42" y="15"/>
                  </a:lnTo>
                  <a:cubicBezTo>
                    <a:pt x="41" y="14"/>
                    <a:pt x="40" y="13"/>
                    <a:pt x="39" y="13"/>
                  </a:cubicBezTo>
                  <a:cubicBezTo>
                    <a:pt x="39" y="12"/>
                    <a:pt x="38" y="12"/>
                    <a:pt x="38" y="12"/>
                  </a:cubicBezTo>
                  <a:cubicBezTo>
                    <a:pt x="38" y="12"/>
                    <a:pt x="38" y="13"/>
                    <a:pt x="39" y="13"/>
                  </a:cubicBezTo>
                  <a:cubicBezTo>
                    <a:pt x="40" y="14"/>
                    <a:pt x="40" y="15"/>
                    <a:pt x="41" y="16"/>
                  </a:cubicBezTo>
                  <a:lnTo>
                    <a:pt x="42" y="16"/>
                  </a:lnTo>
                  <a:lnTo>
                    <a:pt x="40" y="16"/>
                  </a:lnTo>
                  <a:cubicBezTo>
                    <a:pt x="41" y="17"/>
                    <a:pt x="41" y="19"/>
                    <a:pt x="41" y="21"/>
                  </a:cubicBezTo>
                  <a:cubicBezTo>
                    <a:pt x="41" y="22"/>
                    <a:pt x="40" y="24"/>
                    <a:pt x="39" y="25"/>
                  </a:cubicBezTo>
                  <a:lnTo>
                    <a:pt x="39" y="25"/>
                  </a:lnTo>
                  <a:lnTo>
                    <a:pt x="39" y="28"/>
                  </a:lnTo>
                  <a:lnTo>
                    <a:pt x="41" y="29"/>
                  </a:lnTo>
                  <a:lnTo>
                    <a:pt x="41" y="26"/>
                  </a:lnTo>
                  <a:lnTo>
                    <a:pt x="42" y="26"/>
                  </a:lnTo>
                  <a:cubicBezTo>
                    <a:pt x="44" y="26"/>
                    <a:pt x="46" y="26"/>
                    <a:pt x="47" y="27"/>
                  </a:cubicBezTo>
                  <a:cubicBezTo>
                    <a:pt x="60" y="30"/>
                    <a:pt x="68" y="36"/>
                    <a:pt x="63" y="51"/>
                  </a:cubicBezTo>
                  <a:cubicBezTo>
                    <a:pt x="61" y="56"/>
                    <a:pt x="59" y="61"/>
                    <a:pt x="56" y="66"/>
                  </a:cubicBezTo>
                  <a:lnTo>
                    <a:pt x="56" y="73"/>
                  </a:lnTo>
                  <a:cubicBezTo>
                    <a:pt x="56" y="73"/>
                    <a:pt x="40" y="73"/>
                    <a:pt x="34" y="73"/>
                  </a:cubicBezTo>
                  <a:cubicBezTo>
                    <a:pt x="28" y="73"/>
                    <a:pt x="12" y="73"/>
                    <a:pt x="12" y="73"/>
                  </a:cubicBezTo>
                  <a:lnTo>
                    <a:pt x="13" y="66"/>
                  </a:lnTo>
                  <a:cubicBezTo>
                    <a:pt x="10" y="61"/>
                    <a:pt x="8" y="56"/>
                    <a:pt x="6" y="51"/>
                  </a:cubicBezTo>
                  <a:cubicBezTo>
                    <a:pt x="0" y="36"/>
                    <a:pt x="9" y="30"/>
                    <a:pt x="22" y="27"/>
                  </a:cubicBezTo>
                  <a:cubicBezTo>
                    <a:pt x="23" y="26"/>
                    <a:pt x="25" y="26"/>
                    <a:pt x="27" y="26"/>
                  </a:cubicBezTo>
                  <a:lnTo>
                    <a:pt x="27" y="26"/>
                  </a:lnTo>
                  <a:lnTo>
                    <a:pt x="28" y="29"/>
                  </a:lnTo>
                  <a:lnTo>
                    <a:pt x="30" y="28"/>
                  </a:lnTo>
                  <a:lnTo>
                    <a:pt x="29" y="25"/>
                  </a:lnTo>
                  <a:lnTo>
                    <a:pt x="30" y="25"/>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1" name="Freeform 1337"/>
            <p:cNvSpPr>
              <a:spLocks/>
            </p:cNvSpPr>
            <p:nvPr userDrawn="1"/>
          </p:nvSpPr>
          <p:spPr bwMode="auto">
            <a:xfrm>
              <a:off x="290" y="208"/>
              <a:ext cx="0" cy="1"/>
            </a:xfrm>
            <a:custGeom>
              <a:avLst/>
              <a:gdLst>
                <a:gd name="T0" fmla="*/ 0 w 1"/>
                <a:gd name="T1" fmla="*/ 2 h 2"/>
                <a:gd name="T2" fmla="*/ 0 w 1"/>
                <a:gd name="T3" fmla="*/ 2 h 2"/>
                <a:gd name="T4" fmla="*/ 0 w 1"/>
                <a:gd name="T5" fmla="*/ 0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cubicBezTo>
                    <a:pt x="0" y="1"/>
                    <a:pt x="0" y="1"/>
                    <a:pt x="0" y="0"/>
                  </a:cubicBezTo>
                  <a:lnTo>
                    <a:pt x="1" y="0"/>
                  </a:lnTo>
                  <a:lnTo>
                    <a:pt x="0"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2" name="Freeform 1338"/>
            <p:cNvSpPr>
              <a:spLocks/>
            </p:cNvSpPr>
            <p:nvPr userDrawn="1"/>
          </p:nvSpPr>
          <p:spPr bwMode="auto">
            <a:xfrm>
              <a:off x="299" y="208"/>
              <a:ext cx="1" cy="2"/>
            </a:xfrm>
            <a:custGeom>
              <a:avLst/>
              <a:gdLst>
                <a:gd name="T0" fmla="*/ 2 w 2"/>
                <a:gd name="T1" fmla="*/ 2 h 5"/>
                <a:gd name="T2" fmla="*/ 2 w 2"/>
                <a:gd name="T3" fmla="*/ 2 h 5"/>
                <a:gd name="T4" fmla="*/ 1 w 2"/>
                <a:gd name="T5" fmla="*/ 5 h 5"/>
                <a:gd name="T6" fmla="*/ 0 w 2"/>
                <a:gd name="T7" fmla="*/ 3 h 5"/>
                <a:gd name="T8" fmla="*/ 2 w 2"/>
                <a:gd name="T9" fmla="*/ 0 h 5"/>
                <a:gd name="T10" fmla="*/ 2 w 2"/>
                <a:gd name="T11" fmla="*/ 1 h 5"/>
                <a:gd name="T12" fmla="*/ 2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2"/>
                  </a:moveTo>
                  <a:lnTo>
                    <a:pt x="2" y="2"/>
                  </a:lnTo>
                  <a:cubicBezTo>
                    <a:pt x="2" y="3"/>
                    <a:pt x="1" y="4"/>
                    <a:pt x="1" y="5"/>
                  </a:cubicBezTo>
                  <a:cubicBezTo>
                    <a:pt x="0" y="4"/>
                    <a:pt x="0" y="4"/>
                    <a:pt x="0" y="3"/>
                  </a:cubicBezTo>
                  <a:cubicBezTo>
                    <a:pt x="0" y="2"/>
                    <a:pt x="1" y="1"/>
                    <a:pt x="2" y="0"/>
                  </a:cubicBezTo>
                  <a:lnTo>
                    <a:pt x="2" y="1"/>
                  </a:lnTo>
                  <a:cubicBezTo>
                    <a:pt x="2" y="1"/>
                    <a:pt x="2" y="1"/>
                    <a:pt x="2"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3" name="Freeform 1339"/>
            <p:cNvSpPr>
              <a:spLocks/>
            </p:cNvSpPr>
            <p:nvPr userDrawn="1"/>
          </p:nvSpPr>
          <p:spPr bwMode="auto">
            <a:xfrm>
              <a:off x="299" y="205"/>
              <a:ext cx="2" cy="2"/>
            </a:xfrm>
            <a:custGeom>
              <a:avLst/>
              <a:gdLst>
                <a:gd name="T0" fmla="*/ 3 w 3"/>
                <a:gd name="T1" fmla="*/ 6 h 6"/>
                <a:gd name="T2" fmla="*/ 3 w 3"/>
                <a:gd name="T3" fmla="*/ 6 h 6"/>
                <a:gd name="T4" fmla="*/ 2 w 3"/>
                <a:gd name="T5" fmla="*/ 6 h 6"/>
                <a:gd name="T6" fmla="*/ 0 w 3"/>
                <a:gd name="T7" fmla="*/ 3 h 6"/>
                <a:gd name="T8" fmla="*/ 3 w 3"/>
                <a:gd name="T9" fmla="*/ 0 h 6"/>
                <a:gd name="T10" fmla="*/ 3 w 3"/>
                <a:gd name="T11" fmla="*/ 2 h 6"/>
                <a:gd name="T12" fmla="*/ 3 w 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3" y="6"/>
                  </a:moveTo>
                  <a:lnTo>
                    <a:pt x="3" y="6"/>
                  </a:lnTo>
                  <a:lnTo>
                    <a:pt x="2" y="6"/>
                  </a:lnTo>
                  <a:cubicBezTo>
                    <a:pt x="2" y="5"/>
                    <a:pt x="1" y="4"/>
                    <a:pt x="0" y="3"/>
                  </a:cubicBezTo>
                  <a:cubicBezTo>
                    <a:pt x="1" y="2"/>
                    <a:pt x="2" y="1"/>
                    <a:pt x="3" y="0"/>
                  </a:cubicBezTo>
                  <a:lnTo>
                    <a:pt x="3" y="2"/>
                  </a:lnTo>
                  <a:cubicBezTo>
                    <a:pt x="3" y="3"/>
                    <a:pt x="3"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4" name="Freeform 1340"/>
            <p:cNvSpPr>
              <a:spLocks/>
            </p:cNvSpPr>
            <p:nvPr userDrawn="1"/>
          </p:nvSpPr>
          <p:spPr bwMode="auto">
            <a:xfrm>
              <a:off x="301" y="204"/>
              <a:ext cx="0" cy="1"/>
            </a:xfrm>
            <a:custGeom>
              <a:avLst/>
              <a:gdLst>
                <a:gd name="T0" fmla="*/ 1 w 1"/>
                <a:gd name="T1" fmla="*/ 2 h 2"/>
                <a:gd name="T2" fmla="*/ 1 w 1"/>
                <a:gd name="T3" fmla="*/ 2 h 2"/>
                <a:gd name="T4" fmla="*/ 0 w 1"/>
                <a:gd name="T5" fmla="*/ 1 h 2"/>
                <a:gd name="T6" fmla="*/ 0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lnTo>
                    <a:pt x="0" y="1"/>
                  </a:lnTo>
                  <a:lnTo>
                    <a:pt x="0" y="0"/>
                  </a:lnTo>
                  <a:cubicBezTo>
                    <a:pt x="0" y="0"/>
                    <a:pt x="1" y="1"/>
                    <a:pt x="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5" name="Freeform 1341"/>
            <p:cNvSpPr>
              <a:spLocks/>
            </p:cNvSpPr>
            <p:nvPr userDrawn="1"/>
          </p:nvSpPr>
          <p:spPr bwMode="auto">
            <a:xfrm>
              <a:off x="299" y="201"/>
              <a:ext cx="2" cy="3"/>
            </a:xfrm>
            <a:custGeom>
              <a:avLst/>
              <a:gdLst>
                <a:gd name="T0" fmla="*/ 3 w 3"/>
                <a:gd name="T1" fmla="*/ 5 h 6"/>
                <a:gd name="T2" fmla="*/ 3 w 3"/>
                <a:gd name="T3" fmla="*/ 5 h 6"/>
                <a:gd name="T4" fmla="*/ 3 w 3"/>
                <a:gd name="T5" fmla="*/ 6 h 6"/>
                <a:gd name="T6" fmla="*/ 0 w 3"/>
                <a:gd name="T7" fmla="*/ 2 h 6"/>
                <a:gd name="T8" fmla="*/ 1 w 3"/>
                <a:gd name="T9" fmla="*/ 0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lnTo>
                    <a:pt x="3" y="5"/>
                  </a:lnTo>
                  <a:lnTo>
                    <a:pt x="3" y="6"/>
                  </a:lnTo>
                  <a:cubicBezTo>
                    <a:pt x="2" y="4"/>
                    <a:pt x="1" y="3"/>
                    <a:pt x="0" y="2"/>
                  </a:cubicBezTo>
                  <a:cubicBezTo>
                    <a:pt x="0" y="1"/>
                    <a:pt x="1" y="1"/>
                    <a:pt x="1" y="0"/>
                  </a:cubicBezTo>
                  <a:cubicBezTo>
                    <a:pt x="2" y="2"/>
                    <a:pt x="3" y="3"/>
                    <a:pt x="3"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6" name="Freeform 1342"/>
            <p:cNvSpPr>
              <a:spLocks/>
            </p:cNvSpPr>
            <p:nvPr userDrawn="1"/>
          </p:nvSpPr>
          <p:spPr bwMode="auto">
            <a:xfrm>
              <a:off x="298" y="200"/>
              <a:ext cx="2" cy="2"/>
            </a:xfrm>
            <a:custGeom>
              <a:avLst/>
              <a:gdLst>
                <a:gd name="T0" fmla="*/ 4 w 4"/>
                <a:gd name="T1" fmla="*/ 3 h 4"/>
                <a:gd name="T2" fmla="*/ 4 w 4"/>
                <a:gd name="T3" fmla="*/ 3 h 4"/>
                <a:gd name="T4" fmla="*/ 3 w 4"/>
                <a:gd name="T5" fmla="*/ 4 h 4"/>
                <a:gd name="T6" fmla="*/ 0 w 4"/>
                <a:gd name="T7" fmla="*/ 1 h 4"/>
                <a:gd name="T8" fmla="*/ 0 w 4"/>
                <a:gd name="T9" fmla="*/ 0 h 4"/>
                <a:gd name="T10" fmla="*/ 3 w 4"/>
                <a:gd name="T11" fmla="*/ 3 h 4"/>
                <a:gd name="T12" fmla="*/ 4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3"/>
                  </a:moveTo>
                  <a:lnTo>
                    <a:pt x="4" y="3"/>
                  </a:lnTo>
                  <a:lnTo>
                    <a:pt x="3" y="4"/>
                  </a:lnTo>
                  <a:cubicBezTo>
                    <a:pt x="2" y="3"/>
                    <a:pt x="1" y="2"/>
                    <a:pt x="0" y="1"/>
                  </a:cubicBezTo>
                  <a:lnTo>
                    <a:pt x="0" y="0"/>
                  </a:lnTo>
                  <a:cubicBezTo>
                    <a:pt x="1" y="1"/>
                    <a:pt x="2" y="2"/>
                    <a:pt x="3" y="3"/>
                  </a:cubicBezTo>
                  <a:lnTo>
                    <a:pt x="4"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7" name="Rectangle 1343"/>
            <p:cNvSpPr>
              <a:spLocks noChangeArrowheads="1"/>
            </p:cNvSpPr>
            <p:nvPr userDrawn="1"/>
          </p:nvSpPr>
          <p:spPr bwMode="auto">
            <a:xfrm>
              <a:off x="298" y="200"/>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8" name="Freeform 1344"/>
            <p:cNvSpPr>
              <a:spLocks/>
            </p:cNvSpPr>
            <p:nvPr userDrawn="1"/>
          </p:nvSpPr>
          <p:spPr bwMode="auto">
            <a:xfrm>
              <a:off x="295" y="199"/>
              <a:ext cx="3" cy="3"/>
            </a:xfrm>
            <a:custGeom>
              <a:avLst/>
              <a:gdLst>
                <a:gd name="T0" fmla="*/ 4 w 5"/>
                <a:gd name="T1" fmla="*/ 1 h 6"/>
                <a:gd name="T2" fmla="*/ 4 w 5"/>
                <a:gd name="T3" fmla="*/ 1 h 6"/>
                <a:gd name="T4" fmla="*/ 5 w 5"/>
                <a:gd name="T5" fmla="*/ 3 h 6"/>
                <a:gd name="T6" fmla="*/ 3 w 5"/>
                <a:gd name="T7" fmla="*/ 6 h 6"/>
                <a:gd name="T8" fmla="*/ 0 w 5"/>
                <a:gd name="T9" fmla="*/ 3 h 6"/>
                <a:gd name="T10" fmla="*/ 2 w 5"/>
                <a:gd name="T11" fmla="*/ 0 h 6"/>
                <a:gd name="T12" fmla="*/ 4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1"/>
                  </a:moveTo>
                  <a:lnTo>
                    <a:pt x="4" y="1"/>
                  </a:lnTo>
                  <a:cubicBezTo>
                    <a:pt x="4" y="2"/>
                    <a:pt x="5" y="2"/>
                    <a:pt x="5" y="3"/>
                  </a:cubicBezTo>
                  <a:cubicBezTo>
                    <a:pt x="4" y="4"/>
                    <a:pt x="4" y="5"/>
                    <a:pt x="3" y="6"/>
                  </a:cubicBezTo>
                  <a:cubicBezTo>
                    <a:pt x="2" y="5"/>
                    <a:pt x="1" y="4"/>
                    <a:pt x="0" y="3"/>
                  </a:cubicBezTo>
                  <a:cubicBezTo>
                    <a:pt x="1" y="2"/>
                    <a:pt x="1" y="1"/>
                    <a:pt x="2" y="0"/>
                  </a:cubicBezTo>
                  <a:cubicBezTo>
                    <a:pt x="3" y="1"/>
                    <a:pt x="3" y="1"/>
                    <a:pt x="4"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19" name="Freeform 1345"/>
            <p:cNvSpPr>
              <a:spLocks/>
            </p:cNvSpPr>
            <p:nvPr userDrawn="1"/>
          </p:nvSpPr>
          <p:spPr bwMode="auto">
            <a:xfrm>
              <a:off x="294" y="199"/>
              <a:ext cx="2" cy="1"/>
            </a:xfrm>
            <a:custGeom>
              <a:avLst/>
              <a:gdLst>
                <a:gd name="T0" fmla="*/ 4 w 4"/>
                <a:gd name="T1" fmla="*/ 1 h 4"/>
                <a:gd name="T2" fmla="*/ 4 w 4"/>
                <a:gd name="T3" fmla="*/ 1 h 4"/>
                <a:gd name="T4" fmla="*/ 3 w 4"/>
                <a:gd name="T5" fmla="*/ 4 h 4"/>
                <a:gd name="T6" fmla="*/ 0 w 4"/>
                <a:gd name="T7" fmla="*/ 1 h 4"/>
                <a:gd name="T8" fmla="*/ 0 w 4"/>
                <a:gd name="T9" fmla="*/ 0 h 4"/>
                <a:gd name="T10" fmla="*/ 4 w 4"/>
                <a:gd name="T11" fmla="*/ 1 h 4"/>
              </a:gdLst>
              <a:ahLst/>
              <a:cxnLst>
                <a:cxn ang="0">
                  <a:pos x="T0" y="T1"/>
                </a:cxn>
                <a:cxn ang="0">
                  <a:pos x="T2" y="T3"/>
                </a:cxn>
                <a:cxn ang="0">
                  <a:pos x="T4" y="T5"/>
                </a:cxn>
                <a:cxn ang="0">
                  <a:pos x="T6" y="T7"/>
                </a:cxn>
                <a:cxn ang="0">
                  <a:pos x="T8" y="T9"/>
                </a:cxn>
                <a:cxn ang="0">
                  <a:pos x="T10" y="T11"/>
                </a:cxn>
              </a:cxnLst>
              <a:rect l="0" t="0" r="r" b="b"/>
              <a:pathLst>
                <a:path w="4" h="4">
                  <a:moveTo>
                    <a:pt x="4" y="1"/>
                  </a:moveTo>
                  <a:lnTo>
                    <a:pt x="4" y="1"/>
                  </a:lnTo>
                  <a:cubicBezTo>
                    <a:pt x="4" y="2"/>
                    <a:pt x="3" y="3"/>
                    <a:pt x="3" y="4"/>
                  </a:cubicBezTo>
                  <a:cubicBezTo>
                    <a:pt x="2" y="3"/>
                    <a:pt x="1" y="2"/>
                    <a:pt x="0" y="1"/>
                  </a:cubicBezTo>
                  <a:lnTo>
                    <a:pt x="0" y="0"/>
                  </a:lnTo>
                  <a:cubicBezTo>
                    <a:pt x="2" y="0"/>
                    <a:pt x="3" y="1"/>
                    <a:pt x="4"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0" name="Freeform 1346"/>
            <p:cNvSpPr>
              <a:spLocks/>
            </p:cNvSpPr>
            <p:nvPr userDrawn="1"/>
          </p:nvSpPr>
          <p:spPr bwMode="auto">
            <a:xfrm>
              <a:off x="294" y="200"/>
              <a:ext cx="1" cy="2"/>
            </a:xfrm>
            <a:custGeom>
              <a:avLst/>
              <a:gdLst>
                <a:gd name="T0" fmla="*/ 1 w 3"/>
                <a:gd name="T1" fmla="*/ 0 h 6"/>
                <a:gd name="T2" fmla="*/ 1 w 3"/>
                <a:gd name="T3" fmla="*/ 0 h 6"/>
                <a:gd name="T4" fmla="*/ 3 w 3"/>
                <a:gd name="T5" fmla="*/ 2 h 6"/>
                <a:gd name="T6" fmla="*/ 1 w 3"/>
                <a:gd name="T7" fmla="*/ 6 h 6"/>
                <a:gd name="T8" fmla="*/ 0 w 3"/>
                <a:gd name="T9" fmla="*/ 5 h 6"/>
                <a:gd name="T10" fmla="*/ 1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1" y="0"/>
                  </a:moveTo>
                  <a:lnTo>
                    <a:pt x="1" y="0"/>
                  </a:lnTo>
                  <a:cubicBezTo>
                    <a:pt x="2" y="1"/>
                    <a:pt x="2" y="2"/>
                    <a:pt x="3" y="2"/>
                  </a:cubicBezTo>
                  <a:cubicBezTo>
                    <a:pt x="2" y="3"/>
                    <a:pt x="1" y="5"/>
                    <a:pt x="1" y="6"/>
                  </a:cubicBezTo>
                  <a:lnTo>
                    <a:pt x="0" y="5"/>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1" name="Freeform 1347"/>
            <p:cNvSpPr>
              <a:spLocks/>
            </p:cNvSpPr>
            <p:nvPr userDrawn="1"/>
          </p:nvSpPr>
          <p:spPr bwMode="auto">
            <a:xfrm>
              <a:off x="294" y="202"/>
              <a:ext cx="0" cy="1"/>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lnTo>
                    <a:pt x="0" y="0"/>
                  </a:lnTo>
                  <a:lnTo>
                    <a:pt x="0" y="0"/>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2" name="Freeform 1348"/>
            <p:cNvSpPr>
              <a:spLocks/>
            </p:cNvSpPr>
            <p:nvPr userDrawn="1"/>
          </p:nvSpPr>
          <p:spPr bwMode="auto">
            <a:xfrm>
              <a:off x="293" y="203"/>
              <a:ext cx="2" cy="2"/>
            </a:xfrm>
            <a:custGeom>
              <a:avLst/>
              <a:gdLst>
                <a:gd name="T0" fmla="*/ 0 w 4"/>
                <a:gd name="T1" fmla="*/ 1 h 6"/>
                <a:gd name="T2" fmla="*/ 0 w 4"/>
                <a:gd name="T3" fmla="*/ 1 h 6"/>
                <a:gd name="T4" fmla="*/ 2 w 4"/>
                <a:gd name="T5" fmla="*/ 0 h 6"/>
                <a:gd name="T6" fmla="*/ 4 w 4"/>
                <a:gd name="T7" fmla="*/ 3 h 6"/>
                <a:gd name="T8" fmla="*/ 2 w 4"/>
                <a:gd name="T9" fmla="*/ 6 h 6"/>
                <a:gd name="T10" fmla="*/ 0 w 4"/>
                <a:gd name="T11" fmla="*/ 3 h 6"/>
                <a:gd name="T12" fmla="*/ 0 w 4"/>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1"/>
                  </a:moveTo>
                  <a:lnTo>
                    <a:pt x="0" y="1"/>
                  </a:lnTo>
                  <a:cubicBezTo>
                    <a:pt x="1" y="1"/>
                    <a:pt x="1" y="0"/>
                    <a:pt x="2" y="0"/>
                  </a:cubicBezTo>
                  <a:cubicBezTo>
                    <a:pt x="3" y="1"/>
                    <a:pt x="4" y="2"/>
                    <a:pt x="4" y="3"/>
                  </a:cubicBezTo>
                  <a:cubicBezTo>
                    <a:pt x="4" y="4"/>
                    <a:pt x="3" y="5"/>
                    <a:pt x="2" y="6"/>
                  </a:cubicBezTo>
                  <a:cubicBezTo>
                    <a:pt x="1" y="5"/>
                    <a:pt x="1" y="4"/>
                    <a:pt x="0" y="3"/>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3" name="Freeform 1349"/>
            <p:cNvSpPr>
              <a:spLocks/>
            </p:cNvSpPr>
            <p:nvPr userDrawn="1"/>
          </p:nvSpPr>
          <p:spPr bwMode="auto">
            <a:xfrm>
              <a:off x="293" y="205"/>
              <a:ext cx="1" cy="2"/>
            </a:xfrm>
            <a:custGeom>
              <a:avLst/>
              <a:gdLst>
                <a:gd name="T0" fmla="*/ 1 w 3"/>
                <a:gd name="T1" fmla="*/ 0 h 5"/>
                <a:gd name="T2" fmla="*/ 1 w 3"/>
                <a:gd name="T3" fmla="*/ 0 h 5"/>
                <a:gd name="T4" fmla="*/ 3 w 3"/>
                <a:gd name="T5" fmla="*/ 2 h 5"/>
                <a:gd name="T6" fmla="*/ 0 w 3"/>
                <a:gd name="T7" fmla="*/ 5 h 5"/>
                <a:gd name="T8" fmla="*/ 1 w 3"/>
                <a:gd name="T9" fmla="*/ 0 h 5"/>
              </a:gdLst>
              <a:ahLst/>
              <a:cxnLst>
                <a:cxn ang="0">
                  <a:pos x="T0" y="T1"/>
                </a:cxn>
                <a:cxn ang="0">
                  <a:pos x="T2" y="T3"/>
                </a:cxn>
                <a:cxn ang="0">
                  <a:pos x="T4" y="T5"/>
                </a:cxn>
                <a:cxn ang="0">
                  <a:pos x="T6" y="T7"/>
                </a:cxn>
                <a:cxn ang="0">
                  <a:pos x="T8" y="T9"/>
                </a:cxn>
              </a:cxnLst>
              <a:rect l="0" t="0" r="r" b="b"/>
              <a:pathLst>
                <a:path w="3" h="5">
                  <a:moveTo>
                    <a:pt x="1" y="0"/>
                  </a:moveTo>
                  <a:lnTo>
                    <a:pt x="1" y="0"/>
                  </a:lnTo>
                  <a:cubicBezTo>
                    <a:pt x="1" y="1"/>
                    <a:pt x="2" y="1"/>
                    <a:pt x="3" y="2"/>
                  </a:cubicBezTo>
                  <a:cubicBezTo>
                    <a:pt x="2" y="3"/>
                    <a:pt x="1" y="4"/>
                    <a:pt x="0" y="5"/>
                  </a:cubicBez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4" name="Freeform 1350"/>
            <p:cNvSpPr>
              <a:spLocks/>
            </p:cNvSpPr>
            <p:nvPr userDrawn="1"/>
          </p:nvSpPr>
          <p:spPr bwMode="auto">
            <a:xfrm>
              <a:off x="292" y="207"/>
              <a:ext cx="2" cy="3"/>
            </a:xfrm>
            <a:custGeom>
              <a:avLst/>
              <a:gdLst>
                <a:gd name="T0" fmla="*/ 1 w 3"/>
                <a:gd name="T1" fmla="*/ 0 h 5"/>
                <a:gd name="T2" fmla="*/ 1 w 3"/>
                <a:gd name="T3" fmla="*/ 0 h 5"/>
                <a:gd name="T4" fmla="*/ 1 w 3"/>
                <a:gd name="T5" fmla="*/ 0 h 5"/>
                <a:gd name="T6" fmla="*/ 3 w 3"/>
                <a:gd name="T7" fmla="*/ 2 h 5"/>
                <a:gd name="T8" fmla="*/ 1 w 3"/>
                <a:gd name="T9" fmla="*/ 5 h 5"/>
                <a:gd name="T10" fmla="*/ 1 w 3"/>
                <a:gd name="T11" fmla="*/ 4 h 5"/>
                <a:gd name="T12" fmla="*/ 0 w 3"/>
                <a:gd name="T13" fmla="*/ 4 h 5"/>
                <a:gd name="T14" fmla="*/ 0 w 3"/>
                <a:gd name="T15" fmla="*/ 4 h 5"/>
                <a:gd name="T16" fmla="*/ 1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1" y="0"/>
                  </a:moveTo>
                  <a:lnTo>
                    <a:pt x="1" y="0"/>
                  </a:lnTo>
                  <a:lnTo>
                    <a:pt x="1" y="0"/>
                  </a:lnTo>
                  <a:cubicBezTo>
                    <a:pt x="2" y="0"/>
                    <a:pt x="3" y="1"/>
                    <a:pt x="3" y="2"/>
                  </a:cubicBezTo>
                  <a:cubicBezTo>
                    <a:pt x="2" y="3"/>
                    <a:pt x="2" y="4"/>
                    <a:pt x="1" y="5"/>
                  </a:cubicBezTo>
                  <a:lnTo>
                    <a:pt x="1" y="4"/>
                  </a:lnTo>
                  <a:lnTo>
                    <a:pt x="0" y="4"/>
                  </a:lnTo>
                  <a:lnTo>
                    <a:pt x="0" y="4"/>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5" name="Freeform 1351"/>
            <p:cNvSpPr>
              <a:spLocks/>
            </p:cNvSpPr>
            <p:nvPr userDrawn="1"/>
          </p:nvSpPr>
          <p:spPr bwMode="auto">
            <a:xfrm>
              <a:off x="292" y="210"/>
              <a:ext cx="1" cy="0"/>
            </a:xfrm>
            <a:custGeom>
              <a:avLst/>
              <a:gdLst>
                <a:gd name="T0" fmla="*/ 1 w 1"/>
                <a:gd name="T1" fmla="*/ 1 h 2"/>
                <a:gd name="T2" fmla="*/ 1 w 1"/>
                <a:gd name="T3" fmla="*/ 1 h 2"/>
                <a:gd name="T4" fmla="*/ 0 w 1"/>
                <a:gd name="T5" fmla="*/ 2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1"/>
                  </a:lnTo>
                  <a:cubicBezTo>
                    <a:pt x="1" y="1"/>
                    <a:pt x="0" y="1"/>
                    <a:pt x="0" y="2"/>
                  </a:cubicBezTo>
                  <a:cubicBezTo>
                    <a:pt x="0" y="1"/>
                    <a:pt x="0" y="1"/>
                    <a:pt x="1" y="0"/>
                  </a:cubicBez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6" name="Freeform 1352"/>
            <p:cNvSpPr>
              <a:spLocks/>
            </p:cNvSpPr>
            <p:nvPr userDrawn="1"/>
          </p:nvSpPr>
          <p:spPr bwMode="auto">
            <a:xfrm>
              <a:off x="297" y="214"/>
              <a:ext cx="0" cy="0"/>
            </a:xfrm>
            <a:custGeom>
              <a:avLst/>
              <a:gdLst>
                <a:gd name="T0" fmla="*/ 1 w 1"/>
                <a:gd name="T1" fmla="*/ 1 h 1"/>
                <a:gd name="T2" fmla="*/ 1 w 1"/>
                <a:gd name="T3" fmla="*/ 1 h 1"/>
                <a:gd name="T4" fmla="*/ 0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0" y="1"/>
                    <a:pt x="0" y="0"/>
                    <a:pt x="0" y="0"/>
                  </a:cubicBezTo>
                  <a:lnTo>
                    <a:pt x="0"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7" name="Freeform 1353"/>
            <p:cNvSpPr>
              <a:spLocks/>
            </p:cNvSpPr>
            <p:nvPr userDrawn="1"/>
          </p:nvSpPr>
          <p:spPr bwMode="auto">
            <a:xfrm>
              <a:off x="297" y="213"/>
              <a:ext cx="1" cy="1"/>
            </a:xfrm>
            <a:custGeom>
              <a:avLst/>
              <a:gdLst>
                <a:gd name="T0" fmla="*/ 0 w 3"/>
                <a:gd name="T1" fmla="*/ 2 h 3"/>
                <a:gd name="T2" fmla="*/ 0 w 3"/>
                <a:gd name="T3" fmla="*/ 2 h 3"/>
                <a:gd name="T4" fmla="*/ 3 w 3"/>
                <a:gd name="T5" fmla="*/ 0 h 3"/>
                <a:gd name="T6" fmla="*/ 1 w 3"/>
                <a:gd name="T7" fmla="*/ 3 h 3"/>
                <a:gd name="T8" fmla="*/ 1 w 3"/>
                <a:gd name="T9" fmla="*/ 3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lnTo>
                    <a:pt x="0" y="2"/>
                  </a:lnTo>
                  <a:cubicBezTo>
                    <a:pt x="1" y="1"/>
                    <a:pt x="2" y="0"/>
                    <a:pt x="3" y="0"/>
                  </a:cubicBezTo>
                  <a:cubicBezTo>
                    <a:pt x="3" y="1"/>
                    <a:pt x="2" y="2"/>
                    <a:pt x="1" y="3"/>
                  </a:cubicBezTo>
                  <a:lnTo>
                    <a:pt x="1" y="3"/>
                  </a:lnTo>
                  <a:lnTo>
                    <a:pt x="0" y="3"/>
                  </a:lnTo>
                  <a:cubicBezTo>
                    <a:pt x="0" y="3"/>
                    <a:pt x="0" y="2"/>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8" name="Freeform 1354"/>
            <p:cNvSpPr>
              <a:spLocks/>
            </p:cNvSpPr>
            <p:nvPr userDrawn="1"/>
          </p:nvSpPr>
          <p:spPr bwMode="auto">
            <a:xfrm>
              <a:off x="298" y="210"/>
              <a:ext cx="1" cy="2"/>
            </a:xfrm>
            <a:custGeom>
              <a:avLst/>
              <a:gdLst>
                <a:gd name="T0" fmla="*/ 2 w 3"/>
                <a:gd name="T1" fmla="*/ 5 h 6"/>
                <a:gd name="T2" fmla="*/ 2 w 3"/>
                <a:gd name="T3" fmla="*/ 5 h 6"/>
                <a:gd name="T4" fmla="*/ 1 w 3"/>
                <a:gd name="T5" fmla="*/ 6 h 6"/>
                <a:gd name="T6" fmla="*/ 0 w 3"/>
                <a:gd name="T7" fmla="*/ 2 h 6"/>
                <a:gd name="T8" fmla="*/ 2 w 3"/>
                <a:gd name="T9" fmla="*/ 0 h 6"/>
                <a:gd name="T10" fmla="*/ 3 w 3"/>
                <a:gd name="T11" fmla="*/ 2 h 6"/>
                <a:gd name="T12" fmla="*/ 2 w 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2" y="5"/>
                  </a:moveTo>
                  <a:lnTo>
                    <a:pt x="2" y="5"/>
                  </a:lnTo>
                  <a:lnTo>
                    <a:pt x="1" y="6"/>
                  </a:lnTo>
                  <a:cubicBezTo>
                    <a:pt x="1" y="4"/>
                    <a:pt x="0" y="3"/>
                    <a:pt x="0" y="2"/>
                  </a:cubicBezTo>
                  <a:cubicBezTo>
                    <a:pt x="0" y="1"/>
                    <a:pt x="1" y="1"/>
                    <a:pt x="2" y="0"/>
                  </a:cubicBezTo>
                  <a:cubicBezTo>
                    <a:pt x="3" y="0"/>
                    <a:pt x="3" y="1"/>
                    <a:pt x="3" y="2"/>
                  </a:cubicBezTo>
                  <a:cubicBezTo>
                    <a:pt x="3" y="3"/>
                    <a:pt x="2" y="4"/>
                    <a:pt x="2"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29" name="Freeform 1355"/>
            <p:cNvSpPr>
              <a:spLocks/>
            </p:cNvSpPr>
            <p:nvPr userDrawn="1"/>
          </p:nvSpPr>
          <p:spPr bwMode="auto">
            <a:xfrm>
              <a:off x="291" y="198"/>
              <a:ext cx="3" cy="10"/>
            </a:xfrm>
            <a:custGeom>
              <a:avLst/>
              <a:gdLst>
                <a:gd name="T0" fmla="*/ 3 w 6"/>
                <a:gd name="T1" fmla="*/ 0 h 22"/>
                <a:gd name="T2" fmla="*/ 3 w 6"/>
                <a:gd name="T3" fmla="*/ 0 h 22"/>
                <a:gd name="T4" fmla="*/ 6 w 6"/>
                <a:gd name="T5" fmla="*/ 1 h 22"/>
                <a:gd name="T6" fmla="*/ 2 w 6"/>
                <a:gd name="T7" fmla="*/ 22 h 22"/>
                <a:gd name="T8" fmla="*/ 1 w 6"/>
                <a:gd name="T9" fmla="*/ 21 h 22"/>
                <a:gd name="T10" fmla="*/ 1 w 6"/>
                <a:gd name="T11" fmla="*/ 21 h 22"/>
                <a:gd name="T12" fmla="*/ 0 w 6"/>
                <a:gd name="T13" fmla="*/ 22 h 22"/>
                <a:gd name="T14" fmla="*/ 3 w 6"/>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2">
                  <a:moveTo>
                    <a:pt x="3" y="0"/>
                  </a:moveTo>
                  <a:lnTo>
                    <a:pt x="3" y="0"/>
                  </a:lnTo>
                  <a:cubicBezTo>
                    <a:pt x="4" y="0"/>
                    <a:pt x="5" y="0"/>
                    <a:pt x="6" y="1"/>
                  </a:cubicBezTo>
                  <a:lnTo>
                    <a:pt x="2" y="22"/>
                  </a:lnTo>
                  <a:cubicBezTo>
                    <a:pt x="2" y="21"/>
                    <a:pt x="1" y="21"/>
                    <a:pt x="1" y="21"/>
                  </a:cubicBezTo>
                  <a:lnTo>
                    <a:pt x="1" y="21"/>
                  </a:lnTo>
                  <a:cubicBezTo>
                    <a:pt x="1" y="21"/>
                    <a:pt x="1" y="21"/>
                    <a:pt x="0" y="22"/>
                  </a:cubicBez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0" name="Freeform 1356"/>
            <p:cNvSpPr>
              <a:spLocks/>
            </p:cNvSpPr>
            <p:nvPr userDrawn="1"/>
          </p:nvSpPr>
          <p:spPr bwMode="auto">
            <a:xfrm>
              <a:off x="294" y="201"/>
              <a:ext cx="2" cy="3"/>
            </a:xfrm>
            <a:custGeom>
              <a:avLst/>
              <a:gdLst>
                <a:gd name="T0" fmla="*/ 3 w 5"/>
                <a:gd name="T1" fmla="*/ 0 h 6"/>
                <a:gd name="T2" fmla="*/ 3 w 5"/>
                <a:gd name="T3" fmla="*/ 0 h 6"/>
                <a:gd name="T4" fmla="*/ 5 w 5"/>
                <a:gd name="T5" fmla="*/ 3 h 6"/>
                <a:gd name="T6" fmla="*/ 3 w 5"/>
                <a:gd name="T7" fmla="*/ 6 h 6"/>
                <a:gd name="T8" fmla="*/ 0 w 5"/>
                <a:gd name="T9" fmla="*/ 3 h 6"/>
                <a:gd name="T10" fmla="*/ 3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3" y="0"/>
                  </a:moveTo>
                  <a:lnTo>
                    <a:pt x="3" y="0"/>
                  </a:lnTo>
                  <a:cubicBezTo>
                    <a:pt x="4" y="1"/>
                    <a:pt x="4" y="2"/>
                    <a:pt x="5" y="3"/>
                  </a:cubicBezTo>
                  <a:cubicBezTo>
                    <a:pt x="5" y="4"/>
                    <a:pt x="4" y="5"/>
                    <a:pt x="3" y="6"/>
                  </a:cubicBezTo>
                  <a:cubicBezTo>
                    <a:pt x="2" y="5"/>
                    <a:pt x="1" y="4"/>
                    <a:pt x="0" y="3"/>
                  </a:cubicBezTo>
                  <a:cubicBezTo>
                    <a:pt x="1" y="2"/>
                    <a:pt x="2" y="1"/>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1" name="Freeform 1357"/>
            <p:cNvSpPr>
              <a:spLocks/>
            </p:cNvSpPr>
            <p:nvPr userDrawn="1"/>
          </p:nvSpPr>
          <p:spPr bwMode="auto">
            <a:xfrm>
              <a:off x="297" y="200"/>
              <a:ext cx="2" cy="4"/>
            </a:xfrm>
            <a:custGeom>
              <a:avLst/>
              <a:gdLst>
                <a:gd name="T0" fmla="*/ 3 w 5"/>
                <a:gd name="T1" fmla="*/ 7 h 7"/>
                <a:gd name="T2" fmla="*/ 3 w 5"/>
                <a:gd name="T3" fmla="*/ 7 h 7"/>
                <a:gd name="T4" fmla="*/ 0 w 5"/>
                <a:gd name="T5" fmla="*/ 4 h 7"/>
                <a:gd name="T6" fmla="*/ 3 w 5"/>
                <a:gd name="T7" fmla="*/ 0 h 7"/>
                <a:gd name="T8" fmla="*/ 5 w 5"/>
                <a:gd name="T9" fmla="*/ 4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lnTo>
                    <a:pt x="3" y="7"/>
                  </a:lnTo>
                  <a:cubicBezTo>
                    <a:pt x="2" y="6"/>
                    <a:pt x="1" y="5"/>
                    <a:pt x="0" y="4"/>
                  </a:cubicBezTo>
                  <a:cubicBezTo>
                    <a:pt x="1" y="3"/>
                    <a:pt x="2" y="1"/>
                    <a:pt x="3" y="0"/>
                  </a:cubicBezTo>
                  <a:cubicBezTo>
                    <a:pt x="4" y="2"/>
                    <a:pt x="5" y="3"/>
                    <a:pt x="5"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2" name="Freeform 1358"/>
            <p:cNvSpPr>
              <a:spLocks/>
            </p:cNvSpPr>
            <p:nvPr userDrawn="1"/>
          </p:nvSpPr>
          <p:spPr bwMode="auto">
            <a:xfrm>
              <a:off x="295" y="202"/>
              <a:ext cx="3" cy="3"/>
            </a:xfrm>
            <a:custGeom>
              <a:avLst/>
              <a:gdLst>
                <a:gd name="T0" fmla="*/ 3 w 5"/>
                <a:gd name="T1" fmla="*/ 7 h 7"/>
                <a:gd name="T2" fmla="*/ 3 w 5"/>
                <a:gd name="T3" fmla="*/ 7 h 7"/>
                <a:gd name="T4" fmla="*/ 0 w 5"/>
                <a:gd name="T5" fmla="*/ 4 h 7"/>
                <a:gd name="T6" fmla="*/ 3 w 5"/>
                <a:gd name="T7" fmla="*/ 0 h 7"/>
                <a:gd name="T8" fmla="*/ 5 w 5"/>
                <a:gd name="T9" fmla="*/ 4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lnTo>
                    <a:pt x="3" y="7"/>
                  </a:lnTo>
                  <a:cubicBezTo>
                    <a:pt x="2" y="6"/>
                    <a:pt x="1" y="5"/>
                    <a:pt x="0" y="4"/>
                  </a:cubicBezTo>
                  <a:cubicBezTo>
                    <a:pt x="1" y="3"/>
                    <a:pt x="2" y="1"/>
                    <a:pt x="3" y="0"/>
                  </a:cubicBezTo>
                  <a:cubicBezTo>
                    <a:pt x="4" y="2"/>
                    <a:pt x="5" y="3"/>
                    <a:pt x="5"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3" name="Freeform 1359"/>
            <p:cNvSpPr>
              <a:spLocks/>
            </p:cNvSpPr>
            <p:nvPr userDrawn="1"/>
          </p:nvSpPr>
          <p:spPr bwMode="auto">
            <a:xfrm>
              <a:off x="294" y="204"/>
              <a:ext cx="2" cy="3"/>
            </a:xfrm>
            <a:custGeom>
              <a:avLst/>
              <a:gdLst>
                <a:gd name="T0" fmla="*/ 3 w 5"/>
                <a:gd name="T1" fmla="*/ 6 h 6"/>
                <a:gd name="T2" fmla="*/ 3 w 5"/>
                <a:gd name="T3" fmla="*/ 6 h 6"/>
                <a:gd name="T4" fmla="*/ 0 w 5"/>
                <a:gd name="T5" fmla="*/ 3 h 6"/>
                <a:gd name="T6" fmla="*/ 3 w 5"/>
                <a:gd name="T7" fmla="*/ 0 h 6"/>
                <a:gd name="T8" fmla="*/ 5 w 5"/>
                <a:gd name="T9" fmla="*/ 3 h 6"/>
                <a:gd name="T10" fmla="*/ 3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3" y="6"/>
                  </a:moveTo>
                  <a:lnTo>
                    <a:pt x="3" y="6"/>
                  </a:lnTo>
                  <a:cubicBezTo>
                    <a:pt x="2" y="5"/>
                    <a:pt x="1" y="4"/>
                    <a:pt x="0" y="3"/>
                  </a:cubicBezTo>
                  <a:cubicBezTo>
                    <a:pt x="1" y="2"/>
                    <a:pt x="2" y="1"/>
                    <a:pt x="3" y="0"/>
                  </a:cubicBezTo>
                  <a:cubicBezTo>
                    <a:pt x="4" y="1"/>
                    <a:pt x="5" y="2"/>
                    <a:pt x="5" y="3"/>
                  </a:cubicBezTo>
                  <a:cubicBezTo>
                    <a:pt x="5" y="4"/>
                    <a:pt x="4"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4" name="Freeform 1360"/>
            <p:cNvSpPr>
              <a:spLocks/>
            </p:cNvSpPr>
            <p:nvPr userDrawn="1"/>
          </p:nvSpPr>
          <p:spPr bwMode="auto">
            <a:xfrm>
              <a:off x="293" y="206"/>
              <a:ext cx="2" cy="2"/>
            </a:xfrm>
            <a:custGeom>
              <a:avLst/>
              <a:gdLst>
                <a:gd name="T0" fmla="*/ 3 w 5"/>
                <a:gd name="T1" fmla="*/ 5 h 5"/>
                <a:gd name="T2" fmla="*/ 3 w 5"/>
                <a:gd name="T3" fmla="*/ 5 h 5"/>
                <a:gd name="T4" fmla="*/ 0 w 5"/>
                <a:gd name="T5" fmla="*/ 2 h 5"/>
                <a:gd name="T6" fmla="*/ 3 w 5"/>
                <a:gd name="T7" fmla="*/ 0 h 5"/>
                <a:gd name="T8" fmla="*/ 5 w 5"/>
                <a:gd name="T9" fmla="*/ 3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lnTo>
                    <a:pt x="3" y="5"/>
                  </a:lnTo>
                  <a:cubicBezTo>
                    <a:pt x="2" y="4"/>
                    <a:pt x="1" y="3"/>
                    <a:pt x="0" y="2"/>
                  </a:cubicBezTo>
                  <a:cubicBezTo>
                    <a:pt x="1" y="1"/>
                    <a:pt x="2" y="0"/>
                    <a:pt x="3" y="0"/>
                  </a:cubicBezTo>
                  <a:cubicBezTo>
                    <a:pt x="4" y="1"/>
                    <a:pt x="5" y="2"/>
                    <a:pt x="5" y="3"/>
                  </a:cubicBezTo>
                  <a:cubicBezTo>
                    <a:pt x="5" y="3"/>
                    <a:pt x="4" y="4"/>
                    <a:pt x="3"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5" name="Freeform 1361"/>
            <p:cNvSpPr>
              <a:spLocks/>
            </p:cNvSpPr>
            <p:nvPr userDrawn="1"/>
          </p:nvSpPr>
          <p:spPr bwMode="auto">
            <a:xfrm>
              <a:off x="298" y="202"/>
              <a:ext cx="2" cy="4"/>
            </a:xfrm>
            <a:custGeom>
              <a:avLst/>
              <a:gdLst>
                <a:gd name="T0" fmla="*/ 3 w 5"/>
                <a:gd name="T1" fmla="*/ 8 h 8"/>
                <a:gd name="T2" fmla="*/ 3 w 5"/>
                <a:gd name="T3" fmla="*/ 8 h 8"/>
                <a:gd name="T4" fmla="*/ 0 w 5"/>
                <a:gd name="T5" fmla="*/ 4 h 8"/>
                <a:gd name="T6" fmla="*/ 3 w 5"/>
                <a:gd name="T7" fmla="*/ 0 h 8"/>
                <a:gd name="T8" fmla="*/ 5 w 5"/>
                <a:gd name="T9" fmla="*/ 4 h 8"/>
                <a:gd name="T10" fmla="*/ 3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3" y="8"/>
                  </a:moveTo>
                  <a:lnTo>
                    <a:pt x="3" y="8"/>
                  </a:lnTo>
                  <a:cubicBezTo>
                    <a:pt x="2" y="6"/>
                    <a:pt x="1" y="5"/>
                    <a:pt x="0" y="4"/>
                  </a:cubicBezTo>
                  <a:cubicBezTo>
                    <a:pt x="1" y="3"/>
                    <a:pt x="2" y="2"/>
                    <a:pt x="3" y="0"/>
                  </a:cubicBezTo>
                  <a:cubicBezTo>
                    <a:pt x="4" y="2"/>
                    <a:pt x="4" y="3"/>
                    <a:pt x="5" y="4"/>
                  </a:cubicBezTo>
                  <a:cubicBezTo>
                    <a:pt x="4" y="6"/>
                    <a:pt x="4" y="7"/>
                    <a:pt x="3"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6" name="Freeform 1362"/>
            <p:cNvSpPr>
              <a:spLocks/>
            </p:cNvSpPr>
            <p:nvPr userDrawn="1"/>
          </p:nvSpPr>
          <p:spPr bwMode="auto">
            <a:xfrm>
              <a:off x="297" y="204"/>
              <a:ext cx="2" cy="3"/>
            </a:xfrm>
            <a:custGeom>
              <a:avLst/>
              <a:gdLst>
                <a:gd name="T0" fmla="*/ 3 w 6"/>
                <a:gd name="T1" fmla="*/ 7 h 7"/>
                <a:gd name="T2" fmla="*/ 3 w 6"/>
                <a:gd name="T3" fmla="*/ 7 h 7"/>
                <a:gd name="T4" fmla="*/ 0 w 6"/>
                <a:gd name="T5" fmla="*/ 3 h 7"/>
                <a:gd name="T6" fmla="*/ 3 w 6"/>
                <a:gd name="T7" fmla="*/ 0 h 7"/>
                <a:gd name="T8" fmla="*/ 6 w 6"/>
                <a:gd name="T9" fmla="*/ 4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lnTo>
                    <a:pt x="3" y="7"/>
                  </a:lnTo>
                  <a:cubicBezTo>
                    <a:pt x="2" y="6"/>
                    <a:pt x="1" y="5"/>
                    <a:pt x="0" y="3"/>
                  </a:cubicBezTo>
                  <a:cubicBezTo>
                    <a:pt x="1" y="2"/>
                    <a:pt x="2" y="1"/>
                    <a:pt x="3" y="0"/>
                  </a:cubicBezTo>
                  <a:cubicBezTo>
                    <a:pt x="4" y="2"/>
                    <a:pt x="5" y="3"/>
                    <a:pt x="6"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7" name="Freeform 1363"/>
            <p:cNvSpPr>
              <a:spLocks/>
            </p:cNvSpPr>
            <p:nvPr userDrawn="1"/>
          </p:nvSpPr>
          <p:spPr bwMode="auto">
            <a:xfrm>
              <a:off x="295" y="206"/>
              <a:ext cx="3" cy="3"/>
            </a:xfrm>
            <a:custGeom>
              <a:avLst/>
              <a:gdLst>
                <a:gd name="T0" fmla="*/ 3 w 6"/>
                <a:gd name="T1" fmla="*/ 7 h 7"/>
                <a:gd name="T2" fmla="*/ 3 w 6"/>
                <a:gd name="T3" fmla="*/ 7 h 7"/>
                <a:gd name="T4" fmla="*/ 3 w 6"/>
                <a:gd name="T5" fmla="*/ 6 h 7"/>
                <a:gd name="T6" fmla="*/ 3 w 6"/>
                <a:gd name="T7" fmla="*/ 5 h 7"/>
                <a:gd name="T8" fmla="*/ 3 w 6"/>
                <a:gd name="T9" fmla="*/ 5 h 7"/>
                <a:gd name="T10" fmla="*/ 2 w 6"/>
                <a:gd name="T11" fmla="*/ 5 h 7"/>
                <a:gd name="T12" fmla="*/ 0 w 6"/>
                <a:gd name="T13" fmla="*/ 3 h 7"/>
                <a:gd name="T14" fmla="*/ 3 w 6"/>
                <a:gd name="T15" fmla="*/ 0 h 7"/>
                <a:gd name="T16" fmla="*/ 6 w 6"/>
                <a:gd name="T17" fmla="*/ 4 h 7"/>
                <a:gd name="T18" fmla="*/ 3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3" y="7"/>
                  </a:moveTo>
                  <a:lnTo>
                    <a:pt x="3" y="7"/>
                  </a:lnTo>
                  <a:lnTo>
                    <a:pt x="3" y="6"/>
                  </a:lnTo>
                  <a:cubicBezTo>
                    <a:pt x="3" y="6"/>
                    <a:pt x="3" y="6"/>
                    <a:pt x="3" y="5"/>
                  </a:cubicBezTo>
                  <a:lnTo>
                    <a:pt x="3" y="5"/>
                  </a:lnTo>
                  <a:lnTo>
                    <a:pt x="2" y="5"/>
                  </a:lnTo>
                  <a:cubicBezTo>
                    <a:pt x="2" y="4"/>
                    <a:pt x="1" y="4"/>
                    <a:pt x="0" y="3"/>
                  </a:cubicBezTo>
                  <a:cubicBezTo>
                    <a:pt x="1" y="2"/>
                    <a:pt x="2" y="1"/>
                    <a:pt x="3" y="0"/>
                  </a:cubicBezTo>
                  <a:cubicBezTo>
                    <a:pt x="4" y="1"/>
                    <a:pt x="5" y="2"/>
                    <a:pt x="6"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8" name="Freeform 1364"/>
            <p:cNvSpPr>
              <a:spLocks/>
            </p:cNvSpPr>
            <p:nvPr userDrawn="1"/>
          </p:nvSpPr>
          <p:spPr bwMode="auto">
            <a:xfrm>
              <a:off x="294" y="207"/>
              <a:ext cx="2" cy="2"/>
            </a:xfrm>
            <a:custGeom>
              <a:avLst/>
              <a:gdLst>
                <a:gd name="T0" fmla="*/ 5 w 5"/>
                <a:gd name="T1" fmla="*/ 3 h 4"/>
                <a:gd name="T2" fmla="*/ 5 w 5"/>
                <a:gd name="T3" fmla="*/ 3 h 4"/>
                <a:gd name="T4" fmla="*/ 1 w 5"/>
                <a:gd name="T5" fmla="*/ 4 h 4"/>
                <a:gd name="T6" fmla="*/ 0 w 5"/>
                <a:gd name="T7" fmla="*/ 2 h 4"/>
                <a:gd name="T8" fmla="*/ 3 w 5"/>
                <a:gd name="T9" fmla="*/ 0 h 4"/>
                <a:gd name="T10" fmla="*/ 5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5" y="3"/>
                  </a:moveTo>
                  <a:lnTo>
                    <a:pt x="5" y="3"/>
                  </a:lnTo>
                  <a:cubicBezTo>
                    <a:pt x="4" y="3"/>
                    <a:pt x="2" y="3"/>
                    <a:pt x="1" y="4"/>
                  </a:cubicBezTo>
                  <a:lnTo>
                    <a:pt x="0" y="2"/>
                  </a:lnTo>
                  <a:cubicBezTo>
                    <a:pt x="1" y="2"/>
                    <a:pt x="2" y="1"/>
                    <a:pt x="3" y="0"/>
                  </a:cubicBezTo>
                  <a:cubicBezTo>
                    <a:pt x="3" y="1"/>
                    <a:pt x="4" y="2"/>
                    <a:pt x="5"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39" name="Rectangle 1365"/>
            <p:cNvSpPr>
              <a:spLocks noChangeArrowheads="1"/>
            </p:cNvSpPr>
            <p:nvPr userDrawn="1"/>
          </p:nvSpPr>
          <p:spPr bwMode="auto">
            <a:xfrm>
              <a:off x="296" y="209"/>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0" name="Freeform 1366"/>
            <p:cNvSpPr>
              <a:spLocks/>
            </p:cNvSpPr>
            <p:nvPr userDrawn="1"/>
          </p:nvSpPr>
          <p:spPr bwMode="auto">
            <a:xfrm>
              <a:off x="293" y="209"/>
              <a:ext cx="1" cy="1"/>
            </a:xfrm>
            <a:custGeom>
              <a:avLst/>
              <a:gdLst>
                <a:gd name="T0" fmla="*/ 3 w 3"/>
                <a:gd name="T1" fmla="*/ 1 h 3"/>
                <a:gd name="T2" fmla="*/ 3 w 3"/>
                <a:gd name="T3" fmla="*/ 1 h 3"/>
                <a:gd name="T4" fmla="*/ 1 w 3"/>
                <a:gd name="T5" fmla="*/ 2 h 3"/>
                <a:gd name="T6" fmla="*/ 0 w 3"/>
                <a:gd name="T7" fmla="*/ 3 h 3"/>
                <a:gd name="T8" fmla="*/ 0 w 3"/>
                <a:gd name="T9" fmla="*/ 2 h 3"/>
                <a:gd name="T10" fmla="*/ 3 w 3"/>
                <a:gd name="T11" fmla="*/ 0 h 3"/>
                <a:gd name="T12" fmla="*/ 3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1"/>
                  </a:moveTo>
                  <a:lnTo>
                    <a:pt x="3" y="1"/>
                  </a:lnTo>
                  <a:cubicBezTo>
                    <a:pt x="3" y="1"/>
                    <a:pt x="2" y="2"/>
                    <a:pt x="1" y="2"/>
                  </a:cubicBezTo>
                  <a:lnTo>
                    <a:pt x="0" y="3"/>
                  </a:lnTo>
                  <a:lnTo>
                    <a:pt x="0" y="2"/>
                  </a:lnTo>
                  <a:cubicBezTo>
                    <a:pt x="1" y="1"/>
                    <a:pt x="2" y="1"/>
                    <a:pt x="3" y="0"/>
                  </a:cubicBezTo>
                  <a:lnTo>
                    <a:pt x="3"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1" name="Freeform 1367"/>
            <p:cNvSpPr>
              <a:spLocks/>
            </p:cNvSpPr>
            <p:nvPr userDrawn="1"/>
          </p:nvSpPr>
          <p:spPr bwMode="auto">
            <a:xfrm>
              <a:off x="295" y="210"/>
              <a:ext cx="0" cy="1"/>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1"/>
                  </a:ln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2" name="Freeform 1368"/>
            <p:cNvSpPr>
              <a:spLocks/>
            </p:cNvSpPr>
            <p:nvPr userDrawn="1"/>
          </p:nvSpPr>
          <p:spPr bwMode="auto">
            <a:xfrm>
              <a:off x="294" y="212"/>
              <a:ext cx="2" cy="1"/>
            </a:xfrm>
            <a:custGeom>
              <a:avLst/>
              <a:gdLst>
                <a:gd name="T0" fmla="*/ 1 w 3"/>
                <a:gd name="T1" fmla="*/ 2 h 2"/>
                <a:gd name="T2" fmla="*/ 1 w 3"/>
                <a:gd name="T3" fmla="*/ 2 h 2"/>
                <a:gd name="T4" fmla="*/ 0 w 3"/>
                <a:gd name="T5" fmla="*/ 2 h 2"/>
                <a:gd name="T6" fmla="*/ 3 w 3"/>
                <a:gd name="T7" fmla="*/ 0 h 2"/>
                <a:gd name="T8" fmla="*/ 3 w 3"/>
                <a:gd name="T9" fmla="*/ 0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1" y="2"/>
                  </a:lnTo>
                  <a:cubicBezTo>
                    <a:pt x="1" y="2"/>
                    <a:pt x="1" y="2"/>
                    <a:pt x="0" y="2"/>
                  </a:cubicBezTo>
                  <a:cubicBezTo>
                    <a:pt x="1" y="1"/>
                    <a:pt x="2" y="1"/>
                    <a:pt x="3" y="0"/>
                  </a:cubicBezTo>
                  <a:lnTo>
                    <a:pt x="3" y="0"/>
                  </a:lnTo>
                  <a:lnTo>
                    <a:pt x="1"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3" name="Freeform 1369"/>
            <p:cNvSpPr>
              <a:spLocks/>
            </p:cNvSpPr>
            <p:nvPr userDrawn="1"/>
          </p:nvSpPr>
          <p:spPr bwMode="auto">
            <a:xfrm>
              <a:off x="298" y="206"/>
              <a:ext cx="2" cy="3"/>
            </a:xfrm>
            <a:custGeom>
              <a:avLst/>
              <a:gdLst>
                <a:gd name="T0" fmla="*/ 2 w 5"/>
                <a:gd name="T1" fmla="*/ 6 h 6"/>
                <a:gd name="T2" fmla="*/ 2 w 5"/>
                <a:gd name="T3" fmla="*/ 6 h 6"/>
                <a:gd name="T4" fmla="*/ 0 w 5"/>
                <a:gd name="T5" fmla="*/ 3 h 6"/>
                <a:gd name="T6" fmla="*/ 3 w 5"/>
                <a:gd name="T7" fmla="*/ 0 h 6"/>
                <a:gd name="T8" fmla="*/ 5 w 5"/>
                <a:gd name="T9" fmla="*/ 3 h 6"/>
                <a:gd name="T10" fmla="*/ 2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2" y="6"/>
                  </a:moveTo>
                  <a:lnTo>
                    <a:pt x="2" y="6"/>
                  </a:lnTo>
                  <a:cubicBezTo>
                    <a:pt x="2" y="5"/>
                    <a:pt x="1" y="4"/>
                    <a:pt x="0" y="3"/>
                  </a:cubicBezTo>
                  <a:cubicBezTo>
                    <a:pt x="1" y="2"/>
                    <a:pt x="2" y="1"/>
                    <a:pt x="3" y="0"/>
                  </a:cubicBezTo>
                  <a:cubicBezTo>
                    <a:pt x="4" y="1"/>
                    <a:pt x="4" y="2"/>
                    <a:pt x="5" y="3"/>
                  </a:cubicBezTo>
                  <a:cubicBezTo>
                    <a:pt x="4" y="4"/>
                    <a:pt x="3"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4" name="Freeform 1370"/>
            <p:cNvSpPr>
              <a:spLocks/>
            </p:cNvSpPr>
            <p:nvPr userDrawn="1"/>
          </p:nvSpPr>
          <p:spPr bwMode="auto">
            <a:xfrm>
              <a:off x="297" y="208"/>
              <a:ext cx="2" cy="2"/>
            </a:xfrm>
            <a:custGeom>
              <a:avLst/>
              <a:gdLst>
                <a:gd name="T0" fmla="*/ 2 w 5"/>
                <a:gd name="T1" fmla="*/ 6 h 6"/>
                <a:gd name="T2" fmla="*/ 2 w 5"/>
                <a:gd name="T3" fmla="*/ 6 h 6"/>
                <a:gd name="T4" fmla="*/ 0 w 5"/>
                <a:gd name="T5" fmla="*/ 3 h 6"/>
                <a:gd name="T6" fmla="*/ 3 w 5"/>
                <a:gd name="T7" fmla="*/ 0 h 6"/>
                <a:gd name="T8" fmla="*/ 5 w 5"/>
                <a:gd name="T9" fmla="*/ 3 h 6"/>
                <a:gd name="T10" fmla="*/ 2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2" y="6"/>
                  </a:moveTo>
                  <a:lnTo>
                    <a:pt x="2" y="6"/>
                  </a:lnTo>
                  <a:cubicBezTo>
                    <a:pt x="2" y="5"/>
                    <a:pt x="1" y="4"/>
                    <a:pt x="0" y="3"/>
                  </a:cubicBezTo>
                  <a:cubicBezTo>
                    <a:pt x="1" y="2"/>
                    <a:pt x="2" y="1"/>
                    <a:pt x="3" y="0"/>
                  </a:cubicBezTo>
                  <a:cubicBezTo>
                    <a:pt x="4" y="1"/>
                    <a:pt x="4" y="2"/>
                    <a:pt x="5" y="3"/>
                  </a:cubicBezTo>
                  <a:cubicBezTo>
                    <a:pt x="4" y="4"/>
                    <a:pt x="3"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5" name="Freeform 1371"/>
            <p:cNvSpPr>
              <a:spLocks/>
            </p:cNvSpPr>
            <p:nvPr userDrawn="1"/>
          </p:nvSpPr>
          <p:spPr bwMode="auto">
            <a:xfrm>
              <a:off x="295" y="209"/>
              <a:ext cx="3" cy="3"/>
            </a:xfrm>
            <a:custGeom>
              <a:avLst/>
              <a:gdLst>
                <a:gd name="T0" fmla="*/ 2 w 5"/>
                <a:gd name="T1" fmla="*/ 6 h 6"/>
                <a:gd name="T2" fmla="*/ 2 w 5"/>
                <a:gd name="T3" fmla="*/ 6 h 6"/>
                <a:gd name="T4" fmla="*/ 2 w 5"/>
                <a:gd name="T5" fmla="*/ 6 h 6"/>
                <a:gd name="T6" fmla="*/ 3 w 5"/>
                <a:gd name="T7" fmla="*/ 4 h 6"/>
                <a:gd name="T8" fmla="*/ 2 w 5"/>
                <a:gd name="T9" fmla="*/ 4 h 6"/>
                <a:gd name="T10" fmla="*/ 1 w 5"/>
                <a:gd name="T11" fmla="*/ 4 h 6"/>
                <a:gd name="T12" fmla="*/ 0 w 5"/>
                <a:gd name="T13" fmla="*/ 3 h 6"/>
                <a:gd name="T14" fmla="*/ 3 w 5"/>
                <a:gd name="T15" fmla="*/ 0 h 6"/>
                <a:gd name="T16" fmla="*/ 5 w 5"/>
                <a:gd name="T17" fmla="*/ 3 h 6"/>
                <a:gd name="T18" fmla="*/ 2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2" y="6"/>
                  </a:moveTo>
                  <a:lnTo>
                    <a:pt x="2" y="6"/>
                  </a:lnTo>
                  <a:lnTo>
                    <a:pt x="2" y="6"/>
                  </a:lnTo>
                  <a:cubicBezTo>
                    <a:pt x="2" y="5"/>
                    <a:pt x="2" y="5"/>
                    <a:pt x="3" y="4"/>
                  </a:cubicBezTo>
                  <a:lnTo>
                    <a:pt x="2" y="4"/>
                  </a:lnTo>
                  <a:cubicBezTo>
                    <a:pt x="2" y="4"/>
                    <a:pt x="2" y="4"/>
                    <a:pt x="1" y="4"/>
                  </a:cubicBezTo>
                  <a:lnTo>
                    <a:pt x="0" y="3"/>
                  </a:lnTo>
                  <a:cubicBezTo>
                    <a:pt x="1" y="2"/>
                    <a:pt x="2" y="1"/>
                    <a:pt x="3" y="0"/>
                  </a:cubicBezTo>
                  <a:cubicBezTo>
                    <a:pt x="4" y="1"/>
                    <a:pt x="4" y="2"/>
                    <a:pt x="5" y="3"/>
                  </a:cubicBezTo>
                  <a:cubicBezTo>
                    <a:pt x="4" y="4"/>
                    <a:pt x="3"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6" name="Freeform 1372"/>
            <p:cNvSpPr>
              <a:spLocks/>
            </p:cNvSpPr>
            <p:nvPr userDrawn="1"/>
          </p:nvSpPr>
          <p:spPr bwMode="auto">
            <a:xfrm>
              <a:off x="295" y="212"/>
              <a:ext cx="2" cy="2"/>
            </a:xfrm>
            <a:custGeom>
              <a:avLst/>
              <a:gdLst>
                <a:gd name="T0" fmla="*/ 3 w 4"/>
                <a:gd name="T1" fmla="*/ 0 h 3"/>
                <a:gd name="T2" fmla="*/ 3 w 4"/>
                <a:gd name="T3" fmla="*/ 0 h 3"/>
                <a:gd name="T4" fmla="*/ 4 w 4"/>
                <a:gd name="T5" fmla="*/ 2 h 3"/>
                <a:gd name="T6" fmla="*/ 3 w 4"/>
                <a:gd name="T7" fmla="*/ 3 h 3"/>
                <a:gd name="T8" fmla="*/ 0 w 4"/>
                <a:gd name="T9" fmla="*/ 3 h 3"/>
                <a:gd name="T10" fmla="*/ 0 w 4"/>
                <a:gd name="T11" fmla="*/ 3 h 3"/>
                <a:gd name="T12" fmla="*/ 1 w 4"/>
                <a:gd name="T13" fmla="*/ 1 h 3"/>
                <a:gd name="T14" fmla="*/ 1 w 4"/>
                <a:gd name="T15" fmla="*/ 1 h 3"/>
                <a:gd name="T16" fmla="*/ 3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3" y="0"/>
                  </a:moveTo>
                  <a:lnTo>
                    <a:pt x="3" y="0"/>
                  </a:lnTo>
                  <a:cubicBezTo>
                    <a:pt x="3" y="1"/>
                    <a:pt x="4" y="2"/>
                    <a:pt x="4" y="2"/>
                  </a:cubicBezTo>
                  <a:lnTo>
                    <a:pt x="3" y="3"/>
                  </a:lnTo>
                  <a:cubicBezTo>
                    <a:pt x="2" y="3"/>
                    <a:pt x="1" y="3"/>
                    <a:pt x="0" y="3"/>
                  </a:cubicBezTo>
                  <a:lnTo>
                    <a:pt x="0" y="3"/>
                  </a:lnTo>
                  <a:cubicBezTo>
                    <a:pt x="1" y="2"/>
                    <a:pt x="1" y="2"/>
                    <a:pt x="1" y="1"/>
                  </a:cubicBezTo>
                  <a:lnTo>
                    <a:pt x="1" y="1"/>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7" name="Freeform 1373"/>
            <p:cNvSpPr>
              <a:spLocks/>
            </p:cNvSpPr>
            <p:nvPr userDrawn="1"/>
          </p:nvSpPr>
          <p:spPr bwMode="auto">
            <a:xfrm>
              <a:off x="296" y="211"/>
              <a:ext cx="2" cy="2"/>
            </a:xfrm>
            <a:custGeom>
              <a:avLst/>
              <a:gdLst>
                <a:gd name="T0" fmla="*/ 3 w 5"/>
                <a:gd name="T1" fmla="*/ 0 h 5"/>
                <a:gd name="T2" fmla="*/ 3 w 5"/>
                <a:gd name="T3" fmla="*/ 0 h 5"/>
                <a:gd name="T4" fmla="*/ 5 w 5"/>
                <a:gd name="T5" fmla="*/ 3 h 5"/>
                <a:gd name="T6" fmla="*/ 2 w 5"/>
                <a:gd name="T7" fmla="*/ 5 h 5"/>
                <a:gd name="T8" fmla="*/ 0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lnTo>
                    <a:pt x="3" y="0"/>
                  </a:lnTo>
                  <a:cubicBezTo>
                    <a:pt x="4" y="1"/>
                    <a:pt x="4" y="2"/>
                    <a:pt x="5" y="3"/>
                  </a:cubicBezTo>
                  <a:cubicBezTo>
                    <a:pt x="4" y="4"/>
                    <a:pt x="3" y="4"/>
                    <a:pt x="2" y="5"/>
                  </a:cubicBezTo>
                  <a:cubicBezTo>
                    <a:pt x="1" y="4"/>
                    <a:pt x="1" y="3"/>
                    <a:pt x="0" y="2"/>
                  </a:cubicBezTo>
                  <a:cubicBezTo>
                    <a:pt x="1" y="1"/>
                    <a:pt x="2" y="1"/>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8" name="Freeform 1374"/>
            <p:cNvSpPr>
              <a:spLocks/>
            </p:cNvSpPr>
            <p:nvPr userDrawn="1"/>
          </p:nvSpPr>
          <p:spPr bwMode="auto">
            <a:xfrm>
              <a:off x="290" y="206"/>
              <a:ext cx="0" cy="1"/>
            </a:xfrm>
            <a:custGeom>
              <a:avLst/>
              <a:gdLst>
                <a:gd name="T0" fmla="*/ 0 w 1"/>
                <a:gd name="T1" fmla="*/ 0 h 2"/>
                <a:gd name="T2" fmla="*/ 0 w 1"/>
                <a:gd name="T3" fmla="*/ 0 h 2"/>
                <a:gd name="T4" fmla="*/ 1 w 1"/>
                <a:gd name="T5" fmla="*/ 0 h 2"/>
                <a:gd name="T6" fmla="*/ 1 w 1"/>
                <a:gd name="T7" fmla="*/ 2 h 2"/>
                <a:gd name="T8" fmla="*/ 0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1" y="0"/>
                  </a:lnTo>
                  <a:lnTo>
                    <a:pt x="1" y="2"/>
                  </a:lnTo>
                  <a:lnTo>
                    <a:pt x="0" y="2"/>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49" name="Freeform 1375"/>
            <p:cNvSpPr>
              <a:spLocks/>
            </p:cNvSpPr>
            <p:nvPr userDrawn="1"/>
          </p:nvSpPr>
          <p:spPr bwMode="auto">
            <a:xfrm>
              <a:off x="290" y="205"/>
              <a:ext cx="0" cy="1"/>
            </a:xfrm>
            <a:custGeom>
              <a:avLst/>
              <a:gdLst>
                <a:gd name="T0" fmla="*/ 0 w 1"/>
                <a:gd name="T1" fmla="*/ 0 h 2"/>
                <a:gd name="T2" fmla="*/ 0 w 1"/>
                <a:gd name="T3" fmla="*/ 0 h 2"/>
                <a:gd name="T4" fmla="*/ 1 w 1"/>
                <a:gd name="T5" fmla="*/ 1 h 2"/>
                <a:gd name="T6" fmla="*/ 1 w 1"/>
                <a:gd name="T7" fmla="*/ 2 h 2"/>
                <a:gd name="T8" fmla="*/ 0 w 1"/>
                <a:gd name="T9" fmla="*/ 2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1" y="1"/>
                  </a:lnTo>
                  <a:lnTo>
                    <a:pt x="1" y="2"/>
                  </a:lnTo>
                  <a:lnTo>
                    <a:pt x="0" y="2"/>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0" name="Freeform 1376"/>
            <p:cNvSpPr>
              <a:spLocks/>
            </p:cNvSpPr>
            <p:nvPr userDrawn="1"/>
          </p:nvSpPr>
          <p:spPr bwMode="auto">
            <a:xfrm>
              <a:off x="290" y="204"/>
              <a:ext cx="1" cy="1"/>
            </a:xfrm>
            <a:custGeom>
              <a:avLst/>
              <a:gdLst>
                <a:gd name="T0" fmla="*/ 0 w 2"/>
                <a:gd name="T1" fmla="*/ 0 h 2"/>
                <a:gd name="T2" fmla="*/ 0 w 2"/>
                <a:gd name="T3" fmla="*/ 0 h 2"/>
                <a:gd name="T4" fmla="*/ 2 w 2"/>
                <a:gd name="T5" fmla="*/ 0 h 2"/>
                <a:gd name="T6" fmla="*/ 2 w 2"/>
                <a:gd name="T7" fmla="*/ 2 h 2"/>
                <a:gd name="T8" fmla="*/ 0 w 2"/>
                <a:gd name="T9" fmla="*/ 1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0"/>
                  </a:lnTo>
                  <a:lnTo>
                    <a:pt x="2" y="2"/>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1" name="Freeform 1377"/>
            <p:cNvSpPr>
              <a:spLocks/>
            </p:cNvSpPr>
            <p:nvPr userDrawn="1"/>
          </p:nvSpPr>
          <p:spPr bwMode="auto">
            <a:xfrm>
              <a:off x="290" y="203"/>
              <a:ext cx="1" cy="1"/>
            </a:xfrm>
            <a:custGeom>
              <a:avLst/>
              <a:gdLst>
                <a:gd name="T0" fmla="*/ 0 w 2"/>
                <a:gd name="T1" fmla="*/ 0 h 2"/>
                <a:gd name="T2" fmla="*/ 0 w 2"/>
                <a:gd name="T3" fmla="*/ 0 h 2"/>
                <a:gd name="T4" fmla="*/ 2 w 2"/>
                <a:gd name="T5" fmla="*/ 1 h 2"/>
                <a:gd name="T6" fmla="*/ 2 w 2"/>
                <a:gd name="T7" fmla="*/ 2 h 2"/>
                <a:gd name="T8" fmla="*/ 0 w 2"/>
                <a:gd name="T9" fmla="*/ 2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1"/>
                  </a:lnTo>
                  <a:lnTo>
                    <a:pt x="2" y="2"/>
                  </a:lnTo>
                  <a:lnTo>
                    <a:pt x="0" y="2"/>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2" name="Freeform 1378"/>
            <p:cNvSpPr>
              <a:spLocks/>
            </p:cNvSpPr>
            <p:nvPr userDrawn="1"/>
          </p:nvSpPr>
          <p:spPr bwMode="auto">
            <a:xfrm>
              <a:off x="290" y="202"/>
              <a:ext cx="1" cy="0"/>
            </a:xfrm>
            <a:custGeom>
              <a:avLst/>
              <a:gdLst>
                <a:gd name="T0" fmla="*/ 0 w 3"/>
                <a:gd name="T1" fmla="*/ 0 h 1"/>
                <a:gd name="T2" fmla="*/ 0 w 3"/>
                <a:gd name="T3" fmla="*/ 0 h 1"/>
                <a:gd name="T4" fmla="*/ 3 w 3"/>
                <a:gd name="T5" fmla="*/ 0 h 1"/>
                <a:gd name="T6" fmla="*/ 2 w 3"/>
                <a:gd name="T7" fmla="*/ 1 h 1"/>
                <a:gd name="T8" fmla="*/ 0 w 3"/>
                <a:gd name="T9" fmla="*/ 1 h 1"/>
                <a:gd name="T10" fmla="*/ 0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0" y="0"/>
                  </a:moveTo>
                  <a:lnTo>
                    <a:pt x="0" y="0"/>
                  </a:lnTo>
                  <a:lnTo>
                    <a:pt x="3" y="0"/>
                  </a:lnTo>
                  <a:lnTo>
                    <a:pt x="2" y="1"/>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3" name="Freeform 1379"/>
            <p:cNvSpPr>
              <a:spLocks/>
            </p:cNvSpPr>
            <p:nvPr userDrawn="1"/>
          </p:nvSpPr>
          <p:spPr bwMode="auto">
            <a:xfrm>
              <a:off x="290" y="200"/>
              <a:ext cx="1" cy="1"/>
            </a:xfrm>
            <a:custGeom>
              <a:avLst/>
              <a:gdLst>
                <a:gd name="T0" fmla="*/ 0 w 2"/>
                <a:gd name="T1" fmla="*/ 0 h 2"/>
                <a:gd name="T2" fmla="*/ 0 w 2"/>
                <a:gd name="T3" fmla="*/ 0 h 2"/>
                <a:gd name="T4" fmla="*/ 2 w 2"/>
                <a:gd name="T5" fmla="*/ 0 h 2"/>
                <a:gd name="T6" fmla="*/ 2 w 2"/>
                <a:gd name="T7" fmla="*/ 2 h 2"/>
                <a:gd name="T8" fmla="*/ 0 w 2"/>
                <a:gd name="T9" fmla="*/ 1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0"/>
                  </a:lnTo>
                  <a:lnTo>
                    <a:pt x="2" y="2"/>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4" name="Freeform 1380"/>
            <p:cNvSpPr>
              <a:spLocks/>
            </p:cNvSpPr>
            <p:nvPr userDrawn="1"/>
          </p:nvSpPr>
          <p:spPr bwMode="auto">
            <a:xfrm>
              <a:off x="290" y="199"/>
              <a:ext cx="1" cy="1"/>
            </a:xfrm>
            <a:custGeom>
              <a:avLst/>
              <a:gdLst>
                <a:gd name="T0" fmla="*/ 0 w 2"/>
                <a:gd name="T1" fmla="*/ 0 h 2"/>
                <a:gd name="T2" fmla="*/ 0 w 2"/>
                <a:gd name="T3" fmla="*/ 0 h 2"/>
                <a:gd name="T4" fmla="*/ 2 w 2"/>
                <a:gd name="T5" fmla="*/ 1 h 2"/>
                <a:gd name="T6" fmla="*/ 2 w 2"/>
                <a:gd name="T7" fmla="*/ 2 h 2"/>
                <a:gd name="T8" fmla="*/ 0 w 2"/>
                <a:gd name="T9" fmla="*/ 1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2" y="1"/>
                  </a:lnTo>
                  <a:lnTo>
                    <a:pt x="2" y="2"/>
                  </a:lnTo>
                  <a:lnTo>
                    <a:pt x="0"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5" name="Freeform 1381"/>
            <p:cNvSpPr>
              <a:spLocks/>
            </p:cNvSpPr>
            <p:nvPr userDrawn="1"/>
          </p:nvSpPr>
          <p:spPr bwMode="auto">
            <a:xfrm>
              <a:off x="295" y="201"/>
              <a:ext cx="1" cy="2"/>
            </a:xfrm>
            <a:custGeom>
              <a:avLst/>
              <a:gdLst>
                <a:gd name="T0" fmla="*/ 0 w 2"/>
                <a:gd name="T1" fmla="*/ 0 h 3"/>
                <a:gd name="T2" fmla="*/ 0 w 2"/>
                <a:gd name="T3" fmla="*/ 0 h 3"/>
                <a:gd name="T4" fmla="*/ 2 w 2"/>
                <a:gd name="T5" fmla="*/ 2 h 3"/>
                <a:gd name="T6" fmla="*/ 1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0"/>
                  </a:lnTo>
                  <a:lnTo>
                    <a:pt x="2" y="2"/>
                  </a:lnTo>
                  <a:lnTo>
                    <a:pt x="1"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6" name="Freeform 1382"/>
            <p:cNvSpPr>
              <a:spLocks/>
            </p:cNvSpPr>
            <p:nvPr userDrawn="1"/>
          </p:nvSpPr>
          <p:spPr bwMode="auto">
            <a:xfrm>
              <a:off x="297" y="203"/>
              <a:ext cx="1" cy="2"/>
            </a:xfrm>
            <a:custGeom>
              <a:avLst/>
              <a:gdLst>
                <a:gd name="T0" fmla="*/ 0 w 2"/>
                <a:gd name="T1" fmla="*/ 0 h 3"/>
                <a:gd name="T2" fmla="*/ 0 w 2"/>
                <a:gd name="T3" fmla="*/ 0 h 3"/>
                <a:gd name="T4" fmla="*/ 2 w 2"/>
                <a:gd name="T5" fmla="*/ 2 h 3"/>
                <a:gd name="T6" fmla="*/ 1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0"/>
                  </a:lnTo>
                  <a:lnTo>
                    <a:pt x="2" y="2"/>
                  </a:lnTo>
                  <a:lnTo>
                    <a:pt x="1"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757" name="Freeform 1383"/>
            <p:cNvSpPr>
              <a:spLocks/>
            </p:cNvSpPr>
            <p:nvPr userDrawn="1"/>
          </p:nvSpPr>
          <p:spPr bwMode="auto">
            <a:xfrm>
              <a:off x="298" y="205"/>
              <a:ext cx="1" cy="2"/>
            </a:xfrm>
            <a:custGeom>
              <a:avLst/>
              <a:gdLst>
                <a:gd name="T0" fmla="*/ 0 w 1"/>
                <a:gd name="T1" fmla="*/ 0 h 3"/>
                <a:gd name="T2" fmla="*/ 0 w 1"/>
                <a:gd name="T3" fmla="*/ 0 h 3"/>
                <a:gd name="T4" fmla="*/ 1 w 1"/>
                <a:gd name="T5" fmla="*/ 1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1"/>
                  </a:lnTo>
                  <a:lnTo>
                    <a:pt x="0" y="3"/>
                  </a:lnTo>
                  <a:cubicBezTo>
                    <a:pt x="0" y="1"/>
                    <a:pt x="0" y="0"/>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grpSp>
      <p:grpSp>
        <p:nvGrpSpPr>
          <p:cNvPr id="985" name="Group 1585"/>
          <p:cNvGrpSpPr>
            <a:grpSpLocks/>
          </p:cNvGrpSpPr>
          <p:nvPr userDrawn="1"/>
        </p:nvGrpSpPr>
        <p:grpSpPr bwMode="auto">
          <a:xfrm>
            <a:off x="438151" y="295275"/>
            <a:ext cx="303213" cy="430213"/>
            <a:chOff x="276" y="186"/>
            <a:chExt cx="191" cy="271"/>
          </a:xfrm>
        </p:grpSpPr>
        <p:sp>
          <p:nvSpPr>
            <p:cNvPr id="1358" name="Freeform 1385"/>
            <p:cNvSpPr>
              <a:spLocks/>
            </p:cNvSpPr>
            <p:nvPr userDrawn="1"/>
          </p:nvSpPr>
          <p:spPr bwMode="auto">
            <a:xfrm>
              <a:off x="299" y="207"/>
              <a:ext cx="1" cy="1"/>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9" name="Freeform 1386"/>
            <p:cNvSpPr>
              <a:spLocks/>
            </p:cNvSpPr>
            <p:nvPr userDrawn="1"/>
          </p:nvSpPr>
          <p:spPr bwMode="auto">
            <a:xfrm>
              <a:off x="297" y="207"/>
              <a:ext cx="1" cy="1"/>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0" name="Freeform 1387"/>
            <p:cNvSpPr>
              <a:spLocks/>
            </p:cNvSpPr>
            <p:nvPr userDrawn="1"/>
          </p:nvSpPr>
          <p:spPr bwMode="auto">
            <a:xfrm>
              <a:off x="294" y="206"/>
              <a:ext cx="1" cy="2"/>
            </a:xfrm>
            <a:custGeom>
              <a:avLst/>
              <a:gdLst>
                <a:gd name="T0" fmla="*/ 1 w 2"/>
                <a:gd name="T1" fmla="*/ 0 h 3"/>
                <a:gd name="T2" fmla="*/ 1 w 2"/>
                <a:gd name="T3" fmla="*/ 0 h 3"/>
                <a:gd name="T4" fmla="*/ 2 w 2"/>
                <a:gd name="T5" fmla="*/ 2 h 3"/>
                <a:gd name="T6" fmla="*/ 0 w 2"/>
                <a:gd name="T7" fmla="*/ 3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lnTo>
                    <a:pt x="2" y="2"/>
                  </a:lnTo>
                  <a:lnTo>
                    <a:pt x="0" y="3"/>
                  </a:lnTo>
                  <a:cubicBezTo>
                    <a:pt x="1" y="2"/>
                    <a:pt x="1"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1" name="Freeform 1388"/>
            <p:cNvSpPr>
              <a:spLocks/>
            </p:cNvSpPr>
            <p:nvPr userDrawn="1"/>
          </p:nvSpPr>
          <p:spPr bwMode="auto">
            <a:xfrm>
              <a:off x="296" y="205"/>
              <a:ext cx="0" cy="1"/>
            </a:xfrm>
            <a:custGeom>
              <a:avLst/>
              <a:gdLst>
                <a:gd name="T0" fmla="*/ 0 w 1"/>
                <a:gd name="T1" fmla="*/ 0 h 3"/>
                <a:gd name="T2" fmla="*/ 0 w 1"/>
                <a:gd name="T3" fmla="*/ 0 h 3"/>
                <a:gd name="T4" fmla="*/ 1 w 1"/>
                <a:gd name="T5" fmla="*/ 1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1"/>
                  </a:lnTo>
                  <a:lnTo>
                    <a:pt x="0" y="3"/>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2" name="Freeform 1389"/>
            <p:cNvSpPr>
              <a:spLocks/>
            </p:cNvSpPr>
            <p:nvPr userDrawn="1"/>
          </p:nvSpPr>
          <p:spPr bwMode="auto">
            <a:xfrm>
              <a:off x="294" y="203"/>
              <a:ext cx="1" cy="2"/>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3" name="Freeform 1390"/>
            <p:cNvSpPr>
              <a:spLocks/>
            </p:cNvSpPr>
            <p:nvPr userDrawn="1"/>
          </p:nvSpPr>
          <p:spPr bwMode="auto">
            <a:xfrm>
              <a:off x="297" y="200"/>
              <a:ext cx="1" cy="1"/>
            </a:xfrm>
            <a:custGeom>
              <a:avLst/>
              <a:gdLst>
                <a:gd name="T0" fmla="*/ 0 w 2"/>
                <a:gd name="T1" fmla="*/ 0 h 3"/>
                <a:gd name="T2" fmla="*/ 0 w 2"/>
                <a:gd name="T3" fmla="*/ 0 h 3"/>
                <a:gd name="T4" fmla="*/ 2 w 2"/>
                <a:gd name="T5" fmla="*/ 2 h 3"/>
                <a:gd name="T6" fmla="*/ 0 w 2"/>
                <a:gd name="T7" fmla="*/ 3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0"/>
                  </a:lnTo>
                  <a:lnTo>
                    <a:pt x="2" y="2"/>
                  </a:lnTo>
                  <a:lnTo>
                    <a:pt x="0"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4" name="Freeform 1391"/>
            <p:cNvSpPr>
              <a:spLocks/>
            </p:cNvSpPr>
            <p:nvPr userDrawn="1"/>
          </p:nvSpPr>
          <p:spPr bwMode="auto">
            <a:xfrm>
              <a:off x="298" y="201"/>
              <a:ext cx="1" cy="2"/>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5" name="Freeform 1392"/>
            <p:cNvSpPr>
              <a:spLocks/>
            </p:cNvSpPr>
            <p:nvPr userDrawn="1"/>
          </p:nvSpPr>
          <p:spPr bwMode="auto">
            <a:xfrm>
              <a:off x="300" y="204"/>
              <a:ext cx="0" cy="1"/>
            </a:xfrm>
            <a:custGeom>
              <a:avLst/>
              <a:gdLst>
                <a:gd name="T0" fmla="*/ 0 w 1"/>
                <a:gd name="T1" fmla="*/ 0 h 3"/>
                <a:gd name="T2" fmla="*/ 0 w 1"/>
                <a:gd name="T3" fmla="*/ 0 h 3"/>
                <a:gd name="T4" fmla="*/ 1 w 1"/>
                <a:gd name="T5" fmla="*/ 1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1"/>
                  </a:lnTo>
                  <a:lnTo>
                    <a:pt x="0" y="3"/>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6" name="Freeform 1393"/>
            <p:cNvSpPr>
              <a:spLocks/>
            </p:cNvSpPr>
            <p:nvPr userDrawn="1"/>
          </p:nvSpPr>
          <p:spPr bwMode="auto">
            <a:xfrm>
              <a:off x="298" y="208"/>
              <a:ext cx="0" cy="2"/>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1" y="2"/>
                    <a:pt x="1" y="2"/>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7" name="Freeform 1394"/>
            <p:cNvSpPr>
              <a:spLocks/>
            </p:cNvSpPr>
            <p:nvPr userDrawn="1"/>
          </p:nvSpPr>
          <p:spPr bwMode="auto">
            <a:xfrm>
              <a:off x="298" y="211"/>
              <a:ext cx="0" cy="2"/>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1" y="2"/>
                    <a:pt x="1"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8" name="Freeform 1395"/>
            <p:cNvSpPr>
              <a:spLocks/>
            </p:cNvSpPr>
            <p:nvPr userDrawn="1"/>
          </p:nvSpPr>
          <p:spPr bwMode="auto">
            <a:xfrm>
              <a:off x="293" y="208"/>
              <a:ext cx="1" cy="1"/>
            </a:xfrm>
            <a:custGeom>
              <a:avLst/>
              <a:gdLst>
                <a:gd name="T0" fmla="*/ 0 w 1"/>
                <a:gd name="T1" fmla="*/ 0 h 2"/>
                <a:gd name="T2" fmla="*/ 0 w 1"/>
                <a:gd name="T3" fmla="*/ 0 h 2"/>
                <a:gd name="T4" fmla="*/ 1 w 1"/>
                <a:gd name="T5" fmla="*/ 1 h 2"/>
                <a:gd name="T6" fmla="*/ 0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0"/>
                  </a:lnTo>
                  <a:lnTo>
                    <a:pt x="1" y="1"/>
                  </a:lnTo>
                  <a:lnTo>
                    <a:pt x="0" y="2"/>
                  </a:lnTo>
                  <a:cubicBezTo>
                    <a:pt x="0" y="2"/>
                    <a:pt x="0" y="1"/>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69" name="Freeform 1396"/>
            <p:cNvSpPr>
              <a:spLocks/>
            </p:cNvSpPr>
            <p:nvPr userDrawn="1"/>
          </p:nvSpPr>
          <p:spPr bwMode="auto">
            <a:xfrm>
              <a:off x="297" y="210"/>
              <a:ext cx="0" cy="1"/>
            </a:xfrm>
            <a:custGeom>
              <a:avLst/>
              <a:gdLst>
                <a:gd name="T0" fmla="*/ 0 w 1"/>
                <a:gd name="T1" fmla="*/ 0 h 3"/>
                <a:gd name="T2" fmla="*/ 0 w 1"/>
                <a:gd name="T3" fmla="*/ 0 h 3"/>
                <a:gd name="T4" fmla="*/ 1 w 1"/>
                <a:gd name="T5" fmla="*/ 2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lnTo>
                    <a:pt x="1" y="2"/>
                  </a:lnTo>
                  <a:lnTo>
                    <a:pt x="0" y="3"/>
                  </a:lnTo>
                  <a:cubicBezTo>
                    <a:pt x="0" y="2"/>
                    <a:pt x="1" y="2"/>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0" name="Freeform 1397"/>
            <p:cNvSpPr>
              <a:spLocks/>
            </p:cNvSpPr>
            <p:nvPr userDrawn="1"/>
          </p:nvSpPr>
          <p:spPr bwMode="auto">
            <a:xfrm>
              <a:off x="294" y="214"/>
              <a:ext cx="3" cy="0"/>
            </a:xfrm>
            <a:custGeom>
              <a:avLst/>
              <a:gdLst>
                <a:gd name="T0" fmla="*/ 0 w 6"/>
                <a:gd name="T1" fmla="*/ 1 h 1"/>
                <a:gd name="T2" fmla="*/ 0 w 6"/>
                <a:gd name="T3" fmla="*/ 1 h 1"/>
                <a:gd name="T4" fmla="*/ 1 w 6"/>
                <a:gd name="T5" fmla="*/ 0 h 1"/>
                <a:gd name="T6" fmla="*/ 6 w 6"/>
                <a:gd name="T7" fmla="*/ 1 h 1"/>
                <a:gd name="T8" fmla="*/ 0 w 6"/>
                <a:gd name="T9" fmla="*/ 1 h 1"/>
              </a:gdLst>
              <a:ahLst/>
              <a:cxnLst>
                <a:cxn ang="0">
                  <a:pos x="T0" y="T1"/>
                </a:cxn>
                <a:cxn ang="0">
                  <a:pos x="T2" y="T3"/>
                </a:cxn>
                <a:cxn ang="0">
                  <a:pos x="T4" y="T5"/>
                </a:cxn>
                <a:cxn ang="0">
                  <a:pos x="T6" y="T7"/>
                </a:cxn>
                <a:cxn ang="0">
                  <a:pos x="T8" y="T9"/>
                </a:cxn>
              </a:cxnLst>
              <a:rect l="0" t="0" r="r" b="b"/>
              <a:pathLst>
                <a:path w="6" h="1">
                  <a:moveTo>
                    <a:pt x="0" y="1"/>
                  </a:moveTo>
                  <a:lnTo>
                    <a:pt x="0" y="1"/>
                  </a:lnTo>
                  <a:cubicBezTo>
                    <a:pt x="1" y="1"/>
                    <a:pt x="1" y="1"/>
                    <a:pt x="1" y="0"/>
                  </a:cubicBezTo>
                  <a:cubicBezTo>
                    <a:pt x="3" y="0"/>
                    <a:pt x="4" y="1"/>
                    <a:pt x="6" y="1"/>
                  </a:cubicBezTo>
                  <a:cubicBezTo>
                    <a:pt x="4" y="1"/>
                    <a:pt x="2"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1" name="Freeform 1398"/>
            <p:cNvSpPr>
              <a:spLocks/>
            </p:cNvSpPr>
            <p:nvPr userDrawn="1"/>
          </p:nvSpPr>
          <p:spPr bwMode="auto">
            <a:xfrm>
              <a:off x="293" y="209"/>
              <a:ext cx="3" cy="2"/>
            </a:xfrm>
            <a:custGeom>
              <a:avLst/>
              <a:gdLst>
                <a:gd name="T0" fmla="*/ 0 w 8"/>
                <a:gd name="T1" fmla="*/ 4 h 5"/>
                <a:gd name="T2" fmla="*/ 0 w 8"/>
                <a:gd name="T3" fmla="*/ 4 h 5"/>
                <a:gd name="T4" fmla="*/ 8 w 8"/>
                <a:gd name="T5" fmla="*/ 0 h 5"/>
                <a:gd name="T6" fmla="*/ 4 w 8"/>
                <a:gd name="T7" fmla="*/ 5 h 5"/>
                <a:gd name="T8" fmla="*/ 2 w 8"/>
                <a:gd name="T9" fmla="*/ 5 h 5"/>
                <a:gd name="T10" fmla="*/ 3 w 8"/>
                <a:gd name="T11" fmla="*/ 4 h 5"/>
                <a:gd name="T12" fmla="*/ 2 w 8"/>
                <a:gd name="T13" fmla="*/ 4 h 5"/>
                <a:gd name="T14" fmla="*/ 0 w 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0" y="4"/>
                  </a:moveTo>
                  <a:lnTo>
                    <a:pt x="0" y="4"/>
                  </a:lnTo>
                  <a:cubicBezTo>
                    <a:pt x="2" y="2"/>
                    <a:pt x="5" y="1"/>
                    <a:pt x="8" y="0"/>
                  </a:cubicBezTo>
                  <a:cubicBezTo>
                    <a:pt x="7" y="2"/>
                    <a:pt x="6" y="4"/>
                    <a:pt x="4" y="5"/>
                  </a:cubicBezTo>
                  <a:cubicBezTo>
                    <a:pt x="4" y="5"/>
                    <a:pt x="3" y="5"/>
                    <a:pt x="2" y="5"/>
                  </a:cubicBezTo>
                  <a:cubicBezTo>
                    <a:pt x="2" y="5"/>
                    <a:pt x="2" y="4"/>
                    <a:pt x="3" y="4"/>
                  </a:cubicBezTo>
                  <a:lnTo>
                    <a:pt x="2" y="4"/>
                  </a:lnTo>
                  <a:cubicBezTo>
                    <a:pt x="2" y="4"/>
                    <a:pt x="1" y="4"/>
                    <a:pt x="0"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2" name="Freeform 1399"/>
            <p:cNvSpPr>
              <a:spLocks/>
            </p:cNvSpPr>
            <p:nvPr userDrawn="1"/>
          </p:nvSpPr>
          <p:spPr bwMode="auto">
            <a:xfrm>
              <a:off x="289" y="208"/>
              <a:ext cx="1" cy="2"/>
            </a:xfrm>
            <a:custGeom>
              <a:avLst/>
              <a:gdLst>
                <a:gd name="T0" fmla="*/ 2 w 2"/>
                <a:gd name="T1" fmla="*/ 0 h 3"/>
                <a:gd name="T2" fmla="*/ 2 w 2"/>
                <a:gd name="T3" fmla="*/ 0 h 3"/>
                <a:gd name="T4" fmla="*/ 2 w 2"/>
                <a:gd name="T5" fmla="*/ 2 h 3"/>
                <a:gd name="T6" fmla="*/ 1 w 2"/>
                <a:gd name="T7" fmla="*/ 3 h 3"/>
                <a:gd name="T8" fmla="*/ 0 w 2"/>
                <a:gd name="T9" fmla="*/ 2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lnTo>
                    <a:pt x="2" y="0"/>
                  </a:lnTo>
                  <a:cubicBezTo>
                    <a:pt x="2" y="1"/>
                    <a:pt x="2" y="1"/>
                    <a:pt x="2" y="2"/>
                  </a:cubicBezTo>
                  <a:cubicBezTo>
                    <a:pt x="1" y="2"/>
                    <a:pt x="1" y="3"/>
                    <a:pt x="1" y="3"/>
                  </a:cubicBezTo>
                  <a:cubicBezTo>
                    <a:pt x="1" y="3"/>
                    <a:pt x="1" y="2"/>
                    <a:pt x="0" y="2"/>
                  </a:cubicBezTo>
                  <a:cubicBezTo>
                    <a:pt x="1" y="1"/>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3" name="Freeform 1400"/>
            <p:cNvSpPr>
              <a:spLocks/>
            </p:cNvSpPr>
            <p:nvPr userDrawn="1"/>
          </p:nvSpPr>
          <p:spPr bwMode="auto">
            <a:xfrm>
              <a:off x="291" y="210"/>
              <a:ext cx="1" cy="1"/>
            </a:xfrm>
            <a:custGeom>
              <a:avLst/>
              <a:gdLst>
                <a:gd name="T0" fmla="*/ 3 w 3"/>
                <a:gd name="T1" fmla="*/ 0 h 4"/>
                <a:gd name="T2" fmla="*/ 3 w 3"/>
                <a:gd name="T3" fmla="*/ 0 h 4"/>
                <a:gd name="T4" fmla="*/ 2 w 3"/>
                <a:gd name="T5" fmla="*/ 3 h 4"/>
                <a:gd name="T6" fmla="*/ 0 w 3"/>
                <a:gd name="T7" fmla="*/ 4 h 4"/>
                <a:gd name="T8" fmla="*/ 1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lnTo>
                    <a:pt x="3" y="0"/>
                  </a:lnTo>
                  <a:cubicBezTo>
                    <a:pt x="2" y="1"/>
                    <a:pt x="2" y="2"/>
                    <a:pt x="2" y="3"/>
                  </a:cubicBezTo>
                  <a:cubicBezTo>
                    <a:pt x="1" y="3"/>
                    <a:pt x="1" y="4"/>
                    <a:pt x="0" y="4"/>
                  </a:cubicBezTo>
                  <a:cubicBezTo>
                    <a:pt x="1" y="3"/>
                    <a:pt x="1" y="2"/>
                    <a:pt x="1" y="1"/>
                  </a:cubicBezTo>
                  <a:cubicBezTo>
                    <a:pt x="2" y="1"/>
                    <a:pt x="2" y="0"/>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4" name="Freeform 1401"/>
            <p:cNvSpPr>
              <a:spLocks/>
            </p:cNvSpPr>
            <p:nvPr userDrawn="1"/>
          </p:nvSpPr>
          <p:spPr bwMode="auto">
            <a:xfrm>
              <a:off x="292" y="211"/>
              <a:ext cx="4" cy="2"/>
            </a:xfrm>
            <a:custGeom>
              <a:avLst/>
              <a:gdLst>
                <a:gd name="T0" fmla="*/ 2 w 8"/>
                <a:gd name="T1" fmla="*/ 1 h 4"/>
                <a:gd name="T2" fmla="*/ 2 w 8"/>
                <a:gd name="T3" fmla="*/ 1 h 4"/>
                <a:gd name="T4" fmla="*/ 8 w 8"/>
                <a:gd name="T5" fmla="*/ 1 h 4"/>
                <a:gd name="T6" fmla="*/ 4 w 8"/>
                <a:gd name="T7" fmla="*/ 4 h 4"/>
                <a:gd name="T8" fmla="*/ 0 w 8"/>
                <a:gd name="T9" fmla="*/ 4 h 4"/>
                <a:gd name="T10" fmla="*/ 2 w 8"/>
                <a:gd name="T11" fmla="*/ 1 h 4"/>
              </a:gdLst>
              <a:ahLst/>
              <a:cxnLst>
                <a:cxn ang="0">
                  <a:pos x="T0" y="T1"/>
                </a:cxn>
                <a:cxn ang="0">
                  <a:pos x="T2" y="T3"/>
                </a:cxn>
                <a:cxn ang="0">
                  <a:pos x="T4" y="T5"/>
                </a:cxn>
                <a:cxn ang="0">
                  <a:pos x="T6" y="T7"/>
                </a:cxn>
                <a:cxn ang="0">
                  <a:pos x="T8" y="T9"/>
                </a:cxn>
                <a:cxn ang="0">
                  <a:pos x="T10" y="T11"/>
                </a:cxn>
              </a:cxnLst>
              <a:rect l="0" t="0" r="r" b="b"/>
              <a:pathLst>
                <a:path w="8" h="4">
                  <a:moveTo>
                    <a:pt x="2" y="1"/>
                  </a:moveTo>
                  <a:lnTo>
                    <a:pt x="2" y="1"/>
                  </a:lnTo>
                  <a:cubicBezTo>
                    <a:pt x="4" y="1"/>
                    <a:pt x="7" y="0"/>
                    <a:pt x="8" y="1"/>
                  </a:cubicBezTo>
                  <a:cubicBezTo>
                    <a:pt x="7" y="2"/>
                    <a:pt x="6" y="3"/>
                    <a:pt x="4" y="4"/>
                  </a:cubicBezTo>
                  <a:cubicBezTo>
                    <a:pt x="3" y="4"/>
                    <a:pt x="1" y="4"/>
                    <a:pt x="0" y="4"/>
                  </a:cubicBezTo>
                  <a:cubicBezTo>
                    <a:pt x="1" y="3"/>
                    <a:pt x="2" y="2"/>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5" name="Freeform 1402"/>
            <p:cNvSpPr>
              <a:spLocks/>
            </p:cNvSpPr>
            <p:nvPr userDrawn="1"/>
          </p:nvSpPr>
          <p:spPr bwMode="auto">
            <a:xfrm>
              <a:off x="289" y="208"/>
              <a:ext cx="2" cy="5"/>
            </a:xfrm>
            <a:custGeom>
              <a:avLst/>
              <a:gdLst>
                <a:gd name="T0" fmla="*/ 1 w 5"/>
                <a:gd name="T1" fmla="*/ 5 h 11"/>
                <a:gd name="T2" fmla="*/ 1 w 5"/>
                <a:gd name="T3" fmla="*/ 5 h 11"/>
                <a:gd name="T4" fmla="*/ 5 w 5"/>
                <a:gd name="T5" fmla="*/ 0 h 11"/>
                <a:gd name="T6" fmla="*/ 3 w 5"/>
                <a:gd name="T7" fmla="*/ 8 h 11"/>
                <a:gd name="T8" fmla="*/ 0 w 5"/>
                <a:gd name="T9" fmla="*/ 11 h 11"/>
                <a:gd name="T10" fmla="*/ 1 w 5"/>
                <a:gd name="T11" fmla="*/ 6 h 11"/>
                <a:gd name="T12" fmla="*/ 1 w 5"/>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1" y="5"/>
                  </a:moveTo>
                  <a:lnTo>
                    <a:pt x="1" y="5"/>
                  </a:lnTo>
                  <a:cubicBezTo>
                    <a:pt x="2" y="3"/>
                    <a:pt x="3" y="1"/>
                    <a:pt x="5" y="0"/>
                  </a:cubicBezTo>
                  <a:cubicBezTo>
                    <a:pt x="5" y="3"/>
                    <a:pt x="4" y="5"/>
                    <a:pt x="3" y="8"/>
                  </a:cubicBezTo>
                  <a:cubicBezTo>
                    <a:pt x="2" y="9"/>
                    <a:pt x="1" y="10"/>
                    <a:pt x="0" y="11"/>
                  </a:cubicBezTo>
                  <a:cubicBezTo>
                    <a:pt x="1" y="9"/>
                    <a:pt x="1" y="7"/>
                    <a:pt x="1" y="6"/>
                  </a:cubicBezTo>
                  <a:lnTo>
                    <a:pt x="1"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6" name="Freeform 1403"/>
            <p:cNvSpPr>
              <a:spLocks/>
            </p:cNvSpPr>
            <p:nvPr userDrawn="1"/>
          </p:nvSpPr>
          <p:spPr bwMode="auto">
            <a:xfrm>
              <a:off x="290" y="213"/>
              <a:ext cx="5" cy="1"/>
            </a:xfrm>
            <a:custGeom>
              <a:avLst/>
              <a:gdLst>
                <a:gd name="T0" fmla="*/ 11 w 11"/>
                <a:gd name="T1" fmla="*/ 1 h 3"/>
                <a:gd name="T2" fmla="*/ 11 w 11"/>
                <a:gd name="T3" fmla="*/ 1 h 3"/>
                <a:gd name="T4" fmla="*/ 7 w 11"/>
                <a:gd name="T5" fmla="*/ 3 h 3"/>
                <a:gd name="T6" fmla="*/ 1 w 11"/>
                <a:gd name="T7" fmla="*/ 3 h 3"/>
                <a:gd name="T8" fmla="*/ 0 w 11"/>
                <a:gd name="T9" fmla="*/ 3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lnTo>
                    <a:pt x="11" y="1"/>
                  </a:lnTo>
                  <a:cubicBezTo>
                    <a:pt x="10" y="2"/>
                    <a:pt x="9" y="3"/>
                    <a:pt x="7" y="3"/>
                  </a:cubicBezTo>
                  <a:cubicBezTo>
                    <a:pt x="5" y="3"/>
                    <a:pt x="3" y="3"/>
                    <a:pt x="1" y="3"/>
                  </a:cubicBezTo>
                  <a:lnTo>
                    <a:pt x="0" y="3"/>
                  </a:lnTo>
                  <a:cubicBezTo>
                    <a:pt x="3" y="1"/>
                    <a:pt x="7" y="0"/>
                    <a:pt x="1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7" name="Freeform 1404"/>
            <p:cNvSpPr>
              <a:spLocks/>
            </p:cNvSpPr>
            <p:nvPr userDrawn="1"/>
          </p:nvSpPr>
          <p:spPr bwMode="auto">
            <a:xfrm>
              <a:off x="289" y="211"/>
              <a:ext cx="4" cy="3"/>
            </a:xfrm>
            <a:custGeom>
              <a:avLst/>
              <a:gdLst>
                <a:gd name="T0" fmla="*/ 9 w 9"/>
                <a:gd name="T1" fmla="*/ 0 h 7"/>
                <a:gd name="T2" fmla="*/ 9 w 9"/>
                <a:gd name="T3" fmla="*/ 0 h 7"/>
                <a:gd name="T4" fmla="*/ 0 w 9"/>
                <a:gd name="T5" fmla="*/ 7 h 7"/>
                <a:gd name="T6" fmla="*/ 9 w 9"/>
                <a:gd name="T7" fmla="*/ 0 h 7"/>
              </a:gdLst>
              <a:ahLst/>
              <a:cxnLst>
                <a:cxn ang="0">
                  <a:pos x="T0" y="T1"/>
                </a:cxn>
                <a:cxn ang="0">
                  <a:pos x="T2" y="T3"/>
                </a:cxn>
                <a:cxn ang="0">
                  <a:pos x="T4" y="T5"/>
                </a:cxn>
                <a:cxn ang="0">
                  <a:pos x="T6" y="T7"/>
                </a:cxn>
              </a:cxnLst>
              <a:rect l="0" t="0" r="r" b="b"/>
              <a:pathLst>
                <a:path w="9" h="7">
                  <a:moveTo>
                    <a:pt x="9" y="0"/>
                  </a:moveTo>
                  <a:lnTo>
                    <a:pt x="9" y="0"/>
                  </a:lnTo>
                  <a:cubicBezTo>
                    <a:pt x="8" y="3"/>
                    <a:pt x="4" y="6"/>
                    <a:pt x="0" y="7"/>
                  </a:cubicBezTo>
                  <a:cubicBezTo>
                    <a:pt x="1" y="3"/>
                    <a:pt x="5" y="0"/>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8" name="Freeform 1405"/>
            <p:cNvSpPr>
              <a:spLocks/>
            </p:cNvSpPr>
            <p:nvPr userDrawn="1"/>
          </p:nvSpPr>
          <p:spPr bwMode="auto">
            <a:xfrm>
              <a:off x="286" y="208"/>
              <a:ext cx="1" cy="1"/>
            </a:xfrm>
            <a:custGeom>
              <a:avLst/>
              <a:gdLst>
                <a:gd name="T0" fmla="*/ 0 w 1"/>
                <a:gd name="T1" fmla="*/ 2 h 2"/>
                <a:gd name="T2" fmla="*/ 0 w 1"/>
                <a:gd name="T3" fmla="*/ 2 h 2"/>
                <a:gd name="T4" fmla="*/ 0 w 1"/>
                <a:gd name="T5" fmla="*/ 0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lnTo>
                    <a:pt x="0" y="0"/>
                  </a:lnTo>
                  <a:lnTo>
                    <a:pt x="1" y="0"/>
                  </a:lnTo>
                  <a:cubicBezTo>
                    <a:pt x="1" y="1"/>
                    <a:pt x="0" y="1"/>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79" name="Freeform 1406"/>
            <p:cNvSpPr>
              <a:spLocks/>
            </p:cNvSpPr>
            <p:nvPr userDrawn="1"/>
          </p:nvSpPr>
          <p:spPr bwMode="auto">
            <a:xfrm>
              <a:off x="277" y="208"/>
              <a:ext cx="0" cy="2"/>
            </a:xfrm>
            <a:custGeom>
              <a:avLst/>
              <a:gdLst>
                <a:gd name="T0" fmla="*/ 0 w 2"/>
                <a:gd name="T1" fmla="*/ 2 h 5"/>
                <a:gd name="T2" fmla="*/ 0 w 2"/>
                <a:gd name="T3" fmla="*/ 2 h 5"/>
                <a:gd name="T4" fmla="*/ 0 w 2"/>
                <a:gd name="T5" fmla="*/ 1 h 5"/>
                <a:gd name="T6" fmla="*/ 0 w 2"/>
                <a:gd name="T7" fmla="*/ 0 h 5"/>
                <a:gd name="T8" fmla="*/ 2 w 2"/>
                <a:gd name="T9" fmla="*/ 3 h 5"/>
                <a:gd name="T10" fmla="*/ 1 w 2"/>
                <a:gd name="T11" fmla="*/ 5 h 5"/>
                <a:gd name="T12" fmla="*/ 0 w 2"/>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0" y="2"/>
                  </a:moveTo>
                  <a:lnTo>
                    <a:pt x="0" y="2"/>
                  </a:lnTo>
                  <a:cubicBezTo>
                    <a:pt x="0" y="1"/>
                    <a:pt x="0" y="1"/>
                    <a:pt x="0" y="1"/>
                  </a:cubicBezTo>
                  <a:lnTo>
                    <a:pt x="0" y="0"/>
                  </a:lnTo>
                  <a:cubicBezTo>
                    <a:pt x="1" y="1"/>
                    <a:pt x="1" y="2"/>
                    <a:pt x="2" y="3"/>
                  </a:cubicBezTo>
                  <a:cubicBezTo>
                    <a:pt x="2" y="4"/>
                    <a:pt x="2" y="4"/>
                    <a:pt x="1" y="5"/>
                  </a:cubicBezTo>
                  <a:cubicBezTo>
                    <a:pt x="1" y="4"/>
                    <a:pt x="0" y="3"/>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0" name="Freeform 1407"/>
            <p:cNvSpPr>
              <a:spLocks/>
            </p:cNvSpPr>
            <p:nvPr userDrawn="1"/>
          </p:nvSpPr>
          <p:spPr bwMode="auto">
            <a:xfrm>
              <a:off x="276" y="205"/>
              <a:ext cx="1" cy="2"/>
            </a:xfrm>
            <a:custGeom>
              <a:avLst/>
              <a:gdLst>
                <a:gd name="T0" fmla="*/ 1 w 4"/>
                <a:gd name="T1" fmla="*/ 6 h 6"/>
                <a:gd name="T2" fmla="*/ 1 w 4"/>
                <a:gd name="T3" fmla="*/ 6 h 6"/>
                <a:gd name="T4" fmla="*/ 0 w 4"/>
                <a:gd name="T5" fmla="*/ 2 h 6"/>
                <a:gd name="T6" fmla="*/ 1 w 4"/>
                <a:gd name="T7" fmla="*/ 0 h 6"/>
                <a:gd name="T8" fmla="*/ 4 w 4"/>
                <a:gd name="T9" fmla="*/ 3 h 6"/>
                <a:gd name="T10" fmla="*/ 2 w 4"/>
                <a:gd name="T11" fmla="*/ 6 h 6"/>
                <a:gd name="T12" fmla="*/ 1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1" y="6"/>
                  </a:moveTo>
                  <a:lnTo>
                    <a:pt x="1" y="6"/>
                  </a:lnTo>
                  <a:cubicBezTo>
                    <a:pt x="1" y="5"/>
                    <a:pt x="0" y="3"/>
                    <a:pt x="0" y="2"/>
                  </a:cubicBezTo>
                  <a:lnTo>
                    <a:pt x="1" y="0"/>
                  </a:lnTo>
                  <a:cubicBezTo>
                    <a:pt x="2" y="1"/>
                    <a:pt x="3" y="2"/>
                    <a:pt x="4" y="3"/>
                  </a:cubicBezTo>
                  <a:cubicBezTo>
                    <a:pt x="3" y="4"/>
                    <a:pt x="2" y="5"/>
                    <a:pt x="2" y="6"/>
                  </a:cubicBezTo>
                  <a:lnTo>
                    <a:pt x="1" y="6"/>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1" name="Freeform 1408"/>
            <p:cNvSpPr>
              <a:spLocks/>
            </p:cNvSpPr>
            <p:nvPr userDrawn="1"/>
          </p:nvSpPr>
          <p:spPr bwMode="auto">
            <a:xfrm>
              <a:off x="276" y="204"/>
              <a:ext cx="0" cy="1"/>
            </a:xfrm>
            <a:custGeom>
              <a:avLst/>
              <a:gdLst>
                <a:gd name="T0" fmla="*/ 0 w 1"/>
                <a:gd name="T1" fmla="*/ 2 h 2"/>
                <a:gd name="T2" fmla="*/ 0 w 1"/>
                <a:gd name="T3" fmla="*/ 2 h 2"/>
                <a:gd name="T4" fmla="*/ 0 w 1"/>
                <a:gd name="T5" fmla="*/ 0 h 2"/>
                <a:gd name="T6" fmla="*/ 1 w 1"/>
                <a:gd name="T7" fmla="*/ 1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cubicBezTo>
                    <a:pt x="0" y="1"/>
                    <a:pt x="0" y="0"/>
                    <a:pt x="0" y="0"/>
                  </a:cubicBezTo>
                  <a:lnTo>
                    <a:pt x="1" y="1"/>
                  </a:lnTo>
                  <a:lnTo>
                    <a:pt x="0"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2" name="Freeform 1409"/>
            <p:cNvSpPr>
              <a:spLocks/>
            </p:cNvSpPr>
            <p:nvPr userDrawn="1"/>
          </p:nvSpPr>
          <p:spPr bwMode="auto">
            <a:xfrm>
              <a:off x="276" y="201"/>
              <a:ext cx="1" cy="3"/>
            </a:xfrm>
            <a:custGeom>
              <a:avLst/>
              <a:gdLst>
                <a:gd name="T0" fmla="*/ 0 w 3"/>
                <a:gd name="T1" fmla="*/ 5 h 6"/>
                <a:gd name="T2" fmla="*/ 0 w 3"/>
                <a:gd name="T3" fmla="*/ 5 h 6"/>
                <a:gd name="T4" fmla="*/ 2 w 3"/>
                <a:gd name="T5" fmla="*/ 0 h 6"/>
                <a:gd name="T6" fmla="*/ 3 w 3"/>
                <a:gd name="T7" fmla="*/ 2 h 6"/>
                <a:gd name="T8" fmla="*/ 0 w 3"/>
                <a:gd name="T9" fmla="*/ 6 h 6"/>
                <a:gd name="T10" fmla="*/ 0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0" y="5"/>
                  </a:moveTo>
                  <a:lnTo>
                    <a:pt x="0" y="5"/>
                  </a:lnTo>
                  <a:cubicBezTo>
                    <a:pt x="0" y="3"/>
                    <a:pt x="1" y="2"/>
                    <a:pt x="2" y="0"/>
                  </a:cubicBezTo>
                  <a:cubicBezTo>
                    <a:pt x="2" y="1"/>
                    <a:pt x="2" y="1"/>
                    <a:pt x="3" y="2"/>
                  </a:cubicBezTo>
                  <a:cubicBezTo>
                    <a:pt x="2" y="3"/>
                    <a:pt x="1" y="4"/>
                    <a:pt x="0" y="6"/>
                  </a:cubicBezTo>
                  <a:lnTo>
                    <a:pt x="0"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3" name="Freeform 1410"/>
            <p:cNvSpPr>
              <a:spLocks/>
            </p:cNvSpPr>
            <p:nvPr userDrawn="1"/>
          </p:nvSpPr>
          <p:spPr bwMode="auto">
            <a:xfrm>
              <a:off x="277" y="200"/>
              <a:ext cx="2" cy="2"/>
            </a:xfrm>
            <a:custGeom>
              <a:avLst/>
              <a:gdLst>
                <a:gd name="T0" fmla="*/ 0 w 4"/>
                <a:gd name="T1" fmla="*/ 3 h 4"/>
                <a:gd name="T2" fmla="*/ 0 w 4"/>
                <a:gd name="T3" fmla="*/ 3 h 4"/>
                <a:gd name="T4" fmla="*/ 1 w 4"/>
                <a:gd name="T5" fmla="*/ 3 h 4"/>
                <a:gd name="T6" fmla="*/ 4 w 4"/>
                <a:gd name="T7" fmla="*/ 0 h 4"/>
                <a:gd name="T8" fmla="*/ 4 w 4"/>
                <a:gd name="T9" fmla="*/ 1 h 4"/>
                <a:gd name="T10" fmla="*/ 1 w 4"/>
                <a:gd name="T11" fmla="*/ 4 h 4"/>
                <a:gd name="T12" fmla="*/ 0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3"/>
                  </a:moveTo>
                  <a:lnTo>
                    <a:pt x="0" y="3"/>
                  </a:lnTo>
                  <a:lnTo>
                    <a:pt x="1" y="3"/>
                  </a:lnTo>
                  <a:cubicBezTo>
                    <a:pt x="2" y="2"/>
                    <a:pt x="3" y="1"/>
                    <a:pt x="4" y="0"/>
                  </a:cubicBezTo>
                  <a:lnTo>
                    <a:pt x="4" y="1"/>
                  </a:lnTo>
                  <a:cubicBezTo>
                    <a:pt x="3" y="2"/>
                    <a:pt x="2" y="3"/>
                    <a:pt x="1" y="4"/>
                  </a:cubicBezTo>
                  <a:lnTo>
                    <a:pt x="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4" name="Freeform 1411"/>
            <p:cNvSpPr>
              <a:spLocks/>
            </p:cNvSpPr>
            <p:nvPr userDrawn="1"/>
          </p:nvSpPr>
          <p:spPr bwMode="auto">
            <a:xfrm>
              <a:off x="279" y="200"/>
              <a:ext cx="0"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lnTo>
                    <a:pt x="0" y="0"/>
                  </a:lnTo>
                  <a:lnTo>
                    <a:pt x="1" y="0"/>
                  </a:lnTo>
                  <a:lnTo>
                    <a:pt x="0"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5" name="Freeform 1412"/>
            <p:cNvSpPr>
              <a:spLocks/>
            </p:cNvSpPr>
            <p:nvPr userDrawn="1"/>
          </p:nvSpPr>
          <p:spPr bwMode="auto">
            <a:xfrm>
              <a:off x="279" y="199"/>
              <a:ext cx="2" cy="3"/>
            </a:xfrm>
            <a:custGeom>
              <a:avLst/>
              <a:gdLst>
                <a:gd name="T0" fmla="*/ 1 w 5"/>
                <a:gd name="T1" fmla="*/ 1 h 6"/>
                <a:gd name="T2" fmla="*/ 1 w 5"/>
                <a:gd name="T3" fmla="*/ 1 h 6"/>
                <a:gd name="T4" fmla="*/ 3 w 5"/>
                <a:gd name="T5" fmla="*/ 0 h 6"/>
                <a:gd name="T6" fmla="*/ 5 w 5"/>
                <a:gd name="T7" fmla="*/ 3 h 6"/>
                <a:gd name="T8" fmla="*/ 2 w 5"/>
                <a:gd name="T9" fmla="*/ 6 h 6"/>
                <a:gd name="T10" fmla="*/ 0 w 5"/>
                <a:gd name="T11" fmla="*/ 3 h 6"/>
                <a:gd name="T12" fmla="*/ 1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1" y="1"/>
                  </a:moveTo>
                  <a:lnTo>
                    <a:pt x="1" y="1"/>
                  </a:lnTo>
                  <a:cubicBezTo>
                    <a:pt x="2" y="1"/>
                    <a:pt x="2" y="1"/>
                    <a:pt x="3" y="0"/>
                  </a:cubicBezTo>
                  <a:cubicBezTo>
                    <a:pt x="3" y="1"/>
                    <a:pt x="4" y="2"/>
                    <a:pt x="5" y="3"/>
                  </a:cubicBezTo>
                  <a:cubicBezTo>
                    <a:pt x="4" y="4"/>
                    <a:pt x="3" y="5"/>
                    <a:pt x="2" y="6"/>
                  </a:cubicBezTo>
                  <a:cubicBezTo>
                    <a:pt x="1" y="5"/>
                    <a:pt x="0" y="4"/>
                    <a:pt x="0" y="3"/>
                  </a:cubicBezTo>
                  <a:cubicBezTo>
                    <a:pt x="0" y="2"/>
                    <a:pt x="1" y="2"/>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6" name="Freeform 1413"/>
            <p:cNvSpPr>
              <a:spLocks/>
            </p:cNvSpPr>
            <p:nvPr userDrawn="1"/>
          </p:nvSpPr>
          <p:spPr bwMode="auto">
            <a:xfrm>
              <a:off x="281" y="199"/>
              <a:ext cx="2" cy="1"/>
            </a:xfrm>
            <a:custGeom>
              <a:avLst/>
              <a:gdLst>
                <a:gd name="T0" fmla="*/ 0 w 5"/>
                <a:gd name="T1" fmla="*/ 1 h 4"/>
                <a:gd name="T2" fmla="*/ 0 w 5"/>
                <a:gd name="T3" fmla="*/ 1 h 4"/>
                <a:gd name="T4" fmla="*/ 5 w 5"/>
                <a:gd name="T5" fmla="*/ 0 h 4"/>
                <a:gd name="T6" fmla="*/ 5 w 5"/>
                <a:gd name="T7" fmla="*/ 1 h 4"/>
                <a:gd name="T8" fmla="*/ 2 w 5"/>
                <a:gd name="T9" fmla="*/ 4 h 4"/>
                <a:gd name="T10" fmla="*/ 0 w 5"/>
                <a:gd name="T11" fmla="*/ 1 h 4"/>
              </a:gdLst>
              <a:ahLst/>
              <a:cxnLst>
                <a:cxn ang="0">
                  <a:pos x="T0" y="T1"/>
                </a:cxn>
                <a:cxn ang="0">
                  <a:pos x="T2" y="T3"/>
                </a:cxn>
                <a:cxn ang="0">
                  <a:pos x="T4" y="T5"/>
                </a:cxn>
                <a:cxn ang="0">
                  <a:pos x="T6" y="T7"/>
                </a:cxn>
                <a:cxn ang="0">
                  <a:pos x="T8" y="T9"/>
                </a:cxn>
                <a:cxn ang="0">
                  <a:pos x="T10" y="T11"/>
                </a:cxn>
              </a:cxnLst>
              <a:rect l="0" t="0" r="r" b="b"/>
              <a:pathLst>
                <a:path w="5" h="4">
                  <a:moveTo>
                    <a:pt x="0" y="1"/>
                  </a:moveTo>
                  <a:lnTo>
                    <a:pt x="0" y="1"/>
                  </a:lnTo>
                  <a:cubicBezTo>
                    <a:pt x="2" y="1"/>
                    <a:pt x="3" y="0"/>
                    <a:pt x="5" y="0"/>
                  </a:cubicBezTo>
                  <a:lnTo>
                    <a:pt x="5" y="1"/>
                  </a:lnTo>
                  <a:cubicBezTo>
                    <a:pt x="4" y="2"/>
                    <a:pt x="3" y="3"/>
                    <a:pt x="2" y="4"/>
                  </a:cubicBezTo>
                  <a:cubicBezTo>
                    <a:pt x="2" y="3"/>
                    <a:pt x="1" y="2"/>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7" name="Freeform 1414"/>
            <p:cNvSpPr>
              <a:spLocks/>
            </p:cNvSpPr>
            <p:nvPr userDrawn="1"/>
          </p:nvSpPr>
          <p:spPr bwMode="auto">
            <a:xfrm>
              <a:off x="282" y="200"/>
              <a:ext cx="1" cy="2"/>
            </a:xfrm>
            <a:custGeom>
              <a:avLst/>
              <a:gdLst>
                <a:gd name="T0" fmla="*/ 2 w 3"/>
                <a:gd name="T1" fmla="*/ 0 h 6"/>
                <a:gd name="T2" fmla="*/ 2 w 3"/>
                <a:gd name="T3" fmla="*/ 0 h 6"/>
                <a:gd name="T4" fmla="*/ 3 w 3"/>
                <a:gd name="T5" fmla="*/ 5 h 6"/>
                <a:gd name="T6" fmla="*/ 2 w 3"/>
                <a:gd name="T7" fmla="*/ 6 h 6"/>
                <a:gd name="T8" fmla="*/ 0 w 3"/>
                <a:gd name="T9" fmla="*/ 2 h 6"/>
                <a:gd name="T10" fmla="*/ 2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2" y="0"/>
                  </a:moveTo>
                  <a:lnTo>
                    <a:pt x="2" y="0"/>
                  </a:lnTo>
                  <a:lnTo>
                    <a:pt x="3" y="5"/>
                  </a:lnTo>
                  <a:lnTo>
                    <a:pt x="2" y="6"/>
                  </a:lnTo>
                  <a:cubicBezTo>
                    <a:pt x="1" y="5"/>
                    <a:pt x="0" y="3"/>
                    <a:pt x="0" y="2"/>
                  </a:cubicBezTo>
                  <a:cubicBezTo>
                    <a:pt x="0" y="2"/>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8" name="Freeform 1415"/>
            <p:cNvSpPr>
              <a:spLocks/>
            </p:cNvSpPr>
            <p:nvPr userDrawn="1"/>
          </p:nvSpPr>
          <p:spPr bwMode="auto">
            <a:xfrm>
              <a:off x="283" y="202"/>
              <a:ext cx="0" cy="1"/>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lnTo>
                    <a:pt x="0" y="0"/>
                  </a:lnTo>
                  <a:lnTo>
                    <a:pt x="0" y="1"/>
                  </a:lnTo>
                  <a:lnTo>
                    <a:pt x="0"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89" name="Freeform 1416"/>
            <p:cNvSpPr>
              <a:spLocks/>
            </p:cNvSpPr>
            <p:nvPr userDrawn="1"/>
          </p:nvSpPr>
          <p:spPr bwMode="auto">
            <a:xfrm>
              <a:off x="281" y="203"/>
              <a:ext cx="3" cy="2"/>
            </a:xfrm>
            <a:custGeom>
              <a:avLst/>
              <a:gdLst>
                <a:gd name="T0" fmla="*/ 5 w 5"/>
                <a:gd name="T1" fmla="*/ 1 h 6"/>
                <a:gd name="T2" fmla="*/ 5 w 5"/>
                <a:gd name="T3" fmla="*/ 1 h 6"/>
                <a:gd name="T4" fmla="*/ 5 w 5"/>
                <a:gd name="T5" fmla="*/ 3 h 6"/>
                <a:gd name="T6" fmla="*/ 3 w 5"/>
                <a:gd name="T7" fmla="*/ 6 h 6"/>
                <a:gd name="T8" fmla="*/ 0 w 5"/>
                <a:gd name="T9" fmla="*/ 3 h 6"/>
                <a:gd name="T10" fmla="*/ 3 w 5"/>
                <a:gd name="T11" fmla="*/ 0 h 6"/>
                <a:gd name="T12" fmla="*/ 5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1"/>
                  </a:moveTo>
                  <a:lnTo>
                    <a:pt x="5" y="1"/>
                  </a:lnTo>
                  <a:lnTo>
                    <a:pt x="5" y="3"/>
                  </a:lnTo>
                  <a:cubicBezTo>
                    <a:pt x="4" y="4"/>
                    <a:pt x="4" y="5"/>
                    <a:pt x="3" y="6"/>
                  </a:cubicBezTo>
                  <a:cubicBezTo>
                    <a:pt x="2" y="5"/>
                    <a:pt x="1" y="4"/>
                    <a:pt x="0" y="3"/>
                  </a:cubicBezTo>
                  <a:cubicBezTo>
                    <a:pt x="1" y="2"/>
                    <a:pt x="2" y="1"/>
                    <a:pt x="3" y="0"/>
                  </a:cubicBezTo>
                  <a:cubicBezTo>
                    <a:pt x="4" y="0"/>
                    <a:pt x="4" y="1"/>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0" name="Freeform 1417"/>
            <p:cNvSpPr>
              <a:spLocks/>
            </p:cNvSpPr>
            <p:nvPr userDrawn="1"/>
          </p:nvSpPr>
          <p:spPr bwMode="auto">
            <a:xfrm>
              <a:off x="283" y="205"/>
              <a:ext cx="1" cy="2"/>
            </a:xfrm>
            <a:custGeom>
              <a:avLst/>
              <a:gdLst>
                <a:gd name="T0" fmla="*/ 2 w 3"/>
                <a:gd name="T1" fmla="*/ 0 h 5"/>
                <a:gd name="T2" fmla="*/ 2 w 3"/>
                <a:gd name="T3" fmla="*/ 0 h 5"/>
                <a:gd name="T4" fmla="*/ 3 w 3"/>
                <a:gd name="T5" fmla="*/ 5 h 5"/>
                <a:gd name="T6" fmla="*/ 0 w 3"/>
                <a:gd name="T7" fmla="*/ 2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2" y="0"/>
                  </a:lnTo>
                  <a:lnTo>
                    <a:pt x="3" y="5"/>
                  </a:lnTo>
                  <a:cubicBezTo>
                    <a:pt x="2" y="4"/>
                    <a:pt x="1" y="3"/>
                    <a:pt x="0" y="2"/>
                  </a:cubicBezTo>
                  <a:cubicBezTo>
                    <a:pt x="1" y="1"/>
                    <a:pt x="2"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1" name="Freeform 1418"/>
            <p:cNvSpPr>
              <a:spLocks/>
            </p:cNvSpPr>
            <p:nvPr userDrawn="1"/>
          </p:nvSpPr>
          <p:spPr bwMode="auto">
            <a:xfrm>
              <a:off x="283" y="207"/>
              <a:ext cx="2" cy="3"/>
            </a:xfrm>
            <a:custGeom>
              <a:avLst/>
              <a:gdLst>
                <a:gd name="T0" fmla="*/ 2 w 3"/>
                <a:gd name="T1" fmla="*/ 0 h 5"/>
                <a:gd name="T2" fmla="*/ 2 w 3"/>
                <a:gd name="T3" fmla="*/ 0 h 5"/>
                <a:gd name="T4" fmla="*/ 3 w 3"/>
                <a:gd name="T5" fmla="*/ 4 h 5"/>
                <a:gd name="T6" fmla="*/ 3 w 3"/>
                <a:gd name="T7" fmla="*/ 4 h 5"/>
                <a:gd name="T8" fmla="*/ 2 w 3"/>
                <a:gd name="T9" fmla="*/ 4 h 5"/>
                <a:gd name="T10" fmla="*/ 2 w 3"/>
                <a:gd name="T11" fmla="*/ 5 h 5"/>
                <a:gd name="T12" fmla="*/ 0 w 3"/>
                <a:gd name="T13" fmla="*/ 2 h 5"/>
                <a:gd name="T14" fmla="*/ 2 w 3"/>
                <a:gd name="T15" fmla="*/ 0 h 5"/>
                <a:gd name="T16" fmla="*/ 2 w 3"/>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5">
                  <a:moveTo>
                    <a:pt x="2" y="0"/>
                  </a:moveTo>
                  <a:lnTo>
                    <a:pt x="2" y="0"/>
                  </a:lnTo>
                  <a:lnTo>
                    <a:pt x="3" y="4"/>
                  </a:lnTo>
                  <a:lnTo>
                    <a:pt x="3" y="4"/>
                  </a:lnTo>
                  <a:lnTo>
                    <a:pt x="2" y="4"/>
                  </a:lnTo>
                  <a:lnTo>
                    <a:pt x="2" y="5"/>
                  </a:lnTo>
                  <a:cubicBezTo>
                    <a:pt x="1" y="4"/>
                    <a:pt x="0" y="3"/>
                    <a:pt x="0" y="2"/>
                  </a:cubicBezTo>
                  <a:cubicBezTo>
                    <a:pt x="0" y="1"/>
                    <a:pt x="1" y="0"/>
                    <a:pt x="2" y="0"/>
                  </a:cubicBez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2" name="Freeform 1419"/>
            <p:cNvSpPr>
              <a:spLocks/>
            </p:cNvSpPr>
            <p:nvPr userDrawn="1"/>
          </p:nvSpPr>
          <p:spPr bwMode="auto">
            <a:xfrm>
              <a:off x="284" y="210"/>
              <a:ext cx="1" cy="0"/>
            </a:xfrm>
            <a:custGeom>
              <a:avLst/>
              <a:gdLst>
                <a:gd name="T0" fmla="*/ 0 w 1"/>
                <a:gd name="T1" fmla="*/ 1 h 2"/>
                <a:gd name="T2" fmla="*/ 0 w 1"/>
                <a:gd name="T3" fmla="*/ 1 h 2"/>
                <a:gd name="T4" fmla="*/ 0 w 1"/>
                <a:gd name="T5" fmla="*/ 0 h 2"/>
                <a:gd name="T6" fmla="*/ 1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lnTo>
                    <a:pt x="0" y="1"/>
                  </a:lnTo>
                  <a:lnTo>
                    <a:pt x="0" y="0"/>
                  </a:lnTo>
                  <a:cubicBezTo>
                    <a:pt x="0" y="1"/>
                    <a:pt x="1" y="1"/>
                    <a:pt x="1" y="2"/>
                  </a:cubicBezTo>
                  <a:cubicBezTo>
                    <a:pt x="1"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3" name="Freeform 1420"/>
            <p:cNvSpPr>
              <a:spLocks/>
            </p:cNvSpPr>
            <p:nvPr userDrawn="1"/>
          </p:nvSpPr>
          <p:spPr bwMode="auto">
            <a:xfrm>
              <a:off x="280" y="214"/>
              <a:ext cx="0" cy="0"/>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0"/>
                  </a:lnTo>
                  <a:lnTo>
                    <a:pt x="1" y="0"/>
                  </a:lnTo>
                  <a:cubicBezTo>
                    <a:pt x="1" y="0"/>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4" name="Freeform 1421"/>
            <p:cNvSpPr>
              <a:spLocks/>
            </p:cNvSpPr>
            <p:nvPr userDrawn="1"/>
          </p:nvSpPr>
          <p:spPr bwMode="auto">
            <a:xfrm>
              <a:off x="278" y="213"/>
              <a:ext cx="2" cy="1"/>
            </a:xfrm>
            <a:custGeom>
              <a:avLst/>
              <a:gdLst>
                <a:gd name="T0" fmla="*/ 3 w 3"/>
                <a:gd name="T1" fmla="*/ 2 h 3"/>
                <a:gd name="T2" fmla="*/ 3 w 3"/>
                <a:gd name="T3" fmla="*/ 2 h 3"/>
                <a:gd name="T4" fmla="*/ 2 w 3"/>
                <a:gd name="T5" fmla="*/ 3 h 3"/>
                <a:gd name="T6" fmla="*/ 2 w 3"/>
                <a:gd name="T7" fmla="*/ 3 h 3"/>
                <a:gd name="T8" fmla="*/ 1 w 3"/>
                <a:gd name="T9" fmla="*/ 3 h 3"/>
                <a:gd name="T10" fmla="*/ 0 w 3"/>
                <a:gd name="T11" fmla="*/ 0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lnTo>
                    <a:pt x="3" y="2"/>
                  </a:lnTo>
                  <a:cubicBezTo>
                    <a:pt x="3" y="2"/>
                    <a:pt x="3" y="3"/>
                    <a:pt x="2" y="3"/>
                  </a:cubicBezTo>
                  <a:lnTo>
                    <a:pt x="2" y="3"/>
                  </a:lnTo>
                  <a:lnTo>
                    <a:pt x="1" y="3"/>
                  </a:lnTo>
                  <a:cubicBezTo>
                    <a:pt x="1" y="2"/>
                    <a:pt x="0" y="1"/>
                    <a:pt x="0" y="0"/>
                  </a:cubicBezTo>
                  <a:cubicBezTo>
                    <a:pt x="1" y="0"/>
                    <a:pt x="2" y="1"/>
                    <a:pt x="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5" name="Freeform 1422"/>
            <p:cNvSpPr>
              <a:spLocks/>
            </p:cNvSpPr>
            <p:nvPr userDrawn="1"/>
          </p:nvSpPr>
          <p:spPr bwMode="auto">
            <a:xfrm>
              <a:off x="277" y="210"/>
              <a:ext cx="2" cy="2"/>
            </a:xfrm>
            <a:custGeom>
              <a:avLst/>
              <a:gdLst>
                <a:gd name="T0" fmla="*/ 1 w 3"/>
                <a:gd name="T1" fmla="*/ 5 h 6"/>
                <a:gd name="T2" fmla="*/ 1 w 3"/>
                <a:gd name="T3" fmla="*/ 5 h 6"/>
                <a:gd name="T4" fmla="*/ 0 w 3"/>
                <a:gd name="T5" fmla="*/ 2 h 6"/>
                <a:gd name="T6" fmla="*/ 1 w 3"/>
                <a:gd name="T7" fmla="*/ 0 h 6"/>
                <a:gd name="T8" fmla="*/ 3 w 3"/>
                <a:gd name="T9" fmla="*/ 2 h 6"/>
                <a:gd name="T10" fmla="*/ 2 w 3"/>
                <a:gd name="T11" fmla="*/ 6 h 6"/>
                <a:gd name="T12" fmla="*/ 1 w 3"/>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1" y="5"/>
                  </a:moveTo>
                  <a:lnTo>
                    <a:pt x="1" y="5"/>
                  </a:lnTo>
                  <a:cubicBezTo>
                    <a:pt x="1" y="4"/>
                    <a:pt x="0" y="3"/>
                    <a:pt x="0" y="2"/>
                  </a:cubicBezTo>
                  <a:cubicBezTo>
                    <a:pt x="0" y="1"/>
                    <a:pt x="0" y="0"/>
                    <a:pt x="1" y="0"/>
                  </a:cubicBezTo>
                  <a:cubicBezTo>
                    <a:pt x="2" y="1"/>
                    <a:pt x="2" y="1"/>
                    <a:pt x="3" y="2"/>
                  </a:cubicBezTo>
                  <a:cubicBezTo>
                    <a:pt x="3" y="3"/>
                    <a:pt x="2" y="4"/>
                    <a:pt x="2" y="6"/>
                  </a:cubicBezTo>
                  <a:lnTo>
                    <a:pt x="1"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6" name="Freeform 1423"/>
            <p:cNvSpPr>
              <a:spLocks/>
            </p:cNvSpPr>
            <p:nvPr userDrawn="1"/>
          </p:nvSpPr>
          <p:spPr bwMode="auto">
            <a:xfrm>
              <a:off x="283" y="198"/>
              <a:ext cx="3" cy="10"/>
            </a:xfrm>
            <a:custGeom>
              <a:avLst/>
              <a:gdLst>
                <a:gd name="T0" fmla="*/ 3 w 6"/>
                <a:gd name="T1" fmla="*/ 0 h 22"/>
                <a:gd name="T2" fmla="*/ 3 w 6"/>
                <a:gd name="T3" fmla="*/ 0 h 22"/>
                <a:gd name="T4" fmla="*/ 6 w 6"/>
                <a:gd name="T5" fmla="*/ 22 h 22"/>
                <a:gd name="T6" fmla="*/ 5 w 6"/>
                <a:gd name="T7" fmla="*/ 21 h 22"/>
                <a:gd name="T8" fmla="*/ 4 w 6"/>
                <a:gd name="T9" fmla="*/ 21 h 22"/>
                <a:gd name="T10" fmla="*/ 4 w 6"/>
                <a:gd name="T11" fmla="*/ 22 h 22"/>
                <a:gd name="T12" fmla="*/ 0 w 6"/>
                <a:gd name="T13" fmla="*/ 1 h 22"/>
                <a:gd name="T14" fmla="*/ 3 w 6"/>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2">
                  <a:moveTo>
                    <a:pt x="3" y="0"/>
                  </a:moveTo>
                  <a:lnTo>
                    <a:pt x="3" y="0"/>
                  </a:lnTo>
                  <a:lnTo>
                    <a:pt x="6" y="22"/>
                  </a:lnTo>
                  <a:cubicBezTo>
                    <a:pt x="5" y="21"/>
                    <a:pt x="5" y="21"/>
                    <a:pt x="5" y="21"/>
                  </a:cubicBezTo>
                  <a:lnTo>
                    <a:pt x="4" y="21"/>
                  </a:lnTo>
                  <a:cubicBezTo>
                    <a:pt x="4" y="21"/>
                    <a:pt x="4" y="21"/>
                    <a:pt x="4" y="22"/>
                  </a:cubicBezTo>
                  <a:lnTo>
                    <a:pt x="0" y="1"/>
                  </a:lnTo>
                  <a:cubicBezTo>
                    <a:pt x="1" y="0"/>
                    <a:pt x="2" y="0"/>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7" name="Freeform 1424"/>
            <p:cNvSpPr>
              <a:spLocks/>
            </p:cNvSpPr>
            <p:nvPr userDrawn="1"/>
          </p:nvSpPr>
          <p:spPr bwMode="auto">
            <a:xfrm>
              <a:off x="281" y="201"/>
              <a:ext cx="2" cy="3"/>
            </a:xfrm>
            <a:custGeom>
              <a:avLst/>
              <a:gdLst>
                <a:gd name="T0" fmla="*/ 2 w 5"/>
                <a:gd name="T1" fmla="*/ 0 h 6"/>
                <a:gd name="T2" fmla="*/ 2 w 5"/>
                <a:gd name="T3" fmla="*/ 0 h 6"/>
                <a:gd name="T4" fmla="*/ 5 w 5"/>
                <a:gd name="T5" fmla="*/ 3 h 6"/>
                <a:gd name="T6" fmla="*/ 2 w 5"/>
                <a:gd name="T7" fmla="*/ 6 h 6"/>
                <a:gd name="T8" fmla="*/ 0 w 5"/>
                <a:gd name="T9" fmla="*/ 3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2" y="0"/>
                  </a:lnTo>
                  <a:cubicBezTo>
                    <a:pt x="3" y="1"/>
                    <a:pt x="4" y="2"/>
                    <a:pt x="5" y="3"/>
                  </a:cubicBezTo>
                  <a:cubicBezTo>
                    <a:pt x="4" y="4"/>
                    <a:pt x="3" y="5"/>
                    <a:pt x="2" y="6"/>
                  </a:cubicBezTo>
                  <a:cubicBezTo>
                    <a:pt x="1" y="5"/>
                    <a:pt x="0" y="4"/>
                    <a:pt x="0" y="3"/>
                  </a:cubicBezTo>
                  <a:cubicBezTo>
                    <a:pt x="0" y="2"/>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8" name="Freeform 1425"/>
            <p:cNvSpPr>
              <a:spLocks/>
            </p:cNvSpPr>
            <p:nvPr userDrawn="1"/>
          </p:nvSpPr>
          <p:spPr bwMode="auto">
            <a:xfrm>
              <a:off x="277" y="200"/>
              <a:ext cx="3" cy="4"/>
            </a:xfrm>
            <a:custGeom>
              <a:avLst/>
              <a:gdLst>
                <a:gd name="T0" fmla="*/ 3 w 6"/>
                <a:gd name="T1" fmla="*/ 7 h 7"/>
                <a:gd name="T2" fmla="*/ 3 w 6"/>
                <a:gd name="T3" fmla="*/ 7 h 7"/>
                <a:gd name="T4" fmla="*/ 0 w 6"/>
                <a:gd name="T5" fmla="*/ 4 h 7"/>
                <a:gd name="T6" fmla="*/ 3 w 6"/>
                <a:gd name="T7" fmla="*/ 0 h 7"/>
                <a:gd name="T8" fmla="*/ 6 w 6"/>
                <a:gd name="T9" fmla="*/ 4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lnTo>
                    <a:pt x="3" y="7"/>
                  </a:lnTo>
                  <a:cubicBezTo>
                    <a:pt x="2" y="6"/>
                    <a:pt x="1" y="5"/>
                    <a:pt x="0" y="4"/>
                  </a:cubicBezTo>
                  <a:cubicBezTo>
                    <a:pt x="1" y="3"/>
                    <a:pt x="2" y="2"/>
                    <a:pt x="3" y="0"/>
                  </a:cubicBezTo>
                  <a:cubicBezTo>
                    <a:pt x="4" y="1"/>
                    <a:pt x="5" y="3"/>
                    <a:pt x="6"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99" name="Freeform 1426"/>
            <p:cNvSpPr>
              <a:spLocks/>
            </p:cNvSpPr>
            <p:nvPr userDrawn="1"/>
          </p:nvSpPr>
          <p:spPr bwMode="auto">
            <a:xfrm>
              <a:off x="279" y="202"/>
              <a:ext cx="2" cy="3"/>
            </a:xfrm>
            <a:custGeom>
              <a:avLst/>
              <a:gdLst>
                <a:gd name="T0" fmla="*/ 3 w 6"/>
                <a:gd name="T1" fmla="*/ 7 h 7"/>
                <a:gd name="T2" fmla="*/ 3 w 6"/>
                <a:gd name="T3" fmla="*/ 7 h 7"/>
                <a:gd name="T4" fmla="*/ 0 w 6"/>
                <a:gd name="T5" fmla="*/ 4 h 7"/>
                <a:gd name="T6" fmla="*/ 3 w 6"/>
                <a:gd name="T7" fmla="*/ 0 h 7"/>
                <a:gd name="T8" fmla="*/ 6 w 6"/>
                <a:gd name="T9" fmla="*/ 4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lnTo>
                    <a:pt x="3" y="7"/>
                  </a:lnTo>
                  <a:cubicBezTo>
                    <a:pt x="2" y="6"/>
                    <a:pt x="1" y="5"/>
                    <a:pt x="0" y="4"/>
                  </a:cubicBezTo>
                  <a:cubicBezTo>
                    <a:pt x="1" y="3"/>
                    <a:pt x="2" y="2"/>
                    <a:pt x="3" y="0"/>
                  </a:cubicBezTo>
                  <a:cubicBezTo>
                    <a:pt x="4" y="1"/>
                    <a:pt x="5" y="3"/>
                    <a:pt x="6" y="4"/>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0" name="Freeform 1427"/>
            <p:cNvSpPr>
              <a:spLocks/>
            </p:cNvSpPr>
            <p:nvPr userDrawn="1"/>
          </p:nvSpPr>
          <p:spPr bwMode="auto">
            <a:xfrm>
              <a:off x="280" y="204"/>
              <a:ext cx="3" cy="3"/>
            </a:xfrm>
            <a:custGeom>
              <a:avLst/>
              <a:gdLst>
                <a:gd name="T0" fmla="*/ 3 w 6"/>
                <a:gd name="T1" fmla="*/ 6 h 6"/>
                <a:gd name="T2" fmla="*/ 3 w 6"/>
                <a:gd name="T3" fmla="*/ 6 h 6"/>
                <a:gd name="T4" fmla="*/ 0 w 6"/>
                <a:gd name="T5" fmla="*/ 3 h 6"/>
                <a:gd name="T6" fmla="*/ 3 w 6"/>
                <a:gd name="T7" fmla="*/ 0 h 6"/>
                <a:gd name="T8" fmla="*/ 6 w 6"/>
                <a:gd name="T9" fmla="*/ 3 h 6"/>
                <a:gd name="T10" fmla="*/ 3 w 6"/>
                <a:gd name="T11" fmla="*/ 6 h 6"/>
              </a:gdLst>
              <a:ahLst/>
              <a:cxnLst>
                <a:cxn ang="0">
                  <a:pos x="T0" y="T1"/>
                </a:cxn>
                <a:cxn ang="0">
                  <a:pos x="T2" y="T3"/>
                </a:cxn>
                <a:cxn ang="0">
                  <a:pos x="T4" y="T5"/>
                </a:cxn>
                <a:cxn ang="0">
                  <a:pos x="T6" y="T7"/>
                </a:cxn>
                <a:cxn ang="0">
                  <a:pos x="T8" y="T9"/>
                </a:cxn>
                <a:cxn ang="0">
                  <a:pos x="T10" y="T11"/>
                </a:cxn>
              </a:cxnLst>
              <a:rect l="0" t="0" r="r" b="b"/>
              <a:pathLst>
                <a:path w="6" h="6">
                  <a:moveTo>
                    <a:pt x="3" y="6"/>
                  </a:moveTo>
                  <a:lnTo>
                    <a:pt x="3" y="6"/>
                  </a:lnTo>
                  <a:cubicBezTo>
                    <a:pt x="2" y="5"/>
                    <a:pt x="1" y="4"/>
                    <a:pt x="0" y="3"/>
                  </a:cubicBezTo>
                  <a:cubicBezTo>
                    <a:pt x="1" y="2"/>
                    <a:pt x="2" y="1"/>
                    <a:pt x="3" y="0"/>
                  </a:cubicBezTo>
                  <a:cubicBezTo>
                    <a:pt x="4" y="1"/>
                    <a:pt x="5" y="2"/>
                    <a:pt x="6" y="3"/>
                  </a:cubicBezTo>
                  <a:cubicBezTo>
                    <a:pt x="5" y="4"/>
                    <a:pt x="4"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1" name="Freeform 1428"/>
            <p:cNvSpPr>
              <a:spLocks/>
            </p:cNvSpPr>
            <p:nvPr userDrawn="1"/>
          </p:nvSpPr>
          <p:spPr bwMode="auto">
            <a:xfrm>
              <a:off x="281" y="206"/>
              <a:ext cx="3" cy="2"/>
            </a:xfrm>
            <a:custGeom>
              <a:avLst/>
              <a:gdLst>
                <a:gd name="T0" fmla="*/ 3 w 6"/>
                <a:gd name="T1" fmla="*/ 5 h 5"/>
                <a:gd name="T2" fmla="*/ 3 w 6"/>
                <a:gd name="T3" fmla="*/ 5 h 5"/>
                <a:gd name="T4" fmla="*/ 0 w 6"/>
                <a:gd name="T5" fmla="*/ 3 h 5"/>
                <a:gd name="T6" fmla="*/ 3 w 6"/>
                <a:gd name="T7" fmla="*/ 0 h 5"/>
                <a:gd name="T8" fmla="*/ 6 w 6"/>
                <a:gd name="T9" fmla="*/ 2 h 5"/>
                <a:gd name="T10" fmla="*/ 3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3" y="5"/>
                  </a:moveTo>
                  <a:lnTo>
                    <a:pt x="3" y="5"/>
                  </a:lnTo>
                  <a:cubicBezTo>
                    <a:pt x="2" y="4"/>
                    <a:pt x="1" y="3"/>
                    <a:pt x="0" y="3"/>
                  </a:cubicBezTo>
                  <a:cubicBezTo>
                    <a:pt x="1" y="2"/>
                    <a:pt x="2" y="1"/>
                    <a:pt x="3" y="0"/>
                  </a:cubicBezTo>
                  <a:cubicBezTo>
                    <a:pt x="4" y="0"/>
                    <a:pt x="5" y="1"/>
                    <a:pt x="6" y="2"/>
                  </a:cubicBezTo>
                  <a:cubicBezTo>
                    <a:pt x="5" y="3"/>
                    <a:pt x="4" y="4"/>
                    <a:pt x="3"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2" name="Freeform 1429"/>
            <p:cNvSpPr>
              <a:spLocks/>
            </p:cNvSpPr>
            <p:nvPr userDrawn="1"/>
          </p:nvSpPr>
          <p:spPr bwMode="auto">
            <a:xfrm>
              <a:off x="277" y="202"/>
              <a:ext cx="2" cy="4"/>
            </a:xfrm>
            <a:custGeom>
              <a:avLst/>
              <a:gdLst>
                <a:gd name="T0" fmla="*/ 2 w 5"/>
                <a:gd name="T1" fmla="*/ 8 h 8"/>
                <a:gd name="T2" fmla="*/ 2 w 5"/>
                <a:gd name="T3" fmla="*/ 8 h 8"/>
                <a:gd name="T4" fmla="*/ 0 w 5"/>
                <a:gd name="T5" fmla="*/ 4 h 8"/>
                <a:gd name="T6" fmla="*/ 2 w 5"/>
                <a:gd name="T7" fmla="*/ 0 h 8"/>
                <a:gd name="T8" fmla="*/ 5 w 5"/>
                <a:gd name="T9" fmla="*/ 4 h 8"/>
                <a:gd name="T10" fmla="*/ 2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2" y="8"/>
                  </a:moveTo>
                  <a:lnTo>
                    <a:pt x="2" y="8"/>
                  </a:lnTo>
                  <a:cubicBezTo>
                    <a:pt x="1" y="7"/>
                    <a:pt x="0" y="6"/>
                    <a:pt x="0" y="4"/>
                  </a:cubicBezTo>
                  <a:cubicBezTo>
                    <a:pt x="1" y="3"/>
                    <a:pt x="1" y="2"/>
                    <a:pt x="2" y="0"/>
                  </a:cubicBezTo>
                  <a:cubicBezTo>
                    <a:pt x="3" y="2"/>
                    <a:pt x="4" y="3"/>
                    <a:pt x="5" y="4"/>
                  </a:cubicBezTo>
                  <a:cubicBezTo>
                    <a:pt x="4" y="5"/>
                    <a:pt x="3" y="6"/>
                    <a:pt x="2"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3" name="Freeform 1430"/>
            <p:cNvSpPr>
              <a:spLocks/>
            </p:cNvSpPr>
            <p:nvPr userDrawn="1"/>
          </p:nvSpPr>
          <p:spPr bwMode="auto">
            <a:xfrm>
              <a:off x="277" y="204"/>
              <a:ext cx="3" cy="3"/>
            </a:xfrm>
            <a:custGeom>
              <a:avLst/>
              <a:gdLst>
                <a:gd name="T0" fmla="*/ 3 w 6"/>
                <a:gd name="T1" fmla="*/ 7 h 7"/>
                <a:gd name="T2" fmla="*/ 3 w 6"/>
                <a:gd name="T3" fmla="*/ 7 h 7"/>
                <a:gd name="T4" fmla="*/ 0 w 6"/>
                <a:gd name="T5" fmla="*/ 4 h 7"/>
                <a:gd name="T6" fmla="*/ 3 w 6"/>
                <a:gd name="T7" fmla="*/ 0 h 7"/>
                <a:gd name="T8" fmla="*/ 6 w 6"/>
                <a:gd name="T9" fmla="*/ 3 h 7"/>
                <a:gd name="T10" fmla="*/ 3 w 6"/>
                <a:gd name="T11" fmla="*/ 7 h 7"/>
              </a:gdLst>
              <a:ahLst/>
              <a:cxnLst>
                <a:cxn ang="0">
                  <a:pos x="T0" y="T1"/>
                </a:cxn>
                <a:cxn ang="0">
                  <a:pos x="T2" y="T3"/>
                </a:cxn>
                <a:cxn ang="0">
                  <a:pos x="T4" y="T5"/>
                </a:cxn>
                <a:cxn ang="0">
                  <a:pos x="T6" y="T7"/>
                </a:cxn>
                <a:cxn ang="0">
                  <a:pos x="T8" y="T9"/>
                </a:cxn>
                <a:cxn ang="0">
                  <a:pos x="T10" y="T11"/>
                </a:cxn>
              </a:cxnLst>
              <a:rect l="0" t="0" r="r" b="b"/>
              <a:pathLst>
                <a:path w="6" h="7">
                  <a:moveTo>
                    <a:pt x="3" y="7"/>
                  </a:moveTo>
                  <a:lnTo>
                    <a:pt x="3" y="7"/>
                  </a:lnTo>
                  <a:cubicBezTo>
                    <a:pt x="2" y="6"/>
                    <a:pt x="1" y="5"/>
                    <a:pt x="0" y="4"/>
                  </a:cubicBezTo>
                  <a:cubicBezTo>
                    <a:pt x="1" y="3"/>
                    <a:pt x="2" y="2"/>
                    <a:pt x="3" y="0"/>
                  </a:cubicBezTo>
                  <a:cubicBezTo>
                    <a:pt x="4" y="1"/>
                    <a:pt x="5" y="2"/>
                    <a:pt x="6" y="3"/>
                  </a:cubicBezTo>
                  <a:cubicBezTo>
                    <a:pt x="5" y="5"/>
                    <a:pt x="4"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4" name="Freeform 1431"/>
            <p:cNvSpPr>
              <a:spLocks/>
            </p:cNvSpPr>
            <p:nvPr userDrawn="1"/>
          </p:nvSpPr>
          <p:spPr bwMode="auto">
            <a:xfrm>
              <a:off x="279" y="206"/>
              <a:ext cx="2" cy="3"/>
            </a:xfrm>
            <a:custGeom>
              <a:avLst/>
              <a:gdLst>
                <a:gd name="T0" fmla="*/ 3 w 6"/>
                <a:gd name="T1" fmla="*/ 7 h 7"/>
                <a:gd name="T2" fmla="*/ 3 w 6"/>
                <a:gd name="T3" fmla="*/ 7 h 7"/>
                <a:gd name="T4" fmla="*/ 0 w 6"/>
                <a:gd name="T5" fmla="*/ 4 h 7"/>
                <a:gd name="T6" fmla="*/ 3 w 6"/>
                <a:gd name="T7" fmla="*/ 0 h 7"/>
                <a:gd name="T8" fmla="*/ 6 w 6"/>
                <a:gd name="T9" fmla="*/ 3 h 7"/>
                <a:gd name="T10" fmla="*/ 4 w 6"/>
                <a:gd name="T11" fmla="*/ 5 h 7"/>
                <a:gd name="T12" fmla="*/ 3 w 6"/>
                <a:gd name="T13" fmla="*/ 5 h 7"/>
                <a:gd name="T14" fmla="*/ 3 w 6"/>
                <a:gd name="T15" fmla="*/ 5 h 7"/>
                <a:gd name="T16" fmla="*/ 3 w 6"/>
                <a:gd name="T17" fmla="*/ 6 h 7"/>
                <a:gd name="T18" fmla="*/ 3 w 6"/>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3" y="7"/>
                  </a:moveTo>
                  <a:lnTo>
                    <a:pt x="3" y="7"/>
                  </a:lnTo>
                  <a:cubicBezTo>
                    <a:pt x="2" y="6"/>
                    <a:pt x="1" y="5"/>
                    <a:pt x="0" y="4"/>
                  </a:cubicBezTo>
                  <a:cubicBezTo>
                    <a:pt x="1" y="2"/>
                    <a:pt x="2" y="1"/>
                    <a:pt x="3" y="0"/>
                  </a:cubicBezTo>
                  <a:cubicBezTo>
                    <a:pt x="4" y="1"/>
                    <a:pt x="5" y="2"/>
                    <a:pt x="6" y="3"/>
                  </a:cubicBezTo>
                  <a:cubicBezTo>
                    <a:pt x="5" y="4"/>
                    <a:pt x="4" y="4"/>
                    <a:pt x="4" y="5"/>
                  </a:cubicBezTo>
                  <a:lnTo>
                    <a:pt x="3" y="5"/>
                  </a:lnTo>
                  <a:lnTo>
                    <a:pt x="3" y="5"/>
                  </a:lnTo>
                  <a:cubicBezTo>
                    <a:pt x="3" y="6"/>
                    <a:pt x="3" y="6"/>
                    <a:pt x="3" y="6"/>
                  </a:cubicBezTo>
                  <a:lnTo>
                    <a:pt x="3" y="7"/>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5" name="Freeform 1432"/>
            <p:cNvSpPr>
              <a:spLocks/>
            </p:cNvSpPr>
            <p:nvPr userDrawn="1"/>
          </p:nvSpPr>
          <p:spPr bwMode="auto">
            <a:xfrm>
              <a:off x="281" y="207"/>
              <a:ext cx="2" cy="2"/>
            </a:xfrm>
            <a:custGeom>
              <a:avLst/>
              <a:gdLst>
                <a:gd name="T0" fmla="*/ 0 w 5"/>
                <a:gd name="T1" fmla="*/ 3 h 4"/>
                <a:gd name="T2" fmla="*/ 0 w 5"/>
                <a:gd name="T3" fmla="*/ 3 h 4"/>
                <a:gd name="T4" fmla="*/ 2 w 5"/>
                <a:gd name="T5" fmla="*/ 0 h 4"/>
                <a:gd name="T6" fmla="*/ 5 w 5"/>
                <a:gd name="T7" fmla="*/ 2 h 4"/>
                <a:gd name="T8" fmla="*/ 4 w 5"/>
                <a:gd name="T9" fmla="*/ 4 h 4"/>
                <a:gd name="T10" fmla="*/ 0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0" y="3"/>
                  </a:moveTo>
                  <a:lnTo>
                    <a:pt x="0" y="3"/>
                  </a:lnTo>
                  <a:cubicBezTo>
                    <a:pt x="1" y="2"/>
                    <a:pt x="1" y="1"/>
                    <a:pt x="2" y="0"/>
                  </a:cubicBezTo>
                  <a:cubicBezTo>
                    <a:pt x="3" y="1"/>
                    <a:pt x="4" y="2"/>
                    <a:pt x="5" y="2"/>
                  </a:cubicBezTo>
                  <a:lnTo>
                    <a:pt x="4" y="4"/>
                  </a:lnTo>
                  <a:cubicBezTo>
                    <a:pt x="2" y="3"/>
                    <a:pt x="1" y="3"/>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6" name="Rectangle 1433"/>
            <p:cNvSpPr>
              <a:spLocks noChangeArrowheads="1"/>
            </p:cNvSpPr>
            <p:nvPr userDrawn="1"/>
          </p:nvSpPr>
          <p:spPr bwMode="auto">
            <a:xfrm>
              <a:off x="280" y="209"/>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7" name="Freeform 1434"/>
            <p:cNvSpPr>
              <a:spLocks/>
            </p:cNvSpPr>
            <p:nvPr userDrawn="1"/>
          </p:nvSpPr>
          <p:spPr bwMode="auto">
            <a:xfrm>
              <a:off x="283" y="209"/>
              <a:ext cx="1" cy="1"/>
            </a:xfrm>
            <a:custGeom>
              <a:avLst/>
              <a:gdLst>
                <a:gd name="T0" fmla="*/ 0 w 3"/>
                <a:gd name="T1" fmla="*/ 1 h 3"/>
                <a:gd name="T2" fmla="*/ 0 w 3"/>
                <a:gd name="T3" fmla="*/ 1 h 3"/>
                <a:gd name="T4" fmla="*/ 0 w 3"/>
                <a:gd name="T5" fmla="*/ 0 h 3"/>
                <a:gd name="T6" fmla="*/ 3 w 3"/>
                <a:gd name="T7" fmla="*/ 2 h 3"/>
                <a:gd name="T8" fmla="*/ 2 w 3"/>
                <a:gd name="T9" fmla="*/ 3 h 3"/>
                <a:gd name="T10" fmla="*/ 2 w 3"/>
                <a:gd name="T11" fmla="*/ 2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lnTo>
                    <a:pt x="0" y="1"/>
                  </a:lnTo>
                  <a:lnTo>
                    <a:pt x="0" y="0"/>
                  </a:lnTo>
                  <a:cubicBezTo>
                    <a:pt x="1" y="1"/>
                    <a:pt x="2" y="1"/>
                    <a:pt x="3" y="2"/>
                  </a:cubicBezTo>
                  <a:lnTo>
                    <a:pt x="2" y="3"/>
                  </a:lnTo>
                  <a:lnTo>
                    <a:pt x="2" y="2"/>
                  </a:lnTo>
                  <a:cubicBezTo>
                    <a:pt x="1" y="2"/>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8" name="Freeform 1435"/>
            <p:cNvSpPr>
              <a:spLocks/>
            </p:cNvSpPr>
            <p:nvPr userDrawn="1"/>
          </p:nvSpPr>
          <p:spPr bwMode="auto">
            <a:xfrm>
              <a:off x="281" y="210"/>
              <a:ext cx="0" cy="1"/>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lnTo>
                    <a:pt x="0" y="1"/>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09" name="Freeform 1436"/>
            <p:cNvSpPr>
              <a:spLocks/>
            </p:cNvSpPr>
            <p:nvPr userDrawn="1"/>
          </p:nvSpPr>
          <p:spPr bwMode="auto">
            <a:xfrm>
              <a:off x="281" y="212"/>
              <a:ext cx="1" cy="1"/>
            </a:xfrm>
            <a:custGeom>
              <a:avLst/>
              <a:gdLst>
                <a:gd name="T0" fmla="*/ 3 w 3"/>
                <a:gd name="T1" fmla="*/ 2 h 2"/>
                <a:gd name="T2" fmla="*/ 3 w 3"/>
                <a:gd name="T3" fmla="*/ 2 h 2"/>
                <a:gd name="T4" fmla="*/ 0 w 3"/>
                <a:gd name="T5" fmla="*/ 0 h 2"/>
                <a:gd name="T6" fmla="*/ 1 w 3"/>
                <a:gd name="T7" fmla="*/ 0 h 2"/>
                <a:gd name="T8" fmla="*/ 3 w 3"/>
                <a:gd name="T9" fmla="*/ 2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lnTo>
                    <a:pt x="3" y="2"/>
                  </a:lnTo>
                  <a:lnTo>
                    <a:pt x="0" y="0"/>
                  </a:lnTo>
                  <a:lnTo>
                    <a:pt x="1" y="0"/>
                  </a:lnTo>
                  <a:cubicBezTo>
                    <a:pt x="1" y="1"/>
                    <a:pt x="2" y="1"/>
                    <a:pt x="3" y="2"/>
                  </a:cubicBezTo>
                  <a:cubicBezTo>
                    <a:pt x="3" y="2"/>
                    <a:pt x="3" y="2"/>
                    <a:pt x="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0" name="Freeform 1437"/>
            <p:cNvSpPr>
              <a:spLocks/>
            </p:cNvSpPr>
            <p:nvPr userDrawn="1"/>
          </p:nvSpPr>
          <p:spPr bwMode="auto">
            <a:xfrm>
              <a:off x="277" y="206"/>
              <a:ext cx="1" cy="3"/>
            </a:xfrm>
            <a:custGeom>
              <a:avLst/>
              <a:gdLst>
                <a:gd name="T0" fmla="*/ 3 w 4"/>
                <a:gd name="T1" fmla="*/ 6 h 6"/>
                <a:gd name="T2" fmla="*/ 3 w 4"/>
                <a:gd name="T3" fmla="*/ 6 h 6"/>
                <a:gd name="T4" fmla="*/ 0 w 4"/>
                <a:gd name="T5" fmla="*/ 3 h 6"/>
                <a:gd name="T6" fmla="*/ 2 w 4"/>
                <a:gd name="T7" fmla="*/ 0 h 6"/>
                <a:gd name="T8" fmla="*/ 4 w 4"/>
                <a:gd name="T9" fmla="*/ 3 h 6"/>
                <a:gd name="T10" fmla="*/ 3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3" y="6"/>
                  </a:moveTo>
                  <a:lnTo>
                    <a:pt x="3" y="6"/>
                  </a:lnTo>
                  <a:cubicBezTo>
                    <a:pt x="2" y="5"/>
                    <a:pt x="1" y="4"/>
                    <a:pt x="0" y="3"/>
                  </a:cubicBezTo>
                  <a:cubicBezTo>
                    <a:pt x="1" y="2"/>
                    <a:pt x="1" y="1"/>
                    <a:pt x="2" y="0"/>
                  </a:cubicBezTo>
                  <a:cubicBezTo>
                    <a:pt x="3" y="1"/>
                    <a:pt x="4" y="2"/>
                    <a:pt x="4" y="3"/>
                  </a:cubicBezTo>
                  <a:cubicBezTo>
                    <a:pt x="4" y="4"/>
                    <a:pt x="3"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1" name="Freeform 1438"/>
            <p:cNvSpPr>
              <a:spLocks/>
            </p:cNvSpPr>
            <p:nvPr userDrawn="1"/>
          </p:nvSpPr>
          <p:spPr bwMode="auto">
            <a:xfrm>
              <a:off x="278" y="208"/>
              <a:ext cx="2" cy="2"/>
            </a:xfrm>
            <a:custGeom>
              <a:avLst/>
              <a:gdLst>
                <a:gd name="T0" fmla="*/ 3 w 4"/>
                <a:gd name="T1" fmla="*/ 6 h 6"/>
                <a:gd name="T2" fmla="*/ 3 w 4"/>
                <a:gd name="T3" fmla="*/ 6 h 6"/>
                <a:gd name="T4" fmla="*/ 0 w 4"/>
                <a:gd name="T5" fmla="*/ 3 h 6"/>
                <a:gd name="T6" fmla="*/ 2 w 4"/>
                <a:gd name="T7" fmla="*/ 0 h 6"/>
                <a:gd name="T8" fmla="*/ 4 w 4"/>
                <a:gd name="T9" fmla="*/ 3 h 6"/>
                <a:gd name="T10" fmla="*/ 3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3" y="6"/>
                  </a:moveTo>
                  <a:lnTo>
                    <a:pt x="3" y="6"/>
                  </a:lnTo>
                  <a:cubicBezTo>
                    <a:pt x="2" y="5"/>
                    <a:pt x="1" y="4"/>
                    <a:pt x="0" y="3"/>
                  </a:cubicBezTo>
                  <a:cubicBezTo>
                    <a:pt x="1" y="2"/>
                    <a:pt x="1" y="1"/>
                    <a:pt x="2" y="0"/>
                  </a:cubicBezTo>
                  <a:cubicBezTo>
                    <a:pt x="3" y="1"/>
                    <a:pt x="4" y="2"/>
                    <a:pt x="4" y="3"/>
                  </a:cubicBezTo>
                  <a:cubicBezTo>
                    <a:pt x="4" y="4"/>
                    <a:pt x="3"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2" name="Freeform 1439"/>
            <p:cNvSpPr>
              <a:spLocks/>
            </p:cNvSpPr>
            <p:nvPr userDrawn="1"/>
          </p:nvSpPr>
          <p:spPr bwMode="auto">
            <a:xfrm>
              <a:off x="279" y="209"/>
              <a:ext cx="2" cy="3"/>
            </a:xfrm>
            <a:custGeom>
              <a:avLst/>
              <a:gdLst>
                <a:gd name="T0" fmla="*/ 3 w 5"/>
                <a:gd name="T1" fmla="*/ 6 h 6"/>
                <a:gd name="T2" fmla="*/ 3 w 5"/>
                <a:gd name="T3" fmla="*/ 6 h 6"/>
                <a:gd name="T4" fmla="*/ 0 w 5"/>
                <a:gd name="T5" fmla="*/ 3 h 6"/>
                <a:gd name="T6" fmla="*/ 2 w 5"/>
                <a:gd name="T7" fmla="*/ 0 h 6"/>
                <a:gd name="T8" fmla="*/ 5 w 5"/>
                <a:gd name="T9" fmla="*/ 3 h 6"/>
                <a:gd name="T10" fmla="*/ 4 w 5"/>
                <a:gd name="T11" fmla="*/ 4 h 6"/>
                <a:gd name="T12" fmla="*/ 3 w 5"/>
                <a:gd name="T13" fmla="*/ 4 h 6"/>
                <a:gd name="T14" fmla="*/ 2 w 5"/>
                <a:gd name="T15" fmla="*/ 4 h 6"/>
                <a:gd name="T16" fmla="*/ 3 w 5"/>
                <a:gd name="T17" fmla="*/ 6 h 6"/>
                <a:gd name="T18" fmla="*/ 3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3" y="6"/>
                  </a:moveTo>
                  <a:lnTo>
                    <a:pt x="3" y="6"/>
                  </a:lnTo>
                  <a:cubicBezTo>
                    <a:pt x="2" y="5"/>
                    <a:pt x="1" y="4"/>
                    <a:pt x="0" y="3"/>
                  </a:cubicBezTo>
                  <a:cubicBezTo>
                    <a:pt x="1" y="2"/>
                    <a:pt x="1" y="1"/>
                    <a:pt x="2" y="0"/>
                  </a:cubicBezTo>
                  <a:cubicBezTo>
                    <a:pt x="3" y="1"/>
                    <a:pt x="4" y="2"/>
                    <a:pt x="5" y="3"/>
                  </a:cubicBezTo>
                  <a:lnTo>
                    <a:pt x="4" y="4"/>
                  </a:lnTo>
                  <a:cubicBezTo>
                    <a:pt x="3" y="4"/>
                    <a:pt x="3" y="4"/>
                    <a:pt x="3" y="4"/>
                  </a:cubicBezTo>
                  <a:lnTo>
                    <a:pt x="2" y="4"/>
                  </a:lnTo>
                  <a:cubicBezTo>
                    <a:pt x="2" y="5"/>
                    <a:pt x="3" y="5"/>
                    <a:pt x="3" y="6"/>
                  </a:cubicBezTo>
                  <a:lnTo>
                    <a:pt x="3" y="6"/>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3" name="Freeform 1440"/>
            <p:cNvSpPr>
              <a:spLocks/>
            </p:cNvSpPr>
            <p:nvPr userDrawn="1"/>
          </p:nvSpPr>
          <p:spPr bwMode="auto">
            <a:xfrm>
              <a:off x="280" y="212"/>
              <a:ext cx="2" cy="2"/>
            </a:xfrm>
            <a:custGeom>
              <a:avLst/>
              <a:gdLst>
                <a:gd name="T0" fmla="*/ 1 w 4"/>
                <a:gd name="T1" fmla="*/ 0 h 3"/>
                <a:gd name="T2" fmla="*/ 1 w 4"/>
                <a:gd name="T3" fmla="*/ 0 h 3"/>
                <a:gd name="T4" fmla="*/ 3 w 4"/>
                <a:gd name="T5" fmla="*/ 1 h 3"/>
                <a:gd name="T6" fmla="*/ 3 w 4"/>
                <a:gd name="T7" fmla="*/ 1 h 3"/>
                <a:gd name="T8" fmla="*/ 4 w 4"/>
                <a:gd name="T9" fmla="*/ 3 h 3"/>
                <a:gd name="T10" fmla="*/ 4 w 4"/>
                <a:gd name="T11" fmla="*/ 3 h 3"/>
                <a:gd name="T12" fmla="*/ 1 w 4"/>
                <a:gd name="T13" fmla="*/ 3 h 3"/>
                <a:gd name="T14" fmla="*/ 0 w 4"/>
                <a:gd name="T15" fmla="*/ 2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lnTo>
                    <a:pt x="1" y="0"/>
                  </a:lnTo>
                  <a:lnTo>
                    <a:pt x="3" y="1"/>
                  </a:lnTo>
                  <a:lnTo>
                    <a:pt x="3" y="1"/>
                  </a:lnTo>
                  <a:cubicBezTo>
                    <a:pt x="3" y="2"/>
                    <a:pt x="3" y="2"/>
                    <a:pt x="4" y="3"/>
                  </a:cubicBezTo>
                  <a:lnTo>
                    <a:pt x="4" y="3"/>
                  </a:lnTo>
                  <a:cubicBezTo>
                    <a:pt x="2" y="3"/>
                    <a:pt x="2" y="3"/>
                    <a:pt x="1" y="3"/>
                  </a:cubicBezTo>
                  <a:lnTo>
                    <a:pt x="0" y="2"/>
                  </a:lnTo>
                  <a:cubicBezTo>
                    <a:pt x="0" y="2"/>
                    <a:pt x="1"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4" name="Freeform 1441"/>
            <p:cNvSpPr>
              <a:spLocks/>
            </p:cNvSpPr>
            <p:nvPr userDrawn="1"/>
          </p:nvSpPr>
          <p:spPr bwMode="auto">
            <a:xfrm>
              <a:off x="278" y="211"/>
              <a:ext cx="3" cy="2"/>
            </a:xfrm>
            <a:custGeom>
              <a:avLst/>
              <a:gdLst>
                <a:gd name="T0" fmla="*/ 2 w 5"/>
                <a:gd name="T1" fmla="*/ 0 h 5"/>
                <a:gd name="T2" fmla="*/ 2 w 5"/>
                <a:gd name="T3" fmla="*/ 0 h 5"/>
                <a:gd name="T4" fmla="*/ 5 w 5"/>
                <a:gd name="T5" fmla="*/ 2 h 5"/>
                <a:gd name="T6" fmla="*/ 3 w 5"/>
                <a:gd name="T7" fmla="*/ 5 h 5"/>
                <a:gd name="T8" fmla="*/ 0 w 5"/>
                <a:gd name="T9" fmla="*/ 3 h 5"/>
                <a:gd name="T10" fmla="*/ 2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2" y="0"/>
                  </a:moveTo>
                  <a:lnTo>
                    <a:pt x="2" y="0"/>
                  </a:lnTo>
                  <a:cubicBezTo>
                    <a:pt x="3" y="1"/>
                    <a:pt x="4" y="1"/>
                    <a:pt x="5" y="2"/>
                  </a:cubicBezTo>
                  <a:cubicBezTo>
                    <a:pt x="4" y="3"/>
                    <a:pt x="4" y="4"/>
                    <a:pt x="3" y="5"/>
                  </a:cubicBezTo>
                  <a:cubicBezTo>
                    <a:pt x="2" y="4"/>
                    <a:pt x="1" y="4"/>
                    <a:pt x="0" y="3"/>
                  </a:cubicBezTo>
                  <a:cubicBezTo>
                    <a:pt x="1" y="2"/>
                    <a:pt x="1"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5" name="Freeform 1442"/>
            <p:cNvSpPr>
              <a:spLocks/>
            </p:cNvSpPr>
            <p:nvPr userDrawn="1"/>
          </p:nvSpPr>
          <p:spPr bwMode="auto">
            <a:xfrm>
              <a:off x="286" y="206"/>
              <a:ext cx="1" cy="1"/>
            </a:xfrm>
            <a:custGeom>
              <a:avLst/>
              <a:gdLst>
                <a:gd name="T0" fmla="*/ 1 w 1"/>
                <a:gd name="T1" fmla="*/ 0 h 2"/>
                <a:gd name="T2" fmla="*/ 1 w 1"/>
                <a:gd name="T3" fmla="*/ 0 h 2"/>
                <a:gd name="T4" fmla="*/ 1 w 1"/>
                <a:gd name="T5" fmla="*/ 2 h 2"/>
                <a:gd name="T6" fmla="*/ 0 w 1"/>
                <a:gd name="T7" fmla="*/ 2 h 2"/>
                <a:gd name="T8" fmla="*/ 0 w 1"/>
                <a:gd name="T9" fmla="*/ 0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1" y="2"/>
                  </a:lnTo>
                  <a:lnTo>
                    <a:pt x="0" y="2"/>
                  </a:lnTo>
                  <a:lnTo>
                    <a:pt x="0" y="0"/>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6" name="Freeform 1443"/>
            <p:cNvSpPr>
              <a:spLocks/>
            </p:cNvSpPr>
            <p:nvPr userDrawn="1"/>
          </p:nvSpPr>
          <p:spPr bwMode="auto">
            <a:xfrm>
              <a:off x="286" y="205"/>
              <a:ext cx="1" cy="1"/>
            </a:xfrm>
            <a:custGeom>
              <a:avLst/>
              <a:gdLst>
                <a:gd name="T0" fmla="*/ 2 w 2"/>
                <a:gd name="T1" fmla="*/ 0 h 2"/>
                <a:gd name="T2" fmla="*/ 2 w 2"/>
                <a:gd name="T3" fmla="*/ 0 h 2"/>
                <a:gd name="T4" fmla="*/ 2 w 2"/>
                <a:gd name="T5" fmla="*/ 2 h 2"/>
                <a:gd name="T6" fmla="*/ 1 w 2"/>
                <a:gd name="T7" fmla="*/ 2 h 2"/>
                <a:gd name="T8" fmla="*/ 0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2"/>
                  </a:lnTo>
                  <a:lnTo>
                    <a:pt x="1" y="2"/>
                  </a:lnTo>
                  <a:lnTo>
                    <a:pt x="0"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7" name="Freeform 1444"/>
            <p:cNvSpPr>
              <a:spLocks/>
            </p:cNvSpPr>
            <p:nvPr userDrawn="1"/>
          </p:nvSpPr>
          <p:spPr bwMode="auto">
            <a:xfrm>
              <a:off x="286" y="204"/>
              <a:ext cx="1" cy="1"/>
            </a:xfrm>
            <a:custGeom>
              <a:avLst/>
              <a:gdLst>
                <a:gd name="T0" fmla="*/ 2 w 2"/>
                <a:gd name="T1" fmla="*/ 0 h 2"/>
                <a:gd name="T2" fmla="*/ 2 w 2"/>
                <a:gd name="T3" fmla="*/ 0 h 2"/>
                <a:gd name="T4" fmla="*/ 2 w 2"/>
                <a:gd name="T5" fmla="*/ 1 h 2"/>
                <a:gd name="T6" fmla="*/ 0 w 2"/>
                <a:gd name="T7" fmla="*/ 2 h 2"/>
                <a:gd name="T8" fmla="*/ 0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1"/>
                  </a:lnTo>
                  <a:lnTo>
                    <a:pt x="0" y="2"/>
                  </a:lnTo>
                  <a:lnTo>
                    <a:pt x="0" y="0"/>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8" name="Freeform 1445"/>
            <p:cNvSpPr>
              <a:spLocks/>
            </p:cNvSpPr>
            <p:nvPr userDrawn="1"/>
          </p:nvSpPr>
          <p:spPr bwMode="auto">
            <a:xfrm>
              <a:off x="286" y="203"/>
              <a:ext cx="1" cy="1"/>
            </a:xfrm>
            <a:custGeom>
              <a:avLst/>
              <a:gdLst>
                <a:gd name="T0" fmla="*/ 1 w 2"/>
                <a:gd name="T1" fmla="*/ 0 h 2"/>
                <a:gd name="T2" fmla="*/ 1 w 2"/>
                <a:gd name="T3" fmla="*/ 0 h 2"/>
                <a:gd name="T4" fmla="*/ 2 w 2"/>
                <a:gd name="T5" fmla="*/ 2 h 2"/>
                <a:gd name="T6" fmla="*/ 0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lnTo>
                    <a:pt x="2" y="2"/>
                  </a:lnTo>
                  <a:lnTo>
                    <a:pt x="0" y="2"/>
                  </a:lnTo>
                  <a:lnTo>
                    <a:pt x="0"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19" name="Freeform 1446"/>
            <p:cNvSpPr>
              <a:spLocks/>
            </p:cNvSpPr>
            <p:nvPr userDrawn="1"/>
          </p:nvSpPr>
          <p:spPr bwMode="auto">
            <a:xfrm>
              <a:off x="285" y="202"/>
              <a:ext cx="1" cy="0"/>
            </a:xfrm>
            <a:custGeom>
              <a:avLst/>
              <a:gdLst>
                <a:gd name="T0" fmla="*/ 2 w 2"/>
                <a:gd name="T1" fmla="*/ 0 h 1"/>
                <a:gd name="T2" fmla="*/ 2 w 2"/>
                <a:gd name="T3" fmla="*/ 0 h 1"/>
                <a:gd name="T4" fmla="*/ 2 w 2"/>
                <a:gd name="T5" fmla="*/ 1 h 1"/>
                <a:gd name="T6" fmla="*/ 1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lnTo>
                    <a:pt x="2" y="0"/>
                  </a:lnTo>
                  <a:lnTo>
                    <a:pt x="2" y="1"/>
                  </a:lnTo>
                  <a:lnTo>
                    <a:pt x="1" y="1"/>
                  </a:lnTo>
                  <a:lnTo>
                    <a:pt x="0" y="0"/>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0" name="Freeform 1447"/>
            <p:cNvSpPr>
              <a:spLocks/>
            </p:cNvSpPr>
            <p:nvPr userDrawn="1"/>
          </p:nvSpPr>
          <p:spPr bwMode="auto">
            <a:xfrm>
              <a:off x="285" y="200"/>
              <a:ext cx="1" cy="1"/>
            </a:xfrm>
            <a:custGeom>
              <a:avLst/>
              <a:gdLst>
                <a:gd name="T0" fmla="*/ 2 w 2"/>
                <a:gd name="T1" fmla="*/ 0 h 2"/>
                <a:gd name="T2" fmla="*/ 2 w 2"/>
                <a:gd name="T3" fmla="*/ 0 h 2"/>
                <a:gd name="T4" fmla="*/ 2 w 2"/>
                <a:gd name="T5" fmla="*/ 1 h 2"/>
                <a:gd name="T6" fmla="*/ 0 w 2"/>
                <a:gd name="T7" fmla="*/ 2 h 2"/>
                <a:gd name="T8" fmla="*/ 0 w 2"/>
                <a:gd name="T9" fmla="*/ 0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1"/>
                  </a:lnTo>
                  <a:lnTo>
                    <a:pt x="0" y="2"/>
                  </a:lnTo>
                  <a:lnTo>
                    <a:pt x="0" y="0"/>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1" name="Freeform 1448"/>
            <p:cNvSpPr>
              <a:spLocks/>
            </p:cNvSpPr>
            <p:nvPr userDrawn="1"/>
          </p:nvSpPr>
          <p:spPr bwMode="auto">
            <a:xfrm>
              <a:off x="285" y="199"/>
              <a:ext cx="1" cy="1"/>
            </a:xfrm>
            <a:custGeom>
              <a:avLst/>
              <a:gdLst>
                <a:gd name="T0" fmla="*/ 2 w 2"/>
                <a:gd name="T1" fmla="*/ 0 h 2"/>
                <a:gd name="T2" fmla="*/ 2 w 2"/>
                <a:gd name="T3" fmla="*/ 0 h 2"/>
                <a:gd name="T4" fmla="*/ 2 w 2"/>
                <a:gd name="T5" fmla="*/ 1 h 2"/>
                <a:gd name="T6" fmla="*/ 0 w 2"/>
                <a:gd name="T7" fmla="*/ 2 h 2"/>
                <a:gd name="T8" fmla="*/ 0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2" y="1"/>
                  </a:lnTo>
                  <a:lnTo>
                    <a:pt x="0" y="2"/>
                  </a:lnTo>
                  <a:lnTo>
                    <a:pt x="0"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2" name="Freeform 1449"/>
            <p:cNvSpPr>
              <a:spLocks/>
            </p:cNvSpPr>
            <p:nvPr userDrawn="1"/>
          </p:nvSpPr>
          <p:spPr bwMode="auto">
            <a:xfrm>
              <a:off x="281" y="201"/>
              <a:ext cx="0" cy="2"/>
            </a:xfrm>
            <a:custGeom>
              <a:avLst/>
              <a:gdLst>
                <a:gd name="T0" fmla="*/ 2 w 2"/>
                <a:gd name="T1" fmla="*/ 0 h 3"/>
                <a:gd name="T2" fmla="*/ 2 w 2"/>
                <a:gd name="T3" fmla="*/ 0 h 3"/>
                <a:gd name="T4" fmla="*/ 1 w 2"/>
                <a:gd name="T5" fmla="*/ 3 h 3"/>
                <a:gd name="T6" fmla="*/ 0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cubicBezTo>
                    <a:pt x="1" y="1"/>
                    <a:pt x="1" y="2"/>
                    <a:pt x="1" y="3"/>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3" name="Freeform 1450"/>
            <p:cNvSpPr>
              <a:spLocks/>
            </p:cNvSpPr>
            <p:nvPr userDrawn="1"/>
          </p:nvSpPr>
          <p:spPr bwMode="auto">
            <a:xfrm>
              <a:off x="279" y="203"/>
              <a:ext cx="1" cy="2"/>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1" y="1"/>
                    <a:pt x="1"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4" name="Freeform 1451"/>
            <p:cNvSpPr>
              <a:spLocks/>
            </p:cNvSpPr>
            <p:nvPr userDrawn="1"/>
          </p:nvSpPr>
          <p:spPr bwMode="auto">
            <a:xfrm>
              <a:off x="278" y="205"/>
              <a:ext cx="0" cy="2"/>
            </a:xfrm>
            <a:custGeom>
              <a:avLst/>
              <a:gdLst>
                <a:gd name="T0" fmla="*/ 1 w 1"/>
                <a:gd name="T1" fmla="*/ 0 h 3"/>
                <a:gd name="T2" fmla="*/ 1 w 1"/>
                <a:gd name="T3" fmla="*/ 0 h 3"/>
                <a:gd name="T4" fmla="*/ 1 w 1"/>
                <a:gd name="T5" fmla="*/ 3 h 3"/>
                <a:gd name="T6" fmla="*/ 0 w 1"/>
                <a:gd name="T7" fmla="*/ 1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0"/>
                    <a:pt x="1" y="1"/>
                    <a:pt x="1" y="3"/>
                  </a:cubicBezTo>
                  <a:lnTo>
                    <a:pt x="0" y="1"/>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5" name="Freeform 1452"/>
            <p:cNvSpPr>
              <a:spLocks/>
            </p:cNvSpPr>
            <p:nvPr userDrawn="1"/>
          </p:nvSpPr>
          <p:spPr bwMode="auto">
            <a:xfrm>
              <a:off x="277" y="207"/>
              <a:ext cx="0" cy="1"/>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1"/>
                    <a:pt x="0"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6" name="Freeform 1453"/>
            <p:cNvSpPr>
              <a:spLocks/>
            </p:cNvSpPr>
            <p:nvPr userDrawn="1"/>
          </p:nvSpPr>
          <p:spPr bwMode="auto">
            <a:xfrm>
              <a:off x="279" y="207"/>
              <a:ext cx="1" cy="1"/>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1"/>
                    <a:pt x="1"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7" name="Freeform 1454"/>
            <p:cNvSpPr>
              <a:spLocks/>
            </p:cNvSpPr>
            <p:nvPr userDrawn="1"/>
          </p:nvSpPr>
          <p:spPr bwMode="auto">
            <a:xfrm>
              <a:off x="282" y="206"/>
              <a:ext cx="1" cy="2"/>
            </a:xfrm>
            <a:custGeom>
              <a:avLst/>
              <a:gdLst>
                <a:gd name="T0" fmla="*/ 1 w 2"/>
                <a:gd name="T1" fmla="*/ 0 h 3"/>
                <a:gd name="T2" fmla="*/ 1 w 2"/>
                <a:gd name="T3" fmla="*/ 0 h 3"/>
                <a:gd name="T4" fmla="*/ 2 w 2"/>
                <a:gd name="T5" fmla="*/ 3 h 3"/>
                <a:gd name="T6" fmla="*/ 0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cubicBezTo>
                    <a:pt x="1" y="1"/>
                    <a:pt x="1" y="2"/>
                    <a:pt x="2"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8" name="Freeform 1455"/>
            <p:cNvSpPr>
              <a:spLocks/>
            </p:cNvSpPr>
            <p:nvPr userDrawn="1"/>
          </p:nvSpPr>
          <p:spPr bwMode="auto">
            <a:xfrm>
              <a:off x="281" y="205"/>
              <a:ext cx="0" cy="1"/>
            </a:xfrm>
            <a:custGeom>
              <a:avLst/>
              <a:gdLst>
                <a:gd name="T0" fmla="*/ 1 w 1"/>
                <a:gd name="T1" fmla="*/ 0 h 3"/>
                <a:gd name="T2" fmla="*/ 1 w 1"/>
                <a:gd name="T3" fmla="*/ 0 h 3"/>
                <a:gd name="T4" fmla="*/ 1 w 1"/>
                <a:gd name="T5" fmla="*/ 3 h 3"/>
                <a:gd name="T6" fmla="*/ 0 w 1"/>
                <a:gd name="T7" fmla="*/ 1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1" y="1"/>
                    <a:pt x="1" y="2"/>
                    <a:pt x="1" y="3"/>
                  </a:cubicBezTo>
                  <a:lnTo>
                    <a:pt x="0" y="1"/>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29" name="Freeform 1456"/>
            <p:cNvSpPr>
              <a:spLocks/>
            </p:cNvSpPr>
            <p:nvPr userDrawn="1"/>
          </p:nvSpPr>
          <p:spPr bwMode="auto">
            <a:xfrm>
              <a:off x="282" y="203"/>
              <a:ext cx="0" cy="2"/>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1" y="1"/>
                    <a:pt x="1"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0" name="Freeform 1457"/>
            <p:cNvSpPr>
              <a:spLocks/>
            </p:cNvSpPr>
            <p:nvPr userDrawn="1"/>
          </p:nvSpPr>
          <p:spPr bwMode="auto">
            <a:xfrm>
              <a:off x="279" y="200"/>
              <a:ext cx="1" cy="1"/>
            </a:xfrm>
            <a:custGeom>
              <a:avLst/>
              <a:gdLst>
                <a:gd name="T0" fmla="*/ 2 w 2"/>
                <a:gd name="T1" fmla="*/ 0 h 3"/>
                <a:gd name="T2" fmla="*/ 2 w 2"/>
                <a:gd name="T3" fmla="*/ 0 h 3"/>
                <a:gd name="T4" fmla="*/ 1 w 2"/>
                <a:gd name="T5" fmla="*/ 3 h 3"/>
                <a:gd name="T6" fmla="*/ 0 w 2"/>
                <a:gd name="T7" fmla="*/ 2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cubicBezTo>
                    <a:pt x="1" y="1"/>
                    <a:pt x="1" y="2"/>
                    <a:pt x="1" y="3"/>
                  </a:cubicBezTo>
                  <a:lnTo>
                    <a:pt x="0" y="2"/>
                  </a:lnTo>
                  <a:lnTo>
                    <a:pt x="2"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1" name="Freeform 1458"/>
            <p:cNvSpPr>
              <a:spLocks/>
            </p:cNvSpPr>
            <p:nvPr userDrawn="1"/>
          </p:nvSpPr>
          <p:spPr bwMode="auto">
            <a:xfrm>
              <a:off x="278" y="201"/>
              <a:ext cx="0" cy="2"/>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1" y="1"/>
                    <a:pt x="1"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2" name="Freeform 1459"/>
            <p:cNvSpPr>
              <a:spLocks/>
            </p:cNvSpPr>
            <p:nvPr userDrawn="1"/>
          </p:nvSpPr>
          <p:spPr bwMode="auto">
            <a:xfrm>
              <a:off x="277" y="204"/>
              <a:ext cx="0" cy="1"/>
            </a:xfrm>
            <a:custGeom>
              <a:avLst/>
              <a:gdLst>
                <a:gd name="T0" fmla="*/ 1 w 1"/>
                <a:gd name="T1" fmla="*/ 0 h 3"/>
                <a:gd name="T2" fmla="*/ 1 w 1"/>
                <a:gd name="T3" fmla="*/ 0 h 3"/>
                <a:gd name="T4" fmla="*/ 1 w 1"/>
                <a:gd name="T5" fmla="*/ 3 h 3"/>
                <a:gd name="T6" fmla="*/ 0 w 1"/>
                <a:gd name="T7" fmla="*/ 1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1" y="1"/>
                    <a:pt x="1" y="2"/>
                    <a:pt x="1" y="3"/>
                  </a:cubicBezTo>
                  <a:lnTo>
                    <a:pt x="0" y="1"/>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3" name="Freeform 1460"/>
            <p:cNvSpPr>
              <a:spLocks/>
            </p:cNvSpPr>
            <p:nvPr userDrawn="1"/>
          </p:nvSpPr>
          <p:spPr bwMode="auto">
            <a:xfrm>
              <a:off x="278" y="208"/>
              <a:ext cx="1" cy="2"/>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2"/>
                    <a:pt x="0"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4" name="Freeform 1461"/>
            <p:cNvSpPr>
              <a:spLocks/>
            </p:cNvSpPr>
            <p:nvPr userDrawn="1"/>
          </p:nvSpPr>
          <p:spPr bwMode="auto">
            <a:xfrm>
              <a:off x="279" y="211"/>
              <a:ext cx="0" cy="2"/>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1"/>
                    <a:pt x="0"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5" name="Freeform 1462"/>
            <p:cNvSpPr>
              <a:spLocks/>
            </p:cNvSpPr>
            <p:nvPr userDrawn="1"/>
          </p:nvSpPr>
          <p:spPr bwMode="auto">
            <a:xfrm>
              <a:off x="283" y="208"/>
              <a:ext cx="1" cy="1"/>
            </a:xfrm>
            <a:custGeom>
              <a:avLst/>
              <a:gdLst>
                <a:gd name="T0" fmla="*/ 1 w 1"/>
                <a:gd name="T1" fmla="*/ 0 h 2"/>
                <a:gd name="T2" fmla="*/ 1 w 1"/>
                <a:gd name="T3" fmla="*/ 0 h 2"/>
                <a:gd name="T4" fmla="*/ 1 w 1"/>
                <a:gd name="T5" fmla="*/ 2 h 2"/>
                <a:gd name="T6" fmla="*/ 0 w 1"/>
                <a:gd name="T7" fmla="*/ 1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1" y="0"/>
                  </a:lnTo>
                  <a:cubicBezTo>
                    <a:pt x="1" y="1"/>
                    <a:pt x="1" y="2"/>
                    <a:pt x="1" y="2"/>
                  </a:cubicBezTo>
                  <a:lnTo>
                    <a:pt x="0" y="1"/>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6" name="Freeform 1463"/>
            <p:cNvSpPr>
              <a:spLocks/>
            </p:cNvSpPr>
            <p:nvPr userDrawn="1"/>
          </p:nvSpPr>
          <p:spPr bwMode="auto">
            <a:xfrm>
              <a:off x="280" y="210"/>
              <a:ext cx="0" cy="1"/>
            </a:xfrm>
            <a:custGeom>
              <a:avLst/>
              <a:gdLst>
                <a:gd name="T0" fmla="*/ 1 w 1"/>
                <a:gd name="T1" fmla="*/ 0 h 3"/>
                <a:gd name="T2" fmla="*/ 1 w 1"/>
                <a:gd name="T3" fmla="*/ 0 h 3"/>
                <a:gd name="T4" fmla="*/ 1 w 1"/>
                <a:gd name="T5" fmla="*/ 3 h 3"/>
                <a:gd name="T6" fmla="*/ 0 w 1"/>
                <a:gd name="T7" fmla="*/ 2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cubicBezTo>
                    <a:pt x="0" y="2"/>
                    <a:pt x="0" y="2"/>
                    <a:pt x="1" y="3"/>
                  </a:cubicBezTo>
                  <a:lnTo>
                    <a:pt x="0"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7" name="Freeform 1464"/>
            <p:cNvSpPr>
              <a:spLocks/>
            </p:cNvSpPr>
            <p:nvPr userDrawn="1"/>
          </p:nvSpPr>
          <p:spPr bwMode="auto">
            <a:xfrm>
              <a:off x="280" y="214"/>
              <a:ext cx="3" cy="0"/>
            </a:xfrm>
            <a:custGeom>
              <a:avLst/>
              <a:gdLst>
                <a:gd name="T0" fmla="*/ 0 w 6"/>
                <a:gd name="T1" fmla="*/ 1 h 1"/>
                <a:gd name="T2" fmla="*/ 0 w 6"/>
                <a:gd name="T3" fmla="*/ 1 h 1"/>
                <a:gd name="T4" fmla="*/ 5 w 6"/>
                <a:gd name="T5" fmla="*/ 0 h 1"/>
                <a:gd name="T6" fmla="*/ 6 w 6"/>
                <a:gd name="T7" fmla="*/ 1 h 1"/>
                <a:gd name="T8" fmla="*/ 0 w 6"/>
                <a:gd name="T9" fmla="*/ 1 h 1"/>
              </a:gdLst>
              <a:ahLst/>
              <a:cxnLst>
                <a:cxn ang="0">
                  <a:pos x="T0" y="T1"/>
                </a:cxn>
                <a:cxn ang="0">
                  <a:pos x="T2" y="T3"/>
                </a:cxn>
                <a:cxn ang="0">
                  <a:pos x="T4" y="T5"/>
                </a:cxn>
                <a:cxn ang="0">
                  <a:pos x="T6" y="T7"/>
                </a:cxn>
                <a:cxn ang="0">
                  <a:pos x="T8" y="T9"/>
                </a:cxn>
              </a:cxnLst>
              <a:rect l="0" t="0" r="r" b="b"/>
              <a:pathLst>
                <a:path w="6" h="1">
                  <a:moveTo>
                    <a:pt x="0" y="1"/>
                  </a:moveTo>
                  <a:lnTo>
                    <a:pt x="0" y="1"/>
                  </a:lnTo>
                  <a:cubicBezTo>
                    <a:pt x="2" y="1"/>
                    <a:pt x="3" y="0"/>
                    <a:pt x="5" y="0"/>
                  </a:cubicBezTo>
                  <a:cubicBezTo>
                    <a:pt x="5" y="1"/>
                    <a:pt x="5" y="1"/>
                    <a:pt x="6" y="1"/>
                  </a:cubicBezTo>
                  <a:cubicBezTo>
                    <a:pt x="4" y="1"/>
                    <a:pt x="2"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8" name="Freeform 1465"/>
            <p:cNvSpPr>
              <a:spLocks/>
            </p:cNvSpPr>
            <p:nvPr userDrawn="1"/>
          </p:nvSpPr>
          <p:spPr bwMode="auto">
            <a:xfrm>
              <a:off x="281" y="209"/>
              <a:ext cx="3" cy="2"/>
            </a:xfrm>
            <a:custGeom>
              <a:avLst/>
              <a:gdLst>
                <a:gd name="T0" fmla="*/ 8 w 8"/>
                <a:gd name="T1" fmla="*/ 4 h 5"/>
                <a:gd name="T2" fmla="*/ 8 w 8"/>
                <a:gd name="T3" fmla="*/ 4 h 5"/>
                <a:gd name="T4" fmla="*/ 6 w 8"/>
                <a:gd name="T5" fmla="*/ 4 h 5"/>
                <a:gd name="T6" fmla="*/ 5 w 8"/>
                <a:gd name="T7" fmla="*/ 4 h 5"/>
                <a:gd name="T8" fmla="*/ 6 w 8"/>
                <a:gd name="T9" fmla="*/ 5 h 5"/>
                <a:gd name="T10" fmla="*/ 4 w 8"/>
                <a:gd name="T11" fmla="*/ 5 h 5"/>
                <a:gd name="T12" fmla="*/ 0 w 8"/>
                <a:gd name="T13" fmla="*/ 0 h 5"/>
                <a:gd name="T14" fmla="*/ 8 w 8"/>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8" y="4"/>
                  </a:moveTo>
                  <a:lnTo>
                    <a:pt x="8" y="4"/>
                  </a:lnTo>
                  <a:cubicBezTo>
                    <a:pt x="7" y="4"/>
                    <a:pt x="6" y="4"/>
                    <a:pt x="6" y="4"/>
                  </a:cubicBezTo>
                  <a:lnTo>
                    <a:pt x="5" y="4"/>
                  </a:lnTo>
                  <a:cubicBezTo>
                    <a:pt x="5" y="4"/>
                    <a:pt x="6" y="5"/>
                    <a:pt x="6" y="5"/>
                  </a:cubicBezTo>
                  <a:cubicBezTo>
                    <a:pt x="5" y="5"/>
                    <a:pt x="4" y="5"/>
                    <a:pt x="4" y="5"/>
                  </a:cubicBezTo>
                  <a:cubicBezTo>
                    <a:pt x="2" y="4"/>
                    <a:pt x="1" y="2"/>
                    <a:pt x="0" y="0"/>
                  </a:cubicBezTo>
                  <a:cubicBezTo>
                    <a:pt x="3" y="1"/>
                    <a:pt x="6" y="2"/>
                    <a:pt x="8"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39" name="Freeform 1466"/>
            <p:cNvSpPr>
              <a:spLocks/>
            </p:cNvSpPr>
            <p:nvPr userDrawn="1"/>
          </p:nvSpPr>
          <p:spPr bwMode="auto">
            <a:xfrm>
              <a:off x="287" y="208"/>
              <a:ext cx="0" cy="2"/>
            </a:xfrm>
            <a:custGeom>
              <a:avLst/>
              <a:gdLst>
                <a:gd name="T0" fmla="*/ 0 w 1"/>
                <a:gd name="T1" fmla="*/ 0 h 3"/>
                <a:gd name="T2" fmla="*/ 0 w 1"/>
                <a:gd name="T3" fmla="*/ 0 h 3"/>
                <a:gd name="T4" fmla="*/ 1 w 1"/>
                <a:gd name="T5" fmla="*/ 2 h 3"/>
                <a:gd name="T6" fmla="*/ 1 w 1"/>
                <a:gd name="T7" fmla="*/ 3 h 3"/>
                <a:gd name="T8" fmla="*/ 0 w 1"/>
                <a:gd name="T9" fmla="*/ 2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lnTo>
                    <a:pt x="0" y="0"/>
                  </a:lnTo>
                  <a:cubicBezTo>
                    <a:pt x="1" y="1"/>
                    <a:pt x="1" y="1"/>
                    <a:pt x="1" y="2"/>
                  </a:cubicBezTo>
                  <a:cubicBezTo>
                    <a:pt x="1" y="2"/>
                    <a:pt x="1" y="3"/>
                    <a:pt x="1" y="3"/>
                  </a:cubicBezTo>
                  <a:cubicBezTo>
                    <a:pt x="1" y="3"/>
                    <a:pt x="0" y="2"/>
                    <a:pt x="0" y="2"/>
                  </a:cubicBezTo>
                  <a:cubicBezTo>
                    <a:pt x="0" y="1"/>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0" name="Freeform 1467"/>
            <p:cNvSpPr>
              <a:spLocks/>
            </p:cNvSpPr>
            <p:nvPr userDrawn="1"/>
          </p:nvSpPr>
          <p:spPr bwMode="auto">
            <a:xfrm>
              <a:off x="285" y="210"/>
              <a:ext cx="1" cy="1"/>
            </a:xfrm>
            <a:custGeom>
              <a:avLst/>
              <a:gdLst>
                <a:gd name="T0" fmla="*/ 0 w 3"/>
                <a:gd name="T1" fmla="*/ 0 h 4"/>
                <a:gd name="T2" fmla="*/ 0 w 3"/>
                <a:gd name="T3" fmla="*/ 0 h 4"/>
                <a:gd name="T4" fmla="*/ 2 w 3"/>
                <a:gd name="T5" fmla="*/ 1 h 4"/>
                <a:gd name="T6" fmla="*/ 3 w 3"/>
                <a:gd name="T7" fmla="*/ 4 h 4"/>
                <a:gd name="T8" fmla="*/ 1 w 3"/>
                <a:gd name="T9" fmla="*/ 3 h 4"/>
                <a:gd name="T10" fmla="*/ 0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0" y="0"/>
                  </a:moveTo>
                  <a:lnTo>
                    <a:pt x="0" y="0"/>
                  </a:lnTo>
                  <a:cubicBezTo>
                    <a:pt x="0" y="0"/>
                    <a:pt x="1" y="1"/>
                    <a:pt x="2" y="1"/>
                  </a:cubicBezTo>
                  <a:cubicBezTo>
                    <a:pt x="2" y="2"/>
                    <a:pt x="2" y="3"/>
                    <a:pt x="3" y="4"/>
                  </a:cubicBezTo>
                  <a:cubicBezTo>
                    <a:pt x="2" y="4"/>
                    <a:pt x="2" y="3"/>
                    <a:pt x="1" y="3"/>
                  </a:cubicBezTo>
                  <a:cubicBezTo>
                    <a:pt x="1" y="2"/>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1" name="Freeform 1468"/>
            <p:cNvSpPr>
              <a:spLocks/>
            </p:cNvSpPr>
            <p:nvPr userDrawn="1"/>
          </p:nvSpPr>
          <p:spPr bwMode="auto">
            <a:xfrm>
              <a:off x="281" y="211"/>
              <a:ext cx="4" cy="2"/>
            </a:xfrm>
            <a:custGeom>
              <a:avLst/>
              <a:gdLst>
                <a:gd name="T0" fmla="*/ 6 w 9"/>
                <a:gd name="T1" fmla="*/ 1 h 4"/>
                <a:gd name="T2" fmla="*/ 6 w 9"/>
                <a:gd name="T3" fmla="*/ 1 h 4"/>
                <a:gd name="T4" fmla="*/ 9 w 9"/>
                <a:gd name="T5" fmla="*/ 4 h 4"/>
                <a:gd name="T6" fmla="*/ 5 w 9"/>
                <a:gd name="T7" fmla="*/ 4 h 4"/>
                <a:gd name="T8" fmla="*/ 0 w 9"/>
                <a:gd name="T9" fmla="*/ 1 h 4"/>
                <a:gd name="T10" fmla="*/ 6 w 9"/>
                <a:gd name="T11" fmla="*/ 1 h 4"/>
              </a:gdLst>
              <a:ahLst/>
              <a:cxnLst>
                <a:cxn ang="0">
                  <a:pos x="T0" y="T1"/>
                </a:cxn>
                <a:cxn ang="0">
                  <a:pos x="T2" y="T3"/>
                </a:cxn>
                <a:cxn ang="0">
                  <a:pos x="T4" y="T5"/>
                </a:cxn>
                <a:cxn ang="0">
                  <a:pos x="T6" y="T7"/>
                </a:cxn>
                <a:cxn ang="0">
                  <a:pos x="T8" y="T9"/>
                </a:cxn>
                <a:cxn ang="0">
                  <a:pos x="T10" y="T11"/>
                </a:cxn>
              </a:cxnLst>
              <a:rect l="0" t="0" r="r" b="b"/>
              <a:pathLst>
                <a:path w="9" h="4">
                  <a:moveTo>
                    <a:pt x="6" y="1"/>
                  </a:moveTo>
                  <a:lnTo>
                    <a:pt x="6" y="1"/>
                  </a:lnTo>
                  <a:cubicBezTo>
                    <a:pt x="7" y="2"/>
                    <a:pt x="8" y="3"/>
                    <a:pt x="9" y="4"/>
                  </a:cubicBezTo>
                  <a:cubicBezTo>
                    <a:pt x="7" y="4"/>
                    <a:pt x="6" y="4"/>
                    <a:pt x="5" y="4"/>
                  </a:cubicBezTo>
                  <a:cubicBezTo>
                    <a:pt x="3" y="3"/>
                    <a:pt x="2" y="2"/>
                    <a:pt x="0" y="1"/>
                  </a:cubicBezTo>
                  <a:cubicBezTo>
                    <a:pt x="2" y="0"/>
                    <a:pt x="4" y="1"/>
                    <a:pt x="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2" name="Freeform 1469"/>
            <p:cNvSpPr>
              <a:spLocks/>
            </p:cNvSpPr>
            <p:nvPr userDrawn="1"/>
          </p:nvSpPr>
          <p:spPr bwMode="auto">
            <a:xfrm>
              <a:off x="285" y="208"/>
              <a:ext cx="3" cy="5"/>
            </a:xfrm>
            <a:custGeom>
              <a:avLst/>
              <a:gdLst>
                <a:gd name="T0" fmla="*/ 4 w 5"/>
                <a:gd name="T1" fmla="*/ 5 h 11"/>
                <a:gd name="T2" fmla="*/ 4 w 5"/>
                <a:gd name="T3" fmla="*/ 5 h 11"/>
                <a:gd name="T4" fmla="*/ 4 w 5"/>
                <a:gd name="T5" fmla="*/ 6 h 11"/>
                <a:gd name="T6" fmla="*/ 5 w 5"/>
                <a:gd name="T7" fmla="*/ 11 h 11"/>
                <a:gd name="T8" fmla="*/ 2 w 5"/>
                <a:gd name="T9" fmla="*/ 8 h 11"/>
                <a:gd name="T10" fmla="*/ 0 w 5"/>
                <a:gd name="T11" fmla="*/ 0 h 11"/>
                <a:gd name="T12" fmla="*/ 4 w 5"/>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4" y="5"/>
                  </a:moveTo>
                  <a:lnTo>
                    <a:pt x="4" y="5"/>
                  </a:lnTo>
                  <a:lnTo>
                    <a:pt x="4" y="6"/>
                  </a:lnTo>
                  <a:cubicBezTo>
                    <a:pt x="4" y="7"/>
                    <a:pt x="4" y="9"/>
                    <a:pt x="5" y="11"/>
                  </a:cubicBezTo>
                  <a:cubicBezTo>
                    <a:pt x="4" y="10"/>
                    <a:pt x="3" y="9"/>
                    <a:pt x="2" y="8"/>
                  </a:cubicBezTo>
                  <a:cubicBezTo>
                    <a:pt x="1" y="5"/>
                    <a:pt x="0" y="3"/>
                    <a:pt x="0" y="0"/>
                  </a:cubicBezTo>
                  <a:cubicBezTo>
                    <a:pt x="2" y="1"/>
                    <a:pt x="3" y="3"/>
                    <a:pt x="4"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3" name="Freeform 1470"/>
            <p:cNvSpPr>
              <a:spLocks/>
            </p:cNvSpPr>
            <p:nvPr userDrawn="1"/>
          </p:nvSpPr>
          <p:spPr bwMode="auto">
            <a:xfrm>
              <a:off x="282" y="213"/>
              <a:ext cx="5" cy="1"/>
            </a:xfrm>
            <a:custGeom>
              <a:avLst/>
              <a:gdLst>
                <a:gd name="T0" fmla="*/ 0 w 11"/>
                <a:gd name="T1" fmla="*/ 1 h 3"/>
                <a:gd name="T2" fmla="*/ 0 w 11"/>
                <a:gd name="T3" fmla="*/ 1 h 3"/>
                <a:gd name="T4" fmla="*/ 11 w 11"/>
                <a:gd name="T5" fmla="*/ 3 h 3"/>
                <a:gd name="T6" fmla="*/ 10 w 11"/>
                <a:gd name="T7" fmla="*/ 3 h 3"/>
                <a:gd name="T8" fmla="*/ 3 w 11"/>
                <a:gd name="T9" fmla="*/ 3 h 3"/>
                <a:gd name="T10" fmla="*/ 0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0" y="1"/>
                  </a:moveTo>
                  <a:lnTo>
                    <a:pt x="0" y="1"/>
                  </a:lnTo>
                  <a:cubicBezTo>
                    <a:pt x="3" y="0"/>
                    <a:pt x="8" y="1"/>
                    <a:pt x="11" y="3"/>
                  </a:cubicBezTo>
                  <a:lnTo>
                    <a:pt x="10" y="3"/>
                  </a:lnTo>
                  <a:cubicBezTo>
                    <a:pt x="8" y="3"/>
                    <a:pt x="5" y="3"/>
                    <a:pt x="3" y="3"/>
                  </a:cubicBezTo>
                  <a:cubicBezTo>
                    <a:pt x="2" y="3"/>
                    <a:pt x="1" y="2"/>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4" name="Freeform 1471"/>
            <p:cNvSpPr>
              <a:spLocks/>
            </p:cNvSpPr>
            <p:nvPr userDrawn="1"/>
          </p:nvSpPr>
          <p:spPr bwMode="auto">
            <a:xfrm>
              <a:off x="283" y="211"/>
              <a:ext cx="5" cy="3"/>
            </a:xfrm>
            <a:custGeom>
              <a:avLst/>
              <a:gdLst>
                <a:gd name="T0" fmla="*/ 0 w 10"/>
                <a:gd name="T1" fmla="*/ 0 h 7"/>
                <a:gd name="T2" fmla="*/ 0 w 10"/>
                <a:gd name="T3" fmla="*/ 0 h 7"/>
                <a:gd name="T4" fmla="*/ 10 w 10"/>
                <a:gd name="T5" fmla="*/ 7 h 7"/>
                <a:gd name="T6" fmla="*/ 0 w 10"/>
                <a:gd name="T7" fmla="*/ 0 h 7"/>
              </a:gdLst>
              <a:ahLst/>
              <a:cxnLst>
                <a:cxn ang="0">
                  <a:pos x="T0" y="T1"/>
                </a:cxn>
                <a:cxn ang="0">
                  <a:pos x="T2" y="T3"/>
                </a:cxn>
                <a:cxn ang="0">
                  <a:pos x="T4" y="T5"/>
                </a:cxn>
                <a:cxn ang="0">
                  <a:pos x="T6" y="T7"/>
                </a:cxn>
              </a:cxnLst>
              <a:rect l="0" t="0" r="r" b="b"/>
              <a:pathLst>
                <a:path w="10" h="7">
                  <a:moveTo>
                    <a:pt x="0" y="0"/>
                  </a:moveTo>
                  <a:lnTo>
                    <a:pt x="0" y="0"/>
                  </a:lnTo>
                  <a:cubicBezTo>
                    <a:pt x="4" y="0"/>
                    <a:pt x="8" y="3"/>
                    <a:pt x="10" y="7"/>
                  </a:cubicBezTo>
                  <a:cubicBezTo>
                    <a:pt x="6" y="6"/>
                    <a:pt x="2" y="3"/>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5" name="Freeform 1472"/>
            <p:cNvSpPr>
              <a:spLocks/>
            </p:cNvSpPr>
            <p:nvPr userDrawn="1"/>
          </p:nvSpPr>
          <p:spPr bwMode="auto">
            <a:xfrm>
              <a:off x="287" y="198"/>
              <a:ext cx="3" cy="11"/>
            </a:xfrm>
            <a:custGeom>
              <a:avLst/>
              <a:gdLst>
                <a:gd name="T0" fmla="*/ 2 w 5"/>
                <a:gd name="T1" fmla="*/ 20 h 24"/>
                <a:gd name="T2" fmla="*/ 2 w 5"/>
                <a:gd name="T3" fmla="*/ 20 h 24"/>
                <a:gd name="T4" fmla="*/ 1 w 5"/>
                <a:gd name="T5" fmla="*/ 24 h 24"/>
                <a:gd name="T6" fmla="*/ 0 w 5"/>
                <a:gd name="T7" fmla="*/ 0 h 24"/>
                <a:gd name="T8" fmla="*/ 2 w 5"/>
                <a:gd name="T9" fmla="*/ 1 h 24"/>
                <a:gd name="T10" fmla="*/ 5 w 5"/>
                <a:gd name="T11" fmla="*/ 0 h 24"/>
                <a:gd name="T12" fmla="*/ 4 w 5"/>
                <a:gd name="T13" fmla="*/ 24 h 24"/>
                <a:gd name="T14" fmla="*/ 2 w 5"/>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4">
                  <a:moveTo>
                    <a:pt x="2" y="20"/>
                  </a:moveTo>
                  <a:lnTo>
                    <a:pt x="2" y="20"/>
                  </a:lnTo>
                  <a:cubicBezTo>
                    <a:pt x="2" y="21"/>
                    <a:pt x="1" y="22"/>
                    <a:pt x="1" y="24"/>
                  </a:cubicBezTo>
                  <a:lnTo>
                    <a:pt x="0" y="0"/>
                  </a:lnTo>
                  <a:cubicBezTo>
                    <a:pt x="0" y="1"/>
                    <a:pt x="1" y="1"/>
                    <a:pt x="2" y="1"/>
                  </a:cubicBezTo>
                  <a:cubicBezTo>
                    <a:pt x="4" y="1"/>
                    <a:pt x="4" y="1"/>
                    <a:pt x="5" y="0"/>
                  </a:cubicBezTo>
                  <a:lnTo>
                    <a:pt x="4" y="24"/>
                  </a:lnTo>
                  <a:cubicBezTo>
                    <a:pt x="4" y="22"/>
                    <a:pt x="3" y="21"/>
                    <a:pt x="2" y="2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6" name="Freeform 1473"/>
            <p:cNvSpPr>
              <a:spLocks/>
            </p:cNvSpPr>
            <p:nvPr userDrawn="1"/>
          </p:nvSpPr>
          <p:spPr bwMode="auto">
            <a:xfrm>
              <a:off x="288" y="208"/>
              <a:ext cx="1" cy="6"/>
            </a:xfrm>
            <a:custGeom>
              <a:avLst/>
              <a:gdLst>
                <a:gd name="T0" fmla="*/ 3 w 3"/>
                <a:gd name="T1" fmla="*/ 7 h 13"/>
                <a:gd name="T2" fmla="*/ 3 w 3"/>
                <a:gd name="T3" fmla="*/ 7 h 13"/>
                <a:gd name="T4" fmla="*/ 1 w 3"/>
                <a:gd name="T5" fmla="*/ 13 h 13"/>
                <a:gd name="T6" fmla="*/ 0 w 3"/>
                <a:gd name="T7" fmla="*/ 7 h 13"/>
                <a:gd name="T8" fmla="*/ 1 w 3"/>
                <a:gd name="T9" fmla="*/ 0 h 13"/>
                <a:gd name="T10" fmla="*/ 3 w 3"/>
                <a:gd name="T11" fmla="*/ 7 h 13"/>
              </a:gdLst>
              <a:ahLst/>
              <a:cxnLst>
                <a:cxn ang="0">
                  <a:pos x="T0" y="T1"/>
                </a:cxn>
                <a:cxn ang="0">
                  <a:pos x="T2" y="T3"/>
                </a:cxn>
                <a:cxn ang="0">
                  <a:pos x="T4" y="T5"/>
                </a:cxn>
                <a:cxn ang="0">
                  <a:pos x="T6" y="T7"/>
                </a:cxn>
                <a:cxn ang="0">
                  <a:pos x="T8" y="T9"/>
                </a:cxn>
                <a:cxn ang="0">
                  <a:pos x="T10" y="T11"/>
                </a:cxn>
              </a:cxnLst>
              <a:rect l="0" t="0" r="r" b="b"/>
              <a:pathLst>
                <a:path w="3" h="13">
                  <a:moveTo>
                    <a:pt x="3" y="7"/>
                  </a:moveTo>
                  <a:lnTo>
                    <a:pt x="3" y="7"/>
                  </a:lnTo>
                  <a:cubicBezTo>
                    <a:pt x="3" y="9"/>
                    <a:pt x="3" y="11"/>
                    <a:pt x="1" y="13"/>
                  </a:cubicBezTo>
                  <a:cubicBezTo>
                    <a:pt x="0" y="11"/>
                    <a:pt x="0" y="9"/>
                    <a:pt x="0" y="7"/>
                  </a:cubicBezTo>
                  <a:cubicBezTo>
                    <a:pt x="0" y="4"/>
                    <a:pt x="0" y="2"/>
                    <a:pt x="1" y="0"/>
                  </a:cubicBezTo>
                  <a:cubicBezTo>
                    <a:pt x="3" y="2"/>
                    <a:pt x="3" y="4"/>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7" name="Freeform 1474"/>
            <p:cNvSpPr>
              <a:spLocks/>
            </p:cNvSpPr>
            <p:nvPr userDrawn="1"/>
          </p:nvSpPr>
          <p:spPr bwMode="auto">
            <a:xfrm>
              <a:off x="285" y="186"/>
              <a:ext cx="6" cy="6"/>
            </a:xfrm>
            <a:custGeom>
              <a:avLst/>
              <a:gdLst>
                <a:gd name="T0" fmla="*/ 8 w 13"/>
                <a:gd name="T1" fmla="*/ 2 h 12"/>
                <a:gd name="T2" fmla="*/ 8 w 13"/>
                <a:gd name="T3" fmla="*/ 2 h 12"/>
                <a:gd name="T4" fmla="*/ 7 w 13"/>
                <a:gd name="T5" fmla="*/ 4 h 12"/>
                <a:gd name="T6" fmla="*/ 13 w 13"/>
                <a:gd name="T7" fmla="*/ 3 h 12"/>
                <a:gd name="T8" fmla="*/ 13 w 13"/>
                <a:gd name="T9" fmla="*/ 9 h 12"/>
                <a:gd name="T10" fmla="*/ 8 w 13"/>
                <a:gd name="T11" fmla="*/ 7 h 12"/>
                <a:gd name="T12" fmla="*/ 9 w 13"/>
                <a:gd name="T13" fmla="*/ 12 h 12"/>
                <a:gd name="T14" fmla="*/ 3 w 13"/>
                <a:gd name="T15" fmla="*/ 12 h 12"/>
                <a:gd name="T16" fmla="*/ 5 w 13"/>
                <a:gd name="T17" fmla="*/ 8 h 12"/>
                <a:gd name="T18" fmla="*/ 0 w 13"/>
                <a:gd name="T19" fmla="*/ 9 h 12"/>
                <a:gd name="T20" fmla="*/ 0 w 13"/>
                <a:gd name="T21" fmla="*/ 3 h 12"/>
                <a:gd name="T22" fmla="*/ 4 w 13"/>
                <a:gd name="T23" fmla="*/ 5 h 12"/>
                <a:gd name="T24" fmla="*/ 3 w 13"/>
                <a:gd name="T25" fmla="*/ 0 h 12"/>
                <a:gd name="T26" fmla="*/ 9 w 13"/>
                <a:gd name="T27" fmla="*/ 0 h 12"/>
                <a:gd name="T28" fmla="*/ 8 w 13"/>
                <a:gd name="T2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2">
                  <a:moveTo>
                    <a:pt x="8" y="2"/>
                  </a:moveTo>
                  <a:lnTo>
                    <a:pt x="8" y="2"/>
                  </a:lnTo>
                  <a:cubicBezTo>
                    <a:pt x="8" y="3"/>
                    <a:pt x="7" y="4"/>
                    <a:pt x="7" y="4"/>
                  </a:cubicBezTo>
                  <a:cubicBezTo>
                    <a:pt x="8" y="7"/>
                    <a:pt x="12" y="4"/>
                    <a:pt x="13" y="3"/>
                  </a:cubicBezTo>
                  <a:lnTo>
                    <a:pt x="13" y="9"/>
                  </a:lnTo>
                  <a:cubicBezTo>
                    <a:pt x="12" y="9"/>
                    <a:pt x="10" y="7"/>
                    <a:pt x="8" y="7"/>
                  </a:cubicBezTo>
                  <a:cubicBezTo>
                    <a:pt x="6" y="8"/>
                    <a:pt x="9" y="12"/>
                    <a:pt x="9" y="12"/>
                  </a:cubicBezTo>
                  <a:lnTo>
                    <a:pt x="3" y="12"/>
                  </a:lnTo>
                  <a:cubicBezTo>
                    <a:pt x="4" y="12"/>
                    <a:pt x="6" y="10"/>
                    <a:pt x="5" y="8"/>
                  </a:cubicBezTo>
                  <a:cubicBezTo>
                    <a:pt x="5" y="6"/>
                    <a:pt x="1" y="9"/>
                    <a:pt x="0" y="9"/>
                  </a:cubicBezTo>
                  <a:lnTo>
                    <a:pt x="0" y="3"/>
                  </a:lnTo>
                  <a:cubicBezTo>
                    <a:pt x="1" y="4"/>
                    <a:pt x="3" y="6"/>
                    <a:pt x="4" y="5"/>
                  </a:cubicBezTo>
                  <a:cubicBezTo>
                    <a:pt x="7" y="5"/>
                    <a:pt x="4" y="1"/>
                    <a:pt x="3" y="0"/>
                  </a:cubicBezTo>
                  <a:lnTo>
                    <a:pt x="9" y="0"/>
                  </a:lnTo>
                  <a:cubicBezTo>
                    <a:pt x="9" y="1"/>
                    <a:pt x="8" y="2"/>
                    <a:pt x="8"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8" name="Freeform 1475"/>
            <p:cNvSpPr>
              <a:spLocks/>
            </p:cNvSpPr>
            <p:nvPr userDrawn="1"/>
          </p:nvSpPr>
          <p:spPr bwMode="auto">
            <a:xfrm>
              <a:off x="286" y="193"/>
              <a:ext cx="4" cy="4"/>
            </a:xfrm>
            <a:custGeom>
              <a:avLst/>
              <a:gdLst>
                <a:gd name="T0" fmla="*/ 4 w 9"/>
                <a:gd name="T1" fmla="*/ 0 h 9"/>
                <a:gd name="T2" fmla="*/ 4 w 9"/>
                <a:gd name="T3" fmla="*/ 0 h 9"/>
                <a:gd name="T4" fmla="*/ 9 w 9"/>
                <a:gd name="T5" fmla="*/ 5 h 9"/>
                <a:gd name="T6" fmla="*/ 4 w 9"/>
                <a:gd name="T7" fmla="*/ 9 h 9"/>
                <a:gd name="T8" fmla="*/ 0 w 9"/>
                <a:gd name="T9" fmla="*/ 5 h 9"/>
                <a:gd name="T10" fmla="*/ 4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4" y="0"/>
                  </a:moveTo>
                  <a:lnTo>
                    <a:pt x="4" y="0"/>
                  </a:lnTo>
                  <a:cubicBezTo>
                    <a:pt x="7" y="0"/>
                    <a:pt x="9" y="2"/>
                    <a:pt x="9" y="5"/>
                  </a:cubicBezTo>
                  <a:cubicBezTo>
                    <a:pt x="9" y="7"/>
                    <a:pt x="7" y="9"/>
                    <a:pt x="4" y="9"/>
                  </a:cubicBezTo>
                  <a:cubicBezTo>
                    <a:pt x="2" y="9"/>
                    <a:pt x="0" y="7"/>
                    <a:pt x="0" y="5"/>
                  </a:cubicBezTo>
                  <a:cubicBezTo>
                    <a:pt x="0" y="2"/>
                    <a:pt x="2" y="0"/>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49" name="Freeform 1476"/>
            <p:cNvSpPr>
              <a:spLocks/>
            </p:cNvSpPr>
            <p:nvPr userDrawn="1"/>
          </p:nvSpPr>
          <p:spPr bwMode="auto">
            <a:xfrm>
              <a:off x="297" y="216"/>
              <a:ext cx="0" cy="1"/>
            </a:xfrm>
            <a:custGeom>
              <a:avLst/>
              <a:gdLst>
                <a:gd name="T0" fmla="*/ 1 w 1"/>
                <a:gd name="T1" fmla="*/ 0 h 1"/>
                <a:gd name="T2" fmla="*/ 1 w 1"/>
                <a:gd name="T3" fmla="*/ 0 h 1"/>
                <a:gd name="T4" fmla="*/ 1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1" y="1"/>
                  </a:lnTo>
                  <a:cubicBezTo>
                    <a:pt x="1" y="1"/>
                    <a:pt x="1" y="1"/>
                    <a:pt x="0" y="1"/>
                  </a:cubicBezTo>
                  <a:cubicBezTo>
                    <a:pt x="1" y="1"/>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0" name="Freeform 1477"/>
            <p:cNvSpPr>
              <a:spLocks/>
            </p:cNvSpPr>
            <p:nvPr userDrawn="1"/>
          </p:nvSpPr>
          <p:spPr bwMode="auto">
            <a:xfrm>
              <a:off x="289" y="215"/>
              <a:ext cx="1"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0" y="1"/>
                    <a:pt x="0" y="0"/>
                  </a:cubicBezTo>
                  <a:cubicBezTo>
                    <a:pt x="0" y="0"/>
                    <a:pt x="1" y="0"/>
                    <a:pt x="1" y="0"/>
                  </a:cubicBez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1" name="Freeform 1478"/>
            <p:cNvSpPr>
              <a:spLocks/>
            </p:cNvSpPr>
            <p:nvPr userDrawn="1"/>
          </p:nvSpPr>
          <p:spPr bwMode="auto">
            <a:xfrm>
              <a:off x="289" y="216"/>
              <a:ext cx="1" cy="1"/>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cubicBezTo>
                    <a:pt x="0" y="1"/>
                    <a:pt x="0" y="1"/>
                    <a:pt x="1" y="0"/>
                  </a:cubicBez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2" name="Freeform 1479"/>
            <p:cNvSpPr>
              <a:spLocks/>
            </p:cNvSpPr>
            <p:nvPr userDrawn="1"/>
          </p:nvSpPr>
          <p:spPr bwMode="auto">
            <a:xfrm>
              <a:off x="291" y="215"/>
              <a:ext cx="0"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0" y="1"/>
                    <a:pt x="0" y="0"/>
                  </a:cubicBezTo>
                  <a:cubicBezTo>
                    <a:pt x="1" y="0"/>
                    <a:pt x="1" y="0"/>
                    <a:pt x="1" y="0"/>
                  </a:cubicBez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3" name="Freeform 1480"/>
            <p:cNvSpPr>
              <a:spLocks/>
            </p:cNvSpPr>
            <p:nvPr userDrawn="1"/>
          </p:nvSpPr>
          <p:spPr bwMode="auto">
            <a:xfrm>
              <a:off x="291" y="216"/>
              <a:ext cx="0" cy="1"/>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0" y="1"/>
                    <a:pt x="0" y="1"/>
                  </a:cubicBezTo>
                  <a:cubicBezTo>
                    <a:pt x="0" y="1"/>
                    <a:pt x="0" y="1"/>
                    <a:pt x="1" y="0"/>
                  </a:cubicBez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4" name="Freeform 1481"/>
            <p:cNvSpPr>
              <a:spLocks/>
            </p:cNvSpPr>
            <p:nvPr userDrawn="1"/>
          </p:nvSpPr>
          <p:spPr bwMode="auto">
            <a:xfrm>
              <a:off x="293" y="215"/>
              <a:ext cx="0" cy="1"/>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0" y="0"/>
                  </a:lnTo>
                  <a:lnTo>
                    <a:pt x="1"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5" name="Freeform 1482"/>
            <p:cNvSpPr>
              <a:spLocks/>
            </p:cNvSpPr>
            <p:nvPr userDrawn="1"/>
          </p:nvSpPr>
          <p:spPr bwMode="auto">
            <a:xfrm>
              <a:off x="293" y="216"/>
              <a:ext cx="0" cy="1"/>
            </a:xfrm>
            <a:custGeom>
              <a:avLst/>
              <a:gdLst>
                <a:gd name="T0" fmla="*/ 1 w 1"/>
                <a:gd name="T1" fmla="*/ 1 h 1"/>
                <a:gd name="T2" fmla="*/ 1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0"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6" name="Rectangle 1483"/>
            <p:cNvSpPr>
              <a:spLocks noChangeArrowheads="1"/>
            </p:cNvSpPr>
            <p:nvPr userDrawn="1"/>
          </p:nvSpPr>
          <p:spPr bwMode="auto">
            <a:xfrm>
              <a:off x="294" y="215"/>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7" name="Freeform 1484"/>
            <p:cNvSpPr>
              <a:spLocks/>
            </p:cNvSpPr>
            <p:nvPr userDrawn="1"/>
          </p:nvSpPr>
          <p:spPr bwMode="auto">
            <a:xfrm>
              <a:off x="294" y="216"/>
              <a:ext cx="0" cy="1"/>
            </a:xfrm>
            <a:custGeom>
              <a:avLst/>
              <a:gdLst>
                <a:gd name="T0" fmla="*/ 1 w 1"/>
                <a:gd name="T1" fmla="*/ 1 h 1"/>
                <a:gd name="T2" fmla="*/ 1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cubicBezTo>
                    <a:pt x="0" y="1"/>
                    <a:pt x="0" y="0"/>
                    <a:pt x="0" y="0"/>
                  </a:cubicBez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8" name="Freeform 1485"/>
            <p:cNvSpPr>
              <a:spLocks/>
            </p:cNvSpPr>
            <p:nvPr userDrawn="1"/>
          </p:nvSpPr>
          <p:spPr bwMode="auto">
            <a:xfrm>
              <a:off x="296" y="215"/>
              <a:ext cx="0" cy="1"/>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0"/>
                    <a:pt x="0" y="0"/>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59" name="Freeform 1486"/>
            <p:cNvSpPr>
              <a:spLocks/>
            </p:cNvSpPr>
            <p:nvPr userDrawn="1"/>
          </p:nvSpPr>
          <p:spPr bwMode="auto">
            <a:xfrm>
              <a:off x="295" y="216"/>
              <a:ext cx="1" cy="1"/>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0" y="1"/>
                    <a:pt x="0" y="1"/>
                  </a:cubicBezTo>
                  <a:lnTo>
                    <a:pt x="1"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0" name="Freeform 1487"/>
            <p:cNvSpPr>
              <a:spLocks/>
            </p:cNvSpPr>
            <p:nvPr userDrawn="1"/>
          </p:nvSpPr>
          <p:spPr bwMode="auto">
            <a:xfrm>
              <a:off x="290" y="216"/>
              <a:ext cx="1" cy="1"/>
            </a:xfrm>
            <a:custGeom>
              <a:avLst/>
              <a:gdLst>
                <a:gd name="T0" fmla="*/ 2 w 3"/>
                <a:gd name="T1" fmla="*/ 0 h 2"/>
                <a:gd name="T2" fmla="*/ 2 w 3"/>
                <a:gd name="T3" fmla="*/ 0 h 2"/>
                <a:gd name="T4" fmla="*/ 3 w 3"/>
                <a:gd name="T5" fmla="*/ 1 h 2"/>
                <a:gd name="T6" fmla="*/ 2 w 3"/>
                <a:gd name="T7" fmla="*/ 2 h 2"/>
                <a:gd name="T8" fmla="*/ 0 w 3"/>
                <a:gd name="T9" fmla="*/ 1 h 2"/>
                <a:gd name="T10" fmla="*/ 2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2" y="0"/>
                  </a:moveTo>
                  <a:lnTo>
                    <a:pt x="2" y="0"/>
                  </a:lnTo>
                  <a:cubicBezTo>
                    <a:pt x="2" y="0"/>
                    <a:pt x="3" y="0"/>
                    <a:pt x="3" y="1"/>
                  </a:cubicBezTo>
                  <a:cubicBezTo>
                    <a:pt x="3" y="1"/>
                    <a:pt x="2" y="2"/>
                    <a:pt x="2" y="2"/>
                  </a:cubicBezTo>
                  <a:cubicBezTo>
                    <a:pt x="1" y="2"/>
                    <a:pt x="0" y="1"/>
                    <a:pt x="0" y="1"/>
                  </a:cubicBezTo>
                  <a:cubicBezTo>
                    <a:pt x="0" y="0"/>
                    <a:pt x="1" y="0"/>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1" name="Freeform 1488"/>
            <p:cNvSpPr>
              <a:spLocks/>
            </p:cNvSpPr>
            <p:nvPr userDrawn="1"/>
          </p:nvSpPr>
          <p:spPr bwMode="auto">
            <a:xfrm>
              <a:off x="291" y="216"/>
              <a:ext cx="2" cy="1"/>
            </a:xfrm>
            <a:custGeom>
              <a:avLst/>
              <a:gdLst>
                <a:gd name="T0" fmla="*/ 1 w 3"/>
                <a:gd name="T1" fmla="*/ 0 h 2"/>
                <a:gd name="T2" fmla="*/ 1 w 3"/>
                <a:gd name="T3" fmla="*/ 0 h 2"/>
                <a:gd name="T4" fmla="*/ 3 w 3"/>
                <a:gd name="T5" fmla="*/ 1 h 2"/>
                <a:gd name="T6" fmla="*/ 1 w 3"/>
                <a:gd name="T7" fmla="*/ 2 h 2"/>
                <a:gd name="T8" fmla="*/ 0 w 3"/>
                <a:gd name="T9" fmla="*/ 1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lnTo>
                    <a:pt x="1" y="0"/>
                  </a:lnTo>
                  <a:cubicBezTo>
                    <a:pt x="2" y="0"/>
                    <a:pt x="3" y="0"/>
                    <a:pt x="3" y="1"/>
                  </a:cubicBezTo>
                  <a:cubicBezTo>
                    <a:pt x="3" y="1"/>
                    <a:pt x="2" y="2"/>
                    <a:pt x="1" y="2"/>
                  </a:cubicBezTo>
                  <a:cubicBezTo>
                    <a:pt x="1" y="2"/>
                    <a:pt x="0" y="1"/>
                    <a:pt x="0" y="1"/>
                  </a:cubicBezTo>
                  <a:cubicBezTo>
                    <a:pt x="0"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2" name="Freeform 1489"/>
            <p:cNvSpPr>
              <a:spLocks/>
            </p:cNvSpPr>
            <p:nvPr userDrawn="1"/>
          </p:nvSpPr>
          <p:spPr bwMode="auto">
            <a:xfrm>
              <a:off x="293" y="216"/>
              <a:ext cx="1" cy="1"/>
            </a:xfrm>
            <a:custGeom>
              <a:avLst/>
              <a:gdLst>
                <a:gd name="T0" fmla="*/ 1 w 2"/>
                <a:gd name="T1" fmla="*/ 0 h 2"/>
                <a:gd name="T2" fmla="*/ 1 w 2"/>
                <a:gd name="T3" fmla="*/ 0 h 2"/>
                <a:gd name="T4" fmla="*/ 2 w 2"/>
                <a:gd name="T5" fmla="*/ 0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2" y="0"/>
                    <a:pt x="2" y="0"/>
                    <a:pt x="2" y="0"/>
                  </a:cubicBezTo>
                  <a:cubicBezTo>
                    <a:pt x="2" y="1"/>
                    <a:pt x="1" y="1"/>
                    <a:pt x="1" y="2"/>
                  </a:cubicBezTo>
                  <a:cubicBezTo>
                    <a:pt x="0" y="2"/>
                    <a:pt x="0" y="1"/>
                    <a:pt x="0" y="1"/>
                  </a:cubicBezTo>
                  <a:cubicBezTo>
                    <a:pt x="0" y="0"/>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3" name="Freeform 1490"/>
            <p:cNvSpPr>
              <a:spLocks/>
            </p:cNvSpPr>
            <p:nvPr userDrawn="1"/>
          </p:nvSpPr>
          <p:spPr bwMode="auto">
            <a:xfrm>
              <a:off x="294" y="216"/>
              <a:ext cx="1" cy="1"/>
            </a:xfrm>
            <a:custGeom>
              <a:avLst/>
              <a:gdLst>
                <a:gd name="T0" fmla="*/ 1 w 2"/>
                <a:gd name="T1" fmla="*/ 0 h 2"/>
                <a:gd name="T2" fmla="*/ 1 w 2"/>
                <a:gd name="T3" fmla="*/ 0 h 2"/>
                <a:gd name="T4" fmla="*/ 2 w 2"/>
                <a:gd name="T5" fmla="*/ 0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2" y="0"/>
                    <a:pt x="2" y="0"/>
                    <a:pt x="2" y="0"/>
                  </a:cubicBezTo>
                  <a:cubicBezTo>
                    <a:pt x="2" y="1"/>
                    <a:pt x="2" y="1"/>
                    <a:pt x="1" y="2"/>
                  </a:cubicBezTo>
                  <a:cubicBezTo>
                    <a:pt x="1" y="2"/>
                    <a:pt x="0" y="1"/>
                    <a:pt x="0" y="1"/>
                  </a:cubicBezTo>
                  <a:cubicBezTo>
                    <a:pt x="0"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4" name="Freeform 1491"/>
            <p:cNvSpPr>
              <a:spLocks/>
            </p:cNvSpPr>
            <p:nvPr userDrawn="1"/>
          </p:nvSpPr>
          <p:spPr bwMode="auto">
            <a:xfrm>
              <a:off x="296" y="216"/>
              <a:ext cx="1" cy="1"/>
            </a:xfrm>
            <a:custGeom>
              <a:avLst/>
              <a:gdLst>
                <a:gd name="T0" fmla="*/ 1 w 2"/>
                <a:gd name="T1" fmla="*/ 0 h 2"/>
                <a:gd name="T2" fmla="*/ 1 w 2"/>
                <a:gd name="T3" fmla="*/ 0 h 2"/>
                <a:gd name="T4" fmla="*/ 2 w 2"/>
                <a:gd name="T5" fmla="*/ 1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2" y="0"/>
                    <a:pt x="2" y="0"/>
                    <a:pt x="2" y="1"/>
                  </a:cubicBezTo>
                  <a:cubicBezTo>
                    <a:pt x="2" y="1"/>
                    <a:pt x="2" y="1"/>
                    <a:pt x="1" y="2"/>
                  </a:cubicBezTo>
                  <a:cubicBezTo>
                    <a:pt x="1" y="2"/>
                    <a:pt x="0" y="1"/>
                    <a:pt x="0" y="1"/>
                  </a:cubicBezTo>
                  <a:cubicBezTo>
                    <a:pt x="1" y="1"/>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5" name="Freeform 1492"/>
            <p:cNvSpPr>
              <a:spLocks/>
            </p:cNvSpPr>
            <p:nvPr userDrawn="1"/>
          </p:nvSpPr>
          <p:spPr bwMode="auto">
            <a:xfrm>
              <a:off x="280" y="216"/>
              <a:ext cx="0" cy="1"/>
            </a:xfrm>
            <a:custGeom>
              <a:avLst/>
              <a:gdLst>
                <a:gd name="T0" fmla="*/ 0 w 1"/>
                <a:gd name="T1" fmla="*/ 0 h 1"/>
                <a:gd name="T2" fmla="*/ 0 w 1"/>
                <a:gd name="T3" fmla="*/ 0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cubicBezTo>
                    <a:pt x="0" y="0"/>
                    <a:pt x="0" y="1"/>
                    <a:pt x="1" y="1"/>
                  </a:cubicBezTo>
                  <a:cubicBezTo>
                    <a:pt x="0" y="1"/>
                    <a:pt x="0" y="1"/>
                    <a:pt x="0" y="1"/>
                  </a:cubicBez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6" name="Freeform 1493"/>
            <p:cNvSpPr>
              <a:spLocks/>
            </p:cNvSpPr>
            <p:nvPr userDrawn="1"/>
          </p:nvSpPr>
          <p:spPr bwMode="auto">
            <a:xfrm>
              <a:off x="287" y="215"/>
              <a:ext cx="1" cy="1"/>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0"/>
                    <a:pt x="0" y="0"/>
                    <a:pt x="1" y="0"/>
                  </a:cubicBezTo>
                  <a:cubicBezTo>
                    <a:pt x="1"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7" name="Freeform 1494"/>
            <p:cNvSpPr>
              <a:spLocks/>
            </p:cNvSpPr>
            <p:nvPr userDrawn="1"/>
          </p:nvSpPr>
          <p:spPr bwMode="auto">
            <a:xfrm>
              <a:off x="287" y="216"/>
              <a:ext cx="1" cy="1"/>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1"/>
                    <a:pt x="1" y="1"/>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8" name="Freeform 1495"/>
            <p:cNvSpPr>
              <a:spLocks/>
            </p:cNvSpPr>
            <p:nvPr userDrawn="1"/>
          </p:nvSpPr>
          <p:spPr bwMode="auto">
            <a:xfrm>
              <a:off x="285" y="215"/>
              <a:ext cx="1" cy="1"/>
            </a:xfrm>
            <a:custGeom>
              <a:avLst/>
              <a:gdLst>
                <a:gd name="T0" fmla="*/ 0 w 1"/>
                <a:gd name="T1" fmla="*/ 1 h 1"/>
                <a:gd name="T2" fmla="*/ 0 w 1"/>
                <a:gd name="T3" fmla="*/ 1 h 1"/>
                <a:gd name="T4" fmla="*/ 0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0"/>
                    <a:pt x="0" y="0"/>
                    <a:pt x="1" y="0"/>
                  </a:cubicBezTo>
                  <a:cubicBezTo>
                    <a:pt x="0"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69" name="Freeform 1496"/>
            <p:cNvSpPr>
              <a:spLocks/>
            </p:cNvSpPr>
            <p:nvPr userDrawn="1"/>
          </p:nvSpPr>
          <p:spPr bwMode="auto">
            <a:xfrm>
              <a:off x="285" y="216"/>
              <a:ext cx="1" cy="1"/>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0" y="0"/>
                  </a:cubicBezTo>
                  <a:cubicBezTo>
                    <a:pt x="0" y="1"/>
                    <a:pt x="1" y="1"/>
                    <a:pt x="1" y="1"/>
                  </a:cubicBezTo>
                  <a:cubicBezTo>
                    <a:pt x="1"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0" name="Freeform 1497"/>
            <p:cNvSpPr>
              <a:spLocks/>
            </p:cNvSpPr>
            <p:nvPr userDrawn="1"/>
          </p:nvSpPr>
          <p:spPr bwMode="auto">
            <a:xfrm>
              <a:off x="284" y="215"/>
              <a:ext cx="0" cy="1"/>
            </a:xfrm>
            <a:custGeom>
              <a:avLst/>
              <a:gdLst>
                <a:gd name="T0" fmla="*/ 1 w 1"/>
                <a:gd name="T1" fmla="*/ 1 h 1"/>
                <a:gd name="T2" fmla="*/ 1 w 1"/>
                <a:gd name="T3" fmla="*/ 1 h 1"/>
                <a:gd name="T4" fmla="*/ 0 w 1"/>
                <a:gd name="T5" fmla="*/ 0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0"/>
                  </a:lnTo>
                  <a:lnTo>
                    <a:pt x="1"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1" name="Freeform 1498"/>
            <p:cNvSpPr>
              <a:spLocks/>
            </p:cNvSpPr>
            <p:nvPr userDrawn="1"/>
          </p:nvSpPr>
          <p:spPr bwMode="auto">
            <a:xfrm>
              <a:off x="284" y="216"/>
              <a:ext cx="0" cy="1"/>
            </a:xfrm>
            <a:custGeom>
              <a:avLst/>
              <a:gdLst>
                <a:gd name="T0" fmla="*/ 0 w 1"/>
                <a:gd name="T1" fmla="*/ 1 h 1"/>
                <a:gd name="T2" fmla="*/ 0 w 1"/>
                <a:gd name="T3" fmla="*/ 1 h 1"/>
                <a:gd name="T4" fmla="*/ 1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0"/>
                  </a:lnTo>
                  <a:lnTo>
                    <a:pt x="1" y="1"/>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2" name="Rectangle 1499"/>
            <p:cNvSpPr>
              <a:spLocks noChangeArrowheads="1"/>
            </p:cNvSpPr>
            <p:nvPr userDrawn="1"/>
          </p:nvSpPr>
          <p:spPr bwMode="auto">
            <a:xfrm>
              <a:off x="282" y="215"/>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3" name="Freeform 1500"/>
            <p:cNvSpPr>
              <a:spLocks/>
            </p:cNvSpPr>
            <p:nvPr userDrawn="1"/>
          </p:nvSpPr>
          <p:spPr bwMode="auto">
            <a:xfrm>
              <a:off x="282" y="216"/>
              <a:ext cx="1" cy="1"/>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0" y="0"/>
                  </a:lnTo>
                  <a:lnTo>
                    <a:pt x="1" y="1"/>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4" name="Freeform 1501"/>
            <p:cNvSpPr>
              <a:spLocks/>
            </p:cNvSpPr>
            <p:nvPr userDrawn="1"/>
          </p:nvSpPr>
          <p:spPr bwMode="auto">
            <a:xfrm>
              <a:off x="281" y="215"/>
              <a:ext cx="0" cy="1"/>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5" name="Freeform 1502"/>
            <p:cNvSpPr>
              <a:spLocks/>
            </p:cNvSpPr>
            <p:nvPr userDrawn="1"/>
          </p:nvSpPr>
          <p:spPr bwMode="auto">
            <a:xfrm>
              <a:off x="281" y="216"/>
              <a:ext cx="0" cy="1"/>
            </a:xfrm>
            <a:custGeom>
              <a:avLst/>
              <a:gdLst>
                <a:gd name="T0" fmla="*/ 0 w 1"/>
                <a:gd name="T1" fmla="*/ 1 h 1"/>
                <a:gd name="T2" fmla="*/ 0 w 1"/>
                <a:gd name="T3" fmla="*/ 1 h 1"/>
                <a:gd name="T4" fmla="*/ 0 w 1"/>
                <a:gd name="T5" fmla="*/ 0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0" y="0"/>
                  </a:lnTo>
                  <a:cubicBezTo>
                    <a:pt x="0" y="1"/>
                    <a:pt x="0" y="1"/>
                    <a:pt x="1"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6" name="Freeform 1503"/>
            <p:cNvSpPr>
              <a:spLocks/>
            </p:cNvSpPr>
            <p:nvPr userDrawn="1"/>
          </p:nvSpPr>
          <p:spPr bwMode="auto">
            <a:xfrm>
              <a:off x="286" y="216"/>
              <a:ext cx="1" cy="1"/>
            </a:xfrm>
            <a:custGeom>
              <a:avLst/>
              <a:gdLst>
                <a:gd name="T0" fmla="*/ 1 w 2"/>
                <a:gd name="T1" fmla="*/ 0 h 2"/>
                <a:gd name="T2" fmla="*/ 1 w 2"/>
                <a:gd name="T3" fmla="*/ 0 h 2"/>
                <a:gd name="T4" fmla="*/ 2 w 2"/>
                <a:gd name="T5" fmla="*/ 1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2" y="0"/>
                    <a:pt x="2" y="0"/>
                    <a:pt x="2" y="1"/>
                  </a:cubicBezTo>
                  <a:cubicBezTo>
                    <a:pt x="2" y="1"/>
                    <a:pt x="2" y="2"/>
                    <a:pt x="1" y="2"/>
                  </a:cubicBezTo>
                  <a:cubicBezTo>
                    <a:pt x="1" y="2"/>
                    <a:pt x="0" y="1"/>
                    <a:pt x="0" y="1"/>
                  </a:cubicBezTo>
                  <a:cubicBezTo>
                    <a:pt x="0"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7" name="Freeform 1504"/>
            <p:cNvSpPr>
              <a:spLocks/>
            </p:cNvSpPr>
            <p:nvPr userDrawn="1"/>
          </p:nvSpPr>
          <p:spPr bwMode="auto">
            <a:xfrm>
              <a:off x="284" y="216"/>
              <a:ext cx="1" cy="1"/>
            </a:xfrm>
            <a:custGeom>
              <a:avLst/>
              <a:gdLst>
                <a:gd name="T0" fmla="*/ 1 w 2"/>
                <a:gd name="T1" fmla="*/ 0 h 2"/>
                <a:gd name="T2" fmla="*/ 1 w 2"/>
                <a:gd name="T3" fmla="*/ 0 h 2"/>
                <a:gd name="T4" fmla="*/ 2 w 2"/>
                <a:gd name="T5" fmla="*/ 1 h 2"/>
                <a:gd name="T6" fmla="*/ 1 w 2"/>
                <a:gd name="T7" fmla="*/ 2 h 2"/>
                <a:gd name="T8" fmla="*/ 0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2" y="0"/>
                    <a:pt x="2" y="0"/>
                    <a:pt x="2" y="1"/>
                  </a:cubicBezTo>
                  <a:cubicBezTo>
                    <a:pt x="2" y="1"/>
                    <a:pt x="2" y="2"/>
                    <a:pt x="1" y="2"/>
                  </a:cubicBezTo>
                  <a:cubicBezTo>
                    <a:pt x="1" y="2"/>
                    <a:pt x="0" y="1"/>
                    <a:pt x="0" y="1"/>
                  </a:cubicBezTo>
                  <a:cubicBezTo>
                    <a:pt x="0"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8" name="Freeform 1505"/>
            <p:cNvSpPr>
              <a:spLocks/>
            </p:cNvSpPr>
            <p:nvPr userDrawn="1"/>
          </p:nvSpPr>
          <p:spPr bwMode="auto">
            <a:xfrm>
              <a:off x="283" y="216"/>
              <a:ext cx="1" cy="1"/>
            </a:xfrm>
            <a:custGeom>
              <a:avLst/>
              <a:gdLst>
                <a:gd name="T0" fmla="*/ 1 w 2"/>
                <a:gd name="T1" fmla="*/ 0 h 2"/>
                <a:gd name="T2" fmla="*/ 1 w 2"/>
                <a:gd name="T3" fmla="*/ 0 h 2"/>
                <a:gd name="T4" fmla="*/ 2 w 2"/>
                <a:gd name="T5" fmla="*/ 1 h 2"/>
                <a:gd name="T6" fmla="*/ 1 w 2"/>
                <a:gd name="T7" fmla="*/ 2 h 2"/>
                <a:gd name="T8" fmla="*/ 0 w 2"/>
                <a:gd name="T9" fmla="*/ 0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1" y="0"/>
                    <a:pt x="2" y="0"/>
                    <a:pt x="2" y="1"/>
                  </a:cubicBezTo>
                  <a:cubicBezTo>
                    <a:pt x="2" y="1"/>
                    <a:pt x="1" y="2"/>
                    <a:pt x="1" y="2"/>
                  </a:cubicBezTo>
                  <a:cubicBezTo>
                    <a:pt x="0" y="1"/>
                    <a:pt x="0" y="1"/>
                    <a:pt x="0" y="0"/>
                  </a:cubicBezTo>
                  <a:cubicBezTo>
                    <a:pt x="0" y="0"/>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79" name="Freeform 1506"/>
            <p:cNvSpPr>
              <a:spLocks/>
            </p:cNvSpPr>
            <p:nvPr userDrawn="1"/>
          </p:nvSpPr>
          <p:spPr bwMode="auto">
            <a:xfrm>
              <a:off x="281" y="216"/>
              <a:ext cx="1" cy="1"/>
            </a:xfrm>
            <a:custGeom>
              <a:avLst/>
              <a:gdLst>
                <a:gd name="T0" fmla="*/ 1 w 2"/>
                <a:gd name="T1" fmla="*/ 0 h 2"/>
                <a:gd name="T2" fmla="*/ 1 w 2"/>
                <a:gd name="T3" fmla="*/ 0 h 2"/>
                <a:gd name="T4" fmla="*/ 2 w 2"/>
                <a:gd name="T5" fmla="*/ 1 h 2"/>
                <a:gd name="T6" fmla="*/ 1 w 2"/>
                <a:gd name="T7" fmla="*/ 2 h 2"/>
                <a:gd name="T8" fmla="*/ 0 w 2"/>
                <a:gd name="T9" fmla="*/ 0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1" y="0"/>
                    <a:pt x="2" y="0"/>
                    <a:pt x="2" y="1"/>
                  </a:cubicBezTo>
                  <a:cubicBezTo>
                    <a:pt x="2" y="1"/>
                    <a:pt x="1" y="2"/>
                    <a:pt x="1" y="2"/>
                  </a:cubicBezTo>
                  <a:cubicBezTo>
                    <a:pt x="0" y="1"/>
                    <a:pt x="0" y="1"/>
                    <a:pt x="0" y="0"/>
                  </a:cubicBezTo>
                  <a:cubicBezTo>
                    <a:pt x="0" y="0"/>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0" name="Freeform 1507"/>
            <p:cNvSpPr>
              <a:spLocks/>
            </p:cNvSpPr>
            <p:nvPr userDrawn="1"/>
          </p:nvSpPr>
          <p:spPr bwMode="auto">
            <a:xfrm>
              <a:off x="280" y="216"/>
              <a:ext cx="1" cy="1"/>
            </a:xfrm>
            <a:custGeom>
              <a:avLst/>
              <a:gdLst>
                <a:gd name="T0" fmla="*/ 1 w 1"/>
                <a:gd name="T1" fmla="*/ 0 h 2"/>
                <a:gd name="T2" fmla="*/ 1 w 1"/>
                <a:gd name="T3" fmla="*/ 0 h 2"/>
                <a:gd name="T4" fmla="*/ 1 w 1"/>
                <a:gd name="T5" fmla="*/ 1 h 2"/>
                <a:gd name="T6" fmla="*/ 1 w 1"/>
                <a:gd name="T7" fmla="*/ 2 h 2"/>
                <a:gd name="T8" fmla="*/ 0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cubicBezTo>
                    <a:pt x="1" y="0"/>
                    <a:pt x="1" y="1"/>
                    <a:pt x="1" y="1"/>
                  </a:cubicBezTo>
                  <a:cubicBezTo>
                    <a:pt x="1" y="1"/>
                    <a:pt x="1" y="2"/>
                    <a:pt x="1" y="2"/>
                  </a:cubicBezTo>
                  <a:cubicBezTo>
                    <a:pt x="0" y="1"/>
                    <a:pt x="0" y="1"/>
                    <a:pt x="0" y="1"/>
                  </a:cubicBezTo>
                  <a:cubicBezTo>
                    <a:pt x="0" y="0"/>
                    <a:pt x="0"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1" name="Freeform 1508"/>
            <p:cNvSpPr>
              <a:spLocks/>
            </p:cNvSpPr>
            <p:nvPr userDrawn="1"/>
          </p:nvSpPr>
          <p:spPr bwMode="auto">
            <a:xfrm>
              <a:off x="288" y="216"/>
              <a:ext cx="1" cy="1"/>
            </a:xfrm>
            <a:custGeom>
              <a:avLst/>
              <a:gdLst>
                <a:gd name="T0" fmla="*/ 3 w 3"/>
                <a:gd name="T1" fmla="*/ 1 h 2"/>
                <a:gd name="T2" fmla="*/ 3 w 3"/>
                <a:gd name="T3" fmla="*/ 1 h 2"/>
                <a:gd name="T4" fmla="*/ 1 w 3"/>
                <a:gd name="T5" fmla="*/ 2 h 2"/>
                <a:gd name="T6" fmla="*/ 0 w 3"/>
                <a:gd name="T7" fmla="*/ 1 h 2"/>
                <a:gd name="T8" fmla="*/ 1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lnTo>
                    <a:pt x="3" y="1"/>
                  </a:lnTo>
                  <a:cubicBezTo>
                    <a:pt x="3" y="1"/>
                    <a:pt x="2" y="2"/>
                    <a:pt x="1" y="2"/>
                  </a:cubicBezTo>
                  <a:cubicBezTo>
                    <a:pt x="1" y="2"/>
                    <a:pt x="0" y="1"/>
                    <a:pt x="0" y="1"/>
                  </a:cubicBezTo>
                  <a:cubicBezTo>
                    <a:pt x="0" y="0"/>
                    <a:pt x="1" y="0"/>
                    <a:pt x="1" y="0"/>
                  </a:cubicBezTo>
                  <a:cubicBezTo>
                    <a:pt x="2" y="0"/>
                    <a:pt x="3" y="0"/>
                    <a:pt x="3"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2" name="Freeform 1509"/>
            <p:cNvSpPr>
              <a:spLocks/>
            </p:cNvSpPr>
            <p:nvPr userDrawn="1"/>
          </p:nvSpPr>
          <p:spPr bwMode="auto">
            <a:xfrm>
              <a:off x="280" y="215"/>
              <a:ext cx="17" cy="0"/>
            </a:xfrm>
            <a:custGeom>
              <a:avLst/>
              <a:gdLst>
                <a:gd name="T0" fmla="*/ 19 w 39"/>
                <a:gd name="T1" fmla="*/ 2 h 2"/>
                <a:gd name="T2" fmla="*/ 19 w 39"/>
                <a:gd name="T3" fmla="*/ 2 h 2"/>
                <a:gd name="T4" fmla="*/ 0 w 39"/>
                <a:gd name="T5" fmla="*/ 2 h 2"/>
                <a:gd name="T6" fmla="*/ 0 w 39"/>
                <a:gd name="T7" fmla="*/ 1 h 2"/>
                <a:gd name="T8" fmla="*/ 19 w 39"/>
                <a:gd name="T9" fmla="*/ 1 h 2"/>
                <a:gd name="T10" fmla="*/ 39 w 39"/>
                <a:gd name="T11" fmla="*/ 1 h 2"/>
                <a:gd name="T12" fmla="*/ 39 w 39"/>
                <a:gd name="T13" fmla="*/ 2 h 2"/>
                <a:gd name="T14" fmla="*/ 19 w 3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
                  <a:moveTo>
                    <a:pt x="19" y="2"/>
                  </a:moveTo>
                  <a:lnTo>
                    <a:pt x="19" y="2"/>
                  </a:lnTo>
                  <a:cubicBezTo>
                    <a:pt x="11" y="2"/>
                    <a:pt x="3" y="1"/>
                    <a:pt x="0" y="2"/>
                  </a:cubicBezTo>
                  <a:lnTo>
                    <a:pt x="0" y="1"/>
                  </a:lnTo>
                  <a:cubicBezTo>
                    <a:pt x="3" y="0"/>
                    <a:pt x="11" y="1"/>
                    <a:pt x="19" y="1"/>
                  </a:cubicBezTo>
                  <a:cubicBezTo>
                    <a:pt x="28" y="1"/>
                    <a:pt x="35" y="0"/>
                    <a:pt x="39" y="1"/>
                  </a:cubicBezTo>
                  <a:lnTo>
                    <a:pt x="39" y="2"/>
                  </a:lnTo>
                  <a:cubicBezTo>
                    <a:pt x="35" y="1"/>
                    <a:pt x="28" y="2"/>
                    <a:pt x="19"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3" name="Freeform 1510"/>
            <p:cNvSpPr>
              <a:spLocks/>
            </p:cNvSpPr>
            <p:nvPr userDrawn="1"/>
          </p:nvSpPr>
          <p:spPr bwMode="auto">
            <a:xfrm>
              <a:off x="280" y="217"/>
              <a:ext cx="17" cy="1"/>
            </a:xfrm>
            <a:custGeom>
              <a:avLst/>
              <a:gdLst>
                <a:gd name="T0" fmla="*/ 19 w 39"/>
                <a:gd name="T1" fmla="*/ 2 h 2"/>
                <a:gd name="T2" fmla="*/ 19 w 39"/>
                <a:gd name="T3" fmla="*/ 2 h 2"/>
                <a:gd name="T4" fmla="*/ 0 w 39"/>
                <a:gd name="T5" fmla="*/ 2 h 2"/>
                <a:gd name="T6" fmla="*/ 0 w 39"/>
                <a:gd name="T7" fmla="*/ 1 h 2"/>
                <a:gd name="T8" fmla="*/ 19 w 39"/>
                <a:gd name="T9" fmla="*/ 1 h 2"/>
                <a:gd name="T10" fmla="*/ 39 w 39"/>
                <a:gd name="T11" fmla="*/ 1 h 2"/>
                <a:gd name="T12" fmla="*/ 39 w 39"/>
                <a:gd name="T13" fmla="*/ 2 h 2"/>
                <a:gd name="T14" fmla="*/ 19 w 3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
                  <a:moveTo>
                    <a:pt x="19" y="2"/>
                  </a:moveTo>
                  <a:lnTo>
                    <a:pt x="19" y="2"/>
                  </a:lnTo>
                  <a:cubicBezTo>
                    <a:pt x="11" y="2"/>
                    <a:pt x="3" y="1"/>
                    <a:pt x="0" y="2"/>
                  </a:cubicBezTo>
                  <a:lnTo>
                    <a:pt x="0" y="1"/>
                  </a:lnTo>
                  <a:cubicBezTo>
                    <a:pt x="3" y="0"/>
                    <a:pt x="11" y="1"/>
                    <a:pt x="19" y="1"/>
                  </a:cubicBezTo>
                  <a:cubicBezTo>
                    <a:pt x="28" y="1"/>
                    <a:pt x="35" y="0"/>
                    <a:pt x="39" y="1"/>
                  </a:cubicBezTo>
                  <a:lnTo>
                    <a:pt x="39" y="2"/>
                  </a:lnTo>
                  <a:cubicBezTo>
                    <a:pt x="35" y="1"/>
                    <a:pt x="28" y="2"/>
                    <a:pt x="19"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4" name="Freeform 1511"/>
            <p:cNvSpPr>
              <a:spLocks noEditPoints="1"/>
            </p:cNvSpPr>
            <p:nvPr userDrawn="1"/>
          </p:nvSpPr>
          <p:spPr bwMode="auto">
            <a:xfrm>
              <a:off x="287" y="198"/>
              <a:ext cx="3" cy="9"/>
            </a:xfrm>
            <a:custGeom>
              <a:avLst/>
              <a:gdLst>
                <a:gd name="T0" fmla="*/ 2 w 5"/>
                <a:gd name="T1" fmla="*/ 1 h 21"/>
                <a:gd name="T2" fmla="*/ 2 w 5"/>
                <a:gd name="T3" fmla="*/ 4 h 21"/>
                <a:gd name="T4" fmla="*/ 2 w 5"/>
                <a:gd name="T5" fmla="*/ 1 h 21"/>
                <a:gd name="T6" fmla="*/ 2 w 5"/>
                <a:gd name="T7" fmla="*/ 8 h 21"/>
                <a:gd name="T8" fmla="*/ 4 w 5"/>
                <a:gd name="T9" fmla="*/ 7 h 21"/>
                <a:gd name="T10" fmla="*/ 2 w 5"/>
                <a:gd name="T11" fmla="*/ 5 h 21"/>
                <a:gd name="T12" fmla="*/ 1 w 5"/>
                <a:gd name="T13" fmla="*/ 7 h 21"/>
                <a:gd name="T14" fmla="*/ 2 w 5"/>
                <a:gd name="T15" fmla="*/ 9 h 21"/>
                <a:gd name="T16" fmla="*/ 1 w 5"/>
                <a:gd name="T17" fmla="*/ 10 h 21"/>
                <a:gd name="T18" fmla="*/ 4 w 5"/>
                <a:gd name="T19" fmla="*/ 10 h 21"/>
                <a:gd name="T20" fmla="*/ 2 w 5"/>
                <a:gd name="T21" fmla="*/ 9 h 21"/>
                <a:gd name="T22" fmla="*/ 2 w 5"/>
                <a:gd name="T23" fmla="*/ 12 h 21"/>
                <a:gd name="T24" fmla="*/ 1 w 5"/>
                <a:gd name="T25" fmla="*/ 13 h 21"/>
                <a:gd name="T26" fmla="*/ 3 w 5"/>
                <a:gd name="T27" fmla="*/ 13 h 21"/>
                <a:gd name="T28" fmla="*/ 2 w 5"/>
                <a:gd name="T29" fmla="*/ 12 h 21"/>
                <a:gd name="T30" fmla="*/ 3 w 5"/>
                <a:gd name="T31" fmla="*/ 18 h 21"/>
                <a:gd name="T32" fmla="*/ 2 w 5"/>
                <a:gd name="T33" fmla="*/ 18 h 21"/>
                <a:gd name="T34" fmla="*/ 1 w 5"/>
                <a:gd name="T35" fmla="*/ 19 h 21"/>
                <a:gd name="T36" fmla="*/ 3 w 5"/>
                <a:gd name="T37" fmla="*/ 19 h 21"/>
                <a:gd name="T38" fmla="*/ 3 w 5"/>
                <a:gd name="T39" fmla="*/ 15 h 21"/>
                <a:gd name="T40" fmla="*/ 4 w 5"/>
                <a:gd name="T41" fmla="*/ 16 h 21"/>
                <a:gd name="T42" fmla="*/ 4 w 5"/>
                <a:gd name="T43" fmla="*/ 19 h 21"/>
                <a:gd name="T44" fmla="*/ 1 w 5"/>
                <a:gd name="T45" fmla="*/ 19 h 21"/>
                <a:gd name="T46" fmla="*/ 0 w 5"/>
                <a:gd name="T47" fmla="*/ 16 h 21"/>
                <a:gd name="T48" fmla="*/ 0 w 5"/>
                <a:gd name="T49" fmla="*/ 13 h 21"/>
                <a:gd name="T50" fmla="*/ 0 w 5"/>
                <a:gd name="T51" fmla="*/ 10 h 21"/>
                <a:gd name="T52" fmla="*/ 0 w 5"/>
                <a:gd name="T53" fmla="*/ 7 h 21"/>
                <a:gd name="T54" fmla="*/ 0 w 5"/>
                <a:gd name="T55" fmla="*/ 3 h 21"/>
                <a:gd name="T56" fmla="*/ 5 w 5"/>
                <a:gd name="T57" fmla="*/ 3 h 21"/>
                <a:gd name="T58" fmla="*/ 5 w 5"/>
                <a:gd name="T59" fmla="*/ 7 h 21"/>
                <a:gd name="T60" fmla="*/ 4 w 5"/>
                <a:gd name="T61" fmla="*/ 10 h 21"/>
                <a:gd name="T62" fmla="*/ 4 w 5"/>
                <a:gd name="T63" fmla="*/ 13 h 21"/>
                <a:gd name="T64" fmla="*/ 2 w 5"/>
                <a:gd name="T65" fmla="*/ 15 h 21"/>
                <a:gd name="T66" fmla="*/ 1 w 5"/>
                <a:gd name="T67" fmla="*/ 16 h 21"/>
                <a:gd name="T68" fmla="*/ 3 w 5"/>
                <a:gd name="T69" fmla="*/ 16 h 21"/>
                <a:gd name="T70" fmla="*/ 2 w 5"/>
                <a:gd name="T71"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 h="21">
                  <a:moveTo>
                    <a:pt x="2" y="1"/>
                  </a:moveTo>
                  <a:lnTo>
                    <a:pt x="2" y="1"/>
                  </a:lnTo>
                  <a:cubicBezTo>
                    <a:pt x="2" y="1"/>
                    <a:pt x="1" y="2"/>
                    <a:pt x="1" y="3"/>
                  </a:cubicBezTo>
                  <a:cubicBezTo>
                    <a:pt x="1" y="4"/>
                    <a:pt x="2" y="4"/>
                    <a:pt x="2" y="4"/>
                  </a:cubicBezTo>
                  <a:cubicBezTo>
                    <a:pt x="3" y="4"/>
                    <a:pt x="4" y="4"/>
                    <a:pt x="4" y="3"/>
                  </a:cubicBezTo>
                  <a:cubicBezTo>
                    <a:pt x="4" y="2"/>
                    <a:pt x="3" y="1"/>
                    <a:pt x="2" y="1"/>
                  </a:cubicBezTo>
                  <a:close/>
                  <a:moveTo>
                    <a:pt x="2" y="8"/>
                  </a:moveTo>
                  <a:lnTo>
                    <a:pt x="2" y="8"/>
                  </a:lnTo>
                  <a:lnTo>
                    <a:pt x="2" y="8"/>
                  </a:lnTo>
                  <a:cubicBezTo>
                    <a:pt x="3" y="8"/>
                    <a:pt x="4" y="7"/>
                    <a:pt x="4" y="7"/>
                  </a:cubicBezTo>
                  <a:cubicBezTo>
                    <a:pt x="4" y="6"/>
                    <a:pt x="3" y="5"/>
                    <a:pt x="3" y="5"/>
                  </a:cubicBezTo>
                  <a:cubicBezTo>
                    <a:pt x="3" y="5"/>
                    <a:pt x="2" y="5"/>
                    <a:pt x="2" y="5"/>
                  </a:cubicBezTo>
                  <a:cubicBezTo>
                    <a:pt x="2" y="5"/>
                    <a:pt x="2" y="5"/>
                    <a:pt x="2" y="5"/>
                  </a:cubicBezTo>
                  <a:cubicBezTo>
                    <a:pt x="1" y="5"/>
                    <a:pt x="1" y="6"/>
                    <a:pt x="1" y="7"/>
                  </a:cubicBezTo>
                  <a:cubicBezTo>
                    <a:pt x="1" y="7"/>
                    <a:pt x="2" y="8"/>
                    <a:pt x="2" y="8"/>
                  </a:cubicBezTo>
                  <a:close/>
                  <a:moveTo>
                    <a:pt x="2" y="9"/>
                  </a:moveTo>
                  <a:lnTo>
                    <a:pt x="2" y="9"/>
                  </a:lnTo>
                  <a:cubicBezTo>
                    <a:pt x="1" y="9"/>
                    <a:pt x="1" y="9"/>
                    <a:pt x="1" y="10"/>
                  </a:cubicBezTo>
                  <a:cubicBezTo>
                    <a:pt x="1" y="11"/>
                    <a:pt x="2" y="11"/>
                    <a:pt x="2" y="11"/>
                  </a:cubicBezTo>
                  <a:cubicBezTo>
                    <a:pt x="3" y="11"/>
                    <a:pt x="4" y="11"/>
                    <a:pt x="4" y="10"/>
                  </a:cubicBezTo>
                  <a:cubicBezTo>
                    <a:pt x="4" y="9"/>
                    <a:pt x="3" y="9"/>
                    <a:pt x="3" y="9"/>
                  </a:cubicBezTo>
                  <a:cubicBezTo>
                    <a:pt x="3" y="9"/>
                    <a:pt x="2" y="9"/>
                    <a:pt x="2" y="9"/>
                  </a:cubicBezTo>
                  <a:cubicBezTo>
                    <a:pt x="2" y="9"/>
                    <a:pt x="2" y="9"/>
                    <a:pt x="2" y="9"/>
                  </a:cubicBezTo>
                  <a:close/>
                  <a:moveTo>
                    <a:pt x="2" y="12"/>
                  </a:moveTo>
                  <a:lnTo>
                    <a:pt x="2" y="12"/>
                  </a:lnTo>
                  <a:cubicBezTo>
                    <a:pt x="2" y="12"/>
                    <a:pt x="1" y="13"/>
                    <a:pt x="1" y="13"/>
                  </a:cubicBezTo>
                  <a:cubicBezTo>
                    <a:pt x="1" y="14"/>
                    <a:pt x="2" y="14"/>
                    <a:pt x="2" y="14"/>
                  </a:cubicBezTo>
                  <a:cubicBezTo>
                    <a:pt x="3" y="14"/>
                    <a:pt x="3" y="14"/>
                    <a:pt x="3" y="13"/>
                  </a:cubicBezTo>
                  <a:cubicBezTo>
                    <a:pt x="3" y="13"/>
                    <a:pt x="3" y="12"/>
                    <a:pt x="3" y="12"/>
                  </a:cubicBezTo>
                  <a:lnTo>
                    <a:pt x="2" y="12"/>
                  </a:lnTo>
                  <a:lnTo>
                    <a:pt x="2" y="12"/>
                  </a:lnTo>
                  <a:close/>
                  <a:moveTo>
                    <a:pt x="3" y="18"/>
                  </a:moveTo>
                  <a:lnTo>
                    <a:pt x="3" y="18"/>
                  </a:lnTo>
                  <a:lnTo>
                    <a:pt x="2" y="18"/>
                  </a:lnTo>
                  <a:lnTo>
                    <a:pt x="2" y="18"/>
                  </a:lnTo>
                  <a:cubicBezTo>
                    <a:pt x="2" y="18"/>
                    <a:pt x="1" y="19"/>
                    <a:pt x="1" y="19"/>
                  </a:cubicBezTo>
                  <a:cubicBezTo>
                    <a:pt x="1" y="20"/>
                    <a:pt x="2" y="20"/>
                    <a:pt x="2" y="20"/>
                  </a:cubicBezTo>
                  <a:cubicBezTo>
                    <a:pt x="3" y="20"/>
                    <a:pt x="3" y="20"/>
                    <a:pt x="3" y="19"/>
                  </a:cubicBezTo>
                  <a:cubicBezTo>
                    <a:pt x="3" y="19"/>
                    <a:pt x="3" y="18"/>
                    <a:pt x="3" y="18"/>
                  </a:cubicBezTo>
                  <a:close/>
                  <a:moveTo>
                    <a:pt x="3" y="15"/>
                  </a:moveTo>
                  <a:lnTo>
                    <a:pt x="3" y="15"/>
                  </a:lnTo>
                  <a:cubicBezTo>
                    <a:pt x="4" y="15"/>
                    <a:pt x="4" y="16"/>
                    <a:pt x="4" y="16"/>
                  </a:cubicBezTo>
                  <a:cubicBezTo>
                    <a:pt x="4" y="17"/>
                    <a:pt x="4" y="17"/>
                    <a:pt x="3" y="18"/>
                  </a:cubicBezTo>
                  <a:cubicBezTo>
                    <a:pt x="4" y="18"/>
                    <a:pt x="4" y="19"/>
                    <a:pt x="4" y="19"/>
                  </a:cubicBezTo>
                  <a:cubicBezTo>
                    <a:pt x="4" y="20"/>
                    <a:pt x="3" y="21"/>
                    <a:pt x="2" y="21"/>
                  </a:cubicBezTo>
                  <a:cubicBezTo>
                    <a:pt x="1" y="21"/>
                    <a:pt x="1" y="20"/>
                    <a:pt x="1" y="19"/>
                  </a:cubicBezTo>
                  <a:cubicBezTo>
                    <a:pt x="1" y="19"/>
                    <a:pt x="1" y="18"/>
                    <a:pt x="1" y="18"/>
                  </a:cubicBezTo>
                  <a:cubicBezTo>
                    <a:pt x="1" y="17"/>
                    <a:pt x="0" y="17"/>
                    <a:pt x="0" y="16"/>
                  </a:cubicBezTo>
                  <a:cubicBezTo>
                    <a:pt x="0" y="16"/>
                    <a:pt x="1" y="15"/>
                    <a:pt x="1" y="15"/>
                  </a:cubicBezTo>
                  <a:cubicBezTo>
                    <a:pt x="1" y="14"/>
                    <a:pt x="0" y="14"/>
                    <a:pt x="0" y="13"/>
                  </a:cubicBezTo>
                  <a:cubicBezTo>
                    <a:pt x="0" y="13"/>
                    <a:pt x="1" y="12"/>
                    <a:pt x="1" y="12"/>
                  </a:cubicBezTo>
                  <a:cubicBezTo>
                    <a:pt x="1" y="11"/>
                    <a:pt x="0" y="11"/>
                    <a:pt x="0" y="10"/>
                  </a:cubicBezTo>
                  <a:cubicBezTo>
                    <a:pt x="0" y="9"/>
                    <a:pt x="0" y="9"/>
                    <a:pt x="1" y="8"/>
                  </a:cubicBezTo>
                  <a:cubicBezTo>
                    <a:pt x="0" y="8"/>
                    <a:pt x="0" y="7"/>
                    <a:pt x="0" y="7"/>
                  </a:cubicBezTo>
                  <a:cubicBezTo>
                    <a:pt x="0" y="6"/>
                    <a:pt x="0" y="5"/>
                    <a:pt x="1" y="5"/>
                  </a:cubicBezTo>
                  <a:cubicBezTo>
                    <a:pt x="0" y="4"/>
                    <a:pt x="0" y="4"/>
                    <a:pt x="0" y="3"/>
                  </a:cubicBezTo>
                  <a:cubicBezTo>
                    <a:pt x="0" y="2"/>
                    <a:pt x="1" y="0"/>
                    <a:pt x="2" y="0"/>
                  </a:cubicBezTo>
                  <a:cubicBezTo>
                    <a:pt x="4" y="0"/>
                    <a:pt x="5" y="2"/>
                    <a:pt x="5" y="3"/>
                  </a:cubicBezTo>
                  <a:cubicBezTo>
                    <a:pt x="5" y="4"/>
                    <a:pt x="4" y="4"/>
                    <a:pt x="4" y="5"/>
                  </a:cubicBezTo>
                  <a:cubicBezTo>
                    <a:pt x="4" y="5"/>
                    <a:pt x="5" y="6"/>
                    <a:pt x="5" y="7"/>
                  </a:cubicBezTo>
                  <a:cubicBezTo>
                    <a:pt x="5" y="7"/>
                    <a:pt x="4" y="8"/>
                    <a:pt x="4" y="8"/>
                  </a:cubicBezTo>
                  <a:cubicBezTo>
                    <a:pt x="4" y="9"/>
                    <a:pt x="4" y="9"/>
                    <a:pt x="4" y="10"/>
                  </a:cubicBezTo>
                  <a:cubicBezTo>
                    <a:pt x="4" y="11"/>
                    <a:pt x="4" y="11"/>
                    <a:pt x="4" y="12"/>
                  </a:cubicBezTo>
                  <a:cubicBezTo>
                    <a:pt x="4" y="12"/>
                    <a:pt x="4" y="13"/>
                    <a:pt x="4" y="13"/>
                  </a:cubicBezTo>
                  <a:cubicBezTo>
                    <a:pt x="4" y="14"/>
                    <a:pt x="4" y="14"/>
                    <a:pt x="3" y="15"/>
                  </a:cubicBezTo>
                  <a:close/>
                  <a:moveTo>
                    <a:pt x="2" y="15"/>
                  </a:moveTo>
                  <a:lnTo>
                    <a:pt x="2" y="15"/>
                  </a:lnTo>
                  <a:cubicBezTo>
                    <a:pt x="2" y="15"/>
                    <a:pt x="1" y="16"/>
                    <a:pt x="1" y="16"/>
                  </a:cubicBezTo>
                  <a:cubicBezTo>
                    <a:pt x="1" y="17"/>
                    <a:pt x="2" y="17"/>
                    <a:pt x="2" y="17"/>
                  </a:cubicBezTo>
                  <a:cubicBezTo>
                    <a:pt x="3" y="17"/>
                    <a:pt x="3" y="17"/>
                    <a:pt x="3" y="16"/>
                  </a:cubicBezTo>
                  <a:cubicBezTo>
                    <a:pt x="3" y="16"/>
                    <a:pt x="3" y="15"/>
                    <a:pt x="2" y="15"/>
                  </a:cubicBezTo>
                  <a:lnTo>
                    <a:pt x="2" y="15"/>
                  </a:lnTo>
                  <a:lnTo>
                    <a:pt x="2" y="15"/>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5" name="Freeform 1512"/>
            <p:cNvSpPr>
              <a:spLocks/>
            </p:cNvSpPr>
            <p:nvPr userDrawn="1"/>
          </p:nvSpPr>
          <p:spPr bwMode="auto">
            <a:xfrm>
              <a:off x="404" y="362"/>
              <a:ext cx="40" cy="47"/>
            </a:xfrm>
            <a:custGeom>
              <a:avLst/>
              <a:gdLst>
                <a:gd name="T0" fmla="*/ 3 w 88"/>
                <a:gd name="T1" fmla="*/ 61 h 104"/>
                <a:gd name="T2" fmla="*/ 3 w 88"/>
                <a:gd name="T3" fmla="*/ 61 h 104"/>
                <a:gd name="T4" fmla="*/ 3 w 88"/>
                <a:gd name="T5" fmla="*/ 60 h 104"/>
                <a:gd name="T6" fmla="*/ 5 w 88"/>
                <a:gd name="T7" fmla="*/ 57 h 104"/>
                <a:gd name="T8" fmla="*/ 35 w 88"/>
                <a:gd name="T9" fmla="*/ 25 h 104"/>
                <a:gd name="T10" fmla="*/ 34 w 88"/>
                <a:gd name="T11" fmla="*/ 25 h 104"/>
                <a:gd name="T12" fmla="*/ 40 w 88"/>
                <a:gd name="T13" fmla="*/ 16 h 104"/>
                <a:gd name="T14" fmla="*/ 32 w 88"/>
                <a:gd name="T15" fmla="*/ 22 h 104"/>
                <a:gd name="T16" fmla="*/ 32 w 88"/>
                <a:gd name="T17" fmla="*/ 2 h 104"/>
                <a:gd name="T18" fmla="*/ 40 w 88"/>
                <a:gd name="T19" fmla="*/ 8 h 104"/>
                <a:gd name="T20" fmla="*/ 34 w 88"/>
                <a:gd name="T21" fmla="*/ 0 h 104"/>
                <a:gd name="T22" fmla="*/ 54 w 88"/>
                <a:gd name="T23" fmla="*/ 0 h 104"/>
                <a:gd name="T24" fmla="*/ 48 w 88"/>
                <a:gd name="T25" fmla="*/ 8 h 104"/>
                <a:gd name="T26" fmla="*/ 57 w 88"/>
                <a:gd name="T27" fmla="*/ 2 h 104"/>
                <a:gd name="T28" fmla="*/ 57 w 88"/>
                <a:gd name="T29" fmla="*/ 22 h 104"/>
                <a:gd name="T30" fmla="*/ 48 w 88"/>
                <a:gd name="T31" fmla="*/ 16 h 104"/>
                <a:gd name="T32" fmla="*/ 53 w 88"/>
                <a:gd name="T33" fmla="*/ 24 h 104"/>
                <a:gd name="T34" fmla="*/ 54 w 88"/>
                <a:gd name="T35" fmla="*/ 25 h 104"/>
                <a:gd name="T36" fmla="*/ 54 w 88"/>
                <a:gd name="T37" fmla="*/ 25 h 104"/>
                <a:gd name="T38" fmla="*/ 54 w 88"/>
                <a:gd name="T39" fmla="*/ 25 h 104"/>
                <a:gd name="T40" fmla="*/ 83 w 88"/>
                <a:gd name="T41" fmla="*/ 57 h 104"/>
                <a:gd name="T42" fmla="*/ 85 w 88"/>
                <a:gd name="T43" fmla="*/ 60 h 104"/>
                <a:gd name="T44" fmla="*/ 85 w 88"/>
                <a:gd name="T45" fmla="*/ 61 h 104"/>
                <a:gd name="T46" fmla="*/ 88 w 88"/>
                <a:gd name="T47" fmla="*/ 67 h 104"/>
                <a:gd name="T48" fmla="*/ 85 w 88"/>
                <a:gd name="T49" fmla="*/ 73 h 104"/>
                <a:gd name="T50" fmla="*/ 85 w 88"/>
                <a:gd name="T51" fmla="*/ 73 h 104"/>
                <a:gd name="T52" fmla="*/ 82 w 88"/>
                <a:gd name="T53" fmla="*/ 77 h 104"/>
                <a:gd name="T54" fmla="*/ 44 w 88"/>
                <a:gd name="T55" fmla="*/ 104 h 104"/>
                <a:gd name="T56" fmla="*/ 6 w 88"/>
                <a:gd name="T57" fmla="*/ 77 h 104"/>
                <a:gd name="T58" fmla="*/ 3 w 88"/>
                <a:gd name="T59" fmla="*/ 73 h 104"/>
                <a:gd name="T60" fmla="*/ 3 w 88"/>
                <a:gd name="T61" fmla="*/ 73 h 104"/>
                <a:gd name="T62" fmla="*/ 0 w 88"/>
                <a:gd name="T63" fmla="*/ 67 h 104"/>
                <a:gd name="T64" fmla="*/ 3 w 88"/>
                <a:gd name="T65"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04">
                  <a:moveTo>
                    <a:pt x="3" y="61"/>
                  </a:moveTo>
                  <a:lnTo>
                    <a:pt x="3" y="61"/>
                  </a:lnTo>
                  <a:cubicBezTo>
                    <a:pt x="3" y="61"/>
                    <a:pt x="3" y="60"/>
                    <a:pt x="3" y="60"/>
                  </a:cubicBezTo>
                  <a:cubicBezTo>
                    <a:pt x="3" y="59"/>
                    <a:pt x="3" y="57"/>
                    <a:pt x="5" y="57"/>
                  </a:cubicBezTo>
                  <a:cubicBezTo>
                    <a:pt x="7" y="41"/>
                    <a:pt x="19" y="29"/>
                    <a:pt x="35" y="25"/>
                  </a:cubicBezTo>
                  <a:lnTo>
                    <a:pt x="34" y="25"/>
                  </a:lnTo>
                  <a:cubicBezTo>
                    <a:pt x="36" y="23"/>
                    <a:pt x="40" y="19"/>
                    <a:pt x="40" y="16"/>
                  </a:cubicBezTo>
                  <a:cubicBezTo>
                    <a:pt x="38" y="17"/>
                    <a:pt x="34" y="21"/>
                    <a:pt x="32" y="22"/>
                  </a:cubicBezTo>
                  <a:lnTo>
                    <a:pt x="32" y="2"/>
                  </a:lnTo>
                  <a:cubicBezTo>
                    <a:pt x="34" y="4"/>
                    <a:pt x="38" y="8"/>
                    <a:pt x="40" y="8"/>
                  </a:cubicBezTo>
                  <a:cubicBezTo>
                    <a:pt x="40" y="6"/>
                    <a:pt x="36" y="2"/>
                    <a:pt x="34" y="0"/>
                  </a:cubicBezTo>
                  <a:lnTo>
                    <a:pt x="54" y="0"/>
                  </a:lnTo>
                  <a:cubicBezTo>
                    <a:pt x="53" y="2"/>
                    <a:pt x="49" y="6"/>
                    <a:pt x="48" y="8"/>
                  </a:cubicBezTo>
                  <a:cubicBezTo>
                    <a:pt x="51" y="8"/>
                    <a:pt x="55" y="4"/>
                    <a:pt x="57" y="2"/>
                  </a:cubicBezTo>
                  <a:lnTo>
                    <a:pt x="57" y="22"/>
                  </a:lnTo>
                  <a:cubicBezTo>
                    <a:pt x="55" y="21"/>
                    <a:pt x="51" y="17"/>
                    <a:pt x="48" y="16"/>
                  </a:cubicBezTo>
                  <a:cubicBezTo>
                    <a:pt x="49" y="18"/>
                    <a:pt x="51" y="21"/>
                    <a:pt x="53" y="24"/>
                  </a:cubicBezTo>
                  <a:cubicBezTo>
                    <a:pt x="54" y="24"/>
                    <a:pt x="54" y="24"/>
                    <a:pt x="54" y="25"/>
                  </a:cubicBezTo>
                  <a:lnTo>
                    <a:pt x="54" y="25"/>
                  </a:lnTo>
                  <a:cubicBezTo>
                    <a:pt x="54" y="25"/>
                    <a:pt x="54" y="25"/>
                    <a:pt x="54" y="25"/>
                  </a:cubicBezTo>
                  <a:cubicBezTo>
                    <a:pt x="69" y="29"/>
                    <a:pt x="81" y="42"/>
                    <a:pt x="83" y="57"/>
                  </a:cubicBezTo>
                  <a:cubicBezTo>
                    <a:pt x="84" y="58"/>
                    <a:pt x="85" y="59"/>
                    <a:pt x="85" y="60"/>
                  </a:cubicBezTo>
                  <a:cubicBezTo>
                    <a:pt x="85" y="60"/>
                    <a:pt x="85" y="61"/>
                    <a:pt x="85" y="61"/>
                  </a:cubicBezTo>
                  <a:cubicBezTo>
                    <a:pt x="87" y="62"/>
                    <a:pt x="88" y="65"/>
                    <a:pt x="88" y="67"/>
                  </a:cubicBezTo>
                  <a:cubicBezTo>
                    <a:pt x="88" y="69"/>
                    <a:pt x="87" y="71"/>
                    <a:pt x="85" y="73"/>
                  </a:cubicBezTo>
                  <a:cubicBezTo>
                    <a:pt x="85" y="73"/>
                    <a:pt x="85" y="73"/>
                    <a:pt x="85" y="73"/>
                  </a:cubicBezTo>
                  <a:cubicBezTo>
                    <a:pt x="85" y="75"/>
                    <a:pt x="83" y="77"/>
                    <a:pt x="82" y="77"/>
                  </a:cubicBezTo>
                  <a:cubicBezTo>
                    <a:pt x="76" y="93"/>
                    <a:pt x="62" y="104"/>
                    <a:pt x="44" y="104"/>
                  </a:cubicBezTo>
                  <a:cubicBezTo>
                    <a:pt x="26" y="104"/>
                    <a:pt x="11" y="93"/>
                    <a:pt x="6" y="77"/>
                  </a:cubicBezTo>
                  <a:cubicBezTo>
                    <a:pt x="4" y="77"/>
                    <a:pt x="3" y="76"/>
                    <a:pt x="3" y="73"/>
                  </a:cubicBezTo>
                  <a:cubicBezTo>
                    <a:pt x="3" y="73"/>
                    <a:pt x="3" y="73"/>
                    <a:pt x="3" y="73"/>
                  </a:cubicBezTo>
                  <a:cubicBezTo>
                    <a:pt x="1" y="71"/>
                    <a:pt x="0" y="69"/>
                    <a:pt x="0" y="67"/>
                  </a:cubicBezTo>
                  <a:cubicBezTo>
                    <a:pt x="0" y="65"/>
                    <a:pt x="1" y="62"/>
                    <a:pt x="3" y="6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6" name="Freeform 1513"/>
            <p:cNvSpPr>
              <a:spLocks/>
            </p:cNvSpPr>
            <p:nvPr userDrawn="1"/>
          </p:nvSpPr>
          <p:spPr bwMode="auto">
            <a:xfrm>
              <a:off x="408" y="396"/>
              <a:ext cx="32" cy="11"/>
            </a:xfrm>
            <a:custGeom>
              <a:avLst/>
              <a:gdLst>
                <a:gd name="T0" fmla="*/ 70 w 70"/>
                <a:gd name="T1" fmla="*/ 2 h 26"/>
                <a:gd name="T2" fmla="*/ 70 w 70"/>
                <a:gd name="T3" fmla="*/ 2 h 26"/>
                <a:gd name="T4" fmla="*/ 35 w 70"/>
                <a:gd name="T5" fmla="*/ 26 h 26"/>
                <a:gd name="T6" fmla="*/ 0 w 70"/>
                <a:gd name="T7" fmla="*/ 2 h 26"/>
                <a:gd name="T8" fmla="*/ 70 w 70"/>
                <a:gd name="T9" fmla="*/ 2 h 26"/>
              </a:gdLst>
              <a:ahLst/>
              <a:cxnLst>
                <a:cxn ang="0">
                  <a:pos x="T0" y="T1"/>
                </a:cxn>
                <a:cxn ang="0">
                  <a:pos x="T2" y="T3"/>
                </a:cxn>
                <a:cxn ang="0">
                  <a:pos x="T4" y="T5"/>
                </a:cxn>
                <a:cxn ang="0">
                  <a:pos x="T6" y="T7"/>
                </a:cxn>
                <a:cxn ang="0">
                  <a:pos x="T8" y="T9"/>
                </a:cxn>
              </a:cxnLst>
              <a:rect l="0" t="0" r="r" b="b"/>
              <a:pathLst>
                <a:path w="70" h="26">
                  <a:moveTo>
                    <a:pt x="70" y="2"/>
                  </a:moveTo>
                  <a:lnTo>
                    <a:pt x="70" y="2"/>
                  </a:lnTo>
                  <a:cubicBezTo>
                    <a:pt x="64" y="16"/>
                    <a:pt x="51" y="26"/>
                    <a:pt x="35" y="26"/>
                  </a:cubicBezTo>
                  <a:cubicBezTo>
                    <a:pt x="19" y="26"/>
                    <a:pt x="6" y="16"/>
                    <a:pt x="0" y="2"/>
                  </a:cubicBezTo>
                  <a:cubicBezTo>
                    <a:pt x="24" y="0"/>
                    <a:pt x="46" y="0"/>
                    <a:pt x="7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7" name="Freeform 1514"/>
            <p:cNvSpPr>
              <a:spLocks/>
            </p:cNvSpPr>
            <p:nvPr userDrawn="1"/>
          </p:nvSpPr>
          <p:spPr bwMode="auto">
            <a:xfrm>
              <a:off x="429" y="375"/>
              <a:ext cx="11" cy="12"/>
            </a:xfrm>
            <a:custGeom>
              <a:avLst/>
              <a:gdLst>
                <a:gd name="T0" fmla="*/ 0 w 25"/>
                <a:gd name="T1" fmla="*/ 0 h 27"/>
                <a:gd name="T2" fmla="*/ 0 w 25"/>
                <a:gd name="T3" fmla="*/ 0 h 27"/>
                <a:gd name="T4" fmla="*/ 25 w 25"/>
                <a:gd name="T5" fmla="*/ 27 h 27"/>
                <a:gd name="T6" fmla="*/ 0 w 25"/>
                <a:gd name="T7" fmla="*/ 25 h 27"/>
                <a:gd name="T8" fmla="*/ 0 w 25"/>
                <a:gd name="T9" fmla="*/ 0 h 27"/>
              </a:gdLst>
              <a:ahLst/>
              <a:cxnLst>
                <a:cxn ang="0">
                  <a:pos x="T0" y="T1"/>
                </a:cxn>
                <a:cxn ang="0">
                  <a:pos x="T2" y="T3"/>
                </a:cxn>
                <a:cxn ang="0">
                  <a:pos x="T4" y="T5"/>
                </a:cxn>
                <a:cxn ang="0">
                  <a:pos x="T6" y="T7"/>
                </a:cxn>
                <a:cxn ang="0">
                  <a:pos x="T8" y="T9"/>
                </a:cxn>
              </a:cxnLst>
              <a:rect l="0" t="0" r="r" b="b"/>
              <a:pathLst>
                <a:path w="25" h="27">
                  <a:moveTo>
                    <a:pt x="0" y="0"/>
                  </a:moveTo>
                  <a:lnTo>
                    <a:pt x="0" y="0"/>
                  </a:lnTo>
                  <a:cubicBezTo>
                    <a:pt x="12" y="4"/>
                    <a:pt x="22" y="14"/>
                    <a:pt x="25" y="27"/>
                  </a:cubicBezTo>
                  <a:cubicBezTo>
                    <a:pt x="17" y="26"/>
                    <a:pt x="8" y="26"/>
                    <a:pt x="0" y="25"/>
                  </a:cubicBezTo>
                  <a:cubicBezTo>
                    <a:pt x="0" y="17"/>
                    <a:pt x="0" y="9"/>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8" name="Freeform 1515"/>
            <p:cNvSpPr>
              <a:spLocks/>
            </p:cNvSpPr>
            <p:nvPr userDrawn="1"/>
          </p:nvSpPr>
          <p:spPr bwMode="auto">
            <a:xfrm>
              <a:off x="408" y="374"/>
              <a:ext cx="11" cy="13"/>
            </a:xfrm>
            <a:custGeom>
              <a:avLst/>
              <a:gdLst>
                <a:gd name="T0" fmla="*/ 0 w 26"/>
                <a:gd name="T1" fmla="*/ 28 h 28"/>
                <a:gd name="T2" fmla="*/ 0 w 26"/>
                <a:gd name="T3" fmla="*/ 28 h 28"/>
                <a:gd name="T4" fmla="*/ 26 w 26"/>
                <a:gd name="T5" fmla="*/ 0 h 28"/>
                <a:gd name="T6" fmla="*/ 26 w 26"/>
                <a:gd name="T7" fmla="*/ 26 h 28"/>
                <a:gd name="T8" fmla="*/ 0 w 26"/>
                <a:gd name="T9" fmla="*/ 28 h 28"/>
              </a:gdLst>
              <a:ahLst/>
              <a:cxnLst>
                <a:cxn ang="0">
                  <a:pos x="T0" y="T1"/>
                </a:cxn>
                <a:cxn ang="0">
                  <a:pos x="T2" y="T3"/>
                </a:cxn>
                <a:cxn ang="0">
                  <a:pos x="T4" y="T5"/>
                </a:cxn>
                <a:cxn ang="0">
                  <a:pos x="T6" y="T7"/>
                </a:cxn>
                <a:cxn ang="0">
                  <a:pos x="T8" y="T9"/>
                </a:cxn>
              </a:cxnLst>
              <a:rect l="0" t="0" r="r" b="b"/>
              <a:pathLst>
                <a:path w="26" h="28">
                  <a:moveTo>
                    <a:pt x="0" y="28"/>
                  </a:moveTo>
                  <a:lnTo>
                    <a:pt x="0" y="28"/>
                  </a:lnTo>
                  <a:cubicBezTo>
                    <a:pt x="3" y="15"/>
                    <a:pt x="13" y="4"/>
                    <a:pt x="26" y="0"/>
                  </a:cubicBezTo>
                  <a:cubicBezTo>
                    <a:pt x="26" y="9"/>
                    <a:pt x="26" y="18"/>
                    <a:pt x="26" y="26"/>
                  </a:cubicBezTo>
                  <a:cubicBezTo>
                    <a:pt x="17" y="27"/>
                    <a:pt x="9" y="27"/>
                    <a:pt x="0" y="2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89" name="Freeform 1516"/>
            <p:cNvSpPr>
              <a:spLocks/>
            </p:cNvSpPr>
            <p:nvPr userDrawn="1"/>
          </p:nvSpPr>
          <p:spPr bwMode="auto">
            <a:xfrm>
              <a:off x="406" y="393"/>
              <a:ext cx="35" cy="3"/>
            </a:xfrm>
            <a:custGeom>
              <a:avLst/>
              <a:gdLst>
                <a:gd name="T0" fmla="*/ 77 w 77"/>
                <a:gd name="T1" fmla="*/ 2 h 5"/>
                <a:gd name="T2" fmla="*/ 77 w 77"/>
                <a:gd name="T3" fmla="*/ 2 h 5"/>
                <a:gd name="T4" fmla="*/ 77 w 77"/>
                <a:gd name="T5" fmla="*/ 3 h 5"/>
                <a:gd name="T6" fmla="*/ 76 w 77"/>
                <a:gd name="T7" fmla="*/ 5 h 5"/>
                <a:gd name="T8" fmla="*/ 2 w 77"/>
                <a:gd name="T9" fmla="*/ 5 h 5"/>
                <a:gd name="T10" fmla="*/ 0 w 77"/>
                <a:gd name="T11" fmla="*/ 3 h 5"/>
                <a:gd name="T12" fmla="*/ 1 w 77"/>
                <a:gd name="T13" fmla="*/ 2 h 5"/>
                <a:gd name="T14" fmla="*/ 3 w 77"/>
                <a:gd name="T15" fmla="*/ 2 h 5"/>
                <a:gd name="T16" fmla="*/ 74 w 77"/>
                <a:gd name="T17" fmla="*/ 2 h 5"/>
                <a:gd name="T18" fmla="*/ 77 w 77"/>
                <a:gd name="T1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5">
                  <a:moveTo>
                    <a:pt x="77" y="2"/>
                  </a:moveTo>
                  <a:lnTo>
                    <a:pt x="77" y="2"/>
                  </a:lnTo>
                  <a:cubicBezTo>
                    <a:pt x="77" y="3"/>
                    <a:pt x="77" y="3"/>
                    <a:pt x="77" y="3"/>
                  </a:cubicBezTo>
                  <a:cubicBezTo>
                    <a:pt x="77" y="4"/>
                    <a:pt x="77" y="5"/>
                    <a:pt x="76" y="5"/>
                  </a:cubicBezTo>
                  <a:cubicBezTo>
                    <a:pt x="51" y="2"/>
                    <a:pt x="27" y="2"/>
                    <a:pt x="2" y="5"/>
                  </a:cubicBezTo>
                  <a:cubicBezTo>
                    <a:pt x="1" y="5"/>
                    <a:pt x="0" y="4"/>
                    <a:pt x="0" y="3"/>
                  </a:cubicBezTo>
                  <a:cubicBezTo>
                    <a:pt x="0" y="3"/>
                    <a:pt x="0" y="3"/>
                    <a:pt x="1" y="2"/>
                  </a:cubicBezTo>
                  <a:cubicBezTo>
                    <a:pt x="1" y="2"/>
                    <a:pt x="2" y="2"/>
                    <a:pt x="3" y="2"/>
                  </a:cubicBezTo>
                  <a:cubicBezTo>
                    <a:pt x="27" y="0"/>
                    <a:pt x="50" y="0"/>
                    <a:pt x="74" y="2"/>
                  </a:cubicBezTo>
                  <a:cubicBezTo>
                    <a:pt x="75" y="2"/>
                    <a:pt x="76" y="2"/>
                    <a:pt x="77"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0" name="Freeform 1517"/>
            <p:cNvSpPr>
              <a:spLocks/>
            </p:cNvSpPr>
            <p:nvPr userDrawn="1"/>
          </p:nvSpPr>
          <p:spPr bwMode="auto">
            <a:xfrm>
              <a:off x="427" y="373"/>
              <a:ext cx="14" cy="16"/>
            </a:xfrm>
            <a:custGeom>
              <a:avLst/>
              <a:gdLst>
                <a:gd name="T0" fmla="*/ 0 w 32"/>
                <a:gd name="T1" fmla="*/ 1 h 36"/>
                <a:gd name="T2" fmla="*/ 0 w 32"/>
                <a:gd name="T3" fmla="*/ 1 h 36"/>
                <a:gd name="T4" fmla="*/ 1 w 32"/>
                <a:gd name="T5" fmla="*/ 0 h 36"/>
                <a:gd name="T6" fmla="*/ 2 w 32"/>
                <a:gd name="T7" fmla="*/ 2 h 36"/>
                <a:gd name="T8" fmla="*/ 3 w 32"/>
                <a:gd name="T9" fmla="*/ 32 h 36"/>
                <a:gd name="T10" fmla="*/ 31 w 32"/>
                <a:gd name="T11" fmla="*/ 33 h 36"/>
                <a:gd name="T12" fmla="*/ 32 w 32"/>
                <a:gd name="T13" fmla="*/ 35 h 36"/>
                <a:gd name="T14" fmla="*/ 32 w 32"/>
                <a:gd name="T15" fmla="*/ 36 h 36"/>
                <a:gd name="T16" fmla="*/ 30 w 32"/>
                <a:gd name="T17" fmla="*/ 35 h 36"/>
                <a:gd name="T18" fmla="*/ 1 w 32"/>
                <a:gd name="T19" fmla="*/ 34 h 36"/>
                <a:gd name="T20" fmla="*/ 0 w 32"/>
                <a:gd name="T21" fmla="*/ 3 h 36"/>
                <a:gd name="T22" fmla="*/ 0 w 32"/>
                <a:gd name="T23"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36">
                  <a:moveTo>
                    <a:pt x="0" y="1"/>
                  </a:moveTo>
                  <a:lnTo>
                    <a:pt x="0" y="1"/>
                  </a:lnTo>
                  <a:cubicBezTo>
                    <a:pt x="0" y="0"/>
                    <a:pt x="1" y="0"/>
                    <a:pt x="1" y="0"/>
                  </a:cubicBezTo>
                  <a:cubicBezTo>
                    <a:pt x="2" y="0"/>
                    <a:pt x="2" y="1"/>
                    <a:pt x="2" y="2"/>
                  </a:cubicBezTo>
                  <a:cubicBezTo>
                    <a:pt x="2" y="12"/>
                    <a:pt x="3" y="22"/>
                    <a:pt x="3" y="32"/>
                  </a:cubicBezTo>
                  <a:cubicBezTo>
                    <a:pt x="12" y="32"/>
                    <a:pt x="21" y="33"/>
                    <a:pt x="31" y="33"/>
                  </a:cubicBezTo>
                  <a:cubicBezTo>
                    <a:pt x="32" y="34"/>
                    <a:pt x="32" y="34"/>
                    <a:pt x="32" y="35"/>
                  </a:cubicBezTo>
                  <a:cubicBezTo>
                    <a:pt x="32" y="35"/>
                    <a:pt x="32" y="36"/>
                    <a:pt x="32" y="36"/>
                  </a:cubicBezTo>
                  <a:cubicBezTo>
                    <a:pt x="31" y="36"/>
                    <a:pt x="30" y="35"/>
                    <a:pt x="30" y="35"/>
                  </a:cubicBezTo>
                  <a:cubicBezTo>
                    <a:pt x="20" y="35"/>
                    <a:pt x="10" y="34"/>
                    <a:pt x="1" y="34"/>
                  </a:cubicBezTo>
                  <a:cubicBezTo>
                    <a:pt x="1" y="24"/>
                    <a:pt x="1" y="14"/>
                    <a:pt x="0" y="3"/>
                  </a:cubicBezTo>
                  <a:cubicBezTo>
                    <a:pt x="0" y="2"/>
                    <a:pt x="0" y="2"/>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1" name="Freeform 1518"/>
            <p:cNvSpPr>
              <a:spLocks/>
            </p:cNvSpPr>
            <p:nvPr userDrawn="1"/>
          </p:nvSpPr>
          <p:spPr bwMode="auto">
            <a:xfrm>
              <a:off x="406" y="373"/>
              <a:ext cx="16" cy="16"/>
            </a:xfrm>
            <a:custGeom>
              <a:avLst/>
              <a:gdLst>
                <a:gd name="T0" fmla="*/ 1 w 34"/>
                <a:gd name="T1" fmla="*/ 36 h 36"/>
                <a:gd name="T2" fmla="*/ 1 w 34"/>
                <a:gd name="T3" fmla="*/ 36 h 36"/>
                <a:gd name="T4" fmla="*/ 0 w 34"/>
                <a:gd name="T5" fmla="*/ 35 h 36"/>
                <a:gd name="T6" fmla="*/ 2 w 34"/>
                <a:gd name="T7" fmla="*/ 33 h 36"/>
                <a:gd name="T8" fmla="*/ 32 w 34"/>
                <a:gd name="T9" fmla="*/ 32 h 36"/>
                <a:gd name="T10" fmla="*/ 32 w 34"/>
                <a:gd name="T11" fmla="*/ 2 h 36"/>
                <a:gd name="T12" fmla="*/ 33 w 34"/>
                <a:gd name="T13" fmla="*/ 0 h 36"/>
                <a:gd name="T14" fmla="*/ 34 w 34"/>
                <a:gd name="T15" fmla="*/ 1 h 36"/>
                <a:gd name="T16" fmla="*/ 34 w 34"/>
                <a:gd name="T17" fmla="*/ 3 h 36"/>
                <a:gd name="T18" fmla="*/ 34 w 34"/>
                <a:gd name="T19" fmla="*/ 34 h 36"/>
                <a:gd name="T20" fmla="*/ 3 w 34"/>
                <a:gd name="T21" fmla="*/ 35 h 36"/>
                <a:gd name="T22" fmla="*/ 1 w 34"/>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6">
                  <a:moveTo>
                    <a:pt x="1" y="36"/>
                  </a:moveTo>
                  <a:lnTo>
                    <a:pt x="1" y="36"/>
                  </a:lnTo>
                  <a:cubicBezTo>
                    <a:pt x="0" y="36"/>
                    <a:pt x="0" y="35"/>
                    <a:pt x="0" y="35"/>
                  </a:cubicBezTo>
                  <a:cubicBezTo>
                    <a:pt x="0" y="34"/>
                    <a:pt x="1" y="34"/>
                    <a:pt x="2" y="33"/>
                  </a:cubicBezTo>
                  <a:cubicBezTo>
                    <a:pt x="12" y="33"/>
                    <a:pt x="21" y="32"/>
                    <a:pt x="32" y="32"/>
                  </a:cubicBezTo>
                  <a:cubicBezTo>
                    <a:pt x="32" y="22"/>
                    <a:pt x="32" y="12"/>
                    <a:pt x="32" y="2"/>
                  </a:cubicBezTo>
                  <a:cubicBezTo>
                    <a:pt x="32" y="1"/>
                    <a:pt x="32" y="0"/>
                    <a:pt x="33" y="0"/>
                  </a:cubicBezTo>
                  <a:cubicBezTo>
                    <a:pt x="34" y="0"/>
                    <a:pt x="34" y="0"/>
                    <a:pt x="34" y="1"/>
                  </a:cubicBezTo>
                  <a:cubicBezTo>
                    <a:pt x="34" y="2"/>
                    <a:pt x="34" y="2"/>
                    <a:pt x="34" y="3"/>
                  </a:cubicBezTo>
                  <a:cubicBezTo>
                    <a:pt x="34" y="14"/>
                    <a:pt x="34" y="24"/>
                    <a:pt x="34" y="34"/>
                  </a:cubicBezTo>
                  <a:cubicBezTo>
                    <a:pt x="23" y="34"/>
                    <a:pt x="13" y="34"/>
                    <a:pt x="3" y="35"/>
                  </a:cubicBezTo>
                  <a:cubicBezTo>
                    <a:pt x="2" y="35"/>
                    <a:pt x="1" y="36"/>
                    <a:pt x="1" y="3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2" name="Freeform 1519"/>
            <p:cNvSpPr>
              <a:spLocks noEditPoints="1"/>
            </p:cNvSpPr>
            <p:nvPr userDrawn="1"/>
          </p:nvSpPr>
          <p:spPr bwMode="auto">
            <a:xfrm>
              <a:off x="406" y="373"/>
              <a:ext cx="36" cy="21"/>
            </a:xfrm>
            <a:custGeom>
              <a:avLst/>
              <a:gdLst>
                <a:gd name="T0" fmla="*/ 47 w 81"/>
                <a:gd name="T1" fmla="*/ 36 h 47"/>
                <a:gd name="T2" fmla="*/ 46 w 81"/>
                <a:gd name="T3" fmla="*/ 36 h 47"/>
                <a:gd name="T4" fmla="*/ 55 w 81"/>
                <a:gd name="T5" fmla="*/ 39 h 47"/>
                <a:gd name="T6" fmla="*/ 66 w 81"/>
                <a:gd name="T7" fmla="*/ 37 h 47"/>
                <a:gd name="T8" fmla="*/ 71 w 81"/>
                <a:gd name="T9" fmla="*/ 38 h 47"/>
                <a:gd name="T10" fmla="*/ 75 w 81"/>
                <a:gd name="T11" fmla="*/ 47 h 47"/>
                <a:gd name="T12" fmla="*/ 75 w 81"/>
                <a:gd name="T13" fmla="*/ 47 h 47"/>
                <a:gd name="T14" fmla="*/ 64 w 81"/>
                <a:gd name="T15" fmla="*/ 43 h 47"/>
                <a:gd name="T16" fmla="*/ 52 w 81"/>
                <a:gd name="T17" fmla="*/ 45 h 47"/>
                <a:gd name="T18" fmla="*/ 48 w 81"/>
                <a:gd name="T19" fmla="*/ 45 h 47"/>
                <a:gd name="T20" fmla="*/ 40 w 81"/>
                <a:gd name="T21" fmla="*/ 45 h 47"/>
                <a:gd name="T22" fmla="*/ 40 w 81"/>
                <a:gd name="T23" fmla="*/ 45 h 47"/>
                <a:gd name="T24" fmla="*/ 27 w 81"/>
                <a:gd name="T25" fmla="*/ 43 h 47"/>
                <a:gd name="T26" fmla="*/ 16 w 81"/>
                <a:gd name="T27" fmla="*/ 46 h 47"/>
                <a:gd name="T28" fmla="*/ 11 w 81"/>
                <a:gd name="T29" fmla="*/ 46 h 47"/>
                <a:gd name="T30" fmla="*/ 6 w 81"/>
                <a:gd name="T31" fmla="*/ 38 h 47"/>
                <a:gd name="T32" fmla="*/ 6 w 81"/>
                <a:gd name="T33" fmla="*/ 38 h 47"/>
                <a:gd name="T34" fmla="*/ 18 w 81"/>
                <a:gd name="T35" fmla="*/ 39 h 47"/>
                <a:gd name="T36" fmla="*/ 29 w 81"/>
                <a:gd name="T37" fmla="*/ 37 h 47"/>
                <a:gd name="T38" fmla="*/ 34 w 81"/>
                <a:gd name="T39" fmla="*/ 37 h 47"/>
                <a:gd name="T40" fmla="*/ 39 w 81"/>
                <a:gd name="T41" fmla="*/ 35 h 47"/>
                <a:gd name="T42" fmla="*/ 37 w 81"/>
                <a:gd name="T43" fmla="*/ 28 h 47"/>
                <a:gd name="T44" fmla="*/ 37 w 81"/>
                <a:gd name="T45" fmla="*/ 19 h 47"/>
                <a:gd name="T46" fmla="*/ 37 w 81"/>
                <a:gd name="T47" fmla="*/ 19 h 47"/>
                <a:gd name="T48" fmla="*/ 39 w 81"/>
                <a:gd name="T49" fmla="*/ 8 h 47"/>
                <a:gd name="T50" fmla="*/ 46 w 81"/>
                <a:gd name="T51" fmla="*/ 10 h 47"/>
                <a:gd name="T52" fmla="*/ 46 w 81"/>
                <a:gd name="T53" fmla="*/ 15 h 47"/>
                <a:gd name="T54" fmla="*/ 46 w 81"/>
                <a:gd name="T55" fmla="*/ 24 h 47"/>
                <a:gd name="T56" fmla="*/ 46 w 81"/>
                <a:gd name="T57" fmla="*/ 24 h 47"/>
                <a:gd name="T58" fmla="*/ 4 w 81"/>
                <a:gd name="T59" fmla="*/ 39 h 47"/>
                <a:gd name="T60" fmla="*/ 0 w 81"/>
                <a:gd name="T61" fmla="*/ 42 h 47"/>
                <a:gd name="T62" fmla="*/ 6 w 81"/>
                <a:gd name="T63" fmla="*/ 42 h 47"/>
                <a:gd name="T64" fmla="*/ 81 w 81"/>
                <a:gd name="T65" fmla="*/ 44 h 47"/>
                <a:gd name="T66" fmla="*/ 80 w 81"/>
                <a:gd name="T67" fmla="*/ 39 h 47"/>
                <a:gd name="T68" fmla="*/ 80 w 81"/>
                <a:gd name="T69" fmla="*/ 42 h 47"/>
                <a:gd name="T70" fmla="*/ 44 w 81"/>
                <a:gd name="T71" fmla="*/ 31 h 47"/>
                <a:gd name="T72" fmla="*/ 41 w 81"/>
                <a:gd name="T73" fmla="*/ 35 h 47"/>
                <a:gd name="T74" fmla="*/ 44 w 81"/>
                <a:gd name="T75" fmla="*/ 22 h 47"/>
                <a:gd name="T76" fmla="*/ 41 w 81"/>
                <a:gd name="T77" fmla="*/ 18 h 47"/>
                <a:gd name="T78" fmla="*/ 41 w 81"/>
                <a:gd name="T79" fmla="*/ 18 h 47"/>
                <a:gd name="T80" fmla="*/ 44 w 81"/>
                <a:gd name="T81" fmla="*/ 13 h 47"/>
                <a:gd name="T82" fmla="*/ 41 w 81"/>
                <a:gd name="T83" fmla="*/ 17 h 47"/>
                <a:gd name="T84" fmla="*/ 44 w 81"/>
                <a:gd name="T85" fmla="*/ 3 h 47"/>
                <a:gd name="T86" fmla="*/ 41 w 81"/>
                <a:gd name="T87" fmla="*/ 0 h 47"/>
                <a:gd name="T88" fmla="*/ 41 w 81"/>
                <a:gd name="T89" fmla="*/ 0 h 47"/>
                <a:gd name="T90" fmla="*/ 34 w 81"/>
                <a:gd name="T91" fmla="*/ 41 h 47"/>
                <a:gd name="T92" fmla="*/ 32 w 81"/>
                <a:gd name="T93" fmla="*/ 44 h 47"/>
                <a:gd name="T94" fmla="*/ 25 w 81"/>
                <a:gd name="T95" fmla="*/ 41 h 47"/>
                <a:gd name="T96" fmla="*/ 22 w 81"/>
                <a:gd name="T97" fmla="*/ 37 h 47"/>
                <a:gd name="T98" fmla="*/ 22 w 81"/>
                <a:gd name="T99" fmla="*/ 37 h 47"/>
                <a:gd name="T100" fmla="*/ 16 w 81"/>
                <a:gd name="T101" fmla="*/ 42 h 47"/>
                <a:gd name="T102" fmla="*/ 13 w 81"/>
                <a:gd name="T103" fmla="*/ 45 h 47"/>
                <a:gd name="T104" fmla="*/ 71 w 81"/>
                <a:gd name="T105" fmla="*/ 42 h 47"/>
                <a:gd name="T106" fmla="*/ 69 w 81"/>
                <a:gd name="T107" fmla="*/ 38 h 47"/>
                <a:gd name="T108" fmla="*/ 69 w 81"/>
                <a:gd name="T109" fmla="*/ 38 h 47"/>
                <a:gd name="T110" fmla="*/ 62 w 81"/>
                <a:gd name="T111" fmla="*/ 41 h 47"/>
                <a:gd name="T112" fmla="*/ 59 w 81"/>
                <a:gd name="T113" fmla="*/ 45 h 47"/>
                <a:gd name="T114" fmla="*/ 53 w 81"/>
                <a:gd name="T115" fmla="*/ 40 h 47"/>
                <a:gd name="T116" fmla="*/ 50 w 81"/>
                <a:gd name="T117" fmla="*/ 37 h 47"/>
                <a:gd name="T118" fmla="*/ 50 w 81"/>
                <a:gd name="T119" fmla="*/ 37 h 47"/>
                <a:gd name="T120" fmla="*/ 43 w 81"/>
                <a:gd name="T121" fmla="*/ 40 h 47"/>
                <a:gd name="T122" fmla="*/ 41 w 81"/>
                <a:gd name="T123"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 h="47">
                  <a:moveTo>
                    <a:pt x="46" y="36"/>
                  </a:moveTo>
                  <a:lnTo>
                    <a:pt x="46" y="36"/>
                  </a:lnTo>
                  <a:cubicBezTo>
                    <a:pt x="46" y="36"/>
                    <a:pt x="46" y="36"/>
                    <a:pt x="47" y="36"/>
                  </a:cubicBezTo>
                  <a:lnTo>
                    <a:pt x="47" y="36"/>
                  </a:lnTo>
                  <a:cubicBezTo>
                    <a:pt x="46" y="37"/>
                    <a:pt x="46" y="38"/>
                    <a:pt x="46" y="38"/>
                  </a:cubicBezTo>
                  <a:cubicBezTo>
                    <a:pt x="45" y="37"/>
                    <a:pt x="44" y="36"/>
                    <a:pt x="43" y="36"/>
                  </a:cubicBezTo>
                  <a:cubicBezTo>
                    <a:pt x="45" y="35"/>
                    <a:pt x="46" y="34"/>
                    <a:pt x="46" y="33"/>
                  </a:cubicBezTo>
                  <a:lnTo>
                    <a:pt x="46" y="36"/>
                  </a:lnTo>
                  <a:close/>
                  <a:moveTo>
                    <a:pt x="53" y="37"/>
                  </a:moveTo>
                  <a:lnTo>
                    <a:pt x="53" y="37"/>
                  </a:lnTo>
                  <a:lnTo>
                    <a:pt x="57" y="37"/>
                  </a:lnTo>
                  <a:cubicBezTo>
                    <a:pt x="56" y="37"/>
                    <a:pt x="55" y="38"/>
                    <a:pt x="55" y="39"/>
                  </a:cubicBezTo>
                  <a:cubicBezTo>
                    <a:pt x="55" y="38"/>
                    <a:pt x="54" y="37"/>
                    <a:pt x="53" y="37"/>
                  </a:cubicBezTo>
                  <a:close/>
                  <a:moveTo>
                    <a:pt x="62" y="37"/>
                  </a:moveTo>
                  <a:lnTo>
                    <a:pt x="62" y="37"/>
                  </a:lnTo>
                  <a:cubicBezTo>
                    <a:pt x="64" y="37"/>
                    <a:pt x="65" y="37"/>
                    <a:pt x="66" y="37"/>
                  </a:cubicBezTo>
                  <a:cubicBezTo>
                    <a:pt x="65" y="38"/>
                    <a:pt x="65" y="38"/>
                    <a:pt x="64" y="39"/>
                  </a:cubicBezTo>
                  <a:cubicBezTo>
                    <a:pt x="64" y="38"/>
                    <a:pt x="63" y="38"/>
                    <a:pt x="62" y="37"/>
                  </a:cubicBezTo>
                  <a:close/>
                  <a:moveTo>
                    <a:pt x="71" y="38"/>
                  </a:moveTo>
                  <a:lnTo>
                    <a:pt x="71" y="38"/>
                  </a:lnTo>
                  <a:cubicBezTo>
                    <a:pt x="73" y="38"/>
                    <a:pt x="74" y="38"/>
                    <a:pt x="76" y="38"/>
                  </a:cubicBezTo>
                  <a:cubicBezTo>
                    <a:pt x="75" y="38"/>
                    <a:pt x="74" y="39"/>
                    <a:pt x="73" y="40"/>
                  </a:cubicBezTo>
                  <a:cubicBezTo>
                    <a:pt x="73" y="39"/>
                    <a:pt x="72" y="38"/>
                    <a:pt x="71" y="38"/>
                  </a:cubicBezTo>
                  <a:close/>
                  <a:moveTo>
                    <a:pt x="75" y="47"/>
                  </a:moveTo>
                  <a:lnTo>
                    <a:pt x="75" y="47"/>
                  </a:lnTo>
                  <a:cubicBezTo>
                    <a:pt x="73" y="46"/>
                    <a:pt x="72" y="46"/>
                    <a:pt x="71" y="46"/>
                  </a:cubicBezTo>
                  <a:cubicBezTo>
                    <a:pt x="72" y="46"/>
                    <a:pt x="72" y="45"/>
                    <a:pt x="73" y="44"/>
                  </a:cubicBezTo>
                  <a:cubicBezTo>
                    <a:pt x="73" y="45"/>
                    <a:pt x="74" y="46"/>
                    <a:pt x="75" y="47"/>
                  </a:cubicBezTo>
                  <a:close/>
                  <a:moveTo>
                    <a:pt x="65" y="46"/>
                  </a:moveTo>
                  <a:lnTo>
                    <a:pt x="65" y="46"/>
                  </a:lnTo>
                  <a:cubicBezTo>
                    <a:pt x="64" y="46"/>
                    <a:pt x="63" y="46"/>
                    <a:pt x="62" y="46"/>
                  </a:cubicBezTo>
                  <a:cubicBezTo>
                    <a:pt x="63" y="45"/>
                    <a:pt x="63" y="44"/>
                    <a:pt x="64" y="43"/>
                  </a:cubicBezTo>
                  <a:cubicBezTo>
                    <a:pt x="64" y="44"/>
                    <a:pt x="65" y="45"/>
                    <a:pt x="65" y="46"/>
                  </a:cubicBezTo>
                  <a:close/>
                  <a:moveTo>
                    <a:pt x="56" y="45"/>
                  </a:moveTo>
                  <a:lnTo>
                    <a:pt x="56" y="45"/>
                  </a:lnTo>
                  <a:cubicBezTo>
                    <a:pt x="55" y="45"/>
                    <a:pt x="54" y="45"/>
                    <a:pt x="52" y="45"/>
                  </a:cubicBezTo>
                  <a:cubicBezTo>
                    <a:pt x="53" y="45"/>
                    <a:pt x="54" y="44"/>
                    <a:pt x="55" y="43"/>
                  </a:cubicBezTo>
                  <a:cubicBezTo>
                    <a:pt x="55" y="44"/>
                    <a:pt x="56" y="45"/>
                    <a:pt x="56" y="45"/>
                  </a:cubicBezTo>
                  <a:close/>
                  <a:moveTo>
                    <a:pt x="48" y="45"/>
                  </a:moveTo>
                  <a:lnTo>
                    <a:pt x="48" y="45"/>
                  </a:lnTo>
                  <a:cubicBezTo>
                    <a:pt x="46" y="45"/>
                    <a:pt x="44" y="45"/>
                    <a:pt x="42" y="45"/>
                  </a:cubicBezTo>
                  <a:cubicBezTo>
                    <a:pt x="43" y="45"/>
                    <a:pt x="45" y="44"/>
                    <a:pt x="45" y="42"/>
                  </a:cubicBezTo>
                  <a:cubicBezTo>
                    <a:pt x="46" y="43"/>
                    <a:pt x="47" y="44"/>
                    <a:pt x="48" y="45"/>
                  </a:cubicBezTo>
                  <a:close/>
                  <a:moveTo>
                    <a:pt x="40" y="45"/>
                  </a:moveTo>
                  <a:lnTo>
                    <a:pt x="40" y="45"/>
                  </a:lnTo>
                  <a:cubicBezTo>
                    <a:pt x="38" y="45"/>
                    <a:pt x="36" y="45"/>
                    <a:pt x="34" y="45"/>
                  </a:cubicBezTo>
                  <a:cubicBezTo>
                    <a:pt x="35" y="44"/>
                    <a:pt x="36" y="43"/>
                    <a:pt x="36" y="42"/>
                  </a:cubicBezTo>
                  <a:cubicBezTo>
                    <a:pt x="37" y="44"/>
                    <a:pt x="38" y="45"/>
                    <a:pt x="40" y="45"/>
                  </a:cubicBezTo>
                  <a:close/>
                  <a:moveTo>
                    <a:pt x="29" y="45"/>
                  </a:moveTo>
                  <a:lnTo>
                    <a:pt x="29" y="45"/>
                  </a:lnTo>
                  <a:cubicBezTo>
                    <a:pt x="28" y="45"/>
                    <a:pt x="27" y="45"/>
                    <a:pt x="25" y="45"/>
                  </a:cubicBezTo>
                  <a:cubicBezTo>
                    <a:pt x="26" y="45"/>
                    <a:pt x="27" y="44"/>
                    <a:pt x="27" y="43"/>
                  </a:cubicBezTo>
                  <a:cubicBezTo>
                    <a:pt x="28" y="44"/>
                    <a:pt x="28" y="45"/>
                    <a:pt x="29" y="45"/>
                  </a:cubicBezTo>
                  <a:close/>
                  <a:moveTo>
                    <a:pt x="20" y="46"/>
                  </a:moveTo>
                  <a:lnTo>
                    <a:pt x="20" y="46"/>
                  </a:lnTo>
                  <a:cubicBezTo>
                    <a:pt x="19" y="46"/>
                    <a:pt x="17" y="46"/>
                    <a:pt x="16" y="46"/>
                  </a:cubicBezTo>
                  <a:cubicBezTo>
                    <a:pt x="17" y="45"/>
                    <a:pt x="17" y="44"/>
                    <a:pt x="18" y="43"/>
                  </a:cubicBezTo>
                  <a:cubicBezTo>
                    <a:pt x="18" y="44"/>
                    <a:pt x="19" y="45"/>
                    <a:pt x="20" y="46"/>
                  </a:cubicBezTo>
                  <a:close/>
                  <a:moveTo>
                    <a:pt x="11" y="46"/>
                  </a:moveTo>
                  <a:lnTo>
                    <a:pt x="11" y="46"/>
                  </a:lnTo>
                  <a:cubicBezTo>
                    <a:pt x="10" y="46"/>
                    <a:pt x="8" y="46"/>
                    <a:pt x="7" y="47"/>
                  </a:cubicBezTo>
                  <a:cubicBezTo>
                    <a:pt x="8" y="46"/>
                    <a:pt x="8" y="45"/>
                    <a:pt x="9" y="44"/>
                  </a:cubicBezTo>
                  <a:cubicBezTo>
                    <a:pt x="9" y="45"/>
                    <a:pt x="10" y="46"/>
                    <a:pt x="11" y="46"/>
                  </a:cubicBezTo>
                  <a:close/>
                  <a:moveTo>
                    <a:pt x="6" y="38"/>
                  </a:moveTo>
                  <a:lnTo>
                    <a:pt x="6" y="38"/>
                  </a:lnTo>
                  <a:cubicBezTo>
                    <a:pt x="7" y="38"/>
                    <a:pt x="9" y="38"/>
                    <a:pt x="10" y="38"/>
                  </a:cubicBezTo>
                  <a:cubicBezTo>
                    <a:pt x="9" y="38"/>
                    <a:pt x="9" y="39"/>
                    <a:pt x="8" y="40"/>
                  </a:cubicBezTo>
                  <a:cubicBezTo>
                    <a:pt x="8" y="39"/>
                    <a:pt x="7" y="38"/>
                    <a:pt x="6" y="38"/>
                  </a:cubicBezTo>
                  <a:close/>
                  <a:moveTo>
                    <a:pt x="16" y="37"/>
                  </a:moveTo>
                  <a:lnTo>
                    <a:pt x="16" y="37"/>
                  </a:lnTo>
                  <a:cubicBezTo>
                    <a:pt x="17" y="37"/>
                    <a:pt x="18" y="37"/>
                    <a:pt x="20" y="37"/>
                  </a:cubicBezTo>
                  <a:cubicBezTo>
                    <a:pt x="19" y="38"/>
                    <a:pt x="18" y="38"/>
                    <a:pt x="18" y="39"/>
                  </a:cubicBezTo>
                  <a:cubicBezTo>
                    <a:pt x="17" y="38"/>
                    <a:pt x="16" y="38"/>
                    <a:pt x="16" y="37"/>
                  </a:cubicBezTo>
                  <a:close/>
                  <a:moveTo>
                    <a:pt x="25" y="37"/>
                  </a:moveTo>
                  <a:lnTo>
                    <a:pt x="25" y="37"/>
                  </a:lnTo>
                  <a:lnTo>
                    <a:pt x="29" y="37"/>
                  </a:lnTo>
                  <a:cubicBezTo>
                    <a:pt x="28" y="37"/>
                    <a:pt x="27" y="38"/>
                    <a:pt x="27" y="39"/>
                  </a:cubicBezTo>
                  <a:cubicBezTo>
                    <a:pt x="26" y="38"/>
                    <a:pt x="26" y="37"/>
                    <a:pt x="25" y="37"/>
                  </a:cubicBezTo>
                  <a:close/>
                  <a:moveTo>
                    <a:pt x="34" y="37"/>
                  </a:moveTo>
                  <a:lnTo>
                    <a:pt x="34" y="37"/>
                  </a:lnTo>
                  <a:lnTo>
                    <a:pt x="36" y="36"/>
                  </a:lnTo>
                  <a:cubicBezTo>
                    <a:pt x="37" y="36"/>
                    <a:pt x="37" y="36"/>
                    <a:pt x="37" y="36"/>
                  </a:cubicBezTo>
                  <a:lnTo>
                    <a:pt x="37" y="34"/>
                  </a:lnTo>
                  <a:cubicBezTo>
                    <a:pt x="38" y="34"/>
                    <a:pt x="38" y="35"/>
                    <a:pt x="39" y="35"/>
                  </a:cubicBezTo>
                  <a:cubicBezTo>
                    <a:pt x="38" y="36"/>
                    <a:pt x="37" y="37"/>
                    <a:pt x="36" y="38"/>
                  </a:cubicBezTo>
                  <a:cubicBezTo>
                    <a:pt x="36" y="38"/>
                    <a:pt x="35" y="37"/>
                    <a:pt x="34" y="37"/>
                  </a:cubicBezTo>
                  <a:close/>
                  <a:moveTo>
                    <a:pt x="37" y="28"/>
                  </a:moveTo>
                  <a:lnTo>
                    <a:pt x="37" y="28"/>
                  </a:lnTo>
                  <a:lnTo>
                    <a:pt x="37" y="24"/>
                  </a:lnTo>
                  <a:cubicBezTo>
                    <a:pt x="38" y="25"/>
                    <a:pt x="38" y="26"/>
                    <a:pt x="39" y="26"/>
                  </a:cubicBezTo>
                  <a:cubicBezTo>
                    <a:pt x="38" y="27"/>
                    <a:pt x="38" y="27"/>
                    <a:pt x="37" y="28"/>
                  </a:cubicBezTo>
                  <a:close/>
                  <a:moveTo>
                    <a:pt x="37" y="19"/>
                  </a:moveTo>
                  <a:lnTo>
                    <a:pt x="37" y="19"/>
                  </a:lnTo>
                  <a:lnTo>
                    <a:pt x="37" y="15"/>
                  </a:lnTo>
                  <a:cubicBezTo>
                    <a:pt x="38" y="16"/>
                    <a:pt x="38" y="17"/>
                    <a:pt x="39" y="17"/>
                  </a:cubicBezTo>
                  <a:cubicBezTo>
                    <a:pt x="38" y="18"/>
                    <a:pt x="38" y="18"/>
                    <a:pt x="37" y="19"/>
                  </a:cubicBezTo>
                  <a:close/>
                  <a:moveTo>
                    <a:pt x="37" y="10"/>
                  </a:moveTo>
                  <a:lnTo>
                    <a:pt x="37" y="10"/>
                  </a:lnTo>
                  <a:lnTo>
                    <a:pt x="37" y="6"/>
                  </a:lnTo>
                  <a:cubicBezTo>
                    <a:pt x="38" y="7"/>
                    <a:pt x="38" y="8"/>
                    <a:pt x="39" y="8"/>
                  </a:cubicBezTo>
                  <a:cubicBezTo>
                    <a:pt x="38" y="9"/>
                    <a:pt x="38" y="9"/>
                    <a:pt x="37" y="10"/>
                  </a:cubicBezTo>
                  <a:close/>
                  <a:moveTo>
                    <a:pt x="46" y="6"/>
                  </a:moveTo>
                  <a:lnTo>
                    <a:pt x="46" y="6"/>
                  </a:lnTo>
                  <a:lnTo>
                    <a:pt x="46" y="10"/>
                  </a:lnTo>
                  <a:cubicBezTo>
                    <a:pt x="45" y="9"/>
                    <a:pt x="45" y="9"/>
                    <a:pt x="44" y="8"/>
                  </a:cubicBezTo>
                  <a:cubicBezTo>
                    <a:pt x="45" y="8"/>
                    <a:pt x="45" y="7"/>
                    <a:pt x="46" y="6"/>
                  </a:cubicBezTo>
                  <a:close/>
                  <a:moveTo>
                    <a:pt x="46" y="15"/>
                  </a:moveTo>
                  <a:lnTo>
                    <a:pt x="46" y="15"/>
                  </a:lnTo>
                  <a:lnTo>
                    <a:pt x="46" y="20"/>
                  </a:lnTo>
                  <a:cubicBezTo>
                    <a:pt x="45" y="19"/>
                    <a:pt x="45" y="18"/>
                    <a:pt x="44" y="17"/>
                  </a:cubicBezTo>
                  <a:cubicBezTo>
                    <a:pt x="45" y="17"/>
                    <a:pt x="45" y="16"/>
                    <a:pt x="46" y="15"/>
                  </a:cubicBezTo>
                  <a:close/>
                  <a:moveTo>
                    <a:pt x="46" y="24"/>
                  </a:moveTo>
                  <a:lnTo>
                    <a:pt x="46" y="24"/>
                  </a:lnTo>
                  <a:lnTo>
                    <a:pt x="46" y="29"/>
                  </a:lnTo>
                  <a:cubicBezTo>
                    <a:pt x="46" y="28"/>
                    <a:pt x="45" y="27"/>
                    <a:pt x="44" y="26"/>
                  </a:cubicBezTo>
                  <a:cubicBezTo>
                    <a:pt x="45" y="26"/>
                    <a:pt x="46" y="25"/>
                    <a:pt x="46" y="24"/>
                  </a:cubicBezTo>
                  <a:close/>
                  <a:moveTo>
                    <a:pt x="0" y="42"/>
                  </a:moveTo>
                  <a:lnTo>
                    <a:pt x="0" y="42"/>
                  </a:lnTo>
                  <a:cubicBezTo>
                    <a:pt x="0" y="41"/>
                    <a:pt x="1" y="41"/>
                    <a:pt x="1" y="40"/>
                  </a:cubicBezTo>
                  <a:cubicBezTo>
                    <a:pt x="2" y="39"/>
                    <a:pt x="3" y="39"/>
                    <a:pt x="4" y="39"/>
                  </a:cubicBezTo>
                  <a:cubicBezTo>
                    <a:pt x="6" y="39"/>
                    <a:pt x="8" y="41"/>
                    <a:pt x="8" y="43"/>
                  </a:cubicBezTo>
                  <a:cubicBezTo>
                    <a:pt x="8" y="45"/>
                    <a:pt x="6" y="46"/>
                    <a:pt x="4" y="46"/>
                  </a:cubicBezTo>
                  <a:cubicBezTo>
                    <a:pt x="2" y="46"/>
                    <a:pt x="0" y="45"/>
                    <a:pt x="0" y="43"/>
                  </a:cubicBezTo>
                  <a:cubicBezTo>
                    <a:pt x="0" y="43"/>
                    <a:pt x="0" y="42"/>
                    <a:pt x="0" y="42"/>
                  </a:cubicBezTo>
                  <a:close/>
                  <a:moveTo>
                    <a:pt x="6" y="42"/>
                  </a:moveTo>
                  <a:lnTo>
                    <a:pt x="6" y="42"/>
                  </a:lnTo>
                  <a:cubicBezTo>
                    <a:pt x="6" y="44"/>
                    <a:pt x="5" y="45"/>
                    <a:pt x="4" y="45"/>
                  </a:cubicBezTo>
                  <a:cubicBezTo>
                    <a:pt x="6" y="45"/>
                    <a:pt x="7" y="44"/>
                    <a:pt x="6" y="42"/>
                  </a:cubicBezTo>
                  <a:close/>
                  <a:moveTo>
                    <a:pt x="80" y="39"/>
                  </a:moveTo>
                  <a:lnTo>
                    <a:pt x="80" y="39"/>
                  </a:lnTo>
                  <a:cubicBezTo>
                    <a:pt x="81" y="40"/>
                    <a:pt x="81" y="42"/>
                    <a:pt x="81" y="43"/>
                  </a:cubicBezTo>
                  <a:cubicBezTo>
                    <a:pt x="81" y="43"/>
                    <a:pt x="81" y="44"/>
                    <a:pt x="81" y="44"/>
                  </a:cubicBezTo>
                  <a:cubicBezTo>
                    <a:pt x="81" y="45"/>
                    <a:pt x="79" y="46"/>
                    <a:pt x="78" y="46"/>
                  </a:cubicBezTo>
                  <a:cubicBezTo>
                    <a:pt x="76" y="46"/>
                    <a:pt x="74" y="45"/>
                    <a:pt x="74" y="43"/>
                  </a:cubicBezTo>
                  <a:cubicBezTo>
                    <a:pt x="74" y="41"/>
                    <a:pt x="76" y="39"/>
                    <a:pt x="78" y="39"/>
                  </a:cubicBezTo>
                  <a:cubicBezTo>
                    <a:pt x="79" y="39"/>
                    <a:pt x="79" y="39"/>
                    <a:pt x="80" y="39"/>
                  </a:cubicBezTo>
                  <a:close/>
                  <a:moveTo>
                    <a:pt x="80" y="42"/>
                  </a:moveTo>
                  <a:lnTo>
                    <a:pt x="80" y="42"/>
                  </a:lnTo>
                  <a:cubicBezTo>
                    <a:pt x="80" y="44"/>
                    <a:pt x="79" y="45"/>
                    <a:pt x="78" y="45"/>
                  </a:cubicBezTo>
                  <a:cubicBezTo>
                    <a:pt x="80" y="45"/>
                    <a:pt x="81" y="44"/>
                    <a:pt x="80" y="42"/>
                  </a:cubicBezTo>
                  <a:close/>
                  <a:moveTo>
                    <a:pt x="44" y="31"/>
                  </a:moveTo>
                  <a:lnTo>
                    <a:pt x="44" y="31"/>
                  </a:lnTo>
                  <a:cubicBezTo>
                    <a:pt x="43" y="32"/>
                    <a:pt x="43" y="33"/>
                    <a:pt x="42" y="34"/>
                  </a:cubicBezTo>
                  <a:cubicBezTo>
                    <a:pt x="44" y="34"/>
                    <a:pt x="44" y="32"/>
                    <a:pt x="44" y="31"/>
                  </a:cubicBezTo>
                  <a:close/>
                  <a:moveTo>
                    <a:pt x="41" y="27"/>
                  </a:moveTo>
                  <a:lnTo>
                    <a:pt x="41" y="27"/>
                  </a:lnTo>
                  <a:cubicBezTo>
                    <a:pt x="44" y="27"/>
                    <a:pt x="45" y="29"/>
                    <a:pt x="45" y="31"/>
                  </a:cubicBezTo>
                  <a:cubicBezTo>
                    <a:pt x="45" y="33"/>
                    <a:pt x="44" y="35"/>
                    <a:pt x="41" y="35"/>
                  </a:cubicBezTo>
                  <a:cubicBezTo>
                    <a:pt x="39" y="35"/>
                    <a:pt x="38" y="33"/>
                    <a:pt x="38" y="31"/>
                  </a:cubicBezTo>
                  <a:cubicBezTo>
                    <a:pt x="38" y="29"/>
                    <a:pt x="39" y="27"/>
                    <a:pt x="41" y="27"/>
                  </a:cubicBezTo>
                  <a:close/>
                  <a:moveTo>
                    <a:pt x="44" y="22"/>
                  </a:moveTo>
                  <a:lnTo>
                    <a:pt x="44" y="22"/>
                  </a:lnTo>
                  <a:cubicBezTo>
                    <a:pt x="43" y="23"/>
                    <a:pt x="43" y="24"/>
                    <a:pt x="42" y="24"/>
                  </a:cubicBezTo>
                  <a:cubicBezTo>
                    <a:pt x="44" y="25"/>
                    <a:pt x="44" y="23"/>
                    <a:pt x="44" y="22"/>
                  </a:cubicBezTo>
                  <a:close/>
                  <a:moveTo>
                    <a:pt x="41" y="18"/>
                  </a:moveTo>
                  <a:lnTo>
                    <a:pt x="41" y="18"/>
                  </a:lnTo>
                  <a:cubicBezTo>
                    <a:pt x="44" y="18"/>
                    <a:pt x="45" y="20"/>
                    <a:pt x="45" y="22"/>
                  </a:cubicBezTo>
                  <a:cubicBezTo>
                    <a:pt x="45" y="24"/>
                    <a:pt x="44" y="26"/>
                    <a:pt x="41" y="26"/>
                  </a:cubicBezTo>
                  <a:cubicBezTo>
                    <a:pt x="39" y="26"/>
                    <a:pt x="38" y="24"/>
                    <a:pt x="38" y="22"/>
                  </a:cubicBezTo>
                  <a:cubicBezTo>
                    <a:pt x="38" y="20"/>
                    <a:pt x="39" y="18"/>
                    <a:pt x="41" y="18"/>
                  </a:cubicBezTo>
                  <a:close/>
                  <a:moveTo>
                    <a:pt x="44" y="13"/>
                  </a:moveTo>
                  <a:lnTo>
                    <a:pt x="44" y="13"/>
                  </a:lnTo>
                  <a:cubicBezTo>
                    <a:pt x="43" y="14"/>
                    <a:pt x="43" y="15"/>
                    <a:pt x="42" y="15"/>
                  </a:cubicBezTo>
                  <a:cubicBezTo>
                    <a:pt x="44" y="15"/>
                    <a:pt x="44" y="14"/>
                    <a:pt x="44" y="13"/>
                  </a:cubicBezTo>
                  <a:close/>
                  <a:moveTo>
                    <a:pt x="41" y="9"/>
                  </a:moveTo>
                  <a:lnTo>
                    <a:pt x="41" y="9"/>
                  </a:lnTo>
                  <a:cubicBezTo>
                    <a:pt x="44" y="9"/>
                    <a:pt x="45" y="11"/>
                    <a:pt x="45" y="13"/>
                  </a:cubicBezTo>
                  <a:cubicBezTo>
                    <a:pt x="45" y="15"/>
                    <a:pt x="44" y="17"/>
                    <a:pt x="41" y="17"/>
                  </a:cubicBezTo>
                  <a:cubicBezTo>
                    <a:pt x="39" y="17"/>
                    <a:pt x="38" y="15"/>
                    <a:pt x="38" y="13"/>
                  </a:cubicBezTo>
                  <a:cubicBezTo>
                    <a:pt x="38" y="11"/>
                    <a:pt x="39" y="9"/>
                    <a:pt x="41" y="9"/>
                  </a:cubicBezTo>
                  <a:close/>
                  <a:moveTo>
                    <a:pt x="44" y="3"/>
                  </a:moveTo>
                  <a:lnTo>
                    <a:pt x="44" y="3"/>
                  </a:lnTo>
                  <a:cubicBezTo>
                    <a:pt x="43" y="5"/>
                    <a:pt x="43" y="6"/>
                    <a:pt x="42" y="6"/>
                  </a:cubicBezTo>
                  <a:cubicBezTo>
                    <a:pt x="44" y="6"/>
                    <a:pt x="44" y="5"/>
                    <a:pt x="44" y="3"/>
                  </a:cubicBezTo>
                  <a:close/>
                  <a:moveTo>
                    <a:pt x="41" y="0"/>
                  </a:moveTo>
                  <a:lnTo>
                    <a:pt x="41" y="0"/>
                  </a:lnTo>
                  <a:cubicBezTo>
                    <a:pt x="44" y="0"/>
                    <a:pt x="45" y="2"/>
                    <a:pt x="45" y="4"/>
                  </a:cubicBezTo>
                  <a:cubicBezTo>
                    <a:pt x="45" y="6"/>
                    <a:pt x="44" y="7"/>
                    <a:pt x="41" y="7"/>
                  </a:cubicBezTo>
                  <a:cubicBezTo>
                    <a:pt x="39" y="7"/>
                    <a:pt x="38" y="6"/>
                    <a:pt x="38" y="4"/>
                  </a:cubicBezTo>
                  <a:cubicBezTo>
                    <a:pt x="38" y="2"/>
                    <a:pt x="39" y="0"/>
                    <a:pt x="41" y="0"/>
                  </a:cubicBezTo>
                  <a:close/>
                  <a:moveTo>
                    <a:pt x="34" y="41"/>
                  </a:moveTo>
                  <a:lnTo>
                    <a:pt x="34" y="41"/>
                  </a:lnTo>
                  <a:cubicBezTo>
                    <a:pt x="34" y="42"/>
                    <a:pt x="33" y="43"/>
                    <a:pt x="32" y="43"/>
                  </a:cubicBezTo>
                  <a:cubicBezTo>
                    <a:pt x="34" y="43"/>
                    <a:pt x="34" y="42"/>
                    <a:pt x="34" y="41"/>
                  </a:cubicBezTo>
                  <a:close/>
                  <a:moveTo>
                    <a:pt x="32" y="37"/>
                  </a:moveTo>
                  <a:lnTo>
                    <a:pt x="32" y="37"/>
                  </a:lnTo>
                  <a:cubicBezTo>
                    <a:pt x="34" y="37"/>
                    <a:pt x="35" y="39"/>
                    <a:pt x="35" y="41"/>
                  </a:cubicBezTo>
                  <a:cubicBezTo>
                    <a:pt x="35" y="43"/>
                    <a:pt x="34" y="44"/>
                    <a:pt x="32" y="44"/>
                  </a:cubicBezTo>
                  <a:cubicBezTo>
                    <a:pt x="30" y="44"/>
                    <a:pt x="28" y="43"/>
                    <a:pt x="28" y="41"/>
                  </a:cubicBezTo>
                  <a:cubicBezTo>
                    <a:pt x="28" y="39"/>
                    <a:pt x="30" y="37"/>
                    <a:pt x="32" y="37"/>
                  </a:cubicBezTo>
                  <a:close/>
                  <a:moveTo>
                    <a:pt x="25" y="41"/>
                  </a:moveTo>
                  <a:lnTo>
                    <a:pt x="25" y="41"/>
                  </a:lnTo>
                  <a:cubicBezTo>
                    <a:pt x="24" y="42"/>
                    <a:pt x="24" y="43"/>
                    <a:pt x="23" y="44"/>
                  </a:cubicBezTo>
                  <a:cubicBezTo>
                    <a:pt x="24" y="44"/>
                    <a:pt x="25" y="42"/>
                    <a:pt x="25" y="41"/>
                  </a:cubicBezTo>
                  <a:close/>
                  <a:moveTo>
                    <a:pt x="22" y="37"/>
                  </a:moveTo>
                  <a:lnTo>
                    <a:pt x="22" y="37"/>
                  </a:lnTo>
                  <a:cubicBezTo>
                    <a:pt x="24" y="37"/>
                    <a:pt x="26" y="39"/>
                    <a:pt x="26" y="41"/>
                  </a:cubicBezTo>
                  <a:cubicBezTo>
                    <a:pt x="26" y="43"/>
                    <a:pt x="24" y="45"/>
                    <a:pt x="22" y="45"/>
                  </a:cubicBezTo>
                  <a:cubicBezTo>
                    <a:pt x="20" y="45"/>
                    <a:pt x="19" y="43"/>
                    <a:pt x="19" y="41"/>
                  </a:cubicBezTo>
                  <a:cubicBezTo>
                    <a:pt x="19" y="39"/>
                    <a:pt x="20" y="37"/>
                    <a:pt x="22" y="37"/>
                  </a:cubicBezTo>
                  <a:close/>
                  <a:moveTo>
                    <a:pt x="16" y="42"/>
                  </a:moveTo>
                  <a:lnTo>
                    <a:pt x="16" y="42"/>
                  </a:lnTo>
                  <a:cubicBezTo>
                    <a:pt x="15" y="43"/>
                    <a:pt x="14" y="44"/>
                    <a:pt x="13" y="44"/>
                  </a:cubicBezTo>
                  <a:cubicBezTo>
                    <a:pt x="15" y="44"/>
                    <a:pt x="16" y="43"/>
                    <a:pt x="16" y="42"/>
                  </a:cubicBezTo>
                  <a:close/>
                  <a:moveTo>
                    <a:pt x="13" y="38"/>
                  </a:moveTo>
                  <a:lnTo>
                    <a:pt x="13" y="38"/>
                  </a:lnTo>
                  <a:cubicBezTo>
                    <a:pt x="15" y="38"/>
                    <a:pt x="17" y="40"/>
                    <a:pt x="17" y="42"/>
                  </a:cubicBezTo>
                  <a:cubicBezTo>
                    <a:pt x="17" y="44"/>
                    <a:pt x="15" y="45"/>
                    <a:pt x="13" y="45"/>
                  </a:cubicBezTo>
                  <a:cubicBezTo>
                    <a:pt x="11" y="45"/>
                    <a:pt x="9" y="44"/>
                    <a:pt x="9" y="42"/>
                  </a:cubicBezTo>
                  <a:cubicBezTo>
                    <a:pt x="9" y="40"/>
                    <a:pt x="11" y="38"/>
                    <a:pt x="13" y="38"/>
                  </a:cubicBezTo>
                  <a:close/>
                  <a:moveTo>
                    <a:pt x="71" y="42"/>
                  </a:moveTo>
                  <a:lnTo>
                    <a:pt x="71" y="42"/>
                  </a:lnTo>
                  <a:cubicBezTo>
                    <a:pt x="70" y="43"/>
                    <a:pt x="70" y="44"/>
                    <a:pt x="69" y="44"/>
                  </a:cubicBezTo>
                  <a:cubicBezTo>
                    <a:pt x="71" y="45"/>
                    <a:pt x="71" y="43"/>
                    <a:pt x="71" y="42"/>
                  </a:cubicBezTo>
                  <a:close/>
                  <a:moveTo>
                    <a:pt x="69" y="38"/>
                  </a:moveTo>
                  <a:lnTo>
                    <a:pt x="69" y="38"/>
                  </a:lnTo>
                  <a:cubicBezTo>
                    <a:pt x="71" y="38"/>
                    <a:pt x="72" y="40"/>
                    <a:pt x="72" y="42"/>
                  </a:cubicBezTo>
                  <a:cubicBezTo>
                    <a:pt x="72" y="44"/>
                    <a:pt x="71" y="46"/>
                    <a:pt x="69" y="46"/>
                  </a:cubicBezTo>
                  <a:cubicBezTo>
                    <a:pt x="66" y="46"/>
                    <a:pt x="65" y="44"/>
                    <a:pt x="65" y="42"/>
                  </a:cubicBezTo>
                  <a:cubicBezTo>
                    <a:pt x="65" y="40"/>
                    <a:pt x="66" y="38"/>
                    <a:pt x="69" y="38"/>
                  </a:cubicBezTo>
                  <a:close/>
                  <a:moveTo>
                    <a:pt x="62" y="41"/>
                  </a:moveTo>
                  <a:lnTo>
                    <a:pt x="62" y="41"/>
                  </a:lnTo>
                  <a:cubicBezTo>
                    <a:pt x="61" y="42"/>
                    <a:pt x="61" y="43"/>
                    <a:pt x="59" y="44"/>
                  </a:cubicBezTo>
                  <a:cubicBezTo>
                    <a:pt x="61" y="44"/>
                    <a:pt x="62" y="42"/>
                    <a:pt x="62" y="41"/>
                  </a:cubicBezTo>
                  <a:close/>
                  <a:moveTo>
                    <a:pt x="59" y="37"/>
                  </a:moveTo>
                  <a:lnTo>
                    <a:pt x="59" y="37"/>
                  </a:lnTo>
                  <a:cubicBezTo>
                    <a:pt x="61" y="37"/>
                    <a:pt x="63" y="39"/>
                    <a:pt x="63" y="41"/>
                  </a:cubicBezTo>
                  <a:cubicBezTo>
                    <a:pt x="63" y="43"/>
                    <a:pt x="61" y="45"/>
                    <a:pt x="59" y="45"/>
                  </a:cubicBezTo>
                  <a:cubicBezTo>
                    <a:pt x="57" y="45"/>
                    <a:pt x="56" y="43"/>
                    <a:pt x="56" y="41"/>
                  </a:cubicBezTo>
                  <a:cubicBezTo>
                    <a:pt x="56" y="39"/>
                    <a:pt x="57" y="37"/>
                    <a:pt x="59" y="37"/>
                  </a:cubicBezTo>
                  <a:close/>
                  <a:moveTo>
                    <a:pt x="53" y="40"/>
                  </a:moveTo>
                  <a:lnTo>
                    <a:pt x="53" y="40"/>
                  </a:lnTo>
                  <a:cubicBezTo>
                    <a:pt x="52" y="42"/>
                    <a:pt x="51" y="42"/>
                    <a:pt x="50" y="43"/>
                  </a:cubicBezTo>
                  <a:cubicBezTo>
                    <a:pt x="52" y="43"/>
                    <a:pt x="53" y="42"/>
                    <a:pt x="53" y="40"/>
                  </a:cubicBezTo>
                  <a:close/>
                  <a:moveTo>
                    <a:pt x="50" y="37"/>
                  </a:moveTo>
                  <a:lnTo>
                    <a:pt x="50" y="37"/>
                  </a:lnTo>
                  <a:cubicBezTo>
                    <a:pt x="52" y="37"/>
                    <a:pt x="54" y="38"/>
                    <a:pt x="54" y="41"/>
                  </a:cubicBezTo>
                  <a:cubicBezTo>
                    <a:pt x="54" y="43"/>
                    <a:pt x="52" y="44"/>
                    <a:pt x="50" y="44"/>
                  </a:cubicBezTo>
                  <a:cubicBezTo>
                    <a:pt x="48" y="44"/>
                    <a:pt x="46" y="43"/>
                    <a:pt x="46" y="41"/>
                  </a:cubicBezTo>
                  <a:cubicBezTo>
                    <a:pt x="46" y="38"/>
                    <a:pt x="48" y="37"/>
                    <a:pt x="50" y="37"/>
                  </a:cubicBezTo>
                  <a:close/>
                  <a:moveTo>
                    <a:pt x="43" y="40"/>
                  </a:moveTo>
                  <a:lnTo>
                    <a:pt x="43" y="40"/>
                  </a:lnTo>
                  <a:cubicBezTo>
                    <a:pt x="43" y="41"/>
                    <a:pt x="42" y="42"/>
                    <a:pt x="41" y="43"/>
                  </a:cubicBezTo>
                  <a:cubicBezTo>
                    <a:pt x="43" y="43"/>
                    <a:pt x="44" y="41"/>
                    <a:pt x="43" y="40"/>
                  </a:cubicBezTo>
                  <a:close/>
                  <a:moveTo>
                    <a:pt x="41" y="36"/>
                  </a:moveTo>
                  <a:lnTo>
                    <a:pt x="41" y="36"/>
                  </a:lnTo>
                  <a:cubicBezTo>
                    <a:pt x="43" y="36"/>
                    <a:pt x="45" y="38"/>
                    <a:pt x="45" y="40"/>
                  </a:cubicBezTo>
                  <a:cubicBezTo>
                    <a:pt x="45" y="42"/>
                    <a:pt x="43" y="44"/>
                    <a:pt x="41" y="44"/>
                  </a:cubicBezTo>
                  <a:cubicBezTo>
                    <a:pt x="39" y="44"/>
                    <a:pt x="37" y="42"/>
                    <a:pt x="37" y="40"/>
                  </a:cubicBezTo>
                  <a:cubicBezTo>
                    <a:pt x="37" y="38"/>
                    <a:pt x="39" y="36"/>
                    <a:pt x="41" y="3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3" name="Freeform 1520"/>
            <p:cNvSpPr>
              <a:spLocks/>
            </p:cNvSpPr>
            <p:nvPr userDrawn="1"/>
          </p:nvSpPr>
          <p:spPr bwMode="auto">
            <a:xfrm>
              <a:off x="419" y="363"/>
              <a:ext cx="9" cy="9"/>
            </a:xfrm>
            <a:custGeom>
              <a:avLst/>
              <a:gdLst>
                <a:gd name="T0" fmla="*/ 13 w 20"/>
                <a:gd name="T1" fmla="*/ 4 h 21"/>
                <a:gd name="T2" fmla="*/ 13 w 20"/>
                <a:gd name="T3" fmla="*/ 4 h 21"/>
                <a:gd name="T4" fmla="*/ 12 w 20"/>
                <a:gd name="T5" fmla="*/ 7 h 21"/>
                <a:gd name="T6" fmla="*/ 20 w 20"/>
                <a:gd name="T7" fmla="*/ 5 h 21"/>
                <a:gd name="T8" fmla="*/ 20 w 20"/>
                <a:gd name="T9" fmla="*/ 15 h 21"/>
                <a:gd name="T10" fmla="*/ 14 w 20"/>
                <a:gd name="T11" fmla="*/ 12 h 21"/>
                <a:gd name="T12" fmla="*/ 15 w 20"/>
                <a:gd name="T13" fmla="*/ 21 h 21"/>
                <a:gd name="T14" fmla="*/ 5 w 20"/>
                <a:gd name="T15" fmla="*/ 21 h 21"/>
                <a:gd name="T16" fmla="*/ 9 w 20"/>
                <a:gd name="T17" fmla="*/ 14 h 21"/>
                <a:gd name="T18" fmla="*/ 0 w 20"/>
                <a:gd name="T19" fmla="*/ 15 h 21"/>
                <a:gd name="T20" fmla="*/ 0 w 20"/>
                <a:gd name="T21" fmla="*/ 5 h 21"/>
                <a:gd name="T22" fmla="*/ 7 w 20"/>
                <a:gd name="T23" fmla="*/ 9 h 21"/>
                <a:gd name="T24" fmla="*/ 5 w 20"/>
                <a:gd name="T25" fmla="*/ 0 h 21"/>
                <a:gd name="T26" fmla="*/ 15 w 20"/>
                <a:gd name="T27" fmla="*/ 0 h 21"/>
                <a:gd name="T28" fmla="*/ 13 w 20"/>
                <a:gd name="T2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13" y="4"/>
                  </a:moveTo>
                  <a:lnTo>
                    <a:pt x="13" y="4"/>
                  </a:lnTo>
                  <a:cubicBezTo>
                    <a:pt x="12" y="5"/>
                    <a:pt x="12" y="6"/>
                    <a:pt x="12" y="7"/>
                  </a:cubicBezTo>
                  <a:cubicBezTo>
                    <a:pt x="13" y="11"/>
                    <a:pt x="19" y="6"/>
                    <a:pt x="20" y="5"/>
                  </a:cubicBezTo>
                  <a:lnTo>
                    <a:pt x="20" y="15"/>
                  </a:lnTo>
                  <a:cubicBezTo>
                    <a:pt x="19" y="14"/>
                    <a:pt x="16" y="12"/>
                    <a:pt x="14" y="12"/>
                  </a:cubicBezTo>
                  <a:cubicBezTo>
                    <a:pt x="9" y="13"/>
                    <a:pt x="14" y="19"/>
                    <a:pt x="15" y="21"/>
                  </a:cubicBezTo>
                  <a:lnTo>
                    <a:pt x="5" y="21"/>
                  </a:lnTo>
                  <a:cubicBezTo>
                    <a:pt x="6" y="19"/>
                    <a:pt x="9" y="16"/>
                    <a:pt x="9" y="14"/>
                  </a:cubicBezTo>
                  <a:cubicBezTo>
                    <a:pt x="8" y="9"/>
                    <a:pt x="1" y="14"/>
                    <a:pt x="0" y="15"/>
                  </a:cubicBezTo>
                  <a:lnTo>
                    <a:pt x="0" y="5"/>
                  </a:lnTo>
                  <a:cubicBezTo>
                    <a:pt x="1" y="6"/>
                    <a:pt x="5" y="9"/>
                    <a:pt x="7" y="9"/>
                  </a:cubicBezTo>
                  <a:cubicBezTo>
                    <a:pt x="11" y="8"/>
                    <a:pt x="6" y="1"/>
                    <a:pt x="5" y="0"/>
                  </a:cubicBezTo>
                  <a:lnTo>
                    <a:pt x="15" y="0"/>
                  </a:lnTo>
                  <a:cubicBezTo>
                    <a:pt x="14" y="1"/>
                    <a:pt x="13" y="3"/>
                    <a:pt x="13"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4" name="Freeform 1521"/>
            <p:cNvSpPr>
              <a:spLocks/>
            </p:cNvSpPr>
            <p:nvPr userDrawn="1"/>
          </p:nvSpPr>
          <p:spPr bwMode="auto">
            <a:xfrm>
              <a:off x="361" y="388"/>
              <a:ext cx="74" cy="28"/>
            </a:xfrm>
            <a:custGeom>
              <a:avLst/>
              <a:gdLst>
                <a:gd name="T0" fmla="*/ 109 w 164"/>
                <a:gd name="T1" fmla="*/ 25 h 62"/>
                <a:gd name="T2" fmla="*/ 109 w 164"/>
                <a:gd name="T3" fmla="*/ 25 h 62"/>
                <a:gd name="T4" fmla="*/ 127 w 164"/>
                <a:gd name="T5" fmla="*/ 40 h 62"/>
                <a:gd name="T6" fmla="*/ 133 w 164"/>
                <a:gd name="T7" fmla="*/ 29 h 62"/>
                <a:gd name="T8" fmla="*/ 131 w 164"/>
                <a:gd name="T9" fmla="*/ 24 h 62"/>
                <a:gd name="T10" fmla="*/ 139 w 164"/>
                <a:gd name="T11" fmla="*/ 30 h 62"/>
                <a:gd name="T12" fmla="*/ 144 w 164"/>
                <a:gd name="T13" fmla="*/ 41 h 62"/>
                <a:gd name="T14" fmla="*/ 149 w 164"/>
                <a:gd name="T15" fmla="*/ 41 h 62"/>
                <a:gd name="T16" fmla="*/ 152 w 164"/>
                <a:gd name="T17" fmla="*/ 33 h 62"/>
                <a:gd name="T18" fmla="*/ 151 w 164"/>
                <a:gd name="T19" fmla="*/ 26 h 62"/>
                <a:gd name="T20" fmla="*/ 157 w 164"/>
                <a:gd name="T21" fmla="*/ 32 h 62"/>
                <a:gd name="T22" fmla="*/ 163 w 164"/>
                <a:gd name="T23" fmla="*/ 36 h 62"/>
                <a:gd name="T24" fmla="*/ 161 w 164"/>
                <a:gd name="T25" fmla="*/ 45 h 62"/>
                <a:gd name="T26" fmla="*/ 149 w 164"/>
                <a:gd name="T27" fmla="*/ 50 h 62"/>
                <a:gd name="T28" fmla="*/ 142 w 164"/>
                <a:gd name="T29" fmla="*/ 56 h 62"/>
                <a:gd name="T30" fmla="*/ 128 w 164"/>
                <a:gd name="T31" fmla="*/ 56 h 62"/>
                <a:gd name="T32" fmla="*/ 115 w 164"/>
                <a:gd name="T33" fmla="*/ 62 h 62"/>
                <a:gd name="T34" fmla="*/ 103 w 164"/>
                <a:gd name="T35" fmla="*/ 57 h 62"/>
                <a:gd name="T36" fmla="*/ 85 w 164"/>
                <a:gd name="T37" fmla="*/ 47 h 62"/>
                <a:gd name="T38" fmla="*/ 56 w 164"/>
                <a:gd name="T39" fmla="*/ 41 h 62"/>
                <a:gd name="T40" fmla="*/ 30 w 164"/>
                <a:gd name="T41" fmla="*/ 35 h 62"/>
                <a:gd name="T42" fmla="*/ 2 w 164"/>
                <a:gd name="T43" fmla="*/ 31 h 62"/>
                <a:gd name="T44" fmla="*/ 7 w 164"/>
                <a:gd name="T45" fmla="*/ 14 h 62"/>
                <a:gd name="T46" fmla="*/ 8 w 164"/>
                <a:gd name="T47" fmla="*/ 3 h 62"/>
                <a:gd name="T48" fmla="*/ 36 w 164"/>
                <a:gd name="T49" fmla="*/ 0 h 62"/>
                <a:gd name="T50" fmla="*/ 39 w 164"/>
                <a:gd name="T51" fmla="*/ 15 h 62"/>
                <a:gd name="T52" fmla="*/ 56 w 164"/>
                <a:gd name="T53" fmla="*/ 26 h 62"/>
                <a:gd name="T54" fmla="*/ 95 w 164"/>
                <a:gd name="T55" fmla="*/ 34 h 62"/>
                <a:gd name="T56" fmla="*/ 104 w 164"/>
                <a:gd name="T57" fmla="*/ 25 h 62"/>
                <a:gd name="T58" fmla="*/ 109 w 164"/>
                <a:gd name="T59"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62">
                  <a:moveTo>
                    <a:pt x="109" y="25"/>
                  </a:moveTo>
                  <a:lnTo>
                    <a:pt x="109" y="25"/>
                  </a:lnTo>
                  <a:cubicBezTo>
                    <a:pt x="112" y="31"/>
                    <a:pt x="118" y="40"/>
                    <a:pt x="127" y="40"/>
                  </a:cubicBezTo>
                  <a:cubicBezTo>
                    <a:pt x="126" y="35"/>
                    <a:pt x="128" y="31"/>
                    <a:pt x="133" y="29"/>
                  </a:cubicBezTo>
                  <a:cubicBezTo>
                    <a:pt x="133" y="28"/>
                    <a:pt x="133" y="25"/>
                    <a:pt x="131" y="24"/>
                  </a:cubicBezTo>
                  <a:cubicBezTo>
                    <a:pt x="136" y="23"/>
                    <a:pt x="138" y="26"/>
                    <a:pt x="139" y="30"/>
                  </a:cubicBezTo>
                  <a:cubicBezTo>
                    <a:pt x="145" y="31"/>
                    <a:pt x="146" y="37"/>
                    <a:pt x="144" y="41"/>
                  </a:cubicBezTo>
                  <a:cubicBezTo>
                    <a:pt x="146" y="42"/>
                    <a:pt x="149" y="41"/>
                    <a:pt x="149" y="41"/>
                  </a:cubicBezTo>
                  <a:cubicBezTo>
                    <a:pt x="147" y="36"/>
                    <a:pt x="150" y="34"/>
                    <a:pt x="152" y="33"/>
                  </a:cubicBezTo>
                  <a:cubicBezTo>
                    <a:pt x="153" y="30"/>
                    <a:pt x="152" y="28"/>
                    <a:pt x="151" y="26"/>
                  </a:cubicBezTo>
                  <a:cubicBezTo>
                    <a:pt x="156" y="26"/>
                    <a:pt x="157" y="31"/>
                    <a:pt x="157" y="32"/>
                  </a:cubicBezTo>
                  <a:cubicBezTo>
                    <a:pt x="160" y="33"/>
                    <a:pt x="161" y="33"/>
                    <a:pt x="163" y="36"/>
                  </a:cubicBezTo>
                  <a:cubicBezTo>
                    <a:pt x="164" y="37"/>
                    <a:pt x="164" y="43"/>
                    <a:pt x="161" y="45"/>
                  </a:cubicBezTo>
                  <a:cubicBezTo>
                    <a:pt x="158" y="47"/>
                    <a:pt x="153" y="47"/>
                    <a:pt x="149" y="50"/>
                  </a:cubicBezTo>
                  <a:cubicBezTo>
                    <a:pt x="147" y="51"/>
                    <a:pt x="146" y="55"/>
                    <a:pt x="142" y="56"/>
                  </a:cubicBezTo>
                  <a:cubicBezTo>
                    <a:pt x="138" y="57"/>
                    <a:pt x="133" y="55"/>
                    <a:pt x="128" y="56"/>
                  </a:cubicBezTo>
                  <a:cubicBezTo>
                    <a:pt x="122" y="58"/>
                    <a:pt x="120" y="62"/>
                    <a:pt x="115" y="62"/>
                  </a:cubicBezTo>
                  <a:cubicBezTo>
                    <a:pt x="110" y="62"/>
                    <a:pt x="111" y="58"/>
                    <a:pt x="103" y="57"/>
                  </a:cubicBezTo>
                  <a:cubicBezTo>
                    <a:pt x="97" y="54"/>
                    <a:pt x="91" y="49"/>
                    <a:pt x="85" y="47"/>
                  </a:cubicBezTo>
                  <a:cubicBezTo>
                    <a:pt x="76" y="44"/>
                    <a:pt x="66" y="43"/>
                    <a:pt x="56" y="41"/>
                  </a:cubicBezTo>
                  <a:cubicBezTo>
                    <a:pt x="47" y="40"/>
                    <a:pt x="39" y="36"/>
                    <a:pt x="30" y="35"/>
                  </a:cubicBezTo>
                  <a:cubicBezTo>
                    <a:pt x="24" y="34"/>
                    <a:pt x="5" y="35"/>
                    <a:pt x="2" y="31"/>
                  </a:cubicBezTo>
                  <a:cubicBezTo>
                    <a:pt x="0" y="27"/>
                    <a:pt x="6" y="25"/>
                    <a:pt x="7" y="14"/>
                  </a:cubicBezTo>
                  <a:cubicBezTo>
                    <a:pt x="7" y="12"/>
                    <a:pt x="8" y="4"/>
                    <a:pt x="8" y="3"/>
                  </a:cubicBezTo>
                  <a:cubicBezTo>
                    <a:pt x="8" y="3"/>
                    <a:pt x="34" y="0"/>
                    <a:pt x="36" y="0"/>
                  </a:cubicBezTo>
                  <a:cubicBezTo>
                    <a:pt x="36" y="7"/>
                    <a:pt x="38" y="13"/>
                    <a:pt x="39" y="15"/>
                  </a:cubicBezTo>
                  <a:cubicBezTo>
                    <a:pt x="43" y="21"/>
                    <a:pt x="50" y="23"/>
                    <a:pt x="56" y="26"/>
                  </a:cubicBezTo>
                  <a:cubicBezTo>
                    <a:pt x="69" y="30"/>
                    <a:pt x="82" y="35"/>
                    <a:pt x="95" y="34"/>
                  </a:cubicBezTo>
                  <a:cubicBezTo>
                    <a:pt x="96" y="34"/>
                    <a:pt x="103" y="30"/>
                    <a:pt x="104" y="25"/>
                  </a:cubicBezTo>
                  <a:cubicBezTo>
                    <a:pt x="105" y="23"/>
                    <a:pt x="108" y="23"/>
                    <a:pt x="109" y="25"/>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5" name="Freeform 1522"/>
            <p:cNvSpPr>
              <a:spLocks/>
            </p:cNvSpPr>
            <p:nvPr userDrawn="1"/>
          </p:nvSpPr>
          <p:spPr bwMode="auto">
            <a:xfrm>
              <a:off x="363" y="388"/>
              <a:ext cx="62" cy="27"/>
            </a:xfrm>
            <a:custGeom>
              <a:avLst/>
              <a:gdLst>
                <a:gd name="T0" fmla="*/ 29 w 138"/>
                <a:gd name="T1" fmla="*/ 0 h 59"/>
                <a:gd name="T2" fmla="*/ 29 w 138"/>
                <a:gd name="T3" fmla="*/ 0 h 59"/>
                <a:gd name="T4" fmla="*/ 32 w 138"/>
                <a:gd name="T5" fmla="*/ 16 h 59"/>
                <a:gd name="T6" fmla="*/ 35 w 138"/>
                <a:gd name="T7" fmla="*/ 20 h 59"/>
                <a:gd name="T8" fmla="*/ 35 w 138"/>
                <a:gd name="T9" fmla="*/ 24 h 59"/>
                <a:gd name="T10" fmla="*/ 40 w 138"/>
                <a:gd name="T11" fmla="*/ 22 h 59"/>
                <a:gd name="T12" fmla="*/ 39 w 138"/>
                <a:gd name="T13" fmla="*/ 26 h 59"/>
                <a:gd name="T14" fmla="*/ 46 w 138"/>
                <a:gd name="T15" fmla="*/ 25 h 59"/>
                <a:gd name="T16" fmla="*/ 45 w 138"/>
                <a:gd name="T17" fmla="*/ 28 h 59"/>
                <a:gd name="T18" fmla="*/ 50 w 138"/>
                <a:gd name="T19" fmla="*/ 28 h 59"/>
                <a:gd name="T20" fmla="*/ 53 w 138"/>
                <a:gd name="T21" fmla="*/ 28 h 59"/>
                <a:gd name="T22" fmla="*/ 73 w 138"/>
                <a:gd name="T23" fmla="*/ 34 h 59"/>
                <a:gd name="T24" fmla="*/ 102 w 138"/>
                <a:gd name="T25" fmla="*/ 27 h 59"/>
                <a:gd name="T26" fmla="*/ 106 w 138"/>
                <a:gd name="T27" fmla="*/ 31 h 59"/>
                <a:gd name="T28" fmla="*/ 102 w 138"/>
                <a:gd name="T29" fmla="*/ 32 h 59"/>
                <a:gd name="T30" fmla="*/ 108 w 138"/>
                <a:gd name="T31" fmla="*/ 38 h 59"/>
                <a:gd name="T32" fmla="*/ 103 w 138"/>
                <a:gd name="T33" fmla="*/ 37 h 59"/>
                <a:gd name="T34" fmla="*/ 107 w 138"/>
                <a:gd name="T35" fmla="*/ 39 h 59"/>
                <a:gd name="T36" fmla="*/ 103 w 138"/>
                <a:gd name="T37" fmla="*/ 39 h 59"/>
                <a:gd name="T38" fmla="*/ 104 w 138"/>
                <a:gd name="T39" fmla="*/ 42 h 59"/>
                <a:gd name="T40" fmla="*/ 120 w 138"/>
                <a:gd name="T41" fmla="*/ 43 h 59"/>
                <a:gd name="T42" fmla="*/ 108 w 138"/>
                <a:gd name="T43" fmla="*/ 47 h 59"/>
                <a:gd name="T44" fmla="*/ 110 w 138"/>
                <a:gd name="T45" fmla="*/ 50 h 59"/>
                <a:gd name="T46" fmla="*/ 112 w 138"/>
                <a:gd name="T47" fmla="*/ 50 h 59"/>
                <a:gd name="T48" fmla="*/ 115 w 138"/>
                <a:gd name="T49" fmla="*/ 53 h 59"/>
                <a:gd name="T50" fmla="*/ 116 w 138"/>
                <a:gd name="T51" fmla="*/ 49 h 59"/>
                <a:gd name="T52" fmla="*/ 119 w 138"/>
                <a:gd name="T53" fmla="*/ 52 h 59"/>
                <a:gd name="T54" fmla="*/ 120 w 138"/>
                <a:gd name="T55" fmla="*/ 47 h 59"/>
                <a:gd name="T56" fmla="*/ 122 w 138"/>
                <a:gd name="T57" fmla="*/ 50 h 59"/>
                <a:gd name="T58" fmla="*/ 123 w 138"/>
                <a:gd name="T59" fmla="*/ 44 h 59"/>
                <a:gd name="T60" fmla="*/ 125 w 138"/>
                <a:gd name="T61" fmla="*/ 46 h 59"/>
                <a:gd name="T62" fmla="*/ 124 w 138"/>
                <a:gd name="T63" fmla="*/ 42 h 59"/>
                <a:gd name="T64" fmla="*/ 127 w 138"/>
                <a:gd name="T65" fmla="*/ 43 h 59"/>
                <a:gd name="T66" fmla="*/ 128 w 138"/>
                <a:gd name="T67" fmla="*/ 32 h 59"/>
                <a:gd name="T68" fmla="*/ 138 w 138"/>
                <a:gd name="T69" fmla="*/ 35 h 59"/>
                <a:gd name="T70" fmla="*/ 136 w 138"/>
                <a:gd name="T71" fmla="*/ 41 h 59"/>
                <a:gd name="T72" fmla="*/ 131 w 138"/>
                <a:gd name="T73" fmla="*/ 45 h 59"/>
                <a:gd name="T74" fmla="*/ 114 w 138"/>
                <a:gd name="T75" fmla="*/ 58 h 59"/>
                <a:gd name="T76" fmla="*/ 102 w 138"/>
                <a:gd name="T77" fmla="*/ 54 h 59"/>
                <a:gd name="T78" fmla="*/ 84 w 138"/>
                <a:gd name="T79" fmla="*/ 44 h 59"/>
                <a:gd name="T80" fmla="*/ 67 w 138"/>
                <a:gd name="T81" fmla="*/ 39 h 59"/>
                <a:gd name="T82" fmla="*/ 64 w 138"/>
                <a:gd name="T83" fmla="*/ 37 h 59"/>
                <a:gd name="T84" fmla="*/ 63 w 138"/>
                <a:gd name="T85" fmla="*/ 39 h 59"/>
                <a:gd name="T86" fmla="*/ 59 w 138"/>
                <a:gd name="T87" fmla="*/ 36 h 59"/>
                <a:gd name="T88" fmla="*/ 58 w 138"/>
                <a:gd name="T89" fmla="*/ 38 h 59"/>
                <a:gd name="T90" fmla="*/ 54 w 138"/>
                <a:gd name="T91" fmla="*/ 34 h 59"/>
                <a:gd name="T92" fmla="*/ 53 w 138"/>
                <a:gd name="T93" fmla="*/ 37 h 59"/>
                <a:gd name="T94" fmla="*/ 49 w 138"/>
                <a:gd name="T95" fmla="*/ 33 h 59"/>
                <a:gd name="T96" fmla="*/ 48 w 138"/>
                <a:gd name="T97" fmla="*/ 36 h 59"/>
                <a:gd name="T98" fmla="*/ 44 w 138"/>
                <a:gd name="T99" fmla="*/ 31 h 59"/>
                <a:gd name="T100" fmla="*/ 43 w 138"/>
                <a:gd name="T101" fmla="*/ 35 h 59"/>
                <a:gd name="T102" fmla="*/ 38 w 138"/>
                <a:gd name="T103" fmla="*/ 29 h 59"/>
                <a:gd name="T104" fmla="*/ 37 w 138"/>
                <a:gd name="T105" fmla="*/ 33 h 59"/>
                <a:gd name="T106" fmla="*/ 33 w 138"/>
                <a:gd name="T107" fmla="*/ 27 h 59"/>
                <a:gd name="T108" fmla="*/ 32 w 138"/>
                <a:gd name="T109" fmla="*/ 32 h 59"/>
                <a:gd name="T110" fmla="*/ 29 w 138"/>
                <a:gd name="T111" fmla="*/ 25 h 59"/>
                <a:gd name="T112" fmla="*/ 27 w 138"/>
                <a:gd name="T113" fmla="*/ 31 h 59"/>
                <a:gd name="T114" fmla="*/ 2 w 138"/>
                <a:gd name="T115" fmla="*/ 28 h 59"/>
                <a:gd name="T116" fmla="*/ 7 w 138"/>
                <a:gd name="T117" fmla="*/ 3 h 59"/>
                <a:gd name="T118" fmla="*/ 29 w 138"/>
                <a:gd name="T1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59">
                  <a:moveTo>
                    <a:pt x="29" y="0"/>
                  </a:moveTo>
                  <a:lnTo>
                    <a:pt x="29" y="0"/>
                  </a:lnTo>
                  <a:cubicBezTo>
                    <a:pt x="30" y="5"/>
                    <a:pt x="28" y="6"/>
                    <a:pt x="32" y="16"/>
                  </a:cubicBezTo>
                  <a:cubicBezTo>
                    <a:pt x="33" y="17"/>
                    <a:pt x="34" y="19"/>
                    <a:pt x="35" y="20"/>
                  </a:cubicBezTo>
                  <a:cubicBezTo>
                    <a:pt x="35" y="20"/>
                    <a:pt x="34" y="23"/>
                    <a:pt x="35" y="24"/>
                  </a:cubicBezTo>
                  <a:cubicBezTo>
                    <a:pt x="35" y="22"/>
                    <a:pt x="37" y="20"/>
                    <a:pt x="40" y="22"/>
                  </a:cubicBezTo>
                  <a:cubicBezTo>
                    <a:pt x="40" y="23"/>
                    <a:pt x="38" y="24"/>
                    <a:pt x="39" y="26"/>
                  </a:cubicBezTo>
                  <a:cubicBezTo>
                    <a:pt x="40" y="25"/>
                    <a:pt x="43" y="22"/>
                    <a:pt x="46" y="25"/>
                  </a:cubicBezTo>
                  <a:cubicBezTo>
                    <a:pt x="45" y="26"/>
                    <a:pt x="45" y="27"/>
                    <a:pt x="45" y="28"/>
                  </a:cubicBezTo>
                  <a:cubicBezTo>
                    <a:pt x="45" y="27"/>
                    <a:pt x="48" y="25"/>
                    <a:pt x="50" y="28"/>
                  </a:cubicBezTo>
                  <a:cubicBezTo>
                    <a:pt x="51" y="28"/>
                    <a:pt x="50" y="27"/>
                    <a:pt x="53" y="28"/>
                  </a:cubicBezTo>
                  <a:cubicBezTo>
                    <a:pt x="55" y="29"/>
                    <a:pt x="70" y="34"/>
                    <a:pt x="73" y="34"/>
                  </a:cubicBezTo>
                  <a:cubicBezTo>
                    <a:pt x="84" y="37"/>
                    <a:pt x="96" y="38"/>
                    <a:pt x="102" y="27"/>
                  </a:cubicBezTo>
                  <a:cubicBezTo>
                    <a:pt x="104" y="28"/>
                    <a:pt x="104" y="29"/>
                    <a:pt x="106" y="31"/>
                  </a:cubicBezTo>
                  <a:cubicBezTo>
                    <a:pt x="107" y="33"/>
                    <a:pt x="103" y="31"/>
                    <a:pt x="102" y="32"/>
                  </a:cubicBezTo>
                  <a:cubicBezTo>
                    <a:pt x="104" y="33"/>
                    <a:pt x="111" y="34"/>
                    <a:pt x="108" y="38"/>
                  </a:cubicBezTo>
                  <a:cubicBezTo>
                    <a:pt x="107" y="37"/>
                    <a:pt x="106" y="35"/>
                    <a:pt x="103" y="37"/>
                  </a:cubicBezTo>
                  <a:cubicBezTo>
                    <a:pt x="105" y="37"/>
                    <a:pt x="107" y="39"/>
                    <a:pt x="107" y="39"/>
                  </a:cubicBezTo>
                  <a:cubicBezTo>
                    <a:pt x="106" y="39"/>
                    <a:pt x="104" y="39"/>
                    <a:pt x="103" y="39"/>
                  </a:cubicBezTo>
                  <a:cubicBezTo>
                    <a:pt x="102" y="39"/>
                    <a:pt x="102" y="42"/>
                    <a:pt x="104" y="42"/>
                  </a:cubicBezTo>
                  <a:cubicBezTo>
                    <a:pt x="108" y="42"/>
                    <a:pt x="116" y="41"/>
                    <a:pt x="120" y="43"/>
                  </a:cubicBezTo>
                  <a:cubicBezTo>
                    <a:pt x="118" y="46"/>
                    <a:pt x="116" y="47"/>
                    <a:pt x="108" y="47"/>
                  </a:cubicBezTo>
                  <a:cubicBezTo>
                    <a:pt x="106" y="47"/>
                    <a:pt x="109" y="49"/>
                    <a:pt x="110" y="50"/>
                  </a:cubicBezTo>
                  <a:cubicBezTo>
                    <a:pt x="111" y="50"/>
                    <a:pt x="111" y="50"/>
                    <a:pt x="112" y="50"/>
                  </a:cubicBezTo>
                  <a:cubicBezTo>
                    <a:pt x="113" y="50"/>
                    <a:pt x="113" y="52"/>
                    <a:pt x="115" y="53"/>
                  </a:cubicBezTo>
                  <a:cubicBezTo>
                    <a:pt x="114" y="51"/>
                    <a:pt x="114" y="50"/>
                    <a:pt x="116" y="49"/>
                  </a:cubicBezTo>
                  <a:cubicBezTo>
                    <a:pt x="117" y="50"/>
                    <a:pt x="117" y="52"/>
                    <a:pt x="119" y="52"/>
                  </a:cubicBezTo>
                  <a:cubicBezTo>
                    <a:pt x="118" y="50"/>
                    <a:pt x="117" y="48"/>
                    <a:pt x="120" y="47"/>
                  </a:cubicBezTo>
                  <a:cubicBezTo>
                    <a:pt x="121" y="47"/>
                    <a:pt x="121" y="49"/>
                    <a:pt x="122" y="50"/>
                  </a:cubicBezTo>
                  <a:cubicBezTo>
                    <a:pt x="122" y="48"/>
                    <a:pt x="121" y="46"/>
                    <a:pt x="123" y="44"/>
                  </a:cubicBezTo>
                  <a:cubicBezTo>
                    <a:pt x="123" y="46"/>
                    <a:pt x="124" y="46"/>
                    <a:pt x="125" y="46"/>
                  </a:cubicBezTo>
                  <a:cubicBezTo>
                    <a:pt x="124" y="44"/>
                    <a:pt x="124" y="43"/>
                    <a:pt x="124" y="42"/>
                  </a:cubicBezTo>
                  <a:cubicBezTo>
                    <a:pt x="125" y="42"/>
                    <a:pt x="127" y="43"/>
                    <a:pt x="127" y="43"/>
                  </a:cubicBezTo>
                  <a:cubicBezTo>
                    <a:pt x="125" y="38"/>
                    <a:pt x="126" y="35"/>
                    <a:pt x="128" y="32"/>
                  </a:cubicBezTo>
                  <a:cubicBezTo>
                    <a:pt x="131" y="30"/>
                    <a:pt x="137" y="31"/>
                    <a:pt x="138" y="35"/>
                  </a:cubicBezTo>
                  <a:cubicBezTo>
                    <a:pt x="138" y="37"/>
                    <a:pt x="138" y="39"/>
                    <a:pt x="136" y="41"/>
                  </a:cubicBezTo>
                  <a:cubicBezTo>
                    <a:pt x="135" y="43"/>
                    <a:pt x="133" y="43"/>
                    <a:pt x="131" y="45"/>
                  </a:cubicBezTo>
                  <a:cubicBezTo>
                    <a:pt x="125" y="49"/>
                    <a:pt x="121" y="54"/>
                    <a:pt x="114" y="58"/>
                  </a:cubicBezTo>
                  <a:cubicBezTo>
                    <a:pt x="109" y="59"/>
                    <a:pt x="108" y="55"/>
                    <a:pt x="102" y="54"/>
                  </a:cubicBezTo>
                  <a:cubicBezTo>
                    <a:pt x="96" y="51"/>
                    <a:pt x="90" y="47"/>
                    <a:pt x="84" y="44"/>
                  </a:cubicBezTo>
                  <a:cubicBezTo>
                    <a:pt x="75" y="40"/>
                    <a:pt x="69" y="41"/>
                    <a:pt x="67" y="39"/>
                  </a:cubicBezTo>
                  <a:cubicBezTo>
                    <a:pt x="65" y="41"/>
                    <a:pt x="64" y="38"/>
                    <a:pt x="64" y="37"/>
                  </a:cubicBezTo>
                  <a:cubicBezTo>
                    <a:pt x="63" y="38"/>
                    <a:pt x="63" y="39"/>
                    <a:pt x="63" y="39"/>
                  </a:cubicBezTo>
                  <a:cubicBezTo>
                    <a:pt x="59" y="40"/>
                    <a:pt x="58" y="37"/>
                    <a:pt x="59" y="36"/>
                  </a:cubicBezTo>
                  <a:cubicBezTo>
                    <a:pt x="58" y="36"/>
                    <a:pt x="58" y="38"/>
                    <a:pt x="58" y="38"/>
                  </a:cubicBezTo>
                  <a:cubicBezTo>
                    <a:pt x="54" y="39"/>
                    <a:pt x="53" y="35"/>
                    <a:pt x="54" y="34"/>
                  </a:cubicBezTo>
                  <a:cubicBezTo>
                    <a:pt x="52" y="35"/>
                    <a:pt x="52" y="37"/>
                    <a:pt x="53" y="37"/>
                  </a:cubicBezTo>
                  <a:cubicBezTo>
                    <a:pt x="49" y="38"/>
                    <a:pt x="48" y="34"/>
                    <a:pt x="49" y="33"/>
                  </a:cubicBezTo>
                  <a:cubicBezTo>
                    <a:pt x="48" y="34"/>
                    <a:pt x="48" y="36"/>
                    <a:pt x="48" y="36"/>
                  </a:cubicBezTo>
                  <a:cubicBezTo>
                    <a:pt x="44" y="36"/>
                    <a:pt x="44" y="32"/>
                    <a:pt x="44" y="31"/>
                  </a:cubicBezTo>
                  <a:cubicBezTo>
                    <a:pt x="43" y="32"/>
                    <a:pt x="43" y="34"/>
                    <a:pt x="43" y="35"/>
                  </a:cubicBezTo>
                  <a:cubicBezTo>
                    <a:pt x="39" y="35"/>
                    <a:pt x="38" y="31"/>
                    <a:pt x="38" y="29"/>
                  </a:cubicBezTo>
                  <a:cubicBezTo>
                    <a:pt x="37" y="30"/>
                    <a:pt x="37" y="33"/>
                    <a:pt x="37" y="33"/>
                  </a:cubicBezTo>
                  <a:cubicBezTo>
                    <a:pt x="32" y="33"/>
                    <a:pt x="33" y="29"/>
                    <a:pt x="33" y="27"/>
                  </a:cubicBezTo>
                  <a:cubicBezTo>
                    <a:pt x="31" y="29"/>
                    <a:pt x="32" y="32"/>
                    <a:pt x="32" y="32"/>
                  </a:cubicBezTo>
                  <a:cubicBezTo>
                    <a:pt x="28" y="32"/>
                    <a:pt x="27" y="28"/>
                    <a:pt x="29" y="25"/>
                  </a:cubicBezTo>
                  <a:cubicBezTo>
                    <a:pt x="27" y="27"/>
                    <a:pt x="27" y="31"/>
                    <a:pt x="27" y="31"/>
                  </a:cubicBezTo>
                  <a:cubicBezTo>
                    <a:pt x="18" y="31"/>
                    <a:pt x="3" y="30"/>
                    <a:pt x="2" y="28"/>
                  </a:cubicBezTo>
                  <a:cubicBezTo>
                    <a:pt x="0" y="27"/>
                    <a:pt x="7" y="21"/>
                    <a:pt x="7" y="3"/>
                  </a:cubicBezTo>
                  <a:cubicBezTo>
                    <a:pt x="8" y="2"/>
                    <a:pt x="28" y="2"/>
                    <a:pt x="2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6" name="Freeform 1523"/>
            <p:cNvSpPr>
              <a:spLocks/>
            </p:cNvSpPr>
            <p:nvPr userDrawn="1"/>
          </p:nvSpPr>
          <p:spPr bwMode="auto">
            <a:xfrm>
              <a:off x="365" y="396"/>
              <a:ext cx="6" cy="6"/>
            </a:xfrm>
            <a:custGeom>
              <a:avLst/>
              <a:gdLst>
                <a:gd name="T0" fmla="*/ 5 w 15"/>
                <a:gd name="T1" fmla="*/ 0 h 13"/>
                <a:gd name="T2" fmla="*/ 5 w 15"/>
                <a:gd name="T3" fmla="*/ 0 h 13"/>
                <a:gd name="T4" fmla="*/ 3 w 15"/>
                <a:gd name="T5" fmla="*/ 8 h 13"/>
                <a:gd name="T6" fmla="*/ 15 w 15"/>
                <a:gd name="T7" fmla="*/ 12 h 13"/>
                <a:gd name="T8" fmla="*/ 0 w 15"/>
                <a:gd name="T9" fmla="*/ 10 h 13"/>
                <a:gd name="T10" fmla="*/ 5 w 15"/>
                <a:gd name="T11" fmla="*/ 0 h 13"/>
              </a:gdLst>
              <a:ahLst/>
              <a:cxnLst>
                <a:cxn ang="0">
                  <a:pos x="T0" y="T1"/>
                </a:cxn>
                <a:cxn ang="0">
                  <a:pos x="T2" y="T3"/>
                </a:cxn>
                <a:cxn ang="0">
                  <a:pos x="T4" y="T5"/>
                </a:cxn>
                <a:cxn ang="0">
                  <a:pos x="T6" y="T7"/>
                </a:cxn>
                <a:cxn ang="0">
                  <a:pos x="T8" y="T9"/>
                </a:cxn>
                <a:cxn ang="0">
                  <a:pos x="T10" y="T11"/>
                </a:cxn>
              </a:cxnLst>
              <a:rect l="0" t="0" r="r" b="b"/>
              <a:pathLst>
                <a:path w="15" h="13">
                  <a:moveTo>
                    <a:pt x="5" y="0"/>
                  </a:moveTo>
                  <a:lnTo>
                    <a:pt x="5" y="0"/>
                  </a:lnTo>
                  <a:cubicBezTo>
                    <a:pt x="5" y="2"/>
                    <a:pt x="3" y="7"/>
                    <a:pt x="3" y="8"/>
                  </a:cubicBezTo>
                  <a:cubicBezTo>
                    <a:pt x="4" y="11"/>
                    <a:pt x="12" y="11"/>
                    <a:pt x="15" y="12"/>
                  </a:cubicBezTo>
                  <a:cubicBezTo>
                    <a:pt x="11" y="13"/>
                    <a:pt x="1" y="11"/>
                    <a:pt x="0" y="10"/>
                  </a:cubicBezTo>
                  <a:cubicBezTo>
                    <a:pt x="0" y="9"/>
                    <a:pt x="3" y="5"/>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7" name="Freeform 1524"/>
            <p:cNvSpPr>
              <a:spLocks/>
            </p:cNvSpPr>
            <p:nvPr userDrawn="1"/>
          </p:nvSpPr>
          <p:spPr bwMode="auto">
            <a:xfrm>
              <a:off x="367" y="397"/>
              <a:ext cx="3" cy="2"/>
            </a:xfrm>
            <a:custGeom>
              <a:avLst/>
              <a:gdLst>
                <a:gd name="T0" fmla="*/ 4 w 6"/>
                <a:gd name="T1" fmla="*/ 0 h 6"/>
                <a:gd name="T2" fmla="*/ 4 w 6"/>
                <a:gd name="T3" fmla="*/ 0 h 6"/>
                <a:gd name="T4" fmla="*/ 3 w 6"/>
                <a:gd name="T5" fmla="*/ 4 h 6"/>
                <a:gd name="T6" fmla="*/ 6 w 6"/>
                <a:gd name="T7" fmla="*/ 6 h 6"/>
                <a:gd name="T8" fmla="*/ 1 w 6"/>
                <a:gd name="T9" fmla="*/ 5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4" y="0"/>
                  </a:lnTo>
                  <a:cubicBezTo>
                    <a:pt x="4" y="1"/>
                    <a:pt x="2" y="3"/>
                    <a:pt x="3" y="4"/>
                  </a:cubicBezTo>
                  <a:cubicBezTo>
                    <a:pt x="3" y="5"/>
                    <a:pt x="6" y="6"/>
                    <a:pt x="6" y="6"/>
                  </a:cubicBezTo>
                  <a:cubicBezTo>
                    <a:pt x="5" y="6"/>
                    <a:pt x="2" y="5"/>
                    <a:pt x="1" y="5"/>
                  </a:cubicBezTo>
                  <a:cubicBezTo>
                    <a:pt x="0" y="2"/>
                    <a:pt x="3" y="1"/>
                    <a:pt x="4"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8" name="Freeform 1525"/>
            <p:cNvSpPr>
              <a:spLocks/>
            </p:cNvSpPr>
            <p:nvPr userDrawn="1"/>
          </p:nvSpPr>
          <p:spPr bwMode="auto">
            <a:xfrm>
              <a:off x="430" y="401"/>
              <a:ext cx="1" cy="2"/>
            </a:xfrm>
            <a:custGeom>
              <a:avLst/>
              <a:gdLst>
                <a:gd name="T0" fmla="*/ 0 w 1"/>
                <a:gd name="T1" fmla="*/ 0 h 3"/>
                <a:gd name="T2" fmla="*/ 0 w 1"/>
                <a:gd name="T3" fmla="*/ 0 h 3"/>
                <a:gd name="T4" fmla="*/ 1 w 1"/>
                <a:gd name="T5" fmla="*/ 3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3"/>
                    <a:pt x="1" y="3"/>
                  </a:cubicBezTo>
                  <a:cubicBezTo>
                    <a:pt x="1" y="3"/>
                    <a:pt x="0" y="3"/>
                    <a:pt x="0" y="3"/>
                  </a:cubicBezTo>
                  <a:cubicBezTo>
                    <a:pt x="0" y="3"/>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499" name="Freeform 1526"/>
            <p:cNvSpPr>
              <a:spLocks/>
            </p:cNvSpPr>
            <p:nvPr userDrawn="1"/>
          </p:nvSpPr>
          <p:spPr bwMode="auto">
            <a:xfrm>
              <a:off x="428" y="404"/>
              <a:ext cx="6" cy="5"/>
            </a:xfrm>
            <a:custGeom>
              <a:avLst/>
              <a:gdLst>
                <a:gd name="T0" fmla="*/ 7 w 13"/>
                <a:gd name="T1" fmla="*/ 0 h 12"/>
                <a:gd name="T2" fmla="*/ 7 w 13"/>
                <a:gd name="T3" fmla="*/ 0 h 12"/>
                <a:gd name="T4" fmla="*/ 9 w 13"/>
                <a:gd name="T5" fmla="*/ 9 h 12"/>
                <a:gd name="T6" fmla="*/ 0 w 13"/>
                <a:gd name="T7" fmla="*/ 12 h 12"/>
                <a:gd name="T8" fmla="*/ 0 w 13"/>
                <a:gd name="T9" fmla="*/ 9 h 12"/>
                <a:gd name="T10" fmla="*/ 5 w 13"/>
                <a:gd name="T11" fmla="*/ 9 h 12"/>
                <a:gd name="T12" fmla="*/ 7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7" y="0"/>
                  </a:moveTo>
                  <a:lnTo>
                    <a:pt x="7" y="0"/>
                  </a:lnTo>
                  <a:cubicBezTo>
                    <a:pt x="11" y="0"/>
                    <a:pt x="13" y="7"/>
                    <a:pt x="9" y="9"/>
                  </a:cubicBezTo>
                  <a:cubicBezTo>
                    <a:pt x="7" y="10"/>
                    <a:pt x="2" y="11"/>
                    <a:pt x="0" y="12"/>
                  </a:cubicBezTo>
                  <a:cubicBezTo>
                    <a:pt x="0" y="11"/>
                    <a:pt x="0" y="9"/>
                    <a:pt x="0" y="9"/>
                  </a:cubicBezTo>
                  <a:cubicBezTo>
                    <a:pt x="1" y="9"/>
                    <a:pt x="4" y="9"/>
                    <a:pt x="5" y="9"/>
                  </a:cubicBezTo>
                  <a:cubicBezTo>
                    <a:pt x="2" y="7"/>
                    <a:pt x="1" y="0"/>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0" name="Freeform 1527"/>
            <p:cNvSpPr>
              <a:spLocks/>
            </p:cNvSpPr>
            <p:nvPr userDrawn="1"/>
          </p:nvSpPr>
          <p:spPr bwMode="auto">
            <a:xfrm>
              <a:off x="419" y="408"/>
              <a:ext cx="9" cy="5"/>
            </a:xfrm>
            <a:custGeom>
              <a:avLst/>
              <a:gdLst>
                <a:gd name="T0" fmla="*/ 15 w 19"/>
                <a:gd name="T1" fmla="*/ 1 h 11"/>
                <a:gd name="T2" fmla="*/ 15 w 19"/>
                <a:gd name="T3" fmla="*/ 1 h 11"/>
                <a:gd name="T4" fmla="*/ 18 w 19"/>
                <a:gd name="T5" fmla="*/ 3 h 11"/>
                <a:gd name="T6" fmla="*/ 14 w 19"/>
                <a:gd name="T7" fmla="*/ 8 h 11"/>
                <a:gd name="T8" fmla="*/ 0 w 19"/>
                <a:gd name="T9" fmla="*/ 9 h 11"/>
                <a:gd name="T10" fmla="*/ 11 w 19"/>
                <a:gd name="T11" fmla="*/ 5 h 11"/>
                <a:gd name="T12" fmla="*/ 13 w 19"/>
                <a:gd name="T13" fmla="*/ 2 h 11"/>
                <a:gd name="T14" fmla="*/ 15 w 19"/>
                <a:gd name="T15" fmla="*/ 4 h 11"/>
                <a:gd name="T16" fmla="*/ 15 w 19"/>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5" y="1"/>
                  </a:moveTo>
                  <a:lnTo>
                    <a:pt x="15" y="1"/>
                  </a:lnTo>
                  <a:cubicBezTo>
                    <a:pt x="17" y="0"/>
                    <a:pt x="19" y="2"/>
                    <a:pt x="18" y="3"/>
                  </a:cubicBezTo>
                  <a:cubicBezTo>
                    <a:pt x="17" y="4"/>
                    <a:pt x="15" y="6"/>
                    <a:pt x="14" y="8"/>
                  </a:cubicBezTo>
                  <a:cubicBezTo>
                    <a:pt x="11" y="11"/>
                    <a:pt x="6" y="9"/>
                    <a:pt x="0" y="9"/>
                  </a:cubicBezTo>
                  <a:cubicBezTo>
                    <a:pt x="5" y="5"/>
                    <a:pt x="6" y="4"/>
                    <a:pt x="11" y="5"/>
                  </a:cubicBezTo>
                  <a:cubicBezTo>
                    <a:pt x="12" y="4"/>
                    <a:pt x="12" y="3"/>
                    <a:pt x="13" y="2"/>
                  </a:cubicBezTo>
                  <a:cubicBezTo>
                    <a:pt x="14" y="1"/>
                    <a:pt x="15" y="4"/>
                    <a:pt x="15" y="4"/>
                  </a:cubicBezTo>
                  <a:cubicBezTo>
                    <a:pt x="16" y="3"/>
                    <a:pt x="16" y="2"/>
                    <a:pt x="1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1" name="Freeform 1528"/>
            <p:cNvSpPr>
              <a:spLocks/>
            </p:cNvSpPr>
            <p:nvPr userDrawn="1"/>
          </p:nvSpPr>
          <p:spPr bwMode="auto">
            <a:xfrm>
              <a:off x="422" y="400"/>
              <a:ext cx="0" cy="1"/>
            </a:xfrm>
            <a:custGeom>
              <a:avLst/>
              <a:gdLst>
                <a:gd name="T0" fmla="*/ 0 w 1"/>
                <a:gd name="T1" fmla="*/ 0 h 3"/>
                <a:gd name="T2" fmla="*/ 0 w 1"/>
                <a:gd name="T3" fmla="*/ 0 h 3"/>
                <a:gd name="T4" fmla="*/ 1 w 1"/>
                <a:gd name="T5" fmla="*/ 3 h 3"/>
                <a:gd name="T6" fmla="*/ 0 w 1"/>
                <a:gd name="T7" fmla="*/ 3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3"/>
                    <a:pt x="1" y="3"/>
                  </a:cubicBezTo>
                  <a:cubicBezTo>
                    <a:pt x="1" y="3"/>
                    <a:pt x="0" y="3"/>
                    <a:pt x="0" y="3"/>
                  </a:cubicBezTo>
                  <a:cubicBezTo>
                    <a:pt x="0" y="3"/>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2" name="Freeform 1529"/>
            <p:cNvSpPr>
              <a:spLocks/>
            </p:cNvSpPr>
            <p:nvPr userDrawn="1"/>
          </p:nvSpPr>
          <p:spPr bwMode="auto">
            <a:xfrm>
              <a:off x="434" y="398"/>
              <a:ext cx="3" cy="4"/>
            </a:xfrm>
            <a:custGeom>
              <a:avLst/>
              <a:gdLst>
                <a:gd name="T0" fmla="*/ 7 w 7"/>
                <a:gd name="T1" fmla="*/ 0 h 9"/>
                <a:gd name="T2" fmla="*/ 7 w 7"/>
                <a:gd name="T3" fmla="*/ 0 h 9"/>
                <a:gd name="T4" fmla="*/ 0 w 7"/>
                <a:gd name="T5" fmla="*/ 9 h 9"/>
                <a:gd name="T6" fmla="*/ 7 w 7"/>
                <a:gd name="T7" fmla="*/ 0 h 9"/>
              </a:gdLst>
              <a:ahLst/>
              <a:cxnLst>
                <a:cxn ang="0">
                  <a:pos x="T0" y="T1"/>
                </a:cxn>
                <a:cxn ang="0">
                  <a:pos x="T2" y="T3"/>
                </a:cxn>
                <a:cxn ang="0">
                  <a:pos x="T4" y="T5"/>
                </a:cxn>
                <a:cxn ang="0">
                  <a:pos x="T6" y="T7"/>
                </a:cxn>
              </a:cxnLst>
              <a:rect l="0" t="0" r="r" b="b"/>
              <a:pathLst>
                <a:path w="7" h="9">
                  <a:moveTo>
                    <a:pt x="7" y="0"/>
                  </a:moveTo>
                  <a:lnTo>
                    <a:pt x="7" y="0"/>
                  </a:lnTo>
                  <a:cubicBezTo>
                    <a:pt x="7" y="4"/>
                    <a:pt x="4" y="9"/>
                    <a:pt x="0" y="9"/>
                  </a:cubicBezTo>
                  <a:cubicBezTo>
                    <a:pt x="3" y="7"/>
                    <a:pt x="6" y="4"/>
                    <a:pt x="7"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3" name="Freeform 1530"/>
            <p:cNvSpPr>
              <a:spLocks/>
            </p:cNvSpPr>
            <p:nvPr userDrawn="1"/>
          </p:nvSpPr>
          <p:spPr bwMode="auto">
            <a:xfrm>
              <a:off x="433" y="398"/>
              <a:ext cx="3" cy="3"/>
            </a:xfrm>
            <a:custGeom>
              <a:avLst/>
              <a:gdLst>
                <a:gd name="T0" fmla="*/ 6 w 6"/>
                <a:gd name="T1" fmla="*/ 0 h 7"/>
                <a:gd name="T2" fmla="*/ 6 w 6"/>
                <a:gd name="T3" fmla="*/ 0 h 7"/>
                <a:gd name="T4" fmla="*/ 0 w 6"/>
                <a:gd name="T5" fmla="*/ 7 h 7"/>
                <a:gd name="T6" fmla="*/ 6 w 6"/>
                <a:gd name="T7" fmla="*/ 0 h 7"/>
              </a:gdLst>
              <a:ahLst/>
              <a:cxnLst>
                <a:cxn ang="0">
                  <a:pos x="T0" y="T1"/>
                </a:cxn>
                <a:cxn ang="0">
                  <a:pos x="T2" y="T3"/>
                </a:cxn>
                <a:cxn ang="0">
                  <a:pos x="T4" y="T5"/>
                </a:cxn>
                <a:cxn ang="0">
                  <a:pos x="T6" y="T7"/>
                </a:cxn>
              </a:cxnLst>
              <a:rect l="0" t="0" r="r" b="b"/>
              <a:pathLst>
                <a:path w="6" h="7">
                  <a:moveTo>
                    <a:pt x="6" y="0"/>
                  </a:moveTo>
                  <a:lnTo>
                    <a:pt x="6" y="0"/>
                  </a:lnTo>
                  <a:cubicBezTo>
                    <a:pt x="6" y="3"/>
                    <a:pt x="3" y="6"/>
                    <a:pt x="0" y="7"/>
                  </a:cubicBezTo>
                  <a:cubicBezTo>
                    <a:pt x="2" y="6"/>
                    <a:pt x="5" y="3"/>
                    <a:pt x="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4" name="Freeform 1531"/>
            <p:cNvSpPr>
              <a:spLocks/>
            </p:cNvSpPr>
            <p:nvPr userDrawn="1"/>
          </p:nvSpPr>
          <p:spPr bwMode="auto">
            <a:xfrm>
              <a:off x="432" y="398"/>
              <a:ext cx="2" cy="1"/>
            </a:xfrm>
            <a:custGeom>
              <a:avLst/>
              <a:gdLst>
                <a:gd name="T0" fmla="*/ 3 w 3"/>
                <a:gd name="T1" fmla="*/ 0 h 3"/>
                <a:gd name="T2" fmla="*/ 3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3" y="0"/>
                  </a:lnTo>
                  <a:cubicBezTo>
                    <a:pt x="3" y="1"/>
                    <a:pt x="2" y="3"/>
                    <a:pt x="0" y="3"/>
                  </a:cubicBezTo>
                  <a:cubicBezTo>
                    <a:pt x="1" y="3"/>
                    <a:pt x="3" y="1"/>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5" name="Freeform 1532"/>
            <p:cNvSpPr>
              <a:spLocks noEditPoints="1"/>
            </p:cNvSpPr>
            <p:nvPr userDrawn="1"/>
          </p:nvSpPr>
          <p:spPr bwMode="auto">
            <a:xfrm>
              <a:off x="331" y="196"/>
              <a:ext cx="136" cy="261"/>
            </a:xfrm>
            <a:custGeom>
              <a:avLst/>
              <a:gdLst>
                <a:gd name="T0" fmla="*/ 14 w 304"/>
                <a:gd name="T1" fmla="*/ 489 h 573"/>
                <a:gd name="T2" fmla="*/ 5 w 304"/>
                <a:gd name="T3" fmla="*/ 439 h 573"/>
                <a:gd name="T4" fmla="*/ 36 w 304"/>
                <a:gd name="T5" fmla="*/ 473 h 573"/>
                <a:gd name="T6" fmla="*/ 19 w 304"/>
                <a:gd name="T7" fmla="*/ 451 h 573"/>
                <a:gd name="T8" fmla="*/ 59 w 304"/>
                <a:gd name="T9" fmla="*/ 514 h 573"/>
                <a:gd name="T10" fmla="*/ 0 w 304"/>
                <a:gd name="T11" fmla="*/ 153 h 573"/>
                <a:gd name="T12" fmla="*/ 9 w 304"/>
                <a:gd name="T13" fmla="*/ 82 h 573"/>
                <a:gd name="T14" fmla="*/ 52 w 304"/>
                <a:gd name="T15" fmla="*/ 61 h 573"/>
                <a:gd name="T16" fmla="*/ 118 w 304"/>
                <a:gd name="T17" fmla="*/ 47 h 573"/>
                <a:gd name="T18" fmla="*/ 152 w 304"/>
                <a:gd name="T19" fmla="*/ 83 h 573"/>
                <a:gd name="T20" fmla="*/ 130 w 304"/>
                <a:gd name="T21" fmla="*/ 95 h 573"/>
                <a:gd name="T22" fmla="*/ 155 w 304"/>
                <a:gd name="T23" fmla="*/ 111 h 573"/>
                <a:gd name="T24" fmla="*/ 119 w 304"/>
                <a:gd name="T25" fmla="*/ 122 h 573"/>
                <a:gd name="T26" fmla="*/ 83 w 304"/>
                <a:gd name="T27" fmla="*/ 108 h 573"/>
                <a:gd name="T28" fmla="*/ 61 w 304"/>
                <a:gd name="T29" fmla="*/ 167 h 573"/>
                <a:gd name="T30" fmla="*/ 74 w 304"/>
                <a:gd name="T31" fmla="*/ 193 h 573"/>
                <a:gd name="T32" fmla="*/ 127 w 304"/>
                <a:gd name="T33" fmla="*/ 216 h 573"/>
                <a:gd name="T34" fmla="*/ 168 w 304"/>
                <a:gd name="T35" fmla="*/ 113 h 573"/>
                <a:gd name="T36" fmla="*/ 202 w 304"/>
                <a:gd name="T37" fmla="*/ 87 h 573"/>
                <a:gd name="T38" fmla="*/ 238 w 304"/>
                <a:gd name="T39" fmla="*/ 93 h 573"/>
                <a:gd name="T40" fmla="*/ 297 w 304"/>
                <a:gd name="T41" fmla="*/ 105 h 573"/>
                <a:gd name="T42" fmla="*/ 270 w 304"/>
                <a:gd name="T43" fmla="*/ 178 h 573"/>
                <a:gd name="T44" fmla="*/ 296 w 304"/>
                <a:gd name="T45" fmla="*/ 225 h 573"/>
                <a:gd name="T46" fmla="*/ 239 w 304"/>
                <a:gd name="T47" fmla="*/ 262 h 573"/>
                <a:gd name="T48" fmla="*/ 211 w 304"/>
                <a:gd name="T49" fmla="*/ 275 h 573"/>
                <a:gd name="T50" fmla="*/ 218 w 304"/>
                <a:gd name="T51" fmla="*/ 318 h 573"/>
                <a:gd name="T52" fmla="*/ 207 w 304"/>
                <a:gd name="T53" fmla="*/ 339 h 573"/>
                <a:gd name="T54" fmla="*/ 179 w 304"/>
                <a:gd name="T55" fmla="*/ 330 h 573"/>
                <a:gd name="T56" fmla="*/ 139 w 304"/>
                <a:gd name="T57" fmla="*/ 301 h 573"/>
                <a:gd name="T58" fmla="*/ 113 w 304"/>
                <a:gd name="T59" fmla="*/ 332 h 573"/>
                <a:gd name="T60" fmla="*/ 95 w 304"/>
                <a:gd name="T61" fmla="*/ 297 h 573"/>
                <a:gd name="T62" fmla="*/ 85 w 304"/>
                <a:gd name="T63" fmla="*/ 344 h 573"/>
                <a:gd name="T64" fmla="*/ 136 w 304"/>
                <a:gd name="T65" fmla="*/ 375 h 573"/>
                <a:gd name="T66" fmla="*/ 123 w 304"/>
                <a:gd name="T67" fmla="*/ 416 h 573"/>
                <a:gd name="T68" fmla="*/ 111 w 304"/>
                <a:gd name="T69" fmla="*/ 433 h 573"/>
                <a:gd name="T70" fmla="*/ 90 w 304"/>
                <a:gd name="T71" fmla="*/ 427 h 573"/>
                <a:gd name="T72" fmla="*/ 60 w 304"/>
                <a:gd name="T73" fmla="*/ 433 h 573"/>
                <a:gd name="T74" fmla="*/ 46 w 304"/>
                <a:gd name="T75" fmla="*/ 395 h 573"/>
                <a:gd name="T76" fmla="*/ 30 w 304"/>
                <a:gd name="T77" fmla="*/ 446 h 573"/>
                <a:gd name="T78" fmla="*/ 96 w 304"/>
                <a:gd name="T79" fmla="*/ 466 h 573"/>
                <a:gd name="T80" fmla="*/ 119 w 304"/>
                <a:gd name="T81" fmla="*/ 521 h 573"/>
                <a:gd name="T82" fmla="*/ 97 w 304"/>
                <a:gd name="T83" fmla="*/ 522 h 573"/>
                <a:gd name="T84" fmla="*/ 32 w 304"/>
                <a:gd name="T85" fmla="*/ 559 h 573"/>
                <a:gd name="T86" fmla="*/ 0 w 304"/>
                <a:gd name="T87" fmla="*/ 153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4" h="573">
                  <a:moveTo>
                    <a:pt x="5" y="439"/>
                  </a:moveTo>
                  <a:lnTo>
                    <a:pt x="5" y="439"/>
                  </a:lnTo>
                  <a:cubicBezTo>
                    <a:pt x="3" y="445"/>
                    <a:pt x="11" y="480"/>
                    <a:pt x="14" y="489"/>
                  </a:cubicBezTo>
                  <a:cubicBezTo>
                    <a:pt x="18" y="505"/>
                    <a:pt x="21" y="530"/>
                    <a:pt x="19" y="540"/>
                  </a:cubicBezTo>
                  <a:cubicBezTo>
                    <a:pt x="34" y="533"/>
                    <a:pt x="26" y="504"/>
                    <a:pt x="20" y="491"/>
                  </a:cubicBezTo>
                  <a:cubicBezTo>
                    <a:pt x="13" y="474"/>
                    <a:pt x="7" y="452"/>
                    <a:pt x="5" y="439"/>
                  </a:cubicBezTo>
                  <a:close/>
                  <a:moveTo>
                    <a:pt x="19" y="451"/>
                  </a:moveTo>
                  <a:lnTo>
                    <a:pt x="19" y="451"/>
                  </a:lnTo>
                  <a:cubicBezTo>
                    <a:pt x="23" y="457"/>
                    <a:pt x="32" y="467"/>
                    <a:pt x="36" y="473"/>
                  </a:cubicBezTo>
                  <a:cubicBezTo>
                    <a:pt x="43" y="481"/>
                    <a:pt x="48" y="488"/>
                    <a:pt x="52" y="499"/>
                  </a:cubicBezTo>
                  <a:cubicBezTo>
                    <a:pt x="59" y="498"/>
                    <a:pt x="58" y="489"/>
                    <a:pt x="55" y="484"/>
                  </a:cubicBezTo>
                  <a:cubicBezTo>
                    <a:pt x="50" y="475"/>
                    <a:pt x="30" y="463"/>
                    <a:pt x="19" y="451"/>
                  </a:cubicBezTo>
                  <a:close/>
                  <a:moveTo>
                    <a:pt x="70" y="509"/>
                  </a:moveTo>
                  <a:lnTo>
                    <a:pt x="70" y="509"/>
                  </a:lnTo>
                  <a:cubicBezTo>
                    <a:pt x="67" y="513"/>
                    <a:pt x="63" y="514"/>
                    <a:pt x="59" y="514"/>
                  </a:cubicBezTo>
                  <a:cubicBezTo>
                    <a:pt x="60" y="518"/>
                    <a:pt x="60" y="519"/>
                    <a:pt x="60" y="522"/>
                  </a:cubicBezTo>
                  <a:cubicBezTo>
                    <a:pt x="68" y="522"/>
                    <a:pt x="74" y="517"/>
                    <a:pt x="70" y="509"/>
                  </a:cubicBezTo>
                  <a:close/>
                  <a:moveTo>
                    <a:pt x="0" y="153"/>
                  </a:moveTo>
                  <a:lnTo>
                    <a:pt x="0" y="153"/>
                  </a:lnTo>
                  <a:cubicBezTo>
                    <a:pt x="2" y="126"/>
                    <a:pt x="13" y="106"/>
                    <a:pt x="24" y="88"/>
                  </a:cubicBezTo>
                  <a:cubicBezTo>
                    <a:pt x="18" y="89"/>
                    <a:pt x="12" y="86"/>
                    <a:pt x="9" y="82"/>
                  </a:cubicBezTo>
                  <a:cubicBezTo>
                    <a:pt x="23" y="83"/>
                    <a:pt x="37" y="78"/>
                    <a:pt x="44" y="69"/>
                  </a:cubicBezTo>
                  <a:cubicBezTo>
                    <a:pt x="37" y="67"/>
                    <a:pt x="33" y="63"/>
                    <a:pt x="30" y="58"/>
                  </a:cubicBezTo>
                  <a:cubicBezTo>
                    <a:pt x="36" y="61"/>
                    <a:pt x="44" y="62"/>
                    <a:pt x="52" y="61"/>
                  </a:cubicBezTo>
                  <a:cubicBezTo>
                    <a:pt x="42" y="59"/>
                    <a:pt x="27" y="50"/>
                    <a:pt x="26" y="43"/>
                  </a:cubicBezTo>
                  <a:cubicBezTo>
                    <a:pt x="29" y="46"/>
                    <a:pt x="49" y="47"/>
                    <a:pt x="60" y="47"/>
                  </a:cubicBezTo>
                  <a:lnTo>
                    <a:pt x="118" y="47"/>
                  </a:lnTo>
                  <a:cubicBezTo>
                    <a:pt x="120" y="47"/>
                    <a:pt x="121" y="49"/>
                    <a:pt x="121" y="51"/>
                  </a:cubicBezTo>
                  <a:cubicBezTo>
                    <a:pt x="125" y="50"/>
                    <a:pt x="128" y="52"/>
                    <a:pt x="127" y="56"/>
                  </a:cubicBezTo>
                  <a:cubicBezTo>
                    <a:pt x="142" y="56"/>
                    <a:pt x="155" y="65"/>
                    <a:pt x="152" y="83"/>
                  </a:cubicBezTo>
                  <a:cubicBezTo>
                    <a:pt x="151" y="89"/>
                    <a:pt x="149" y="92"/>
                    <a:pt x="145" y="95"/>
                  </a:cubicBezTo>
                  <a:cubicBezTo>
                    <a:pt x="138" y="85"/>
                    <a:pt x="120" y="84"/>
                    <a:pt x="108" y="91"/>
                  </a:cubicBezTo>
                  <a:cubicBezTo>
                    <a:pt x="115" y="91"/>
                    <a:pt x="124" y="92"/>
                    <a:pt x="130" y="95"/>
                  </a:cubicBezTo>
                  <a:cubicBezTo>
                    <a:pt x="137" y="98"/>
                    <a:pt x="145" y="101"/>
                    <a:pt x="154" y="100"/>
                  </a:cubicBezTo>
                  <a:cubicBezTo>
                    <a:pt x="160" y="100"/>
                    <a:pt x="163" y="96"/>
                    <a:pt x="164" y="91"/>
                  </a:cubicBezTo>
                  <a:cubicBezTo>
                    <a:pt x="167" y="94"/>
                    <a:pt x="165" y="106"/>
                    <a:pt x="155" y="111"/>
                  </a:cubicBezTo>
                  <a:cubicBezTo>
                    <a:pt x="149" y="114"/>
                    <a:pt x="140" y="115"/>
                    <a:pt x="134" y="110"/>
                  </a:cubicBezTo>
                  <a:cubicBezTo>
                    <a:pt x="131" y="109"/>
                    <a:pt x="122" y="98"/>
                    <a:pt x="110" y="98"/>
                  </a:cubicBezTo>
                  <a:cubicBezTo>
                    <a:pt x="127" y="103"/>
                    <a:pt x="132" y="115"/>
                    <a:pt x="119" y="122"/>
                  </a:cubicBezTo>
                  <a:cubicBezTo>
                    <a:pt x="119" y="118"/>
                    <a:pt x="119" y="112"/>
                    <a:pt x="111" y="107"/>
                  </a:cubicBezTo>
                  <a:cubicBezTo>
                    <a:pt x="106" y="104"/>
                    <a:pt x="99" y="102"/>
                    <a:pt x="91" y="105"/>
                  </a:cubicBezTo>
                  <a:cubicBezTo>
                    <a:pt x="89" y="105"/>
                    <a:pt x="85" y="107"/>
                    <a:pt x="83" y="108"/>
                  </a:cubicBezTo>
                  <a:cubicBezTo>
                    <a:pt x="79" y="108"/>
                    <a:pt x="78" y="106"/>
                    <a:pt x="77" y="105"/>
                  </a:cubicBezTo>
                  <a:cubicBezTo>
                    <a:pt x="69" y="111"/>
                    <a:pt x="58" y="128"/>
                    <a:pt x="56" y="139"/>
                  </a:cubicBezTo>
                  <a:cubicBezTo>
                    <a:pt x="53" y="152"/>
                    <a:pt x="55" y="160"/>
                    <a:pt x="61" y="167"/>
                  </a:cubicBezTo>
                  <a:cubicBezTo>
                    <a:pt x="63" y="169"/>
                    <a:pt x="74" y="178"/>
                    <a:pt x="83" y="169"/>
                  </a:cubicBezTo>
                  <a:cubicBezTo>
                    <a:pt x="85" y="182"/>
                    <a:pt x="74" y="189"/>
                    <a:pt x="62" y="185"/>
                  </a:cubicBezTo>
                  <a:cubicBezTo>
                    <a:pt x="64" y="188"/>
                    <a:pt x="69" y="191"/>
                    <a:pt x="74" y="193"/>
                  </a:cubicBezTo>
                  <a:cubicBezTo>
                    <a:pt x="83" y="197"/>
                    <a:pt x="92" y="193"/>
                    <a:pt x="96" y="186"/>
                  </a:cubicBezTo>
                  <a:cubicBezTo>
                    <a:pt x="105" y="197"/>
                    <a:pt x="101" y="216"/>
                    <a:pt x="85" y="217"/>
                  </a:cubicBezTo>
                  <a:cubicBezTo>
                    <a:pt x="92" y="231"/>
                    <a:pt x="116" y="231"/>
                    <a:pt x="127" y="216"/>
                  </a:cubicBezTo>
                  <a:cubicBezTo>
                    <a:pt x="134" y="206"/>
                    <a:pt x="126" y="199"/>
                    <a:pt x="122" y="195"/>
                  </a:cubicBezTo>
                  <a:cubicBezTo>
                    <a:pt x="112" y="185"/>
                    <a:pt x="112" y="176"/>
                    <a:pt x="119" y="165"/>
                  </a:cubicBezTo>
                  <a:cubicBezTo>
                    <a:pt x="128" y="152"/>
                    <a:pt x="157" y="129"/>
                    <a:pt x="168" y="113"/>
                  </a:cubicBezTo>
                  <a:cubicBezTo>
                    <a:pt x="170" y="116"/>
                    <a:pt x="171" y="119"/>
                    <a:pt x="171" y="120"/>
                  </a:cubicBezTo>
                  <a:cubicBezTo>
                    <a:pt x="181" y="112"/>
                    <a:pt x="193" y="96"/>
                    <a:pt x="197" y="83"/>
                  </a:cubicBezTo>
                  <a:cubicBezTo>
                    <a:pt x="199" y="84"/>
                    <a:pt x="200" y="86"/>
                    <a:pt x="202" y="87"/>
                  </a:cubicBezTo>
                  <a:cubicBezTo>
                    <a:pt x="218" y="67"/>
                    <a:pt x="247" y="19"/>
                    <a:pt x="255" y="0"/>
                  </a:cubicBezTo>
                  <a:cubicBezTo>
                    <a:pt x="273" y="8"/>
                    <a:pt x="272" y="33"/>
                    <a:pt x="267" y="47"/>
                  </a:cubicBezTo>
                  <a:cubicBezTo>
                    <a:pt x="262" y="60"/>
                    <a:pt x="254" y="74"/>
                    <a:pt x="238" y="93"/>
                  </a:cubicBezTo>
                  <a:cubicBezTo>
                    <a:pt x="243" y="89"/>
                    <a:pt x="275" y="56"/>
                    <a:pt x="283" y="52"/>
                  </a:cubicBezTo>
                  <a:cubicBezTo>
                    <a:pt x="295" y="69"/>
                    <a:pt x="286" y="99"/>
                    <a:pt x="263" y="112"/>
                  </a:cubicBezTo>
                  <a:cubicBezTo>
                    <a:pt x="271" y="109"/>
                    <a:pt x="288" y="102"/>
                    <a:pt x="297" y="105"/>
                  </a:cubicBezTo>
                  <a:cubicBezTo>
                    <a:pt x="299" y="124"/>
                    <a:pt x="283" y="137"/>
                    <a:pt x="273" y="144"/>
                  </a:cubicBezTo>
                  <a:cubicBezTo>
                    <a:pt x="283" y="142"/>
                    <a:pt x="293" y="140"/>
                    <a:pt x="304" y="143"/>
                  </a:cubicBezTo>
                  <a:cubicBezTo>
                    <a:pt x="303" y="156"/>
                    <a:pt x="290" y="171"/>
                    <a:pt x="270" y="178"/>
                  </a:cubicBezTo>
                  <a:cubicBezTo>
                    <a:pt x="282" y="177"/>
                    <a:pt x="295" y="178"/>
                    <a:pt x="303" y="183"/>
                  </a:cubicBezTo>
                  <a:cubicBezTo>
                    <a:pt x="301" y="196"/>
                    <a:pt x="286" y="208"/>
                    <a:pt x="267" y="211"/>
                  </a:cubicBezTo>
                  <a:cubicBezTo>
                    <a:pt x="279" y="212"/>
                    <a:pt x="291" y="218"/>
                    <a:pt x="296" y="225"/>
                  </a:cubicBezTo>
                  <a:cubicBezTo>
                    <a:pt x="290" y="234"/>
                    <a:pt x="280" y="241"/>
                    <a:pt x="264" y="240"/>
                  </a:cubicBezTo>
                  <a:cubicBezTo>
                    <a:pt x="272" y="243"/>
                    <a:pt x="280" y="250"/>
                    <a:pt x="284" y="259"/>
                  </a:cubicBezTo>
                  <a:cubicBezTo>
                    <a:pt x="275" y="266"/>
                    <a:pt x="264" y="271"/>
                    <a:pt x="239" y="262"/>
                  </a:cubicBezTo>
                  <a:cubicBezTo>
                    <a:pt x="268" y="274"/>
                    <a:pt x="262" y="280"/>
                    <a:pt x="267" y="292"/>
                  </a:cubicBezTo>
                  <a:cubicBezTo>
                    <a:pt x="261" y="294"/>
                    <a:pt x="257" y="299"/>
                    <a:pt x="243" y="296"/>
                  </a:cubicBezTo>
                  <a:cubicBezTo>
                    <a:pt x="235" y="294"/>
                    <a:pt x="222" y="282"/>
                    <a:pt x="211" y="275"/>
                  </a:cubicBezTo>
                  <a:cubicBezTo>
                    <a:pt x="215" y="278"/>
                    <a:pt x="231" y="290"/>
                    <a:pt x="238" y="297"/>
                  </a:cubicBezTo>
                  <a:cubicBezTo>
                    <a:pt x="246" y="305"/>
                    <a:pt x="241" y="312"/>
                    <a:pt x="241" y="319"/>
                  </a:cubicBezTo>
                  <a:cubicBezTo>
                    <a:pt x="235" y="319"/>
                    <a:pt x="225" y="324"/>
                    <a:pt x="218" y="318"/>
                  </a:cubicBezTo>
                  <a:cubicBezTo>
                    <a:pt x="215" y="316"/>
                    <a:pt x="186" y="279"/>
                    <a:pt x="182" y="275"/>
                  </a:cubicBezTo>
                  <a:cubicBezTo>
                    <a:pt x="183" y="278"/>
                    <a:pt x="202" y="302"/>
                    <a:pt x="210" y="316"/>
                  </a:cubicBezTo>
                  <a:cubicBezTo>
                    <a:pt x="217" y="326"/>
                    <a:pt x="208" y="333"/>
                    <a:pt x="207" y="339"/>
                  </a:cubicBezTo>
                  <a:cubicBezTo>
                    <a:pt x="200" y="337"/>
                    <a:pt x="191" y="341"/>
                    <a:pt x="186" y="332"/>
                  </a:cubicBezTo>
                  <a:cubicBezTo>
                    <a:pt x="181" y="325"/>
                    <a:pt x="167" y="297"/>
                    <a:pt x="161" y="289"/>
                  </a:cubicBezTo>
                  <a:cubicBezTo>
                    <a:pt x="163" y="295"/>
                    <a:pt x="178" y="327"/>
                    <a:pt x="179" y="330"/>
                  </a:cubicBezTo>
                  <a:cubicBezTo>
                    <a:pt x="183" y="340"/>
                    <a:pt x="174" y="342"/>
                    <a:pt x="170" y="349"/>
                  </a:cubicBezTo>
                  <a:cubicBezTo>
                    <a:pt x="165" y="346"/>
                    <a:pt x="155" y="349"/>
                    <a:pt x="151" y="339"/>
                  </a:cubicBezTo>
                  <a:cubicBezTo>
                    <a:pt x="148" y="331"/>
                    <a:pt x="142" y="307"/>
                    <a:pt x="139" y="301"/>
                  </a:cubicBezTo>
                  <a:cubicBezTo>
                    <a:pt x="139" y="308"/>
                    <a:pt x="142" y="317"/>
                    <a:pt x="143" y="328"/>
                  </a:cubicBezTo>
                  <a:cubicBezTo>
                    <a:pt x="145" y="339"/>
                    <a:pt x="135" y="339"/>
                    <a:pt x="129" y="345"/>
                  </a:cubicBezTo>
                  <a:cubicBezTo>
                    <a:pt x="124" y="340"/>
                    <a:pt x="115" y="341"/>
                    <a:pt x="113" y="332"/>
                  </a:cubicBezTo>
                  <a:cubicBezTo>
                    <a:pt x="112" y="323"/>
                    <a:pt x="112" y="303"/>
                    <a:pt x="112" y="303"/>
                  </a:cubicBezTo>
                  <a:cubicBezTo>
                    <a:pt x="110" y="304"/>
                    <a:pt x="109" y="304"/>
                    <a:pt x="108" y="306"/>
                  </a:cubicBezTo>
                  <a:cubicBezTo>
                    <a:pt x="104" y="302"/>
                    <a:pt x="97" y="302"/>
                    <a:pt x="95" y="297"/>
                  </a:cubicBezTo>
                  <a:cubicBezTo>
                    <a:pt x="94" y="297"/>
                    <a:pt x="93" y="298"/>
                    <a:pt x="92" y="298"/>
                  </a:cubicBezTo>
                  <a:cubicBezTo>
                    <a:pt x="84" y="312"/>
                    <a:pt x="84" y="337"/>
                    <a:pt x="95" y="346"/>
                  </a:cubicBezTo>
                  <a:cubicBezTo>
                    <a:pt x="92" y="346"/>
                    <a:pt x="88" y="345"/>
                    <a:pt x="85" y="344"/>
                  </a:cubicBezTo>
                  <a:cubicBezTo>
                    <a:pt x="90" y="354"/>
                    <a:pt x="101" y="358"/>
                    <a:pt x="113" y="353"/>
                  </a:cubicBezTo>
                  <a:cubicBezTo>
                    <a:pt x="113" y="356"/>
                    <a:pt x="113" y="357"/>
                    <a:pt x="112" y="359"/>
                  </a:cubicBezTo>
                  <a:cubicBezTo>
                    <a:pt x="125" y="361"/>
                    <a:pt x="131" y="366"/>
                    <a:pt x="136" y="375"/>
                  </a:cubicBezTo>
                  <a:cubicBezTo>
                    <a:pt x="142" y="386"/>
                    <a:pt x="135" y="401"/>
                    <a:pt x="137" y="407"/>
                  </a:cubicBezTo>
                  <a:cubicBezTo>
                    <a:pt x="139" y="411"/>
                    <a:pt x="143" y="414"/>
                    <a:pt x="151" y="411"/>
                  </a:cubicBezTo>
                  <a:cubicBezTo>
                    <a:pt x="147" y="427"/>
                    <a:pt x="128" y="425"/>
                    <a:pt x="123" y="416"/>
                  </a:cubicBezTo>
                  <a:cubicBezTo>
                    <a:pt x="121" y="423"/>
                    <a:pt x="123" y="431"/>
                    <a:pt x="126" y="435"/>
                  </a:cubicBezTo>
                  <a:cubicBezTo>
                    <a:pt x="120" y="435"/>
                    <a:pt x="115" y="432"/>
                    <a:pt x="112" y="428"/>
                  </a:cubicBezTo>
                  <a:cubicBezTo>
                    <a:pt x="111" y="429"/>
                    <a:pt x="111" y="431"/>
                    <a:pt x="111" y="433"/>
                  </a:cubicBezTo>
                  <a:cubicBezTo>
                    <a:pt x="108" y="431"/>
                    <a:pt x="106" y="429"/>
                    <a:pt x="104" y="427"/>
                  </a:cubicBezTo>
                  <a:cubicBezTo>
                    <a:pt x="104" y="430"/>
                    <a:pt x="103" y="435"/>
                    <a:pt x="104" y="439"/>
                  </a:cubicBezTo>
                  <a:cubicBezTo>
                    <a:pt x="98" y="440"/>
                    <a:pt x="92" y="436"/>
                    <a:pt x="90" y="427"/>
                  </a:cubicBezTo>
                  <a:cubicBezTo>
                    <a:pt x="87" y="431"/>
                    <a:pt x="86" y="432"/>
                    <a:pt x="84" y="438"/>
                  </a:cubicBezTo>
                  <a:cubicBezTo>
                    <a:pt x="81" y="436"/>
                    <a:pt x="80" y="434"/>
                    <a:pt x="80" y="430"/>
                  </a:cubicBezTo>
                  <a:cubicBezTo>
                    <a:pt x="73" y="436"/>
                    <a:pt x="64" y="435"/>
                    <a:pt x="60" y="433"/>
                  </a:cubicBezTo>
                  <a:cubicBezTo>
                    <a:pt x="57" y="432"/>
                    <a:pt x="50" y="427"/>
                    <a:pt x="50" y="419"/>
                  </a:cubicBezTo>
                  <a:cubicBezTo>
                    <a:pt x="56" y="422"/>
                    <a:pt x="69" y="426"/>
                    <a:pt x="70" y="412"/>
                  </a:cubicBezTo>
                  <a:cubicBezTo>
                    <a:pt x="72" y="400"/>
                    <a:pt x="61" y="391"/>
                    <a:pt x="46" y="395"/>
                  </a:cubicBezTo>
                  <a:cubicBezTo>
                    <a:pt x="34" y="398"/>
                    <a:pt x="18" y="421"/>
                    <a:pt x="33" y="431"/>
                  </a:cubicBezTo>
                  <a:cubicBezTo>
                    <a:pt x="40" y="436"/>
                    <a:pt x="51" y="441"/>
                    <a:pt x="50" y="454"/>
                  </a:cubicBezTo>
                  <a:cubicBezTo>
                    <a:pt x="45" y="448"/>
                    <a:pt x="39" y="445"/>
                    <a:pt x="30" y="446"/>
                  </a:cubicBezTo>
                  <a:cubicBezTo>
                    <a:pt x="42" y="455"/>
                    <a:pt x="52" y="456"/>
                    <a:pt x="64" y="463"/>
                  </a:cubicBezTo>
                  <a:cubicBezTo>
                    <a:pt x="75" y="469"/>
                    <a:pt x="84" y="480"/>
                    <a:pt x="92" y="480"/>
                  </a:cubicBezTo>
                  <a:cubicBezTo>
                    <a:pt x="99" y="480"/>
                    <a:pt x="102" y="472"/>
                    <a:pt x="96" y="466"/>
                  </a:cubicBezTo>
                  <a:cubicBezTo>
                    <a:pt x="103" y="465"/>
                    <a:pt x="111" y="470"/>
                    <a:pt x="113" y="477"/>
                  </a:cubicBezTo>
                  <a:cubicBezTo>
                    <a:pt x="117" y="486"/>
                    <a:pt x="114" y="493"/>
                    <a:pt x="108" y="496"/>
                  </a:cubicBezTo>
                  <a:cubicBezTo>
                    <a:pt x="116" y="500"/>
                    <a:pt x="122" y="509"/>
                    <a:pt x="119" y="521"/>
                  </a:cubicBezTo>
                  <a:cubicBezTo>
                    <a:pt x="117" y="530"/>
                    <a:pt x="107" y="530"/>
                    <a:pt x="111" y="542"/>
                  </a:cubicBezTo>
                  <a:cubicBezTo>
                    <a:pt x="105" y="541"/>
                    <a:pt x="102" y="537"/>
                    <a:pt x="100" y="532"/>
                  </a:cubicBezTo>
                  <a:cubicBezTo>
                    <a:pt x="99" y="528"/>
                    <a:pt x="99" y="524"/>
                    <a:pt x="97" y="522"/>
                  </a:cubicBezTo>
                  <a:cubicBezTo>
                    <a:pt x="98" y="530"/>
                    <a:pt x="94" y="541"/>
                    <a:pt x="83" y="546"/>
                  </a:cubicBezTo>
                  <a:cubicBezTo>
                    <a:pt x="77" y="549"/>
                    <a:pt x="66" y="550"/>
                    <a:pt x="58" y="542"/>
                  </a:cubicBezTo>
                  <a:cubicBezTo>
                    <a:pt x="55" y="551"/>
                    <a:pt x="43" y="560"/>
                    <a:pt x="32" y="559"/>
                  </a:cubicBezTo>
                  <a:cubicBezTo>
                    <a:pt x="26" y="559"/>
                    <a:pt x="21" y="557"/>
                    <a:pt x="17" y="555"/>
                  </a:cubicBezTo>
                  <a:cubicBezTo>
                    <a:pt x="14" y="562"/>
                    <a:pt x="7" y="569"/>
                    <a:pt x="0" y="573"/>
                  </a:cubicBezTo>
                  <a:lnTo>
                    <a:pt x="0" y="153"/>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6" name="Freeform 1533"/>
            <p:cNvSpPr>
              <a:spLocks/>
            </p:cNvSpPr>
            <p:nvPr userDrawn="1"/>
          </p:nvSpPr>
          <p:spPr bwMode="auto">
            <a:xfrm>
              <a:off x="331" y="447"/>
              <a:ext cx="7" cy="7"/>
            </a:xfrm>
            <a:custGeom>
              <a:avLst/>
              <a:gdLst>
                <a:gd name="T0" fmla="*/ 0 w 15"/>
                <a:gd name="T1" fmla="*/ 13 h 17"/>
                <a:gd name="T2" fmla="*/ 0 w 15"/>
                <a:gd name="T3" fmla="*/ 13 h 17"/>
                <a:gd name="T4" fmla="*/ 0 w 15"/>
                <a:gd name="T5" fmla="*/ 17 h 17"/>
                <a:gd name="T6" fmla="*/ 15 w 15"/>
                <a:gd name="T7" fmla="*/ 2 h 17"/>
                <a:gd name="T8" fmla="*/ 13 w 15"/>
                <a:gd name="T9" fmla="*/ 0 h 17"/>
                <a:gd name="T10" fmla="*/ 0 w 15"/>
                <a:gd name="T11" fmla="*/ 13 h 17"/>
              </a:gdLst>
              <a:ahLst/>
              <a:cxnLst>
                <a:cxn ang="0">
                  <a:pos x="T0" y="T1"/>
                </a:cxn>
                <a:cxn ang="0">
                  <a:pos x="T2" y="T3"/>
                </a:cxn>
                <a:cxn ang="0">
                  <a:pos x="T4" y="T5"/>
                </a:cxn>
                <a:cxn ang="0">
                  <a:pos x="T6" y="T7"/>
                </a:cxn>
                <a:cxn ang="0">
                  <a:pos x="T8" y="T9"/>
                </a:cxn>
                <a:cxn ang="0">
                  <a:pos x="T10" y="T11"/>
                </a:cxn>
              </a:cxnLst>
              <a:rect l="0" t="0" r="r" b="b"/>
              <a:pathLst>
                <a:path w="15" h="17">
                  <a:moveTo>
                    <a:pt x="0" y="13"/>
                  </a:moveTo>
                  <a:lnTo>
                    <a:pt x="0" y="13"/>
                  </a:lnTo>
                  <a:lnTo>
                    <a:pt x="0" y="17"/>
                  </a:lnTo>
                  <a:cubicBezTo>
                    <a:pt x="4" y="16"/>
                    <a:pt x="13" y="8"/>
                    <a:pt x="15" y="2"/>
                  </a:cubicBezTo>
                  <a:cubicBezTo>
                    <a:pt x="14" y="1"/>
                    <a:pt x="13" y="0"/>
                    <a:pt x="13" y="0"/>
                  </a:cubicBezTo>
                  <a:cubicBezTo>
                    <a:pt x="11" y="5"/>
                    <a:pt x="5" y="13"/>
                    <a:pt x="0" y="1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7" name="Freeform 1534"/>
            <p:cNvSpPr>
              <a:spLocks/>
            </p:cNvSpPr>
            <p:nvPr userDrawn="1"/>
          </p:nvSpPr>
          <p:spPr bwMode="auto">
            <a:xfrm>
              <a:off x="331" y="398"/>
              <a:ext cx="8" cy="53"/>
            </a:xfrm>
            <a:custGeom>
              <a:avLst/>
              <a:gdLst>
                <a:gd name="T0" fmla="*/ 0 w 18"/>
                <a:gd name="T1" fmla="*/ 108 h 116"/>
                <a:gd name="T2" fmla="*/ 0 w 18"/>
                <a:gd name="T3" fmla="*/ 108 h 116"/>
                <a:gd name="T4" fmla="*/ 0 w 18"/>
                <a:gd name="T5" fmla="*/ 116 h 116"/>
                <a:gd name="T6" fmla="*/ 11 w 18"/>
                <a:gd name="T7" fmla="*/ 104 h 116"/>
                <a:gd name="T8" fmla="*/ 6 w 18"/>
                <a:gd name="T9" fmla="*/ 94 h 116"/>
                <a:gd name="T10" fmla="*/ 12 w 18"/>
                <a:gd name="T11" fmla="*/ 96 h 116"/>
                <a:gd name="T12" fmla="*/ 12 w 18"/>
                <a:gd name="T13" fmla="*/ 71 h 116"/>
                <a:gd name="T14" fmla="*/ 15 w 18"/>
                <a:gd name="T15" fmla="*/ 96 h 116"/>
                <a:gd name="T16" fmla="*/ 16 w 18"/>
                <a:gd name="T17" fmla="*/ 96 h 116"/>
                <a:gd name="T18" fmla="*/ 12 w 18"/>
                <a:gd name="T19" fmla="*/ 45 h 116"/>
                <a:gd name="T20" fmla="*/ 3 w 18"/>
                <a:gd name="T21" fmla="*/ 0 h 116"/>
                <a:gd name="T22" fmla="*/ 1 w 18"/>
                <a:gd name="T23" fmla="*/ 54 h 116"/>
                <a:gd name="T24" fmla="*/ 0 w 18"/>
                <a:gd name="T25" fmla="*/ 10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16">
                  <a:moveTo>
                    <a:pt x="0" y="108"/>
                  </a:moveTo>
                  <a:lnTo>
                    <a:pt x="0" y="108"/>
                  </a:lnTo>
                  <a:lnTo>
                    <a:pt x="0" y="116"/>
                  </a:lnTo>
                  <a:cubicBezTo>
                    <a:pt x="5" y="114"/>
                    <a:pt x="10" y="107"/>
                    <a:pt x="11" y="104"/>
                  </a:cubicBezTo>
                  <a:cubicBezTo>
                    <a:pt x="9" y="101"/>
                    <a:pt x="7" y="97"/>
                    <a:pt x="6" y="94"/>
                  </a:cubicBezTo>
                  <a:cubicBezTo>
                    <a:pt x="9" y="96"/>
                    <a:pt x="10" y="96"/>
                    <a:pt x="12" y="96"/>
                  </a:cubicBezTo>
                  <a:cubicBezTo>
                    <a:pt x="13" y="90"/>
                    <a:pt x="13" y="79"/>
                    <a:pt x="12" y="71"/>
                  </a:cubicBezTo>
                  <a:cubicBezTo>
                    <a:pt x="14" y="76"/>
                    <a:pt x="16" y="89"/>
                    <a:pt x="15" y="96"/>
                  </a:cubicBezTo>
                  <a:cubicBezTo>
                    <a:pt x="15" y="96"/>
                    <a:pt x="16" y="96"/>
                    <a:pt x="16" y="96"/>
                  </a:cubicBezTo>
                  <a:cubicBezTo>
                    <a:pt x="18" y="82"/>
                    <a:pt x="15" y="61"/>
                    <a:pt x="12" y="45"/>
                  </a:cubicBezTo>
                  <a:cubicBezTo>
                    <a:pt x="8" y="28"/>
                    <a:pt x="4" y="17"/>
                    <a:pt x="3" y="0"/>
                  </a:cubicBezTo>
                  <a:cubicBezTo>
                    <a:pt x="0" y="14"/>
                    <a:pt x="0" y="36"/>
                    <a:pt x="1" y="54"/>
                  </a:cubicBezTo>
                  <a:cubicBezTo>
                    <a:pt x="1" y="60"/>
                    <a:pt x="1" y="99"/>
                    <a:pt x="0" y="10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8" name="Freeform 1535"/>
            <p:cNvSpPr>
              <a:spLocks/>
            </p:cNvSpPr>
            <p:nvPr userDrawn="1"/>
          </p:nvSpPr>
          <p:spPr bwMode="auto">
            <a:xfrm>
              <a:off x="334" y="393"/>
              <a:ext cx="22" cy="57"/>
            </a:xfrm>
            <a:custGeom>
              <a:avLst/>
              <a:gdLst>
                <a:gd name="T0" fmla="*/ 2 w 50"/>
                <a:gd name="T1" fmla="*/ 0 h 125"/>
                <a:gd name="T2" fmla="*/ 2 w 50"/>
                <a:gd name="T3" fmla="*/ 0 h 125"/>
                <a:gd name="T4" fmla="*/ 13 w 50"/>
                <a:gd name="T5" fmla="*/ 47 h 125"/>
                <a:gd name="T6" fmla="*/ 25 w 50"/>
                <a:gd name="T7" fmla="*/ 84 h 125"/>
                <a:gd name="T8" fmla="*/ 5 w 50"/>
                <a:gd name="T9" fmla="*/ 111 h 125"/>
                <a:gd name="T10" fmla="*/ 19 w 50"/>
                <a:gd name="T11" fmla="*/ 122 h 125"/>
                <a:gd name="T12" fmla="*/ 46 w 50"/>
                <a:gd name="T13" fmla="*/ 112 h 125"/>
                <a:gd name="T14" fmla="*/ 48 w 50"/>
                <a:gd name="T15" fmla="*/ 107 h 125"/>
                <a:gd name="T16" fmla="*/ 39 w 50"/>
                <a:gd name="T17" fmla="*/ 108 h 125"/>
                <a:gd name="T18" fmla="*/ 50 w 50"/>
                <a:gd name="T19" fmla="*/ 89 h 125"/>
                <a:gd name="T20" fmla="*/ 49 w 50"/>
                <a:gd name="T21" fmla="*/ 81 h 125"/>
                <a:gd name="T22" fmla="*/ 38 w 50"/>
                <a:gd name="T23" fmla="*/ 65 h 125"/>
                <a:gd name="T24" fmla="*/ 42 w 50"/>
                <a:gd name="T25" fmla="*/ 66 h 125"/>
                <a:gd name="T26" fmla="*/ 21 w 50"/>
                <a:gd name="T27" fmla="*/ 33 h 125"/>
                <a:gd name="T28" fmla="*/ 2 w 50"/>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25">
                  <a:moveTo>
                    <a:pt x="2" y="0"/>
                  </a:moveTo>
                  <a:lnTo>
                    <a:pt x="2" y="0"/>
                  </a:lnTo>
                  <a:cubicBezTo>
                    <a:pt x="0" y="12"/>
                    <a:pt x="8" y="34"/>
                    <a:pt x="13" y="47"/>
                  </a:cubicBezTo>
                  <a:cubicBezTo>
                    <a:pt x="17" y="59"/>
                    <a:pt x="24" y="69"/>
                    <a:pt x="25" y="84"/>
                  </a:cubicBezTo>
                  <a:cubicBezTo>
                    <a:pt x="26" y="101"/>
                    <a:pt x="20" y="113"/>
                    <a:pt x="5" y="111"/>
                  </a:cubicBezTo>
                  <a:cubicBezTo>
                    <a:pt x="8" y="117"/>
                    <a:pt x="13" y="120"/>
                    <a:pt x="19" y="122"/>
                  </a:cubicBezTo>
                  <a:cubicBezTo>
                    <a:pt x="31" y="125"/>
                    <a:pt x="41" y="119"/>
                    <a:pt x="46" y="112"/>
                  </a:cubicBezTo>
                  <a:cubicBezTo>
                    <a:pt x="47" y="110"/>
                    <a:pt x="48" y="109"/>
                    <a:pt x="48" y="107"/>
                  </a:cubicBezTo>
                  <a:cubicBezTo>
                    <a:pt x="45" y="104"/>
                    <a:pt x="41" y="106"/>
                    <a:pt x="39" y="108"/>
                  </a:cubicBezTo>
                  <a:cubicBezTo>
                    <a:pt x="34" y="97"/>
                    <a:pt x="40" y="91"/>
                    <a:pt x="50" y="89"/>
                  </a:cubicBezTo>
                  <a:cubicBezTo>
                    <a:pt x="50" y="86"/>
                    <a:pt x="50" y="83"/>
                    <a:pt x="49" y="81"/>
                  </a:cubicBezTo>
                  <a:cubicBezTo>
                    <a:pt x="40" y="80"/>
                    <a:pt x="37" y="70"/>
                    <a:pt x="38" y="65"/>
                  </a:cubicBezTo>
                  <a:cubicBezTo>
                    <a:pt x="39" y="66"/>
                    <a:pt x="41" y="66"/>
                    <a:pt x="42" y="66"/>
                  </a:cubicBezTo>
                  <a:cubicBezTo>
                    <a:pt x="39" y="56"/>
                    <a:pt x="29" y="43"/>
                    <a:pt x="21" y="33"/>
                  </a:cubicBezTo>
                  <a:cubicBezTo>
                    <a:pt x="15" y="25"/>
                    <a:pt x="5" y="13"/>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09" name="Freeform 1536"/>
            <p:cNvSpPr>
              <a:spLocks/>
            </p:cNvSpPr>
            <p:nvPr userDrawn="1"/>
          </p:nvSpPr>
          <p:spPr bwMode="auto">
            <a:xfrm>
              <a:off x="335" y="388"/>
              <a:ext cx="49" cy="58"/>
            </a:xfrm>
            <a:custGeom>
              <a:avLst/>
              <a:gdLst>
                <a:gd name="T0" fmla="*/ 4 w 109"/>
                <a:gd name="T1" fmla="*/ 0 h 127"/>
                <a:gd name="T2" fmla="*/ 4 w 109"/>
                <a:gd name="T3" fmla="*/ 0 h 127"/>
                <a:gd name="T4" fmla="*/ 8 w 109"/>
                <a:gd name="T5" fmla="*/ 20 h 127"/>
                <a:gd name="T6" fmla="*/ 36 w 109"/>
                <a:gd name="T7" fmla="*/ 48 h 127"/>
                <a:gd name="T8" fmla="*/ 50 w 109"/>
                <a:gd name="T9" fmla="*/ 61 h 127"/>
                <a:gd name="T10" fmla="*/ 44 w 109"/>
                <a:gd name="T11" fmla="*/ 81 h 127"/>
                <a:gd name="T12" fmla="*/ 38 w 109"/>
                <a:gd name="T13" fmla="*/ 80 h 127"/>
                <a:gd name="T14" fmla="*/ 43 w 109"/>
                <a:gd name="T15" fmla="*/ 87 h 127"/>
                <a:gd name="T16" fmla="*/ 62 w 109"/>
                <a:gd name="T17" fmla="*/ 82 h 127"/>
                <a:gd name="T18" fmla="*/ 57 w 109"/>
                <a:gd name="T19" fmla="*/ 103 h 127"/>
                <a:gd name="T20" fmla="*/ 38 w 109"/>
                <a:gd name="T21" fmla="*/ 114 h 127"/>
                <a:gd name="T22" fmla="*/ 52 w 109"/>
                <a:gd name="T23" fmla="*/ 118 h 127"/>
                <a:gd name="T24" fmla="*/ 82 w 109"/>
                <a:gd name="T25" fmla="*/ 110 h 127"/>
                <a:gd name="T26" fmla="*/ 84 w 109"/>
                <a:gd name="T27" fmla="*/ 93 h 127"/>
                <a:gd name="T28" fmla="*/ 97 w 109"/>
                <a:gd name="T29" fmla="*/ 114 h 127"/>
                <a:gd name="T30" fmla="*/ 107 w 109"/>
                <a:gd name="T31" fmla="*/ 97 h 127"/>
                <a:gd name="T32" fmla="*/ 87 w 109"/>
                <a:gd name="T33" fmla="*/ 74 h 127"/>
                <a:gd name="T34" fmla="*/ 102 w 109"/>
                <a:gd name="T35" fmla="*/ 65 h 127"/>
                <a:gd name="T36" fmla="*/ 94 w 109"/>
                <a:gd name="T37" fmla="*/ 48 h 127"/>
                <a:gd name="T38" fmla="*/ 75 w 109"/>
                <a:gd name="T39" fmla="*/ 60 h 127"/>
                <a:gd name="T40" fmla="*/ 54 w 109"/>
                <a:gd name="T41" fmla="*/ 43 h 127"/>
                <a:gd name="T42" fmla="*/ 20 w 109"/>
                <a:gd name="T43" fmla="*/ 26 h 127"/>
                <a:gd name="T44" fmla="*/ 4 w 109"/>
                <a:gd name="T4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27">
                  <a:moveTo>
                    <a:pt x="4" y="0"/>
                  </a:moveTo>
                  <a:lnTo>
                    <a:pt x="4" y="0"/>
                  </a:lnTo>
                  <a:cubicBezTo>
                    <a:pt x="0" y="8"/>
                    <a:pt x="4" y="15"/>
                    <a:pt x="8" y="20"/>
                  </a:cubicBezTo>
                  <a:cubicBezTo>
                    <a:pt x="15" y="31"/>
                    <a:pt x="26" y="40"/>
                    <a:pt x="36" y="48"/>
                  </a:cubicBezTo>
                  <a:cubicBezTo>
                    <a:pt x="41" y="52"/>
                    <a:pt x="47" y="55"/>
                    <a:pt x="50" y="61"/>
                  </a:cubicBezTo>
                  <a:cubicBezTo>
                    <a:pt x="54" y="68"/>
                    <a:pt x="52" y="80"/>
                    <a:pt x="44" y="81"/>
                  </a:cubicBezTo>
                  <a:cubicBezTo>
                    <a:pt x="41" y="81"/>
                    <a:pt x="40" y="80"/>
                    <a:pt x="38" y="80"/>
                  </a:cubicBezTo>
                  <a:cubicBezTo>
                    <a:pt x="38" y="82"/>
                    <a:pt x="41" y="86"/>
                    <a:pt x="43" y="87"/>
                  </a:cubicBezTo>
                  <a:cubicBezTo>
                    <a:pt x="50" y="92"/>
                    <a:pt x="59" y="86"/>
                    <a:pt x="62" y="82"/>
                  </a:cubicBezTo>
                  <a:cubicBezTo>
                    <a:pt x="70" y="90"/>
                    <a:pt x="66" y="101"/>
                    <a:pt x="57" y="103"/>
                  </a:cubicBezTo>
                  <a:cubicBezTo>
                    <a:pt x="48" y="104"/>
                    <a:pt x="37" y="104"/>
                    <a:pt x="38" y="114"/>
                  </a:cubicBezTo>
                  <a:cubicBezTo>
                    <a:pt x="44" y="111"/>
                    <a:pt x="48" y="115"/>
                    <a:pt x="52" y="118"/>
                  </a:cubicBezTo>
                  <a:cubicBezTo>
                    <a:pt x="64" y="127"/>
                    <a:pt x="77" y="121"/>
                    <a:pt x="82" y="110"/>
                  </a:cubicBezTo>
                  <a:cubicBezTo>
                    <a:pt x="84" y="107"/>
                    <a:pt x="85" y="97"/>
                    <a:pt x="84" y="93"/>
                  </a:cubicBezTo>
                  <a:cubicBezTo>
                    <a:pt x="96" y="98"/>
                    <a:pt x="92" y="109"/>
                    <a:pt x="97" y="114"/>
                  </a:cubicBezTo>
                  <a:cubicBezTo>
                    <a:pt x="98" y="106"/>
                    <a:pt x="106" y="103"/>
                    <a:pt x="107" y="97"/>
                  </a:cubicBezTo>
                  <a:cubicBezTo>
                    <a:pt x="109" y="87"/>
                    <a:pt x="101" y="74"/>
                    <a:pt x="87" y="74"/>
                  </a:cubicBezTo>
                  <a:cubicBezTo>
                    <a:pt x="95" y="74"/>
                    <a:pt x="101" y="71"/>
                    <a:pt x="102" y="65"/>
                  </a:cubicBezTo>
                  <a:cubicBezTo>
                    <a:pt x="103" y="55"/>
                    <a:pt x="98" y="50"/>
                    <a:pt x="94" y="48"/>
                  </a:cubicBezTo>
                  <a:cubicBezTo>
                    <a:pt x="97" y="56"/>
                    <a:pt x="88" y="67"/>
                    <a:pt x="75" y="60"/>
                  </a:cubicBezTo>
                  <a:cubicBezTo>
                    <a:pt x="70" y="57"/>
                    <a:pt x="61" y="47"/>
                    <a:pt x="54" y="43"/>
                  </a:cubicBezTo>
                  <a:cubicBezTo>
                    <a:pt x="41" y="37"/>
                    <a:pt x="33" y="35"/>
                    <a:pt x="20" y="26"/>
                  </a:cubicBezTo>
                  <a:cubicBezTo>
                    <a:pt x="12" y="21"/>
                    <a:pt x="4" y="12"/>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0" name="Freeform 1537"/>
            <p:cNvSpPr>
              <a:spLocks/>
            </p:cNvSpPr>
            <p:nvPr userDrawn="1"/>
          </p:nvSpPr>
          <p:spPr bwMode="auto">
            <a:xfrm>
              <a:off x="338" y="383"/>
              <a:ext cx="14" cy="16"/>
            </a:xfrm>
            <a:custGeom>
              <a:avLst/>
              <a:gdLst>
                <a:gd name="T0" fmla="*/ 9 w 30"/>
                <a:gd name="T1" fmla="*/ 0 h 34"/>
                <a:gd name="T2" fmla="*/ 9 w 30"/>
                <a:gd name="T3" fmla="*/ 0 h 34"/>
                <a:gd name="T4" fmla="*/ 14 w 30"/>
                <a:gd name="T5" fmla="*/ 30 h 34"/>
                <a:gd name="T6" fmla="*/ 30 w 30"/>
                <a:gd name="T7" fmla="*/ 34 h 34"/>
                <a:gd name="T8" fmla="*/ 16 w 30"/>
                <a:gd name="T9" fmla="*/ 22 h 34"/>
                <a:gd name="T10" fmla="*/ 9 w 30"/>
                <a:gd name="T11" fmla="*/ 0 h 34"/>
              </a:gdLst>
              <a:ahLst/>
              <a:cxnLst>
                <a:cxn ang="0">
                  <a:pos x="T0" y="T1"/>
                </a:cxn>
                <a:cxn ang="0">
                  <a:pos x="T2" y="T3"/>
                </a:cxn>
                <a:cxn ang="0">
                  <a:pos x="T4" y="T5"/>
                </a:cxn>
                <a:cxn ang="0">
                  <a:pos x="T6" y="T7"/>
                </a:cxn>
                <a:cxn ang="0">
                  <a:pos x="T8" y="T9"/>
                </a:cxn>
                <a:cxn ang="0">
                  <a:pos x="T10" y="T11"/>
                </a:cxn>
              </a:cxnLst>
              <a:rect l="0" t="0" r="r" b="b"/>
              <a:pathLst>
                <a:path w="30" h="34">
                  <a:moveTo>
                    <a:pt x="9" y="0"/>
                  </a:moveTo>
                  <a:lnTo>
                    <a:pt x="9" y="0"/>
                  </a:lnTo>
                  <a:cubicBezTo>
                    <a:pt x="0" y="15"/>
                    <a:pt x="5" y="31"/>
                    <a:pt x="14" y="30"/>
                  </a:cubicBezTo>
                  <a:cubicBezTo>
                    <a:pt x="22" y="30"/>
                    <a:pt x="24" y="30"/>
                    <a:pt x="30" y="34"/>
                  </a:cubicBezTo>
                  <a:cubicBezTo>
                    <a:pt x="27" y="27"/>
                    <a:pt x="18" y="24"/>
                    <a:pt x="16" y="22"/>
                  </a:cubicBezTo>
                  <a:cubicBezTo>
                    <a:pt x="10" y="18"/>
                    <a:pt x="7" y="14"/>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1" name="Freeform 1538"/>
            <p:cNvSpPr>
              <a:spLocks/>
            </p:cNvSpPr>
            <p:nvPr userDrawn="1"/>
          </p:nvSpPr>
          <p:spPr bwMode="auto">
            <a:xfrm>
              <a:off x="377" y="377"/>
              <a:ext cx="4" cy="14"/>
            </a:xfrm>
            <a:custGeom>
              <a:avLst/>
              <a:gdLst>
                <a:gd name="T0" fmla="*/ 5 w 10"/>
                <a:gd name="T1" fmla="*/ 0 h 31"/>
                <a:gd name="T2" fmla="*/ 5 w 10"/>
                <a:gd name="T3" fmla="*/ 0 h 31"/>
                <a:gd name="T4" fmla="*/ 5 w 10"/>
                <a:gd name="T5" fmla="*/ 12 h 31"/>
                <a:gd name="T6" fmla="*/ 0 w 10"/>
                <a:gd name="T7" fmla="*/ 8 h 31"/>
                <a:gd name="T8" fmla="*/ 1 w 10"/>
                <a:gd name="T9" fmla="*/ 25 h 31"/>
                <a:gd name="T10" fmla="*/ 7 w 10"/>
                <a:gd name="T11" fmla="*/ 31 h 31"/>
                <a:gd name="T12" fmla="*/ 8 w 10"/>
                <a:gd name="T13" fmla="*/ 26 h 31"/>
                <a:gd name="T14" fmla="*/ 10 w 10"/>
                <a:gd name="T15" fmla="*/ 9 h 31"/>
                <a:gd name="T16" fmla="*/ 5 w 1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1">
                  <a:moveTo>
                    <a:pt x="5" y="0"/>
                  </a:moveTo>
                  <a:lnTo>
                    <a:pt x="5" y="0"/>
                  </a:lnTo>
                  <a:cubicBezTo>
                    <a:pt x="6" y="5"/>
                    <a:pt x="6" y="8"/>
                    <a:pt x="5" y="12"/>
                  </a:cubicBezTo>
                  <a:cubicBezTo>
                    <a:pt x="4" y="11"/>
                    <a:pt x="2" y="9"/>
                    <a:pt x="0" y="8"/>
                  </a:cubicBezTo>
                  <a:cubicBezTo>
                    <a:pt x="1" y="12"/>
                    <a:pt x="1" y="20"/>
                    <a:pt x="1" y="25"/>
                  </a:cubicBezTo>
                  <a:cubicBezTo>
                    <a:pt x="2" y="26"/>
                    <a:pt x="4" y="29"/>
                    <a:pt x="7" y="31"/>
                  </a:cubicBezTo>
                  <a:cubicBezTo>
                    <a:pt x="7" y="31"/>
                    <a:pt x="7" y="28"/>
                    <a:pt x="8" y="26"/>
                  </a:cubicBezTo>
                  <a:cubicBezTo>
                    <a:pt x="5" y="20"/>
                    <a:pt x="6" y="14"/>
                    <a:pt x="10" y="9"/>
                  </a:cubicBezTo>
                  <a:cubicBezTo>
                    <a:pt x="9" y="8"/>
                    <a:pt x="6" y="2"/>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2" name="Freeform 1539"/>
            <p:cNvSpPr>
              <a:spLocks/>
            </p:cNvSpPr>
            <p:nvPr userDrawn="1"/>
          </p:nvSpPr>
          <p:spPr bwMode="auto">
            <a:xfrm>
              <a:off x="371" y="377"/>
              <a:ext cx="6" cy="17"/>
            </a:xfrm>
            <a:custGeom>
              <a:avLst/>
              <a:gdLst>
                <a:gd name="T0" fmla="*/ 5 w 15"/>
                <a:gd name="T1" fmla="*/ 1 h 37"/>
                <a:gd name="T2" fmla="*/ 5 w 15"/>
                <a:gd name="T3" fmla="*/ 1 h 37"/>
                <a:gd name="T4" fmla="*/ 0 w 15"/>
                <a:gd name="T5" fmla="*/ 0 h 37"/>
                <a:gd name="T6" fmla="*/ 4 w 15"/>
                <a:gd name="T7" fmla="*/ 12 h 37"/>
                <a:gd name="T8" fmla="*/ 13 w 15"/>
                <a:gd name="T9" fmla="*/ 37 h 37"/>
                <a:gd name="T10" fmla="*/ 13 w 15"/>
                <a:gd name="T11" fmla="*/ 31 h 37"/>
                <a:gd name="T12" fmla="*/ 13 w 15"/>
                <a:gd name="T13" fmla="*/ 6 h 37"/>
                <a:gd name="T14" fmla="*/ 8 w 15"/>
                <a:gd name="T15" fmla="*/ 2 h 37"/>
                <a:gd name="T16" fmla="*/ 9 w 15"/>
                <a:gd name="T17" fmla="*/ 19 h 37"/>
                <a:gd name="T18" fmla="*/ 5 w 15"/>
                <a:gd name="T1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7">
                  <a:moveTo>
                    <a:pt x="5" y="1"/>
                  </a:moveTo>
                  <a:lnTo>
                    <a:pt x="5" y="1"/>
                  </a:lnTo>
                  <a:cubicBezTo>
                    <a:pt x="3" y="0"/>
                    <a:pt x="1" y="0"/>
                    <a:pt x="0" y="0"/>
                  </a:cubicBezTo>
                  <a:cubicBezTo>
                    <a:pt x="2" y="4"/>
                    <a:pt x="4" y="8"/>
                    <a:pt x="4" y="12"/>
                  </a:cubicBezTo>
                  <a:cubicBezTo>
                    <a:pt x="6" y="23"/>
                    <a:pt x="2" y="33"/>
                    <a:pt x="13" y="37"/>
                  </a:cubicBezTo>
                  <a:cubicBezTo>
                    <a:pt x="13" y="37"/>
                    <a:pt x="13" y="32"/>
                    <a:pt x="13" y="31"/>
                  </a:cubicBezTo>
                  <a:cubicBezTo>
                    <a:pt x="15" y="21"/>
                    <a:pt x="14" y="12"/>
                    <a:pt x="13" y="6"/>
                  </a:cubicBezTo>
                  <a:cubicBezTo>
                    <a:pt x="11" y="5"/>
                    <a:pt x="9" y="3"/>
                    <a:pt x="8" y="2"/>
                  </a:cubicBezTo>
                  <a:cubicBezTo>
                    <a:pt x="10" y="7"/>
                    <a:pt x="11" y="14"/>
                    <a:pt x="9" y="19"/>
                  </a:cubicBezTo>
                  <a:cubicBezTo>
                    <a:pt x="8" y="12"/>
                    <a:pt x="8" y="7"/>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3" name="Freeform 1540"/>
            <p:cNvSpPr>
              <a:spLocks/>
            </p:cNvSpPr>
            <p:nvPr userDrawn="1"/>
          </p:nvSpPr>
          <p:spPr bwMode="auto">
            <a:xfrm>
              <a:off x="365" y="374"/>
              <a:ext cx="7" cy="19"/>
            </a:xfrm>
            <a:custGeom>
              <a:avLst/>
              <a:gdLst>
                <a:gd name="T0" fmla="*/ 0 w 16"/>
                <a:gd name="T1" fmla="*/ 0 h 42"/>
                <a:gd name="T2" fmla="*/ 0 w 16"/>
                <a:gd name="T3" fmla="*/ 0 h 42"/>
                <a:gd name="T4" fmla="*/ 9 w 16"/>
                <a:gd name="T5" fmla="*/ 24 h 42"/>
                <a:gd name="T6" fmla="*/ 7 w 16"/>
                <a:gd name="T7" fmla="*/ 42 h 42"/>
                <a:gd name="T8" fmla="*/ 15 w 16"/>
                <a:gd name="T9" fmla="*/ 27 h 42"/>
                <a:gd name="T10" fmla="*/ 0 w 16"/>
                <a:gd name="T11" fmla="*/ 0 h 42"/>
              </a:gdLst>
              <a:ahLst/>
              <a:cxnLst>
                <a:cxn ang="0">
                  <a:pos x="T0" y="T1"/>
                </a:cxn>
                <a:cxn ang="0">
                  <a:pos x="T2" y="T3"/>
                </a:cxn>
                <a:cxn ang="0">
                  <a:pos x="T4" y="T5"/>
                </a:cxn>
                <a:cxn ang="0">
                  <a:pos x="T6" y="T7"/>
                </a:cxn>
                <a:cxn ang="0">
                  <a:pos x="T8" y="T9"/>
                </a:cxn>
                <a:cxn ang="0">
                  <a:pos x="T10" y="T11"/>
                </a:cxn>
              </a:cxnLst>
              <a:rect l="0" t="0" r="r" b="b"/>
              <a:pathLst>
                <a:path w="16" h="42">
                  <a:moveTo>
                    <a:pt x="0" y="0"/>
                  </a:moveTo>
                  <a:lnTo>
                    <a:pt x="0" y="0"/>
                  </a:lnTo>
                  <a:cubicBezTo>
                    <a:pt x="7" y="7"/>
                    <a:pt x="10" y="15"/>
                    <a:pt x="9" y="24"/>
                  </a:cubicBezTo>
                  <a:cubicBezTo>
                    <a:pt x="8" y="31"/>
                    <a:pt x="4" y="33"/>
                    <a:pt x="7" y="42"/>
                  </a:cubicBezTo>
                  <a:cubicBezTo>
                    <a:pt x="8" y="37"/>
                    <a:pt x="14" y="34"/>
                    <a:pt x="15" y="27"/>
                  </a:cubicBezTo>
                  <a:cubicBezTo>
                    <a:pt x="16" y="14"/>
                    <a:pt x="9" y="4"/>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4" name="Freeform 1541"/>
            <p:cNvSpPr>
              <a:spLocks/>
            </p:cNvSpPr>
            <p:nvPr userDrawn="1"/>
          </p:nvSpPr>
          <p:spPr bwMode="auto">
            <a:xfrm>
              <a:off x="337" y="372"/>
              <a:ext cx="9" cy="21"/>
            </a:xfrm>
            <a:custGeom>
              <a:avLst/>
              <a:gdLst>
                <a:gd name="T0" fmla="*/ 21 w 21"/>
                <a:gd name="T1" fmla="*/ 0 h 46"/>
                <a:gd name="T2" fmla="*/ 21 w 21"/>
                <a:gd name="T3" fmla="*/ 0 h 46"/>
                <a:gd name="T4" fmla="*/ 7 w 21"/>
                <a:gd name="T5" fmla="*/ 16 h 46"/>
                <a:gd name="T6" fmla="*/ 5 w 21"/>
                <a:gd name="T7" fmla="*/ 46 h 46"/>
                <a:gd name="T8" fmla="*/ 15 w 21"/>
                <a:gd name="T9" fmla="*/ 21 h 46"/>
                <a:gd name="T10" fmla="*/ 21 w 21"/>
                <a:gd name="T11" fmla="*/ 0 h 46"/>
              </a:gdLst>
              <a:ahLst/>
              <a:cxnLst>
                <a:cxn ang="0">
                  <a:pos x="T0" y="T1"/>
                </a:cxn>
                <a:cxn ang="0">
                  <a:pos x="T2" y="T3"/>
                </a:cxn>
                <a:cxn ang="0">
                  <a:pos x="T4" y="T5"/>
                </a:cxn>
                <a:cxn ang="0">
                  <a:pos x="T6" y="T7"/>
                </a:cxn>
                <a:cxn ang="0">
                  <a:pos x="T8" y="T9"/>
                </a:cxn>
                <a:cxn ang="0">
                  <a:pos x="T10" y="T11"/>
                </a:cxn>
              </a:cxnLst>
              <a:rect l="0" t="0" r="r" b="b"/>
              <a:pathLst>
                <a:path w="21" h="46">
                  <a:moveTo>
                    <a:pt x="21" y="0"/>
                  </a:moveTo>
                  <a:lnTo>
                    <a:pt x="21" y="0"/>
                  </a:lnTo>
                  <a:cubicBezTo>
                    <a:pt x="16" y="9"/>
                    <a:pt x="9" y="15"/>
                    <a:pt x="7" y="16"/>
                  </a:cubicBezTo>
                  <a:cubicBezTo>
                    <a:pt x="2" y="30"/>
                    <a:pt x="0" y="37"/>
                    <a:pt x="5" y="46"/>
                  </a:cubicBezTo>
                  <a:cubicBezTo>
                    <a:pt x="5" y="33"/>
                    <a:pt x="9" y="27"/>
                    <a:pt x="15" y="21"/>
                  </a:cubicBezTo>
                  <a:cubicBezTo>
                    <a:pt x="16" y="18"/>
                    <a:pt x="20" y="5"/>
                    <a:pt x="2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5" name="Freeform 1542"/>
            <p:cNvSpPr>
              <a:spLocks/>
            </p:cNvSpPr>
            <p:nvPr userDrawn="1"/>
          </p:nvSpPr>
          <p:spPr bwMode="auto">
            <a:xfrm>
              <a:off x="352" y="372"/>
              <a:ext cx="19" cy="21"/>
            </a:xfrm>
            <a:custGeom>
              <a:avLst/>
              <a:gdLst>
                <a:gd name="T0" fmla="*/ 18 w 44"/>
                <a:gd name="T1" fmla="*/ 0 h 47"/>
                <a:gd name="T2" fmla="*/ 18 w 44"/>
                <a:gd name="T3" fmla="*/ 0 h 47"/>
                <a:gd name="T4" fmla="*/ 0 w 44"/>
                <a:gd name="T5" fmla="*/ 4 h 47"/>
                <a:gd name="T6" fmla="*/ 28 w 44"/>
                <a:gd name="T7" fmla="*/ 21 h 47"/>
                <a:gd name="T8" fmla="*/ 12 w 44"/>
                <a:gd name="T9" fmla="*/ 38 h 47"/>
                <a:gd name="T10" fmla="*/ 23 w 44"/>
                <a:gd name="T11" fmla="*/ 40 h 47"/>
                <a:gd name="T12" fmla="*/ 9 w 44"/>
                <a:gd name="T13" fmla="*/ 37 h 47"/>
                <a:gd name="T14" fmla="*/ 33 w 44"/>
                <a:gd name="T15" fmla="*/ 38 h 47"/>
                <a:gd name="T16" fmla="*/ 18 w 44"/>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7">
                  <a:moveTo>
                    <a:pt x="18" y="0"/>
                  </a:moveTo>
                  <a:lnTo>
                    <a:pt x="18" y="0"/>
                  </a:lnTo>
                  <a:cubicBezTo>
                    <a:pt x="13" y="0"/>
                    <a:pt x="5" y="1"/>
                    <a:pt x="0" y="4"/>
                  </a:cubicBezTo>
                  <a:cubicBezTo>
                    <a:pt x="17" y="2"/>
                    <a:pt x="26" y="9"/>
                    <a:pt x="28" y="21"/>
                  </a:cubicBezTo>
                  <a:cubicBezTo>
                    <a:pt x="29" y="29"/>
                    <a:pt x="24" y="39"/>
                    <a:pt x="12" y="38"/>
                  </a:cubicBezTo>
                  <a:cubicBezTo>
                    <a:pt x="13" y="39"/>
                    <a:pt x="17" y="41"/>
                    <a:pt x="23" y="40"/>
                  </a:cubicBezTo>
                  <a:cubicBezTo>
                    <a:pt x="17" y="43"/>
                    <a:pt x="12" y="40"/>
                    <a:pt x="9" y="37"/>
                  </a:cubicBezTo>
                  <a:cubicBezTo>
                    <a:pt x="12" y="45"/>
                    <a:pt x="26" y="47"/>
                    <a:pt x="33" y="38"/>
                  </a:cubicBezTo>
                  <a:cubicBezTo>
                    <a:pt x="44" y="24"/>
                    <a:pt x="33" y="2"/>
                    <a:pt x="1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6" name="Freeform 1543"/>
            <p:cNvSpPr>
              <a:spLocks/>
            </p:cNvSpPr>
            <p:nvPr userDrawn="1"/>
          </p:nvSpPr>
          <p:spPr bwMode="auto">
            <a:xfrm>
              <a:off x="331" y="370"/>
              <a:ext cx="10" cy="27"/>
            </a:xfrm>
            <a:custGeom>
              <a:avLst/>
              <a:gdLst>
                <a:gd name="T0" fmla="*/ 0 w 21"/>
                <a:gd name="T1" fmla="*/ 50 h 60"/>
                <a:gd name="T2" fmla="*/ 0 w 21"/>
                <a:gd name="T3" fmla="*/ 50 h 60"/>
                <a:gd name="T4" fmla="*/ 0 w 21"/>
                <a:gd name="T5" fmla="*/ 60 h 60"/>
                <a:gd name="T6" fmla="*/ 21 w 21"/>
                <a:gd name="T7" fmla="*/ 0 h 60"/>
                <a:gd name="T8" fmla="*/ 10 w 21"/>
                <a:gd name="T9" fmla="*/ 26 h 60"/>
                <a:gd name="T10" fmla="*/ 1 w 21"/>
                <a:gd name="T11" fmla="*/ 41 h 60"/>
                <a:gd name="T12" fmla="*/ 0 w 21"/>
                <a:gd name="T13" fmla="*/ 50 h 60"/>
              </a:gdLst>
              <a:ahLst/>
              <a:cxnLst>
                <a:cxn ang="0">
                  <a:pos x="T0" y="T1"/>
                </a:cxn>
                <a:cxn ang="0">
                  <a:pos x="T2" y="T3"/>
                </a:cxn>
                <a:cxn ang="0">
                  <a:pos x="T4" y="T5"/>
                </a:cxn>
                <a:cxn ang="0">
                  <a:pos x="T6" y="T7"/>
                </a:cxn>
                <a:cxn ang="0">
                  <a:pos x="T8" y="T9"/>
                </a:cxn>
                <a:cxn ang="0">
                  <a:pos x="T10" y="T11"/>
                </a:cxn>
                <a:cxn ang="0">
                  <a:pos x="T12" y="T13"/>
                </a:cxn>
              </a:cxnLst>
              <a:rect l="0" t="0" r="r" b="b"/>
              <a:pathLst>
                <a:path w="21" h="60">
                  <a:moveTo>
                    <a:pt x="0" y="50"/>
                  </a:moveTo>
                  <a:lnTo>
                    <a:pt x="0" y="50"/>
                  </a:lnTo>
                  <a:lnTo>
                    <a:pt x="0" y="60"/>
                  </a:lnTo>
                  <a:cubicBezTo>
                    <a:pt x="8" y="44"/>
                    <a:pt x="21" y="27"/>
                    <a:pt x="21" y="0"/>
                  </a:cubicBezTo>
                  <a:cubicBezTo>
                    <a:pt x="19" y="10"/>
                    <a:pt x="15" y="18"/>
                    <a:pt x="10" y="26"/>
                  </a:cubicBezTo>
                  <a:cubicBezTo>
                    <a:pt x="8" y="30"/>
                    <a:pt x="2" y="35"/>
                    <a:pt x="1" y="41"/>
                  </a:cubicBezTo>
                  <a:cubicBezTo>
                    <a:pt x="0" y="44"/>
                    <a:pt x="1" y="47"/>
                    <a:pt x="0" y="5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7" name="Freeform 1544"/>
            <p:cNvSpPr>
              <a:spLocks/>
            </p:cNvSpPr>
            <p:nvPr userDrawn="1"/>
          </p:nvSpPr>
          <p:spPr bwMode="auto">
            <a:xfrm>
              <a:off x="367" y="369"/>
              <a:ext cx="12" cy="11"/>
            </a:xfrm>
            <a:custGeom>
              <a:avLst/>
              <a:gdLst>
                <a:gd name="T0" fmla="*/ 5 w 25"/>
                <a:gd name="T1" fmla="*/ 0 h 24"/>
                <a:gd name="T2" fmla="*/ 5 w 25"/>
                <a:gd name="T3" fmla="*/ 0 h 24"/>
                <a:gd name="T4" fmla="*/ 17 w 25"/>
                <a:gd name="T5" fmla="*/ 12 h 24"/>
                <a:gd name="T6" fmla="*/ 0 w 25"/>
                <a:gd name="T7" fmla="*/ 3 h 24"/>
                <a:gd name="T8" fmla="*/ 9 w 25"/>
                <a:gd name="T9" fmla="*/ 15 h 24"/>
                <a:gd name="T10" fmla="*/ 25 w 25"/>
                <a:gd name="T11" fmla="*/ 24 h 24"/>
                <a:gd name="T12" fmla="*/ 5 w 2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5" h="24">
                  <a:moveTo>
                    <a:pt x="5" y="0"/>
                  </a:moveTo>
                  <a:lnTo>
                    <a:pt x="5" y="0"/>
                  </a:lnTo>
                  <a:cubicBezTo>
                    <a:pt x="7" y="2"/>
                    <a:pt x="14" y="8"/>
                    <a:pt x="17" y="12"/>
                  </a:cubicBezTo>
                  <a:cubicBezTo>
                    <a:pt x="12" y="10"/>
                    <a:pt x="6" y="5"/>
                    <a:pt x="0" y="3"/>
                  </a:cubicBezTo>
                  <a:cubicBezTo>
                    <a:pt x="1" y="4"/>
                    <a:pt x="8" y="14"/>
                    <a:pt x="9" y="15"/>
                  </a:cubicBezTo>
                  <a:cubicBezTo>
                    <a:pt x="15" y="17"/>
                    <a:pt x="21" y="20"/>
                    <a:pt x="25" y="24"/>
                  </a:cubicBezTo>
                  <a:cubicBezTo>
                    <a:pt x="25" y="7"/>
                    <a:pt x="18" y="2"/>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8" name="Freeform 1545"/>
            <p:cNvSpPr>
              <a:spLocks/>
            </p:cNvSpPr>
            <p:nvPr userDrawn="1"/>
          </p:nvSpPr>
          <p:spPr bwMode="auto">
            <a:xfrm>
              <a:off x="376" y="369"/>
              <a:ext cx="4" cy="3"/>
            </a:xfrm>
            <a:custGeom>
              <a:avLst/>
              <a:gdLst>
                <a:gd name="T0" fmla="*/ 5 w 8"/>
                <a:gd name="T1" fmla="*/ 1 h 6"/>
                <a:gd name="T2" fmla="*/ 5 w 8"/>
                <a:gd name="T3" fmla="*/ 1 h 6"/>
                <a:gd name="T4" fmla="*/ 0 w 8"/>
                <a:gd name="T5" fmla="*/ 0 h 6"/>
                <a:gd name="T6" fmla="*/ 8 w 8"/>
                <a:gd name="T7" fmla="*/ 6 h 6"/>
                <a:gd name="T8" fmla="*/ 5 w 8"/>
                <a:gd name="T9" fmla="*/ 1 h 6"/>
              </a:gdLst>
              <a:ahLst/>
              <a:cxnLst>
                <a:cxn ang="0">
                  <a:pos x="T0" y="T1"/>
                </a:cxn>
                <a:cxn ang="0">
                  <a:pos x="T2" y="T3"/>
                </a:cxn>
                <a:cxn ang="0">
                  <a:pos x="T4" y="T5"/>
                </a:cxn>
                <a:cxn ang="0">
                  <a:pos x="T6" y="T7"/>
                </a:cxn>
                <a:cxn ang="0">
                  <a:pos x="T8" y="T9"/>
                </a:cxn>
              </a:cxnLst>
              <a:rect l="0" t="0" r="r" b="b"/>
              <a:pathLst>
                <a:path w="8" h="6">
                  <a:moveTo>
                    <a:pt x="5" y="1"/>
                  </a:moveTo>
                  <a:lnTo>
                    <a:pt x="5" y="1"/>
                  </a:lnTo>
                  <a:lnTo>
                    <a:pt x="0" y="0"/>
                  </a:lnTo>
                  <a:lnTo>
                    <a:pt x="8" y="6"/>
                  </a:lnTo>
                  <a:lnTo>
                    <a:pt x="5"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19" name="Freeform 1546"/>
            <p:cNvSpPr>
              <a:spLocks/>
            </p:cNvSpPr>
            <p:nvPr userDrawn="1"/>
          </p:nvSpPr>
          <p:spPr bwMode="auto">
            <a:xfrm>
              <a:off x="375" y="370"/>
              <a:ext cx="11" cy="12"/>
            </a:xfrm>
            <a:custGeom>
              <a:avLst/>
              <a:gdLst>
                <a:gd name="T0" fmla="*/ 20 w 24"/>
                <a:gd name="T1" fmla="*/ 3 h 27"/>
                <a:gd name="T2" fmla="*/ 20 w 24"/>
                <a:gd name="T3" fmla="*/ 3 h 27"/>
                <a:gd name="T4" fmla="*/ 10 w 24"/>
                <a:gd name="T5" fmla="*/ 0 h 27"/>
                <a:gd name="T6" fmla="*/ 16 w 24"/>
                <a:gd name="T7" fmla="*/ 10 h 27"/>
                <a:gd name="T8" fmla="*/ 5 w 24"/>
                <a:gd name="T9" fmla="*/ 0 h 27"/>
                <a:gd name="T10" fmla="*/ 0 w 24"/>
                <a:gd name="T11" fmla="*/ 1 h 27"/>
                <a:gd name="T12" fmla="*/ 16 w 24"/>
                <a:gd name="T13" fmla="*/ 27 h 27"/>
                <a:gd name="T14" fmla="*/ 20 w 24"/>
                <a:gd name="T15" fmla="*/ 3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7">
                  <a:moveTo>
                    <a:pt x="20" y="3"/>
                  </a:moveTo>
                  <a:lnTo>
                    <a:pt x="20" y="3"/>
                  </a:lnTo>
                  <a:cubicBezTo>
                    <a:pt x="17" y="2"/>
                    <a:pt x="10" y="0"/>
                    <a:pt x="10" y="0"/>
                  </a:cubicBezTo>
                  <a:cubicBezTo>
                    <a:pt x="12" y="1"/>
                    <a:pt x="14" y="5"/>
                    <a:pt x="16" y="10"/>
                  </a:cubicBezTo>
                  <a:cubicBezTo>
                    <a:pt x="13" y="6"/>
                    <a:pt x="7" y="2"/>
                    <a:pt x="5" y="0"/>
                  </a:cubicBezTo>
                  <a:cubicBezTo>
                    <a:pt x="3" y="1"/>
                    <a:pt x="1" y="0"/>
                    <a:pt x="0" y="1"/>
                  </a:cubicBezTo>
                  <a:cubicBezTo>
                    <a:pt x="10" y="9"/>
                    <a:pt x="14" y="18"/>
                    <a:pt x="16" y="27"/>
                  </a:cubicBezTo>
                  <a:cubicBezTo>
                    <a:pt x="24" y="19"/>
                    <a:pt x="23" y="11"/>
                    <a:pt x="2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0" name="Freeform 1547"/>
            <p:cNvSpPr>
              <a:spLocks/>
            </p:cNvSpPr>
            <p:nvPr userDrawn="1"/>
          </p:nvSpPr>
          <p:spPr bwMode="auto">
            <a:xfrm>
              <a:off x="380" y="368"/>
              <a:ext cx="10" cy="24"/>
            </a:xfrm>
            <a:custGeom>
              <a:avLst/>
              <a:gdLst>
                <a:gd name="T0" fmla="*/ 11 w 22"/>
                <a:gd name="T1" fmla="*/ 0 h 53"/>
                <a:gd name="T2" fmla="*/ 11 w 22"/>
                <a:gd name="T3" fmla="*/ 0 h 53"/>
                <a:gd name="T4" fmla="*/ 11 w 22"/>
                <a:gd name="T5" fmla="*/ 7 h 53"/>
                <a:gd name="T6" fmla="*/ 5 w 22"/>
                <a:gd name="T7" fmla="*/ 34 h 53"/>
                <a:gd name="T8" fmla="*/ 3 w 22"/>
                <a:gd name="T9" fmla="*/ 30 h 53"/>
                <a:gd name="T10" fmla="*/ 1 w 22"/>
                <a:gd name="T11" fmla="*/ 41 h 53"/>
                <a:gd name="T12" fmla="*/ 11 w 22"/>
                <a:gd name="T13" fmla="*/ 53 h 53"/>
                <a:gd name="T14" fmla="*/ 13 w 22"/>
                <a:gd name="T15" fmla="*/ 32 h 53"/>
                <a:gd name="T16" fmla="*/ 11 w 22"/>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11" y="0"/>
                  </a:moveTo>
                  <a:lnTo>
                    <a:pt x="11" y="0"/>
                  </a:lnTo>
                  <a:cubicBezTo>
                    <a:pt x="11" y="0"/>
                    <a:pt x="11" y="4"/>
                    <a:pt x="11" y="7"/>
                  </a:cubicBezTo>
                  <a:cubicBezTo>
                    <a:pt x="13" y="15"/>
                    <a:pt x="15" y="26"/>
                    <a:pt x="5" y="34"/>
                  </a:cubicBezTo>
                  <a:cubicBezTo>
                    <a:pt x="4" y="32"/>
                    <a:pt x="4" y="31"/>
                    <a:pt x="3" y="30"/>
                  </a:cubicBezTo>
                  <a:cubicBezTo>
                    <a:pt x="1" y="32"/>
                    <a:pt x="0" y="38"/>
                    <a:pt x="1" y="41"/>
                  </a:cubicBezTo>
                  <a:cubicBezTo>
                    <a:pt x="3" y="47"/>
                    <a:pt x="6" y="51"/>
                    <a:pt x="11" y="53"/>
                  </a:cubicBezTo>
                  <a:cubicBezTo>
                    <a:pt x="7" y="45"/>
                    <a:pt x="12" y="33"/>
                    <a:pt x="13" y="32"/>
                  </a:cubicBezTo>
                  <a:cubicBezTo>
                    <a:pt x="17" y="21"/>
                    <a:pt x="22" y="9"/>
                    <a:pt x="1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1" name="Freeform 1548"/>
            <p:cNvSpPr>
              <a:spLocks/>
            </p:cNvSpPr>
            <p:nvPr userDrawn="1"/>
          </p:nvSpPr>
          <p:spPr bwMode="auto">
            <a:xfrm>
              <a:off x="331" y="368"/>
              <a:ext cx="9" cy="19"/>
            </a:xfrm>
            <a:custGeom>
              <a:avLst/>
              <a:gdLst>
                <a:gd name="T0" fmla="*/ 0 w 20"/>
                <a:gd name="T1" fmla="*/ 32 h 42"/>
                <a:gd name="T2" fmla="*/ 0 w 20"/>
                <a:gd name="T3" fmla="*/ 32 h 42"/>
                <a:gd name="T4" fmla="*/ 0 w 20"/>
                <a:gd name="T5" fmla="*/ 42 h 42"/>
                <a:gd name="T6" fmla="*/ 20 w 20"/>
                <a:gd name="T7" fmla="*/ 0 h 42"/>
                <a:gd name="T8" fmla="*/ 0 w 20"/>
                <a:gd name="T9" fmla="*/ 32 h 42"/>
              </a:gdLst>
              <a:ahLst/>
              <a:cxnLst>
                <a:cxn ang="0">
                  <a:pos x="T0" y="T1"/>
                </a:cxn>
                <a:cxn ang="0">
                  <a:pos x="T2" y="T3"/>
                </a:cxn>
                <a:cxn ang="0">
                  <a:pos x="T4" y="T5"/>
                </a:cxn>
                <a:cxn ang="0">
                  <a:pos x="T6" y="T7"/>
                </a:cxn>
                <a:cxn ang="0">
                  <a:pos x="T8" y="T9"/>
                </a:cxn>
              </a:cxnLst>
              <a:rect l="0" t="0" r="r" b="b"/>
              <a:pathLst>
                <a:path w="20" h="42">
                  <a:moveTo>
                    <a:pt x="0" y="32"/>
                  </a:moveTo>
                  <a:lnTo>
                    <a:pt x="0" y="32"/>
                  </a:lnTo>
                  <a:lnTo>
                    <a:pt x="0" y="42"/>
                  </a:lnTo>
                  <a:cubicBezTo>
                    <a:pt x="8" y="31"/>
                    <a:pt x="18" y="17"/>
                    <a:pt x="20" y="0"/>
                  </a:cubicBezTo>
                  <a:cubicBezTo>
                    <a:pt x="6" y="3"/>
                    <a:pt x="1" y="14"/>
                    <a:pt x="0" y="3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2" name="Freeform 1549"/>
            <p:cNvSpPr>
              <a:spLocks/>
            </p:cNvSpPr>
            <p:nvPr userDrawn="1"/>
          </p:nvSpPr>
          <p:spPr bwMode="auto">
            <a:xfrm>
              <a:off x="365" y="368"/>
              <a:ext cx="7" cy="5"/>
            </a:xfrm>
            <a:custGeom>
              <a:avLst/>
              <a:gdLst>
                <a:gd name="T0" fmla="*/ 9 w 16"/>
                <a:gd name="T1" fmla="*/ 4 h 11"/>
                <a:gd name="T2" fmla="*/ 9 w 16"/>
                <a:gd name="T3" fmla="*/ 4 h 11"/>
                <a:gd name="T4" fmla="*/ 0 w 16"/>
                <a:gd name="T5" fmla="*/ 0 h 11"/>
                <a:gd name="T6" fmla="*/ 5 w 16"/>
                <a:gd name="T7" fmla="*/ 5 h 11"/>
                <a:gd name="T8" fmla="*/ 16 w 16"/>
                <a:gd name="T9" fmla="*/ 11 h 11"/>
                <a:gd name="T10" fmla="*/ 9 w 16"/>
                <a:gd name="T11" fmla="*/ 4 h 11"/>
              </a:gdLst>
              <a:ahLst/>
              <a:cxnLst>
                <a:cxn ang="0">
                  <a:pos x="T0" y="T1"/>
                </a:cxn>
                <a:cxn ang="0">
                  <a:pos x="T2" y="T3"/>
                </a:cxn>
                <a:cxn ang="0">
                  <a:pos x="T4" y="T5"/>
                </a:cxn>
                <a:cxn ang="0">
                  <a:pos x="T6" y="T7"/>
                </a:cxn>
                <a:cxn ang="0">
                  <a:pos x="T8" y="T9"/>
                </a:cxn>
                <a:cxn ang="0">
                  <a:pos x="T10" y="T11"/>
                </a:cxn>
              </a:cxnLst>
              <a:rect l="0" t="0" r="r" b="b"/>
              <a:pathLst>
                <a:path w="16" h="11">
                  <a:moveTo>
                    <a:pt x="9" y="4"/>
                  </a:moveTo>
                  <a:lnTo>
                    <a:pt x="9" y="4"/>
                  </a:lnTo>
                  <a:cubicBezTo>
                    <a:pt x="6" y="3"/>
                    <a:pt x="3" y="2"/>
                    <a:pt x="0" y="0"/>
                  </a:cubicBezTo>
                  <a:cubicBezTo>
                    <a:pt x="2" y="2"/>
                    <a:pt x="4" y="4"/>
                    <a:pt x="5" y="5"/>
                  </a:cubicBezTo>
                  <a:cubicBezTo>
                    <a:pt x="8" y="6"/>
                    <a:pt x="14" y="9"/>
                    <a:pt x="16" y="11"/>
                  </a:cubicBezTo>
                  <a:cubicBezTo>
                    <a:pt x="16" y="10"/>
                    <a:pt x="10" y="5"/>
                    <a:pt x="9"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3" name="Freeform 1550"/>
            <p:cNvSpPr>
              <a:spLocks/>
            </p:cNvSpPr>
            <p:nvPr userDrawn="1"/>
          </p:nvSpPr>
          <p:spPr bwMode="auto">
            <a:xfrm>
              <a:off x="344" y="368"/>
              <a:ext cx="1" cy="2"/>
            </a:xfrm>
            <a:custGeom>
              <a:avLst/>
              <a:gdLst>
                <a:gd name="T0" fmla="*/ 3 w 3"/>
                <a:gd name="T1" fmla="*/ 0 h 5"/>
                <a:gd name="T2" fmla="*/ 3 w 3"/>
                <a:gd name="T3" fmla="*/ 0 h 5"/>
                <a:gd name="T4" fmla="*/ 1 w 3"/>
                <a:gd name="T5" fmla="*/ 0 h 5"/>
                <a:gd name="T6" fmla="*/ 0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lnTo>
                    <a:pt x="3" y="0"/>
                  </a:lnTo>
                  <a:lnTo>
                    <a:pt x="1" y="0"/>
                  </a:lnTo>
                  <a:lnTo>
                    <a:pt x="0" y="5"/>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4" name="Freeform 1551"/>
            <p:cNvSpPr>
              <a:spLocks/>
            </p:cNvSpPr>
            <p:nvPr userDrawn="1"/>
          </p:nvSpPr>
          <p:spPr bwMode="auto">
            <a:xfrm>
              <a:off x="341" y="367"/>
              <a:ext cx="6" cy="11"/>
            </a:xfrm>
            <a:custGeom>
              <a:avLst/>
              <a:gdLst>
                <a:gd name="T0" fmla="*/ 15 w 15"/>
                <a:gd name="T1" fmla="*/ 1 h 23"/>
                <a:gd name="T2" fmla="*/ 15 w 15"/>
                <a:gd name="T3" fmla="*/ 1 h 23"/>
                <a:gd name="T4" fmla="*/ 11 w 15"/>
                <a:gd name="T5" fmla="*/ 1 h 23"/>
                <a:gd name="T6" fmla="*/ 5 w 15"/>
                <a:gd name="T7" fmla="*/ 12 h 23"/>
                <a:gd name="T8" fmla="*/ 7 w 15"/>
                <a:gd name="T9" fmla="*/ 1 h 23"/>
                <a:gd name="T10" fmla="*/ 1 w 15"/>
                <a:gd name="T11" fmla="*/ 1 h 23"/>
                <a:gd name="T12" fmla="*/ 0 w 15"/>
                <a:gd name="T13" fmla="*/ 23 h 23"/>
                <a:gd name="T14" fmla="*/ 8 w 15"/>
                <a:gd name="T15" fmla="*/ 15 h 23"/>
                <a:gd name="T16" fmla="*/ 15 w 15"/>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3">
                  <a:moveTo>
                    <a:pt x="15" y="1"/>
                  </a:moveTo>
                  <a:lnTo>
                    <a:pt x="15" y="1"/>
                  </a:lnTo>
                  <a:lnTo>
                    <a:pt x="11" y="1"/>
                  </a:lnTo>
                  <a:cubicBezTo>
                    <a:pt x="10" y="3"/>
                    <a:pt x="9" y="6"/>
                    <a:pt x="5" y="12"/>
                  </a:cubicBezTo>
                  <a:cubicBezTo>
                    <a:pt x="6" y="6"/>
                    <a:pt x="7" y="1"/>
                    <a:pt x="7" y="1"/>
                  </a:cubicBezTo>
                  <a:cubicBezTo>
                    <a:pt x="7" y="1"/>
                    <a:pt x="3" y="0"/>
                    <a:pt x="1" y="1"/>
                  </a:cubicBezTo>
                  <a:cubicBezTo>
                    <a:pt x="2" y="10"/>
                    <a:pt x="1" y="16"/>
                    <a:pt x="0" y="23"/>
                  </a:cubicBezTo>
                  <a:cubicBezTo>
                    <a:pt x="3" y="22"/>
                    <a:pt x="7" y="16"/>
                    <a:pt x="8" y="15"/>
                  </a:cubicBezTo>
                  <a:cubicBezTo>
                    <a:pt x="11" y="11"/>
                    <a:pt x="14" y="5"/>
                    <a:pt x="1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5" name="Freeform 1552"/>
            <p:cNvSpPr>
              <a:spLocks/>
            </p:cNvSpPr>
            <p:nvPr userDrawn="1"/>
          </p:nvSpPr>
          <p:spPr bwMode="auto">
            <a:xfrm>
              <a:off x="345" y="367"/>
              <a:ext cx="9" cy="12"/>
            </a:xfrm>
            <a:custGeom>
              <a:avLst/>
              <a:gdLst>
                <a:gd name="T0" fmla="*/ 22 w 22"/>
                <a:gd name="T1" fmla="*/ 0 h 27"/>
                <a:gd name="T2" fmla="*/ 22 w 22"/>
                <a:gd name="T3" fmla="*/ 0 h 27"/>
                <a:gd name="T4" fmla="*/ 17 w 22"/>
                <a:gd name="T5" fmla="*/ 1 h 27"/>
                <a:gd name="T6" fmla="*/ 9 w 22"/>
                <a:gd name="T7" fmla="*/ 12 h 27"/>
                <a:gd name="T8" fmla="*/ 13 w 22"/>
                <a:gd name="T9" fmla="*/ 1 h 27"/>
                <a:gd name="T10" fmla="*/ 9 w 22"/>
                <a:gd name="T11" fmla="*/ 1 h 27"/>
                <a:gd name="T12" fmla="*/ 0 w 22"/>
                <a:gd name="T13" fmla="*/ 27 h 27"/>
                <a:gd name="T14" fmla="*/ 22 w 22"/>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7">
                  <a:moveTo>
                    <a:pt x="22" y="0"/>
                  </a:moveTo>
                  <a:lnTo>
                    <a:pt x="22" y="0"/>
                  </a:lnTo>
                  <a:cubicBezTo>
                    <a:pt x="20" y="1"/>
                    <a:pt x="17" y="1"/>
                    <a:pt x="17" y="1"/>
                  </a:cubicBezTo>
                  <a:cubicBezTo>
                    <a:pt x="17" y="2"/>
                    <a:pt x="11" y="11"/>
                    <a:pt x="9" y="12"/>
                  </a:cubicBezTo>
                  <a:cubicBezTo>
                    <a:pt x="11" y="7"/>
                    <a:pt x="12" y="3"/>
                    <a:pt x="13" y="1"/>
                  </a:cubicBezTo>
                  <a:lnTo>
                    <a:pt x="9" y="1"/>
                  </a:lnTo>
                  <a:cubicBezTo>
                    <a:pt x="8" y="2"/>
                    <a:pt x="1" y="27"/>
                    <a:pt x="0" y="27"/>
                  </a:cubicBezTo>
                  <a:cubicBezTo>
                    <a:pt x="4" y="24"/>
                    <a:pt x="19" y="7"/>
                    <a:pt x="2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6" name="Freeform 1553"/>
            <p:cNvSpPr>
              <a:spLocks/>
            </p:cNvSpPr>
            <p:nvPr userDrawn="1"/>
          </p:nvSpPr>
          <p:spPr bwMode="auto">
            <a:xfrm>
              <a:off x="355" y="367"/>
              <a:ext cx="4" cy="1"/>
            </a:xfrm>
            <a:custGeom>
              <a:avLst/>
              <a:gdLst>
                <a:gd name="T0" fmla="*/ 2 w 10"/>
                <a:gd name="T1" fmla="*/ 0 h 3"/>
                <a:gd name="T2" fmla="*/ 2 w 10"/>
                <a:gd name="T3" fmla="*/ 0 h 3"/>
                <a:gd name="T4" fmla="*/ 0 w 10"/>
                <a:gd name="T5" fmla="*/ 0 h 3"/>
                <a:gd name="T6" fmla="*/ 0 w 10"/>
                <a:gd name="T7" fmla="*/ 1 h 3"/>
                <a:gd name="T8" fmla="*/ 10 w 10"/>
                <a:gd name="T9" fmla="*/ 3 h 3"/>
                <a:gd name="T10" fmla="*/ 2 w 10"/>
                <a:gd name="T11" fmla="*/ 0 h 3"/>
              </a:gdLst>
              <a:ahLst/>
              <a:cxnLst>
                <a:cxn ang="0">
                  <a:pos x="T0" y="T1"/>
                </a:cxn>
                <a:cxn ang="0">
                  <a:pos x="T2" y="T3"/>
                </a:cxn>
                <a:cxn ang="0">
                  <a:pos x="T4" y="T5"/>
                </a:cxn>
                <a:cxn ang="0">
                  <a:pos x="T6" y="T7"/>
                </a:cxn>
                <a:cxn ang="0">
                  <a:pos x="T8" y="T9"/>
                </a:cxn>
                <a:cxn ang="0">
                  <a:pos x="T10" y="T11"/>
                </a:cxn>
              </a:cxnLst>
              <a:rect l="0" t="0" r="r" b="b"/>
              <a:pathLst>
                <a:path w="10" h="3">
                  <a:moveTo>
                    <a:pt x="2" y="0"/>
                  </a:moveTo>
                  <a:lnTo>
                    <a:pt x="2" y="0"/>
                  </a:lnTo>
                  <a:lnTo>
                    <a:pt x="0" y="0"/>
                  </a:lnTo>
                  <a:lnTo>
                    <a:pt x="0" y="1"/>
                  </a:lnTo>
                  <a:lnTo>
                    <a:pt x="10" y="3"/>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7" name="Freeform 1554"/>
            <p:cNvSpPr>
              <a:spLocks/>
            </p:cNvSpPr>
            <p:nvPr userDrawn="1"/>
          </p:nvSpPr>
          <p:spPr bwMode="auto">
            <a:xfrm>
              <a:off x="352" y="365"/>
              <a:ext cx="18" cy="11"/>
            </a:xfrm>
            <a:custGeom>
              <a:avLst/>
              <a:gdLst>
                <a:gd name="T0" fmla="*/ 19 w 41"/>
                <a:gd name="T1" fmla="*/ 0 h 24"/>
                <a:gd name="T2" fmla="*/ 19 w 41"/>
                <a:gd name="T3" fmla="*/ 0 h 24"/>
                <a:gd name="T4" fmla="*/ 11 w 41"/>
                <a:gd name="T5" fmla="*/ 4 h 24"/>
                <a:gd name="T6" fmla="*/ 25 w 41"/>
                <a:gd name="T7" fmla="*/ 10 h 24"/>
                <a:gd name="T8" fmla="*/ 6 w 41"/>
                <a:gd name="T9" fmla="*/ 7 h 24"/>
                <a:gd name="T10" fmla="*/ 0 w 41"/>
                <a:gd name="T11" fmla="*/ 17 h 24"/>
                <a:gd name="T12" fmla="*/ 41 w 41"/>
                <a:gd name="T13" fmla="*/ 24 h 24"/>
                <a:gd name="T14" fmla="*/ 19 w 41"/>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4">
                  <a:moveTo>
                    <a:pt x="19" y="0"/>
                  </a:moveTo>
                  <a:lnTo>
                    <a:pt x="19" y="0"/>
                  </a:lnTo>
                  <a:cubicBezTo>
                    <a:pt x="18" y="1"/>
                    <a:pt x="14" y="3"/>
                    <a:pt x="11" y="4"/>
                  </a:cubicBezTo>
                  <a:cubicBezTo>
                    <a:pt x="15" y="5"/>
                    <a:pt x="21" y="7"/>
                    <a:pt x="25" y="10"/>
                  </a:cubicBezTo>
                  <a:cubicBezTo>
                    <a:pt x="22" y="10"/>
                    <a:pt x="11" y="7"/>
                    <a:pt x="6" y="7"/>
                  </a:cubicBezTo>
                  <a:cubicBezTo>
                    <a:pt x="5" y="10"/>
                    <a:pt x="1" y="16"/>
                    <a:pt x="0" y="17"/>
                  </a:cubicBezTo>
                  <a:cubicBezTo>
                    <a:pt x="12" y="10"/>
                    <a:pt x="28" y="12"/>
                    <a:pt x="41" y="24"/>
                  </a:cubicBezTo>
                  <a:cubicBezTo>
                    <a:pt x="37" y="15"/>
                    <a:pt x="22" y="1"/>
                    <a:pt x="1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8" name="Freeform 1555"/>
            <p:cNvSpPr>
              <a:spLocks/>
            </p:cNvSpPr>
            <p:nvPr userDrawn="1"/>
          </p:nvSpPr>
          <p:spPr bwMode="auto">
            <a:xfrm>
              <a:off x="369" y="362"/>
              <a:ext cx="6" cy="2"/>
            </a:xfrm>
            <a:custGeom>
              <a:avLst/>
              <a:gdLst>
                <a:gd name="T0" fmla="*/ 0 w 14"/>
                <a:gd name="T1" fmla="*/ 0 h 5"/>
                <a:gd name="T2" fmla="*/ 0 w 14"/>
                <a:gd name="T3" fmla="*/ 0 h 5"/>
                <a:gd name="T4" fmla="*/ 5 w 14"/>
                <a:gd name="T5" fmla="*/ 4 h 5"/>
                <a:gd name="T6" fmla="*/ 14 w 14"/>
                <a:gd name="T7" fmla="*/ 5 h 5"/>
                <a:gd name="T8" fmla="*/ 8 w 14"/>
                <a:gd name="T9" fmla="*/ 2 h 5"/>
                <a:gd name="T10" fmla="*/ 0 w 14"/>
                <a:gd name="T11" fmla="*/ 0 h 5"/>
              </a:gdLst>
              <a:ahLst/>
              <a:cxnLst>
                <a:cxn ang="0">
                  <a:pos x="T0" y="T1"/>
                </a:cxn>
                <a:cxn ang="0">
                  <a:pos x="T2" y="T3"/>
                </a:cxn>
                <a:cxn ang="0">
                  <a:pos x="T4" y="T5"/>
                </a:cxn>
                <a:cxn ang="0">
                  <a:pos x="T6" y="T7"/>
                </a:cxn>
                <a:cxn ang="0">
                  <a:pos x="T8" y="T9"/>
                </a:cxn>
                <a:cxn ang="0">
                  <a:pos x="T10" y="T11"/>
                </a:cxn>
              </a:cxnLst>
              <a:rect l="0" t="0" r="r" b="b"/>
              <a:pathLst>
                <a:path w="14" h="5">
                  <a:moveTo>
                    <a:pt x="0" y="0"/>
                  </a:moveTo>
                  <a:lnTo>
                    <a:pt x="0" y="0"/>
                  </a:lnTo>
                  <a:cubicBezTo>
                    <a:pt x="1" y="1"/>
                    <a:pt x="3" y="3"/>
                    <a:pt x="5" y="4"/>
                  </a:cubicBezTo>
                  <a:cubicBezTo>
                    <a:pt x="7" y="4"/>
                    <a:pt x="10" y="5"/>
                    <a:pt x="14" y="5"/>
                  </a:cubicBezTo>
                  <a:cubicBezTo>
                    <a:pt x="13" y="5"/>
                    <a:pt x="8" y="2"/>
                    <a:pt x="8" y="2"/>
                  </a:cubicBezTo>
                  <a:cubicBezTo>
                    <a:pt x="5" y="2"/>
                    <a:pt x="2"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29" name="Freeform 1556"/>
            <p:cNvSpPr>
              <a:spLocks/>
            </p:cNvSpPr>
            <p:nvPr userDrawn="1"/>
          </p:nvSpPr>
          <p:spPr bwMode="auto">
            <a:xfrm>
              <a:off x="371" y="362"/>
              <a:ext cx="13" cy="8"/>
            </a:xfrm>
            <a:custGeom>
              <a:avLst/>
              <a:gdLst>
                <a:gd name="T0" fmla="*/ 15 w 29"/>
                <a:gd name="T1" fmla="*/ 0 h 18"/>
                <a:gd name="T2" fmla="*/ 15 w 29"/>
                <a:gd name="T3" fmla="*/ 0 h 18"/>
                <a:gd name="T4" fmla="*/ 4 w 29"/>
                <a:gd name="T5" fmla="*/ 2 h 18"/>
                <a:gd name="T6" fmla="*/ 19 w 29"/>
                <a:gd name="T7" fmla="*/ 9 h 18"/>
                <a:gd name="T8" fmla="*/ 0 w 29"/>
                <a:gd name="T9" fmla="*/ 5 h 18"/>
                <a:gd name="T10" fmla="*/ 8 w 29"/>
                <a:gd name="T11" fmla="*/ 11 h 18"/>
                <a:gd name="T12" fmla="*/ 29 w 29"/>
                <a:gd name="T13" fmla="*/ 18 h 18"/>
                <a:gd name="T14" fmla="*/ 15 w 29"/>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8">
                  <a:moveTo>
                    <a:pt x="15" y="0"/>
                  </a:moveTo>
                  <a:lnTo>
                    <a:pt x="15" y="0"/>
                  </a:lnTo>
                  <a:cubicBezTo>
                    <a:pt x="12" y="1"/>
                    <a:pt x="9" y="2"/>
                    <a:pt x="4" y="2"/>
                  </a:cubicBezTo>
                  <a:cubicBezTo>
                    <a:pt x="10" y="4"/>
                    <a:pt x="14" y="5"/>
                    <a:pt x="19" y="9"/>
                  </a:cubicBezTo>
                  <a:cubicBezTo>
                    <a:pt x="12" y="6"/>
                    <a:pt x="6" y="6"/>
                    <a:pt x="0" y="5"/>
                  </a:cubicBezTo>
                  <a:cubicBezTo>
                    <a:pt x="3" y="7"/>
                    <a:pt x="6" y="10"/>
                    <a:pt x="8" y="11"/>
                  </a:cubicBezTo>
                  <a:cubicBezTo>
                    <a:pt x="15" y="15"/>
                    <a:pt x="22" y="17"/>
                    <a:pt x="29" y="18"/>
                  </a:cubicBezTo>
                  <a:cubicBezTo>
                    <a:pt x="28" y="10"/>
                    <a:pt x="24" y="3"/>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0" name="Freeform 1557"/>
            <p:cNvSpPr>
              <a:spLocks/>
            </p:cNvSpPr>
            <p:nvPr userDrawn="1"/>
          </p:nvSpPr>
          <p:spPr bwMode="auto">
            <a:xfrm>
              <a:off x="379" y="360"/>
              <a:ext cx="16" cy="27"/>
            </a:xfrm>
            <a:custGeom>
              <a:avLst/>
              <a:gdLst>
                <a:gd name="T0" fmla="*/ 3 w 36"/>
                <a:gd name="T1" fmla="*/ 0 h 59"/>
                <a:gd name="T2" fmla="*/ 3 w 36"/>
                <a:gd name="T3" fmla="*/ 0 h 59"/>
                <a:gd name="T4" fmla="*/ 0 w 36"/>
                <a:gd name="T5" fmla="*/ 3 h 59"/>
                <a:gd name="T6" fmla="*/ 12 w 36"/>
                <a:gd name="T7" fmla="*/ 14 h 59"/>
                <a:gd name="T8" fmla="*/ 21 w 36"/>
                <a:gd name="T9" fmla="*/ 25 h 59"/>
                <a:gd name="T10" fmla="*/ 19 w 36"/>
                <a:gd name="T11" fmla="*/ 43 h 59"/>
                <a:gd name="T12" fmla="*/ 30 w 36"/>
                <a:gd name="T13" fmla="*/ 55 h 59"/>
                <a:gd name="T14" fmla="*/ 18 w 36"/>
                <a:gd name="T15" fmla="*/ 46 h 59"/>
                <a:gd name="T16" fmla="*/ 23 w 36"/>
                <a:gd name="T17" fmla="*/ 58 h 59"/>
                <a:gd name="T18" fmla="*/ 36 w 36"/>
                <a:gd name="T19" fmla="*/ 55 h 59"/>
                <a:gd name="T20" fmla="*/ 27 w 36"/>
                <a:gd name="T21" fmla="*/ 15 h 59"/>
                <a:gd name="T22" fmla="*/ 3 w 36"/>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59">
                  <a:moveTo>
                    <a:pt x="3" y="0"/>
                  </a:moveTo>
                  <a:lnTo>
                    <a:pt x="3" y="0"/>
                  </a:lnTo>
                  <a:cubicBezTo>
                    <a:pt x="2" y="1"/>
                    <a:pt x="2" y="2"/>
                    <a:pt x="0" y="3"/>
                  </a:cubicBezTo>
                  <a:cubicBezTo>
                    <a:pt x="7" y="5"/>
                    <a:pt x="11" y="12"/>
                    <a:pt x="12" y="14"/>
                  </a:cubicBezTo>
                  <a:cubicBezTo>
                    <a:pt x="15" y="15"/>
                    <a:pt x="19" y="19"/>
                    <a:pt x="21" y="25"/>
                  </a:cubicBezTo>
                  <a:cubicBezTo>
                    <a:pt x="23" y="31"/>
                    <a:pt x="22" y="36"/>
                    <a:pt x="19" y="43"/>
                  </a:cubicBezTo>
                  <a:cubicBezTo>
                    <a:pt x="19" y="49"/>
                    <a:pt x="23" y="55"/>
                    <a:pt x="30" y="55"/>
                  </a:cubicBezTo>
                  <a:cubicBezTo>
                    <a:pt x="23" y="56"/>
                    <a:pt x="19" y="52"/>
                    <a:pt x="18" y="46"/>
                  </a:cubicBezTo>
                  <a:cubicBezTo>
                    <a:pt x="16" y="51"/>
                    <a:pt x="19" y="56"/>
                    <a:pt x="23" y="58"/>
                  </a:cubicBezTo>
                  <a:cubicBezTo>
                    <a:pt x="28" y="59"/>
                    <a:pt x="33" y="59"/>
                    <a:pt x="36" y="55"/>
                  </a:cubicBezTo>
                  <a:cubicBezTo>
                    <a:pt x="18" y="52"/>
                    <a:pt x="34" y="29"/>
                    <a:pt x="27" y="15"/>
                  </a:cubicBezTo>
                  <a:cubicBezTo>
                    <a:pt x="23" y="9"/>
                    <a:pt x="16" y="2"/>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1" name="Freeform 1558"/>
            <p:cNvSpPr>
              <a:spLocks/>
            </p:cNvSpPr>
            <p:nvPr userDrawn="1"/>
          </p:nvSpPr>
          <p:spPr bwMode="auto">
            <a:xfrm>
              <a:off x="361" y="360"/>
              <a:ext cx="15" cy="9"/>
            </a:xfrm>
            <a:custGeom>
              <a:avLst/>
              <a:gdLst>
                <a:gd name="T0" fmla="*/ 7 w 34"/>
                <a:gd name="T1" fmla="*/ 0 h 20"/>
                <a:gd name="T2" fmla="*/ 7 w 34"/>
                <a:gd name="T3" fmla="*/ 0 h 20"/>
                <a:gd name="T4" fmla="*/ 6 w 34"/>
                <a:gd name="T5" fmla="*/ 4 h 20"/>
                <a:gd name="T6" fmla="*/ 18 w 34"/>
                <a:gd name="T7" fmla="*/ 13 h 20"/>
                <a:gd name="T8" fmla="*/ 3 w 34"/>
                <a:gd name="T9" fmla="*/ 7 h 20"/>
                <a:gd name="T10" fmla="*/ 0 w 34"/>
                <a:gd name="T11" fmla="*/ 10 h 20"/>
                <a:gd name="T12" fmla="*/ 34 w 34"/>
                <a:gd name="T13" fmla="*/ 20 h 20"/>
                <a:gd name="T14" fmla="*/ 7 w 34"/>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0">
                  <a:moveTo>
                    <a:pt x="7" y="0"/>
                  </a:moveTo>
                  <a:lnTo>
                    <a:pt x="7" y="0"/>
                  </a:lnTo>
                  <a:cubicBezTo>
                    <a:pt x="7" y="1"/>
                    <a:pt x="6" y="2"/>
                    <a:pt x="6" y="4"/>
                  </a:cubicBezTo>
                  <a:cubicBezTo>
                    <a:pt x="9" y="6"/>
                    <a:pt x="14" y="10"/>
                    <a:pt x="18" y="13"/>
                  </a:cubicBezTo>
                  <a:cubicBezTo>
                    <a:pt x="13" y="11"/>
                    <a:pt x="8" y="8"/>
                    <a:pt x="3" y="7"/>
                  </a:cubicBezTo>
                  <a:cubicBezTo>
                    <a:pt x="3" y="8"/>
                    <a:pt x="2" y="9"/>
                    <a:pt x="0" y="10"/>
                  </a:cubicBezTo>
                  <a:cubicBezTo>
                    <a:pt x="14" y="19"/>
                    <a:pt x="27" y="20"/>
                    <a:pt x="34" y="20"/>
                  </a:cubicBezTo>
                  <a:cubicBezTo>
                    <a:pt x="28" y="11"/>
                    <a:pt x="14" y="3"/>
                    <a:pt x="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2" name="Freeform 1559"/>
            <p:cNvSpPr>
              <a:spLocks/>
            </p:cNvSpPr>
            <p:nvPr userDrawn="1"/>
          </p:nvSpPr>
          <p:spPr bwMode="auto">
            <a:xfrm>
              <a:off x="364" y="348"/>
              <a:ext cx="16" cy="16"/>
            </a:xfrm>
            <a:custGeom>
              <a:avLst/>
              <a:gdLst>
                <a:gd name="T0" fmla="*/ 1 w 35"/>
                <a:gd name="T1" fmla="*/ 0 h 35"/>
                <a:gd name="T2" fmla="*/ 1 w 35"/>
                <a:gd name="T3" fmla="*/ 0 h 35"/>
                <a:gd name="T4" fmla="*/ 1 w 35"/>
                <a:gd name="T5" fmla="*/ 7 h 35"/>
                <a:gd name="T6" fmla="*/ 9 w 35"/>
                <a:gd name="T7" fmla="*/ 19 h 35"/>
                <a:gd name="T8" fmla="*/ 1 w 35"/>
                <a:gd name="T9" fmla="*/ 11 h 35"/>
                <a:gd name="T10" fmla="*/ 0 w 35"/>
                <a:gd name="T11" fmla="*/ 25 h 35"/>
                <a:gd name="T12" fmla="*/ 7 w 35"/>
                <a:gd name="T13" fmla="*/ 29 h 35"/>
                <a:gd name="T14" fmla="*/ 35 w 35"/>
                <a:gd name="T15" fmla="*/ 23 h 35"/>
                <a:gd name="T16" fmla="*/ 9 w 35"/>
                <a:gd name="T17" fmla="*/ 26 h 35"/>
                <a:gd name="T18" fmla="*/ 30 w 35"/>
                <a:gd name="T19" fmla="*/ 24 h 35"/>
                <a:gd name="T20" fmla="*/ 8 w 35"/>
                <a:gd name="T21" fmla="*/ 8 h 35"/>
                <a:gd name="T22" fmla="*/ 1 w 3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1" y="0"/>
                  </a:moveTo>
                  <a:lnTo>
                    <a:pt x="1" y="0"/>
                  </a:lnTo>
                  <a:lnTo>
                    <a:pt x="1" y="7"/>
                  </a:lnTo>
                  <a:cubicBezTo>
                    <a:pt x="2" y="12"/>
                    <a:pt x="7" y="17"/>
                    <a:pt x="9" y="19"/>
                  </a:cubicBezTo>
                  <a:cubicBezTo>
                    <a:pt x="6" y="18"/>
                    <a:pt x="2" y="13"/>
                    <a:pt x="1" y="11"/>
                  </a:cubicBezTo>
                  <a:cubicBezTo>
                    <a:pt x="1" y="18"/>
                    <a:pt x="1" y="21"/>
                    <a:pt x="0" y="25"/>
                  </a:cubicBezTo>
                  <a:cubicBezTo>
                    <a:pt x="1" y="26"/>
                    <a:pt x="5" y="28"/>
                    <a:pt x="7" y="29"/>
                  </a:cubicBezTo>
                  <a:cubicBezTo>
                    <a:pt x="20" y="35"/>
                    <a:pt x="32" y="30"/>
                    <a:pt x="35" y="23"/>
                  </a:cubicBezTo>
                  <a:cubicBezTo>
                    <a:pt x="30" y="27"/>
                    <a:pt x="19" y="32"/>
                    <a:pt x="9" y="26"/>
                  </a:cubicBezTo>
                  <a:cubicBezTo>
                    <a:pt x="17" y="29"/>
                    <a:pt x="25" y="28"/>
                    <a:pt x="30" y="24"/>
                  </a:cubicBezTo>
                  <a:cubicBezTo>
                    <a:pt x="23" y="24"/>
                    <a:pt x="11" y="21"/>
                    <a:pt x="8" y="8"/>
                  </a:cubicBezTo>
                  <a:cubicBezTo>
                    <a:pt x="6" y="6"/>
                    <a:pt x="2" y="3"/>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3" name="Freeform 1560"/>
            <p:cNvSpPr>
              <a:spLocks/>
            </p:cNvSpPr>
            <p:nvPr userDrawn="1"/>
          </p:nvSpPr>
          <p:spPr bwMode="auto">
            <a:xfrm>
              <a:off x="365" y="332"/>
              <a:ext cx="6" cy="19"/>
            </a:xfrm>
            <a:custGeom>
              <a:avLst/>
              <a:gdLst>
                <a:gd name="T0" fmla="*/ 0 w 13"/>
                <a:gd name="T1" fmla="*/ 0 h 41"/>
                <a:gd name="T2" fmla="*/ 0 w 13"/>
                <a:gd name="T3" fmla="*/ 0 h 41"/>
                <a:gd name="T4" fmla="*/ 0 w 13"/>
                <a:gd name="T5" fmla="*/ 30 h 41"/>
                <a:gd name="T6" fmla="*/ 11 w 13"/>
                <a:gd name="T7" fmla="*/ 41 h 41"/>
                <a:gd name="T8" fmla="*/ 13 w 13"/>
                <a:gd name="T9" fmla="*/ 1 h 41"/>
                <a:gd name="T10" fmla="*/ 6 w 13"/>
                <a:gd name="T11" fmla="*/ 5 h 41"/>
                <a:gd name="T12" fmla="*/ 4 w 13"/>
                <a:gd name="T13" fmla="*/ 25 h 41"/>
                <a:gd name="T14" fmla="*/ 4 w 13"/>
                <a:gd name="T15" fmla="*/ 5 h 41"/>
                <a:gd name="T16" fmla="*/ 0 w 1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1">
                  <a:moveTo>
                    <a:pt x="0" y="0"/>
                  </a:moveTo>
                  <a:lnTo>
                    <a:pt x="0" y="0"/>
                  </a:lnTo>
                  <a:lnTo>
                    <a:pt x="0" y="30"/>
                  </a:lnTo>
                  <a:cubicBezTo>
                    <a:pt x="2" y="34"/>
                    <a:pt x="6" y="40"/>
                    <a:pt x="11" y="41"/>
                  </a:cubicBezTo>
                  <a:cubicBezTo>
                    <a:pt x="7" y="30"/>
                    <a:pt x="6" y="15"/>
                    <a:pt x="13" y="1"/>
                  </a:cubicBezTo>
                  <a:cubicBezTo>
                    <a:pt x="12" y="2"/>
                    <a:pt x="7" y="4"/>
                    <a:pt x="6" y="5"/>
                  </a:cubicBezTo>
                  <a:cubicBezTo>
                    <a:pt x="6" y="8"/>
                    <a:pt x="4" y="18"/>
                    <a:pt x="4" y="25"/>
                  </a:cubicBezTo>
                  <a:cubicBezTo>
                    <a:pt x="2" y="18"/>
                    <a:pt x="3" y="7"/>
                    <a:pt x="4" y="5"/>
                  </a:cubicBezTo>
                  <a:cubicBezTo>
                    <a:pt x="3" y="3"/>
                    <a:pt x="3" y="2"/>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4" name="Freeform 1561"/>
            <p:cNvSpPr>
              <a:spLocks/>
            </p:cNvSpPr>
            <p:nvPr userDrawn="1"/>
          </p:nvSpPr>
          <p:spPr bwMode="auto">
            <a:xfrm>
              <a:off x="383" y="331"/>
              <a:ext cx="11" cy="20"/>
            </a:xfrm>
            <a:custGeom>
              <a:avLst/>
              <a:gdLst>
                <a:gd name="T0" fmla="*/ 11 w 26"/>
                <a:gd name="T1" fmla="*/ 1 h 44"/>
                <a:gd name="T2" fmla="*/ 11 w 26"/>
                <a:gd name="T3" fmla="*/ 1 h 44"/>
                <a:gd name="T4" fmla="*/ 12 w 26"/>
                <a:gd name="T5" fmla="*/ 28 h 44"/>
                <a:gd name="T6" fmla="*/ 6 w 26"/>
                <a:gd name="T7" fmla="*/ 0 h 44"/>
                <a:gd name="T8" fmla="*/ 0 w 26"/>
                <a:gd name="T9" fmla="*/ 5 h 44"/>
                <a:gd name="T10" fmla="*/ 0 w 26"/>
                <a:gd name="T11" fmla="*/ 32 h 44"/>
                <a:gd name="T12" fmla="*/ 13 w 26"/>
                <a:gd name="T13" fmla="*/ 44 h 44"/>
                <a:gd name="T14" fmla="*/ 25 w 26"/>
                <a:gd name="T15" fmla="*/ 33 h 44"/>
                <a:gd name="T16" fmla="*/ 21 w 26"/>
                <a:gd name="T17" fmla="*/ 4 h 44"/>
                <a:gd name="T18" fmla="*/ 11 w 26"/>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44">
                  <a:moveTo>
                    <a:pt x="11" y="1"/>
                  </a:moveTo>
                  <a:lnTo>
                    <a:pt x="11" y="1"/>
                  </a:lnTo>
                  <a:cubicBezTo>
                    <a:pt x="11" y="6"/>
                    <a:pt x="13" y="20"/>
                    <a:pt x="12" y="28"/>
                  </a:cubicBezTo>
                  <a:cubicBezTo>
                    <a:pt x="10" y="23"/>
                    <a:pt x="6" y="2"/>
                    <a:pt x="6" y="0"/>
                  </a:cubicBezTo>
                  <a:cubicBezTo>
                    <a:pt x="5" y="3"/>
                    <a:pt x="2" y="3"/>
                    <a:pt x="0" y="5"/>
                  </a:cubicBezTo>
                  <a:cubicBezTo>
                    <a:pt x="0" y="9"/>
                    <a:pt x="0" y="30"/>
                    <a:pt x="0" y="32"/>
                  </a:cubicBezTo>
                  <a:cubicBezTo>
                    <a:pt x="2" y="43"/>
                    <a:pt x="10" y="41"/>
                    <a:pt x="13" y="44"/>
                  </a:cubicBezTo>
                  <a:cubicBezTo>
                    <a:pt x="18" y="41"/>
                    <a:pt x="26" y="39"/>
                    <a:pt x="25" y="33"/>
                  </a:cubicBezTo>
                  <a:cubicBezTo>
                    <a:pt x="24" y="22"/>
                    <a:pt x="22" y="13"/>
                    <a:pt x="21" y="4"/>
                  </a:cubicBezTo>
                  <a:cubicBezTo>
                    <a:pt x="17" y="2"/>
                    <a:pt x="14" y="3"/>
                    <a:pt x="1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5" name="Freeform 1562"/>
            <p:cNvSpPr>
              <a:spLocks/>
            </p:cNvSpPr>
            <p:nvPr userDrawn="1"/>
          </p:nvSpPr>
          <p:spPr bwMode="auto">
            <a:xfrm>
              <a:off x="395" y="327"/>
              <a:ext cx="16" cy="26"/>
            </a:xfrm>
            <a:custGeom>
              <a:avLst/>
              <a:gdLst>
                <a:gd name="T0" fmla="*/ 9 w 37"/>
                <a:gd name="T1" fmla="*/ 0 h 57"/>
                <a:gd name="T2" fmla="*/ 9 w 37"/>
                <a:gd name="T3" fmla="*/ 0 h 57"/>
                <a:gd name="T4" fmla="*/ 19 w 37"/>
                <a:gd name="T5" fmla="*/ 36 h 57"/>
                <a:gd name="T6" fmla="*/ 4 w 37"/>
                <a:gd name="T7" fmla="*/ 1 h 57"/>
                <a:gd name="T8" fmla="*/ 0 w 37"/>
                <a:gd name="T9" fmla="*/ 8 h 57"/>
                <a:gd name="T10" fmla="*/ 12 w 37"/>
                <a:gd name="T11" fmla="*/ 50 h 57"/>
                <a:gd name="T12" fmla="*/ 27 w 37"/>
                <a:gd name="T13" fmla="*/ 57 h 57"/>
                <a:gd name="T14" fmla="*/ 35 w 37"/>
                <a:gd name="T15" fmla="*/ 43 h 57"/>
                <a:gd name="T16" fmla="*/ 16 w 37"/>
                <a:gd name="T17" fmla="*/ 1 h 57"/>
                <a:gd name="T18" fmla="*/ 9 w 37"/>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57">
                  <a:moveTo>
                    <a:pt x="9" y="0"/>
                  </a:moveTo>
                  <a:lnTo>
                    <a:pt x="9" y="0"/>
                  </a:lnTo>
                  <a:cubicBezTo>
                    <a:pt x="11" y="8"/>
                    <a:pt x="18" y="32"/>
                    <a:pt x="19" y="36"/>
                  </a:cubicBezTo>
                  <a:cubicBezTo>
                    <a:pt x="15" y="29"/>
                    <a:pt x="7" y="8"/>
                    <a:pt x="4" y="1"/>
                  </a:cubicBezTo>
                  <a:cubicBezTo>
                    <a:pt x="3" y="4"/>
                    <a:pt x="1" y="6"/>
                    <a:pt x="0" y="8"/>
                  </a:cubicBezTo>
                  <a:cubicBezTo>
                    <a:pt x="2" y="19"/>
                    <a:pt x="11" y="46"/>
                    <a:pt x="12" y="50"/>
                  </a:cubicBezTo>
                  <a:cubicBezTo>
                    <a:pt x="14" y="56"/>
                    <a:pt x="23" y="54"/>
                    <a:pt x="27" y="57"/>
                  </a:cubicBezTo>
                  <a:cubicBezTo>
                    <a:pt x="29" y="54"/>
                    <a:pt x="37" y="50"/>
                    <a:pt x="35" y="43"/>
                  </a:cubicBezTo>
                  <a:cubicBezTo>
                    <a:pt x="32" y="34"/>
                    <a:pt x="21" y="9"/>
                    <a:pt x="16" y="1"/>
                  </a:cubicBezTo>
                  <a:cubicBezTo>
                    <a:pt x="15" y="1"/>
                    <a:pt x="11" y="1"/>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6" name="Freeform 1563"/>
            <p:cNvSpPr>
              <a:spLocks/>
            </p:cNvSpPr>
            <p:nvPr userDrawn="1"/>
          </p:nvSpPr>
          <p:spPr bwMode="auto">
            <a:xfrm>
              <a:off x="405" y="320"/>
              <a:ext cx="21" cy="29"/>
            </a:xfrm>
            <a:custGeom>
              <a:avLst/>
              <a:gdLst>
                <a:gd name="T0" fmla="*/ 14 w 47"/>
                <a:gd name="T1" fmla="*/ 2 h 63"/>
                <a:gd name="T2" fmla="*/ 14 w 47"/>
                <a:gd name="T3" fmla="*/ 2 h 63"/>
                <a:gd name="T4" fmla="*/ 3 w 47"/>
                <a:gd name="T5" fmla="*/ 0 h 63"/>
                <a:gd name="T6" fmla="*/ 28 w 47"/>
                <a:gd name="T7" fmla="*/ 40 h 63"/>
                <a:gd name="T8" fmla="*/ 2 w 47"/>
                <a:gd name="T9" fmla="*/ 8 h 63"/>
                <a:gd name="T10" fmla="*/ 0 w 47"/>
                <a:gd name="T11" fmla="*/ 15 h 63"/>
                <a:gd name="T12" fmla="*/ 25 w 47"/>
                <a:gd name="T13" fmla="*/ 59 h 63"/>
                <a:gd name="T14" fmla="*/ 40 w 47"/>
                <a:gd name="T15" fmla="*/ 62 h 63"/>
                <a:gd name="T16" fmla="*/ 45 w 47"/>
                <a:gd name="T17" fmla="*/ 48 h 63"/>
                <a:gd name="T18" fmla="*/ 14 w 47"/>
                <a:gd name="T19" fmla="*/ 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3">
                  <a:moveTo>
                    <a:pt x="14" y="2"/>
                  </a:moveTo>
                  <a:lnTo>
                    <a:pt x="14" y="2"/>
                  </a:lnTo>
                  <a:cubicBezTo>
                    <a:pt x="11" y="2"/>
                    <a:pt x="7" y="2"/>
                    <a:pt x="3" y="0"/>
                  </a:cubicBezTo>
                  <a:cubicBezTo>
                    <a:pt x="4" y="1"/>
                    <a:pt x="24" y="31"/>
                    <a:pt x="28" y="40"/>
                  </a:cubicBezTo>
                  <a:cubicBezTo>
                    <a:pt x="23" y="36"/>
                    <a:pt x="7" y="14"/>
                    <a:pt x="2" y="8"/>
                  </a:cubicBezTo>
                  <a:cubicBezTo>
                    <a:pt x="2" y="10"/>
                    <a:pt x="0" y="12"/>
                    <a:pt x="0" y="15"/>
                  </a:cubicBezTo>
                  <a:cubicBezTo>
                    <a:pt x="3" y="21"/>
                    <a:pt x="23" y="57"/>
                    <a:pt x="25" y="59"/>
                  </a:cubicBezTo>
                  <a:cubicBezTo>
                    <a:pt x="30" y="63"/>
                    <a:pt x="35" y="60"/>
                    <a:pt x="40" y="62"/>
                  </a:cubicBezTo>
                  <a:cubicBezTo>
                    <a:pt x="42" y="58"/>
                    <a:pt x="47" y="55"/>
                    <a:pt x="45" y="48"/>
                  </a:cubicBezTo>
                  <a:cubicBezTo>
                    <a:pt x="44" y="42"/>
                    <a:pt x="18" y="7"/>
                    <a:pt x="1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7" name="Freeform 1564"/>
            <p:cNvSpPr>
              <a:spLocks/>
            </p:cNvSpPr>
            <p:nvPr userDrawn="1"/>
          </p:nvSpPr>
          <p:spPr bwMode="auto">
            <a:xfrm>
              <a:off x="363" y="314"/>
              <a:ext cx="11" cy="19"/>
            </a:xfrm>
            <a:custGeom>
              <a:avLst/>
              <a:gdLst>
                <a:gd name="T0" fmla="*/ 1 w 24"/>
                <a:gd name="T1" fmla="*/ 30 h 43"/>
                <a:gd name="T2" fmla="*/ 1 w 24"/>
                <a:gd name="T3" fmla="*/ 30 h 43"/>
                <a:gd name="T4" fmla="*/ 9 w 24"/>
                <a:gd name="T5" fmla="*/ 43 h 43"/>
                <a:gd name="T6" fmla="*/ 21 w 24"/>
                <a:gd name="T7" fmla="*/ 35 h 43"/>
                <a:gd name="T8" fmla="*/ 24 w 24"/>
                <a:gd name="T9" fmla="*/ 4 h 43"/>
                <a:gd name="T10" fmla="*/ 19 w 24"/>
                <a:gd name="T11" fmla="*/ 6 h 43"/>
                <a:gd name="T12" fmla="*/ 11 w 24"/>
                <a:gd name="T13" fmla="*/ 27 h 43"/>
                <a:gd name="T14" fmla="*/ 14 w 24"/>
                <a:gd name="T15" fmla="*/ 4 h 43"/>
                <a:gd name="T16" fmla="*/ 10 w 24"/>
                <a:gd name="T17" fmla="*/ 0 h 43"/>
                <a:gd name="T18" fmla="*/ 1 w 24"/>
                <a:gd name="T19" fmla="*/ 3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43">
                  <a:moveTo>
                    <a:pt x="1" y="30"/>
                  </a:moveTo>
                  <a:lnTo>
                    <a:pt x="1" y="30"/>
                  </a:lnTo>
                  <a:cubicBezTo>
                    <a:pt x="0" y="37"/>
                    <a:pt x="6" y="38"/>
                    <a:pt x="9" y="43"/>
                  </a:cubicBezTo>
                  <a:cubicBezTo>
                    <a:pt x="13" y="40"/>
                    <a:pt x="21" y="39"/>
                    <a:pt x="21" y="35"/>
                  </a:cubicBezTo>
                  <a:cubicBezTo>
                    <a:pt x="22" y="29"/>
                    <a:pt x="24" y="11"/>
                    <a:pt x="24" y="4"/>
                  </a:cubicBezTo>
                  <a:cubicBezTo>
                    <a:pt x="22" y="5"/>
                    <a:pt x="20" y="5"/>
                    <a:pt x="19" y="6"/>
                  </a:cubicBezTo>
                  <a:cubicBezTo>
                    <a:pt x="17" y="11"/>
                    <a:pt x="13" y="23"/>
                    <a:pt x="11" y="27"/>
                  </a:cubicBezTo>
                  <a:cubicBezTo>
                    <a:pt x="12" y="21"/>
                    <a:pt x="14" y="4"/>
                    <a:pt x="14" y="4"/>
                  </a:cubicBezTo>
                  <a:cubicBezTo>
                    <a:pt x="14" y="4"/>
                    <a:pt x="11" y="1"/>
                    <a:pt x="10" y="0"/>
                  </a:cubicBezTo>
                  <a:cubicBezTo>
                    <a:pt x="7" y="8"/>
                    <a:pt x="4" y="19"/>
                    <a:pt x="1" y="3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8" name="Freeform 1565"/>
            <p:cNvSpPr>
              <a:spLocks/>
            </p:cNvSpPr>
            <p:nvPr userDrawn="1"/>
          </p:nvSpPr>
          <p:spPr bwMode="auto">
            <a:xfrm>
              <a:off x="375" y="313"/>
              <a:ext cx="10" cy="20"/>
            </a:xfrm>
            <a:custGeom>
              <a:avLst/>
              <a:gdLst>
                <a:gd name="T0" fmla="*/ 8 w 23"/>
                <a:gd name="T1" fmla="*/ 3 h 46"/>
                <a:gd name="T2" fmla="*/ 8 w 23"/>
                <a:gd name="T3" fmla="*/ 3 h 46"/>
                <a:gd name="T4" fmla="*/ 6 w 23"/>
                <a:gd name="T5" fmla="*/ 0 h 46"/>
                <a:gd name="T6" fmla="*/ 2 w 23"/>
                <a:gd name="T7" fmla="*/ 6 h 46"/>
                <a:gd name="T8" fmla="*/ 0 w 23"/>
                <a:gd name="T9" fmla="*/ 36 h 46"/>
                <a:gd name="T10" fmla="*/ 11 w 23"/>
                <a:gd name="T11" fmla="*/ 46 h 46"/>
                <a:gd name="T12" fmla="*/ 23 w 23"/>
                <a:gd name="T13" fmla="*/ 35 h 46"/>
                <a:gd name="T14" fmla="*/ 19 w 23"/>
                <a:gd name="T15" fmla="*/ 8 h 46"/>
                <a:gd name="T16" fmla="*/ 17 w 23"/>
                <a:gd name="T17" fmla="*/ 10 h 46"/>
                <a:gd name="T18" fmla="*/ 13 w 23"/>
                <a:gd name="T19" fmla="*/ 6 h 46"/>
                <a:gd name="T20" fmla="*/ 11 w 23"/>
                <a:gd name="T21" fmla="*/ 29 h 46"/>
                <a:gd name="T22" fmla="*/ 8 w 23"/>
                <a:gd name="T23"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6">
                  <a:moveTo>
                    <a:pt x="8" y="3"/>
                  </a:moveTo>
                  <a:lnTo>
                    <a:pt x="8" y="3"/>
                  </a:lnTo>
                  <a:cubicBezTo>
                    <a:pt x="7" y="2"/>
                    <a:pt x="6" y="2"/>
                    <a:pt x="6" y="0"/>
                  </a:cubicBezTo>
                  <a:cubicBezTo>
                    <a:pt x="5" y="3"/>
                    <a:pt x="3" y="5"/>
                    <a:pt x="2" y="6"/>
                  </a:cubicBezTo>
                  <a:cubicBezTo>
                    <a:pt x="2" y="11"/>
                    <a:pt x="0" y="33"/>
                    <a:pt x="0" y="36"/>
                  </a:cubicBezTo>
                  <a:cubicBezTo>
                    <a:pt x="0" y="42"/>
                    <a:pt x="6" y="43"/>
                    <a:pt x="11" y="46"/>
                  </a:cubicBezTo>
                  <a:cubicBezTo>
                    <a:pt x="16" y="42"/>
                    <a:pt x="23" y="41"/>
                    <a:pt x="23" y="35"/>
                  </a:cubicBezTo>
                  <a:cubicBezTo>
                    <a:pt x="22" y="27"/>
                    <a:pt x="20" y="14"/>
                    <a:pt x="19" y="8"/>
                  </a:cubicBezTo>
                  <a:cubicBezTo>
                    <a:pt x="19" y="8"/>
                    <a:pt x="18" y="9"/>
                    <a:pt x="17" y="10"/>
                  </a:cubicBezTo>
                  <a:cubicBezTo>
                    <a:pt x="15" y="7"/>
                    <a:pt x="14" y="7"/>
                    <a:pt x="13" y="6"/>
                  </a:cubicBezTo>
                  <a:cubicBezTo>
                    <a:pt x="12" y="9"/>
                    <a:pt x="12" y="21"/>
                    <a:pt x="11" y="29"/>
                  </a:cubicBezTo>
                  <a:cubicBezTo>
                    <a:pt x="9" y="21"/>
                    <a:pt x="9" y="11"/>
                    <a:pt x="8"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39" name="Freeform 1566"/>
            <p:cNvSpPr>
              <a:spLocks/>
            </p:cNvSpPr>
            <p:nvPr userDrawn="1"/>
          </p:nvSpPr>
          <p:spPr bwMode="auto">
            <a:xfrm>
              <a:off x="387" y="313"/>
              <a:ext cx="1" cy="6"/>
            </a:xfrm>
            <a:custGeom>
              <a:avLst/>
              <a:gdLst>
                <a:gd name="T0" fmla="*/ 1 w 4"/>
                <a:gd name="T1" fmla="*/ 0 h 12"/>
                <a:gd name="T2" fmla="*/ 1 w 4"/>
                <a:gd name="T3" fmla="*/ 0 h 12"/>
                <a:gd name="T4" fmla="*/ 0 w 4"/>
                <a:gd name="T5" fmla="*/ 1 h 12"/>
                <a:gd name="T6" fmla="*/ 4 w 4"/>
                <a:gd name="T7" fmla="*/ 12 h 12"/>
                <a:gd name="T8" fmla="*/ 1 w 4"/>
                <a:gd name="T9" fmla="*/ 0 h 12"/>
              </a:gdLst>
              <a:ahLst/>
              <a:cxnLst>
                <a:cxn ang="0">
                  <a:pos x="T0" y="T1"/>
                </a:cxn>
                <a:cxn ang="0">
                  <a:pos x="T2" y="T3"/>
                </a:cxn>
                <a:cxn ang="0">
                  <a:pos x="T4" y="T5"/>
                </a:cxn>
                <a:cxn ang="0">
                  <a:pos x="T6" y="T7"/>
                </a:cxn>
                <a:cxn ang="0">
                  <a:pos x="T8" y="T9"/>
                </a:cxn>
              </a:cxnLst>
              <a:rect l="0" t="0" r="r" b="b"/>
              <a:pathLst>
                <a:path w="4" h="12">
                  <a:moveTo>
                    <a:pt x="1" y="0"/>
                  </a:moveTo>
                  <a:lnTo>
                    <a:pt x="1" y="0"/>
                  </a:lnTo>
                  <a:lnTo>
                    <a:pt x="0" y="1"/>
                  </a:lnTo>
                  <a:lnTo>
                    <a:pt x="4" y="12"/>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0" name="Freeform 1567"/>
            <p:cNvSpPr>
              <a:spLocks/>
            </p:cNvSpPr>
            <p:nvPr userDrawn="1"/>
          </p:nvSpPr>
          <p:spPr bwMode="auto">
            <a:xfrm>
              <a:off x="384" y="312"/>
              <a:ext cx="13" cy="19"/>
            </a:xfrm>
            <a:custGeom>
              <a:avLst/>
              <a:gdLst>
                <a:gd name="T0" fmla="*/ 8 w 29"/>
                <a:gd name="T1" fmla="*/ 0 h 42"/>
                <a:gd name="T2" fmla="*/ 8 w 29"/>
                <a:gd name="T3" fmla="*/ 0 h 42"/>
                <a:gd name="T4" fmla="*/ 13 w 29"/>
                <a:gd name="T5" fmla="*/ 24 h 42"/>
                <a:gd name="T6" fmla="*/ 4 w 29"/>
                <a:gd name="T7" fmla="*/ 4 h 42"/>
                <a:gd name="T8" fmla="*/ 0 w 29"/>
                <a:gd name="T9" fmla="*/ 7 h 42"/>
                <a:gd name="T10" fmla="*/ 5 w 29"/>
                <a:gd name="T11" fmla="*/ 35 h 42"/>
                <a:gd name="T12" fmla="*/ 19 w 29"/>
                <a:gd name="T13" fmla="*/ 42 h 42"/>
                <a:gd name="T14" fmla="*/ 25 w 29"/>
                <a:gd name="T15" fmla="*/ 25 h 42"/>
                <a:gd name="T16" fmla="*/ 15 w 29"/>
                <a:gd name="T17" fmla="*/ 3 h 42"/>
                <a:gd name="T18" fmla="*/ 8 w 29"/>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2">
                  <a:moveTo>
                    <a:pt x="8" y="0"/>
                  </a:moveTo>
                  <a:lnTo>
                    <a:pt x="8" y="0"/>
                  </a:lnTo>
                  <a:cubicBezTo>
                    <a:pt x="10" y="7"/>
                    <a:pt x="13" y="19"/>
                    <a:pt x="13" y="24"/>
                  </a:cubicBezTo>
                  <a:cubicBezTo>
                    <a:pt x="10" y="18"/>
                    <a:pt x="6" y="9"/>
                    <a:pt x="4" y="4"/>
                  </a:cubicBezTo>
                  <a:lnTo>
                    <a:pt x="0" y="7"/>
                  </a:lnTo>
                  <a:cubicBezTo>
                    <a:pt x="1" y="14"/>
                    <a:pt x="4" y="31"/>
                    <a:pt x="5" y="35"/>
                  </a:cubicBezTo>
                  <a:cubicBezTo>
                    <a:pt x="7" y="41"/>
                    <a:pt x="14" y="40"/>
                    <a:pt x="19" y="42"/>
                  </a:cubicBezTo>
                  <a:cubicBezTo>
                    <a:pt x="22" y="37"/>
                    <a:pt x="29" y="34"/>
                    <a:pt x="25" y="25"/>
                  </a:cubicBezTo>
                  <a:cubicBezTo>
                    <a:pt x="23" y="20"/>
                    <a:pt x="16" y="6"/>
                    <a:pt x="15" y="3"/>
                  </a:cubicBezTo>
                  <a:cubicBezTo>
                    <a:pt x="13" y="2"/>
                    <a:pt x="11" y="3"/>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1" name="Freeform 1568"/>
            <p:cNvSpPr>
              <a:spLocks/>
            </p:cNvSpPr>
            <p:nvPr userDrawn="1"/>
          </p:nvSpPr>
          <p:spPr bwMode="auto">
            <a:xfrm>
              <a:off x="365" y="311"/>
              <a:ext cx="2" cy="9"/>
            </a:xfrm>
            <a:custGeom>
              <a:avLst/>
              <a:gdLst>
                <a:gd name="T0" fmla="*/ 5 w 5"/>
                <a:gd name="T1" fmla="*/ 3 h 20"/>
                <a:gd name="T2" fmla="*/ 5 w 5"/>
                <a:gd name="T3" fmla="*/ 3 h 20"/>
                <a:gd name="T4" fmla="*/ 5 w 5"/>
                <a:gd name="T5" fmla="*/ 0 h 20"/>
                <a:gd name="T6" fmla="*/ 0 w 5"/>
                <a:gd name="T7" fmla="*/ 2 h 20"/>
                <a:gd name="T8" fmla="*/ 0 w 5"/>
                <a:gd name="T9" fmla="*/ 20 h 20"/>
                <a:gd name="T10" fmla="*/ 5 w 5"/>
                <a:gd name="T11" fmla="*/ 3 h 20"/>
              </a:gdLst>
              <a:ahLst/>
              <a:cxnLst>
                <a:cxn ang="0">
                  <a:pos x="T0" y="T1"/>
                </a:cxn>
                <a:cxn ang="0">
                  <a:pos x="T2" y="T3"/>
                </a:cxn>
                <a:cxn ang="0">
                  <a:pos x="T4" y="T5"/>
                </a:cxn>
                <a:cxn ang="0">
                  <a:pos x="T6" y="T7"/>
                </a:cxn>
                <a:cxn ang="0">
                  <a:pos x="T8" y="T9"/>
                </a:cxn>
                <a:cxn ang="0">
                  <a:pos x="T10" y="T11"/>
                </a:cxn>
              </a:cxnLst>
              <a:rect l="0" t="0" r="r" b="b"/>
              <a:pathLst>
                <a:path w="5" h="20">
                  <a:moveTo>
                    <a:pt x="5" y="3"/>
                  </a:moveTo>
                  <a:lnTo>
                    <a:pt x="5" y="3"/>
                  </a:lnTo>
                  <a:cubicBezTo>
                    <a:pt x="5" y="2"/>
                    <a:pt x="4" y="1"/>
                    <a:pt x="5" y="0"/>
                  </a:cubicBezTo>
                  <a:cubicBezTo>
                    <a:pt x="4" y="1"/>
                    <a:pt x="2" y="2"/>
                    <a:pt x="0" y="2"/>
                  </a:cubicBezTo>
                  <a:lnTo>
                    <a:pt x="0" y="20"/>
                  </a:lnTo>
                  <a:lnTo>
                    <a:pt x="5"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2" name="Freeform 1569"/>
            <p:cNvSpPr>
              <a:spLocks/>
            </p:cNvSpPr>
            <p:nvPr userDrawn="1"/>
          </p:nvSpPr>
          <p:spPr bwMode="auto">
            <a:xfrm>
              <a:off x="392" y="309"/>
              <a:ext cx="14" cy="18"/>
            </a:xfrm>
            <a:custGeom>
              <a:avLst/>
              <a:gdLst>
                <a:gd name="T0" fmla="*/ 13 w 32"/>
                <a:gd name="T1" fmla="*/ 0 h 39"/>
                <a:gd name="T2" fmla="*/ 13 w 32"/>
                <a:gd name="T3" fmla="*/ 0 h 39"/>
                <a:gd name="T4" fmla="*/ 9 w 32"/>
                <a:gd name="T5" fmla="*/ 5 h 39"/>
                <a:gd name="T6" fmla="*/ 18 w 32"/>
                <a:gd name="T7" fmla="*/ 25 h 39"/>
                <a:gd name="T8" fmla="*/ 6 w 32"/>
                <a:gd name="T9" fmla="*/ 8 h 39"/>
                <a:gd name="T10" fmla="*/ 0 w 32"/>
                <a:gd name="T11" fmla="*/ 9 h 39"/>
                <a:gd name="T12" fmla="*/ 11 w 32"/>
                <a:gd name="T13" fmla="*/ 34 h 39"/>
                <a:gd name="T14" fmla="*/ 26 w 32"/>
                <a:gd name="T15" fmla="*/ 39 h 39"/>
                <a:gd name="T16" fmla="*/ 29 w 32"/>
                <a:gd name="T17" fmla="*/ 25 h 39"/>
                <a:gd name="T18" fmla="*/ 13 w 32"/>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9">
                  <a:moveTo>
                    <a:pt x="13" y="0"/>
                  </a:moveTo>
                  <a:lnTo>
                    <a:pt x="13" y="0"/>
                  </a:lnTo>
                  <a:cubicBezTo>
                    <a:pt x="12" y="2"/>
                    <a:pt x="10" y="3"/>
                    <a:pt x="9" y="5"/>
                  </a:cubicBezTo>
                  <a:cubicBezTo>
                    <a:pt x="12" y="11"/>
                    <a:pt x="16" y="20"/>
                    <a:pt x="18" y="25"/>
                  </a:cubicBezTo>
                  <a:cubicBezTo>
                    <a:pt x="15" y="23"/>
                    <a:pt x="8" y="11"/>
                    <a:pt x="6" y="8"/>
                  </a:cubicBezTo>
                  <a:cubicBezTo>
                    <a:pt x="4" y="8"/>
                    <a:pt x="2" y="9"/>
                    <a:pt x="0" y="9"/>
                  </a:cubicBezTo>
                  <a:cubicBezTo>
                    <a:pt x="2" y="15"/>
                    <a:pt x="6" y="24"/>
                    <a:pt x="11" y="34"/>
                  </a:cubicBezTo>
                  <a:cubicBezTo>
                    <a:pt x="14" y="39"/>
                    <a:pt x="21" y="38"/>
                    <a:pt x="26" y="39"/>
                  </a:cubicBezTo>
                  <a:cubicBezTo>
                    <a:pt x="28" y="33"/>
                    <a:pt x="32" y="30"/>
                    <a:pt x="29" y="25"/>
                  </a:cubicBezTo>
                  <a:cubicBezTo>
                    <a:pt x="26" y="18"/>
                    <a:pt x="17" y="6"/>
                    <a:pt x="1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3" name="Freeform 1570"/>
            <p:cNvSpPr>
              <a:spLocks/>
            </p:cNvSpPr>
            <p:nvPr userDrawn="1"/>
          </p:nvSpPr>
          <p:spPr bwMode="auto">
            <a:xfrm>
              <a:off x="397" y="305"/>
              <a:ext cx="18" cy="15"/>
            </a:xfrm>
            <a:custGeom>
              <a:avLst/>
              <a:gdLst>
                <a:gd name="T0" fmla="*/ 14 w 40"/>
                <a:gd name="T1" fmla="*/ 0 h 33"/>
                <a:gd name="T2" fmla="*/ 14 w 40"/>
                <a:gd name="T3" fmla="*/ 0 h 33"/>
                <a:gd name="T4" fmla="*/ 10 w 40"/>
                <a:gd name="T5" fmla="*/ 2 h 33"/>
                <a:gd name="T6" fmla="*/ 24 w 40"/>
                <a:gd name="T7" fmla="*/ 19 h 33"/>
                <a:gd name="T8" fmla="*/ 5 w 40"/>
                <a:gd name="T9" fmla="*/ 3 h 33"/>
                <a:gd name="T10" fmla="*/ 0 w 40"/>
                <a:gd name="T11" fmla="*/ 1 h 33"/>
                <a:gd name="T12" fmla="*/ 1 w 40"/>
                <a:gd name="T13" fmla="*/ 6 h 33"/>
                <a:gd name="T14" fmla="*/ 18 w 40"/>
                <a:gd name="T15" fmla="*/ 28 h 33"/>
                <a:gd name="T16" fmla="*/ 35 w 40"/>
                <a:gd name="T17" fmla="*/ 33 h 33"/>
                <a:gd name="T18" fmla="*/ 35 w 40"/>
                <a:gd name="T19" fmla="*/ 15 h 33"/>
                <a:gd name="T20" fmla="*/ 14 w 40"/>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3">
                  <a:moveTo>
                    <a:pt x="14" y="0"/>
                  </a:moveTo>
                  <a:lnTo>
                    <a:pt x="14" y="0"/>
                  </a:lnTo>
                  <a:cubicBezTo>
                    <a:pt x="12" y="1"/>
                    <a:pt x="11" y="1"/>
                    <a:pt x="10" y="2"/>
                  </a:cubicBezTo>
                  <a:cubicBezTo>
                    <a:pt x="15" y="6"/>
                    <a:pt x="19" y="13"/>
                    <a:pt x="24" y="19"/>
                  </a:cubicBezTo>
                  <a:cubicBezTo>
                    <a:pt x="19" y="15"/>
                    <a:pt x="6" y="4"/>
                    <a:pt x="5" y="3"/>
                  </a:cubicBezTo>
                  <a:cubicBezTo>
                    <a:pt x="3" y="3"/>
                    <a:pt x="2" y="2"/>
                    <a:pt x="0" y="1"/>
                  </a:cubicBezTo>
                  <a:cubicBezTo>
                    <a:pt x="1" y="3"/>
                    <a:pt x="1" y="5"/>
                    <a:pt x="1" y="6"/>
                  </a:cubicBezTo>
                  <a:cubicBezTo>
                    <a:pt x="4" y="11"/>
                    <a:pt x="14" y="24"/>
                    <a:pt x="18" y="28"/>
                  </a:cubicBezTo>
                  <a:cubicBezTo>
                    <a:pt x="22" y="32"/>
                    <a:pt x="28" y="32"/>
                    <a:pt x="35" y="33"/>
                  </a:cubicBezTo>
                  <a:cubicBezTo>
                    <a:pt x="37" y="26"/>
                    <a:pt x="40" y="20"/>
                    <a:pt x="35" y="15"/>
                  </a:cubicBezTo>
                  <a:cubicBezTo>
                    <a:pt x="32" y="11"/>
                    <a:pt x="16" y="1"/>
                    <a:pt x="1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4" name="Freeform 1571"/>
            <p:cNvSpPr>
              <a:spLocks/>
            </p:cNvSpPr>
            <p:nvPr userDrawn="1"/>
          </p:nvSpPr>
          <p:spPr bwMode="auto">
            <a:xfrm>
              <a:off x="405" y="299"/>
              <a:ext cx="18" cy="13"/>
            </a:xfrm>
            <a:custGeom>
              <a:avLst/>
              <a:gdLst>
                <a:gd name="T0" fmla="*/ 31 w 40"/>
                <a:gd name="T1" fmla="*/ 6 h 27"/>
                <a:gd name="T2" fmla="*/ 31 w 40"/>
                <a:gd name="T3" fmla="*/ 6 h 27"/>
                <a:gd name="T4" fmla="*/ 4 w 40"/>
                <a:gd name="T5" fmla="*/ 0 h 27"/>
                <a:gd name="T6" fmla="*/ 5 w 40"/>
                <a:gd name="T7" fmla="*/ 5 h 27"/>
                <a:gd name="T8" fmla="*/ 25 w 40"/>
                <a:gd name="T9" fmla="*/ 14 h 27"/>
                <a:gd name="T10" fmla="*/ 5 w 40"/>
                <a:gd name="T11" fmla="*/ 10 h 27"/>
                <a:gd name="T12" fmla="*/ 0 w 40"/>
                <a:gd name="T13" fmla="*/ 12 h 27"/>
                <a:gd name="T14" fmla="*/ 21 w 40"/>
                <a:gd name="T15" fmla="*/ 23 h 27"/>
                <a:gd name="T16" fmla="*/ 40 w 40"/>
                <a:gd name="T17" fmla="*/ 21 h 27"/>
                <a:gd name="T18" fmla="*/ 31 w 40"/>
                <a:gd name="T19"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27">
                  <a:moveTo>
                    <a:pt x="31" y="6"/>
                  </a:moveTo>
                  <a:lnTo>
                    <a:pt x="31" y="6"/>
                  </a:lnTo>
                  <a:cubicBezTo>
                    <a:pt x="28" y="5"/>
                    <a:pt x="4" y="0"/>
                    <a:pt x="4" y="0"/>
                  </a:cubicBezTo>
                  <a:cubicBezTo>
                    <a:pt x="4" y="2"/>
                    <a:pt x="4" y="3"/>
                    <a:pt x="5" y="5"/>
                  </a:cubicBezTo>
                  <a:cubicBezTo>
                    <a:pt x="12" y="8"/>
                    <a:pt x="19" y="12"/>
                    <a:pt x="25" y="14"/>
                  </a:cubicBezTo>
                  <a:cubicBezTo>
                    <a:pt x="17" y="14"/>
                    <a:pt x="6" y="10"/>
                    <a:pt x="5" y="10"/>
                  </a:cubicBezTo>
                  <a:cubicBezTo>
                    <a:pt x="3" y="10"/>
                    <a:pt x="0" y="12"/>
                    <a:pt x="0" y="12"/>
                  </a:cubicBezTo>
                  <a:cubicBezTo>
                    <a:pt x="5" y="14"/>
                    <a:pt x="13" y="20"/>
                    <a:pt x="21" y="23"/>
                  </a:cubicBezTo>
                  <a:cubicBezTo>
                    <a:pt x="28" y="27"/>
                    <a:pt x="37" y="23"/>
                    <a:pt x="40" y="21"/>
                  </a:cubicBezTo>
                  <a:cubicBezTo>
                    <a:pt x="40" y="15"/>
                    <a:pt x="38" y="8"/>
                    <a:pt x="31"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5" name="Freeform 1572"/>
            <p:cNvSpPr>
              <a:spLocks/>
            </p:cNvSpPr>
            <p:nvPr userDrawn="1"/>
          </p:nvSpPr>
          <p:spPr bwMode="auto">
            <a:xfrm>
              <a:off x="429" y="298"/>
              <a:ext cx="10" cy="1"/>
            </a:xfrm>
            <a:custGeom>
              <a:avLst/>
              <a:gdLst>
                <a:gd name="T0" fmla="*/ 23 w 23"/>
                <a:gd name="T1" fmla="*/ 2 h 3"/>
                <a:gd name="T2" fmla="*/ 23 w 23"/>
                <a:gd name="T3" fmla="*/ 2 h 3"/>
                <a:gd name="T4" fmla="*/ 0 w 23"/>
                <a:gd name="T5" fmla="*/ 0 h 3"/>
                <a:gd name="T6" fmla="*/ 0 w 23"/>
                <a:gd name="T7" fmla="*/ 2 h 3"/>
                <a:gd name="T8" fmla="*/ 23 w 23"/>
                <a:gd name="T9" fmla="*/ 2 h 3"/>
              </a:gdLst>
              <a:ahLst/>
              <a:cxnLst>
                <a:cxn ang="0">
                  <a:pos x="T0" y="T1"/>
                </a:cxn>
                <a:cxn ang="0">
                  <a:pos x="T2" y="T3"/>
                </a:cxn>
                <a:cxn ang="0">
                  <a:pos x="T4" y="T5"/>
                </a:cxn>
                <a:cxn ang="0">
                  <a:pos x="T6" y="T7"/>
                </a:cxn>
                <a:cxn ang="0">
                  <a:pos x="T8" y="T9"/>
                </a:cxn>
              </a:cxnLst>
              <a:rect l="0" t="0" r="r" b="b"/>
              <a:pathLst>
                <a:path w="23" h="3">
                  <a:moveTo>
                    <a:pt x="23" y="2"/>
                  </a:moveTo>
                  <a:lnTo>
                    <a:pt x="23" y="2"/>
                  </a:lnTo>
                  <a:cubicBezTo>
                    <a:pt x="12" y="0"/>
                    <a:pt x="4" y="0"/>
                    <a:pt x="0" y="0"/>
                  </a:cubicBezTo>
                  <a:cubicBezTo>
                    <a:pt x="1" y="1"/>
                    <a:pt x="0" y="2"/>
                    <a:pt x="0" y="2"/>
                  </a:cubicBezTo>
                  <a:cubicBezTo>
                    <a:pt x="7" y="3"/>
                    <a:pt x="12" y="2"/>
                    <a:pt x="23"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6" name="Freeform 1573"/>
            <p:cNvSpPr>
              <a:spLocks/>
            </p:cNvSpPr>
            <p:nvPr userDrawn="1"/>
          </p:nvSpPr>
          <p:spPr bwMode="auto">
            <a:xfrm>
              <a:off x="424" y="293"/>
              <a:ext cx="38" cy="12"/>
            </a:xfrm>
            <a:custGeom>
              <a:avLst/>
              <a:gdLst>
                <a:gd name="T0" fmla="*/ 84 w 84"/>
                <a:gd name="T1" fmla="*/ 12 h 27"/>
                <a:gd name="T2" fmla="*/ 84 w 84"/>
                <a:gd name="T3" fmla="*/ 12 h 27"/>
                <a:gd name="T4" fmla="*/ 49 w 84"/>
                <a:gd name="T5" fmla="*/ 0 h 27"/>
                <a:gd name="T6" fmla="*/ 5 w 84"/>
                <a:gd name="T7" fmla="*/ 2 h 27"/>
                <a:gd name="T8" fmla="*/ 10 w 84"/>
                <a:gd name="T9" fmla="*/ 9 h 27"/>
                <a:gd name="T10" fmla="*/ 50 w 84"/>
                <a:gd name="T11" fmla="*/ 13 h 27"/>
                <a:gd name="T12" fmla="*/ 9 w 84"/>
                <a:gd name="T13" fmla="*/ 14 h 27"/>
                <a:gd name="T14" fmla="*/ 0 w 84"/>
                <a:gd name="T15" fmla="*/ 20 h 27"/>
                <a:gd name="T16" fmla="*/ 50 w 84"/>
                <a:gd name="T17" fmla="*/ 26 h 27"/>
                <a:gd name="T18" fmla="*/ 84 w 84"/>
                <a:gd name="T19"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7">
                  <a:moveTo>
                    <a:pt x="84" y="12"/>
                  </a:moveTo>
                  <a:lnTo>
                    <a:pt x="84" y="12"/>
                  </a:lnTo>
                  <a:cubicBezTo>
                    <a:pt x="77" y="5"/>
                    <a:pt x="64" y="0"/>
                    <a:pt x="49" y="0"/>
                  </a:cubicBezTo>
                  <a:cubicBezTo>
                    <a:pt x="34" y="1"/>
                    <a:pt x="20" y="1"/>
                    <a:pt x="5" y="2"/>
                  </a:cubicBezTo>
                  <a:cubicBezTo>
                    <a:pt x="7" y="4"/>
                    <a:pt x="9" y="7"/>
                    <a:pt x="10" y="9"/>
                  </a:cubicBezTo>
                  <a:cubicBezTo>
                    <a:pt x="24" y="10"/>
                    <a:pt x="34" y="10"/>
                    <a:pt x="50" y="13"/>
                  </a:cubicBezTo>
                  <a:cubicBezTo>
                    <a:pt x="36" y="15"/>
                    <a:pt x="13" y="15"/>
                    <a:pt x="9" y="14"/>
                  </a:cubicBezTo>
                  <a:cubicBezTo>
                    <a:pt x="7" y="17"/>
                    <a:pt x="4" y="19"/>
                    <a:pt x="0" y="20"/>
                  </a:cubicBezTo>
                  <a:cubicBezTo>
                    <a:pt x="21" y="23"/>
                    <a:pt x="36" y="25"/>
                    <a:pt x="50" y="26"/>
                  </a:cubicBezTo>
                  <a:cubicBezTo>
                    <a:pt x="66" y="27"/>
                    <a:pt x="77" y="23"/>
                    <a:pt x="84" y="1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7" name="Freeform 1574"/>
            <p:cNvSpPr>
              <a:spLocks/>
            </p:cNvSpPr>
            <p:nvPr userDrawn="1"/>
          </p:nvSpPr>
          <p:spPr bwMode="auto">
            <a:xfrm>
              <a:off x="405" y="292"/>
              <a:ext cx="22" cy="10"/>
            </a:xfrm>
            <a:custGeom>
              <a:avLst/>
              <a:gdLst>
                <a:gd name="T0" fmla="*/ 38 w 51"/>
                <a:gd name="T1" fmla="*/ 2 h 22"/>
                <a:gd name="T2" fmla="*/ 38 w 51"/>
                <a:gd name="T3" fmla="*/ 2 h 22"/>
                <a:gd name="T4" fmla="*/ 9 w 51"/>
                <a:gd name="T5" fmla="*/ 1 h 22"/>
                <a:gd name="T6" fmla="*/ 5 w 51"/>
                <a:gd name="T7" fmla="*/ 5 h 22"/>
                <a:gd name="T8" fmla="*/ 28 w 51"/>
                <a:gd name="T9" fmla="*/ 10 h 22"/>
                <a:gd name="T10" fmla="*/ 0 w 51"/>
                <a:gd name="T11" fmla="*/ 9 h 22"/>
                <a:gd name="T12" fmla="*/ 4 w 51"/>
                <a:gd name="T13" fmla="*/ 15 h 22"/>
                <a:gd name="T14" fmla="*/ 33 w 51"/>
                <a:gd name="T15" fmla="*/ 20 h 22"/>
                <a:gd name="T16" fmla="*/ 51 w 51"/>
                <a:gd name="T17" fmla="*/ 13 h 22"/>
                <a:gd name="T18" fmla="*/ 38 w 51"/>
                <a:gd name="T1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22">
                  <a:moveTo>
                    <a:pt x="38" y="2"/>
                  </a:moveTo>
                  <a:lnTo>
                    <a:pt x="38" y="2"/>
                  </a:lnTo>
                  <a:cubicBezTo>
                    <a:pt x="31" y="1"/>
                    <a:pt x="15" y="0"/>
                    <a:pt x="9" y="1"/>
                  </a:cubicBezTo>
                  <a:cubicBezTo>
                    <a:pt x="8" y="2"/>
                    <a:pt x="6" y="4"/>
                    <a:pt x="5" y="5"/>
                  </a:cubicBezTo>
                  <a:cubicBezTo>
                    <a:pt x="10" y="7"/>
                    <a:pt x="21" y="8"/>
                    <a:pt x="28" y="10"/>
                  </a:cubicBezTo>
                  <a:cubicBezTo>
                    <a:pt x="21" y="11"/>
                    <a:pt x="7" y="9"/>
                    <a:pt x="0" y="9"/>
                  </a:cubicBezTo>
                  <a:cubicBezTo>
                    <a:pt x="2" y="11"/>
                    <a:pt x="3" y="13"/>
                    <a:pt x="4" y="15"/>
                  </a:cubicBezTo>
                  <a:cubicBezTo>
                    <a:pt x="10" y="17"/>
                    <a:pt x="33" y="20"/>
                    <a:pt x="33" y="20"/>
                  </a:cubicBezTo>
                  <a:cubicBezTo>
                    <a:pt x="44" y="22"/>
                    <a:pt x="48" y="18"/>
                    <a:pt x="51" y="13"/>
                  </a:cubicBezTo>
                  <a:cubicBezTo>
                    <a:pt x="49" y="7"/>
                    <a:pt x="44" y="2"/>
                    <a:pt x="38"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8" name="Freeform 1575"/>
            <p:cNvSpPr>
              <a:spLocks/>
            </p:cNvSpPr>
            <p:nvPr userDrawn="1"/>
          </p:nvSpPr>
          <p:spPr bwMode="auto">
            <a:xfrm>
              <a:off x="298" y="287"/>
              <a:ext cx="66" cy="89"/>
            </a:xfrm>
            <a:custGeom>
              <a:avLst/>
              <a:gdLst>
                <a:gd name="T0" fmla="*/ 73 w 146"/>
                <a:gd name="T1" fmla="*/ 0 h 196"/>
                <a:gd name="T2" fmla="*/ 73 w 146"/>
                <a:gd name="T3" fmla="*/ 0 h 196"/>
                <a:gd name="T4" fmla="*/ 0 w 146"/>
                <a:gd name="T5" fmla="*/ 0 h 196"/>
                <a:gd name="T6" fmla="*/ 0 w 146"/>
                <a:gd name="T7" fmla="*/ 148 h 196"/>
                <a:gd name="T8" fmla="*/ 24 w 146"/>
                <a:gd name="T9" fmla="*/ 175 h 196"/>
                <a:gd name="T10" fmla="*/ 48 w 146"/>
                <a:gd name="T11" fmla="*/ 175 h 196"/>
                <a:gd name="T12" fmla="*/ 73 w 146"/>
                <a:gd name="T13" fmla="*/ 196 h 196"/>
                <a:gd name="T14" fmla="*/ 98 w 146"/>
                <a:gd name="T15" fmla="*/ 175 h 196"/>
                <a:gd name="T16" fmla="*/ 122 w 146"/>
                <a:gd name="T17" fmla="*/ 175 h 196"/>
                <a:gd name="T18" fmla="*/ 146 w 146"/>
                <a:gd name="T19" fmla="*/ 148 h 196"/>
                <a:gd name="T20" fmla="*/ 146 w 146"/>
                <a:gd name="T21" fmla="*/ 0 h 196"/>
                <a:gd name="T22" fmla="*/ 73 w 146"/>
                <a:gd name="T2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96">
                  <a:moveTo>
                    <a:pt x="73" y="0"/>
                  </a:moveTo>
                  <a:lnTo>
                    <a:pt x="73" y="0"/>
                  </a:lnTo>
                  <a:lnTo>
                    <a:pt x="0" y="0"/>
                  </a:lnTo>
                  <a:lnTo>
                    <a:pt x="0" y="148"/>
                  </a:lnTo>
                  <a:cubicBezTo>
                    <a:pt x="0" y="166"/>
                    <a:pt x="8" y="175"/>
                    <a:pt x="24" y="175"/>
                  </a:cubicBezTo>
                  <a:lnTo>
                    <a:pt x="48" y="175"/>
                  </a:lnTo>
                  <a:cubicBezTo>
                    <a:pt x="61" y="175"/>
                    <a:pt x="69" y="184"/>
                    <a:pt x="73" y="196"/>
                  </a:cubicBezTo>
                  <a:cubicBezTo>
                    <a:pt x="76" y="184"/>
                    <a:pt x="85" y="175"/>
                    <a:pt x="98" y="175"/>
                  </a:cubicBezTo>
                  <a:lnTo>
                    <a:pt x="122" y="175"/>
                  </a:lnTo>
                  <a:cubicBezTo>
                    <a:pt x="138" y="175"/>
                    <a:pt x="146" y="166"/>
                    <a:pt x="146" y="148"/>
                  </a:cubicBezTo>
                  <a:lnTo>
                    <a:pt x="146" y="0"/>
                  </a:lnTo>
                  <a:lnTo>
                    <a:pt x="73" y="0"/>
                  </a:lnTo>
                  <a:close/>
                </a:path>
              </a:pathLst>
            </a:custGeom>
            <a:solidFill>
              <a:srgbClr val="00793B"/>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49" name="Freeform 1576"/>
            <p:cNvSpPr>
              <a:spLocks/>
            </p:cNvSpPr>
            <p:nvPr userDrawn="1"/>
          </p:nvSpPr>
          <p:spPr bwMode="auto">
            <a:xfrm>
              <a:off x="410" y="286"/>
              <a:ext cx="7" cy="2"/>
            </a:xfrm>
            <a:custGeom>
              <a:avLst/>
              <a:gdLst>
                <a:gd name="T0" fmla="*/ 15 w 15"/>
                <a:gd name="T1" fmla="*/ 0 h 3"/>
                <a:gd name="T2" fmla="*/ 15 w 15"/>
                <a:gd name="T3" fmla="*/ 0 h 3"/>
                <a:gd name="T4" fmla="*/ 0 w 15"/>
                <a:gd name="T5" fmla="*/ 1 h 3"/>
                <a:gd name="T6" fmla="*/ 2 w 15"/>
                <a:gd name="T7" fmla="*/ 3 h 3"/>
                <a:gd name="T8" fmla="*/ 15 w 15"/>
                <a:gd name="T9" fmla="*/ 0 h 3"/>
              </a:gdLst>
              <a:ahLst/>
              <a:cxnLst>
                <a:cxn ang="0">
                  <a:pos x="T0" y="T1"/>
                </a:cxn>
                <a:cxn ang="0">
                  <a:pos x="T2" y="T3"/>
                </a:cxn>
                <a:cxn ang="0">
                  <a:pos x="T4" y="T5"/>
                </a:cxn>
                <a:cxn ang="0">
                  <a:pos x="T6" y="T7"/>
                </a:cxn>
                <a:cxn ang="0">
                  <a:pos x="T8" y="T9"/>
                </a:cxn>
              </a:cxnLst>
              <a:rect l="0" t="0" r="r" b="b"/>
              <a:pathLst>
                <a:path w="15" h="3">
                  <a:moveTo>
                    <a:pt x="15" y="0"/>
                  </a:moveTo>
                  <a:lnTo>
                    <a:pt x="15" y="0"/>
                  </a:lnTo>
                  <a:cubicBezTo>
                    <a:pt x="10" y="0"/>
                    <a:pt x="5" y="1"/>
                    <a:pt x="0" y="1"/>
                  </a:cubicBezTo>
                  <a:cubicBezTo>
                    <a:pt x="0" y="1"/>
                    <a:pt x="1" y="2"/>
                    <a:pt x="2" y="3"/>
                  </a:cubicBezTo>
                  <a:cubicBezTo>
                    <a:pt x="7" y="2"/>
                    <a:pt x="12" y="1"/>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0" name="Freeform 1577"/>
            <p:cNvSpPr>
              <a:spLocks/>
            </p:cNvSpPr>
            <p:nvPr userDrawn="1"/>
          </p:nvSpPr>
          <p:spPr bwMode="auto">
            <a:xfrm>
              <a:off x="431" y="286"/>
              <a:ext cx="9" cy="2"/>
            </a:xfrm>
            <a:custGeom>
              <a:avLst/>
              <a:gdLst>
                <a:gd name="T0" fmla="*/ 21 w 21"/>
                <a:gd name="T1" fmla="*/ 0 h 4"/>
                <a:gd name="T2" fmla="*/ 21 w 21"/>
                <a:gd name="T3" fmla="*/ 0 h 4"/>
                <a:gd name="T4" fmla="*/ 2 w 21"/>
                <a:gd name="T5" fmla="*/ 2 h 4"/>
                <a:gd name="T6" fmla="*/ 0 w 21"/>
                <a:gd name="T7" fmla="*/ 4 h 4"/>
                <a:gd name="T8" fmla="*/ 21 w 21"/>
                <a:gd name="T9" fmla="*/ 0 h 4"/>
              </a:gdLst>
              <a:ahLst/>
              <a:cxnLst>
                <a:cxn ang="0">
                  <a:pos x="T0" y="T1"/>
                </a:cxn>
                <a:cxn ang="0">
                  <a:pos x="T2" y="T3"/>
                </a:cxn>
                <a:cxn ang="0">
                  <a:pos x="T4" y="T5"/>
                </a:cxn>
                <a:cxn ang="0">
                  <a:pos x="T6" y="T7"/>
                </a:cxn>
                <a:cxn ang="0">
                  <a:pos x="T8" y="T9"/>
                </a:cxn>
              </a:cxnLst>
              <a:rect l="0" t="0" r="r" b="b"/>
              <a:pathLst>
                <a:path w="21" h="4">
                  <a:moveTo>
                    <a:pt x="21" y="0"/>
                  </a:moveTo>
                  <a:lnTo>
                    <a:pt x="21" y="0"/>
                  </a:lnTo>
                  <a:cubicBezTo>
                    <a:pt x="17" y="0"/>
                    <a:pt x="2" y="2"/>
                    <a:pt x="2" y="2"/>
                  </a:cubicBezTo>
                  <a:cubicBezTo>
                    <a:pt x="1" y="3"/>
                    <a:pt x="1" y="4"/>
                    <a:pt x="0" y="4"/>
                  </a:cubicBezTo>
                  <a:cubicBezTo>
                    <a:pt x="0" y="4"/>
                    <a:pt x="18" y="1"/>
                    <a:pt x="2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1" name="Freeform 1578"/>
            <p:cNvSpPr>
              <a:spLocks/>
            </p:cNvSpPr>
            <p:nvPr userDrawn="1"/>
          </p:nvSpPr>
          <p:spPr bwMode="auto">
            <a:xfrm>
              <a:off x="365" y="284"/>
              <a:ext cx="12" cy="11"/>
            </a:xfrm>
            <a:custGeom>
              <a:avLst/>
              <a:gdLst>
                <a:gd name="T0" fmla="*/ 20 w 27"/>
                <a:gd name="T1" fmla="*/ 0 h 24"/>
                <a:gd name="T2" fmla="*/ 20 w 27"/>
                <a:gd name="T3" fmla="*/ 0 h 24"/>
                <a:gd name="T4" fmla="*/ 0 w 27"/>
                <a:gd name="T5" fmla="*/ 3 h 24"/>
                <a:gd name="T6" fmla="*/ 0 w 27"/>
                <a:gd name="T7" fmla="*/ 22 h 24"/>
                <a:gd name="T8" fmla="*/ 20 w 27"/>
                <a:gd name="T9" fmla="*/ 0 h 24"/>
              </a:gdLst>
              <a:ahLst/>
              <a:cxnLst>
                <a:cxn ang="0">
                  <a:pos x="T0" y="T1"/>
                </a:cxn>
                <a:cxn ang="0">
                  <a:pos x="T2" y="T3"/>
                </a:cxn>
                <a:cxn ang="0">
                  <a:pos x="T4" y="T5"/>
                </a:cxn>
                <a:cxn ang="0">
                  <a:pos x="T6" y="T7"/>
                </a:cxn>
                <a:cxn ang="0">
                  <a:pos x="T8" y="T9"/>
                </a:cxn>
              </a:cxnLst>
              <a:rect l="0" t="0" r="r" b="b"/>
              <a:pathLst>
                <a:path w="27" h="24">
                  <a:moveTo>
                    <a:pt x="20" y="0"/>
                  </a:moveTo>
                  <a:lnTo>
                    <a:pt x="20" y="0"/>
                  </a:lnTo>
                  <a:cubicBezTo>
                    <a:pt x="14" y="5"/>
                    <a:pt x="8" y="5"/>
                    <a:pt x="0" y="3"/>
                  </a:cubicBezTo>
                  <a:lnTo>
                    <a:pt x="0" y="22"/>
                  </a:lnTo>
                  <a:cubicBezTo>
                    <a:pt x="14" y="24"/>
                    <a:pt x="27" y="14"/>
                    <a:pt x="2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2" name="Freeform 1579"/>
            <p:cNvSpPr>
              <a:spLocks/>
            </p:cNvSpPr>
            <p:nvPr userDrawn="1"/>
          </p:nvSpPr>
          <p:spPr bwMode="auto">
            <a:xfrm>
              <a:off x="337" y="280"/>
              <a:ext cx="1" cy="5"/>
            </a:xfrm>
            <a:custGeom>
              <a:avLst/>
              <a:gdLst>
                <a:gd name="T0" fmla="*/ 0 w 4"/>
                <a:gd name="T1" fmla="*/ 0 h 11"/>
                <a:gd name="T2" fmla="*/ 0 w 4"/>
                <a:gd name="T3" fmla="*/ 0 h 11"/>
                <a:gd name="T4" fmla="*/ 0 w 4"/>
                <a:gd name="T5" fmla="*/ 11 h 11"/>
                <a:gd name="T6" fmla="*/ 4 w 4"/>
                <a:gd name="T7" fmla="*/ 11 h 11"/>
                <a:gd name="T8" fmla="*/ 0 w 4"/>
                <a:gd name="T9" fmla="*/ 0 h 11"/>
              </a:gdLst>
              <a:ahLst/>
              <a:cxnLst>
                <a:cxn ang="0">
                  <a:pos x="T0" y="T1"/>
                </a:cxn>
                <a:cxn ang="0">
                  <a:pos x="T2" y="T3"/>
                </a:cxn>
                <a:cxn ang="0">
                  <a:pos x="T4" y="T5"/>
                </a:cxn>
                <a:cxn ang="0">
                  <a:pos x="T6" y="T7"/>
                </a:cxn>
                <a:cxn ang="0">
                  <a:pos x="T8" y="T9"/>
                </a:cxn>
              </a:cxnLst>
              <a:rect l="0" t="0" r="r" b="b"/>
              <a:pathLst>
                <a:path w="4" h="11">
                  <a:moveTo>
                    <a:pt x="0" y="0"/>
                  </a:moveTo>
                  <a:lnTo>
                    <a:pt x="0" y="0"/>
                  </a:lnTo>
                  <a:cubicBezTo>
                    <a:pt x="0" y="3"/>
                    <a:pt x="0" y="7"/>
                    <a:pt x="0" y="11"/>
                  </a:cubicBezTo>
                  <a:lnTo>
                    <a:pt x="4" y="11"/>
                  </a:lnTo>
                  <a:cubicBezTo>
                    <a:pt x="3" y="8"/>
                    <a:pt x="1" y="4"/>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3" name="Freeform 1580"/>
            <p:cNvSpPr>
              <a:spLocks/>
            </p:cNvSpPr>
            <p:nvPr userDrawn="1"/>
          </p:nvSpPr>
          <p:spPr bwMode="auto">
            <a:xfrm>
              <a:off x="407" y="280"/>
              <a:ext cx="23" cy="11"/>
            </a:xfrm>
            <a:custGeom>
              <a:avLst/>
              <a:gdLst>
                <a:gd name="T0" fmla="*/ 52 w 52"/>
                <a:gd name="T1" fmla="*/ 11 h 24"/>
                <a:gd name="T2" fmla="*/ 52 w 52"/>
                <a:gd name="T3" fmla="*/ 11 h 24"/>
                <a:gd name="T4" fmla="*/ 28 w 52"/>
                <a:gd name="T5" fmla="*/ 2 h 24"/>
                <a:gd name="T6" fmla="*/ 0 w 52"/>
                <a:gd name="T7" fmla="*/ 8 h 24"/>
                <a:gd name="T8" fmla="*/ 6 w 52"/>
                <a:gd name="T9" fmla="*/ 13 h 24"/>
                <a:gd name="T10" fmla="*/ 31 w 52"/>
                <a:gd name="T11" fmla="*/ 13 h 24"/>
                <a:gd name="T12" fmla="*/ 9 w 52"/>
                <a:gd name="T13" fmla="*/ 17 h 24"/>
                <a:gd name="T14" fmla="*/ 6 w 52"/>
                <a:gd name="T15" fmla="*/ 23 h 24"/>
                <a:gd name="T16" fmla="*/ 35 w 52"/>
                <a:gd name="T17" fmla="*/ 23 h 24"/>
                <a:gd name="T18" fmla="*/ 52 w 52"/>
                <a:gd name="T1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24">
                  <a:moveTo>
                    <a:pt x="52" y="11"/>
                  </a:moveTo>
                  <a:lnTo>
                    <a:pt x="52" y="11"/>
                  </a:lnTo>
                  <a:cubicBezTo>
                    <a:pt x="48" y="2"/>
                    <a:pt x="39" y="0"/>
                    <a:pt x="28" y="2"/>
                  </a:cubicBezTo>
                  <a:cubicBezTo>
                    <a:pt x="18" y="5"/>
                    <a:pt x="10" y="6"/>
                    <a:pt x="0" y="8"/>
                  </a:cubicBezTo>
                  <a:cubicBezTo>
                    <a:pt x="2" y="9"/>
                    <a:pt x="3" y="10"/>
                    <a:pt x="6" y="13"/>
                  </a:cubicBezTo>
                  <a:cubicBezTo>
                    <a:pt x="12" y="13"/>
                    <a:pt x="22" y="11"/>
                    <a:pt x="31" y="13"/>
                  </a:cubicBezTo>
                  <a:cubicBezTo>
                    <a:pt x="25" y="15"/>
                    <a:pt x="15" y="17"/>
                    <a:pt x="9" y="17"/>
                  </a:cubicBezTo>
                  <a:cubicBezTo>
                    <a:pt x="8" y="19"/>
                    <a:pt x="6" y="23"/>
                    <a:pt x="6" y="23"/>
                  </a:cubicBezTo>
                  <a:cubicBezTo>
                    <a:pt x="12" y="23"/>
                    <a:pt x="27" y="24"/>
                    <a:pt x="35" y="23"/>
                  </a:cubicBezTo>
                  <a:cubicBezTo>
                    <a:pt x="44" y="22"/>
                    <a:pt x="50" y="16"/>
                    <a:pt x="52" y="1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4" name="Freeform 1581"/>
            <p:cNvSpPr>
              <a:spLocks/>
            </p:cNvSpPr>
            <p:nvPr userDrawn="1"/>
          </p:nvSpPr>
          <p:spPr bwMode="auto">
            <a:xfrm>
              <a:off x="345" y="278"/>
              <a:ext cx="3" cy="7"/>
            </a:xfrm>
            <a:custGeom>
              <a:avLst/>
              <a:gdLst>
                <a:gd name="T0" fmla="*/ 0 w 6"/>
                <a:gd name="T1" fmla="*/ 0 h 16"/>
                <a:gd name="T2" fmla="*/ 0 w 6"/>
                <a:gd name="T3" fmla="*/ 0 h 16"/>
                <a:gd name="T4" fmla="*/ 1 w 6"/>
                <a:gd name="T5" fmla="*/ 16 h 16"/>
                <a:gd name="T6" fmla="*/ 6 w 6"/>
                <a:gd name="T7" fmla="*/ 16 h 16"/>
                <a:gd name="T8" fmla="*/ 0 w 6"/>
                <a:gd name="T9" fmla="*/ 0 h 16"/>
              </a:gdLst>
              <a:ahLst/>
              <a:cxnLst>
                <a:cxn ang="0">
                  <a:pos x="T0" y="T1"/>
                </a:cxn>
                <a:cxn ang="0">
                  <a:pos x="T2" y="T3"/>
                </a:cxn>
                <a:cxn ang="0">
                  <a:pos x="T4" y="T5"/>
                </a:cxn>
                <a:cxn ang="0">
                  <a:pos x="T6" y="T7"/>
                </a:cxn>
                <a:cxn ang="0">
                  <a:pos x="T8" y="T9"/>
                </a:cxn>
              </a:cxnLst>
              <a:rect l="0" t="0" r="r" b="b"/>
              <a:pathLst>
                <a:path w="6" h="16">
                  <a:moveTo>
                    <a:pt x="0" y="0"/>
                  </a:moveTo>
                  <a:lnTo>
                    <a:pt x="0" y="0"/>
                  </a:lnTo>
                  <a:cubicBezTo>
                    <a:pt x="0" y="6"/>
                    <a:pt x="1" y="12"/>
                    <a:pt x="1" y="16"/>
                  </a:cubicBezTo>
                  <a:lnTo>
                    <a:pt x="6" y="16"/>
                  </a:lnTo>
                  <a:cubicBezTo>
                    <a:pt x="4" y="11"/>
                    <a:pt x="2" y="7"/>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5" name="Freeform 1582"/>
            <p:cNvSpPr>
              <a:spLocks/>
            </p:cNvSpPr>
            <p:nvPr userDrawn="1"/>
          </p:nvSpPr>
          <p:spPr bwMode="auto">
            <a:xfrm>
              <a:off x="350" y="276"/>
              <a:ext cx="5" cy="9"/>
            </a:xfrm>
            <a:custGeom>
              <a:avLst/>
              <a:gdLst>
                <a:gd name="T0" fmla="*/ 0 w 11"/>
                <a:gd name="T1" fmla="*/ 0 h 20"/>
                <a:gd name="T2" fmla="*/ 0 w 11"/>
                <a:gd name="T3" fmla="*/ 0 h 20"/>
                <a:gd name="T4" fmla="*/ 5 w 11"/>
                <a:gd name="T5" fmla="*/ 20 h 20"/>
                <a:gd name="T6" fmla="*/ 11 w 11"/>
                <a:gd name="T7" fmla="*/ 20 h 20"/>
                <a:gd name="T8" fmla="*/ 0 w 11"/>
                <a:gd name="T9" fmla="*/ 0 h 20"/>
              </a:gdLst>
              <a:ahLst/>
              <a:cxnLst>
                <a:cxn ang="0">
                  <a:pos x="T0" y="T1"/>
                </a:cxn>
                <a:cxn ang="0">
                  <a:pos x="T2" y="T3"/>
                </a:cxn>
                <a:cxn ang="0">
                  <a:pos x="T4" y="T5"/>
                </a:cxn>
                <a:cxn ang="0">
                  <a:pos x="T6" y="T7"/>
                </a:cxn>
                <a:cxn ang="0">
                  <a:pos x="T8" y="T9"/>
                </a:cxn>
              </a:cxnLst>
              <a:rect l="0" t="0" r="r" b="b"/>
              <a:pathLst>
                <a:path w="11" h="20">
                  <a:moveTo>
                    <a:pt x="0" y="0"/>
                  </a:moveTo>
                  <a:lnTo>
                    <a:pt x="0" y="0"/>
                  </a:lnTo>
                  <a:cubicBezTo>
                    <a:pt x="1" y="7"/>
                    <a:pt x="4" y="16"/>
                    <a:pt x="5" y="20"/>
                  </a:cubicBezTo>
                  <a:lnTo>
                    <a:pt x="11" y="20"/>
                  </a:lnTo>
                  <a:cubicBezTo>
                    <a:pt x="9" y="16"/>
                    <a:pt x="1" y="7"/>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6" name="Freeform 1583"/>
            <p:cNvSpPr>
              <a:spLocks/>
            </p:cNvSpPr>
            <p:nvPr userDrawn="1"/>
          </p:nvSpPr>
          <p:spPr bwMode="auto">
            <a:xfrm>
              <a:off x="425" y="278"/>
              <a:ext cx="40" cy="14"/>
            </a:xfrm>
            <a:custGeom>
              <a:avLst/>
              <a:gdLst>
                <a:gd name="T0" fmla="*/ 89 w 89"/>
                <a:gd name="T1" fmla="*/ 6 h 32"/>
                <a:gd name="T2" fmla="*/ 89 w 89"/>
                <a:gd name="T3" fmla="*/ 6 h 32"/>
                <a:gd name="T4" fmla="*/ 47 w 89"/>
                <a:gd name="T5" fmla="*/ 4 h 32"/>
                <a:gd name="T6" fmla="*/ 13 w 89"/>
                <a:gd name="T7" fmla="*/ 12 h 32"/>
                <a:gd name="T8" fmla="*/ 16 w 89"/>
                <a:gd name="T9" fmla="*/ 17 h 32"/>
                <a:gd name="T10" fmla="*/ 16 w 89"/>
                <a:gd name="T11" fmla="*/ 19 h 32"/>
                <a:gd name="T12" fmla="*/ 56 w 89"/>
                <a:gd name="T13" fmla="*/ 15 h 32"/>
                <a:gd name="T14" fmla="*/ 12 w 89"/>
                <a:gd name="T15" fmla="*/ 24 h 32"/>
                <a:gd name="T16" fmla="*/ 0 w 89"/>
                <a:gd name="T17" fmla="*/ 31 h 32"/>
                <a:gd name="T18" fmla="*/ 52 w 89"/>
                <a:gd name="T19" fmla="*/ 30 h 32"/>
                <a:gd name="T20" fmla="*/ 89 w 89"/>
                <a:gd name="T21"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32">
                  <a:moveTo>
                    <a:pt x="89" y="6"/>
                  </a:moveTo>
                  <a:lnTo>
                    <a:pt x="89" y="6"/>
                  </a:lnTo>
                  <a:cubicBezTo>
                    <a:pt x="78" y="0"/>
                    <a:pt x="59" y="1"/>
                    <a:pt x="47" y="4"/>
                  </a:cubicBezTo>
                  <a:cubicBezTo>
                    <a:pt x="38" y="6"/>
                    <a:pt x="20" y="10"/>
                    <a:pt x="13" y="12"/>
                  </a:cubicBezTo>
                  <a:cubicBezTo>
                    <a:pt x="15" y="13"/>
                    <a:pt x="16" y="15"/>
                    <a:pt x="16" y="17"/>
                  </a:cubicBezTo>
                  <a:cubicBezTo>
                    <a:pt x="16" y="18"/>
                    <a:pt x="16" y="18"/>
                    <a:pt x="16" y="19"/>
                  </a:cubicBezTo>
                  <a:cubicBezTo>
                    <a:pt x="17" y="19"/>
                    <a:pt x="42" y="14"/>
                    <a:pt x="56" y="15"/>
                  </a:cubicBezTo>
                  <a:cubicBezTo>
                    <a:pt x="42" y="20"/>
                    <a:pt x="13" y="24"/>
                    <a:pt x="12" y="24"/>
                  </a:cubicBezTo>
                  <a:cubicBezTo>
                    <a:pt x="8" y="28"/>
                    <a:pt x="4" y="30"/>
                    <a:pt x="0" y="31"/>
                  </a:cubicBezTo>
                  <a:cubicBezTo>
                    <a:pt x="3" y="32"/>
                    <a:pt x="43" y="31"/>
                    <a:pt x="52" y="30"/>
                  </a:cubicBezTo>
                  <a:cubicBezTo>
                    <a:pt x="65" y="28"/>
                    <a:pt x="85" y="20"/>
                    <a:pt x="89"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557" name="Freeform 1584"/>
            <p:cNvSpPr>
              <a:spLocks/>
            </p:cNvSpPr>
            <p:nvPr userDrawn="1"/>
          </p:nvSpPr>
          <p:spPr bwMode="auto">
            <a:xfrm>
              <a:off x="341" y="277"/>
              <a:ext cx="4" cy="8"/>
            </a:xfrm>
            <a:custGeom>
              <a:avLst/>
              <a:gdLst>
                <a:gd name="T0" fmla="*/ 1 w 8"/>
                <a:gd name="T1" fmla="*/ 0 h 19"/>
                <a:gd name="T2" fmla="*/ 1 w 8"/>
                <a:gd name="T3" fmla="*/ 0 h 19"/>
                <a:gd name="T4" fmla="*/ 1 w 8"/>
                <a:gd name="T5" fmla="*/ 19 h 19"/>
                <a:gd name="T6" fmla="*/ 8 w 8"/>
                <a:gd name="T7" fmla="*/ 19 h 19"/>
                <a:gd name="T8" fmla="*/ 1 w 8"/>
                <a:gd name="T9" fmla="*/ 0 h 19"/>
              </a:gdLst>
              <a:ahLst/>
              <a:cxnLst>
                <a:cxn ang="0">
                  <a:pos x="T0" y="T1"/>
                </a:cxn>
                <a:cxn ang="0">
                  <a:pos x="T2" y="T3"/>
                </a:cxn>
                <a:cxn ang="0">
                  <a:pos x="T4" y="T5"/>
                </a:cxn>
                <a:cxn ang="0">
                  <a:pos x="T6" y="T7"/>
                </a:cxn>
                <a:cxn ang="0">
                  <a:pos x="T8" y="T9"/>
                </a:cxn>
              </a:cxnLst>
              <a:rect l="0" t="0" r="r" b="b"/>
              <a:pathLst>
                <a:path w="8" h="19">
                  <a:moveTo>
                    <a:pt x="1" y="0"/>
                  </a:moveTo>
                  <a:lnTo>
                    <a:pt x="1" y="0"/>
                  </a:lnTo>
                  <a:cubicBezTo>
                    <a:pt x="0" y="5"/>
                    <a:pt x="0" y="13"/>
                    <a:pt x="1" y="19"/>
                  </a:cubicBezTo>
                  <a:lnTo>
                    <a:pt x="8" y="19"/>
                  </a:lnTo>
                  <a:cubicBezTo>
                    <a:pt x="8" y="12"/>
                    <a:pt x="4" y="6"/>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grpSp>
      <p:grpSp>
        <p:nvGrpSpPr>
          <p:cNvPr id="986" name="Group 1786"/>
          <p:cNvGrpSpPr>
            <a:grpSpLocks/>
          </p:cNvGrpSpPr>
          <p:nvPr userDrawn="1"/>
        </p:nvGrpSpPr>
        <p:grpSpPr bwMode="auto">
          <a:xfrm>
            <a:off x="525463" y="287338"/>
            <a:ext cx="212725" cy="417513"/>
            <a:chOff x="331" y="181"/>
            <a:chExt cx="134" cy="263"/>
          </a:xfrm>
        </p:grpSpPr>
        <p:sp>
          <p:nvSpPr>
            <p:cNvPr id="1158" name="Freeform 1586"/>
            <p:cNvSpPr>
              <a:spLocks/>
            </p:cNvSpPr>
            <p:nvPr userDrawn="1"/>
          </p:nvSpPr>
          <p:spPr bwMode="auto">
            <a:xfrm>
              <a:off x="331" y="276"/>
              <a:ext cx="4" cy="9"/>
            </a:xfrm>
            <a:custGeom>
              <a:avLst/>
              <a:gdLst>
                <a:gd name="T0" fmla="*/ 1 w 9"/>
                <a:gd name="T1" fmla="*/ 0 h 20"/>
                <a:gd name="T2" fmla="*/ 1 w 9"/>
                <a:gd name="T3" fmla="*/ 0 h 20"/>
                <a:gd name="T4" fmla="*/ 1 w 9"/>
                <a:gd name="T5" fmla="*/ 20 h 20"/>
                <a:gd name="T6" fmla="*/ 9 w 9"/>
                <a:gd name="T7" fmla="*/ 20 h 20"/>
                <a:gd name="T8" fmla="*/ 1 w 9"/>
                <a:gd name="T9" fmla="*/ 0 h 20"/>
              </a:gdLst>
              <a:ahLst/>
              <a:cxnLst>
                <a:cxn ang="0">
                  <a:pos x="T0" y="T1"/>
                </a:cxn>
                <a:cxn ang="0">
                  <a:pos x="T2" y="T3"/>
                </a:cxn>
                <a:cxn ang="0">
                  <a:pos x="T4" y="T5"/>
                </a:cxn>
                <a:cxn ang="0">
                  <a:pos x="T6" y="T7"/>
                </a:cxn>
                <a:cxn ang="0">
                  <a:pos x="T8" y="T9"/>
                </a:cxn>
              </a:cxnLst>
              <a:rect l="0" t="0" r="r" b="b"/>
              <a:pathLst>
                <a:path w="9" h="20">
                  <a:moveTo>
                    <a:pt x="1" y="0"/>
                  </a:moveTo>
                  <a:lnTo>
                    <a:pt x="1" y="0"/>
                  </a:lnTo>
                  <a:cubicBezTo>
                    <a:pt x="0" y="6"/>
                    <a:pt x="2" y="15"/>
                    <a:pt x="1" y="20"/>
                  </a:cubicBezTo>
                  <a:lnTo>
                    <a:pt x="9" y="20"/>
                  </a:lnTo>
                  <a:cubicBezTo>
                    <a:pt x="7" y="13"/>
                    <a:pt x="3" y="8"/>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9" name="Freeform 1587"/>
            <p:cNvSpPr>
              <a:spLocks/>
            </p:cNvSpPr>
            <p:nvPr userDrawn="1"/>
          </p:nvSpPr>
          <p:spPr bwMode="auto">
            <a:xfrm>
              <a:off x="430" y="274"/>
              <a:ext cx="10" cy="4"/>
            </a:xfrm>
            <a:custGeom>
              <a:avLst/>
              <a:gdLst>
                <a:gd name="T0" fmla="*/ 23 w 23"/>
                <a:gd name="T1" fmla="*/ 0 h 9"/>
                <a:gd name="T2" fmla="*/ 23 w 23"/>
                <a:gd name="T3" fmla="*/ 0 h 9"/>
                <a:gd name="T4" fmla="*/ 1 w 23"/>
                <a:gd name="T5" fmla="*/ 6 h 9"/>
                <a:gd name="T6" fmla="*/ 0 w 23"/>
                <a:gd name="T7" fmla="*/ 9 h 9"/>
                <a:gd name="T8" fmla="*/ 23 w 23"/>
                <a:gd name="T9" fmla="*/ 0 h 9"/>
              </a:gdLst>
              <a:ahLst/>
              <a:cxnLst>
                <a:cxn ang="0">
                  <a:pos x="T0" y="T1"/>
                </a:cxn>
                <a:cxn ang="0">
                  <a:pos x="T2" y="T3"/>
                </a:cxn>
                <a:cxn ang="0">
                  <a:pos x="T4" y="T5"/>
                </a:cxn>
                <a:cxn ang="0">
                  <a:pos x="T6" y="T7"/>
                </a:cxn>
                <a:cxn ang="0">
                  <a:pos x="T8" y="T9"/>
                </a:cxn>
              </a:cxnLst>
              <a:rect l="0" t="0" r="r" b="b"/>
              <a:pathLst>
                <a:path w="23" h="9">
                  <a:moveTo>
                    <a:pt x="23" y="0"/>
                  </a:moveTo>
                  <a:lnTo>
                    <a:pt x="23" y="0"/>
                  </a:lnTo>
                  <a:cubicBezTo>
                    <a:pt x="16" y="2"/>
                    <a:pt x="4" y="5"/>
                    <a:pt x="1" y="6"/>
                  </a:cubicBezTo>
                  <a:cubicBezTo>
                    <a:pt x="1" y="7"/>
                    <a:pt x="0" y="8"/>
                    <a:pt x="0" y="9"/>
                  </a:cubicBezTo>
                  <a:cubicBezTo>
                    <a:pt x="1" y="8"/>
                    <a:pt x="17" y="3"/>
                    <a:pt x="2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0" name="Freeform 1588"/>
            <p:cNvSpPr>
              <a:spLocks/>
            </p:cNvSpPr>
            <p:nvPr userDrawn="1"/>
          </p:nvSpPr>
          <p:spPr bwMode="auto">
            <a:xfrm>
              <a:off x="337" y="268"/>
              <a:ext cx="4" cy="17"/>
            </a:xfrm>
            <a:custGeom>
              <a:avLst/>
              <a:gdLst>
                <a:gd name="T0" fmla="*/ 5 w 11"/>
                <a:gd name="T1" fmla="*/ 0 h 38"/>
                <a:gd name="T2" fmla="*/ 5 w 11"/>
                <a:gd name="T3" fmla="*/ 0 h 38"/>
                <a:gd name="T4" fmla="*/ 1 w 11"/>
                <a:gd name="T5" fmla="*/ 24 h 38"/>
                <a:gd name="T6" fmla="*/ 6 w 11"/>
                <a:gd name="T7" fmla="*/ 38 h 38"/>
                <a:gd name="T8" fmla="*/ 10 w 11"/>
                <a:gd name="T9" fmla="*/ 38 h 38"/>
                <a:gd name="T10" fmla="*/ 11 w 11"/>
                <a:gd name="T11" fmla="*/ 17 h 38"/>
                <a:gd name="T12" fmla="*/ 9 w 11"/>
                <a:gd name="T13" fmla="*/ 6 h 38"/>
                <a:gd name="T14" fmla="*/ 7 w 11"/>
                <a:gd name="T15" fmla="*/ 25 h 38"/>
                <a:gd name="T16" fmla="*/ 5 w 11"/>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
                  <a:moveTo>
                    <a:pt x="5" y="0"/>
                  </a:moveTo>
                  <a:lnTo>
                    <a:pt x="5" y="0"/>
                  </a:lnTo>
                  <a:cubicBezTo>
                    <a:pt x="5" y="0"/>
                    <a:pt x="0" y="18"/>
                    <a:pt x="1" y="24"/>
                  </a:cubicBezTo>
                  <a:cubicBezTo>
                    <a:pt x="3" y="29"/>
                    <a:pt x="4" y="34"/>
                    <a:pt x="6" y="38"/>
                  </a:cubicBezTo>
                  <a:lnTo>
                    <a:pt x="10" y="38"/>
                  </a:lnTo>
                  <a:cubicBezTo>
                    <a:pt x="10" y="33"/>
                    <a:pt x="10" y="24"/>
                    <a:pt x="11" y="17"/>
                  </a:cubicBezTo>
                  <a:cubicBezTo>
                    <a:pt x="10" y="13"/>
                    <a:pt x="10" y="9"/>
                    <a:pt x="9" y="6"/>
                  </a:cubicBezTo>
                  <a:cubicBezTo>
                    <a:pt x="7" y="13"/>
                    <a:pt x="7" y="16"/>
                    <a:pt x="7" y="25"/>
                  </a:cubicBezTo>
                  <a:cubicBezTo>
                    <a:pt x="6" y="16"/>
                    <a:pt x="5" y="7"/>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1" name="Freeform 1589"/>
            <p:cNvSpPr>
              <a:spLocks/>
            </p:cNvSpPr>
            <p:nvPr userDrawn="1"/>
          </p:nvSpPr>
          <p:spPr bwMode="auto">
            <a:xfrm>
              <a:off x="345" y="269"/>
              <a:ext cx="6" cy="16"/>
            </a:xfrm>
            <a:custGeom>
              <a:avLst/>
              <a:gdLst>
                <a:gd name="T0" fmla="*/ 5 w 15"/>
                <a:gd name="T1" fmla="*/ 0 h 36"/>
                <a:gd name="T2" fmla="*/ 5 w 15"/>
                <a:gd name="T3" fmla="*/ 0 h 36"/>
                <a:gd name="T4" fmla="*/ 10 w 15"/>
                <a:gd name="T5" fmla="*/ 36 h 36"/>
                <a:gd name="T6" fmla="*/ 15 w 15"/>
                <a:gd name="T7" fmla="*/ 36 h 36"/>
                <a:gd name="T8" fmla="*/ 9 w 15"/>
                <a:gd name="T9" fmla="*/ 1 h 36"/>
                <a:gd name="T10" fmla="*/ 8 w 15"/>
                <a:gd name="T11" fmla="*/ 21 h 36"/>
                <a:gd name="T12" fmla="*/ 5 w 1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5" y="0"/>
                  </a:moveTo>
                  <a:lnTo>
                    <a:pt x="5" y="0"/>
                  </a:lnTo>
                  <a:cubicBezTo>
                    <a:pt x="0" y="20"/>
                    <a:pt x="4" y="27"/>
                    <a:pt x="10" y="36"/>
                  </a:cubicBezTo>
                  <a:lnTo>
                    <a:pt x="15" y="36"/>
                  </a:lnTo>
                  <a:cubicBezTo>
                    <a:pt x="12" y="30"/>
                    <a:pt x="9" y="12"/>
                    <a:pt x="9" y="1"/>
                  </a:cubicBezTo>
                  <a:cubicBezTo>
                    <a:pt x="9" y="2"/>
                    <a:pt x="8" y="13"/>
                    <a:pt x="8" y="21"/>
                  </a:cubicBezTo>
                  <a:cubicBezTo>
                    <a:pt x="6" y="13"/>
                    <a:pt x="5" y="8"/>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2" name="Freeform 1590"/>
            <p:cNvSpPr>
              <a:spLocks/>
            </p:cNvSpPr>
            <p:nvPr userDrawn="1"/>
          </p:nvSpPr>
          <p:spPr bwMode="auto">
            <a:xfrm>
              <a:off x="354" y="267"/>
              <a:ext cx="13" cy="14"/>
            </a:xfrm>
            <a:custGeom>
              <a:avLst/>
              <a:gdLst>
                <a:gd name="T0" fmla="*/ 0 w 29"/>
                <a:gd name="T1" fmla="*/ 0 h 31"/>
                <a:gd name="T2" fmla="*/ 0 w 29"/>
                <a:gd name="T3" fmla="*/ 0 h 31"/>
                <a:gd name="T4" fmla="*/ 12 w 29"/>
                <a:gd name="T5" fmla="*/ 23 h 31"/>
                <a:gd name="T6" fmla="*/ 1 w 29"/>
                <a:gd name="T7" fmla="*/ 13 h 31"/>
                <a:gd name="T8" fmla="*/ 4 w 29"/>
                <a:gd name="T9" fmla="*/ 24 h 31"/>
                <a:gd name="T10" fmla="*/ 29 w 29"/>
                <a:gd name="T11" fmla="*/ 20 h 31"/>
                <a:gd name="T12" fmla="*/ 0 w 29"/>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9" h="31">
                  <a:moveTo>
                    <a:pt x="0" y="0"/>
                  </a:moveTo>
                  <a:lnTo>
                    <a:pt x="0" y="0"/>
                  </a:lnTo>
                  <a:cubicBezTo>
                    <a:pt x="0" y="10"/>
                    <a:pt x="5" y="20"/>
                    <a:pt x="12" y="23"/>
                  </a:cubicBezTo>
                  <a:cubicBezTo>
                    <a:pt x="5" y="21"/>
                    <a:pt x="1" y="13"/>
                    <a:pt x="1" y="13"/>
                  </a:cubicBezTo>
                  <a:cubicBezTo>
                    <a:pt x="2" y="15"/>
                    <a:pt x="3" y="21"/>
                    <a:pt x="4" y="24"/>
                  </a:cubicBezTo>
                  <a:cubicBezTo>
                    <a:pt x="12" y="31"/>
                    <a:pt x="26" y="29"/>
                    <a:pt x="29" y="20"/>
                  </a:cubicBezTo>
                  <a:cubicBezTo>
                    <a:pt x="14" y="26"/>
                    <a:pt x="4" y="15"/>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3" name="Freeform 1591"/>
            <p:cNvSpPr>
              <a:spLocks/>
            </p:cNvSpPr>
            <p:nvPr userDrawn="1"/>
          </p:nvSpPr>
          <p:spPr bwMode="auto">
            <a:xfrm>
              <a:off x="405" y="268"/>
              <a:ext cx="26" cy="15"/>
            </a:xfrm>
            <a:custGeom>
              <a:avLst/>
              <a:gdLst>
                <a:gd name="T0" fmla="*/ 59 w 59"/>
                <a:gd name="T1" fmla="*/ 7 h 34"/>
                <a:gd name="T2" fmla="*/ 59 w 59"/>
                <a:gd name="T3" fmla="*/ 7 h 34"/>
                <a:gd name="T4" fmla="*/ 34 w 59"/>
                <a:gd name="T5" fmla="*/ 4 h 34"/>
                <a:gd name="T6" fmla="*/ 12 w 59"/>
                <a:gd name="T7" fmla="*/ 15 h 34"/>
                <a:gd name="T8" fmla="*/ 10 w 59"/>
                <a:gd name="T9" fmla="*/ 21 h 34"/>
                <a:gd name="T10" fmla="*/ 34 w 59"/>
                <a:gd name="T11" fmla="*/ 15 h 34"/>
                <a:gd name="T12" fmla="*/ 8 w 59"/>
                <a:gd name="T13" fmla="*/ 25 h 34"/>
                <a:gd name="T14" fmla="*/ 0 w 59"/>
                <a:gd name="T15" fmla="*/ 34 h 34"/>
                <a:gd name="T16" fmla="*/ 45 w 59"/>
                <a:gd name="T17" fmla="*/ 24 h 34"/>
                <a:gd name="T18" fmla="*/ 59 w 59"/>
                <a:gd name="T1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4">
                  <a:moveTo>
                    <a:pt x="59" y="7"/>
                  </a:moveTo>
                  <a:lnTo>
                    <a:pt x="59" y="7"/>
                  </a:lnTo>
                  <a:cubicBezTo>
                    <a:pt x="52" y="2"/>
                    <a:pt x="43" y="0"/>
                    <a:pt x="34" y="4"/>
                  </a:cubicBezTo>
                  <a:cubicBezTo>
                    <a:pt x="32" y="5"/>
                    <a:pt x="18" y="12"/>
                    <a:pt x="12" y="15"/>
                  </a:cubicBezTo>
                  <a:cubicBezTo>
                    <a:pt x="11" y="17"/>
                    <a:pt x="11" y="20"/>
                    <a:pt x="10" y="21"/>
                  </a:cubicBezTo>
                  <a:cubicBezTo>
                    <a:pt x="16" y="19"/>
                    <a:pt x="25" y="16"/>
                    <a:pt x="34" y="15"/>
                  </a:cubicBezTo>
                  <a:cubicBezTo>
                    <a:pt x="25" y="21"/>
                    <a:pt x="13" y="24"/>
                    <a:pt x="8" y="25"/>
                  </a:cubicBezTo>
                  <a:cubicBezTo>
                    <a:pt x="7" y="28"/>
                    <a:pt x="4" y="31"/>
                    <a:pt x="0" y="34"/>
                  </a:cubicBezTo>
                  <a:cubicBezTo>
                    <a:pt x="14" y="31"/>
                    <a:pt x="33" y="29"/>
                    <a:pt x="45" y="24"/>
                  </a:cubicBezTo>
                  <a:cubicBezTo>
                    <a:pt x="49" y="22"/>
                    <a:pt x="58" y="15"/>
                    <a:pt x="59"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4" name="Freeform 1592"/>
            <p:cNvSpPr>
              <a:spLocks/>
            </p:cNvSpPr>
            <p:nvPr userDrawn="1"/>
          </p:nvSpPr>
          <p:spPr bwMode="auto">
            <a:xfrm>
              <a:off x="406" y="268"/>
              <a:ext cx="6" cy="3"/>
            </a:xfrm>
            <a:custGeom>
              <a:avLst/>
              <a:gdLst>
                <a:gd name="T0" fmla="*/ 14 w 14"/>
                <a:gd name="T1" fmla="*/ 0 h 8"/>
                <a:gd name="T2" fmla="*/ 14 w 14"/>
                <a:gd name="T3" fmla="*/ 0 h 8"/>
                <a:gd name="T4" fmla="*/ 0 w 14"/>
                <a:gd name="T5" fmla="*/ 8 h 8"/>
                <a:gd name="T6" fmla="*/ 2 w 14"/>
                <a:gd name="T7" fmla="*/ 8 h 8"/>
                <a:gd name="T8" fmla="*/ 14 w 14"/>
                <a:gd name="T9" fmla="*/ 0 h 8"/>
              </a:gdLst>
              <a:ahLst/>
              <a:cxnLst>
                <a:cxn ang="0">
                  <a:pos x="T0" y="T1"/>
                </a:cxn>
                <a:cxn ang="0">
                  <a:pos x="T2" y="T3"/>
                </a:cxn>
                <a:cxn ang="0">
                  <a:pos x="T4" y="T5"/>
                </a:cxn>
                <a:cxn ang="0">
                  <a:pos x="T6" y="T7"/>
                </a:cxn>
                <a:cxn ang="0">
                  <a:pos x="T8" y="T9"/>
                </a:cxn>
              </a:cxnLst>
              <a:rect l="0" t="0" r="r" b="b"/>
              <a:pathLst>
                <a:path w="14" h="8">
                  <a:moveTo>
                    <a:pt x="14" y="0"/>
                  </a:moveTo>
                  <a:lnTo>
                    <a:pt x="14" y="0"/>
                  </a:lnTo>
                  <a:cubicBezTo>
                    <a:pt x="9" y="2"/>
                    <a:pt x="4" y="6"/>
                    <a:pt x="0" y="8"/>
                  </a:cubicBezTo>
                  <a:lnTo>
                    <a:pt x="2" y="8"/>
                  </a:lnTo>
                  <a:cubicBezTo>
                    <a:pt x="6" y="6"/>
                    <a:pt x="9" y="3"/>
                    <a:pt x="1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5" name="Freeform 1593"/>
            <p:cNvSpPr>
              <a:spLocks/>
            </p:cNvSpPr>
            <p:nvPr userDrawn="1"/>
          </p:nvSpPr>
          <p:spPr bwMode="auto">
            <a:xfrm>
              <a:off x="348" y="263"/>
              <a:ext cx="17" cy="22"/>
            </a:xfrm>
            <a:custGeom>
              <a:avLst/>
              <a:gdLst>
                <a:gd name="T0" fmla="*/ 3 w 37"/>
                <a:gd name="T1" fmla="*/ 0 h 50"/>
                <a:gd name="T2" fmla="*/ 3 w 37"/>
                <a:gd name="T3" fmla="*/ 0 h 50"/>
                <a:gd name="T4" fmla="*/ 18 w 37"/>
                <a:gd name="T5" fmla="*/ 50 h 50"/>
                <a:gd name="T6" fmla="*/ 37 w 37"/>
                <a:gd name="T7" fmla="*/ 50 h 50"/>
                <a:gd name="T8" fmla="*/ 34 w 37"/>
                <a:gd name="T9" fmla="*/ 49 h 50"/>
                <a:gd name="T10" fmla="*/ 5 w 37"/>
                <a:gd name="T11" fmla="*/ 0 h 50"/>
                <a:gd name="T12" fmla="*/ 6 w 37"/>
                <a:gd name="T13" fmla="*/ 19 h 50"/>
                <a:gd name="T14" fmla="*/ 3 w 37"/>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0">
                  <a:moveTo>
                    <a:pt x="3" y="0"/>
                  </a:moveTo>
                  <a:lnTo>
                    <a:pt x="3" y="0"/>
                  </a:lnTo>
                  <a:cubicBezTo>
                    <a:pt x="0" y="21"/>
                    <a:pt x="5" y="38"/>
                    <a:pt x="18" y="50"/>
                  </a:cubicBezTo>
                  <a:lnTo>
                    <a:pt x="37" y="50"/>
                  </a:lnTo>
                  <a:lnTo>
                    <a:pt x="34" y="49"/>
                  </a:lnTo>
                  <a:cubicBezTo>
                    <a:pt x="15" y="42"/>
                    <a:pt x="8" y="25"/>
                    <a:pt x="5" y="0"/>
                  </a:cubicBezTo>
                  <a:cubicBezTo>
                    <a:pt x="4" y="5"/>
                    <a:pt x="4" y="14"/>
                    <a:pt x="6" y="19"/>
                  </a:cubicBezTo>
                  <a:cubicBezTo>
                    <a:pt x="3" y="13"/>
                    <a:pt x="3" y="6"/>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6" name="Freeform 1594"/>
            <p:cNvSpPr>
              <a:spLocks/>
            </p:cNvSpPr>
            <p:nvPr userDrawn="1"/>
          </p:nvSpPr>
          <p:spPr bwMode="auto">
            <a:xfrm>
              <a:off x="426" y="261"/>
              <a:ext cx="39" cy="21"/>
            </a:xfrm>
            <a:custGeom>
              <a:avLst/>
              <a:gdLst>
                <a:gd name="T0" fmla="*/ 87 w 87"/>
                <a:gd name="T1" fmla="*/ 3 h 45"/>
                <a:gd name="T2" fmla="*/ 87 w 87"/>
                <a:gd name="T3" fmla="*/ 3 h 45"/>
                <a:gd name="T4" fmla="*/ 47 w 87"/>
                <a:gd name="T5" fmla="*/ 8 h 45"/>
                <a:gd name="T6" fmla="*/ 15 w 87"/>
                <a:gd name="T7" fmla="*/ 23 h 45"/>
                <a:gd name="T8" fmla="*/ 11 w 87"/>
                <a:gd name="T9" fmla="*/ 31 h 45"/>
                <a:gd name="T10" fmla="*/ 59 w 87"/>
                <a:gd name="T11" fmla="*/ 17 h 45"/>
                <a:gd name="T12" fmla="*/ 4 w 87"/>
                <a:gd name="T13" fmla="*/ 38 h 45"/>
                <a:gd name="T14" fmla="*/ 0 w 87"/>
                <a:gd name="T15" fmla="*/ 42 h 45"/>
                <a:gd name="T16" fmla="*/ 8 w 87"/>
                <a:gd name="T17" fmla="*/ 45 h 45"/>
                <a:gd name="T18" fmla="*/ 44 w 87"/>
                <a:gd name="T19" fmla="*/ 37 h 45"/>
                <a:gd name="T20" fmla="*/ 87 w 87"/>
                <a:gd name="T21"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45">
                  <a:moveTo>
                    <a:pt x="87" y="3"/>
                  </a:moveTo>
                  <a:lnTo>
                    <a:pt x="87" y="3"/>
                  </a:lnTo>
                  <a:cubicBezTo>
                    <a:pt x="77" y="0"/>
                    <a:pt x="58" y="4"/>
                    <a:pt x="47" y="8"/>
                  </a:cubicBezTo>
                  <a:cubicBezTo>
                    <a:pt x="41" y="11"/>
                    <a:pt x="21" y="19"/>
                    <a:pt x="15" y="23"/>
                  </a:cubicBezTo>
                  <a:cubicBezTo>
                    <a:pt x="14" y="26"/>
                    <a:pt x="13" y="28"/>
                    <a:pt x="11" y="31"/>
                  </a:cubicBezTo>
                  <a:cubicBezTo>
                    <a:pt x="20" y="28"/>
                    <a:pt x="38" y="21"/>
                    <a:pt x="59" y="17"/>
                  </a:cubicBezTo>
                  <a:cubicBezTo>
                    <a:pt x="44" y="24"/>
                    <a:pt x="19" y="33"/>
                    <a:pt x="4" y="38"/>
                  </a:cubicBezTo>
                  <a:cubicBezTo>
                    <a:pt x="4" y="39"/>
                    <a:pt x="2" y="41"/>
                    <a:pt x="0" y="42"/>
                  </a:cubicBezTo>
                  <a:cubicBezTo>
                    <a:pt x="3" y="42"/>
                    <a:pt x="5" y="44"/>
                    <a:pt x="8" y="45"/>
                  </a:cubicBezTo>
                  <a:cubicBezTo>
                    <a:pt x="12" y="45"/>
                    <a:pt x="38" y="39"/>
                    <a:pt x="44" y="37"/>
                  </a:cubicBezTo>
                  <a:cubicBezTo>
                    <a:pt x="64" y="31"/>
                    <a:pt x="85" y="18"/>
                    <a:pt x="87"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7" name="Freeform 1595"/>
            <p:cNvSpPr>
              <a:spLocks/>
            </p:cNvSpPr>
            <p:nvPr userDrawn="1"/>
          </p:nvSpPr>
          <p:spPr bwMode="auto">
            <a:xfrm>
              <a:off x="427" y="260"/>
              <a:ext cx="13" cy="8"/>
            </a:xfrm>
            <a:custGeom>
              <a:avLst/>
              <a:gdLst>
                <a:gd name="T0" fmla="*/ 29 w 29"/>
                <a:gd name="T1" fmla="*/ 0 h 16"/>
                <a:gd name="T2" fmla="*/ 29 w 29"/>
                <a:gd name="T3" fmla="*/ 0 h 16"/>
                <a:gd name="T4" fmla="*/ 0 w 29"/>
                <a:gd name="T5" fmla="*/ 15 h 16"/>
                <a:gd name="T6" fmla="*/ 4 w 29"/>
                <a:gd name="T7" fmla="*/ 16 h 16"/>
                <a:gd name="T8" fmla="*/ 29 w 29"/>
                <a:gd name="T9" fmla="*/ 0 h 16"/>
              </a:gdLst>
              <a:ahLst/>
              <a:cxnLst>
                <a:cxn ang="0">
                  <a:pos x="T0" y="T1"/>
                </a:cxn>
                <a:cxn ang="0">
                  <a:pos x="T2" y="T3"/>
                </a:cxn>
                <a:cxn ang="0">
                  <a:pos x="T4" y="T5"/>
                </a:cxn>
                <a:cxn ang="0">
                  <a:pos x="T6" y="T7"/>
                </a:cxn>
                <a:cxn ang="0">
                  <a:pos x="T8" y="T9"/>
                </a:cxn>
              </a:cxnLst>
              <a:rect l="0" t="0" r="r" b="b"/>
              <a:pathLst>
                <a:path w="29" h="16">
                  <a:moveTo>
                    <a:pt x="29" y="0"/>
                  </a:moveTo>
                  <a:lnTo>
                    <a:pt x="29" y="0"/>
                  </a:lnTo>
                  <a:cubicBezTo>
                    <a:pt x="20" y="5"/>
                    <a:pt x="3" y="14"/>
                    <a:pt x="0" y="15"/>
                  </a:cubicBezTo>
                  <a:cubicBezTo>
                    <a:pt x="2" y="15"/>
                    <a:pt x="2" y="15"/>
                    <a:pt x="4" y="16"/>
                  </a:cubicBezTo>
                  <a:cubicBezTo>
                    <a:pt x="5" y="16"/>
                    <a:pt x="22" y="6"/>
                    <a:pt x="2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8" name="Freeform 1596"/>
            <p:cNvSpPr>
              <a:spLocks/>
            </p:cNvSpPr>
            <p:nvPr userDrawn="1"/>
          </p:nvSpPr>
          <p:spPr bwMode="auto">
            <a:xfrm>
              <a:off x="341" y="257"/>
              <a:ext cx="5" cy="25"/>
            </a:xfrm>
            <a:custGeom>
              <a:avLst/>
              <a:gdLst>
                <a:gd name="T0" fmla="*/ 9 w 12"/>
                <a:gd name="T1" fmla="*/ 0 h 55"/>
                <a:gd name="T2" fmla="*/ 9 w 12"/>
                <a:gd name="T3" fmla="*/ 0 h 55"/>
                <a:gd name="T4" fmla="*/ 0 w 12"/>
                <a:gd name="T5" fmla="*/ 27 h 55"/>
                <a:gd name="T6" fmla="*/ 9 w 12"/>
                <a:gd name="T7" fmla="*/ 55 h 55"/>
                <a:gd name="T8" fmla="*/ 12 w 12"/>
                <a:gd name="T9" fmla="*/ 24 h 55"/>
                <a:gd name="T10" fmla="*/ 11 w 12"/>
                <a:gd name="T11" fmla="*/ 1 h 55"/>
                <a:gd name="T12" fmla="*/ 6 w 12"/>
                <a:gd name="T13" fmla="*/ 28 h 55"/>
                <a:gd name="T14" fmla="*/ 9 w 1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5">
                  <a:moveTo>
                    <a:pt x="9" y="0"/>
                  </a:moveTo>
                  <a:lnTo>
                    <a:pt x="9" y="0"/>
                  </a:lnTo>
                  <a:cubicBezTo>
                    <a:pt x="6" y="6"/>
                    <a:pt x="1" y="22"/>
                    <a:pt x="0" y="27"/>
                  </a:cubicBezTo>
                  <a:cubicBezTo>
                    <a:pt x="1" y="39"/>
                    <a:pt x="6" y="48"/>
                    <a:pt x="9" y="55"/>
                  </a:cubicBezTo>
                  <a:cubicBezTo>
                    <a:pt x="9" y="45"/>
                    <a:pt x="10" y="33"/>
                    <a:pt x="12" y="24"/>
                  </a:cubicBezTo>
                  <a:cubicBezTo>
                    <a:pt x="11" y="17"/>
                    <a:pt x="11" y="8"/>
                    <a:pt x="11" y="1"/>
                  </a:cubicBezTo>
                  <a:cubicBezTo>
                    <a:pt x="10" y="4"/>
                    <a:pt x="6" y="19"/>
                    <a:pt x="6" y="28"/>
                  </a:cubicBezTo>
                  <a:cubicBezTo>
                    <a:pt x="6" y="20"/>
                    <a:pt x="8" y="6"/>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69" name="Freeform 1597"/>
            <p:cNvSpPr>
              <a:spLocks/>
            </p:cNvSpPr>
            <p:nvPr userDrawn="1"/>
          </p:nvSpPr>
          <p:spPr bwMode="auto">
            <a:xfrm>
              <a:off x="333" y="257"/>
              <a:ext cx="6" cy="27"/>
            </a:xfrm>
            <a:custGeom>
              <a:avLst/>
              <a:gdLst>
                <a:gd name="T0" fmla="*/ 15 w 15"/>
                <a:gd name="T1" fmla="*/ 0 h 60"/>
                <a:gd name="T2" fmla="*/ 15 w 15"/>
                <a:gd name="T3" fmla="*/ 0 h 60"/>
                <a:gd name="T4" fmla="*/ 7 w 15"/>
                <a:gd name="T5" fmla="*/ 29 h 60"/>
                <a:gd name="T6" fmla="*/ 13 w 15"/>
                <a:gd name="T7" fmla="*/ 1 h 60"/>
                <a:gd name="T8" fmla="*/ 7 w 15"/>
                <a:gd name="T9" fmla="*/ 15 h 60"/>
                <a:gd name="T10" fmla="*/ 0 w 15"/>
                <a:gd name="T11" fmla="*/ 42 h 60"/>
                <a:gd name="T12" fmla="*/ 7 w 15"/>
                <a:gd name="T13" fmla="*/ 60 h 60"/>
                <a:gd name="T14" fmla="*/ 11 w 15"/>
                <a:gd name="T15" fmla="*/ 31 h 60"/>
                <a:gd name="T16" fmla="*/ 14 w 15"/>
                <a:gd name="T17" fmla="*/ 20 h 60"/>
                <a:gd name="T18" fmla="*/ 15 w 15"/>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0">
                  <a:moveTo>
                    <a:pt x="15" y="0"/>
                  </a:moveTo>
                  <a:lnTo>
                    <a:pt x="15" y="0"/>
                  </a:lnTo>
                  <a:cubicBezTo>
                    <a:pt x="13" y="6"/>
                    <a:pt x="8" y="26"/>
                    <a:pt x="7" y="29"/>
                  </a:cubicBezTo>
                  <a:cubicBezTo>
                    <a:pt x="9" y="19"/>
                    <a:pt x="10" y="10"/>
                    <a:pt x="13" y="1"/>
                  </a:cubicBezTo>
                  <a:cubicBezTo>
                    <a:pt x="13" y="1"/>
                    <a:pt x="8" y="12"/>
                    <a:pt x="7" y="15"/>
                  </a:cubicBezTo>
                  <a:cubicBezTo>
                    <a:pt x="6" y="22"/>
                    <a:pt x="1" y="35"/>
                    <a:pt x="0" y="42"/>
                  </a:cubicBezTo>
                  <a:cubicBezTo>
                    <a:pt x="1" y="49"/>
                    <a:pt x="5" y="54"/>
                    <a:pt x="7" y="60"/>
                  </a:cubicBezTo>
                  <a:cubicBezTo>
                    <a:pt x="7" y="50"/>
                    <a:pt x="9" y="41"/>
                    <a:pt x="11" y="31"/>
                  </a:cubicBezTo>
                  <a:cubicBezTo>
                    <a:pt x="11" y="28"/>
                    <a:pt x="13" y="24"/>
                    <a:pt x="14" y="20"/>
                  </a:cubicBezTo>
                  <a:cubicBezTo>
                    <a:pt x="14" y="14"/>
                    <a:pt x="15" y="4"/>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0" name="Freeform 1598"/>
            <p:cNvSpPr>
              <a:spLocks/>
            </p:cNvSpPr>
            <p:nvPr userDrawn="1"/>
          </p:nvSpPr>
          <p:spPr bwMode="auto">
            <a:xfrm>
              <a:off x="401" y="256"/>
              <a:ext cx="26" cy="18"/>
            </a:xfrm>
            <a:custGeom>
              <a:avLst/>
              <a:gdLst>
                <a:gd name="T0" fmla="*/ 58 w 59"/>
                <a:gd name="T1" fmla="*/ 0 h 39"/>
                <a:gd name="T2" fmla="*/ 58 w 59"/>
                <a:gd name="T3" fmla="*/ 0 h 39"/>
                <a:gd name="T4" fmla="*/ 0 w 59"/>
                <a:gd name="T5" fmla="*/ 34 h 39"/>
                <a:gd name="T6" fmla="*/ 7 w 59"/>
                <a:gd name="T7" fmla="*/ 34 h 39"/>
                <a:gd name="T8" fmla="*/ 36 w 59"/>
                <a:gd name="T9" fmla="*/ 18 h 39"/>
                <a:gd name="T10" fmla="*/ 14 w 59"/>
                <a:gd name="T11" fmla="*/ 35 h 39"/>
                <a:gd name="T12" fmla="*/ 20 w 59"/>
                <a:gd name="T13" fmla="*/ 39 h 39"/>
                <a:gd name="T14" fmla="*/ 46 w 59"/>
                <a:gd name="T15" fmla="*/ 26 h 39"/>
                <a:gd name="T16" fmla="*/ 58 w 59"/>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9">
                  <a:moveTo>
                    <a:pt x="58" y="0"/>
                  </a:moveTo>
                  <a:lnTo>
                    <a:pt x="58" y="0"/>
                  </a:lnTo>
                  <a:cubicBezTo>
                    <a:pt x="31" y="2"/>
                    <a:pt x="18" y="22"/>
                    <a:pt x="0" y="34"/>
                  </a:cubicBezTo>
                  <a:cubicBezTo>
                    <a:pt x="2" y="34"/>
                    <a:pt x="5" y="34"/>
                    <a:pt x="7" y="34"/>
                  </a:cubicBezTo>
                  <a:cubicBezTo>
                    <a:pt x="10" y="33"/>
                    <a:pt x="25" y="22"/>
                    <a:pt x="36" y="18"/>
                  </a:cubicBezTo>
                  <a:cubicBezTo>
                    <a:pt x="31" y="25"/>
                    <a:pt x="21" y="29"/>
                    <a:pt x="14" y="35"/>
                  </a:cubicBezTo>
                  <a:cubicBezTo>
                    <a:pt x="16" y="36"/>
                    <a:pt x="18" y="37"/>
                    <a:pt x="20" y="39"/>
                  </a:cubicBezTo>
                  <a:cubicBezTo>
                    <a:pt x="24" y="37"/>
                    <a:pt x="40" y="28"/>
                    <a:pt x="46" y="26"/>
                  </a:cubicBezTo>
                  <a:cubicBezTo>
                    <a:pt x="53" y="18"/>
                    <a:pt x="59" y="8"/>
                    <a:pt x="5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1" name="Freeform 1599"/>
            <p:cNvSpPr>
              <a:spLocks/>
            </p:cNvSpPr>
            <p:nvPr userDrawn="1"/>
          </p:nvSpPr>
          <p:spPr bwMode="auto">
            <a:xfrm>
              <a:off x="408" y="255"/>
              <a:ext cx="4" cy="4"/>
            </a:xfrm>
            <a:custGeom>
              <a:avLst/>
              <a:gdLst>
                <a:gd name="T0" fmla="*/ 8 w 8"/>
                <a:gd name="T1" fmla="*/ 0 h 10"/>
                <a:gd name="T2" fmla="*/ 8 w 8"/>
                <a:gd name="T3" fmla="*/ 0 h 10"/>
                <a:gd name="T4" fmla="*/ 0 w 8"/>
                <a:gd name="T5" fmla="*/ 7 h 10"/>
                <a:gd name="T6" fmla="*/ 0 w 8"/>
                <a:gd name="T7" fmla="*/ 10 h 10"/>
                <a:gd name="T8" fmla="*/ 8 w 8"/>
                <a:gd name="T9" fmla="*/ 0 h 10"/>
              </a:gdLst>
              <a:ahLst/>
              <a:cxnLst>
                <a:cxn ang="0">
                  <a:pos x="T0" y="T1"/>
                </a:cxn>
                <a:cxn ang="0">
                  <a:pos x="T2" y="T3"/>
                </a:cxn>
                <a:cxn ang="0">
                  <a:pos x="T4" y="T5"/>
                </a:cxn>
                <a:cxn ang="0">
                  <a:pos x="T6" y="T7"/>
                </a:cxn>
                <a:cxn ang="0">
                  <a:pos x="T8" y="T9"/>
                </a:cxn>
              </a:cxnLst>
              <a:rect l="0" t="0" r="r" b="b"/>
              <a:pathLst>
                <a:path w="8" h="10">
                  <a:moveTo>
                    <a:pt x="8" y="0"/>
                  </a:moveTo>
                  <a:lnTo>
                    <a:pt x="8" y="0"/>
                  </a:lnTo>
                  <a:cubicBezTo>
                    <a:pt x="5" y="2"/>
                    <a:pt x="3" y="5"/>
                    <a:pt x="0" y="7"/>
                  </a:cubicBezTo>
                  <a:cubicBezTo>
                    <a:pt x="1" y="8"/>
                    <a:pt x="1" y="9"/>
                    <a:pt x="0" y="10"/>
                  </a:cubicBezTo>
                  <a:cubicBezTo>
                    <a:pt x="2" y="7"/>
                    <a:pt x="6" y="2"/>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2" name="Freeform 1600"/>
            <p:cNvSpPr>
              <a:spLocks/>
            </p:cNvSpPr>
            <p:nvPr userDrawn="1"/>
          </p:nvSpPr>
          <p:spPr bwMode="auto">
            <a:xfrm>
              <a:off x="365" y="251"/>
              <a:ext cx="45" cy="64"/>
            </a:xfrm>
            <a:custGeom>
              <a:avLst/>
              <a:gdLst>
                <a:gd name="T0" fmla="*/ 88 w 100"/>
                <a:gd name="T1" fmla="*/ 95 h 142"/>
                <a:gd name="T2" fmla="*/ 88 w 100"/>
                <a:gd name="T3" fmla="*/ 95 h 142"/>
                <a:gd name="T4" fmla="*/ 100 w 100"/>
                <a:gd name="T5" fmla="*/ 82 h 142"/>
                <a:gd name="T6" fmla="*/ 85 w 100"/>
                <a:gd name="T7" fmla="*/ 74 h 142"/>
                <a:gd name="T8" fmla="*/ 70 w 100"/>
                <a:gd name="T9" fmla="*/ 78 h 142"/>
                <a:gd name="T10" fmla="*/ 69 w 100"/>
                <a:gd name="T11" fmla="*/ 76 h 142"/>
                <a:gd name="T12" fmla="*/ 98 w 100"/>
                <a:gd name="T13" fmla="*/ 51 h 142"/>
                <a:gd name="T14" fmla="*/ 64 w 100"/>
                <a:gd name="T15" fmla="*/ 61 h 142"/>
                <a:gd name="T16" fmla="*/ 63 w 100"/>
                <a:gd name="T17" fmla="*/ 60 h 142"/>
                <a:gd name="T18" fmla="*/ 87 w 100"/>
                <a:gd name="T19" fmla="*/ 36 h 142"/>
                <a:gd name="T20" fmla="*/ 92 w 100"/>
                <a:gd name="T21" fmla="*/ 0 h 142"/>
                <a:gd name="T22" fmla="*/ 45 w 100"/>
                <a:gd name="T23" fmla="*/ 52 h 142"/>
                <a:gd name="T24" fmla="*/ 58 w 100"/>
                <a:gd name="T25" fmla="*/ 83 h 142"/>
                <a:gd name="T26" fmla="*/ 38 w 100"/>
                <a:gd name="T27" fmla="*/ 110 h 142"/>
                <a:gd name="T28" fmla="*/ 7 w 100"/>
                <a:gd name="T29" fmla="*/ 98 h 142"/>
                <a:gd name="T30" fmla="*/ 0 w 100"/>
                <a:gd name="T31" fmla="*/ 98 h 142"/>
                <a:gd name="T32" fmla="*/ 0 w 100"/>
                <a:gd name="T33" fmla="*/ 110 h 142"/>
                <a:gd name="T34" fmla="*/ 2 w 100"/>
                <a:gd name="T35" fmla="*/ 112 h 142"/>
                <a:gd name="T36" fmla="*/ 0 w 100"/>
                <a:gd name="T37" fmla="*/ 120 h 142"/>
                <a:gd name="T38" fmla="*/ 0 w 100"/>
                <a:gd name="T39" fmla="*/ 129 h 142"/>
                <a:gd name="T40" fmla="*/ 4 w 100"/>
                <a:gd name="T41" fmla="*/ 126 h 142"/>
                <a:gd name="T42" fmla="*/ 0 w 100"/>
                <a:gd name="T43" fmla="*/ 131 h 142"/>
                <a:gd name="T44" fmla="*/ 0 w 100"/>
                <a:gd name="T45" fmla="*/ 133 h 142"/>
                <a:gd name="T46" fmla="*/ 4 w 100"/>
                <a:gd name="T47" fmla="*/ 131 h 142"/>
                <a:gd name="T48" fmla="*/ 9 w 100"/>
                <a:gd name="T49" fmla="*/ 115 h 142"/>
                <a:gd name="T50" fmla="*/ 11 w 100"/>
                <a:gd name="T51" fmla="*/ 116 h 142"/>
                <a:gd name="T52" fmla="*/ 7 w 100"/>
                <a:gd name="T53" fmla="*/ 130 h 142"/>
                <a:gd name="T54" fmla="*/ 14 w 100"/>
                <a:gd name="T55" fmla="*/ 142 h 142"/>
                <a:gd name="T56" fmla="*/ 27 w 100"/>
                <a:gd name="T57" fmla="*/ 134 h 142"/>
                <a:gd name="T58" fmla="*/ 29 w 100"/>
                <a:gd name="T59" fmla="*/ 120 h 142"/>
                <a:gd name="T60" fmla="*/ 30 w 100"/>
                <a:gd name="T61" fmla="*/ 120 h 142"/>
                <a:gd name="T62" fmla="*/ 29 w 100"/>
                <a:gd name="T63" fmla="*/ 133 h 142"/>
                <a:gd name="T64" fmla="*/ 39 w 100"/>
                <a:gd name="T65" fmla="*/ 142 h 142"/>
                <a:gd name="T66" fmla="*/ 49 w 100"/>
                <a:gd name="T67" fmla="*/ 132 h 142"/>
                <a:gd name="T68" fmla="*/ 45 w 100"/>
                <a:gd name="T69" fmla="*/ 119 h 142"/>
                <a:gd name="T70" fmla="*/ 46 w 100"/>
                <a:gd name="T71" fmla="*/ 118 h 142"/>
                <a:gd name="T72" fmla="*/ 52 w 100"/>
                <a:gd name="T73" fmla="*/ 133 h 142"/>
                <a:gd name="T74" fmla="*/ 67 w 100"/>
                <a:gd name="T75" fmla="*/ 134 h 142"/>
                <a:gd name="T76" fmla="*/ 71 w 100"/>
                <a:gd name="T77" fmla="*/ 121 h 142"/>
                <a:gd name="T78" fmla="*/ 62 w 100"/>
                <a:gd name="T79" fmla="*/ 111 h 142"/>
                <a:gd name="T80" fmla="*/ 64 w 100"/>
                <a:gd name="T81" fmla="*/ 110 h 142"/>
                <a:gd name="T82" fmla="*/ 75 w 100"/>
                <a:gd name="T83" fmla="*/ 120 h 142"/>
                <a:gd name="T84" fmla="*/ 92 w 100"/>
                <a:gd name="T85" fmla="*/ 116 h 142"/>
                <a:gd name="T86" fmla="*/ 86 w 100"/>
                <a:gd name="T87" fmla="*/ 100 h 142"/>
                <a:gd name="T88" fmla="*/ 73 w 100"/>
                <a:gd name="T89" fmla="*/ 97 h 142"/>
                <a:gd name="T90" fmla="*/ 73 w 100"/>
                <a:gd name="T91" fmla="*/ 95 h 142"/>
                <a:gd name="T92" fmla="*/ 88 w 100"/>
                <a:gd name="T93" fmla="*/ 9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42">
                  <a:moveTo>
                    <a:pt x="88" y="95"/>
                  </a:moveTo>
                  <a:lnTo>
                    <a:pt x="88" y="95"/>
                  </a:lnTo>
                  <a:cubicBezTo>
                    <a:pt x="96" y="94"/>
                    <a:pt x="98" y="86"/>
                    <a:pt x="100" y="82"/>
                  </a:cubicBezTo>
                  <a:cubicBezTo>
                    <a:pt x="98" y="80"/>
                    <a:pt x="92" y="72"/>
                    <a:pt x="85" y="74"/>
                  </a:cubicBezTo>
                  <a:cubicBezTo>
                    <a:pt x="80" y="75"/>
                    <a:pt x="75" y="76"/>
                    <a:pt x="70" y="78"/>
                  </a:cubicBezTo>
                  <a:cubicBezTo>
                    <a:pt x="70" y="77"/>
                    <a:pt x="69" y="77"/>
                    <a:pt x="69" y="76"/>
                  </a:cubicBezTo>
                  <a:cubicBezTo>
                    <a:pt x="86" y="72"/>
                    <a:pt x="98" y="65"/>
                    <a:pt x="98" y="51"/>
                  </a:cubicBezTo>
                  <a:cubicBezTo>
                    <a:pt x="86" y="42"/>
                    <a:pt x="73" y="50"/>
                    <a:pt x="64" y="61"/>
                  </a:cubicBezTo>
                  <a:lnTo>
                    <a:pt x="63" y="60"/>
                  </a:lnTo>
                  <a:cubicBezTo>
                    <a:pt x="69" y="49"/>
                    <a:pt x="79" y="44"/>
                    <a:pt x="87" y="36"/>
                  </a:cubicBezTo>
                  <a:cubicBezTo>
                    <a:pt x="94" y="28"/>
                    <a:pt x="96" y="12"/>
                    <a:pt x="92" y="0"/>
                  </a:cubicBezTo>
                  <a:cubicBezTo>
                    <a:pt x="77" y="19"/>
                    <a:pt x="52" y="37"/>
                    <a:pt x="45" y="52"/>
                  </a:cubicBezTo>
                  <a:cubicBezTo>
                    <a:pt x="38" y="68"/>
                    <a:pt x="55" y="72"/>
                    <a:pt x="58" y="83"/>
                  </a:cubicBezTo>
                  <a:cubicBezTo>
                    <a:pt x="62" y="96"/>
                    <a:pt x="53" y="105"/>
                    <a:pt x="38" y="110"/>
                  </a:cubicBezTo>
                  <a:cubicBezTo>
                    <a:pt x="26" y="114"/>
                    <a:pt x="12" y="110"/>
                    <a:pt x="7" y="98"/>
                  </a:cubicBezTo>
                  <a:cubicBezTo>
                    <a:pt x="4" y="98"/>
                    <a:pt x="3" y="99"/>
                    <a:pt x="0" y="98"/>
                  </a:cubicBezTo>
                  <a:lnTo>
                    <a:pt x="0" y="110"/>
                  </a:lnTo>
                  <a:cubicBezTo>
                    <a:pt x="3" y="111"/>
                    <a:pt x="1" y="110"/>
                    <a:pt x="2" y="112"/>
                  </a:cubicBezTo>
                  <a:cubicBezTo>
                    <a:pt x="1" y="115"/>
                    <a:pt x="0" y="118"/>
                    <a:pt x="0" y="120"/>
                  </a:cubicBezTo>
                  <a:lnTo>
                    <a:pt x="0" y="129"/>
                  </a:lnTo>
                  <a:cubicBezTo>
                    <a:pt x="2" y="129"/>
                    <a:pt x="3" y="129"/>
                    <a:pt x="4" y="126"/>
                  </a:cubicBezTo>
                  <a:cubicBezTo>
                    <a:pt x="4" y="129"/>
                    <a:pt x="2" y="130"/>
                    <a:pt x="0" y="131"/>
                  </a:cubicBezTo>
                  <a:lnTo>
                    <a:pt x="0" y="133"/>
                  </a:lnTo>
                  <a:cubicBezTo>
                    <a:pt x="1" y="133"/>
                    <a:pt x="4" y="132"/>
                    <a:pt x="4" y="131"/>
                  </a:cubicBezTo>
                  <a:cubicBezTo>
                    <a:pt x="6" y="127"/>
                    <a:pt x="8" y="119"/>
                    <a:pt x="9" y="115"/>
                  </a:cubicBezTo>
                  <a:cubicBezTo>
                    <a:pt x="10" y="114"/>
                    <a:pt x="12" y="114"/>
                    <a:pt x="11" y="116"/>
                  </a:cubicBezTo>
                  <a:cubicBezTo>
                    <a:pt x="10" y="118"/>
                    <a:pt x="7" y="128"/>
                    <a:pt x="7" y="130"/>
                  </a:cubicBezTo>
                  <a:cubicBezTo>
                    <a:pt x="5" y="137"/>
                    <a:pt x="11" y="138"/>
                    <a:pt x="14" y="142"/>
                  </a:cubicBezTo>
                  <a:cubicBezTo>
                    <a:pt x="19" y="139"/>
                    <a:pt x="25" y="141"/>
                    <a:pt x="27" y="134"/>
                  </a:cubicBezTo>
                  <a:cubicBezTo>
                    <a:pt x="28" y="129"/>
                    <a:pt x="28" y="125"/>
                    <a:pt x="29" y="120"/>
                  </a:cubicBezTo>
                  <a:cubicBezTo>
                    <a:pt x="29" y="119"/>
                    <a:pt x="31" y="119"/>
                    <a:pt x="30" y="120"/>
                  </a:cubicBezTo>
                  <a:cubicBezTo>
                    <a:pt x="30" y="125"/>
                    <a:pt x="29" y="132"/>
                    <a:pt x="29" y="133"/>
                  </a:cubicBezTo>
                  <a:cubicBezTo>
                    <a:pt x="29" y="139"/>
                    <a:pt x="36" y="139"/>
                    <a:pt x="39" y="142"/>
                  </a:cubicBezTo>
                  <a:cubicBezTo>
                    <a:pt x="43" y="139"/>
                    <a:pt x="50" y="138"/>
                    <a:pt x="49" y="132"/>
                  </a:cubicBezTo>
                  <a:cubicBezTo>
                    <a:pt x="48" y="130"/>
                    <a:pt x="46" y="122"/>
                    <a:pt x="45" y="119"/>
                  </a:cubicBezTo>
                  <a:cubicBezTo>
                    <a:pt x="45" y="118"/>
                    <a:pt x="46" y="118"/>
                    <a:pt x="46" y="118"/>
                  </a:cubicBezTo>
                  <a:cubicBezTo>
                    <a:pt x="48" y="122"/>
                    <a:pt x="50" y="129"/>
                    <a:pt x="52" y="133"/>
                  </a:cubicBezTo>
                  <a:cubicBezTo>
                    <a:pt x="55" y="138"/>
                    <a:pt x="61" y="134"/>
                    <a:pt x="67" y="134"/>
                  </a:cubicBezTo>
                  <a:cubicBezTo>
                    <a:pt x="68" y="130"/>
                    <a:pt x="74" y="126"/>
                    <a:pt x="71" y="121"/>
                  </a:cubicBezTo>
                  <a:cubicBezTo>
                    <a:pt x="70" y="119"/>
                    <a:pt x="63" y="111"/>
                    <a:pt x="62" y="111"/>
                  </a:cubicBezTo>
                  <a:cubicBezTo>
                    <a:pt x="62" y="110"/>
                    <a:pt x="63" y="109"/>
                    <a:pt x="64" y="110"/>
                  </a:cubicBezTo>
                  <a:cubicBezTo>
                    <a:pt x="66" y="111"/>
                    <a:pt x="69" y="115"/>
                    <a:pt x="75" y="120"/>
                  </a:cubicBezTo>
                  <a:cubicBezTo>
                    <a:pt x="79" y="124"/>
                    <a:pt x="90" y="116"/>
                    <a:pt x="92" y="116"/>
                  </a:cubicBezTo>
                  <a:cubicBezTo>
                    <a:pt x="91" y="111"/>
                    <a:pt x="92" y="103"/>
                    <a:pt x="86" y="100"/>
                  </a:cubicBezTo>
                  <a:cubicBezTo>
                    <a:pt x="82" y="98"/>
                    <a:pt x="75" y="97"/>
                    <a:pt x="73" y="97"/>
                  </a:cubicBezTo>
                  <a:cubicBezTo>
                    <a:pt x="72" y="96"/>
                    <a:pt x="73" y="95"/>
                    <a:pt x="73" y="95"/>
                  </a:cubicBezTo>
                  <a:cubicBezTo>
                    <a:pt x="78" y="96"/>
                    <a:pt x="83" y="96"/>
                    <a:pt x="88" y="9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3" name="Freeform 1601"/>
            <p:cNvSpPr>
              <a:spLocks/>
            </p:cNvSpPr>
            <p:nvPr userDrawn="1"/>
          </p:nvSpPr>
          <p:spPr bwMode="auto">
            <a:xfrm>
              <a:off x="428" y="248"/>
              <a:ext cx="10" cy="7"/>
            </a:xfrm>
            <a:custGeom>
              <a:avLst/>
              <a:gdLst>
                <a:gd name="T0" fmla="*/ 21 w 21"/>
                <a:gd name="T1" fmla="*/ 0 h 16"/>
                <a:gd name="T2" fmla="*/ 21 w 21"/>
                <a:gd name="T3" fmla="*/ 0 h 16"/>
                <a:gd name="T4" fmla="*/ 0 w 21"/>
                <a:gd name="T5" fmla="*/ 14 h 16"/>
                <a:gd name="T6" fmla="*/ 1 w 21"/>
                <a:gd name="T7" fmla="*/ 14 h 16"/>
                <a:gd name="T8" fmla="*/ 1 w 21"/>
                <a:gd name="T9" fmla="*/ 16 h 16"/>
                <a:gd name="T10" fmla="*/ 21 w 21"/>
                <a:gd name="T11" fmla="*/ 0 h 16"/>
              </a:gdLst>
              <a:ahLst/>
              <a:cxnLst>
                <a:cxn ang="0">
                  <a:pos x="T0" y="T1"/>
                </a:cxn>
                <a:cxn ang="0">
                  <a:pos x="T2" y="T3"/>
                </a:cxn>
                <a:cxn ang="0">
                  <a:pos x="T4" y="T5"/>
                </a:cxn>
                <a:cxn ang="0">
                  <a:pos x="T6" y="T7"/>
                </a:cxn>
                <a:cxn ang="0">
                  <a:pos x="T8" y="T9"/>
                </a:cxn>
                <a:cxn ang="0">
                  <a:pos x="T10" y="T11"/>
                </a:cxn>
              </a:cxnLst>
              <a:rect l="0" t="0" r="r" b="b"/>
              <a:pathLst>
                <a:path w="21" h="16">
                  <a:moveTo>
                    <a:pt x="21" y="0"/>
                  </a:moveTo>
                  <a:lnTo>
                    <a:pt x="21" y="0"/>
                  </a:lnTo>
                  <a:cubicBezTo>
                    <a:pt x="16" y="3"/>
                    <a:pt x="3" y="11"/>
                    <a:pt x="0" y="14"/>
                  </a:cubicBezTo>
                  <a:cubicBezTo>
                    <a:pt x="0" y="14"/>
                    <a:pt x="1" y="14"/>
                    <a:pt x="1" y="14"/>
                  </a:cubicBezTo>
                  <a:cubicBezTo>
                    <a:pt x="1" y="15"/>
                    <a:pt x="1" y="16"/>
                    <a:pt x="1" y="16"/>
                  </a:cubicBezTo>
                  <a:cubicBezTo>
                    <a:pt x="6" y="12"/>
                    <a:pt x="17" y="4"/>
                    <a:pt x="2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4" name="Freeform 1602"/>
            <p:cNvSpPr>
              <a:spLocks/>
            </p:cNvSpPr>
            <p:nvPr userDrawn="1"/>
          </p:nvSpPr>
          <p:spPr bwMode="auto">
            <a:xfrm>
              <a:off x="339" y="243"/>
              <a:ext cx="8" cy="31"/>
            </a:xfrm>
            <a:custGeom>
              <a:avLst/>
              <a:gdLst>
                <a:gd name="T0" fmla="*/ 15 w 18"/>
                <a:gd name="T1" fmla="*/ 0 h 68"/>
                <a:gd name="T2" fmla="*/ 15 w 18"/>
                <a:gd name="T3" fmla="*/ 0 h 68"/>
                <a:gd name="T4" fmla="*/ 8 w 18"/>
                <a:gd name="T5" fmla="*/ 14 h 68"/>
                <a:gd name="T6" fmla="*/ 1 w 18"/>
                <a:gd name="T7" fmla="*/ 68 h 68"/>
                <a:gd name="T8" fmla="*/ 18 w 18"/>
                <a:gd name="T9" fmla="*/ 16 h 68"/>
                <a:gd name="T10" fmla="*/ 4 w 18"/>
                <a:gd name="T11" fmla="*/ 42 h 68"/>
                <a:gd name="T12" fmla="*/ 15 w 1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18" h="68">
                  <a:moveTo>
                    <a:pt x="15" y="0"/>
                  </a:moveTo>
                  <a:lnTo>
                    <a:pt x="15" y="0"/>
                  </a:lnTo>
                  <a:cubicBezTo>
                    <a:pt x="15" y="0"/>
                    <a:pt x="9" y="12"/>
                    <a:pt x="8" y="14"/>
                  </a:cubicBezTo>
                  <a:cubicBezTo>
                    <a:pt x="2" y="25"/>
                    <a:pt x="0" y="44"/>
                    <a:pt x="1" y="68"/>
                  </a:cubicBezTo>
                  <a:cubicBezTo>
                    <a:pt x="5" y="44"/>
                    <a:pt x="16" y="26"/>
                    <a:pt x="18" y="16"/>
                  </a:cubicBezTo>
                  <a:cubicBezTo>
                    <a:pt x="12" y="22"/>
                    <a:pt x="7" y="31"/>
                    <a:pt x="4" y="42"/>
                  </a:cubicBezTo>
                  <a:cubicBezTo>
                    <a:pt x="4" y="36"/>
                    <a:pt x="13" y="7"/>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5" name="Freeform 1603"/>
            <p:cNvSpPr>
              <a:spLocks/>
            </p:cNvSpPr>
            <p:nvPr userDrawn="1"/>
          </p:nvSpPr>
          <p:spPr bwMode="auto">
            <a:xfrm>
              <a:off x="423" y="245"/>
              <a:ext cx="40" cy="25"/>
            </a:xfrm>
            <a:custGeom>
              <a:avLst/>
              <a:gdLst>
                <a:gd name="T0" fmla="*/ 87 w 88"/>
                <a:gd name="T1" fmla="*/ 1 h 55"/>
                <a:gd name="T2" fmla="*/ 87 w 88"/>
                <a:gd name="T3" fmla="*/ 1 h 55"/>
                <a:gd name="T4" fmla="*/ 43 w 88"/>
                <a:gd name="T5" fmla="*/ 15 h 55"/>
                <a:gd name="T6" fmla="*/ 9 w 88"/>
                <a:gd name="T7" fmla="*/ 37 h 55"/>
                <a:gd name="T8" fmla="*/ 0 w 88"/>
                <a:gd name="T9" fmla="*/ 49 h 55"/>
                <a:gd name="T10" fmla="*/ 6 w 88"/>
                <a:gd name="T11" fmla="*/ 49 h 55"/>
                <a:gd name="T12" fmla="*/ 56 w 88"/>
                <a:gd name="T13" fmla="*/ 23 h 55"/>
                <a:gd name="T14" fmla="*/ 14 w 88"/>
                <a:gd name="T15" fmla="*/ 51 h 55"/>
                <a:gd name="T16" fmla="*/ 20 w 88"/>
                <a:gd name="T17" fmla="*/ 55 h 55"/>
                <a:gd name="T18" fmla="*/ 61 w 88"/>
                <a:gd name="T19" fmla="*/ 37 h 55"/>
                <a:gd name="T20" fmla="*/ 87 w 88"/>
                <a:gd name="T21"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55">
                  <a:moveTo>
                    <a:pt x="87" y="1"/>
                  </a:moveTo>
                  <a:lnTo>
                    <a:pt x="87" y="1"/>
                  </a:lnTo>
                  <a:cubicBezTo>
                    <a:pt x="72" y="0"/>
                    <a:pt x="55" y="8"/>
                    <a:pt x="43" y="15"/>
                  </a:cubicBezTo>
                  <a:cubicBezTo>
                    <a:pt x="35" y="20"/>
                    <a:pt x="20" y="29"/>
                    <a:pt x="9" y="37"/>
                  </a:cubicBezTo>
                  <a:cubicBezTo>
                    <a:pt x="6" y="42"/>
                    <a:pt x="5" y="41"/>
                    <a:pt x="0" y="49"/>
                  </a:cubicBezTo>
                  <a:cubicBezTo>
                    <a:pt x="4" y="48"/>
                    <a:pt x="4" y="49"/>
                    <a:pt x="6" y="49"/>
                  </a:cubicBezTo>
                  <a:cubicBezTo>
                    <a:pt x="12" y="45"/>
                    <a:pt x="41" y="29"/>
                    <a:pt x="56" y="23"/>
                  </a:cubicBezTo>
                  <a:cubicBezTo>
                    <a:pt x="43" y="34"/>
                    <a:pt x="20" y="48"/>
                    <a:pt x="14" y="51"/>
                  </a:cubicBezTo>
                  <a:cubicBezTo>
                    <a:pt x="18" y="52"/>
                    <a:pt x="19" y="54"/>
                    <a:pt x="20" y="55"/>
                  </a:cubicBezTo>
                  <a:cubicBezTo>
                    <a:pt x="30" y="52"/>
                    <a:pt x="53" y="43"/>
                    <a:pt x="61" y="37"/>
                  </a:cubicBezTo>
                  <a:cubicBezTo>
                    <a:pt x="73" y="29"/>
                    <a:pt x="88" y="18"/>
                    <a:pt x="87"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6" name="Freeform 1604"/>
            <p:cNvSpPr>
              <a:spLocks/>
            </p:cNvSpPr>
            <p:nvPr userDrawn="1"/>
          </p:nvSpPr>
          <p:spPr bwMode="auto">
            <a:xfrm>
              <a:off x="331" y="243"/>
              <a:ext cx="14" cy="32"/>
            </a:xfrm>
            <a:custGeom>
              <a:avLst/>
              <a:gdLst>
                <a:gd name="T0" fmla="*/ 32 w 32"/>
                <a:gd name="T1" fmla="*/ 0 h 72"/>
                <a:gd name="T2" fmla="*/ 32 w 32"/>
                <a:gd name="T3" fmla="*/ 0 h 72"/>
                <a:gd name="T4" fmla="*/ 4 w 32"/>
                <a:gd name="T5" fmla="*/ 38 h 72"/>
                <a:gd name="T6" fmla="*/ 2 w 32"/>
                <a:gd name="T7" fmla="*/ 72 h 72"/>
                <a:gd name="T8" fmla="*/ 32 w 32"/>
                <a:gd name="T9" fmla="*/ 0 h 72"/>
              </a:gdLst>
              <a:ahLst/>
              <a:cxnLst>
                <a:cxn ang="0">
                  <a:pos x="T0" y="T1"/>
                </a:cxn>
                <a:cxn ang="0">
                  <a:pos x="T2" y="T3"/>
                </a:cxn>
                <a:cxn ang="0">
                  <a:pos x="T4" y="T5"/>
                </a:cxn>
                <a:cxn ang="0">
                  <a:pos x="T6" y="T7"/>
                </a:cxn>
                <a:cxn ang="0">
                  <a:pos x="T8" y="T9"/>
                </a:cxn>
              </a:cxnLst>
              <a:rect l="0" t="0" r="r" b="b"/>
              <a:pathLst>
                <a:path w="32" h="72">
                  <a:moveTo>
                    <a:pt x="32" y="0"/>
                  </a:moveTo>
                  <a:lnTo>
                    <a:pt x="32" y="0"/>
                  </a:lnTo>
                  <a:cubicBezTo>
                    <a:pt x="21" y="12"/>
                    <a:pt x="8" y="29"/>
                    <a:pt x="4" y="38"/>
                  </a:cubicBezTo>
                  <a:cubicBezTo>
                    <a:pt x="0" y="52"/>
                    <a:pt x="1" y="64"/>
                    <a:pt x="2" y="72"/>
                  </a:cubicBezTo>
                  <a:cubicBezTo>
                    <a:pt x="6" y="46"/>
                    <a:pt x="16" y="23"/>
                    <a:pt x="3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7" name="Freeform 1605"/>
            <p:cNvSpPr>
              <a:spLocks/>
            </p:cNvSpPr>
            <p:nvPr userDrawn="1"/>
          </p:nvSpPr>
          <p:spPr bwMode="auto">
            <a:xfrm>
              <a:off x="346" y="243"/>
              <a:ext cx="11" cy="33"/>
            </a:xfrm>
            <a:custGeom>
              <a:avLst/>
              <a:gdLst>
                <a:gd name="T0" fmla="*/ 14 w 24"/>
                <a:gd name="T1" fmla="*/ 0 h 74"/>
                <a:gd name="T2" fmla="*/ 14 w 24"/>
                <a:gd name="T3" fmla="*/ 0 h 74"/>
                <a:gd name="T4" fmla="*/ 2 w 24"/>
                <a:gd name="T5" fmla="*/ 16 h 74"/>
                <a:gd name="T6" fmla="*/ 3 w 24"/>
                <a:gd name="T7" fmla="*/ 69 h 74"/>
                <a:gd name="T8" fmla="*/ 11 w 24"/>
                <a:gd name="T9" fmla="*/ 29 h 74"/>
                <a:gd name="T10" fmla="*/ 19 w 24"/>
                <a:gd name="T11" fmla="*/ 74 h 74"/>
                <a:gd name="T12" fmla="*/ 18 w 24"/>
                <a:gd name="T13" fmla="*/ 20 h 74"/>
                <a:gd name="T14" fmla="*/ 24 w 24"/>
                <a:gd name="T15" fmla="*/ 8 h 74"/>
                <a:gd name="T16" fmla="*/ 5 w 24"/>
                <a:gd name="T17" fmla="*/ 30 h 74"/>
                <a:gd name="T18" fmla="*/ 14 w 24"/>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4">
                  <a:moveTo>
                    <a:pt x="14" y="0"/>
                  </a:moveTo>
                  <a:lnTo>
                    <a:pt x="14" y="0"/>
                  </a:lnTo>
                  <a:cubicBezTo>
                    <a:pt x="11" y="4"/>
                    <a:pt x="3" y="11"/>
                    <a:pt x="2" y="16"/>
                  </a:cubicBezTo>
                  <a:cubicBezTo>
                    <a:pt x="0" y="30"/>
                    <a:pt x="0" y="56"/>
                    <a:pt x="3" y="69"/>
                  </a:cubicBezTo>
                  <a:cubicBezTo>
                    <a:pt x="4" y="56"/>
                    <a:pt x="5" y="37"/>
                    <a:pt x="11" y="29"/>
                  </a:cubicBezTo>
                  <a:cubicBezTo>
                    <a:pt x="8" y="43"/>
                    <a:pt x="11" y="58"/>
                    <a:pt x="19" y="74"/>
                  </a:cubicBezTo>
                  <a:cubicBezTo>
                    <a:pt x="14" y="60"/>
                    <a:pt x="13" y="34"/>
                    <a:pt x="18" y="20"/>
                  </a:cubicBezTo>
                  <a:cubicBezTo>
                    <a:pt x="19" y="16"/>
                    <a:pt x="22" y="11"/>
                    <a:pt x="24" y="8"/>
                  </a:cubicBezTo>
                  <a:cubicBezTo>
                    <a:pt x="18" y="11"/>
                    <a:pt x="7" y="23"/>
                    <a:pt x="5" y="30"/>
                  </a:cubicBezTo>
                  <a:cubicBezTo>
                    <a:pt x="7" y="18"/>
                    <a:pt x="10" y="10"/>
                    <a:pt x="1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8" name="Freeform 1606"/>
            <p:cNvSpPr>
              <a:spLocks/>
            </p:cNvSpPr>
            <p:nvPr userDrawn="1"/>
          </p:nvSpPr>
          <p:spPr bwMode="auto">
            <a:xfrm>
              <a:off x="372" y="241"/>
              <a:ext cx="15" cy="8"/>
            </a:xfrm>
            <a:custGeom>
              <a:avLst/>
              <a:gdLst>
                <a:gd name="T0" fmla="*/ 26 w 32"/>
                <a:gd name="T1" fmla="*/ 6 h 16"/>
                <a:gd name="T2" fmla="*/ 26 w 32"/>
                <a:gd name="T3" fmla="*/ 6 h 16"/>
                <a:gd name="T4" fmla="*/ 0 w 32"/>
                <a:gd name="T5" fmla="*/ 2 h 16"/>
                <a:gd name="T6" fmla="*/ 29 w 32"/>
                <a:gd name="T7" fmla="*/ 16 h 16"/>
                <a:gd name="T8" fmla="*/ 26 w 32"/>
                <a:gd name="T9" fmla="*/ 6 h 16"/>
              </a:gdLst>
              <a:ahLst/>
              <a:cxnLst>
                <a:cxn ang="0">
                  <a:pos x="T0" y="T1"/>
                </a:cxn>
                <a:cxn ang="0">
                  <a:pos x="T2" y="T3"/>
                </a:cxn>
                <a:cxn ang="0">
                  <a:pos x="T4" y="T5"/>
                </a:cxn>
                <a:cxn ang="0">
                  <a:pos x="T6" y="T7"/>
                </a:cxn>
                <a:cxn ang="0">
                  <a:pos x="T8" y="T9"/>
                </a:cxn>
              </a:cxnLst>
              <a:rect l="0" t="0" r="r" b="b"/>
              <a:pathLst>
                <a:path w="32" h="16">
                  <a:moveTo>
                    <a:pt x="26" y="6"/>
                  </a:moveTo>
                  <a:lnTo>
                    <a:pt x="26" y="6"/>
                  </a:lnTo>
                  <a:cubicBezTo>
                    <a:pt x="19" y="1"/>
                    <a:pt x="12" y="0"/>
                    <a:pt x="0" y="2"/>
                  </a:cubicBezTo>
                  <a:cubicBezTo>
                    <a:pt x="9" y="2"/>
                    <a:pt x="25" y="0"/>
                    <a:pt x="29" y="16"/>
                  </a:cubicBezTo>
                  <a:cubicBezTo>
                    <a:pt x="32" y="13"/>
                    <a:pt x="30" y="8"/>
                    <a:pt x="26"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79" name="Freeform 1607"/>
            <p:cNvSpPr>
              <a:spLocks/>
            </p:cNvSpPr>
            <p:nvPr userDrawn="1"/>
          </p:nvSpPr>
          <p:spPr bwMode="auto">
            <a:xfrm>
              <a:off x="377" y="238"/>
              <a:ext cx="26" cy="9"/>
            </a:xfrm>
            <a:custGeom>
              <a:avLst/>
              <a:gdLst>
                <a:gd name="T0" fmla="*/ 14 w 58"/>
                <a:gd name="T1" fmla="*/ 2 h 20"/>
                <a:gd name="T2" fmla="*/ 14 w 58"/>
                <a:gd name="T3" fmla="*/ 2 h 20"/>
                <a:gd name="T4" fmla="*/ 0 w 58"/>
                <a:gd name="T5" fmla="*/ 3 h 20"/>
                <a:gd name="T6" fmla="*/ 37 w 58"/>
                <a:gd name="T7" fmla="*/ 18 h 20"/>
                <a:gd name="T8" fmla="*/ 58 w 58"/>
                <a:gd name="T9" fmla="*/ 9 h 20"/>
                <a:gd name="T10" fmla="*/ 39 w 58"/>
                <a:gd name="T11" fmla="*/ 10 h 20"/>
                <a:gd name="T12" fmla="*/ 14 w 58"/>
                <a:gd name="T13" fmla="*/ 2 h 20"/>
              </a:gdLst>
              <a:ahLst/>
              <a:cxnLst>
                <a:cxn ang="0">
                  <a:pos x="T0" y="T1"/>
                </a:cxn>
                <a:cxn ang="0">
                  <a:pos x="T2" y="T3"/>
                </a:cxn>
                <a:cxn ang="0">
                  <a:pos x="T4" y="T5"/>
                </a:cxn>
                <a:cxn ang="0">
                  <a:pos x="T6" y="T7"/>
                </a:cxn>
                <a:cxn ang="0">
                  <a:pos x="T8" y="T9"/>
                </a:cxn>
                <a:cxn ang="0">
                  <a:pos x="T10" y="T11"/>
                </a:cxn>
                <a:cxn ang="0">
                  <a:pos x="T12" y="T13"/>
                </a:cxn>
              </a:cxnLst>
              <a:rect l="0" t="0" r="r" b="b"/>
              <a:pathLst>
                <a:path w="58" h="20">
                  <a:moveTo>
                    <a:pt x="14" y="2"/>
                  </a:moveTo>
                  <a:lnTo>
                    <a:pt x="14" y="2"/>
                  </a:lnTo>
                  <a:cubicBezTo>
                    <a:pt x="11" y="1"/>
                    <a:pt x="5" y="0"/>
                    <a:pt x="0" y="3"/>
                  </a:cubicBezTo>
                  <a:cubicBezTo>
                    <a:pt x="25" y="3"/>
                    <a:pt x="26" y="15"/>
                    <a:pt x="37" y="18"/>
                  </a:cubicBezTo>
                  <a:cubicBezTo>
                    <a:pt x="44" y="20"/>
                    <a:pt x="55" y="17"/>
                    <a:pt x="58" y="9"/>
                  </a:cubicBezTo>
                  <a:cubicBezTo>
                    <a:pt x="53" y="12"/>
                    <a:pt x="46" y="12"/>
                    <a:pt x="39" y="10"/>
                  </a:cubicBezTo>
                  <a:cubicBezTo>
                    <a:pt x="31" y="8"/>
                    <a:pt x="24" y="3"/>
                    <a:pt x="1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0" name="Freeform 1608"/>
            <p:cNvSpPr>
              <a:spLocks/>
            </p:cNvSpPr>
            <p:nvPr userDrawn="1"/>
          </p:nvSpPr>
          <p:spPr bwMode="auto">
            <a:xfrm>
              <a:off x="343" y="236"/>
              <a:ext cx="11" cy="19"/>
            </a:xfrm>
            <a:custGeom>
              <a:avLst/>
              <a:gdLst>
                <a:gd name="T0" fmla="*/ 25 w 25"/>
                <a:gd name="T1" fmla="*/ 0 h 42"/>
                <a:gd name="T2" fmla="*/ 25 w 25"/>
                <a:gd name="T3" fmla="*/ 0 h 42"/>
                <a:gd name="T4" fmla="*/ 11 w 25"/>
                <a:gd name="T5" fmla="*/ 20 h 42"/>
                <a:gd name="T6" fmla="*/ 24 w 25"/>
                <a:gd name="T7" fmla="*/ 0 h 42"/>
                <a:gd name="T8" fmla="*/ 11 w 25"/>
                <a:gd name="T9" fmla="*/ 9 h 42"/>
                <a:gd name="T10" fmla="*/ 0 w 25"/>
                <a:gd name="T11" fmla="*/ 42 h 42"/>
                <a:gd name="T12" fmla="*/ 22 w 25"/>
                <a:gd name="T13" fmla="*/ 13 h 42"/>
                <a:gd name="T14" fmla="*/ 25 w 25"/>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2">
                  <a:moveTo>
                    <a:pt x="25" y="0"/>
                  </a:moveTo>
                  <a:lnTo>
                    <a:pt x="25" y="0"/>
                  </a:lnTo>
                  <a:cubicBezTo>
                    <a:pt x="22" y="4"/>
                    <a:pt x="14" y="16"/>
                    <a:pt x="11" y="20"/>
                  </a:cubicBezTo>
                  <a:cubicBezTo>
                    <a:pt x="14" y="13"/>
                    <a:pt x="20" y="6"/>
                    <a:pt x="24" y="0"/>
                  </a:cubicBezTo>
                  <a:cubicBezTo>
                    <a:pt x="21" y="3"/>
                    <a:pt x="14" y="7"/>
                    <a:pt x="11" y="9"/>
                  </a:cubicBezTo>
                  <a:cubicBezTo>
                    <a:pt x="7" y="16"/>
                    <a:pt x="2" y="33"/>
                    <a:pt x="0" y="42"/>
                  </a:cubicBezTo>
                  <a:cubicBezTo>
                    <a:pt x="7" y="30"/>
                    <a:pt x="17" y="18"/>
                    <a:pt x="22" y="13"/>
                  </a:cubicBezTo>
                  <a:cubicBezTo>
                    <a:pt x="22" y="9"/>
                    <a:pt x="24" y="4"/>
                    <a:pt x="2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1" name="Freeform 1609"/>
            <p:cNvSpPr>
              <a:spLocks/>
            </p:cNvSpPr>
            <p:nvPr userDrawn="1"/>
          </p:nvSpPr>
          <p:spPr bwMode="auto">
            <a:xfrm>
              <a:off x="407" y="237"/>
              <a:ext cx="17" cy="28"/>
            </a:xfrm>
            <a:custGeom>
              <a:avLst/>
              <a:gdLst>
                <a:gd name="T0" fmla="*/ 30 w 38"/>
                <a:gd name="T1" fmla="*/ 0 h 62"/>
                <a:gd name="T2" fmla="*/ 30 w 38"/>
                <a:gd name="T3" fmla="*/ 0 h 62"/>
                <a:gd name="T4" fmla="*/ 3 w 38"/>
                <a:gd name="T5" fmla="*/ 34 h 62"/>
                <a:gd name="T6" fmla="*/ 4 w 38"/>
                <a:gd name="T7" fmla="*/ 44 h 62"/>
                <a:gd name="T8" fmla="*/ 19 w 38"/>
                <a:gd name="T9" fmla="*/ 28 h 62"/>
                <a:gd name="T10" fmla="*/ 3 w 38"/>
                <a:gd name="T11" fmla="*/ 51 h 62"/>
                <a:gd name="T12" fmla="*/ 0 w 38"/>
                <a:gd name="T13" fmla="*/ 62 h 62"/>
                <a:gd name="T14" fmla="*/ 23 w 38"/>
                <a:gd name="T15" fmla="*/ 42 h 62"/>
                <a:gd name="T16" fmla="*/ 30 w 38"/>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2">
                  <a:moveTo>
                    <a:pt x="30" y="0"/>
                  </a:moveTo>
                  <a:lnTo>
                    <a:pt x="30" y="0"/>
                  </a:lnTo>
                  <a:cubicBezTo>
                    <a:pt x="24" y="14"/>
                    <a:pt x="10" y="28"/>
                    <a:pt x="3" y="34"/>
                  </a:cubicBezTo>
                  <a:cubicBezTo>
                    <a:pt x="3" y="38"/>
                    <a:pt x="4" y="41"/>
                    <a:pt x="4" y="44"/>
                  </a:cubicBezTo>
                  <a:cubicBezTo>
                    <a:pt x="5" y="42"/>
                    <a:pt x="12" y="34"/>
                    <a:pt x="19" y="28"/>
                  </a:cubicBezTo>
                  <a:cubicBezTo>
                    <a:pt x="15" y="38"/>
                    <a:pt x="7" y="47"/>
                    <a:pt x="3" y="51"/>
                  </a:cubicBezTo>
                  <a:cubicBezTo>
                    <a:pt x="2" y="54"/>
                    <a:pt x="1" y="58"/>
                    <a:pt x="0" y="62"/>
                  </a:cubicBezTo>
                  <a:cubicBezTo>
                    <a:pt x="5" y="57"/>
                    <a:pt x="18" y="47"/>
                    <a:pt x="23" y="42"/>
                  </a:cubicBezTo>
                  <a:cubicBezTo>
                    <a:pt x="33" y="31"/>
                    <a:pt x="38" y="14"/>
                    <a:pt x="3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2" name="Freeform 1610"/>
            <p:cNvSpPr>
              <a:spLocks/>
            </p:cNvSpPr>
            <p:nvPr userDrawn="1"/>
          </p:nvSpPr>
          <p:spPr bwMode="auto">
            <a:xfrm>
              <a:off x="424" y="231"/>
              <a:ext cx="10" cy="14"/>
            </a:xfrm>
            <a:custGeom>
              <a:avLst/>
              <a:gdLst>
                <a:gd name="T0" fmla="*/ 22 w 22"/>
                <a:gd name="T1" fmla="*/ 0 h 30"/>
                <a:gd name="T2" fmla="*/ 22 w 22"/>
                <a:gd name="T3" fmla="*/ 0 h 30"/>
                <a:gd name="T4" fmla="*/ 0 w 22"/>
                <a:gd name="T5" fmla="*/ 26 h 30"/>
                <a:gd name="T6" fmla="*/ 0 w 22"/>
                <a:gd name="T7" fmla="*/ 30 h 30"/>
                <a:gd name="T8" fmla="*/ 22 w 22"/>
                <a:gd name="T9" fmla="*/ 0 h 30"/>
              </a:gdLst>
              <a:ahLst/>
              <a:cxnLst>
                <a:cxn ang="0">
                  <a:pos x="T0" y="T1"/>
                </a:cxn>
                <a:cxn ang="0">
                  <a:pos x="T2" y="T3"/>
                </a:cxn>
                <a:cxn ang="0">
                  <a:pos x="T4" y="T5"/>
                </a:cxn>
                <a:cxn ang="0">
                  <a:pos x="T6" y="T7"/>
                </a:cxn>
                <a:cxn ang="0">
                  <a:pos x="T8" y="T9"/>
                </a:cxn>
              </a:cxnLst>
              <a:rect l="0" t="0" r="r" b="b"/>
              <a:pathLst>
                <a:path w="22" h="30">
                  <a:moveTo>
                    <a:pt x="22" y="0"/>
                  </a:moveTo>
                  <a:lnTo>
                    <a:pt x="22" y="0"/>
                  </a:lnTo>
                  <a:cubicBezTo>
                    <a:pt x="15" y="10"/>
                    <a:pt x="2" y="25"/>
                    <a:pt x="0" y="26"/>
                  </a:cubicBezTo>
                  <a:cubicBezTo>
                    <a:pt x="0" y="27"/>
                    <a:pt x="0" y="28"/>
                    <a:pt x="0" y="30"/>
                  </a:cubicBezTo>
                  <a:cubicBezTo>
                    <a:pt x="6" y="23"/>
                    <a:pt x="18" y="9"/>
                    <a:pt x="2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3" name="Freeform 1611"/>
            <p:cNvSpPr>
              <a:spLocks/>
            </p:cNvSpPr>
            <p:nvPr userDrawn="1"/>
          </p:nvSpPr>
          <p:spPr bwMode="auto">
            <a:xfrm>
              <a:off x="334" y="233"/>
              <a:ext cx="17" cy="24"/>
            </a:xfrm>
            <a:custGeom>
              <a:avLst/>
              <a:gdLst>
                <a:gd name="T0" fmla="*/ 39 w 39"/>
                <a:gd name="T1" fmla="*/ 0 h 52"/>
                <a:gd name="T2" fmla="*/ 39 w 39"/>
                <a:gd name="T3" fmla="*/ 0 h 52"/>
                <a:gd name="T4" fmla="*/ 20 w 39"/>
                <a:gd name="T5" fmla="*/ 19 h 52"/>
                <a:gd name="T6" fmla="*/ 37 w 39"/>
                <a:gd name="T7" fmla="*/ 0 h 52"/>
                <a:gd name="T8" fmla="*/ 23 w 39"/>
                <a:gd name="T9" fmla="*/ 6 h 52"/>
                <a:gd name="T10" fmla="*/ 0 w 39"/>
                <a:gd name="T11" fmla="*/ 52 h 52"/>
                <a:gd name="T12" fmla="*/ 39 w 39"/>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9" h="52">
                  <a:moveTo>
                    <a:pt x="39" y="0"/>
                  </a:moveTo>
                  <a:lnTo>
                    <a:pt x="39" y="0"/>
                  </a:lnTo>
                  <a:cubicBezTo>
                    <a:pt x="35" y="3"/>
                    <a:pt x="23" y="17"/>
                    <a:pt x="20" y="19"/>
                  </a:cubicBezTo>
                  <a:cubicBezTo>
                    <a:pt x="22" y="13"/>
                    <a:pt x="34" y="4"/>
                    <a:pt x="37" y="0"/>
                  </a:cubicBezTo>
                  <a:cubicBezTo>
                    <a:pt x="33" y="2"/>
                    <a:pt x="27" y="5"/>
                    <a:pt x="23" y="6"/>
                  </a:cubicBezTo>
                  <a:cubicBezTo>
                    <a:pt x="20" y="10"/>
                    <a:pt x="4" y="34"/>
                    <a:pt x="0" y="52"/>
                  </a:cubicBezTo>
                  <a:cubicBezTo>
                    <a:pt x="14" y="29"/>
                    <a:pt x="29" y="21"/>
                    <a:pt x="3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4" name="Freeform 1612"/>
            <p:cNvSpPr>
              <a:spLocks/>
            </p:cNvSpPr>
            <p:nvPr userDrawn="1"/>
          </p:nvSpPr>
          <p:spPr bwMode="auto">
            <a:xfrm>
              <a:off x="350" y="231"/>
              <a:ext cx="20" cy="21"/>
            </a:xfrm>
            <a:custGeom>
              <a:avLst/>
              <a:gdLst>
                <a:gd name="T0" fmla="*/ 33 w 45"/>
                <a:gd name="T1" fmla="*/ 0 h 47"/>
                <a:gd name="T2" fmla="*/ 33 w 45"/>
                <a:gd name="T3" fmla="*/ 0 h 47"/>
                <a:gd name="T4" fmla="*/ 9 w 45"/>
                <a:gd name="T5" fmla="*/ 22 h 47"/>
                <a:gd name="T6" fmla="*/ 0 w 45"/>
                <a:gd name="T7" fmla="*/ 47 h 47"/>
                <a:gd name="T8" fmla="*/ 18 w 45"/>
                <a:gd name="T9" fmla="*/ 32 h 47"/>
                <a:gd name="T10" fmla="*/ 35 w 45"/>
                <a:gd name="T11" fmla="*/ 18 h 47"/>
                <a:gd name="T12" fmla="*/ 45 w 45"/>
                <a:gd name="T13" fmla="*/ 6 h 47"/>
                <a:gd name="T14" fmla="*/ 12 w 45"/>
                <a:gd name="T15" fmla="*/ 29 h 47"/>
                <a:gd name="T16" fmla="*/ 33 w 4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7">
                  <a:moveTo>
                    <a:pt x="33" y="0"/>
                  </a:moveTo>
                  <a:lnTo>
                    <a:pt x="33" y="0"/>
                  </a:lnTo>
                  <a:cubicBezTo>
                    <a:pt x="26" y="4"/>
                    <a:pt x="13" y="15"/>
                    <a:pt x="9" y="22"/>
                  </a:cubicBezTo>
                  <a:cubicBezTo>
                    <a:pt x="6" y="28"/>
                    <a:pt x="1" y="45"/>
                    <a:pt x="0" y="47"/>
                  </a:cubicBezTo>
                  <a:cubicBezTo>
                    <a:pt x="5" y="41"/>
                    <a:pt x="11" y="35"/>
                    <a:pt x="18" y="32"/>
                  </a:cubicBezTo>
                  <a:cubicBezTo>
                    <a:pt x="22" y="27"/>
                    <a:pt x="30" y="21"/>
                    <a:pt x="35" y="18"/>
                  </a:cubicBezTo>
                  <a:cubicBezTo>
                    <a:pt x="38" y="15"/>
                    <a:pt x="43" y="9"/>
                    <a:pt x="45" y="6"/>
                  </a:cubicBezTo>
                  <a:cubicBezTo>
                    <a:pt x="39" y="11"/>
                    <a:pt x="22" y="24"/>
                    <a:pt x="12" y="29"/>
                  </a:cubicBezTo>
                  <a:cubicBezTo>
                    <a:pt x="18" y="18"/>
                    <a:pt x="27" y="7"/>
                    <a:pt x="3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5" name="Freeform 1613"/>
            <p:cNvSpPr>
              <a:spLocks/>
            </p:cNvSpPr>
            <p:nvPr userDrawn="1"/>
          </p:nvSpPr>
          <p:spPr bwMode="auto">
            <a:xfrm>
              <a:off x="348" y="227"/>
              <a:ext cx="13" cy="12"/>
            </a:xfrm>
            <a:custGeom>
              <a:avLst/>
              <a:gdLst>
                <a:gd name="T0" fmla="*/ 29 w 29"/>
                <a:gd name="T1" fmla="*/ 0 h 26"/>
                <a:gd name="T2" fmla="*/ 29 w 29"/>
                <a:gd name="T3" fmla="*/ 0 h 26"/>
                <a:gd name="T4" fmla="*/ 17 w 29"/>
                <a:gd name="T5" fmla="*/ 2 h 26"/>
                <a:gd name="T6" fmla="*/ 0 w 29"/>
                <a:gd name="T7" fmla="*/ 26 h 26"/>
                <a:gd name="T8" fmla="*/ 29 w 29"/>
                <a:gd name="T9" fmla="*/ 0 h 26"/>
              </a:gdLst>
              <a:ahLst/>
              <a:cxnLst>
                <a:cxn ang="0">
                  <a:pos x="T0" y="T1"/>
                </a:cxn>
                <a:cxn ang="0">
                  <a:pos x="T2" y="T3"/>
                </a:cxn>
                <a:cxn ang="0">
                  <a:pos x="T4" y="T5"/>
                </a:cxn>
                <a:cxn ang="0">
                  <a:pos x="T6" y="T7"/>
                </a:cxn>
                <a:cxn ang="0">
                  <a:pos x="T8" y="T9"/>
                </a:cxn>
              </a:cxnLst>
              <a:rect l="0" t="0" r="r" b="b"/>
              <a:pathLst>
                <a:path w="29" h="26">
                  <a:moveTo>
                    <a:pt x="29" y="0"/>
                  </a:moveTo>
                  <a:lnTo>
                    <a:pt x="29" y="0"/>
                  </a:lnTo>
                  <a:cubicBezTo>
                    <a:pt x="26" y="1"/>
                    <a:pt x="20" y="2"/>
                    <a:pt x="17" y="2"/>
                  </a:cubicBezTo>
                  <a:cubicBezTo>
                    <a:pt x="13" y="6"/>
                    <a:pt x="7" y="15"/>
                    <a:pt x="0" y="26"/>
                  </a:cubicBezTo>
                  <a:cubicBezTo>
                    <a:pt x="12" y="19"/>
                    <a:pt x="23" y="6"/>
                    <a:pt x="2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6" name="Freeform 1614"/>
            <p:cNvSpPr>
              <a:spLocks/>
            </p:cNvSpPr>
            <p:nvPr userDrawn="1"/>
          </p:nvSpPr>
          <p:spPr bwMode="auto">
            <a:xfrm>
              <a:off x="339" y="228"/>
              <a:ext cx="16" cy="8"/>
            </a:xfrm>
            <a:custGeom>
              <a:avLst/>
              <a:gdLst>
                <a:gd name="T0" fmla="*/ 29 w 35"/>
                <a:gd name="T1" fmla="*/ 0 h 18"/>
                <a:gd name="T2" fmla="*/ 29 w 35"/>
                <a:gd name="T3" fmla="*/ 0 h 18"/>
                <a:gd name="T4" fmla="*/ 0 w 35"/>
                <a:gd name="T5" fmla="*/ 15 h 18"/>
                <a:gd name="T6" fmla="*/ 35 w 35"/>
                <a:gd name="T7" fmla="*/ 0 h 18"/>
                <a:gd name="T8" fmla="*/ 29 w 35"/>
                <a:gd name="T9" fmla="*/ 0 h 18"/>
              </a:gdLst>
              <a:ahLst/>
              <a:cxnLst>
                <a:cxn ang="0">
                  <a:pos x="T0" y="T1"/>
                </a:cxn>
                <a:cxn ang="0">
                  <a:pos x="T2" y="T3"/>
                </a:cxn>
                <a:cxn ang="0">
                  <a:pos x="T4" y="T5"/>
                </a:cxn>
                <a:cxn ang="0">
                  <a:pos x="T6" y="T7"/>
                </a:cxn>
                <a:cxn ang="0">
                  <a:pos x="T8" y="T9"/>
                </a:cxn>
              </a:cxnLst>
              <a:rect l="0" t="0" r="r" b="b"/>
              <a:pathLst>
                <a:path w="35" h="18">
                  <a:moveTo>
                    <a:pt x="29" y="0"/>
                  </a:moveTo>
                  <a:lnTo>
                    <a:pt x="29" y="0"/>
                  </a:lnTo>
                  <a:cubicBezTo>
                    <a:pt x="26" y="6"/>
                    <a:pt x="13" y="14"/>
                    <a:pt x="0" y="15"/>
                  </a:cubicBezTo>
                  <a:cubicBezTo>
                    <a:pt x="15" y="18"/>
                    <a:pt x="30" y="8"/>
                    <a:pt x="35" y="0"/>
                  </a:cubicBezTo>
                  <a:cubicBezTo>
                    <a:pt x="33" y="0"/>
                    <a:pt x="29" y="0"/>
                    <a:pt x="2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7" name="Freeform 1615"/>
            <p:cNvSpPr>
              <a:spLocks/>
            </p:cNvSpPr>
            <p:nvPr userDrawn="1"/>
          </p:nvSpPr>
          <p:spPr bwMode="auto">
            <a:xfrm>
              <a:off x="371" y="224"/>
              <a:ext cx="2" cy="1"/>
            </a:xfrm>
            <a:custGeom>
              <a:avLst/>
              <a:gdLst>
                <a:gd name="T0" fmla="*/ 0 w 6"/>
                <a:gd name="T1" fmla="*/ 0 h 3"/>
                <a:gd name="T2" fmla="*/ 0 w 6"/>
                <a:gd name="T3" fmla="*/ 0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lnTo>
                    <a:pt x="0" y="0"/>
                  </a:lnTo>
                  <a:cubicBezTo>
                    <a:pt x="1" y="1"/>
                    <a:pt x="4" y="3"/>
                    <a:pt x="6" y="3"/>
                  </a:cubicBezTo>
                  <a:cubicBezTo>
                    <a:pt x="3" y="1"/>
                    <a:pt x="1"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8" name="Freeform 1616"/>
            <p:cNvSpPr>
              <a:spLocks/>
            </p:cNvSpPr>
            <p:nvPr userDrawn="1"/>
          </p:nvSpPr>
          <p:spPr bwMode="auto">
            <a:xfrm>
              <a:off x="372" y="223"/>
              <a:ext cx="3" cy="2"/>
            </a:xfrm>
            <a:custGeom>
              <a:avLst/>
              <a:gdLst>
                <a:gd name="T0" fmla="*/ 8 w 8"/>
                <a:gd name="T1" fmla="*/ 0 h 5"/>
                <a:gd name="T2" fmla="*/ 8 w 8"/>
                <a:gd name="T3" fmla="*/ 0 h 5"/>
                <a:gd name="T4" fmla="*/ 0 w 8"/>
                <a:gd name="T5" fmla="*/ 1 h 5"/>
                <a:gd name="T6" fmla="*/ 8 w 8"/>
                <a:gd name="T7" fmla="*/ 5 h 5"/>
                <a:gd name="T8" fmla="*/ 8 w 8"/>
                <a:gd name="T9" fmla="*/ 0 h 5"/>
              </a:gdLst>
              <a:ahLst/>
              <a:cxnLst>
                <a:cxn ang="0">
                  <a:pos x="T0" y="T1"/>
                </a:cxn>
                <a:cxn ang="0">
                  <a:pos x="T2" y="T3"/>
                </a:cxn>
                <a:cxn ang="0">
                  <a:pos x="T4" y="T5"/>
                </a:cxn>
                <a:cxn ang="0">
                  <a:pos x="T6" y="T7"/>
                </a:cxn>
                <a:cxn ang="0">
                  <a:pos x="T8" y="T9"/>
                </a:cxn>
              </a:cxnLst>
              <a:rect l="0" t="0" r="r" b="b"/>
              <a:pathLst>
                <a:path w="8" h="5">
                  <a:moveTo>
                    <a:pt x="8" y="0"/>
                  </a:moveTo>
                  <a:lnTo>
                    <a:pt x="8" y="0"/>
                  </a:lnTo>
                  <a:cubicBezTo>
                    <a:pt x="6" y="0"/>
                    <a:pt x="0" y="1"/>
                    <a:pt x="0" y="1"/>
                  </a:cubicBezTo>
                  <a:cubicBezTo>
                    <a:pt x="2" y="2"/>
                    <a:pt x="6" y="4"/>
                    <a:pt x="8" y="5"/>
                  </a:cubicBezTo>
                  <a:cubicBezTo>
                    <a:pt x="6" y="3"/>
                    <a:pt x="7" y="1"/>
                    <a:pt x="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89" name="Freeform 1617"/>
            <p:cNvSpPr>
              <a:spLocks/>
            </p:cNvSpPr>
            <p:nvPr userDrawn="1"/>
          </p:nvSpPr>
          <p:spPr bwMode="auto">
            <a:xfrm>
              <a:off x="377" y="223"/>
              <a:ext cx="2" cy="3"/>
            </a:xfrm>
            <a:custGeom>
              <a:avLst/>
              <a:gdLst>
                <a:gd name="T0" fmla="*/ 3 w 3"/>
                <a:gd name="T1" fmla="*/ 0 h 6"/>
                <a:gd name="T2" fmla="*/ 3 w 3"/>
                <a:gd name="T3" fmla="*/ 0 h 6"/>
                <a:gd name="T4" fmla="*/ 1 w 3"/>
                <a:gd name="T5" fmla="*/ 3 h 6"/>
                <a:gd name="T6" fmla="*/ 0 w 3"/>
                <a:gd name="T7" fmla="*/ 6 h 6"/>
                <a:gd name="T8" fmla="*/ 3 w 3"/>
                <a:gd name="T9" fmla="*/ 3 h 6"/>
                <a:gd name="T10" fmla="*/ 3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3" y="0"/>
                  </a:moveTo>
                  <a:lnTo>
                    <a:pt x="3" y="0"/>
                  </a:lnTo>
                  <a:cubicBezTo>
                    <a:pt x="3" y="0"/>
                    <a:pt x="2" y="1"/>
                    <a:pt x="1" y="3"/>
                  </a:cubicBezTo>
                  <a:cubicBezTo>
                    <a:pt x="0" y="3"/>
                    <a:pt x="0" y="6"/>
                    <a:pt x="0" y="6"/>
                  </a:cubicBezTo>
                  <a:cubicBezTo>
                    <a:pt x="0" y="6"/>
                    <a:pt x="2" y="5"/>
                    <a:pt x="3" y="3"/>
                  </a:cubicBezTo>
                  <a:cubicBezTo>
                    <a:pt x="3" y="1"/>
                    <a:pt x="3" y="0"/>
                    <a:pt x="3"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0" name="Freeform 1618"/>
            <p:cNvSpPr>
              <a:spLocks/>
            </p:cNvSpPr>
            <p:nvPr userDrawn="1"/>
          </p:nvSpPr>
          <p:spPr bwMode="auto">
            <a:xfrm>
              <a:off x="377" y="223"/>
              <a:ext cx="3" cy="5"/>
            </a:xfrm>
            <a:custGeom>
              <a:avLst/>
              <a:gdLst>
                <a:gd name="T0" fmla="*/ 8 w 8"/>
                <a:gd name="T1" fmla="*/ 0 h 10"/>
                <a:gd name="T2" fmla="*/ 8 w 8"/>
                <a:gd name="T3" fmla="*/ 0 h 10"/>
                <a:gd name="T4" fmla="*/ 5 w 8"/>
                <a:gd name="T5" fmla="*/ 0 h 10"/>
                <a:gd name="T6" fmla="*/ 0 w 8"/>
                <a:gd name="T7" fmla="*/ 7 h 10"/>
                <a:gd name="T8" fmla="*/ 3 w 8"/>
                <a:gd name="T9" fmla="*/ 10 h 10"/>
                <a:gd name="T10" fmla="*/ 8 w 8"/>
                <a:gd name="T11" fmla="*/ 0 h 10"/>
              </a:gdLst>
              <a:ahLst/>
              <a:cxnLst>
                <a:cxn ang="0">
                  <a:pos x="T0" y="T1"/>
                </a:cxn>
                <a:cxn ang="0">
                  <a:pos x="T2" y="T3"/>
                </a:cxn>
                <a:cxn ang="0">
                  <a:pos x="T4" y="T5"/>
                </a:cxn>
                <a:cxn ang="0">
                  <a:pos x="T6" y="T7"/>
                </a:cxn>
                <a:cxn ang="0">
                  <a:pos x="T8" y="T9"/>
                </a:cxn>
                <a:cxn ang="0">
                  <a:pos x="T10" y="T11"/>
                </a:cxn>
              </a:cxnLst>
              <a:rect l="0" t="0" r="r" b="b"/>
              <a:pathLst>
                <a:path w="8" h="10">
                  <a:moveTo>
                    <a:pt x="8" y="0"/>
                  </a:moveTo>
                  <a:lnTo>
                    <a:pt x="8" y="0"/>
                  </a:lnTo>
                  <a:cubicBezTo>
                    <a:pt x="7" y="0"/>
                    <a:pt x="6" y="0"/>
                    <a:pt x="5" y="0"/>
                  </a:cubicBezTo>
                  <a:cubicBezTo>
                    <a:pt x="6" y="4"/>
                    <a:pt x="4" y="6"/>
                    <a:pt x="0" y="7"/>
                  </a:cubicBezTo>
                  <a:cubicBezTo>
                    <a:pt x="1" y="8"/>
                    <a:pt x="2" y="9"/>
                    <a:pt x="3" y="10"/>
                  </a:cubicBezTo>
                  <a:cubicBezTo>
                    <a:pt x="5" y="8"/>
                    <a:pt x="8" y="2"/>
                    <a:pt x="8" y="0"/>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1" name="Freeform 1619"/>
            <p:cNvSpPr>
              <a:spLocks/>
            </p:cNvSpPr>
            <p:nvPr userDrawn="1"/>
          </p:nvSpPr>
          <p:spPr bwMode="auto">
            <a:xfrm>
              <a:off x="367" y="223"/>
              <a:ext cx="32" cy="22"/>
            </a:xfrm>
            <a:custGeom>
              <a:avLst/>
              <a:gdLst>
                <a:gd name="T0" fmla="*/ 69 w 71"/>
                <a:gd name="T1" fmla="*/ 12 h 47"/>
                <a:gd name="T2" fmla="*/ 69 w 71"/>
                <a:gd name="T3" fmla="*/ 12 h 47"/>
                <a:gd name="T4" fmla="*/ 47 w 71"/>
                <a:gd name="T5" fmla="*/ 0 h 47"/>
                <a:gd name="T6" fmla="*/ 0 w 71"/>
                <a:gd name="T7" fmla="*/ 44 h 47"/>
                <a:gd name="T8" fmla="*/ 12 w 71"/>
                <a:gd name="T9" fmla="*/ 39 h 47"/>
                <a:gd name="T10" fmla="*/ 45 w 71"/>
                <a:gd name="T11" fmla="*/ 25 h 47"/>
                <a:gd name="T12" fmla="*/ 65 w 71"/>
                <a:gd name="T13" fmla="*/ 32 h 47"/>
                <a:gd name="T14" fmla="*/ 69 w 71"/>
                <a:gd name="T15" fmla="*/ 12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47">
                  <a:moveTo>
                    <a:pt x="69" y="12"/>
                  </a:moveTo>
                  <a:lnTo>
                    <a:pt x="69" y="12"/>
                  </a:lnTo>
                  <a:cubicBezTo>
                    <a:pt x="66" y="6"/>
                    <a:pt x="57" y="0"/>
                    <a:pt x="47" y="0"/>
                  </a:cubicBezTo>
                  <a:cubicBezTo>
                    <a:pt x="33" y="19"/>
                    <a:pt x="20" y="32"/>
                    <a:pt x="0" y="44"/>
                  </a:cubicBezTo>
                  <a:cubicBezTo>
                    <a:pt x="1" y="47"/>
                    <a:pt x="8" y="41"/>
                    <a:pt x="12" y="39"/>
                  </a:cubicBezTo>
                  <a:cubicBezTo>
                    <a:pt x="21" y="33"/>
                    <a:pt x="33" y="25"/>
                    <a:pt x="45" y="25"/>
                  </a:cubicBezTo>
                  <a:cubicBezTo>
                    <a:pt x="53" y="24"/>
                    <a:pt x="61" y="27"/>
                    <a:pt x="65" y="32"/>
                  </a:cubicBezTo>
                  <a:cubicBezTo>
                    <a:pt x="70" y="28"/>
                    <a:pt x="71" y="18"/>
                    <a:pt x="69" y="1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2" name="Freeform 1620"/>
            <p:cNvSpPr>
              <a:spLocks/>
            </p:cNvSpPr>
            <p:nvPr userDrawn="1"/>
          </p:nvSpPr>
          <p:spPr bwMode="auto">
            <a:xfrm>
              <a:off x="418" y="222"/>
              <a:ext cx="43" cy="38"/>
            </a:xfrm>
            <a:custGeom>
              <a:avLst/>
              <a:gdLst>
                <a:gd name="T0" fmla="*/ 87 w 94"/>
                <a:gd name="T1" fmla="*/ 0 h 83"/>
                <a:gd name="T2" fmla="*/ 87 w 94"/>
                <a:gd name="T3" fmla="*/ 0 h 83"/>
                <a:gd name="T4" fmla="*/ 0 w 94"/>
                <a:gd name="T5" fmla="*/ 75 h 83"/>
                <a:gd name="T6" fmla="*/ 19 w 94"/>
                <a:gd name="T7" fmla="*/ 71 h 83"/>
                <a:gd name="T8" fmla="*/ 61 w 94"/>
                <a:gd name="T9" fmla="*/ 41 h 83"/>
                <a:gd name="T10" fmla="*/ 23 w 94"/>
                <a:gd name="T11" fmla="*/ 76 h 83"/>
                <a:gd name="T12" fmla="*/ 21 w 94"/>
                <a:gd name="T13" fmla="*/ 83 h 83"/>
                <a:gd name="T14" fmla="*/ 75 w 94"/>
                <a:gd name="T15" fmla="*/ 46 h 83"/>
                <a:gd name="T16" fmla="*/ 87 w 94"/>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83">
                  <a:moveTo>
                    <a:pt x="87" y="0"/>
                  </a:moveTo>
                  <a:lnTo>
                    <a:pt x="87" y="0"/>
                  </a:lnTo>
                  <a:cubicBezTo>
                    <a:pt x="77" y="6"/>
                    <a:pt x="37" y="50"/>
                    <a:pt x="0" y="75"/>
                  </a:cubicBezTo>
                  <a:cubicBezTo>
                    <a:pt x="6" y="73"/>
                    <a:pt x="13" y="71"/>
                    <a:pt x="19" y="71"/>
                  </a:cubicBezTo>
                  <a:cubicBezTo>
                    <a:pt x="21" y="69"/>
                    <a:pt x="48" y="49"/>
                    <a:pt x="61" y="41"/>
                  </a:cubicBezTo>
                  <a:cubicBezTo>
                    <a:pt x="51" y="54"/>
                    <a:pt x="28" y="71"/>
                    <a:pt x="23" y="76"/>
                  </a:cubicBezTo>
                  <a:cubicBezTo>
                    <a:pt x="22" y="77"/>
                    <a:pt x="22" y="80"/>
                    <a:pt x="21" y="83"/>
                  </a:cubicBezTo>
                  <a:cubicBezTo>
                    <a:pt x="34" y="74"/>
                    <a:pt x="58" y="62"/>
                    <a:pt x="75" y="46"/>
                  </a:cubicBezTo>
                  <a:cubicBezTo>
                    <a:pt x="86" y="35"/>
                    <a:pt x="94" y="17"/>
                    <a:pt x="8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3" name="Freeform 1621"/>
            <p:cNvSpPr>
              <a:spLocks/>
            </p:cNvSpPr>
            <p:nvPr userDrawn="1"/>
          </p:nvSpPr>
          <p:spPr bwMode="auto">
            <a:xfrm>
              <a:off x="354" y="220"/>
              <a:ext cx="34" cy="40"/>
            </a:xfrm>
            <a:custGeom>
              <a:avLst/>
              <a:gdLst>
                <a:gd name="T0" fmla="*/ 73 w 75"/>
                <a:gd name="T1" fmla="*/ 6 h 89"/>
                <a:gd name="T2" fmla="*/ 73 w 75"/>
                <a:gd name="T3" fmla="*/ 6 h 89"/>
                <a:gd name="T4" fmla="*/ 69 w 75"/>
                <a:gd name="T5" fmla="*/ 3 h 89"/>
                <a:gd name="T6" fmla="*/ 53 w 75"/>
                <a:gd name="T7" fmla="*/ 28 h 89"/>
                <a:gd name="T8" fmla="*/ 31 w 75"/>
                <a:gd name="T9" fmla="*/ 42 h 89"/>
                <a:gd name="T10" fmla="*/ 7 w 75"/>
                <a:gd name="T11" fmla="*/ 62 h 89"/>
                <a:gd name="T12" fmla="*/ 1 w 75"/>
                <a:gd name="T13" fmla="*/ 89 h 89"/>
                <a:gd name="T14" fmla="*/ 29 w 75"/>
                <a:gd name="T15" fmla="*/ 48 h 89"/>
                <a:gd name="T16" fmla="*/ 58 w 75"/>
                <a:gd name="T17" fmla="*/ 25 h 89"/>
                <a:gd name="T18" fmla="*/ 73 w 75"/>
                <a:gd name="T19"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89">
                  <a:moveTo>
                    <a:pt x="73" y="6"/>
                  </a:moveTo>
                  <a:lnTo>
                    <a:pt x="73" y="6"/>
                  </a:lnTo>
                  <a:cubicBezTo>
                    <a:pt x="75" y="2"/>
                    <a:pt x="70" y="0"/>
                    <a:pt x="69" y="3"/>
                  </a:cubicBezTo>
                  <a:cubicBezTo>
                    <a:pt x="64" y="13"/>
                    <a:pt x="59" y="22"/>
                    <a:pt x="53" y="28"/>
                  </a:cubicBezTo>
                  <a:cubicBezTo>
                    <a:pt x="47" y="33"/>
                    <a:pt x="38" y="39"/>
                    <a:pt x="31" y="42"/>
                  </a:cubicBezTo>
                  <a:cubicBezTo>
                    <a:pt x="23" y="46"/>
                    <a:pt x="11" y="55"/>
                    <a:pt x="7" y="62"/>
                  </a:cubicBezTo>
                  <a:cubicBezTo>
                    <a:pt x="3" y="69"/>
                    <a:pt x="0" y="79"/>
                    <a:pt x="1" y="89"/>
                  </a:cubicBezTo>
                  <a:cubicBezTo>
                    <a:pt x="4" y="75"/>
                    <a:pt x="16" y="56"/>
                    <a:pt x="29" y="48"/>
                  </a:cubicBezTo>
                  <a:cubicBezTo>
                    <a:pt x="41" y="41"/>
                    <a:pt x="51" y="34"/>
                    <a:pt x="58" y="25"/>
                  </a:cubicBezTo>
                  <a:cubicBezTo>
                    <a:pt x="63" y="19"/>
                    <a:pt x="69" y="13"/>
                    <a:pt x="7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4" name="Freeform 1622"/>
            <p:cNvSpPr>
              <a:spLocks/>
            </p:cNvSpPr>
            <p:nvPr userDrawn="1"/>
          </p:nvSpPr>
          <p:spPr bwMode="auto">
            <a:xfrm>
              <a:off x="346" y="218"/>
              <a:ext cx="38" cy="24"/>
            </a:xfrm>
            <a:custGeom>
              <a:avLst/>
              <a:gdLst>
                <a:gd name="T0" fmla="*/ 84 w 86"/>
                <a:gd name="T1" fmla="*/ 1 h 53"/>
                <a:gd name="T2" fmla="*/ 84 w 86"/>
                <a:gd name="T3" fmla="*/ 1 h 53"/>
                <a:gd name="T4" fmla="*/ 7 w 86"/>
                <a:gd name="T5" fmla="*/ 2 h 53"/>
                <a:gd name="T6" fmla="*/ 0 w 86"/>
                <a:gd name="T7" fmla="*/ 0 h 53"/>
                <a:gd name="T8" fmla="*/ 8 w 86"/>
                <a:gd name="T9" fmla="*/ 6 h 53"/>
                <a:gd name="T10" fmla="*/ 55 w 86"/>
                <a:gd name="T11" fmla="*/ 12 h 53"/>
                <a:gd name="T12" fmla="*/ 79 w 86"/>
                <a:gd name="T13" fmla="*/ 10 h 53"/>
                <a:gd name="T14" fmla="*/ 72 w 86"/>
                <a:gd name="T15" fmla="*/ 23 h 53"/>
                <a:gd name="T16" fmla="*/ 55 w 86"/>
                <a:gd name="T17" fmla="*/ 16 h 53"/>
                <a:gd name="T18" fmla="*/ 27 w 86"/>
                <a:gd name="T19" fmla="*/ 14 h 53"/>
                <a:gd name="T20" fmla="*/ 4 w 86"/>
                <a:gd name="T21" fmla="*/ 15 h 53"/>
                <a:gd name="T22" fmla="*/ 39 w 86"/>
                <a:gd name="T23" fmla="*/ 18 h 53"/>
                <a:gd name="T24" fmla="*/ 16 w 86"/>
                <a:gd name="T25" fmla="*/ 50 h 53"/>
                <a:gd name="T26" fmla="*/ 50 w 86"/>
                <a:gd name="T27" fmla="*/ 21 h 53"/>
                <a:gd name="T28" fmla="*/ 26 w 86"/>
                <a:gd name="T29" fmla="*/ 53 h 53"/>
                <a:gd name="T30" fmla="*/ 59 w 86"/>
                <a:gd name="T31" fmla="*/ 27 h 53"/>
                <a:gd name="T32" fmla="*/ 46 w 86"/>
                <a:gd name="T33" fmla="*/ 45 h 53"/>
                <a:gd name="T34" fmla="*/ 67 w 86"/>
                <a:gd name="T35" fmla="*/ 32 h 53"/>
                <a:gd name="T36" fmla="*/ 85 w 86"/>
                <a:gd name="T37" fmla="*/ 4 h 53"/>
                <a:gd name="T38" fmla="*/ 84 w 86"/>
                <a:gd name="T39"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53">
                  <a:moveTo>
                    <a:pt x="84" y="1"/>
                  </a:moveTo>
                  <a:lnTo>
                    <a:pt x="84" y="1"/>
                  </a:lnTo>
                  <a:cubicBezTo>
                    <a:pt x="70" y="1"/>
                    <a:pt x="25" y="2"/>
                    <a:pt x="7" y="2"/>
                  </a:cubicBezTo>
                  <a:cubicBezTo>
                    <a:pt x="5" y="2"/>
                    <a:pt x="2" y="1"/>
                    <a:pt x="0" y="0"/>
                  </a:cubicBezTo>
                  <a:cubicBezTo>
                    <a:pt x="2" y="2"/>
                    <a:pt x="6" y="4"/>
                    <a:pt x="8" y="6"/>
                  </a:cubicBezTo>
                  <a:cubicBezTo>
                    <a:pt x="22" y="12"/>
                    <a:pt x="38" y="14"/>
                    <a:pt x="55" y="12"/>
                  </a:cubicBezTo>
                  <a:cubicBezTo>
                    <a:pt x="59" y="11"/>
                    <a:pt x="70" y="7"/>
                    <a:pt x="79" y="10"/>
                  </a:cubicBezTo>
                  <a:cubicBezTo>
                    <a:pt x="79" y="14"/>
                    <a:pt x="74" y="21"/>
                    <a:pt x="72" y="23"/>
                  </a:cubicBezTo>
                  <a:cubicBezTo>
                    <a:pt x="67" y="19"/>
                    <a:pt x="62" y="18"/>
                    <a:pt x="55" y="16"/>
                  </a:cubicBezTo>
                  <a:cubicBezTo>
                    <a:pt x="47" y="13"/>
                    <a:pt x="37" y="13"/>
                    <a:pt x="27" y="14"/>
                  </a:cubicBezTo>
                  <a:cubicBezTo>
                    <a:pt x="20" y="15"/>
                    <a:pt x="11" y="16"/>
                    <a:pt x="4" y="15"/>
                  </a:cubicBezTo>
                  <a:cubicBezTo>
                    <a:pt x="12" y="21"/>
                    <a:pt x="26" y="22"/>
                    <a:pt x="39" y="18"/>
                  </a:cubicBezTo>
                  <a:cubicBezTo>
                    <a:pt x="29" y="25"/>
                    <a:pt x="18" y="37"/>
                    <a:pt x="16" y="50"/>
                  </a:cubicBezTo>
                  <a:cubicBezTo>
                    <a:pt x="25" y="38"/>
                    <a:pt x="37" y="28"/>
                    <a:pt x="50" y="21"/>
                  </a:cubicBezTo>
                  <a:cubicBezTo>
                    <a:pt x="40" y="30"/>
                    <a:pt x="30" y="45"/>
                    <a:pt x="26" y="53"/>
                  </a:cubicBezTo>
                  <a:cubicBezTo>
                    <a:pt x="36" y="47"/>
                    <a:pt x="51" y="36"/>
                    <a:pt x="59" y="27"/>
                  </a:cubicBezTo>
                  <a:cubicBezTo>
                    <a:pt x="57" y="32"/>
                    <a:pt x="51" y="40"/>
                    <a:pt x="46" y="45"/>
                  </a:cubicBezTo>
                  <a:cubicBezTo>
                    <a:pt x="49" y="44"/>
                    <a:pt x="59" y="39"/>
                    <a:pt x="67" y="32"/>
                  </a:cubicBezTo>
                  <a:cubicBezTo>
                    <a:pt x="73" y="26"/>
                    <a:pt x="82" y="13"/>
                    <a:pt x="85" y="4"/>
                  </a:cubicBezTo>
                  <a:cubicBezTo>
                    <a:pt x="86" y="2"/>
                    <a:pt x="85" y="1"/>
                    <a:pt x="84"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5" name="Freeform 1623"/>
            <p:cNvSpPr>
              <a:spLocks/>
            </p:cNvSpPr>
            <p:nvPr userDrawn="1"/>
          </p:nvSpPr>
          <p:spPr bwMode="auto">
            <a:xfrm>
              <a:off x="420" y="199"/>
              <a:ext cx="32" cy="55"/>
            </a:xfrm>
            <a:custGeom>
              <a:avLst/>
              <a:gdLst>
                <a:gd name="T0" fmla="*/ 57 w 71"/>
                <a:gd name="T1" fmla="*/ 0 h 121"/>
                <a:gd name="T2" fmla="*/ 57 w 71"/>
                <a:gd name="T3" fmla="*/ 0 h 121"/>
                <a:gd name="T4" fmla="*/ 4 w 71"/>
                <a:gd name="T5" fmla="*/ 84 h 121"/>
                <a:gd name="T6" fmla="*/ 7 w 71"/>
                <a:gd name="T7" fmla="*/ 95 h 121"/>
                <a:gd name="T8" fmla="*/ 46 w 71"/>
                <a:gd name="T9" fmla="*/ 47 h 121"/>
                <a:gd name="T10" fmla="*/ 8 w 71"/>
                <a:gd name="T11" fmla="*/ 104 h 121"/>
                <a:gd name="T12" fmla="*/ 0 w 71"/>
                <a:gd name="T13" fmla="*/ 121 h 121"/>
                <a:gd name="T14" fmla="*/ 64 w 71"/>
                <a:gd name="T15" fmla="*/ 40 h 121"/>
                <a:gd name="T16" fmla="*/ 57 w 71"/>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21">
                  <a:moveTo>
                    <a:pt x="57" y="0"/>
                  </a:moveTo>
                  <a:lnTo>
                    <a:pt x="57" y="0"/>
                  </a:lnTo>
                  <a:cubicBezTo>
                    <a:pt x="52" y="12"/>
                    <a:pt x="23" y="63"/>
                    <a:pt x="4" y="84"/>
                  </a:cubicBezTo>
                  <a:cubicBezTo>
                    <a:pt x="6" y="87"/>
                    <a:pt x="7" y="91"/>
                    <a:pt x="7" y="95"/>
                  </a:cubicBezTo>
                  <a:cubicBezTo>
                    <a:pt x="19" y="83"/>
                    <a:pt x="33" y="62"/>
                    <a:pt x="46" y="47"/>
                  </a:cubicBezTo>
                  <a:cubicBezTo>
                    <a:pt x="38" y="67"/>
                    <a:pt x="18" y="94"/>
                    <a:pt x="8" y="104"/>
                  </a:cubicBezTo>
                  <a:cubicBezTo>
                    <a:pt x="7" y="108"/>
                    <a:pt x="4" y="116"/>
                    <a:pt x="0" y="121"/>
                  </a:cubicBezTo>
                  <a:cubicBezTo>
                    <a:pt x="26" y="101"/>
                    <a:pt x="56" y="64"/>
                    <a:pt x="64" y="40"/>
                  </a:cubicBezTo>
                  <a:cubicBezTo>
                    <a:pt x="71" y="17"/>
                    <a:pt x="65" y="6"/>
                    <a:pt x="57"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6" name="Freeform 1624"/>
            <p:cNvSpPr>
              <a:spLocks/>
            </p:cNvSpPr>
            <p:nvPr userDrawn="1"/>
          </p:nvSpPr>
          <p:spPr bwMode="auto">
            <a:xfrm>
              <a:off x="353" y="278"/>
              <a:ext cx="4" cy="5"/>
            </a:xfrm>
            <a:custGeom>
              <a:avLst/>
              <a:gdLst>
                <a:gd name="T0" fmla="*/ 0 w 9"/>
                <a:gd name="T1" fmla="*/ 0 h 11"/>
                <a:gd name="T2" fmla="*/ 0 w 9"/>
                <a:gd name="T3" fmla="*/ 0 h 11"/>
                <a:gd name="T4" fmla="*/ 9 w 9"/>
                <a:gd name="T5" fmla="*/ 11 h 11"/>
                <a:gd name="T6" fmla="*/ 0 w 9"/>
                <a:gd name="T7" fmla="*/ 0 h 11"/>
              </a:gdLst>
              <a:ahLst/>
              <a:cxnLst>
                <a:cxn ang="0">
                  <a:pos x="T0" y="T1"/>
                </a:cxn>
                <a:cxn ang="0">
                  <a:pos x="T2" y="T3"/>
                </a:cxn>
                <a:cxn ang="0">
                  <a:pos x="T4" y="T5"/>
                </a:cxn>
                <a:cxn ang="0">
                  <a:pos x="T6" y="T7"/>
                </a:cxn>
              </a:cxnLst>
              <a:rect l="0" t="0" r="r" b="b"/>
              <a:pathLst>
                <a:path w="9" h="11">
                  <a:moveTo>
                    <a:pt x="0" y="0"/>
                  </a:moveTo>
                  <a:lnTo>
                    <a:pt x="0" y="0"/>
                  </a:lnTo>
                  <a:cubicBezTo>
                    <a:pt x="2" y="4"/>
                    <a:pt x="4" y="8"/>
                    <a:pt x="9" y="11"/>
                  </a:cubicBezTo>
                  <a:cubicBezTo>
                    <a:pt x="5" y="7"/>
                    <a:pt x="4" y="5"/>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7" name="Freeform 1625"/>
            <p:cNvSpPr>
              <a:spLocks/>
            </p:cNvSpPr>
            <p:nvPr userDrawn="1"/>
          </p:nvSpPr>
          <p:spPr bwMode="auto">
            <a:xfrm>
              <a:off x="368" y="285"/>
              <a:ext cx="6" cy="7"/>
            </a:xfrm>
            <a:custGeom>
              <a:avLst/>
              <a:gdLst>
                <a:gd name="T0" fmla="*/ 11 w 13"/>
                <a:gd name="T1" fmla="*/ 0 h 15"/>
                <a:gd name="T2" fmla="*/ 11 w 13"/>
                <a:gd name="T3" fmla="*/ 0 h 15"/>
                <a:gd name="T4" fmla="*/ 0 w 13"/>
                <a:gd name="T5" fmla="*/ 4 h 15"/>
                <a:gd name="T6" fmla="*/ 9 w 13"/>
                <a:gd name="T7" fmla="*/ 4 h 15"/>
                <a:gd name="T8" fmla="*/ 3 w 13"/>
                <a:gd name="T9" fmla="*/ 15 h 15"/>
                <a:gd name="T10" fmla="*/ 11 w 13"/>
                <a:gd name="T11" fmla="*/ 0 h 15"/>
              </a:gdLst>
              <a:ahLst/>
              <a:cxnLst>
                <a:cxn ang="0">
                  <a:pos x="T0" y="T1"/>
                </a:cxn>
                <a:cxn ang="0">
                  <a:pos x="T2" y="T3"/>
                </a:cxn>
                <a:cxn ang="0">
                  <a:pos x="T4" y="T5"/>
                </a:cxn>
                <a:cxn ang="0">
                  <a:pos x="T6" y="T7"/>
                </a:cxn>
                <a:cxn ang="0">
                  <a:pos x="T8" y="T9"/>
                </a:cxn>
                <a:cxn ang="0">
                  <a:pos x="T10" y="T11"/>
                </a:cxn>
              </a:cxnLst>
              <a:rect l="0" t="0" r="r" b="b"/>
              <a:pathLst>
                <a:path w="13" h="15">
                  <a:moveTo>
                    <a:pt x="11" y="0"/>
                  </a:moveTo>
                  <a:lnTo>
                    <a:pt x="11" y="0"/>
                  </a:lnTo>
                  <a:cubicBezTo>
                    <a:pt x="9" y="2"/>
                    <a:pt x="4" y="4"/>
                    <a:pt x="0" y="4"/>
                  </a:cubicBezTo>
                  <a:cubicBezTo>
                    <a:pt x="4" y="5"/>
                    <a:pt x="6" y="5"/>
                    <a:pt x="9" y="4"/>
                  </a:cubicBezTo>
                  <a:cubicBezTo>
                    <a:pt x="9" y="6"/>
                    <a:pt x="8" y="12"/>
                    <a:pt x="3" y="15"/>
                  </a:cubicBezTo>
                  <a:cubicBezTo>
                    <a:pt x="9" y="13"/>
                    <a:pt x="13" y="4"/>
                    <a:pt x="1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8" name="Freeform 1626"/>
            <p:cNvSpPr>
              <a:spLocks/>
            </p:cNvSpPr>
            <p:nvPr userDrawn="1"/>
          </p:nvSpPr>
          <p:spPr bwMode="auto">
            <a:xfrm>
              <a:off x="390" y="230"/>
              <a:ext cx="3" cy="4"/>
            </a:xfrm>
            <a:custGeom>
              <a:avLst/>
              <a:gdLst>
                <a:gd name="T0" fmla="*/ 3 w 8"/>
                <a:gd name="T1" fmla="*/ 1 h 7"/>
                <a:gd name="T2" fmla="*/ 3 w 8"/>
                <a:gd name="T3" fmla="*/ 1 h 7"/>
                <a:gd name="T4" fmla="*/ 3 w 8"/>
                <a:gd name="T5" fmla="*/ 4 h 7"/>
                <a:gd name="T6" fmla="*/ 1 w 8"/>
                <a:gd name="T7" fmla="*/ 5 h 7"/>
                <a:gd name="T8" fmla="*/ 8 w 8"/>
                <a:gd name="T9" fmla="*/ 7 h 7"/>
                <a:gd name="T10" fmla="*/ 3 w 8"/>
                <a:gd name="T11" fmla="*/ 1 h 7"/>
              </a:gdLst>
              <a:ahLst/>
              <a:cxnLst>
                <a:cxn ang="0">
                  <a:pos x="T0" y="T1"/>
                </a:cxn>
                <a:cxn ang="0">
                  <a:pos x="T2" y="T3"/>
                </a:cxn>
                <a:cxn ang="0">
                  <a:pos x="T4" y="T5"/>
                </a:cxn>
                <a:cxn ang="0">
                  <a:pos x="T6" y="T7"/>
                </a:cxn>
                <a:cxn ang="0">
                  <a:pos x="T8" y="T9"/>
                </a:cxn>
                <a:cxn ang="0">
                  <a:pos x="T10" y="T11"/>
                </a:cxn>
              </a:cxnLst>
              <a:rect l="0" t="0" r="r" b="b"/>
              <a:pathLst>
                <a:path w="8" h="7">
                  <a:moveTo>
                    <a:pt x="3" y="1"/>
                  </a:moveTo>
                  <a:lnTo>
                    <a:pt x="3" y="1"/>
                  </a:lnTo>
                  <a:cubicBezTo>
                    <a:pt x="1" y="0"/>
                    <a:pt x="3" y="3"/>
                    <a:pt x="3" y="4"/>
                  </a:cubicBezTo>
                  <a:cubicBezTo>
                    <a:pt x="0" y="3"/>
                    <a:pt x="1" y="4"/>
                    <a:pt x="1" y="5"/>
                  </a:cubicBezTo>
                  <a:cubicBezTo>
                    <a:pt x="4" y="5"/>
                    <a:pt x="6" y="6"/>
                    <a:pt x="8" y="7"/>
                  </a:cubicBezTo>
                  <a:cubicBezTo>
                    <a:pt x="7" y="5"/>
                    <a:pt x="7" y="2"/>
                    <a:pt x="3"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99" name="Freeform 1627"/>
            <p:cNvSpPr>
              <a:spLocks/>
            </p:cNvSpPr>
            <p:nvPr userDrawn="1"/>
          </p:nvSpPr>
          <p:spPr bwMode="auto">
            <a:xfrm>
              <a:off x="414" y="221"/>
              <a:ext cx="2" cy="3"/>
            </a:xfrm>
            <a:custGeom>
              <a:avLst/>
              <a:gdLst>
                <a:gd name="T0" fmla="*/ 0 w 4"/>
                <a:gd name="T1" fmla="*/ 0 h 6"/>
                <a:gd name="T2" fmla="*/ 0 w 4"/>
                <a:gd name="T3" fmla="*/ 0 h 6"/>
                <a:gd name="T4" fmla="*/ 2 w 4"/>
                <a:gd name="T5" fmla="*/ 6 h 6"/>
                <a:gd name="T6" fmla="*/ 0 w 4"/>
                <a:gd name="T7" fmla="*/ 0 h 6"/>
              </a:gdLst>
              <a:ahLst/>
              <a:cxnLst>
                <a:cxn ang="0">
                  <a:pos x="T0" y="T1"/>
                </a:cxn>
                <a:cxn ang="0">
                  <a:pos x="T2" y="T3"/>
                </a:cxn>
                <a:cxn ang="0">
                  <a:pos x="T4" y="T5"/>
                </a:cxn>
                <a:cxn ang="0">
                  <a:pos x="T6" y="T7"/>
                </a:cxn>
              </a:cxnLst>
              <a:rect l="0" t="0" r="r" b="b"/>
              <a:pathLst>
                <a:path w="4" h="6">
                  <a:moveTo>
                    <a:pt x="0" y="0"/>
                  </a:moveTo>
                  <a:lnTo>
                    <a:pt x="0" y="0"/>
                  </a:lnTo>
                  <a:cubicBezTo>
                    <a:pt x="2" y="2"/>
                    <a:pt x="2" y="3"/>
                    <a:pt x="2" y="6"/>
                  </a:cubicBezTo>
                  <a:cubicBezTo>
                    <a:pt x="4" y="4"/>
                    <a:pt x="2" y="0"/>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0" name="Freeform 1628"/>
            <p:cNvSpPr>
              <a:spLocks/>
            </p:cNvSpPr>
            <p:nvPr userDrawn="1"/>
          </p:nvSpPr>
          <p:spPr bwMode="auto">
            <a:xfrm>
              <a:off x="437" y="201"/>
              <a:ext cx="16" cy="29"/>
            </a:xfrm>
            <a:custGeom>
              <a:avLst/>
              <a:gdLst>
                <a:gd name="T0" fmla="*/ 20 w 36"/>
                <a:gd name="T1" fmla="*/ 0 h 63"/>
                <a:gd name="T2" fmla="*/ 20 w 36"/>
                <a:gd name="T3" fmla="*/ 0 h 63"/>
                <a:gd name="T4" fmla="*/ 0 w 36"/>
                <a:gd name="T5" fmla="*/ 36 h 63"/>
                <a:gd name="T6" fmla="*/ 20 w 36"/>
                <a:gd name="T7" fmla="*/ 5 h 63"/>
                <a:gd name="T8" fmla="*/ 9 w 36"/>
                <a:gd name="T9" fmla="*/ 63 h 63"/>
                <a:gd name="T10" fmla="*/ 20 w 36"/>
                <a:gd name="T11" fmla="*/ 0 h 63"/>
              </a:gdLst>
              <a:ahLst/>
              <a:cxnLst>
                <a:cxn ang="0">
                  <a:pos x="T0" y="T1"/>
                </a:cxn>
                <a:cxn ang="0">
                  <a:pos x="T2" y="T3"/>
                </a:cxn>
                <a:cxn ang="0">
                  <a:pos x="T4" y="T5"/>
                </a:cxn>
                <a:cxn ang="0">
                  <a:pos x="T6" y="T7"/>
                </a:cxn>
                <a:cxn ang="0">
                  <a:pos x="T8" y="T9"/>
                </a:cxn>
                <a:cxn ang="0">
                  <a:pos x="T10" y="T11"/>
                </a:cxn>
              </a:cxnLst>
              <a:rect l="0" t="0" r="r" b="b"/>
              <a:pathLst>
                <a:path w="36" h="63">
                  <a:moveTo>
                    <a:pt x="20" y="0"/>
                  </a:moveTo>
                  <a:lnTo>
                    <a:pt x="20" y="0"/>
                  </a:lnTo>
                  <a:cubicBezTo>
                    <a:pt x="17" y="5"/>
                    <a:pt x="6" y="25"/>
                    <a:pt x="0" y="36"/>
                  </a:cubicBezTo>
                  <a:cubicBezTo>
                    <a:pt x="7" y="26"/>
                    <a:pt x="17" y="12"/>
                    <a:pt x="20" y="5"/>
                  </a:cubicBezTo>
                  <a:cubicBezTo>
                    <a:pt x="30" y="20"/>
                    <a:pt x="15" y="48"/>
                    <a:pt x="9" y="63"/>
                  </a:cubicBezTo>
                  <a:cubicBezTo>
                    <a:pt x="18" y="49"/>
                    <a:pt x="36" y="15"/>
                    <a:pt x="2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1" name="Freeform 1629"/>
            <p:cNvSpPr>
              <a:spLocks/>
            </p:cNvSpPr>
            <p:nvPr userDrawn="1"/>
          </p:nvSpPr>
          <p:spPr bwMode="auto">
            <a:xfrm>
              <a:off x="444" y="247"/>
              <a:ext cx="17" cy="15"/>
            </a:xfrm>
            <a:custGeom>
              <a:avLst/>
              <a:gdLst>
                <a:gd name="T0" fmla="*/ 38 w 39"/>
                <a:gd name="T1" fmla="*/ 0 h 34"/>
                <a:gd name="T2" fmla="*/ 38 w 39"/>
                <a:gd name="T3" fmla="*/ 0 h 34"/>
                <a:gd name="T4" fmla="*/ 0 w 39"/>
                <a:gd name="T5" fmla="*/ 14 h 34"/>
                <a:gd name="T6" fmla="*/ 35 w 39"/>
                <a:gd name="T7" fmla="*/ 3 h 34"/>
                <a:gd name="T8" fmla="*/ 9 w 39"/>
                <a:gd name="T9" fmla="*/ 34 h 34"/>
                <a:gd name="T10" fmla="*/ 38 w 39"/>
                <a:gd name="T11" fmla="*/ 0 h 34"/>
              </a:gdLst>
              <a:ahLst/>
              <a:cxnLst>
                <a:cxn ang="0">
                  <a:pos x="T0" y="T1"/>
                </a:cxn>
                <a:cxn ang="0">
                  <a:pos x="T2" y="T3"/>
                </a:cxn>
                <a:cxn ang="0">
                  <a:pos x="T4" y="T5"/>
                </a:cxn>
                <a:cxn ang="0">
                  <a:pos x="T6" y="T7"/>
                </a:cxn>
                <a:cxn ang="0">
                  <a:pos x="T8" y="T9"/>
                </a:cxn>
                <a:cxn ang="0">
                  <a:pos x="T10" y="T11"/>
                </a:cxn>
              </a:cxnLst>
              <a:rect l="0" t="0" r="r" b="b"/>
              <a:pathLst>
                <a:path w="39" h="34">
                  <a:moveTo>
                    <a:pt x="38" y="0"/>
                  </a:moveTo>
                  <a:lnTo>
                    <a:pt x="38" y="0"/>
                  </a:lnTo>
                  <a:cubicBezTo>
                    <a:pt x="26" y="1"/>
                    <a:pt x="10" y="7"/>
                    <a:pt x="0" y="14"/>
                  </a:cubicBezTo>
                  <a:cubicBezTo>
                    <a:pt x="7" y="10"/>
                    <a:pt x="25" y="4"/>
                    <a:pt x="35" y="3"/>
                  </a:cubicBezTo>
                  <a:cubicBezTo>
                    <a:pt x="31" y="21"/>
                    <a:pt x="19" y="27"/>
                    <a:pt x="9" y="34"/>
                  </a:cubicBezTo>
                  <a:cubicBezTo>
                    <a:pt x="20" y="28"/>
                    <a:pt x="39" y="14"/>
                    <a:pt x="3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2" name="Freeform 1630"/>
            <p:cNvSpPr>
              <a:spLocks/>
            </p:cNvSpPr>
            <p:nvPr userDrawn="1"/>
          </p:nvSpPr>
          <p:spPr bwMode="auto">
            <a:xfrm>
              <a:off x="442" y="225"/>
              <a:ext cx="17" cy="21"/>
            </a:xfrm>
            <a:custGeom>
              <a:avLst/>
              <a:gdLst>
                <a:gd name="T0" fmla="*/ 33 w 39"/>
                <a:gd name="T1" fmla="*/ 0 h 48"/>
                <a:gd name="T2" fmla="*/ 33 w 39"/>
                <a:gd name="T3" fmla="*/ 0 h 48"/>
                <a:gd name="T4" fmla="*/ 0 w 39"/>
                <a:gd name="T5" fmla="*/ 31 h 48"/>
                <a:gd name="T6" fmla="*/ 31 w 39"/>
                <a:gd name="T7" fmla="*/ 5 h 48"/>
                <a:gd name="T8" fmla="*/ 12 w 39"/>
                <a:gd name="T9" fmla="*/ 48 h 48"/>
                <a:gd name="T10" fmla="*/ 33 w 39"/>
                <a:gd name="T11" fmla="*/ 0 h 48"/>
              </a:gdLst>
              <a:ahLst/>
              <a:cxnLst>
                <a:cxn ang="0">
                  <a:pos x="T0" y="T1"/>
                </a:cxn>
                <a:cxn ang="0">
                  <a:pos x="T2" y="T3"/>
                </a:cxn>
                <a:cxn ang="0">
                  <a:pos x="T4" y="T5"/>
                </a:cxn>
                <a:cxn ang="0">
                  <a:pos x="T6" y="T7"/>
                </a:cxn>
                <a:cxn ang="0">
                  <a:pos x="T8" y="T9"/>
                </a:cxn>
                <a:cxn ang="0">
                  <a:pos x="T10" y="T11"/>
                </a:cxn>
              </a:cxnLst>
              <a:rect l="0" t="0" r="r" b="b"/>
              <a:pathLst>
                <a:path w="39" h="48">
                  <a:moveTo>
                    <a:pt x="33" y="0"/>
                  </a:moveTo>
                  <a:lnTo>
                    <a:pt x="33" y="0"/>
                  </a:lnTo>
                  <a:cubicBezTo>
                    <a:pt x="28" y="3"/>
                    <a:pt x="7" y="24"/>
                    <a:pt x="0" y="31"/>
                  </a:cubicBezTo>
                  <a:cubicBezTo>
                    <a:pt x="9" y="24"/>
                    <a:pt x="23" y="10"/>
                    <a:pt x="31" y="5"/>
                  </a:cubicBezTo>
                  <a:cubicBezTo>
                    <a:pt x="34" y="24"/>
                    <a:pt x="17" y="42"/>
                    <a:pt x="12" y="48"/>
                  </a:cubicBezTo>
                  <a:cubicBezTo>
                    <a:pt x="22" y="40"/>
                    <a:pt x="39" y="20"/>
                    <a:pt x="3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3" name="Freeform 1631"/>
            <p:cNvSpPr>
              <a:spLocks/>
            </p:cNvSpPr>
            <p:nvPr userDrawn="1"/>
          </p:nvSpPr>
          <p:spPr bwMode="auto">
            <a:xfrm>
              <a:off x="414" y="239"/>
              <a:ext cx="9" cy="19"/>
            </a:xfrm>
            <a:custGeom>
              <a:avLst/>
              <a:gdLst>
                <a:gd name="T0" fmla="*/ 15 w 20"/>
                <a:gd name="T1" fmla="*/ 0 h 41"/>
                <a:gd name="T2" fmla="*/ 15 w 20"/>
                <a:gd name="T3" fmla="*/ 0 h 41"/>
                <a:gd name="T4" fmla="*/ 5 w 20"/>
                <a:gd name="T5" fmla="*/ 16 h 41"/>
                <a:gd name="T6" fmla="*/ 14 w 20"/>
                <a:gd name="T7" fmla="*/ 8 h 41"/>
                <a:gd name="T8" fmla="*/ 0 w 20"/>
                <a:gd name="T9" fmla="*/ 41 h 41"/>
                <a:gd name="T10" fmla="*/ 15 w 20"/>
                <a:gd name="T11" fmla="*/ 0 h 41"/>
              </a:gdLst>
              <a:ahLst/>
              <a:cxnLst>
                <a:cxn ang="0">
                  <a:pos x="T0" y="T1"/>
                </a:cxn>
                <a:cxn ang="0">
                  <a:pos x="T2" y="T3"/>
                </a:cxn>
                <a:cxn ang="0">
                  <a:pos x="T4" y="T5"/>
                </a:cxn>
                <a:cxn ang="0">
                  <a:pos x="T6" y="T7"/>
                </a:cxn>
                <a:cxn ang="0">
                  <a:pos x="T8" y="T9"/>
                </a:cxn>
                <a:cxn ang="0">
                  <a:pos x="T10" y="T11"/>
                </a:cxn>
              </a:cxnLst>
              <a:rect l="0" t="0" r="r" b="b"/>
              <a:pathLst>
                <a:path w="20" h="41">
                  <a:moveTo>
                    <a:pt x="15" y="0"/>
                  </a:moveTo>
                  <a:lnTo>
                    <a:pt x="15" y="0"/>
                  </a:lnTo>
                  <a:cubicBezTo>
                    <a:pt x="12" y="6"/>
                    <a:pt x="9" y="11"/>
                    <a:pt x="5" y="16"/>
                  </a:cubicBezTo>
                  <a:cubicBezTo>
                    <a:pt x="8" y="14"/>
                    <a:pt x="13" y="9"/>
                    <a:pt x="14" y="8"/>
                  </a:cubicBezTo>
                  <a:cubicBezTo>
                    <a:pt x="16" y="17"/>
                    <a:pt x="7" y="34"/>
                    <a:pt x="0" y="41"/>
                  </a:cubicBezTo>
                  <a:cubicBezTo>
                    <a:pt x="15" y="29"/>
                    <a:pt x="20" y="11"/>
                    <a:pt x="1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4" name="Freeform 1632"/>
            <p:cNvSpPr>
              <a:spLocks/>
            </p:cNvSpPr>
            <p:nvPr userDrawn="1"/>
          </p:nvSpPr>
          <p:spPr bwMode="auto">
            <a:xfrm>
              <a:off x="415" y="257"/>
              <a:ext cx="11" cy="11"/>
            </a:xfrm>
            <a:custGeom>
              <a:avLst/>
              <a:gdLst>
                <a:gd name="T0" fmla="*/ 22 w 23"/>
                <a:gd name="T1" fmla="*/ 0 h 23"/>
                <a:gd name="T2" fmla="*/ 22 w 23"/>
                <a:gd name="T3" fmla="*/ 0 h 23"/>
                <a:gd name="T4" fmla="*/ 0 w 23"/>
                <a:gd name="T5" fmla="*/ 10 h 23"/>
                <a:gd name="T6" fmla="*/ 19 w 23"/>
                <a:gd name="T7" fmla="*/ 3 h 23"/>
                <a:gd name="T8" fmla="*/ 8 w 23"/>
                <a:gd name="T9" fmla="*/ 23 h 23"/>
                <a:gd name="T10" fmla="*/ 22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2" y="0"/>
                  </a:moveTo>
                  <a:lnTo>
                    <a:pt x="22" y="0"/>
                  </a:lnTo>
                  <a:cubicBezTo>
                    <a:pt x="16" y="0"/>
                    <a:pt x="2" y="7"/>
                    <a:pt x="0" y="10"/>
                  </a:cubicBezTo>
                  <a:cubicBezTo>
                    <a:pt x="6" y="7"/>
                    <a:pt x="12" y="4"/>
                    <a:pt x="19" y="3"/>
                  </a:cubicBezTo>
                  <a:cubicBezTo>
                    <a:pt x="19" y="8"/>
                    <a:pt x="13" y="17"/>
                    <a:pt x="8" y="23"/>
                  </a:cubicBezTo>
                  <a:cubicBezTo>
                    <a:pt x="17" y="17"/>
                    <a:pt x="23" y="6"/>
                    <a:pt x="2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5" name="Freeform 1633"/>
            <p:cNvSpPr>
              <a:spLocks/>
            </p:cNvSpPr>
            <p:nvPr userDrawn="1"/>
          </p:nvSpPr>
          <p:spPr bwMode="auto">
            <a:xfrm>
              <a:off x="448" y="263"/>
              <a:ext cx="15" cy="13"/>
            </a:xfrm>
            <a:custGeom>
              <a:avLst/>
              <a:gdLst>
                <a:gd name="T0" fmla="*/ 35 w 35"/>
                <a:gd name="T1" fmla="*/ 1 h 28"/>
                <a:gd name="T2" fmla="*/ 35 w 35"/>
                <a:gd name="T3" fmla="*/ 1 h 28"/>
                <a:gd name="T4" fmla="*/ 0 w 35"/>
                <a:gd name="T5" fmla="*/ 8 h 28"/>
                <a:gd name="T6" fmla="*/ 30 w 35"/>
                <a:gd name="T7" fmla="*/ 4 h 28"/>
                <a:gd name="T8" fmla="*/ 1 w 35"/>
                <a:gd name="T9" fmla="*/ 28 h 28"/>
                <a:gd name="T10" fmla="*/ 35 w 35"/>
                <a:gd name="T11" fmla="*/ 1 h 28"/>
              </a:gdLst>
              <a:ahLst/>
              <a:cxnLst>
                <a:cxn ang="0">
                  <a:pos x="T0" y="T1"/>
                </a:cxn>
                <a:cxn ang="0">
                  <a:pos x="T2" y="T3"/>
                </a:cxn>
                <a:cxn ang="0">
                  <a:pos x="T4" y="T5"/>
                </a:cxn>
                <a:cxn ang="0">
                  <a:pos x="T6" y="T7"/>
                </a:cxn>
                <a:cxn ang="0">
                  <a:pos x="T8" y="T9"/>
                </a:cxn>
                <a:cxn ang="0">
                  <a:pos x="T10" y="T11"/>
                </a:cxn>
              </a:cxnLst>
              <a:rect l="0" t="0" r="r" b="b"/>
              <a:pathLst>
                <a:path w="35" h="28">
                  <a:moveTo>
                    <a:pt x="35" y="1"/>
                  </a:moveTo>
                  <a:lnTo>
                    <a:pt x="35" y="1"/>
                  </a:lnTo>
                  <a:cubicBezTo>
                    <a:pt x="23" y="0"/>
                    <a:pt x="7" y="4"/>
                    <a:pt x="0" y="8"/>
                  </a:cubicBezTo>
                  <a:cubicBezTo>
                    <a:pt x="11" y="6"/>
                    <a:pt x="16" y="3"/>
                    <a:pt x="30" y="4"/>
                  </a:cubicBezTo>
                  <a:cubicBezTo>
                    <a:pt x="27" y="11"/>
                    <a:pt x="13" y="23"/>
                    <a:pt x="1" y="28"/>
                  </a:cubicBezTo>
                  <a:cubicBezTo>
                    <a:pt x="20" y="22"/>
                    <a:pt x="33" y="9"/>
                    <a:pt x="35"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6" name="Freeform 1634"/>
            <p:cNvSpPr>
              <a:spLocks/>
            </p:cNvSpPr>
            <p:nvPr userDrawn="1"/>
          </p:nvSpPr>
          <p:spPr bwMode="auto">
            <a:xfrm>
              <a:off x="420" y="269"/>
              <a:ext cx="10" cy="9"/>
            </a:xfrm>
            <a:custGeom>
              <a:avLst/>
              <a:gdLst>
                <a:gd name="T0" fmla="*/ 0 w 22"/>
                <a:gd name="T1" fmla="*/ 5 h 20"/>
                <a:gd name="T2" fmla="*/ 0 w 22"/>
                <a:gd name="T3" fmla="*/ 5 h 20"/>
                <a:gd name="T4" fmla="*/ 19 w 22"/>
                <a:gd name="T5" fmla="*/ 6 h 20"/>
                <a:gd name="T6" fmla="*/ 5 w 22"/>
                <a:gd name="T7" fmla="*/ 20 h 20"/>
                <a:gd name="T8" fmla="*/ 22 w 22"/>
                <a:gd name="T9" fmla="*/ 5 h 20"/>
                <a:gd name="T10" fmla="*/ 0 w 22"/>
                <a:gd name="T11" fmla="*/ 5 h 20"/>
              </a:gdLst>
              <a:ahLst/>
              <a:cxnLst>
                <a:cxn ang="0">
                  <a:pos x="T0" y="T1"/>
                </a:cxn>
                <a:cxn ang="0">
                  <a:pos x="T2" y="T3"/>
                </a:cxn>
                <a:cxn ang="0">
                  <a:pos x="T4" y="T5"/>
                </a:cxn>
                <a:cxn ang="0">
                  <a:pos x="T6" y="T7"/>
                </a:cxn>
                <a:cxn ang="0">
                  <a:pos x="T8" y="T9"/>
                </a:cxn>
                <a:cxn ang="0">
                  <a:pos x="T10" y="T11"/>
                </a:cxn>
              </a:cxnLst>
              <a:rect l="0" t="0" r="r" b="b"/>
              <a:pathLst>
                <a:path w="22" h="20">
                  <a:moveTo>
                    <a:pt x="0" y="5"/>
                  </a:moveTo>
                  <a:lnTo>
                    <a:pt x="0" y="5"/>
                  </a:lnTo>
                  <a:cubicBezTo>
                    <a:pt x="6" y="3"/>
                    <a:pt x="11" y="2"/>
                    <a:pt x="19" y="6"/>
                  </a:cubicBezTo>
                  <a:cubicBezTo>
                    <a:pt x="17" y="12"/>
                    <a:pt x="10" y="18"/>
                    <a:pt x="5" y="20"/>
                  </a:cubicBezTo>
                  <a:cubicBezTo>
                    <a:pt x="12" y="19"/>
                    <a:pt x="20" y="13"/>
                    <a:pt x="22" y="5"/>
                  </a:cubicBezTo>
                  <a:cubicBezTo>
                    <a:pt x="14" y="0"/>
                    <a:pt x="5" y="2"/>
                    <a:pt x="0" y="5"/>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7" name="Freeform 1635"/>
            <p:cNvSpPr>
              <a:spLocks/>
            </p:cNvSpPr>
            <p:nvPr userDrawn="1"/>
          </p:nvSpPr>
          <p:spPr bwMode="auto">
            <a:xfrm>
              <a:off x="409" y="276"/>
              <a:ext cx="7" cy="3"/>
            </a:xfrm>
            <a:custGeom>
              <a:avLst/>
              <a:gdLst>
                <a:gd name="T0" fmla="*/ 15 w 15"/>
                <a:gd name="T1" fmla="*/ 0 h 6"/>
                <a:gd name="T2" fmla="*/ 15 w 15"/>
                <a:gd name="T3" fmla="*/ 0 h 6"/>
                <a:gd name="T4" fmla="*/ 1 w 15"/>
                <a:gd name="T5" fmla="*/ 4 h 6"/>
                <a:gd name="T6" fmla="*/ 0 w 15"/>
                <a:gd name="T7" fmla="*/ 6 h 6"/>
                <a:gd name="T8" fmla="*/ 15 w 15"/>
                <a:gd name="T9" fmla="*/ 0 h 6"/>
              </a:gdLst>
              <a:ahLst/>
              <a:cxnLst>
                <a:cxn ang="0">
                  <a:pos x="T0" y="T1"/>
                </a:cxn>
                <a:cxn ang="0">
                  <a:pos x="T2" y="T3"/>
                </a:cxn>
                <a:cxn ang="0">
                  <a:pos x="T4" y="T5"/>
                </a:cxn>
                <a:cxn ang="0">
                  <a:pos x="T6" y="T7"/>
                </a:cxn>
                <a:cxn ang="0">
                  <a:pos x="T8" y="T9"/>
                </a:cxn>
              </a:cxnLst>
              <a:rect l="0" t="0" r="r" b="b"/>
              <a:pathLst>
                <a:path w="15" h="6">
                  <a:moveTo>
                    <a:pt x="15" y="0"/>
                  </a:moveTo>
                  <a:lnTo>
                    <a:pt x="15" y="0"/>
                  </a:lnTo>
                  <a:cubicBezTo>
                    <a:pt x="10" y="1"/>
                    <a:pt x="5" y="2"/>
                    <a:pt x="1" y="4"/>
                  </a:cubicBezTo>
                  <a:lnTo>
                    <a:pt x="0" y="6"/>
                  </a:lnTo>
                  <a:cubicBezTo>
                    <a:pt x="4" y="4"/>
                    <a:pt x="10" y="3"/>
                    <a:pt x="1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8" name="Freeform 1636"/>
            <p:cNvSpPr>
              <a:spLocks/>
            </p:cNvSpPr>
            <p:nvPr userDrawn="1"/>
          </p:nvSpPr>
          <p:spPr bwMode="auto">
            <a:xfrm>
              <a:off x="399" y="273"/>
              <a:ext cx="9" cy="8"/>
            </a:xfrm>
            <a:custGeom>
              <a:avLst/>
              <a:gdLst>
                <a:gd name="T0" fmla="*/ 0 w 19"/>
                <a:gd name="T1" fmla="*/ 4 h 19"/>
                <a:gd name="T2" fmla="*/ 0 w 19"/>
                <a:gd name="T3" fmla="*/ 4 h 19"/>
                <a:gd name="T4" fmla="*/ 15 w 19"/>
                <a:gd name="T5" fmla="*/ 5 h 19"/>
                <a:gd name="T6" fmla="*/ 9 w 19"/>
                <a:gd name="T7" fmla="*/ 19 h 19"/>
                <a:gd name="T8" fmla="*/ 18 w 19"/>
                <a:gd name="T9" fmla="*/ 4 h 19"/>
                <a:gd name="T10" fmla="*/ 0 w 19"/>
                <a:gd name="T11" fmla="*/ 4 h 19"/>
              </a:gdLst>
              <a:ahLst/>
              <a:cxnLst>
                <a:cxn ang="0">
                  <a:pos x="T0" y="T1"/>
                </a:cxn>
                <a:cxn ang="0">
                  <a:pos x="T2" y="T3"/>
                </a:cxn>
                <a:cxn ang="0">
                  <a:pos x="T4" y="T5"/>
                </a:cxn>
                <a:cxn ang="0">
                  <a:pos x="T6" y="T7"/>
                </a:cxn>
                <a:cxn ang="0">
                  <a:pos x="T8" y="T9"/>
                </a:cxn>
                <a:cxn ang="0">
                  <a:pos x="T10" y="T11"/>
                </a:cxn>
              </a:cxnLst>
              <a:rect l="0" t="0" r="r" b="b"/>
              <a:pathLst>
                <a:path w="19" h="19">
                  <a:moveTo>
                    <a:pt x="0" y="4"/>
                  </a:moveTo>
                  <a:lnTo>
                    <a:pt x="0" y="4"/>
                  </a:lnTo>
                  <a:cubicBezTo>
                    <a:pt x="6" y="3"/>
                    <a:pt x="12" y="3"/>
                    <a:pt x="15" y="5"/>
                  </a:cubicBezTo>
                  <a:cubicBezTo>
                    <a:pt x="15" y="10"/>
                    <a:pt x="12" y="16"/>
                    <a:pt x="9" y="19"/>
                  </a:cubicBezTo>
                  <a:cubicBezTo>
                    <a:pt x="14" y="17"/>
                    <a:pt x="19" y="9"/>
                    <a:pt x="18" y="4"/>
                  </a:cubicBezTo>
                  <a:cubicBezTo>
                    <a:pt x="14" y="2"/>
                    <a:pt x="7" y="0"/>
                    <a:pt x="0" y="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09" name="Freeform 1637"/>
            <p:cNvSpPr>
              <a:spLocks/>
            </p:cNvSpPr>
            <p:nvPr userDrawn="1"/>
          </p:nvSpPr>
          <p:spPr bwMode="auto">
            <a:xfrm>
              <a:off x="399" y="253"/>
              <a:ext cx="8" cy="16"/>
            </a:xfrm>
            <a:custGeom>
              <a:avLst/>
              <a:gdLst>
                <a:gd name="T0" fmla="*/ 15 w 18"/>
                <a:gd name="T1" fmla="*/ 0 h 34"/>
                <a:gd name="T2" fmla="*/ 15 w 18"/>
                <a:gd name="T3" fmla="*/ 0 h 34"/>
                <a:gd name="T4" fmla="*/ 0 w 18"/>
                <a:gd name="T5" fmla="*/ 15 h 34"/>
                <a:gd name="T6" fmla="*/ 13 w 18"/>
                <a:gd name="T7" fmla="*/ 6 h 34"/>
                <a:gd name="T8" fmla="*/ 4 w 18"/>
                <a:gd name="T9" fmla="*/ 34 h 34"/>
                <a:gd name="T10" fmla="*/ 15 w 18"/>
                <a:gd name="T11" fmla="*/ 0 h 34"/>
              </a:gdLst>
              <a:ahLst/>
              <a:cxnLst>
                <a:cxn ang="0">
                  <a:pos x="T0" y="T1"/>
                </a:cxn>
                <a:cxn ang="0">
                  <a:pos x="T2" y="T3"/>
                </a:cxn>
                <a:cxn ang="0">
                  <a:pos x="T4" y="T5"/>
                </a:cxn>
                <a:cxn ang="0">
                  <a:pos x="T6" y="T7"/>
                </a:cxn>
                <a:cxn ang="0">
                  <a:pos x="T8" y="T9"/>
                </a:cxn>
                <a:cxn ang="0">
                  <a:pos x="T10" y="T11"/>
                </a:cxn>
              </a:cxnLst>
              <a:rect l="0" t="0" r="r" b="b"/>
              <a:pathLst>
                <a:path w="18" h="34">
                  <a:moveTo>
                    <a:pt x="15" y="0"/>
                  </a:moveTo>
                  <a:lnTo>
                    <a:pt x="15" y="0"/>
                  </a:lnTo>
                  <a:cubicBezTo>
                    <a:pt x="12" y="4"/>
                    <a:pt x="4" y="12"/>
                    <a:pt x="0" y="15"/>
                  </a:cubicBezTo>
                  <a:cubicBezTo>
                    <a:pt x="5" y="12"/>
                    <a:pt x="9" y="10"/>
                    <a:pt x="13" y="6"/>
                  </a:cubicBezTo>
                  <a:cubicBezTo>
                    <a:pt x="14" y="16"/>
                    <a:pt x="7" y="31"/>
                    <a:pt x="4" y="34"/>
                  </a:cubicBezTo>
                  <a:cubicBezTo>
                    <a:pt x="13" y="26"/>
                    <a:pt x="18" y="13"/>
                    <a:pt x="1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0" name="Freeform 1638"/>
            <p:cNvSpPr>
              <a:spLocks/>
            </p:cNvSpPr>
            <p:nvPr userDrawn="1"/>
          </p:nvSpPr>
          <p:spPr bwMode="auto">
            <a:xfrm>
              <a:off x="390" y="264"/>
              <a:ext cx="10" cy="9"/>
            </a:xfrm>
            <a:custGeom>
              <a:avLst/>
              <a:gdLst>
                <a:gd name="T0" fmla="*/ 21 w 21"/>
                <a:gd name="T1" fmla="*/ 0 h 21"/>
                <a:gd name="T2" fmla="*/ 21 w 21"/>
                <a:gd name="T3" fmla="*/ 0 h 21"/>
                <a:gd name="T4" fmla="*/ 0 w 21"/>
                <a:gd name="T5" fmla="*/ 18 h 21"/>
                <a:gd name="T6" fmla="*/ 0 w 21"/>
                <a:gd name="T7" fmla="*/ 20 h 21"/>
                <a:gd name="T8" fmla="*/ 2 w 21"/>
                <a:gd name="T9" fmla="*/ 21 h 21"/>
                <a:gd name="T10" fmla="*/ 21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1" y="0"/>
                  </a:moveTo>
                  <a:lnTo>
                    <a:pt x="21" y="0"/>
                  </a:lnTo>
                  <a:cubicBezTo>
                    <a:pt x="12" y="5"/>
                    <a:pt x="0" y="18"/>
                    <a:pt x="0" y="18"/>
                  </a:cubicBezTo>
                  <a:lnTo>
                    <a:pt x="0" y="20"/>
                  </a:lnTo>
                  <a:lnTo>
                    <a:pt x="2" y="21"/>
                  </a:lnTo>
                  <a:cubicBezTo>
                    <a:pt x="2" y="21"/>
                    <a:pt x="17" y="7"/>
                    <a:pt x="2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1" name="Freeform 1639"/>
            <p:cNvSpPr>
              <a:spLocks/>
            </p:cNvSpPr>
            <p:nvPr userDrawn="1"/>
          </p:nvSpPr>
          <p:spPr bwMode="auto">
            <a:xfrm>
              <a:off x="391" y="268"/>
              <a:ext cx="4" cy="5"/>
            </a:xfrm>
            <a:custGeom>
              <a:avLst/>
              <a:gdLst>
                <a:gd name="T0" fmla="*/ 10 w 10"/>
                <a:gd name="T1" fmla="*/ 0 h 11"/>
                <a:gd name="T2" fmla="*/ 10 w 10"/>
                <a:gd name="T3" fmla="*/ 0 h 11"/>
                <a:gd name="T4" fmla="*/ 0 w 10"/>
                <a:gd name="T5" fmla="*/ 10 h 11"/>
                <a:gd name="T6" fmla="*/ 1 w 10"/>
                <a:gd name="T7" fmla="*/ 11 h 11"/>
                <a:gd name="T8" fmla="*/ 10 w 10"/>
                <a:gd name="T9" fmla="*/ 0 h 11"/>
              </a:gdLst>
              <a:ahLst/>
              <a:cxnLst>
                <a:cxn ang="0">
                  <a:pos x="T0" y="T1"/>
                </a:cxn>
                <a:cxn ang="0">
                  <a:pos x="T2" y="T3"/>
                </a:cxn>
                <a:cxn ang="0">
                  <a:pos x="T4" y="T5"/>
                </a:cxn>
                <a:cxn ang="0">
                  <a:pos x="T6" y="T7"/>
                </a:cxn>
                <a:cxn ang="0">
                  <a:pos x="T8" y="T9"/>
                </a:cxn>
              </a:cxnLst>
              <a:rect l="0" t="0" r="r" b="b"/>
              <a:pathLst>
                <a:path w="10" h="11">
                  <a:moveTo>
                    <a:pt x="10" y="0"/>
                  </a:moveTo>
                  <a:lnTo>
                    <a:pt x="10" y="0"/>
                  </a:lnTo>
                  <a:cubicBezTo>
                    <a:pt x="9" y="0"/>
                    <a:pt x="0" y="10"/>
                    <a:pt x="0" y="10"/>
                  </a:cubicBezTo>
                  <a:lnTo>
                    <a:pt x="1" y="11"/>
                  </a:lnTo>
                  <a:cubicBezTo>
                    <a:pt x="1" y="11"/>
                    <a:pt x="10" y="1"/>
                    <a:pt x="1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2" name="Freeform 1640"/>
            <p:cNvSpPr>
              <a:spLocks/>
            </p:cNvSpPr>
            <p:nvPr userDrawn="1"/>
          </p:nvSpPr>
          <p:spPr bwMode="auto">
            <a:xfrm>
              <a:off x="394" y="278"/>
              <a:ext cx="7" cy="5"/>
            </a:xfrm>
            <a:custGeom>
              <a:avLst/>
              <a:gdLst>
                <a:gd name="T0" fmla="*/ 15 w 15"/>
                <a:gd name="T1" fmla="*/ 0 h 11"/>
                <a:gd name="T2" fmla="*/ 15 w 15"/>
                <a:gd name="T3" fmla="*/ 0 h 11"/>
                <a:gd name="T4" fmla="*/ 1 w 15"/>
                <a:gd name="T5" fmla="*/ 8 h 11"/>
                <a:gd name="T6" fmla="*/ 0 w 15"/>
                <a:gd name="T7" fmla="*/ 10 h 11"/>
                <a:gd name="T8" fmla="*/ 2 w 15"/>
                <a:gd name="T9" fmla="*/ 11 h 11"/>
                <a:gd name="T10" fmla="*/ 15 w 15"/>
                <a:gd name="T11" fmla="*/ 0 h 11"/>
              </a:gdLst>
              <a:ahLst/>
              <a:cxnLst>
                <a:cxn ang="0">
                  <a:pos x="T0" y="T1"/>
                </a:cxn>
                <a:cxn ang="0">
                  <a:pos x="T2" y="T3"/>
                </a:cxn>
                <a:cxn ang="0">
                  <a:pos x="T4" y="T5"/>
                </a:cxn>
                <a:cxn ang="0">
                  <a:pos x="T6" y="T7"/>
                </a:cxn>
                <a:cxn ang="0">
                  <a:pos x="T8" y="T9"/>
                </a:cxn>
                <a:cxn ang="0">
                  <a:pos x="T10" y="T11"/>
                </a:cxn>
              </a:cxnLst>
              <a:rect l="0" t="0" r="r" b="b"/>
              <a:pathLst>
                <a:path w="15" h="11">
                  <a:moveTo>
                    <a:pt x="15" y="0"/>
                  </a:moveTo>
                  <a:lnTo>
                    <a:pt x="15" y="0"/>
                  </a:lnTo>
                  <a:cubicBezTo>
                    <a:pt x="8" y="3"/>
                    <a:pt x="3" y="6"/>
                    <a:pt x="1" y="8"/>
                  </a:cubicBezTo>
                  <a:cubicBezTo>
                    <a:pt x="0" y="8"/>
                    <a:pt x="0" y="10"/>
                    <a:pt x="0" y="10"/>
                  </a:cubicBezTo>
                  <a:lnTo>
                    <a:pt x="2" y="11"/>
                  </a:lnTo>
                  <a:cubicBezTo>
                    <a:pt x="5" y="9"/>
                    <a:pt x="10" y="5"/>
                    <a:pt x="1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3" name="Freeform 1641"/>
            <p:cNvSpPr>
              <a:spLocks/>
            </p:cNvSpPr>
            <p:nvPr userDrawn="1"/>
          </p:nvSpPr>
          <p:spPr bwMode="auto">
            <a:xfrm>
              <a:off x="395" y="280"/>
              <a:ext cx="3" cy="2"/>
            </a:xfrm>
            <a:custGeom>
              <a:avLst/>
              <a:gdLst>
                <a:gd name="T0" fmla="*/ 6 w 6"/>
                <a:gd name="T1" fmla="*/ 0 h 4"/>
                <a:gd name="T2" fmla="*/ 6 w 6"/>
                <a:gd name="T3" fmla="*/ 0 h 4"/>
                <a:gd name="T4" fmla="*/ 0 w 6"/>
                <a:gd name="T5" fmla="*/ 3 h 4"/>
                <a:gd name="T6" fmla="*/ 0 w 6"/>
                <a:gd name="T7" fmla="*/ 4 h 4"/>
                <a:gd name="T8" fmla="*/ 6 w 6"/>
                <a:gd name="T9" fmla="*/ 0 h 4"/>
              </a:gdLst>
              <a:ahLst/>
              <a:cxnLst>
                <a:cxn ang="0">
                  <a:pos x="T0" y="T1"/>
                </a:cxn>
                <a:cxn ang="0">
                  <a:pos x="T2" y="T3"/>
                </a:cxn>
                <a:cxn ang="0">
                  <a:pos x="T4" y="T5"/>
                </a:cxn>
                <a:cxn ang="0">
                  <a:pos x="T6" y="T7"/>
                </a:cxn>
                <a:cxn ang="0">
                  <a:pos x="T8" y="T9"/>
                </a:cxn>
              </a:cxnLst>
              <a:rect l="0" t="0" r="r" b="b"/>
              <a:pathLst>
                <a:path w="6" h="4">
                  <a:moveTo>
                    <a:pt x="6" y="0"/>
                  </a:moveTo>
                  <a:lnTo>
                    <a:pt x="6" y="0"/>
                  </a:lnTo>
                  <a:cubicBezTo>
                    <a:pt x="4" y="0"/>
                    <a:pt x="0" y="3"/>
                    <a:pt x="0" y="3"/>
                  </a:cubicBezTo>
                  <a:lnTo>
                    <a:pt x="0" y="4"/>
                  </a:lnTo>
                  <a:cubicBezTo>
                    <a:pt x="0" y="4"/>
                    <a:pt x="5" y="1"/>
                    <a:pt x="6"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4" name="Freeform 1642"/>
            <p:cNvSpPr>
              <a:spLocks/>
            </p:cNvSpPr>
            <p:nvPr userDrawn="1"/>
          </p:nvSpPr>
          <p:spPr bwMode="auto">
            <a:xfrm>
              <a:off x="414" y="314"/>
              <a:ext cx="25" cy="28"/>
            </a:xfrm>
            <a:custGeom>
              <a:avLst/>
              <a:gdLst>
                <a:gd name="T0" fmla="*/ 2 w 55"/>
                <a:gd name="T1" fmla="*/ 0 h 63"/>
                <a:gd name="T2" fmla="*/ 2 w 55"/>
                <a:gd name="T3" fmla="*/ 0 h 63"/>
                <a:gd name="T4" fmla="*/ 2 w 55"/>
                <a:gd name="T5" fmla="*/ 5 h 63"/>
                <a:gd name="T6" fmla="*/ 32 w 55"/>
                <a:gd name="T7" fmla="*/ 40 h 63"/>
                <a:gd name="T8" fmla="*/ 1 w 55"/>
                <a:gd name="T9" fmla="*/ 11 h 63"/>
                <a:gd name="T10" fmla="*/ 0 w 55"/>
                <a:gd name="T11" fmla="*/ 17 h 63"/>
                <a:gd name="T12" fmla="*/ 32 w 55"/>
                <a:gd name="T13" fmla="*/ 56 h 63"/>
                <a:gd name="T14" fmla="*/ 52 w 55"/>
                <a:gd name="T15" fmla="*/ 58 h 63"/>
                <a:gd name="T16" fmla="*/ 49 w 55"/>
                <a:gd name="T17" fmla="*/ 40 h 63"/>
                <a:gd name="T18" fmla="*/ 2 w 55"/>
                <a:gd name="T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3">
                  <a:moveTo>
                    <a:pt x="2" y="0"/>
                  </a:moveTo>
                  <a:lnTo>
                    <a:pt x="2" y="0"/>
                  </a:lnTo>
                  <a:cubicBezTo>
                    <a:pt x="2" y="2"/>
                    <a:pt x="2" y="4"/>
                    <a:pt x="2" y="5"/>
                  </a:cubicBezTo>
                  <a:cubicBezTo>
                    <a:pt x="5" y="9"/>
                    <a:pt x="25" y="30"/>
                    <a:pt x="32" y="40"/>
                  </a:cubicBezTo>
                  <a:cubicBezTo>
                    <a:pt x="24" y="33"/>
                    <a:pt x="7" y="17"/>
                    <a:pt x="1" y="11"/>
                  </a:cubicBezTo>
                  <a:cubicBezTo>
                    <a:pt x="1" y="11"/>
                    <a:pt x="0" y="14"/>
                    <a:pt x="0" y="17"/>
                  </a:cubicBezTo>
                  <a:cubicBezTo>
                    <a:pt x="0" y="17"/>
                    <a:pt x="28" y="50"/>
                    <a:pt x="32" y="56"/>
                  </a:cubicBezTo>
                  <a:cubicBezTo>
                    <a:pt x="38" y="63"/>
                    <a:pt x="46" y="58"/>
                    <a:pt x="52" y="58"/>
                  </a:cubicBezTo>
                  <a:cubicBezTo>
                    <a:pt x="53" y="52"/>
                    <a:pt x="55" y="47"/>
                    <a:pt x="49" y="40"/>
                  </a:cubicBezTo>
                  <a:cubicBezTo>
                    <a:pt x="46" y="37"/>
                    <a:pt x="7" y="4"/>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5" name="Freeform 1643"/>
            <p:cNvSpPr>
              <a:spLocks/>
            </p:cNvSpPr>
            <p:nvPr userDrawn="1"/>
          </p:nvSpPr>
          <p:spPr bwMode="auto">
            <a:xfrm>
              <a:off x="415" y="310"/>
              <a:ext cx="34" cy="22"/>
            </a:xfrm>
            <a:custGeom>
              <a:avLst/>
              <a:gdLst>
                <a:gd name="T0" fmla="*/ 76 w 76"/>
                <a:gd name="T1" fmla="*/ 39 h 47"/>
                <a:gd name="T2" fmla="*/ 76 w 76"/>
                <a:gd name="T3" fmla="*/ 39 h 47"/>
                <a:gd name="T4" fmla="*/ 57 w 76"/>
                <a:gd name="T5" fmla="*/ 15 h 47"/>
                <a:gd name="T6" fmla="*/ 19 w 76"/>
                <a:gd name="T7" fmla="*/ 0 h 47"/>
                <a:gd name="T8" fmla="*/ 14 w 76"/>
                <a:gd name="T9" fmla="*/ 1 h 47"/>
                <a:gd name="T10" fmla="*/ 48 w 76"/>
                <a:gd name="T11" fmla="*/ 23 h 47"/>
                <a:gd name="T12" fmla="*/ 8 w 76"/>
                <a:gd name="T13" fmla="*/ 3 h 47"/>
                <a:gd name="T14" fmla="*/ 0 w 76"/>
                <a:gd name="T15" fmla="*/ 2 h 47"/>
                <a:gd name="T16" fmla="*/ 51 w 76"/>
                <a:gd name="T17" fmla="*/ 39 h 47"/>
                <a:gd name="T18" fmla="*/ 76 w 76"/>
                <a:gd name="T19"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7">
                  <a:moveTo>
                    <a:pt x="76" y="39"/>
                  </a:moveTo>
                  <a:lnTo>
                    <a:pt x="76" y="39"/>
                  </a:lnTo>
                  <a:cubicBezTo>
                    <a:pt x="74" y="33"/>
                    <a:pt x="74" y="22"/>
                    <a:pt x="57" y="15"/>
                  </a:cubicBezTo>
                  <a:cubicBezTo>
                    <a:pt x="51" y="13"/>
                    <a:pt x="24" y="1"/>
                    <a:pt x="19" y="0"/>
                  </a:cubicBezTo>
                  <a:cubicBezTo>
                    <a:pt x="17" y="0"/>
                    <a:pt x="14" y="1"/>
                    <a:pt x="14" y="1"/>
                  </a:cubicBezTo>
                  <a:cubicBezTo>
                    <a:pt x="18" y="3"/>
                    <a:pt x="37" y="15"/>
                    <a:pt x="48" y="23"/>
                  </a:cubicBezTo>
                  <a:cubicBezTo>
                    <a:pt x="34" y="19"/>
                    <a:pt x="10" y="4"/>
                    <a:pt x="8" y="3"/>
                  </a:cubicBezTo>
                  <a:cubicBezTo>
                    <a:pt x="7" y="3"/>
                    <a:pt x="4" y="4"/>
                    <a:pt x="0" y="2"/>
                  </a:cubicBezTo>
                  <a:cubicBezTo>
                    <a:pt x="7" y="7"/>
                    <a:pt x="41" y="34"/>
                    <a:pt x="51" y="39"/>
                  </a:cubicBezTo>
                  <a:cubicBezTo>
                    <a:pt x="66" y="47"/>
                    <a:pt x="70" y="41"/>
                    <a:pt x="76" y="39"/>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6" name="Freeform 1644"/>
            <p:cNvSpPr>
              <a:spLocks/>
            </p:cNvSpPr>
            <p:nvPr userDrawn="1"/>
          </p:nvSpPr>
          <p:spPr bwMode="auto">
            <a:xfrm>
              <a:off x="422" y="302"/>
              <a:ext cx="35" cy="15"/>
            </a:xfrm>
            <a:custGeom>
              <a:avLst/>
              <a:gdLst>
                <a:gd name="T0" fmla="*/ 0 w 78"/>
                <a:gd name="T1" fmla="*/ 0 h 33"/>
                <a:gd name="T2" fmla="*/ 0 w 78"/>
                <a:gd name="T3" fmla="*/ 0 h 33"/>
                <a:gd name="T4" fmla="*/ 3 w 78"/>
                <a:gd name="T5" fmla="*/ 6 h 33"/>
                <a:gd name="T6" fmla="*/ 43 w 78"/>
                <a:gd name="T7" fmla="*/ 17 h 33"/>
                <a:gd name="T8" fmla="*/ 4 w 78"/>
                <a:gd name="T9" fmla="*/ 11 h 33"/>
                <a:gd name="T10" fmla="*/ 5 w 78"/>
                <a:gd name="T11" fmla="*/ 15 h 33"/>
                <a:gd name="T12" fmla="*/ 46 w 78"/>
                <a:gd name="T13" fmla="*/ 29 h 33"/>
                <a:gd name="T14" fmla="*/ 78 w 78"/>
                <a:gd name="T15" fmla="*/ 25 h 33"/>
                <a:gd name="T16" fmla="*/ 54 w 78"/>
                <a:gd name="T17" fmla="*/ 8 h 33"/>
                <a:gd name="T18" fmla="*/ 0 w 78"/>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3">
                  <a:moveTo>
                    <a:pt x="0" y="0"/>
                  </a:moveTo>
                  <a:lnTo>
                    <a:pt x="0" y="0"/>
                  </a:lnTo>
                  <a:cubicBezTo>
                    <a:pt x="1" y="2"/>
                    <a:pt x="2" y="4"/>
                    <a:pt x="3" y="6"/>
                  </a:cubicBezTo>
                  <a:cubicBezTo>
                    <a:pt x="5" y="7"/>
                    <a:pt x="30" y="12"/>
                    <a:pt x="43" y="17"/>
                  </a:cubicBezTo>
                  <a:cubicBezTo>
                    <a:pt x="30" y="17"/>
                    <a:pt x="4" y="11"/>
                    <a:pt x="4" y="11"/>
                  </a:cubicBezTo>
                  <a:cubicBezTo>
                    <a:pt x="4" y="12"/>
                    <a:pt x="5" y="14"/>
                    <a:pt x="5" y="15"/>
                  </a:cubicBezTo>
                  <a:cubicBezTo>
                    <a:pt x="14" y="20"/>
                    <a:pt x="40" y="27"/>
                    <a:pt x="46" y="29"/>
                  </a:cubicBezTo>
                  <a:cubicBezTo>
                    <a:pt x="55" y="33"/>
                    <a:pt x="73" y="31"/>
                    <a:pt x="78" y="25"/>
                  </a:cubicBezTo>
                  <a:cubicBezTo>
                    <a:pt x="74" y="15"/>
                    <a:pt x="63" y="9"/>
                    <a:pt x="54" y="8"/>
                  </a:cubicBezTo>
                  <a:cubicBezTo>
                    <a:pt x="42" y="6"/>
                    <a:pt x="13" y="2"/>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7" name="Freeform 1645"/>
            <p:cNvSpPr>
              <a:spLocks/>
            </p:cNvSpPr>
            <p:nvPr userDrawn="1"/>
          </p:nvSpPr>
          <p:spPr bwMode="auto">
            <a:xfrm>
              <a:off x="444" y="294"/>
              <a:ext cx="16" cy="10"/>
            </a:xfrm>
            <a:custGeom>
              <a:avLst/>
              <a:gdLst>
                <a:gd name="T0" fmla="*/ 7 w 36"/>
                <a:gd name="T1" fmla="*/ 0 h 22"/>
                <a:gd name="T2" fmla="*/ 7 w 36"/>
                <a:gd name="T3" fmla="*/ 0 h 22"/>
                <a:gd name="T4" fmla="*/ 31 w 36"/>
                <a:gd name="T5" fmla="*/ 10 h 22"/>
                <a:gd name="T6" fmla="*/ 0 w 36"/>
                <a:gd name="T7" fmla="*/ 20 h 22"/>
                <a:gd name="T8" fmla="*/ 36 w 36"/>
                <a:gd name="T9" fmla="*/ 10 h 22"/>
                <a:gd name="T10" fmla="*/ 7 w 36"/>
                <a:gd name="T11" fmla="*/ 0 h 22"/>
              </a:gdLst>
              <a:ahLst/>
              <a:cxnLst>
                <a:cxn ang="0">
                  <a:pos x="T0" y="T1"/>
                </a:cxn>
                <a:cxn ang="0">
                  <a:pos x="T2" y="T3"/>
                </a:cxn>
                <a:cxn ang="0">
                  <a:pos x="T4" y="T5"/>
                </a:cxn>
                <a:cxn ang="0">
                  <a:pos x="T6" y="T7"/>
                </a:cxn>
                <a:cxn ang="0">
                  <a:pos x="T8" y="T9"/>
                </a:cxn>
                <a:cxn ang="0">
                  <a:pos x="T10" y="T11"/>
                </a:cxn>
              </a:cxnLst>
              <a:rect l="0" t="0" r="r" b="b"/>
              <a:pathLst>
                <a:path w="36" h="22">
                  <a:moveTo>
                    <a:pt x="7" y="0"/>
                  </a:moveTo>
                  <a:lnTo>
                    <a:pt x="7" y="0"/>
                  </a:lnTo>
                  <a:cubicBezTo>
                    <a:pt x="15" y="1"/>
                    <a:pt x="27" y="5"/>
                    <a:pt x="31" y="10"/>
                  </a:cubicBezTo>
                  <a:cubicBezTo>
                    <a:pt x="28" y="17"/>
                    <a:pt x="10" y="20"/>
                    <a:pt x="0" y="20"/>
                  </a:cubicBezTo>
                  <a:cubicBezTo>
                    <a:pt x="17" y="22"/>
                    <a:pt x="31" y="18"/>
                    <a:pt x="36" y="10"/>
                  </a:cubicBezTo>
                  <a:cubicBezTo>
                    <a:pt x="29" y="3"/>
                    <a:pt x="15" y="0"/>
                    <a:pt x="7"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8" name="Freeform 1646"/>
            <p:cNvSpPr>
              <a:spLocks/>
            </p:cNvSpPr>
            <p:nvPr userDrawn="1"/>
          </p:nvSpPr>
          <p:spPr bwMode="auto">
            <a:xfrm>
              <a:off x="447" y="279"/>
              <a:ext cx="15" cy="11"/>
            </a:xfrm>
            <a:custGeom>
              <a:avLst/>
              <a:gdLst>
                <a:gd name="T0" fmla="*/ 0 w 35"/>
                <a:gd name="T1" fmla="*/ 3 h 23"/>
                <a:gd name="T2" fmla="*/ 0 w 35"/>
                <a:gd name="T3" fmla="*/ 3 h 23"/>
                <a:gd name="T4" fmla="*/ 30 w 35"/>
                <a:gd name="T5" fmla="*/ 6 h 23"/>
                <a:gd name="T6" fmla="*/ 1 w 35"/>
                <a:gd name="T7" fmla="*/ 23 h 23"/>
                <a:gd name="T8" fmla="*/ 35 w 35"/>
                <a:gd name="T9" fmla="*/ 4 h 23"/>
                <a:gd name="T10" fmla="*/ 0 w 35"/>
                <a:gd name="T11" fmla="*/ 3 h 23"/>
              </a:gdLst>
              <a:ahLst/>
              <a:cxnLst>
                <a:cxn ang="0">
                  <a:pos x="T0" y="T1"/>
                </a:cxn>
                <a:cxn ang="0">
                  <a:pos x="T2" y="T3"/>
                </a:cxn>
                <a:cxn ang="0">
                  <a:pos x="T4" y="T5"/>
                </a:cxn>
                <a:cxn ang="0">
                  <a:pos x="T6" y="T7"/>
                </a:cxn>
                <a:cxn ang="0">
                  <a:pos x="T8" y="T9"/>
                </a:cxn>
                <a:cxn ang="0">
                  <a:pos x="T10" y="T11"/>
                </a:cxn>
              </a:cxnLst>
              <a:rect l="0" t="0" r="r" b="b"/>
              <a:pathLst>
                <a:path w="35" h="23">
                  <a:moveTo>
                    <a:pt x="0" y="3"/>
                  </a:moveTo>
                  <a:lnTo>
                    <a:pt x="0" y="3"/>
                  </a:lnTo>
                  <a:cubicBezTo>
                    <a:pt x="9" y="2"/>
                    <a:pt x="21" y="2"/>
                    <a:pt x="30" y="6"/>
                  </a:cubicBezTo>
                  <a:cubicBezTo>
                    <a:pt x="27" y="11"/>
                    <a:pt x="15" y="20"/>
                    <a:pt x="1" y="23"/>
                  </a:cubicBezTo>
                  <a:cubicBezTo>
                    <a:pt x="12" y="22"/>
                    <a:pt x="32" y="14"/>
                    <a:pt x="35" y="4"/>
                  </a:cubicBezTo>
                  <a:cubicBezTo>
                    <a:pt x="26" y="0"/>
                    <a:pt x="6" y="0"/>
                    <a:pt x="0" y="3"/>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19" name="Freeform 1647"/>
            <p:cNvSpPr>
              <a:spLocks/>
            </p:cNvSpPr>
            <p:nvPr userDrawn="1"/>
          </p:nvSpPr>
          <p:spPr bwMode="auto">
            <a:xfrm>
              <a:off x="420" y="281"/>
              <a:ext cx="9" cy="9"/>
            </a:xfrm>
            <a:custGeom>
              <a:avLst/>
              <a:gdLst>
                <a:gd name="T0" fmla="*/ 0 w 20"/>
                <a:gd name="T1" fmla="*/ 3 h 19"/>
                <a:gd name="T2" fmla="*/ 0 w 20"/>
                <a:gd name="T3" fmla="*/ 3 h 19"/>
                <a:gd name="T4" fmla="*/ 17 w 20"/>
                <a:gd name="T5" fmla="*/ 9 h 19"/>
                <a:gd name="T6" fmla="*/ 4 w 20"/>
                <a:gd name="T7" fmla="*/ 19 h 19"/>
                <a:gd name="T8" fmla="*/ 20 w 20"/>
                <a:gd name="T9" fmla="*/ 8 h 19"/>
                <a:gd name="T10" fmla="*/ 0 w 20"/>
                <a:gd name="T11" fmla="*/ 3 h 19"/>
              </a:gdLst>
              <a:ahLst/>
              <a:cxnLst>
                <a:cxn ang="0">
                  <a:pos x="T0" y="T1"/>
                </a:cxn>
                <a:cxn ang="0">
                  <a:pos x="T2" y="T3"/>
                </a:cxn>
                <a:cxn ang="0">
                  <a:pos x="T4" y="T5"/>
                </a:cxn>
                <a:cxn ang="0">
                  <a:pos x="T6" y="T7"/>
                </a:cxn>
                <a:cxn ang="0">
                  <a:pos x="T8" y="T9"/>
                </a:cxn>
                <a:cxn ang="0">
                  <a:pos x="T10" y="T11"/>
                </a:cxn>
              </a:cxnLst>
              <a:rect l="0" t="0" r="r" b="b"/>
              <a:pathLst>
                <a:path w="20" h="19">
                  <a:moveTo>
                    <a:pt x="0" y="3"/>
                  </a:moveTo>
                  <a:lnTo>
                    <a:pt x="0" y="3"/>
                  </a:lnTo>
                  <a:cubicBezTo>
                    <a:pt x="9" y="2"/>
                    <a:pt x="15" y="5"/>
                    <a:pt x="17" y="9"/>
                  </a:cubicBezTo>
                  <a:cubicBezTo>
                    <a:pt x="15" y="14"/>
                    <a:pt x="9" y="18"/>
                    <a:pt x="4" y="19"/>
                  </a:cubicBezTo>
                  <a:cubicBezTo>
                    <a:pt x="11" y="19"/>
                    <a:pt x="18" y="14"/>
                    <a:pt x="20" y="8"/>
                  </a:cubicBezTo>
                  <a:cubicBezTo>
                    <a:pt x="17" y="3"/>
                    <a:pt x="7" y="0"/>
                    <a:pt x="0" y="3"/>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0" name="Freeform 1648"/>
            <p:cNvSpPr>
              <a:spLocks/>
            </p:cNvSpPr>
            <p:nvPr userDrawn="1"/>
          </p:nvSpPr>
          <p:spPr bwMode="auto">
            <a:xfrm>
              <a:off x="401" y="284"/>
              <a:ext cx="7" cy="9"/>
            </a:xfrm>
            <a:custGeom>
              <a:avLst/>
              <a:gdLst>
                <a:gd name="T0" fmla="*/ 0 w 15"/>
                <a:gd name="T1" fmla="*/ 2 h 19"/>
                <a:gd name="T2" fmla="*/ 0 w 15"/>
                <a:gd name="T3" fmla="*/ 2 h 19"/>
                <a:gd name="T4" fmla="*/ 12 w 15"/>
                <a:gd name="T5" fmla="*/ 8 h 19"/>
                <a:gd name="T6" fmla="*/ 4 w 15"/>
                <a:gd name="T7" fmla="*/ 19 h 19"/>
                <a:gd name="T8" fmla="*/ 15 w 15"/>
                <a:gd name="T9" fmla="*/ 8 h 19"/>
                <a:gd name="T10" fmla="*/ 0 w 15"/>
                <a:gd name="T11" fmla="*/ 2 h 19"/>
              </a:gdLst>
              <a:ahLst/>
              <a:cxnLst>
                <a:cxn ang="0">
                  <a:pos x="T0" y="T1"/>
                </a:cxn>
                <a:cxn ang="0">
                  <a:pos x="T2" y="T3"/>
                </a:cxn>
                <a:cxn ang="0">
                  <a:pos x="T4" y="T5"/>
                </a:cxn>
                <a:cxn ang="0">
                  <a:pos x="T6" y="T7"/>
                </a:cxn>
                <a:cxn ang="0">
                  <a:pos x="T8" y="T9"/>
                </a:cxn>
                <a:cxn ang="0">
                  <a:pos x="T10" y="T11"/>
                </a:cxn>
              </a:cxnLst>
              <a:rect l="0" t="0" r="r" b="b"/>
              <a:pathLst>
                <a:path w="15" h="19">
                  <a:moveTo>
                    <a:pt x="0" y="2"/>
                  </a:moveTo>
                  <a:lnTo>
                    <a:pt x="0" y="2"/>
                  </a:lnTo>
                  <a:cubicBezTo>
                    <a:pt x="5" y="2"/>
                    <a:pt x="9" y="5"/>
                    <a:pt x="12" y="8"/>
                  </a:cubicBezTo>
                  <a:cubicBezTo>
                    <a:pt x="11" y="12"/>
                    <a:pt x="9" y="17"/>
                    <a:pt x="4" y="19"/>
                  </a:cubicBezTo>
                  <a:cubicBezTo>
                    <a:pt x="10" y="18"/>
                    <a:pt x="13" y="13"/>
                    <a:pt x="15" y="8"/>
                  </a:cubicBezTo>
                  <a:cubicBezTo>
                    <a:pt x="12" y="5"/>
                    <a:pt x="7" y="0"/>
                    <a:pt x="0" y="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1" name="Freeform 1649"/>
            <p:cNvSpPr>
              <a:spLocks/>
            </p:cNvSpPr>
            <p:nvPr userDrawn="1"/>
          </p:nvSpPr>
          <p:spPr bwMode="auto">
            <a:xfrm>
              <a:off x="423" y="305"/>
              <a:ext cx="10" cy="3"/>
            </a:xfrm>
            <a:custGeom>
              <a:avLst/>
              <a:gdLst>
                <a:gd name="T0" fmla="*/ 21 w 21"/>
                <a:gd name="T1" fmla="*/ 6 h 6"/>
                <a:gd name="T2" fmla="*/ 21 w 21"/>
                <a:gd name="T3" fmla="*/ 6 h 6"/>
                <a:gd name="T4" fmla="*/ 0 w 21"/>
                <a:gd name="T5" fmla="*/ 0 h 6"/>
                <a:gd name="T6" fmla="*/ 0 w 21"/>
                <a:gd name="T7" fmla="*/ 2 h 6"/>
                <a:gd name="T8" fmla="*/ 21 w 21"/>
                <a:gd name="T9" fmla="*/ 6 h 6"/>
              </a:gdLst>
              <a:ahLst/>
              <a:cxnLst>
                <a:cxn ang="0">
                  <a:pos x="T0" y="T1"/>
                </a:cxn>
                <a:cxn ang="0">
                  <a:pos x="T2" y="T3"/>
                </a:cxn>
                <a:cxn ang="0">
                  <a:pos x="T4" y="T5"/>
                </a:cxn>
                <a:cxn ang="0">
                  <a:pos x="T6" y="T7"/>
                </a:cxn>
                <a:cxn ang="0">
                  <a:pos x="T8" y="T9"/>
                </a:cxn>
              </a:cxnLst>
              <a:rect l="0" t="0" r="r" b="b"/>
              <a:pathLst>
                <a:path w="21" h="6">
                  <a:moveTo>
                    <a:pt x="21" y="6"/>
                  </a:moveTo>
                  <a:lnTo>
                    <a:pt x="21" y="6"/>
                  </a:lnTo>
                  <a:cubicBezTo>
                    <a:pt x="11" y="3"/>
                    <a:pt x="5" y="1"/>
                    <a:pt x="0" y="0"/>
                  </a:cubicBezTo>
                  <a:lnTo>
                    <a:pt x="0" y="2"/>
                  </a:lnTo>
                  <a:cubicBezTo>
                    <a:pt x="6" y="4"/>
                    <a:pt x="12" y="4"/>
                    <a:pt x="21"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2" name="Freeform 1650"/>
            <p:cNvSpPr>
              <a:spLocks/>
            </p:cNvSpPr>
            <p:nvPr userDrawn="1"/>
          </p:nvSpPr>
          <p:spPr bwMode="auto">
            <a:xfrm>
              <a:off x="442" y="307"/>
              <a:ext cx="13" cy="9"/>
            </a:xfrm>
            <a:custGeom>
              <a:avLst/>
              <a:gdLst>
                <a:gd name="T0" fmla="*/ 6 w 29"/>
                <a:gd name="T1" fmla="*/ 0 h 21"/>
                <a:gd name="T2" fmla="*/ 6 w 29"/>
                <a:gd name="T3" fmla="*/ 0 h 21"/>
                <a:gd name="T4" fmla="*/ 25 w 29"/>
                <a:gd name="T5" fmla="*/ 13 h 21"/>
                <a:gd name="T6" fmla="*/ 0 w 29"/>
                <a:gd name="T7" fmla="*/ 17 h 21"/>
                <a:gd name="T8" fmla="*/ 29 w 29"/>
                <a:gd name="T9" fmla="*/ 14 h 21"/>
                <a:gd name="T10" fmla="*/ 6 w 29"/>
                <a:gd name="T11" fmla="*/ 0 h 21"/>
              </a:gdLst>
              <a:ahLst/>
              <a:cxnLst>
                <a:cxn ang="0">
                  <a:pos x="T0" y="T1"/>
                </a:cxn>
                <a:cxn ang="0">
                  <a:pos x="T2" y="T3"/>
                </a:cxn>
                <a:cxn ang="0">
                  <a:pos x="T4" y="T5"/>
                </a:cxn>
                <a:cxn ang="0">
                  <a:pos x="T6" y="T7"/>
                </a:cxn>
                <a:cxn ang="0">
                  <a:pos x="T8" y="T9"/>
                </a:cxn>
                <a:cxn ang="0">
                  <a:pos x="T10" y="T11"/>
                </a:cxn>
              </a:cxnLst>
              <a:rect l="0" t="0" r="r" b="b"/>
              <a:pathLst>
                <a:path w="29" h="21">
                  <a:moveTo>
                    <a:pt x="6" y="0"/>
                  </a:moveTo>
                  <a:lnTo>
                    <a:pt x="6" y="0"/>
                  </a:lnTo>
                  <a:cubicBezTo>
                    <a:pt x="14" y="1"/>
                    <a:pt x="21" y="7"/>
                    <a:pt x="25" y="13"/>
                  </a:cubicBezTo>
                  <a:cubicBezTo>
                    <a:pt x="17" y="20"/>
                    <a:pt x="6" y="18"/>
                    <a:pt x="0" y="17"/>
                  </a:cubicBezTo>
                  <a:cubicBezTo>
                    <a:pt x="8" y="20"/>
                    <a:pt x="20" y="21"/>
                    <a:pt x="29" y="14"/>
                  </a:cubicBezTo>
                  <a:cubicBezTo>
                    <a:pt x="24" y="5"/>
                    <a:pt x="14" y="0"/>
                    <a:pt x="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3" name="Freeform 1651"/>
            <p:cNvSpPr>
              <a:spLocks/>
            </p:cNvSpPr>
            <p:nvPr userDrawn="1"/>
          </p:nvSpPr>
          <p:spPr bwMode="auto">
            <a:xfrm>
              <a:off x="366" y="428"/>
              <a:ext cx="10" cy="14"/>
            </a:xfrm>
            <a:custGeom>
              <a:avLst/>
              <a:gdLst>
                <a:gd name="T0" fmla="*/ 12 w 24"/>
                <a:gd name="T1" fmla="*/ 2 h 31"/>
                <a:gd name="T2" fmla="*/ 12 w 24"/>
                <a:gd name="T3" fmla="*/ 2 h 31"/>
                <a:gd name="T4" fmla="*/ 0 w 24"/>
                <a:gd name="T5" fmla="*/ 31 h 31"/>
                <a:gd name="T6" fmla="*/ 14 w 24"/>
                <a:gd name="T7" fmla="*/ 3 h 31"/>
                <a:gd name="T8" fmla="*/ 24 w 24"/>
                <a:gd name="T9" fmla="*/ 8 h 31"/>
                <a:gd name="T10" fmla="*/ 12 w 24"/>
                <a:gd name="T11" fmla="*/ 2 h 31"/>
              </a:gdLst>
              <a:ahLst/>
              <a:cxnLst>
                <a:cxn ang="0">
                  <a:pos x="T0" y="T1"/>
                </a:cxn>
                <a:cxn ang="0">
                  <a:pos x="T2" y="T3"/>
                </a:cxn>
                <a:cxn ang="0">
                  <a:pos x="T4" y="T5"/>
                </a:cxn>
                <a:cxn ang="0">
                  <a:pos x="T6" y="T7"/>
                </a:cxn>
                <a:cxn ang="0">
                  <a:pos x="T8" y="T9"/>
                </a:cxn>
                <a:cxn ang="0">
                  <a:pos x="T10" y="T11"/>
                </a:cxn>
              </a:cxnLst>
              <a:rect l="0" t="0" r="r" b="b"/>
              <a:pathLst>
                <a:path w="24" h="31">
                  <a:moveTo>
                    <a:pt x="12" y="2"/>
                  </a:moveTo>
                  <a:lnTo>
                    <a:pt x="12" y="2"/>
                  </a:lnTo>
                  <a:cubicBezTo>
                    <a:pt x="13" y="8"/>
                    <a:pt x="13" y="26"/>
                    <a:pt x="0" y="31"/>
                  </a:cubicBezTo>
                  <a:cubicBezTo>
                    <a:pt x="13" y="28"/>
                    <a:pt x="16" y="13"/>
                    <a:pt x="14" y="3"/>
                  </a:cubicBezTo>
                  <a:cubicBezTo>
                    <a:pt x="16" y="3"/>
                    <a:pt x="20" y="5"/>
                    <a:pt x="24" y="8"/>
                  </a:cubicBezTo>
                  <a:cubicBezTo>
                    <a:pt x="22" y="3"/>
                    <a:pt x="18" y="0"/>
                    <a:pt x="12" y="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4" name="Freeform 1652"/>
            <p:cNvSpPr>
              <a:spLocks/>
            </p:cNvSpPr>
            <p:nvPr userDrawn="1"/>
          </p:nvSpPr>
          <p:spPr bwMode="auto">
            <a:xfrm>
              <a:off x="373" y="424"/>
              <a:ext cx="8" cy="9"/>
            </a:xfrm>
            <a:custGeom>
              <a:avLst/>
              <a:gdLst>
                <a:gd name="T0" fmla="*/ 0 w 18"/>
                <a:gd name="T1" fmla="*/ 0 h 21"/>
                <a:gd name="T2" fmla="*/ 0 w 18"/>
                <a:gd name="T3" fmla="*/ 0 h 21"/>
                <a:gd name="T4" fmla="*/ 14 w 18"/>
                <a:gd name="T5" fmla="*/ 21 h 21"/>
                <a:gd name="T6" fmla="*/ 0 w 18"/>
                <a:gd name="T7" fmla="*/ 0 h 21"/>
              </a:gdLst>
              <a:ahLst/>
              <a:cxnLst>
                <a:cxn ang="0">
                  <a:pos x="T0" y="T1"/>
                </a:cxn>
                <a:cxn ang="0">
                  <a:pos x="T2" y="T3"/>
                </a:cxn>
                <a:cxn ang="0">
                  <a:pos x="T4" y="T5"/>
                </a:cxn>
                <a:cxn ang="0">
                  <a:pos x="T6" y="T7"/>
                </a:cxn>
              </a:cxnLst>
              <a:rect l="0" t="0" r="r" b="b"/>
              <a:pathLst>
                <a:path w="18" h="21">
                  <a:moveTo>
                    <a:pt x="0" y="0"/>
                  </a:moveTo>
                  <a:lnTo>
                    <a:pt x="0" y="0"/>
                  </a:lnTo>
                  <a:cubicBezTo>
                    <a:pt x="14" y="4"/>
                    <a:pt x="14" y="15"/>
                    <a:pt x="14" y="21"/>
                  </a:cubicBezTo>
                  <a:cubicBezTo>
                    <a:pt x="18" y="9"/>
                    <a:pt x="11" y="2"/>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5" name="Freeform 1653"/>
            <p:cNvSpPr>
              <a:spLocks/>
            </p:cNvSpPr>
            <p:nvPr userDrawn="1"/>
          </p:nvSpPr>
          <p:spPr bwMode="auto">
            <a:xfrm>
              <a:off x="370" y="418"/>
              <a:ext cx="4" cy="1"/>
            </a:xfrm>
            <a:custGeom>
              <a:avLst/>
              <a:gdLst>
                <a:gd name="T0" fmla="*/ 5 w 10"/>
                <a:gd name="T1" fmla="*/ 0 h 2"/>
                <a:gd name="T2" fmla="*/ 5 w 10"/>
                <a:gd name="T3" fmla="*/ 0 h 2"/>
                <a:gd name="T4" fmla="*/ 6 w 10"/>
                <a:gd name="T5" fmla="*/ 2 h 2"/>
                <a:gd name="T6" fmla="*/ 10 w 10"/>
                <a:gd name="T7" fmla="*/ 1 h 2"/>
                <a:gd name="T8" fmla="*/ 5 w 10"/>
                <a:gd name="T9" fmla="*/ 0 h 2"/>
              </a:gdLst>
              <a:ahLst/>
              <a:cxnLst>
                <a:cxn ang="0">
                  <a:pos x="T0" y="T1"/>
                </a:cxn>
                <a:cxn ang="0">
                  <a:pos x="T2" y="T3"/>
                </a:cxn>
                <a:cxn ang="0">
                  <a:pos x="T4" y="T5"/>
                </a:cxn>
                <a:cxn ang="0">
                  <a:pos x="T6" y="T7"/>
                </a:cxn>
                <a:cxn ang="0">
                  <a:pos x="T8" y="T9"/>
                </a:cxn>
              </a:cxnLst>
              <a:rect l="0" t="0" r="r" b="b"/>
              <a:pathLst>
                <a:path w="10" h="2">
                  <a:moveTo>
                    <a:pt x="5" y="0"/>
                  </a:moveTo>
                  <a:lnTo>
                    <a:pt x="5" y="0"/>
                  </a:lnTo>
                  <a:cubicBezTo>
                    <a:pt x="0" y="0"/>
                    <a:pt x="5" y="2"/>
                    <a:pt x="6" y="2"/>
                  </a:cubicBezTo>
                  <a:cubicBezTo>
                    <a:pt x="9" y="2"/>
                    <a:pt x="10" y="1"/>
                    <a:pt x="10" y="1"/>
                  </a:cubicBezTo>
                  <a:cubicBezTo>
                    <a:pt x="8" y="1"/>
                    <a:pt x="6" y="0"/>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6" name="Freeform 1654"/>
            <p:cNvSpPr>
              <a:spLocks/>
            </p:cNvSpPr>
            <p:nvPr userDrawn="1"/>
          </p:nvSpPr>
          <p:spPr bwMode="auto">
            <a:xfrm>
              <a:off x="375" y="413"/>
              <a:ext cx="6" cy="8"/>
            </a:xfrm>
            <a:custGeom>
              <a:avLst/>
              <a:gdLst>
                <a:gd name="T0" fmla="*/ 10 w 14"/>
                <a:gd name="T1" fmla="*/ 0 h 16"/>
                <a:gd name="T2" fmla="*/ 10 w 14"/>
                <a:gd name="T3" fmla="*/ 0 h 16"/>
                <a:gd name="T4" fmla="*/ 0 w 14"/>
                <a:gd name="T5" fmla="*/ 15 h 16"/>
                <a:gd name="T6" fmla="*/ 10 w 14"/>
                <a:gd name="T7" fmla="*/ 0 h 16"/>
              </a:gdLst>
              <a:ahLst/>
              <a:cxnLst>
                <a:cxn ang="0">
                  <a:pos x="T0" y="T1"/>
                </a:cxn>
                <a:cxn ang="0">
                  <a:pos x="T2" y="T3"/>
                </a:cxn>
                <a:cxn ang="0">
                  <a:pos x="T4" y="T5"/>
                </a:cxn>
                <a:cxn ang="0">
                  <a:pos x="T6" y="T7"/>
                </a:cxn>
              </a:cxnLst>
              <a:rect l="0" t="0" r="r" b="b"/>
              <a:pathLst>
                <a:path w="14" h="16">
                  <a:moveTo>
                    <a:pt x="10" y="0"/>
                  </a:moveTo>
                  <a:lnTo>
                    <a:pt x="10" y="0"/>
                  </a:lnTo>
                  <a:cubicBezTo>
                    <a:pt x="10" y="5"/>
                    <a:pt x="8" y="12"/>
                    <a:pt x="0" y="15"/>
                  </a:cubicBezTo>
                  <a:cubicBezTo>
                    <a:pt x="7" y="16"/>
                    <a:pt x="14" y="8"/>
                    <a:pt x="1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7" name="Freeform 1655"/>
            <p:cNvSpPr>
              <a:spLocks/>
            </p:cNvSpPr>
            <p:nvPr userDrawn="1"/>
          </p:nvSpPr>
          <p:spPr bwMode="auto">
            <a:xfrm>
              <a:off x="339" y="407"/>
              <a:ext cx="13" cy="37"/>
            </a:xfrm>
            <a:custGeom>
              <a:avLst/>
              <a:gdLst>
                <a:gd name="T0" fmla="*/ 0 w 29"/>
                <a:gd name="T1" fmla="*/ 0 h 83"/>
                <a:gd name="T2" fmla="*/ 0 w 29"/>
                <a:gd name="T3" fmla="*/ 0 h 83"/>
                <a:gd name="T4" fmla="*/ 22 w 29"/>
                <a:gd name="T5" fmla="*/ 45 h 83"/>
                <a:gd name="T6" fmla="*/ 12 w 29"/>
                <a:gd name="T7" fmla="*/ 83 h 83"/>
                <a:gd name="T8" fmla="*/ 24 w 29"/>
                <a:gd name="T9" fmla="*/ 45 h 83"/>
                <a:gd name="T10" fmla="*/ 0 w 29"/>
                <a:gd name="T11" fmla="*/ 0 h 83"/>
              </a:gdLst>
              <a:ahLst/>
              <a:cxnLst>
                <a:cxn ang="0">
                  <a:pos x="T0" y="T1"/>
                </a:cxn>
                <a:cxn ang="0">
                  <a:pos x="T2" y="T3"/>
                </a:cxn>
                <a:cxn ang="0">
                  <a:pos x="T4" y="T5"/>
                </a:cxn>
                <a:cxn ang="0">
                  <a:pos x="T6" y="T7"/>
                </a:cxn>
                <a:cxn ang="0">
                  <a:pos x="T8" y="T9"/>
                </a:cxn>
                <a:cxn ang="0">
                  <a:pos x="T10" y="T11"/>
                </a:cxn>
              </a:cxnLst>
              <a:rect l="0" t="0" r="r" b="b"/>
              <a:pathLst>
                <a:path w="29" h="83">
                  <a:moveTo>
                    <a:pt x="0" y="0"/>
                  </a:moveTo>
                  <a:lnTo>
                    <a:pt x="0" y="0"/>
                  </a:lnTo>
                  <a:cubicBezTo>
                    <a:pt x="6" y="12"/>
                    <a:pt x="19" y="28"/>
                    <a:pt x="22" y="45"/>
                  </a:cubicBezTo>
                  <a:cubicBezTo>
                    <a:pt x="26" y="61"/>
                    <a:pt x="21" y="77"/>
                    <a:pt x="12" y="83"/>
                  </a:cubicBezTo>
                  <a:cubicBezTo>
                    <a:pt x="21" y="78"/>
                    <a:pt x="29" y="64"/>
                    <a:pt x="24" y="45"/>
                  </a:cubicBezTo>
                  <a:cubicBezTo>
                    <a:pt x="20" y="28"/>
                    <a:pt x="9" y="14"/>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8" name="Freeform 1656"/>
            <p:cNvSpPr>
              <a:spLocks/>
            </p:cNvSpPr>
            <p:nvPr userDrawn="1"/>
          </p:nvSpPr>
          <p:spPr bwMode="auto">
            <a:xfrm>
              <a:off x="345" y="403"/>
              <a:ext cx="27" cy="36"/>
            </a:xfrm>
            <a:custGeom>
              <a:avLst/>
              <a:gdLst>
                <a:gd name="T0" fmla="*/ 0 w 59"/>
                <a:gd name="T1" fmla="*/ 0 h 80"/>
                <a:gd name="T2" fmla="*/ 0 w 59"/>
                <a:gd name="T3" fmla="*/ 0 h 80"/>
                <a:gd name="T4" fmla="*/ 25 w 59"/>
                <a:gd name="T5" fmla="*/ 16 h 80"/>
                <a:gd name="T6" fmla="*/ 51 w 59"/>
                <a:gd name="T7" fmla="*/ 59 h 80"/>
                <a:gd name="T8" fmla="*/ 34 w 59"/>
                <a:gd name="T9" fmla="*/ 78 h 80"/>
                <a:gd name="T10" fmla="*/ 50 w 59"/>
                <a:gd name="T11" fmla="*/ 71 h 80"/>
                <a:gd name="T12" fmla="*/ 32 w 59"/>
                <a:gd name="T13" fmla="*/ 18 h 80"/>
                <a:gd name="T14" fmla="*/ 0 w 59"/>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80">
                  <a:moveTo>
                    <a:pt x="0" y="0"/>
                  </a:moveTo>
                  <a:lnTo>
                    <a:pt x="0" y="0"/>
                  </a:lnTo>
                  <a:cubicBezTo>
                    <a:pt x="7" y="6"/>
                    <a:pt x="20" y="13"/>
                    <a:pt x="25" y="16"/>
                  </a:cubicBezTo>
                  <a:cubicBezTo>
                    <a:pt x="35" y="23"/>
                    <a:pt x="53" y="36"/>
                    <a:pt x="51" y="59"/>
                  </a:cubicBezTo>
                  <a:cubicBezTo>
                    <a:pt x="49" y="78"/>
                    <a:pt x="39" y="78"/>
                    <a:pt x="34" y="78"/>
                  </a:cubicBezTo>
                  <a:cubicBezTo>
                    <a:pt x="41" y="80"/>
                    <a:pt x="47" y="77"/>
                    <a:pt x="50" y="71"/>
                  </a:cubicBezTo>
                  <a:cubicBezTo>
                    <a:pt x="59" y="54"/>
                    <a:pt x="51" y="31"/>
                    <a:pt x="32" y="18"/>
                  </a:cubicBezTo>
                  <a:cubicBezTo>
                    <a:pt x="23" y="12"/>
                    <a:pt x="12" y="7"/>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29" name="Freeform 1657"/>
            <p:cNvSpPr>
              <a:spLocks/>
            </p:cNvSpPr>
            <p:nvPr userDrawn="1"/>
          </p:nvSpPr>
          <p:spPr bwMode="auto">
            <a:xfrm>
              <a:off x="354" y="424"/>
              <a:ext cx="8" cy="4"/>
            </a:xfrm>
            <a:custGeom>
              <a:avLst/>
              <a:gdLst>
                <a:gd name="T0" fmla="*/ 18 w 18"/>
                <a:gd name="T1" fmla="*/ 0 h 9"/>
                <a:gd name="T2" fmla="*/ 18 w 18"/>
                <a:gd name="T3" fmla="*/ 0 h 9"/>
                <a:gd name="T4" fmla="*/ 0 w 18"/>
                <a:gd name="T5" fmla="*/ 4 h 9"/>
                <a:gd name="T6" fmla="*/ 18 w 18"/>
                <a:gd name="T7" fmla="*/ 0 h 9"/>
              </a:gdLst>
              <a:ahLst/>
              <a:cxnLst>
                <a:cxn ang="0">
                  <a:pos x="T0" y="T1"/>
                </a:cxn>
                <a:cxn ang="0">
                  <a:pos x="T2" y="T3"/>
                </a:cxn>
                <a:cxn ang="0">
                  <a:pos x="T4" y="T5"/>
                </a:cxn>
                <a:cxn ang="0">
                  <a:pos x="T6" y="T7"/>
                </a:cxn>
              </a:cxnLst>
              <a:rect l="0" t="0" r="r" b="b"/>
              <a:pathLst>
                <a:path w="18" h="9">
                  <a:moveTo>
                    <a:pt x="18" y="0"/>
                  </a:moveTo>
                  <a:lnTo>
                    <a:pt x="18" y="0"/>
                  </a:lnTo>
                  <a:cubicBezTo>
                    <a:pt x="15" y="4"/>
                    <a:pt x="6" y="6"/>
                    <a:pt x="0" y="4"/>
                  </a:cubicBezTo>
                  <a:cubicBezTo>
                    <a:pt x="5" y="9"/>
                    <a:pt x="15" y="7"/>
                    <a:pt x="1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0" name="Freeform 1658"/>
            <p:cNvSpPr>
              <a:spLocks/>
            </p:cNvSpPr>
            <p:nvPr userDrawn="1"/>
          </p:nvSpPr>
          <p:spPr bwMode="auto">
            <a:xfrm>
              <a:off x="350" y="368"/>
              <a:ext cx="2" cy="2"/>
            </a:xfrm>
            <a:custGeom>
              <a:avLst/>
              <a:gdLst>
                <a:gd name="T0" fmla="*/ 4 w 4"/>
                <a:gd name="T1" fmla="*/ 0 h 5"/>
                <a:gd name="T2" fmla="*/ 4 w 4"/>
                <a:gd name="T3" fmla="*/ 0 h 5"/>
                <a:gd name="T4" fmla="*/ 2 w 4"/>
                <a:gd name="T5" fmla="*/ 0 h 5"/>
                <a:gd name="T6" fmla="*/ 0 w 4"/>
                <a:gd name="T7" fmla="*/ 5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lnTo>
                    <a:pt x="4" y="0"/>
                  </a:lnTo>
                  <a:lnTo>
                    <a:pt x="2" y="0"/>
                  </a:lnTo>
                  <a:lnTo>
                    <a:pt x="0" y="5"/>
                  </a:lnTo>
                  <a:lnTo>
                    <a:pt x="4"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1" name="Freeform 1659"/>
            <p:cNvSpPr>
              <a:spLocks/>
            </p:cNvSpPr>
            <p:nvPr userDrawn="1"/>
          </p:nvSpPr>
          <p:spPr bwMode="auto">
            <a:xfrm>
              <a:off x="363" y="363"/>
              <a:ext cx="3" cy="1"/>
            </a:xfrm>
            <a:custGeom>
              <a:avLst/>
              <a:gdLst>
                <a:gd name="T0" fmla="*/ 0 w 8"/>
                <a:gd name="T1" fmla="*/ 1 h 4"/>
                <a:gd name="T2" fmla="*/ 0 w 8"/>
                <a:gd name="T3" fmla="*/ 1 h 4"/>
                <a:gd name="T4" fmla="*/ 8 w 8"/>
                <a:gd name="T5" fmla="*/ 4 h 4"/>
                <a:gd name="T6" fmla="*/ 1 w 8"/>
                <a:gd name="T7" fmla="*/ 0 h 4"/>
                <a:gd name="T8" fmla="*/ 0 w 8"/>
                <a:gd name="T9" fmla="*/ 1 h 4"/>
              </a:gdLst>
              <a:ahLst/>
              <a:cxnLst>
                <a:cxn ang="0">
                  <a:pos x="T0" y="T1"/>
                </a:cxn>
                <a:cxn ang="0">
                  <a:pos x="T2" y="T3"/>
                </a:cxn>
                <a:cxn ang="0">
                  <a:pos x="T4" y="T5"/>
                </a:cxn>
                <a:cxn ang="0">
                  <a:pos x="T6" y="T7"/>
                </a:cxn>
                <a:cxn ang="0">
                  <a:pos x="T8" y="T9"/>
                </a:cxn>
              </a:cxnLst>
              <a:rect l="0" t="0" r="r" b="b"/>
              <a:pathLst>
                <a:path w="8" h="4">
                  <a:moveTo>
                    <a:pt x="0" y="1"/>
                  </a:moveTo>
                  <a:lnTo>
                    <a:pt x="0" y="1"/>
                  </a:lnTo>
                  <a:lnTo>
                    <a:pt x="8" y="4"/>
                  </a:lnTo>
                  <a:lnTo>
                    <a:pt x="1"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2" name="Freeform 1660"/>
            <p:cNvSpPr>
              <a:spLocks/>
            </p:cNvSpPr>
            <p:nvPr userDrawn="1"/>
          </p:nvSpPr>
          <p:spPr bwMode="auto">
            <a:xfrm>
              <a:off x="439" y="319"/>
              <a:ext cx="9" cy="10"/>
            </a:xfrm>
            <a:custGeom>
              <a:avLst/>
              <a:gdLst>
                <a:gd name="T0" fmla="*/ 7 w 19"/>
                <a:gd name="T1" fmla="*/ 0 h 22"/>
                <a:gd name="T2" fmla="*/ 7 w 19"/>
                <a:gd name="T3" fmla="*/ 0 h 22"/>
                <a:gd name="T4" fmla="*/ 16 w 19"/>
                <a:gd name="T5" fmla="*/ 16 h 22"/>
                <a:gd name="T6" fmla="*/ 0 w 19"/>
                <a:gd name="T7" fmla="*/ 18 h 22"/>
                <a:gd name="T8" fmla="*/ 19 w 19"/>
                <a:gd name="T9" fmla="*/ 18 h 22"/>
                <a:gd name="T10" fmla="*/ 7 w 19"/>
                <a:gd name="T11" fmla="*/ 0 h 22"/>
              </a:gdLst>
              <a:ahLst/>
              <a:cxnLst>
                <a:cxn ang="0">
                  <a:pos x="T0" y="T1"/>
                </a:cxn>
                <a:cxn ang="0">
                  <a:pos x="T2" y="T3"/>
                </a:cxn>
                <a:cxn ang="0">
                  <a:pos x="T4" y="T5"/>
                </a:cxn>
                <a:cxn ang="0">
                  <a:pos x="T6" y="T7"/>
                </a:cxn>
                <a:cxn ang="0">
                  <a:pos x="T8" y="T9"/>
                </a:cxn>
                <a:cxn ang="0">
                  <a:pos x="T10" y="T11"/>
                </a:cxn>
              </a:cxnLst>
              <a:rect l="0" t="0" r="r" b="b"/>
              <a:pathLst>
                <a:path w="19" h="22">
                  <a:moveTo>
                    <a:pt x="7" y="0"/>
                  </a:moveTo>
                  <a:lnTo>
                    <a:pt x="7" y="0"/>
                  </a:lnTo>
                  <a:cubicBezTo>
                    <a:pt x="15" y="4"/>
                    <a:pt x="15" y="11"/>
                    <a:pt x="16" y="16"/>
                  </a:cubicBezTo>
                  <a:cubicBezTo>
                    <a:pt x="10" y="16"/>
                    <a:pt x="7" y="20"/>
                    <a:pt x="0" y="18"/>
                  </a:cubicBezTo>
                  <a:cubicBezTo>
                    <a:pt x="9" y="22"/>
                    <a:pt x="11" y="19"/>
                    <a:pt x="19" y="18"/>
                  </a:cubicBezTo>
                  <a:cubicBezTo>
                    <a:pt x="17" y="10"/>
                    <a:pt x="17" y="5"/>
                    <a:pt x="7"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3" name="Freeform 1661"/>
            <p:cNvSpPr>
              <a:spLocks/>
            </p:cNvSpPr>
            <p:nvPr userDrawn="1"/>
          </p:nvSpPr>
          <p:spPr bwMode="auto">
            <a:xfrm>
              <a:off x="419" y="311"/>
              <a:ext cx="9" cy="5"/>
            </a:xfrm>
            <a:custGeom>
              <a:avLst/>
              <a:gdLst>
                <a:gd name="T0" fmla="*/ 20 w 20"/>
                <a:gd name="T1" fmla="*/ 11 h 11"/>
                <a:gd name="T2" fmla="*/ 20 w 20"/>
                <a:gd name="T3" fmla="*/ 11 h 11"/>
                <a:gd name="T4" fmla="*/ 3 w 20"/>
                <a:gd name="T5" fmla="*/ 0 h 11"/>
                <a:gd name="T6" fmla="*/ 0 w 20"/>
                <a:gd name="T7" fmla="*/ 0 h 11"/>
                <a:gd name="T8" fmla="*/ 20 w 20"/>
                <a:gd name="T9" fmla="*/ 11 h 11"/>
              </a:gdLst>
              <a:ahLst/>
              <a:cxnLst>
                <a:cxn ang="0">
                  <a:pos x="T0" y="T1"/>
                </a:cxn>
                <a:cxn ang="0">
                  <a:pos x="T2" y="T3"/>
                </a:cxn>
                <a:cxn ang="0">
                  <a:pos x="T4" y="T5"/>
                </a:cxn>
                <a:cxn ang="0">
                  <a:pos x="T6" y="T7"/>
                </a:cxn>
                <a:cxn ang="0">
                  <a:pos x="T8" y="T9"/>
                </a:cxn>
              </a:cxnLst>
              <a:rect l="0" t="0" r="r" b="b"/>
              <a:pathLst>
                <a:path w="20" h="11">
                  <a:moveTo>
                    <a:pt x="20" y="11"/>
                  </a:moveTo>
                  <a:lnTo>
                    <a:pt x="20" y="11"/>
                  </a:lnTo>
                  <a:lnTo>
                    <a:pt x="3" y="0"/>
                  </a:lnTo>
                  <a:lnTo>
                    <a:pt x="0" y="0"/>
                  </a:lnTo>
                  <a:lnTo>
                    <a:pt x="20" y="1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4" name="Freeform 1662"/>
            <p:cNvSpPr>
              <a:spLocks/>
            </p:cNvSpPr>
            <p:nvPr userDrawn="1"/>
          </p:nvSpPr>
          <p:spPr bwMode="auto">
            <a:xfrm>
              <a:off x="415" y="317"/>
              <a:ext cx="7" cy="8"/>
            </a:xfrm>
            <a:custGeom>
              <a:avLst/>
              <a:gdLst>
                <a:gd name="T0" fmla="*/ 16 w 16"/>
                <a:gd name="T1" fmla="*/ 18 h 18"/>
                <a:gd name="T2" fmla="*/ 16 w 16"/>
                <a:gd name="T3" fmla="*/ 18 h 18"/>
                <a:gd name="T4" fmla="*/ 1 w 16"/>
                <a:gd name="T5" fmla="*/ 0 h 18"/>
                <a:gd name="T6" fmla="*/ 0 w 16"/>
                <a:gd name="T7" fmla="*/ 2 h 18"/>
                <a:gd name="T8" fmla="*/ 16 w 16"/>
                <a:gd name="T9" fmla="*/ 18 h 18"/>
              </a:gdLst>
              <a:ahLst/>
              <a:cxnLst>
                <a:cxn ang="0">
                  <a:pos x="T0" y="T1"/>
                </a:cxn>
                <a:cxn ang="0">
                  <a:pos x="T2" y="T3"/>
                </a:cxn>
                <a:cxn ang="0">
                  <a:pos x="T4" y="T5"/>
                </a:cxn>
                <a:cxn ang="0">
                  <a:pos x="T6" y="T7"/>
                </a:cxn>
                <a:cxn ang="0">
                  <a:pos x="T8" y="T9"/>
                </a:cxn>
              </a:cxnLst>
              <a:rect l="0" t="0" r="r" b="b"/>
              <a:pathLst>
                <a:path w="16" h="18">
                  <a:moveTo>
                    <a:pt x="16" y="18"/>
                  </a:moveTo>
                  <a:lnTo>
                    <a:pt x="16" y="18"/>
                  </a:lnTo>
                  <a:lnTo>
                    <a:pt x="1" y="0"/>
                  </a:lnTo>
                  <a:lnTo>
                    <a:pt x="0" y="2"/>
                  </a:lnTo>
                  <a:lnTo>
                    <a:pt x="16" y="1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5" name="Freeform 1663"/>
            <p:cNvSpPr>
              <a:spLocks/>
            </p:cNvSpPr>
            <p:nvPr userDrawn="1"/>
          </p:nvSpPr>
          <p:spPr bwMode="auto">
            <a:xfrm>
              <a:off x="428" y="331"/>
              <a:ext cx="10" cy="10"/>
            </a:xfrm>
            <a:custGeom>
              <a:avLst/>
              <a:gdLst>
                <a:gd name="T0" fmla="*/ 12 w 21"/>
                <a:gd name="T1" fmla="*/ 0 h 21"/>
                <a:gd name="T2" fmla="*/ 12 w 21"/>
                <a:gd name="T3" fmla="*/ 0 h 21"/>
                <a:gd name="T4" fmla="*/ 17 w 21"/>
                <a:gd name="T5" fmla="*/ 16 h 21"/>
                <a:gd name="T6" fmla="*/ 0 w 21"/>
                <a:gd name="T7" fmla="*/ 12 h 21"/>
                <a:gd name="T8" fmla="*/ 19 w 21"/>
                <a:gd name="T9" fmla="*/ 18 h 21"/>
                <a:gd name="T10" fmla="*/ 12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12" y="0"/>
                  </a:moveTo>
                  <a:lnTo>
                    <a:pt x="12" y="0"/>
                  </a:lnTo>
                  <a:cubicBezTo>
                    <a:pt x="19" y="6"/>
                    <a:pt x="17" y="11"/>
                    <a:pt x="17" y="16"/>
                  </a:cubicBezTo>
                  <a:cubicBezTo>
                    <a:pt x="11" y="16"/>
                    <a:pt x="6" y="18"/>
                    <a:pt x="0" y="12"/>
                  </a:cubicBezTo>
                  <a:cubicBezTo>
                    <a:pt x="7" y="21"/>
                    <a:pt x="12" y="17"/>
                    <a:pt x="19" y="18"/>
                  </a:cubicBezTo>
                  <a:cubicBezTo>
                    <a:pt x="20" y="9"/>
                    <a:pt x="21" y="7"/>
                    <a:pt x="1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6" name="Freeform 1664"/>
            <p:cNvSpPr>
              <a:spLocks/>
            </p:cNvSpPr>
            <p:nvPr userDrawn="1"/>
          </p:nvSpPr>
          <p:spPr bwMode="auto">
            <a:xfrm>
              <a:off x="406" y="322"/>
              <a:ext cx="6" cy="9"/>
            </a:xfrm>
            <a:custGeom>
              <a:avLst/>
              <a:gdLst>
                <a:gd name="T0" fmla="*/ 13 w 13"/>
                <a:gd name="T1" fmla="*/ 19 h 19"/>
                <a:gd name="T2" fmla="*/ 13 w 13"/>
                <a:gd name="T3" fmla="*/ 19 h 19"/>
                <a:gd name="T4" fmla="*/ 0 w 13"/>
                <a:gd name="T5" fmla="*/ 0 h 19"/>
                <a:gd name="T6" fmla="*/ 0 w 13"/>
                <a:gd name="T7" fmla="*/ 2 h 19"/>
                <a:gd name="T8" fmla="*/ 13 w 13"/>
                <a:gd name="T9" fmla="*/ 19 h 19"/>
              </a:gdLst>
              <a:ahLst/>
              <a:cxnLst>
                <a:cxn ang="0">
                  <a:pos x="T0" y="T1"/>
                </a:cxn>
                <a:cxn ang="0">
                  <a:pos x="T2" y="T3"/>
                </a:cxn>
                <a:cxn ang="0">
                  <a:pos x="T4" y="T5"/>
                </a:cxn>
                <a:cxn ang="0">
                  <a:pos x="T6" y="T7"/>
                </a:cxn>
                <a:cxn ang="0">
                  <a:pos x="T8" y="T9"/>
                </a:cxn>
              </a:cxnLst>
              <a:rect l="0" t="0" r="r" b="b"/>
              <a:pathLst>
                <a:path w="13" h="19">
                  <a:moveTo>
                    <a:pt x="13" y="19"/>
                  </a:moveTo>
                  <a:lnTo>
                    <a:pt x="13" y="19"/>
                  </a:lnTo>
                  <a:lnTo>
                    <a:pt x="0" y="0"/>
                  </a:lnTo>
                  <a:lnTo>
                    <a:pt x="0" y="2"/>
                  </a:lnTo>
                  <a:lnTo>
                    <a:pt x="13" y="19"/>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7" name="Freeform 1665"/>
            <p:cNvSpPr>
              <a:spLocks/>
            </p:cNvSpPr>
            <p:nvPr userDrawn="1"/>
          </p:nvSpPr>
          <p:spPr bwMode="auto">
            <a:xfrm>
              <a:off x="414" y="339"/>
              <a:ext cx="11" cy="9"/>
            </a:xfrm>
            <a:custGeom>
              <a:avLst/>
              <a:gdLst>
                <a:gd name="T0" fmla="*/ 16 w 24"/>
                <a:gd name="T1" fmla="*/ 0 h 20"/>
                <a:gd name="T2" fmla="*/ 16 w 24"/>
                <a:gd name="T3" fmla="*/ 0 h 20"/>
                <a:gd name="T4" fmla="*/ 15 w 24"/>
                <a:gd name="T5" fmla="*/ 16 h 20"/>
                <a:gd name="T6" fmla="*/ 0 w 24"/>
                <a:gd name="T7" fmla="*/ 7 h 20"/>
                <a:gd name="T8" fmla="*/ 17 w 24"/>
                <a:gd name="T9" fmla="*/ 18 h 20"/>
                <a:gd name="T10" fmla="*/ 16 w 24"/>
                <a:gd name="T11" fmla="*/ 0 h 20"/>
              </a:gdLst>
              <a:ahLst/>
              <a:cxnLst>
                <a:cxn ang="0">
                  <a:pos x="T0" y="T1"/>
                </a:cxn>
                <a:cxn ang="0">
                  <a:pos x="T2" y="T3"/>
                </a:cxn>
                <a:cxn ang="0">
                  <a:pos x="T4" y="T5"/>
                </a:cxn>
                <a:cxn ang="0">
                  <a:pos x="T6" y="T7"/>
                </a:cxn>
                <a:cxn ang="0">
                  <a:pos x="T8" y="T9"/>
                </a:cxn>
                <a:cxn ang="0">
                  <a:pos x="T10" y="T11"/>
                </a:cxn>
              </a:cxnLst>
              <a:rect l="0" t="0" r="r" b="b"/>
              <a:pathLst>
                <a:path w="24" h="20">
                  <a:moveTo>
                    <a:pt x="16" y="0"/>
                  </a:moveTo>
                  <a:lnTo>
                    <a:pt x="16" y="0"/>
                  </a:lnTo>
                  <a:cubicBezTo>
                    <a:pt x="21" y="9"/>
                    <a:pt x="17" y="11"/>
                    <a:pt x="15" y="16"/>
                  </a:cubicBezTo>
                  <a:cubicBezTo>
                    <a:pt x="9" y="14"/>
                    <a:pt x="4" y="17"/>
                    <a:pt x="0" y="7"/>
                  </a:cubicBezTo>
                  <a:cubicBezTo>
                    <a:pt x="4" y="20"/>
                    <a:pt x="10" y="16"/>
                    <a:pt x="17" y="18"/>
                  </a:cubicBezTo>
                  <a:cubicBezTo>
                    <a:pt x="20" y="10"/>
                    <a:pt x="24" y="10"/>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8" name="Freeform 1666"/>
            <p:cNvSpPr>
              <a:spLocks/>
            </p:cNvSpPr>
            <p:nvPr userDrawn="1"/>
          </p:nvSpPr>
          <p:spPr bwMode="auto">
            <a:xfrm>
              <a:off x="397" y="326"/>
              <a:ext cx="4" cy="11"/>
            </a:xfrm>
            <a:custGeom>
              <a:avLst/>
              <a:gdLst>
                <a:gd name="T0" fmla="*/ 10 w 10"/>
                <a:gd name="T1" fmla="*/ 24 h 24"/>
                <a:gd name="T2" fmla="*/ 10 w 10"/>
                <a:gd name="T3" fmla="*/ 24 h 24"/>
                <a:gd name="T4" fmla="*/ 3 w 10"/>
                <a:gd name="T5" fmla="*/ 2 h 24"/>
                <a:gd name="T6" fmla="*/ 0 w 10"/>
                <a:gd name="T7" fmla="*/ 0 h 24"/>
                <a:gd name="T8" fmla="*/ 0 w 10"/>
                <a:gd name="T9" fmla="*/ 2 h 24"/>
                <a:gd name="T10" fmla="*/ 10 w 10"/>
                <a:gd name="T11" fmla="*/ 24 h 24"/>
              </a:gdLst>
              <a:ahLst/>
              <a:cxnLst>
                <a:cxn ang="0">
                  <a:pos x="T0" y="T1"/>
                </a:cxn>
                <a:cxn ang="0">
                  <a:pos x="T2" y="T3"/>
                </a:cxn>
                <a:cxn ang="0">
                  <a:pos x="T4" y="T5"/>
                </a:cxn>
                <a:cxn ang="0">
                  <a:pos x="T6" y="T7"/>
                </a:cxn>
                <a:cxn ang="0">
                  <a:pos x="T8" y="T9"/>
                </a:cxn>
                <a:cxn ang="0">
                  <a:pos x="T10" y="T11"/>
                </a:cxn>
              </a:cxnLst>
              <a:rect l="0" t="0" r="r" b="b"/>
              <a:pathLst>
                <a:path w="10" h="24">
                  <a:moveTo>
                    <a:pt x="10" y="24"/>
                  </a:moveTo>
                  <a:lnTo>
                    <a:pt x="10" y="24"/>
                  </a:lnTo>
                  <a:lnTo>
                    <a:pt x="3" y="2"/>
                  </a:lnTo>
                  <a:cubicBezTo>
                    <a:pt x="2" y="2"/>
                    <a:pt x="1" y="1"/>
                    <a:pt x="0" y="0"/>
                  </a:cubicBezTo>
                  <a:lnTo>
                    <a:pt x="0" y="2"/>
                  </a:lnTo>
                  <a:lnTo>
                    <a:pt x="10" y="2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39" name="Freeform 1667"/>
            <p:cNvSpPr>
              <a:spLocks/>
            </p:cNvSpPr>
            <p:nvPr userDrawn="1"/>
          </p:nvSpPr>
          <p:spPr bwMode="auto">
            <a:xfrm>
              <a:off x="400" y="344"/>
              <a:ext cx="11" cy="8"/>
            </a:xfrm>
            <a:custGeom>
              <a:avLst/>
              <a:gdLst>
                <a:gd name="T0" fmla="*/ 19 w 25"/>
                <a:gd name="T1" fmla="*/ 0 h 17"/>
                <a:gd name="T2" fmla="*/ 19 w 25"/>
                <a:gd name="T3" fmla="*/ 0 h 17"/>
                <a:gd name="T4" fmla="*/ 15 w 25"/>
                <a:gd name="T5" fmla="*/ 15 h 17"/>
                <a:gd name="T6" fmla="*/ 0 w 25"/>
                <a:gd name="T7" fmla="*/ 4 h 17"/>
                <a:gd name="T8" fmla="*/ 15 w 25"/>
                <a:gd name="T9" fmla="*/ 17 h 17"/>
                <a:gd name="T10" fmla="*/ 19 w 25"/>
                <a:gd name="T11" fmla="*/ 0 h 17"/>
              </a:gdLst>
              <a:ahLst/>
              <a:cxnLst>
                <a:cxn ang="0">
                  <a:pos x="T0" y="T1"/>
                </a:cxn>
                <a:cxn ang="0">
                  <a:pos x="T2" y="T3"/>
                </a:cxn>
                <a:cxn ang="0">
                  <a:pos x="T4" y="T5"/>
                </a:cxn>
                <a:cxn ang="0">
                  <a:pos x="T6" y="T7"/>
                </a:cxn>
                <a:cxn ang="0">
                  <a:pos x="T8" y="T9"/>
                </a:cxn>
                <a:cxn ang="0">
                  <a:pos x="T10" y="T11"/>
                </a:cxn>
              </a:cxnLst>
              <a:rect l="0" t="0" r="r" b="b"/>
              <a:pathLst>
                <a:path w="25" h="17">
                  <a:moveTo>
                    <a:pt x="19" y="0"/>
                  </a:moveTo>
                  <a:lnTo>
                    <a:pt x="19" y="0"/>
                  </a:lnTo>
                  <a:cubicBezTo>
                    <a:pt x="22" y="10"/>
                    <a:pt x="17" y="10"/>
                    <a:pt x="15" y="15"/>
                  </a:cubicBezTo>
                  <a:cubicBezTo>
                    <a:pt x="9" y="12"/>
                    <a:pt x="3" y="14"/>
                    <a:pt x="0" y="4"/>
                  </a:cubicBezTo>
                  <a:cubicBezTo>
                    <a:pt x="2" y="17"/>
                    <a:pt x="9" y="14"/>
                    <a:pt x="15" y="17"/>
                  </a:cubicBezTo>
                  <a:cubicBezTo>
                    <a:pt x="20" y="10"/>
                    <a:pt x="25" y="12"/>
                    <a:pt x="1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0" name="Freeform 1668"/>
            <p:cNvSpPr>
              <a:spLocks/>
            </p:cNvSpPr>
            <p:nvPr userDrawn="1"/>
          </p:nvSpPr>
          <p:spPr bwMode="auto">
            <a:xfrm>
              <a:off x="386" y="329"/>
              <a:ext cx="2" cy="9"/>
            </a:xfrm>
            <a:custGeom>
              <a:avLst/>
              <a:gdLst>
                <a:gd name="T0" fmla="*/ 4 w 4"/>
                <a:gd name="T1" fmla="*/ 19 h 19"/>
                <a:gd name="T2" fmla="*/ 4 w 4"/>
                <a:gd name="T3" fmla="*/ 19 h 19"/>
                <a:gd name="T4" fmla="*/ 3 w 4"/>
                <a:gd name="T5" fmla="*/ 3 h 19"/>
                <a:gd name="T6" fmla="*/ 0 w 4"/>
                <a:gd name="T7" fmla="*/ 0 h 19"/>
                <a:gd name="T8" fmla="*/ 4 w 4"/>
                <a:gd name="T9" fmla="*/ 19 h 19"/>
              </a:gdLst>
              <a:ahLst/>
              <a:cxnLst>
                <a:cxn ang="0">
                  <a:pos x="T0" y="T1"/>
                </a:cxn>
                <a:cxn ang="0">
                  <a:pos x="T2" y="T3"/>
                </a:cxn>
                <a:cxn ang="0">
                  <a:pos x="T4" y="T5"/>
                </a:cxn>
                <a:cxn ang="0">
                  <a:pos x="T6" y="T7"/>
                </a:cxn>
                <a:cxn ang="0">
                  <a:pos x="T8" y="T9"/>
                </a:cxn>
              </a:cxnLst>
              <a:rect l="0" t="0" r="r" b="b"/>
              <a:pathLst>
                <a:path w="4" h="19">
                  <a:moveTo>
                    <a:pt x="4" y="19"/>
                  </a:moveTo>
                  <a:lnTo>
                    <a:pt x="4" y="19"/>
                  </a:lnTo>
                  <a:lnTo>
                    <a:pt x="3" y="3"/>
                  </a:lnTo>
                  <a:cubicBezTo>
                    <a:pt x="2" y="2"/>
                    <a:pt x="1" y="1"/>
                    <a:pt x="0" y="0"/>
                  </a:cubicBezTo>
                  <a:lnTo>
                    <a:pt x="4" y="19"/>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1" name="Freeform 1669"/>
            <p:cNvSpPr>
              <a:spLocks/>
            </p:cNvSpPr>
            <p:nvPr userDrawn="1"/>
          </p:nvSpPr>
          <p:spPr bwMode="auto">
            <a:xfrm>
              <a:off x="383" y="343"/>
              <a:ext cx="10" cy="6"/>
            </a:xfrm>
            <a:custGeom>
              <a:avLst/>
              <a:gdLst>
                <a:gd name="T0" fmla="*/ 21 w 23"/>
                <a:gd name="T1" fmla="*/ 0 h 14"/>
                <a:gd name="T2" fmla="*/ 21 w 23"/>
                <a:gd name="T3" fmla="*/ 0 h 14"/>
                <a:gd name="T4" fmla="*/ 12 w 23"/>
                <a:gd name="T5" fmla="*/ 12 h 14"/>
                <a:gd name="T6" fmla="*/ 1 w 23"/>
                <a:gd name="T7" fmla="*/ 0 h 14"/>
                <a:gd name="T8" fmla="*/ 12 w 23"/>
                <a:gd name="T9" fmla="*/ 14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lnTo>
                    <a:pt x="21" y="0"/>
                  </a:lnTo>
                  <a:cubicBezTo>
                    <a:pt x="21" y="10"/>
                    <a:pt x="16" y="8"/>
                    <a:pt x="12" y="12"/>
                  </a:cubicBezTo>
                  <a:cubicBezTo>
                    <a:pt x="7" y="8"/>
                    <a:pt x="1" y="11"/>
                    <a:pt x="1" y="0"/>
                  </a:cubicBezTo>
                  <a:cubicBezTo>
                    <a:pt x="0" y="14"/>
                    <a:pt x="7" y="10"/>
                    <a:pt x="12" y="14"/>
                  </a:cubicBezTo>
                  <a:cubicBezTo>
                    <a:pt x="19" y="8"/>
                    <a:pt x="23" y="12"/>
                    <a:pt x="2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2" name="Freeform 1670"/>
            <p:cNvSpPr>
              <a:spLocks/>
            </p:cNvSpPr>
            <p:nvPr userDrawn="1"/>
          </p:nvSpPr>
          <p:spPr bwMode="auto">
            <a:xfrm>
              <a:off x="404" y="294"/>
              <a:ext cx="9" cy="2"/>
            </a:xfrm>
            <a:custGeom>
              <a:avLst/>
              <a:gdLst>
                <a:gd name="T0" fmla="*/ 20 w 20"/>
                <a:gd name="T1" fmla="*/ 3 h 3"/>
                <a:gd name="T2" fmla="*/ 20 w 20"/>
                <a:gd name="T3" fmla="*/ 3 h 3"/>
                <a:gd name="T4" fmla="*/ 5 w 20"/>
                <a:gd name="T5" fmla="*/ 0 h 3"/>
                <a:gd name="T6" fmla="*/ 0 w 20"/>
                <a:gd name="T7" fmla="*/ 2 h 3"/>
                <a:gd name="T8" fmla="*/ 20 w 20"/>
                <a:gd name="T9" fmla="*/ 3 h 3"/>
              </a:gdLst>
              <a:ahLst/>
              <a:cxnLst>
                <a:cxn ang="0">
                  <a:pos x="T0" y="T1"/>
                </a:cxn>
                <a:cxn ang="0">
                  <a:pos x="T2" y="T3"/>
                </a:cxn>
                <a:cxn ang="0">
                  <a:pos x="T4" y="T5"/>
                </a:cxn>
                <a:cxn ang="0">
                  <a:pos x="T6" y="T7"/>
                </a:cxn>
                <a:cxn ang="0">
                  <a:pos x="T8" y="T9"/>
                </a:cxn>
              </a:cxnLst>
              <a:rect l="0" t="0" r="r" b="b"/>
              <a:pathLst>
                <a:path w="20" h="3">
                  <a:moveTo>
                    <a:pt x="20" y="3"/>
                  </a:moveTo>
                  <a:lnTo>
                    <a:pt x="20" y="3"/>
                  </a:lnTo>
                  <a:cubicBezTo>
                    <a:pt x="20" y="3"/>
                    <a:pt x="7" y="1"/>
                    <a:pt x="5" y="0"/>
                  </a:cubicBezTo>
                  <a:cubicBezTo>
                    <a:pt x="4" y="1"/>
                    <a:pt x="0" y="2"/>
                    <a:pt x="0" y="2"/>
                  </a:cubicBezTo>
                  <a:lnTo>
                    <a:pt x="2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3" name="Freeform 1671"/>
            <p:cNvSpPr>
              <a:spLocks/>
            </p:cNvSpPr>
            <p:nvPr userDrawn="1"/>
          </p:nvSpPr>
          <p:spPr bwMode="auto">
            <a:xfrm>
              <a:off x="418" y="293"/>
              <a:ext cx="9" cy="7"/>
            </a:xfrm>
            <a:custGeom>
              <a:avLst/>
              <a:gdLst>
                <a:gd name="T0" fmla="*/ 1 w 18"/>
                <a:gd name="T1" fmla="*/ 0 h 16"/>
                <a:gd name="T2" fmla="*/ 1 w 18"/>
                <a:gd name="T3" fmla="*/ 0 h 16"/>
                <a:gd name="T4" fmla="*/ 15 w 18"/>
                <a:gd name="T5" fmla="*/ 9 h 16"/>
                <a:gd name="T6" fmla="*/ 0 w 18"/>
                <a:gd name="T7" fmla="*/ 15 h 16"/>
                <a:gd name="T8" fmla="*/ 18 w 18"/>
                <a:gd name="T9" fmla="*/ 10 h 16"/>
                <a:gd name="T10" fmla="*/ 1 w 18"/>
                <a:gd name="T11" fmla="*/ 0 h 16"/>
              </a:gdLst>
              <a:ahLst/>
              <a:cxnLst>
                <a:cxn ang="0">
                  <a:pos x="T0" y="T1"/>
                </a:cxn>
                <a:cxn ang="0">
                  <a:pos x="T2" y="T3"/>
                </a:cxn>
                <a:cxn ang="0">
                  <a:pos x="T4" y="T5"/>
                </a:cxn>
                <a:cxn ang="0">
                  <a:pos x="T6" y="T7"/>
                </a:cxn>
                <a:cxn ang="0">
                  <a:pos x="T8" y="T9"/>
                </a:cxn>
                <a:cxn ang="0">
                  <a:pos x="T10" y="T11"/>
                </a:cxn>
              </a:cxnLst>
              <a:rect l="0" t="0" r="r" b="b"/>
              <a:pathLst>
                <a:path w="18" h="16">
                  <a:moveTo>
                    <a:pt x="1" y="0"/>
                  </a:moveTo>
                  <a:lnTo>
                    <a:pt x="1" y="0"/>
                  </a:lnTo>
                  <a:cubicBezTo>
                    <a:pt x="9" y="2"/>
                    <a:pt x="12" y="4"/>
                    <a:pt x="15" y="9"/>
                  </a:cubicBezTo>
                  <a:cubicBezTo>
                    <a:pt x="12" y="13"/>
                    <a:pt x="5" y="15"/>
                    <a:pt x="0" y="15"/>
                  </a:cubicBezTo>
                  <a:cubicBezTo>
                    <a:pt x="8" y="16"/>
                    <a:pt x="14" y="14"/>
                    <a:pt x="18" y="10"/>
                  </a:cubicBezTo>
                  <a:cubicBezTo>
                    <a:pt x="14" y="3"/>
                    <a:pt x="9" y="0"/>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4" name="Freeform 1672"/>
            <p:cNvSpPr>
              <a:spLocks/>
            </p:cNvSpPr>
            <p:nvPr userDrawn="1"/>
          </p:nvSpPr>
          <p:spPr bwMode="auto">
            <a:xfrm>
              <a:off x="407" y="303"/>
              <a:ext cx="4" cy="1"/>
            </a:xfrm>
            <a:custGeom>
              <a:avLst/>
              <a:gdLst>
                <a:gd name="T0" fmla="*/ 9 w 9"/>
                <a:gd name="T1" fmla="*/ 4 h 4"/>
                <a:gd name="T2" fmla="*/ 9 w 9"/>
                <a:gd name="T3" fmla="*/ 4 h 4"/>
                <a:gd name="T4" fmla="*/ 0 w 9"/>
                <a:gd name="T5" fmla="*/ 0 h 4"/>
                <a:gd name="T6" fmla="*/ 0 w 9"/>
                <a:gd name="T7" fmla="*/ 1 h 4"/>
                <a:gd name="T8" fmla="*/ 9 w 9"/>
                <a:gd name="T9" fmla="*/ 4 h 4"/>
              </a:gdLst>
              <a:ahLst/>
              <a:cxnLst>
                <a:cxn ang="0">
                  <a:pos x="T0" y="T1"/>
                </a:cxn>
                <a:cxn ang="0">
                  <a:pos x="T2" y="T3"/>
                </a:cxn>
                <a:cxn ang="0">
                  <a:pos x="T4" y="T5"/>
                </a:cxn>
                <a:cxn ang="0">
                  <a:pos x="T6" y="T7"/>
                </a:cxn>
                <a:cxn ang="0">
                  <a:pos x="T8" y="T9"/>
                </a:cxn>
              </a:cxnLst>
              <a:rect l="0" t="0" r="r" b="b"/>
              <a:pathLst>
                <a:path w="9" h="4">
                  <a:moveTo>
                    <a:pt x="9" y="4"/>
                  </a:moveTo>
                  <a:lnTo>
                    <a:pt x="9" y="4"/>
                  </a:lnTo>
                  <a:lnTo>
                    <a:pt x="0" y="0"/>
                  </a:lnTo>
                  <a:lnTo>
                    <a:pt x="0" y="1"/>
                  </a:lnTo>
                  <a:lnTo>
                    <a:pt x="9" y="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5" name="Freeform 1673"/>
            <p:cNvSpPr>
              <a:spLocks/>
            </p:cNvSpPr>
            <p:nvPr userDrawn="1"/>
          </p:nvSpPr>
          <p:spPr bwMode="auto">
            <a:xfrm>
              <a:off x="414" y="303"/>
              <a:ext cx="8" cy="8"/>
            </a:xfrm>
            <a:custGeom>
              <a:avLst/>
              <a:gdLst>
                <a:gd name="T0" fmla="*/ 4 w 16"/>
                <a:gd name="T1" fmla="*/ 0 h 18"/>
                <a:gd name="T2" fmla="*/ 4 w 16"/>
                <a:gd name="T3" fmla="*/ 0 h 18"/>
                <a:gd name="T4" fmla="*/ 13 w 16"/>
                <a:gd name="T5" fmla="*/ 11 h 18"/>
                <a:gd name="T6" fmla="*/ 0 w 16"/>
                <a:gd name="T7" fmla="*/ 14 h 18"/>
                <a:gd name="T8" fmla="*/ 16 w 16"/>
                <a:gd name="T9" fmla="*/ 12 h 18"/>
                <a:gd name="T10" fmla="*/ 4 w 16"/>
                <a:gd name="T11" fmla="*/ 0 h 18"/>
              </a:gdLst>
              <a:ahLst/>
              <a:cxnLst>
                <a:cxn ang="0">
                  <a:pos x="T0" y="T1"/>
                </a:cxn>
                <a:cxn ang="0">
                  <a:pos x="T2" y="T3"/>
                </a:cxn>
                <a:cxn ang="0">
                  <a:pos x="T4" y="T5"/>
                </a:cxn>
                <a:cxn ang="0">
                  <a:pos x="T6" y="T7"/>
                </a:cxn>
                <a:cxn ang="0">
                  <a:pos x="T8" y="T9"/>
                </a:cxn>
                <a:cxn ang="0">
                  <a:pos x="T10" y="T11"/>
                </a:cxn>
              </a:cxnLst>
              <a:rect l="0" t="0" r="r" b="b"/>
              <a:pathLst>
                <a:path w="16" h="18">
                  <a:moveTo>
                    <a:pt x="4" y="0"/>
                  </a:moveTo>
                  <a:lnTo>
                    <a:pt x="4" y="0"/>
                  </a:lnTo>
                  <a:cubicBezTo>
                    <a:pt x="11" y="2"/>
                    <a:pt x="12" y="6"/>
                    <a:pt x="13" y="11"/>
                  </a:cubicBezTo>
                  <a:cubicBezTo>
                    <a:pt x="9" y="14"/>
                    <a:pt x="4" y="16"/>
                    <a:pt x="0" y="14"/>
                  </a:cubicBezTo>
                  <a:cubicBezTo>
                    <a:pt x="6" y="18"/>
                    <a:pt x="11" y="14"/>
                    <a:pt x="16" y="12"/>
                  </a:cubicBezTo>
                  <a:cubicBezTo>
                    <a:pt x="14" y="5"/>
                    <a:pt x="12" y="1"/>
                    <a:pt x="4"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6" name="Freeform 1674"/>
            <p:cNvSpPr>
              <a:spLocks/>
            </p:cNvSpPr>
            <p:nvPr userDrawn="1"/>
          </p:nvSpPr>
          <p:spPr bwMode="auto">
            <a:xfrm>
              <a:off x="406" y="311"/>
              <a:ext cx="8" cy="8"/>
            </a:xfrm>
            <a:custGeom>
              <a:avLst/>
              <a:gdLst>
                <a:gd name="T0" fmla="*/ 11 w 19"/>
                <a:gd name="T1" fmla="*/ 0 h 18"/>
                <a:gd name="T2" fmla="*/ 11 w 19"/>
                <a:gd name="T3" fmla="*/ 0 h 18"/>
                <a:gd name="T4" fmla="*/ 13 w 19"/>
                <a:gd name="T5" fmla="*/ 14 h 18"/>
                <a:gd name="T6" fmla="*/ 0 w 19"/>
                <a:gd name="T7" fmla="*/ 11 h 18"/>
                <a:gd name="T8" fmla="*/ 15 w 19"/>
                <a:gd name="T9" fmla="*/ 17 h 18"/>
                <a:gd name="T10" fmla="*/ 11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11" y="0"/>
                  </a:moveTo>
                  <a:lnTo>
                    <a:pt x="11" y="0"/>
                  </a:lnTo>
                  <a:cubicBezTo>
                    <a:pt x="16" y="5"/>
                    <a:pt x="15" y="9"/>
                    <a:pt x="13" y="14"/>
                  </a:cubicBezTo>
                  <a:cubicBezTo>
                    <a:pt x="8" y="14"/>
                    <a:pt x="3" y="15"/>
                    <a:pt x="0" y="11"/>
                  </a:cubicBezTo>
                  <a:cubicBezTo>
                    <a:pt x="4" y="18"/>
                    <a:pt x="10" y="16"/>
                    <a:pt x="15" y="17"/>
                  </a:cubicBezTo>
                  <a:cubicBezTo>
                    <a:pt x="17" y="8"/>
                    <a:pt x="19" y="5"/>
                    <a:pt x="1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7" name="Freeform 1675"/>
            <p:cNvSpPr>
              <a:spLocks/>
            </p:cNvSpPr>
            <p:nvPr userDrawn="1"/>
          </p:nvSpPr>
          <p:spPr bwMode="auto">
            <a:xfrm>
              <a:off x="401" y="306"/>
              <a:ext cx="4" cy="4"/>
            </a:xfrm>
            <a:custGeom>
              <a:avLst/>
              <a:gdLst>
                <a:gd name="T0" fmla="*/ 9 w 9"/>
                <a:gd name="T1" fmla="*/ 8 h 8"/>
                <a:gd name="T2" fmla="*/ 9 w 9"/>
                <a:gd name="T3" fmla="*/ 8 h 8"/>
                <a:gd name="T4" fmla="*/ 2 w 9"/>
                <a:gd name="T5" fmla="*/ 0 h 8"/>
                <a:gd name="T6" fmla="*/ 0 w 9"/>
                <a:gd name="T7" fmla="*/ 1 h 8"/>
                <a:gd name="T8" fmla="*/ 9 w 9"/>
                <a:gd name="T9" fmla="*/ 8 h 8"/>
              </a:gdLst>
              <a:ahLst/>
              <a:cxnLst>
                <a:cxn ang="0">
                  <a:pos x="T0" y="T1"/>
                </a:cxn>
                <a:cxn ang="0">
                  <a:pos x="T2" y="T3"/>
                </a:cxn>
                <a:cxn ang="0">
                  <a:pos x="T4" y="T5"/>
                </a:cxn>
                <a:cxn ang="0">
                  <a:pos x="T6" y="T7"/>
                </a:cxn>
                <a:cxn ang="0">
                  <a:pos x="T8" y="T9"/>
                </a:cxn>
              </a:cxnLst>
              <a:rect l="0" t="0" r="r" b="b"/>
              <a:pathLst>
                <a:path w="9" h="8">
                  <a:moveTo>
                    <a:pt x="9" y="8"/>
                  </a:moveTo>
                  <a:lnTo>
                    <a:pt x="9" y="8"/>
                  </a:lnTo>
                  <a:lnTo>
                    <a:pt x="2" y="0"/>
                  </a:lnTo>
                  <a:lnTo>
                    <a:pt x="0" y="1"/>
                  </a:lnTo>
                  <a:lnTo>
                    <a:pt x="9" y="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8" name="Freeform 1676"/>
            <p:cNvSpPr>
              <a:spLocks/>
            </p:cNvSpPr>
            <p:nvPr userDrawn="1"/>
          </p:nvSpPr>
          <p:spPr bwMode="auto">
            <a:xfrm>
              <a:off x="395" y="312"/>
              <a:ext cx="2" cy="4"/>
            </a:xfrm>
            <a:custGeom>
              <a:avLst/>
              <a:gdLst>
                <a:gd name="T0" fmla="*/ 5 w 5"/>
                <a:gd name="T1" fmla="*/ 10 h 10"/>
                <a:gd name="T2" fmla="*/ 5 w 5"/>
                <a:gd name="T3" fmla="*/ 10 h 10"/>
                <a:gd name="T4" fmla="*/ 0 w 5"/>
                <a:gd name="T5" fmla="*/ 0 h 10"/>
                <a:gd name="T6" fmla="*/ 0 w 5"/>
                <a:gd name="T7" fmla="*/ 2 h 10"/>
                <a:gd name="T8" fmla="*/ 5 w 5"/>
                <a:gd name="T9" fmla="*/ 10 h 10"/>
              </a:gdLst>
              <a:ahLst/>
              <a:cxnLst>
                <a:cxn ang="0">
                  <a:pos x="T0" y="T1"/>
                </a:cxn>
                <a:cxn ang="0">
                  <a:pos x="T2" y="T3"/>
                </a:cxn>
                <a:cxn ang="0">
                  <a:pos x="T4" y="T5"/>
                </a:cxn>
                <a:cxn ang="0">
                  <a:pos x="T6" y="T7"/>
                </a:cxn>
                <a:cxn ang="0">
                  <a:pos x="T8" y="T9"/>
                </a:cxn>
              </a:cxnLst>
              <a:rect l="0" t="0" r="r" b="b"/>
              <a:pathLst>
                <a:path w="5" h="10">
                  <a:moveTo>
                    <a:pt x="5" y="10"/>
                  </a:moveTo>
                  <a:lnTo>
                    <a:pt x="5" y="10"/>
                  </a:lnTo>
                  <a:lnTo>
                    <a:pt x="0" y="0"/>
                  </a:lnTo>
                  <a:lnTo>
                    <a:pt x="0" y="2"/>
                  </a:lnTo>
                  <a:lnTo>
                    <a:pt x="5" y="1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49" name="Freeform 1677"/>
            <p:cNvSpPr>
              <a:spLocks/>
            </p:cNvSpPr>
            <p:nvPr userDrawn="1"/>
          </p:nvSpPr>
          <p:spPr bwMode="auto">
            <a:xfrm>
              <a:off x="397" y="319"/>
              <a:ext cx="9" cy="7"/>
            </a:xfrm>
            <a:custGeom>
              <a:avLst/>
              <a:gdLst>
                <a:gd name="T0" fmla="*/ 14 w 20"/>
                <a:gd name="T1" fmla="*/ 0 h 16"/>
                <a:gd name="T2" fmla="*/ 14 w 20"/>
                <a:gd name="T3" fmla="*/ 0 h 16"/>
                <a:gd name="T4" fmla="*/ 12 w 20"/>
                <a:gd name="T5" fmla="*/ 12 h 16"/>
                <a:gd name="T6" fmla="*/ 0 w 20"/>
                <a:gd name="T7" fmla="*/ 8 h 16"/>
                <a:gd name="T8" fmla="*/ 14 w 20"/>
                <a:gd name="T9" fmla="*/ 14 h 16"/>
                <a:gd name="T10" fmla="*/ 14 w 20"/>
                <a:gd name="T11" fmla="*/ 0 h 16"/>
              </a:gdLst>
              <a:ahLst/>
              <a:cxnLst>
                <a:cxn ang="0">
                  <a:pos x="T0" y="T1"/>
                </a:cxn>
                <a:cxn ang="0">
                  <a:pos x="T2" y="T3"/>
                </a:cxn>
                <a:cxn ang="0">
                  <a:pos x="T4" y="T5"/>
                </a:cxn>
                <a:cxn ang="0">
                  <a:pos x="T6" y="T7"/>
                </a:cxn>
                <a:cxn ang="0">
                  <a:pos x="T8" y="T9"/>
                </a:cxn>
                <a:cxn ang="0">
                  <a:pos x="T10" y="T11"/>
                </a:cxn>
              </a:cxnLst>
              <a:rect l="0" t="0" r="r" b="b"/>
              <a:pathLst>
                <a:path w="20" h="16">
                  <a:moveTo>
                    <a:pt x="14" y="0"/>
                  </a:moveTo>
                  <a:lnTo>
                    <a:pt x="14" y="0"/>
                  </a:lnTo>
                  <a:cubicBezTo>
                    <a:pt x="17" y="5"/>
                    <a:pt x="14" y="8"/>
                    <a:pt x="12" y="12"/>
                  </a:cubicBezTo>
                  <a:cubicBezTo>
                    <a:pt x="7" y="12"/>
                    <a:pt x="4" y="12"/>
                    <a:pt x="0" y="8"/>
                  </a:cubicBezTo>
                  <a:cubicBezTo>
                    <a:pt x="4" y="16"/>
                    <a:pt x="8" y="13"/>
                    <a:pt x="14" y="14"/>
                  </a:cubicBezTo>
                  <a:cubicBezTo>
                    <a:pt x="15" y="9"/>
                    <a:pt x="20" y="7"/>
                    <a:pt x="14"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0" name="Freeform 1678"/>
            <p:cNvSpPr>
              <a:spLocks/>
            </p:cNvSpPr>
            <p:nvPr userDrawn="1"/>
          </p:nvSpPr>
          <p:spPr bwMode="auto">
            <a:xfrm>
              <a:off x="387" y="324"/>
              <a:ext cx="9" cy="6"/>
            </a:xfrm>
            <a:custGeom>
              <a:avLst/>
              <a:gdLst>
                <a:gd name="T0" fmla="*/ 16 w 21"/>
                <a:gd name="T1" fmla="*/ 0 h 14"/>
                <a:gd name="T2" fmla="*/ 16 w 21"/>
                <a:gd name="T3" fmla="*/ 0 h 14"/>
                <a:gd name="T4" fmla="*/ 12 w 21"/>
                <a:gd name="T5" fmla="*/ 11 h 14"/>
                <a:gd name="T6" fmla="*/ 0 w 21"/>
                <a:gd name="T7" fmla="*/ 4 h 14"/>
                <a:gd name="T8" fmla="*/ 13 w 21"/>
                <a:gd name="T9" fmla="*/ 14 h 14"/>
                <a:gd name="T10" fmla="*/ 16 w 21"/>
                <a:gd name="T11" fmla="*/ 0 h 14"/>
              </a:gdLst>
              <a:ahLst/>
              <a:cxnLst>
                <a:cxn ang="0">
                  <a:pos x="T0" y="T1"/>
                </a:cxn>
                <a:cxn ang="0">
                  <a:pos x="T2" y="T3"/>
                </a:cxn>
                <a:cxn ang="0">
                  <a:pos x="T4" y="T5"/>
                </a:cxn>
                <a:cxn ang="0">
                  <a:pos x="T6" y="T7"/>
                </a:cxn>
                <a:cxn ang="0">
                  <a:pos x="T8" y="T9"/>
                </a:cxn>
                <a:cxn ang="0">
                  <a:pos x="T10" y="T11"/>
                </a:cxn>
              </a:cxnLst>
              <a:rect l="0" t="0" r="r" b="b"/>
              <a:pathLst>
                <a:path w="21" h="14">
                  <a:moveTo>
                    <a:pt x="16" y="0"/>
                  </a:moveTo>
                  <a:lnTo>
                    <a:pt x="16" y="0"/>
                  </a:lnTo>
                  <a:cubicBezTo>
                    <a:pt x="18" y="6"/>
                    <a:pt x="14" y="7"/>
                    <a:pt x="12" y="11"/>
                  </a:cubicBezTo>
                  <a:cubicBezTo>
                    <a:pt x="7" y="9"/>
                    <a:pt x="2" y="9"/>
                    <a:pt x="0" y="4"/>
                  </a:cubicBezTo>
                  <a:cubicBezTo>
                    <a:pt x="1" y="12"/>
                    <a:pt x="8" y="11"/>
                    <a:pt x="13" y="14"/>
                  </a:cubicBezTo>
                  <a:cubicBezTo>
                    <a:pt x="15" y="9"/>
                    <a:pt x="21" y="7"/>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1" name="Freeform 1679"/>
            <p:cNvSpPr>
              <a:spLocks/>
            </p:cNvSpPr>
            <p:nvPr userDrawn="1"/>
          </p:nvSpPr>
          <p:spPr bwMode="auto">
            <a:xfrm>
              <a:off x="375" y="327"/>
              <a:ext cx="9" cy="5"/>
            </a:xfrm>
            <a:custGeom>
              <a:avLst/>
              <a:gdLst>
                <a:gd name="T0" fmla="*/ 19 w 21"/>
                <a:gd name="T1" fmla="*/ 0 h 12"/>
                <a:gd name="T2" fmla="*/ 19 w 21"/>
                <a:gd name="T3" fmla="*/ 0 h 12"/>
                <a:gd name="T4" fmla="*/ 10 w 21"/>
                <a:gd name="T5" fmla="*/ 9 h 12"/>
                <a:gd name="T6" fmla="*/ 1 w 21"/>
                <a:gd name="T7" fmla="*/ 1 h 12"/>
                <a:gd name="T8" fmla="*/ 10 w 21"/>
                <a:gd name="T9" fmla="*/ 12 h 12"/>
                <a:gd name="T10" fmla="*/ 19 w 21"/>
                <a:gd name="T11" fmla="*/ 0 h 12"/>
              </a:gdLst>
              <a:ahLst/>
              <a:cxnLst>
                <a:cxn ang="0">
                  <a:pos x="T0" y="T1"/>
                </a:cxn>
                <a:cxn ang="0">
                  <a:pos x="T2" y="T3"/>
                </a:cxn>
                <a:cxn ang="0">
                  <a:pos x="T4" y="T5"/>
                </a:cxn>
                <a:cxn ang="0">
                  <a:pos x="T6" y="T7"/>
                </a:cxn>
                <a:cxn ang="0">
                  <a:pos x="T8" y="T9"/>
                </a:cxn>
                <a:cxn ang="0">
                  <a:pos x="T10" y="T11"/>
                </a:cxn>
              </a:cxnLst>
              <a:rect l="0" t="0" r="r" b="b"/>
              <a:pathLst>
                <a:path w="21" h="12">
                  <a:moveTo>
                    <a:pt x="19" y="0"/>
                  </a:moveTo>
                  <a:lnTo>
                    <a:pt x="19" y="0"/>
                  </a:lnTo>
                  <a:cubicBezTo>
                    <a:pt x="19" y="6"/>
                    <a:pt x="13" y="6"/>
                    <a:pt x="10" y="9"/>
                  </a:cubicBezTo>
                  <a:cubicBezTo>
                    <a:pt x="5" y="7"/>
                    <a:pt x="1" y="7"/>
                    <a:pt x="1" y="1"/>
                  </a:cubicBezTo>
                  <a:cubicBezTo>
                    <a:pt x="0" y="10"/>
                    <a:pt x="6" y="8"/>
                    <a:pt x="10" y="12"/>
                  </a:cubicBezTo>
                  <a:cubicBezTo>
                    <a:pt x="14" y="8"/>
                    <a:pt x="21" y="9"/>
                    <a:pt x="19"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2" name="Freeform 1680"/>
            <p:cNvSpPr>
              <a:spLocks/>
            </p:cNvSpPr>
            <p:nvPr userDrawn="1"/>
          </p:nvSpPr>
          <p:spPr bwMode="auto">
            <a:xfrm>
              <a:off x="379" y="314"/>
              <a:ext cx="1" cy="7"/>
            </a:xfrm>
            <a:custGeom>
              <a:avLst/>
              <a:gdLst>
                <a:gd name="T0" fmla="*/ 2 w 2"/>
                <a:gd name="T1" fmla="*/ 1 h 15"/>
                <a:gd name="T2" fmla="*/ 2 w 2"/>
                <a:gd name="T3" fmla="*/ 1 h 15"/>
                <a:gd name="T4" fmla="*/ 0 w 2"/>
                <a:gd name="T5" fmla="*/ 0 h 15"/>
                <a:gd name="T6" fmla="*/ 2 w 2"/>
                <a:gd name="T7" fmla="*/ 15 h 15"/>
                <a:gd name="T8" fmla="*/ 2 w 2"/>
                <a:gd name="T9" fmla="*/ 1 h 15"/>
              </a:gdLst>
              <a:ahLst/>
              <a:cxnLst>
                <a:cxn ang="0">
                  <a:pos x="T0" y="T1"/>
                </a:cxn>
                <a:cxn ang="0">
                  <a:pos x="T2" y="T3"/>
                </a:cxn>
                <a:cxn ang="0">
                  <a:pos x="T4" y="T5"/>
                </a:cxn>
                <a:cxn ang="0">
                  <a:pos x="T6" y="T7"/>
                </a:cxn>
                <a:cxn ang="0">
                  <a:pos x="T8" y="T9"/>
                </a:cxn>
              </a:cxnLst>
              <a:rect l="0" t="0" r="r" b="b"/>
              <a:pathLst>
                <a:path w="2" h="15">
                  <a:moveTo>
                    <a:pt x="2" y="1"/>
                  </a:moveTo>
                  <a:lnTo>
                    <a:pt x="2" y="1"/>
                  </a:lnTo>
                  <a:lnTo>
                    <a:pt x="0" y="0"/>
                  </a:lnTo>
                  <a:lnTo>
                    <a:pt x="2" y="15"/>
                  </a:lnTo>
                  <a:lnTo>
                    <a:pt x="2"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3" name="Freeform 1681"/>
            <p:cNvSpPr>
              <a:spLocks/>
            </p:cNvSpPr>
            <p:nvPr userDrawn="1"/>
          </p:nvSpPr>
          <p:spPr bwMode="auto">
            <a:xfrm>
              <a:off x="364" y="326"/>
              <a:ext cx="8" cy="6"/>
            </a:xfrm>
            <a:custGeom>
              <a:avLst/>
              <a:gdLst>
                <a:gd name="T0" fmla="*/ 3 w 19"/>
                <a:gd name="T1" fmla="*/ 0 h 12"/>
                <a:gd name="T2" fmla="*/ 3 w 19"/>
                <a:gd name="T3" fmla="*/ 0 h 12"/>
                <a:gd name="T4" fmla="*/ 8 w 19"/>
                <a:gd name="T5" fmla="*/ 12 h 12"/>
                <a:gd name="T6" fmla="*/ 19 w 19"/>
                <a:gd name="T7" fmla="*/ 2 h 12"/>
                <a:gd name="T8" fmla="*/ 8 w 19"/>
                <a:gd name="T9" fmla="*/ 10 h 12"/>
                <a:gd name="T10" fmla="*/ 3 w 19"/>
                <a:gd name="T11" fmla="*/ 0 h 12"/>
              </a:gdLst>
              <a:ahLst/>
              <a:cxnLst>
                <a:cxn ang="0">
                  <a:pos x="T0" y="T1"/>
                </a:cxn>
                <a:cxn ang="0">
                  <a:pos x="T2" y="T3"/>
                </a:cxn>
                <a:cxn ang="0">
                  <a:pos x="T4" y="T5"/>
                </a:cxn>
                <a:cxn ang="0">
                  <a:pos x="T6" y="T7"/>
                </a:cxn>
                <a:cxn ang="0">
                  <a:pos x="T8" y="T9"/>
                </a:cxn>
                <a:cxn ang="0">
                  <a:pos x="T10" y="T11"/>
                </a:cxn>
              </a:cxnLst>
              <a:rect l="0" t="0" r="r" b="b"/>
              <a:pathLst>
                <a:path w="19" h="12">
                  <a:moveTo>
                    <a:pt x="3" y="0"/>
                  </a:moveTo>
                  <a:lnTo>
                    <a:pt x="3" y="0"/>
                  </a:lnTo>
                  <a:cubicBezTo>
                    <a:pt x="0" y="7"/>
                    <a:pt x="5" y="8"/>
                    <a:pt x="8" y="12"/>
                  </a:cubicBezTo>
                  <a:cubicBezTo>
                    <a:pt x="13" y="9"/>
                    <a:pt x="19" y="10"/>
                    <a:pt x="19" y="2"/>
                  </a:cubicBezTo>
                  <a:cubicBezTo>
                    <a:pt x="18" y="7"/>
                    <a:pt x="13" y="7"/>
                    <a:pt x="8" y="10"/>
                  </a:cubicBezTo>
                  <a:cubicBezTo>
                    <a:pt x="6" y="6"/>
                    <a:pt x="2" y="6"/>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4" name="Freeform 1682"/>
            <p:cNvSpPr>
              <a:spLocks/>
            </p:cNvSpPr>
            <p:nvPr userDrawn="1"/>
          </p:nvSpPr>
          <p:spPr bwMode="auto">
            <a:xfrm>
              <a:off x="369" y="316"/>
              <a:ext cx="2" cy="6"/>
            </a:xfrm>
            <a:custGeom>
              <a:avLst/>
              <a:gdLst>
                <a:gd name="T0" fmla="*/ 4 w 4"/>
                <a:gd name="T1" fmla="*/ 1 h 14"/>
                <a:gd name="T2" fmla="*/ 4 w 4"/>
                <a:gd name="T3" fmla="*/ 1 h 14"/>
                <a:gd name="T4" fmla="*/ 3 w 4"/>
                <a:gd name="T5" fmla="*/ 2 h 14"/>
                <a:gd name="T6" fmla="*/ 2 w 4"/>
                <a:gd name="T7" fmla="*/ 0 h 14"/>
                <a:gd name="T8" fmla="*/ 0 w 4"/>
                <a:gd name="T9" fmla="*/ 14 h 14"/>
                <a:gd name="T10" fmla="*/ 4 w 4"/>
                <a:gd name="T11" fmla="*/ 1 h 14"/>
              </a:gdLst>
              <a:ahLst/>
              <a:cxnLst>
                <a:cxn ang="0">
                  <a:pos x="T0" y="T1"/>
                </a:cxn>
                <a:cxn ang="0">
                  <a:pos x="T2" y="T3"/>
                </a:cxn>
                <a:cxn ang="0">
                  <a:pos x="T4" y="T5"/>
                </a:cxn>
                <a:cxn ang="0">
                  <a:pos x="T6" y="T7"/>
                </a:cxn>
                <a:cxn ang="0">
                  <a:pos x="T8" y="T9"/>
                </a:cxn>
                <a:cxn ang="0">
                  <a:pos x="T10" y="T11"/>
                </a:cxn>
              </a:cxnLst>
              <a:rect l="0" t="0" r="r" b="b"/>
              <a:pathLst>
                <a:path w="4" h="14">
                  <a:moveTo>
                    <a:pt x="4" y="1"/>
                  </a:moveTo>
                  <a:lnTo>
                    <a:pt x="4" y="1"/>
                  </a:lnTo>
                  <a:lnTo>
                    <a:pt x="3" y="2"/>
                  </a:lnTo>
                  <a:lnTo>
                    <a:pt x="2" y="0"/>
                  </a:lnTo>
                  <a:lnTo>
                    <a:pt x="0" y="14"/>
                  </a:lnTo>
                  <a:lnTo>
                    <a:pt x="4"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5" name="Freeform 1683"/>
            <p:cNvSpPr>
              <a:spLocks/>
            </p:cNvSpPr>
            <p:nvPr userDrawn="1"/>
          </p:nvSpPr>
          <p:spPr bwMode="auto">
            <a:xfrm>
              <a:off x="398" y="297"/>
              <a:ext cx="8" cy="9"/>
            </a:xfrm>
            <a:custGeom>
              <a:avLst/>
              <a:gdLst>
                <a:gd name="T0" fmla="*/ 8 w 17"/>
                <a:gd name="T1" fmla="*/ 0 h 21"/>
                <a:gd name="T2" fmla="*/ 8 w 17"/>
                <a:gd name="T3" fmla="*/ 0 h 21"/>
                <a:gd name="T4" fmla="*/ 14 w 17"/>
                <a:gd name="T5" fmla="*/ 12 h 21"/>
                <a:gd name="T6" fmla="*/ 0 w 17"/>
                <a:gd name="T7" fmla="*/ 15 h 21"/>
                <a:gd name="T8" fmla="*/ 16 w 17"/>
                <a:gd name="T9" fmla="*/ 13 h 21"/>
                <a:gd name="T10" fmla="*/ 8 w 17"/>
                <a:gd name="T11" fmla="*/ 0 h 21"/>
              </a:gdLst>
              <a:ahLst/>
              <a:cxnLst>
                <a:cxn ang="0">
                  <a:pos x="T0" y="T1"/>
                </a:cxn>
                <a:cxn ang="0">
                  <a:pos x="T2" y="T3"/>
                </a:cxn>
                <a:cxn ang="0">
                  <a:pos x="T4" y="T5"/>
                </a:cxn>
                <a:cxn ang="0">
                  <a:pos x="T6" y="T7"/>
                </a:cxn>
                <a:cxn ang="0">
                  <a:pos x="T8" y="T9"/>
                </a:cxn>
                <a:cxn ang="0">
                  <a:pos x="T10" y="T11"/>
                </a:cxn>
              </a:cxnLst>
              <a:rect l="0" t="0" r="r" b="b"/>
              <a:pathLst>
                <a:path w="17" h="21">
                  <a:moveTo>
                    <a:pt x="8" y="0"/>
                  </a:moveTo>
                  <a:lnTo>
                    <a:pt x="8" y="0"/>
                  </a:lnTo>
                  <a:cubicBezTo>
                    <a:pt x="14" y="2"/>
                    <a:pt x="12" y="6"/>
                    <a:pt x="14" y="12"/>
                  </a:cubicBezTo>
                  <a:cubicBezTo>
                    <a:pt x="9" y="14"/>
                    <a:pt x="5" y="18"/>
                    <a:pt x="0" y="15"/>
                  </a:cubicBezTo>
                  <a:cubicBezTo>
                    <a:pt x="5" y="21"/>
                    <a:pt x="11" y="15"/>
                    <a:pt x="16" y="13"/>
                  </a:cubicBezTo>
                  <a:cubicBezTo>
                    <a:pt x="14" y="5"/>
                    <a:pt x="17" y="3"/>
                    <a:pt x="8"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6" name="Freeform 1684"/>
            <p:cNvSpPr>
              <a:spLocks noEditPoints="1"/>
            </p:cNvSpPr>
            <p:nvPr userDrawn="1"/>
          </p:nvSpPr>
          <p:spPr bwMode="auto">
            <a:xfrm>
              <a:off x="396" y="289"/>
              <a:ext cx="7" cy="2"/>
            </a:xfrm>
            <a:custGeom>
              <a:avLst/>
              <a:gdLst>
                <a:gd name="T0" fmla="*/ 8 w 17"/>
                <a:gd name="T1" fmla="*/ 2 h 5"/>
                <a:gd name="T2" fmla="*/ 8 w 17"/>
                <a:gd name="T3" fmla="*/ 2 h 5"/>
                <a:gd name="T4" fmla="*/ 1 w 17"/>
                <a:gd name="T5" fmla="*/ 4 h 5"/>
                <a:gd name="T6" fmla="*/ 1 w 17"/>
                <a:gd name="T7" fmla="*/ 3 h 5"/>
                <a:gd name="T8" fmla="*/ 8 w 17"/>
                <a:gd name="T9" fmla="*/ 2 h 5"/>
                <a:gd name="T10" fmla="*/ 17 w 17"/>
                <a:gd name="T11" fmla="*/ 1 h 5"/>
                <a:gd name="T12" fmla="*/ 17 w 17"/>
                <a:gd name="T13" fmla="*/ 1 h 5"/>
                <a:gd name="T14" fmla="*/ 1 w 17"/>
                <a:gd name="T15" fmla="*/ 2 h 5"/>
                <a:gd name="T16" fmla="*/ 0 w 17"/>
                <a:gd name="T17" fmla="*/ 4 h 5"/>
                <a:gd name="T18" fmla="*/ 1 w 17"/>
                <a:gd name="T19" fmla="*/ 5 h 5"/>
                <a:gd name="T20" fmla="*/ 17 w 17"/>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
                  <a:moveTo>
                    <a:pt x="8" y="2"/>
                  </a:moveTo>
                  <a:lnTo>
                    <a:pt x="8" y="2"/>
                  </a:lnTo>
                  <a:cubicBezTo>
                    <a:pt x="7" y="3"/>
                    <a:pt x="1" y="4"/>
                    <a:pt x="1" y="4"/>
                  </a:cubicBezTo>
                  <a:lnTo>
                    <a:pt x="1" y="3"/>
                  </a:lnTo>
                  <a:cubicBezTo>
                    <a:pt x="1" y="3"/>
                    <a:pt x="7" y="2"/>
                    <a:pt x="8" y="2"/>
                  </a:cubicBezTo>
                  <a:close/>
                  <a:moveTo>
                    <a:pt x="17" y="1"/>
                  </a:moveTo>
                  <a:lnTo>
                    <a:pt x="17" y="1"/>
                  </a:lnTo>
                  <a:cubicBezTo>
                    <a:pt x="9" y="0"/>
                    <a:pt x="1" y="2"/>
                    <a:pt x="1" y="2"/>
                  </a:cubicBezTo>
                  <a:lnTo>
                    <a:pt x="0" y="4"/>
                  </a:lnTo>
                  <a:lnTo>
                    <a:pt x="1" y="5"/>
                  </a:lnTo>
                  <a:cubicBezTo>
                    <a:pt x="5" y="5"/>
                    <a:pt x="10" y="3"/>
                    <a:pt x="17"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7" name="Freeform 1685"/>
            <p:cNvSpPr>
              <a:spLocks noEditPoints="1"/>
            </p:cNvSpPr>
            <p:nvPr userDrawn="1"/>
          </p:nvSpPr>
          <p:spPr bwMode="auto">
            <a:xfrm>
              <a:off x="394" y="297"/>
              <a:ext cx="7" cy="4"/>
            </a:xfrm>
            <a:custGeom>
              <a:avLst/>
              <a:gdLst>
                <a:gd name="T0" fmla="*/ 7 w 15"/>
                <a:gd name="T1" fmla="*/ 5 h 10"/>
                <a:gd name="T2" fmla="*/ 7 w 15"/>
                <a:gd name="T3" fmla="*/ 5 h 10"/>
                <a:gd name="T4" fmla="*/ 1 w 15"/>
                <a:gd name="T5" fmla="*/ 2 h 10"/>
                <a:gd name="T6" fmla="*/ 2 w 15"/>
                <a:gd name="T7" fmla="*/ 1 h 10"/>
                <a:gd name="T8" fmla="*/ 7 w 15"/>
                <a:gd name="T9" fmla="*/ 5 h 10"/>
                <a:gd name="T10" fmla="*/ 15 w 15"/>
                <a:gd name="T11" fmla="*/ 10 h 10"/>
                <a:gd name="T12" fmla="*/ 15 w 15"/>
                <a:gd name="T13" fmla="*/ 10 h 10"/>
                <a:gd name="T14" fmla="*/ 2 w 15"/>
                <a:gd name="T15" fmla="*/ 0 h 10"/>
                <a:gd name="T16" fmla="*/ 0 w 15"/>
                <a:gd name="T17" fmla="*/ 1 h 10"/>
                <a:gd name="T18" fmla="*/ 0 w 15"/>
                <a:gd name="T19" fmla="*/ 3 h 10"/>
                <a:gd name="T20" fmla="*/ 15 w 15"/>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0">
                  <a:moveTo>
                    <a:pt x="7" y="5"/>
                  </a:moveTo>
                  <a:lnTo>
                    <a:pt x="7" y="5"/>
                  </a:lnTo>
                  <a:cubicBezTo>
                    <a:pt x="6" y="5"/>
                    <a:pt x="1" y="2"/>
                    <a:pt x="1" y="2"/>
                  </a:cubicBezTo>
                  <a:lnTo>
                    <a:pt x="2" y="1"/>
                  </a:lnTo>
                  <a:cubicBezTo>
                    <a:pt x="2" y="1"/>
                    <a:pt x="6" y="4"/>
                    <a:pt x="7" y="5"/>
                  </a:cubicBezTo>
                  <a:close/>
                  <a:moveTo>
                    <a:pt x="15" y="10"/>
                  </a:moveTo>
                  <a:lnTo>
                    <a:pt x="15" y="10"/>
                  </a:lnTo>
                  <a:cubicBezTo>
                    <a:pt x="9" y="4"/>
                    <a:pt x="2" y="0"/>
                    <a:pt x="2" y="0"/>
                  </a:cubicBezTo>
                  <a:lnTo>
                    <a:pt x="0" y="1"/>
                  </a:lnTo>
                  <a:lnTo>
                    <a:pt x="0" y="3"/>
                  </a:lnTo>
                  <a:cubicBezTo>
                    <a:pt x="0" y="3"/>
                    <a:pt x="8" y="8"/>
                    <a:pt x="15" y="1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8" name="Freeform 1686"/>
            <p:cNvSpPr>
              <a:spLocks/>
            </p:cNvSpPr>
            <p:nvPr userDrawn="1"/>
          </p:nvSpPr>
          <p:spPr bwMode="auto">
            <a:xfrm>
              <a:off x="388" y="305"/>
              <a:ext cx="9" cy="8"/>
            </a:xfrm>
            <a:custGeom>
              <a:avLst/>
              <a:gdLst>
                <a:gd name="T0" fmla="*/ 16 w 21"/>
                <a:gd name="T1" fmla="*/ 0 h 16"/>
                <a:gd name="T2" fmla="*/ 16 w 21"/>
                <a:gd name="T3" fmla="*/ 0 h 16"/>
                <a:gd name="T4" fmla="*/ 12 w 21"/>
                <a:gd name="T5" fmla="*/ 10 h 16"/>
                <a:gd name="T6" fmla="*/ 0 w 21"/>
                <a:gd name="T7" fmla="*/ 10 h 16"/>
                <a:gd name="T8" fmla="*/ 13 w 21"/>
                <a:gd name="T9" fmla="*/ 12 h 16"/>
                <a:gd name="T10" fmla="*/ 16 w 21"/>
                <a:gd name="T11" fmla="*/ 0 h 16"/>
              </a:gdLst>
              <a:ahLst/>
              <a:cxnLst>
                <a:cxn ang="0">
                  <a:pos x="T0" y="T1"/>
                </a:cxn>
                <a:cxn ang="0">
                  <a:pos x="T2" y="T3"/>
                </a:cxn>
                <a:cxn ang="0">
                  <a:pos x="T4" y="T5"/>
                </a:cxn>
                <a:cxn ang="0">
                  <a:pos x="T6" y="T7"/>
                </a:cxn>
                <a:cxn ang="0">
                  <a:pos x="T8" y="T9"/>
                </a:cxn>
                <a:cxn ang="0">
                  <a:pos x="T10" y="T11"/>
                </a:cxn>
              </a:cxnLst>
              <a:rect l="0" t="0" r="r" b="b"/>
              <a:pathLst>
                <a:path w="21" h="16">
                  <a:moveTo>
                    <a:pt x="16" y="0"/>
                  </a:moveTo>
                  <a:lnTo>
                    <a:pt x="16" y="0"/>
                  </a:lnTo>
                  <a:cubicBezTo>
                    <a:pt x="19" y="5"/>
                    <a:pt x="13" y="6"/>
                    <a:pt x="12" y="10"/>
                  </a:cubicBezTo>
                  <a:cubicBezTo>
                    <a:pt x="7" y="9"/>
                    <a:pt x="3" y="14"/>
                    <a:pt x="0" y="10"/>
                  </a:cubicBezTo>
                  <a:cubicBezTo>
                    <a:pt x="4" y="16"/>
                    <a:pt x="8" y="11"/>
                    <a:pt x="13" y="12"/>
                  </a:cubicBezTo>
                  <a:cubicBezTo>
                    <a:pt x="14" y="8"/>
                    <a:pt x="21" y="6"/>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59" name="Freeform 1687"/>
            <p:cNvSpPr>
              <a:spLocks noEditPoints="1"/>
            </p:cNvSpPr>
            <p:nvPr userDrawn="1"/>
          </p:nvSpPr>
          <p:spPr bwMode="auto">
            <a:xfrm>
              <a:off x="388" y="302"/>
              <a:ext cx="4" cy="5"/>
            </a:xfrm>
            <a:custGeom>
              <a:avLst/>
              <a:gdLst>
                <a:gd name="T0" fmla="*/ 4 w 7"/>
                <a:gd name="T1" fmla="*/ 5 h 12"/>
                <a:gd name="T2" fmla="*/ 4 w 7"/>
                <a:gd name="T3" fmla="*/ 5 h 12"/>
                <a:gd name="T4" fmla="*/ 1 w 7"/>
                <a:gd name="T5" fmla="*/ 1 h 12"/>
                <a:gd name="T6" fmla="*/ 2 w 7"/>
                <a:gd name="T7" fmla="*/ 1 h 12"/>
                <a:gd name="T8" fmla="*/ 4 w 7"/>
                <a:gd name="T9" fmla="*/ 5 h 12"/>
                <a:gd name="T10" fmla="*/ 7 w 7"/>
                <a:gd name="T11" fmla="*/ 12 h 12"/>
                <a:gd name="T12" fmla="*/ 7 w 7"/>
                <a:gd name="T13" fmla="*/ 12 h 12"/>
                <a:gd name="T14" fmla="*/ 2 w 7"/>
                <a:gd name="T15" fmla="*/ 0 h 12"/>
                <a:gd name="T16" fmla="*/ 0 w 7"/>
                <a:gd name="T17" fmla="*/ 0 h 12"/>
                <a:gd name="T18" fmla="*/ 0 w 7"/>
                <a:gd name="T19" fmla="*/ 1 h 12"/>
                <a:gd name="T20" fmla="*/ 7 w 7"/>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4" y="5"/>
                  </a:moveTo>
                  <a:lnTo>
                    <a:pt x="4" y="5"/>
                  </a:lnTo>
                  <a:cubicBezTo>
                    <a:pt x="3" y="4"/>
                    <a:pt x="1" y="1"/>
                    <a:pt x="1" y="1"/>
                  </a:cubicBezTo>
                  <a:lnTo>
                    <a:pt x="2" y="1"/>
                  </a:lnTo>
                  <a:cubicBezTo>
                    <a:pt x="2" y="1"/>
                    <a:pt x="3" y="4"/>
                    <a:pt x="4" y="5"/>
                  </a:cubicBezTo>
                  <a:close/>
                  <a:moveTo>
                    <a:pt x="7" y="12"/>
                  </a:moveTo>
                  <a:lnTo>
                    <a:pt x="7" y="12"/>
                  </a:lnTo>
                  <a:cubicBezTo>
                    <a:pt x="5" y="4"/>
                    <a:pt x="2" y="0"/>
                    <a:pt x="2" y="0"/>
                  </a:cubicBezTo>
                  <a:lnTo>
                    <a:pt x="0" y="0"/>
                  </a:lnTo>
                  <a:lnTo>
                    <a:pt x="0" y="1"/>
                  </a:lnTo>
                  <a:cubicBezTo>
                    <a:pt x="0" y="1"/>
                    <a:pt x="2" y="7"/>
                    <a:pt x="7" y="1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0" name="Freeform 1688"/>
            <p:cNvSpPr>
              <a:spLocks noEditPoints="1"/>
            </p:cNvSpPr>
            <p:nvPr userDrawn="1"/>
          </p:nvSpPr>
          <p:spPr bwMode="auto">
            <a:xfrm>
              <a:off x="381" y="304"/>
              <a:ext cx="1" cy="6"/>
            </a:xfrm>
            <a:custGeom>
              <a:avLst/>
              <a:gdLst>
                <a:gd name="T0" fmla="*/ 2 w 3"/>
                <a:gd name="T1" fmla="*/ 6 h 12"/>
                <a:gd name="T2" fmla="*/ 2 w 3"/>
                <a:gd name="T3" fmla="*/ 6 h 12"/>
                <a:gd name="T4" fmla="*/ 1 w 3"/>
                <a:gd name="T5" fmla="*/ 1 h 12"/>
                <a:gd name="T6" fmla="*/ 2 w 3"/>
                <a:gd name="T7" fmla="*/ 1 h 12"/>
                <a:gd name="T8" fmla="*/ 2 w 3"/>
                <a:gd name="T9" fmla="*/ 6 h 12"/>
                <a:gd name="T10" fmla="*/ 3 w 3"/>
                <a:gd name="T11" fmla="*/ 12 h 12"/>
                <a:gd name="T12" fmla="*/ 3 w 3"/>
                <a:gd name="T13" fmla="*/ 12 h 12"/>
                <a:gd name="T14" fmla="*/ 3 w 3"/>
                <a:gd name="T15" fmla="*/ 1 h 12"/>
                <a:gd name="T16" fmla="*/ 1 w 3"/>
                <a:gd name="T17" fmla="*/ 0 h 12"/>
                <a:gd name="T18" fmla="*/ 0 w 3"/>
                <a:gd name="T19" fmla="*/ 1 h 12"/>
                <a:gd name="T20" fmla="*/ 3 w 3"/>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2">
                  <a:moveTo>
                    <a:pt x="2" y="6"/>
                  </a:moveTo>
                  <a:lnTo>
                    <a:pt x="2" y="6"/>
                  </a:lnTo>
                  <a:cubicBezTo>
                    <a:pt x="2" y="5"/>
                    <a:pt x="1" y="1"/>
                    <a:pt x="1" y="1"/>
                  </a:cubicBezTo>
                  <a:lnTo>
                    <a:pt x="2" y="1"/>
                  </a:lnTo>
                  <a:cubicBezTo>
                    <a:pt x="2" y="1"/>
                    <a:pt x="2" y="5"/>
                    <a:pt x="2" y="6"/>
                  </a:cubicBezTo>
                  <a:close/>
                  <a:moveTo>
                    <a:pt x="3" y="12"/>
                  </a:moveTo>
                  <a:lnTo>
                    <a:pt x="3" y="12"/>
                  </a:lnTo>
                  <a:cubicBezTo>
                    <a:pt x="3" y="7"/>
                    <a:pt x="3" y="1"/>
                    <a:pt x="3" y="1"/>
                  </a:cubicBezTo>
                  <a:lnTo>
                    <a:pt x="1" y="0"/>
                  </a:lnTo>
                  <a:lnTo>
                    <a:pt x="0" y="1"/>
                  </a:lnTo>
                  <a:cubicBezTo>
                    <a:pt x="0" y="1"/>
                    <a:pt x="1" y="7"/>
                    <a:pt x="3" y="12"/>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1" name="Freeform 1689"/>
            <p:cNvSpPr>
              <a:spLocks/>
            </p:cNvSpPr>
            <p:nvPr userDrawn="1"/>
          </p:nvSpPr>
          <p:spPr bwMode="auto">
            <a:xfrm>
              <a:off x="379" y="310"/>
              <a:ext cx="7" cy="4"/>
            </a:xfrm>
            <a:custGeom>
              <a:avLst/>
              <a:gdLst>
                <a:gd name="T0" fmla="*/ 16 w 17"/>
                <a:gd name="T1" fmla="*/ 0 h 10"/>
                <a:gd name="T2" fmla="*/ 16 w 17"/>
                <a:gd name="T3" fmla="*/ 0 h 10"/>
                <a:gd name="T4" fmla="*/ 8 w 17"/>
                <a:gd name="T5" fmla="*/ 8 h 10"/>
                <a:gd name="T6" fmla="*/ 0 w 17"/>
                <a:gd name="T7" fmla="*/ 1 h 10"/>
                <a:gd name="T8" fmla="*/ 8 w 17"/>
                <a:gd name="T9" fmla="*/ 10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lnTo>
                    <a:pt x="16" y="0"/>
                  </a:lnTo>
                  <a:cubicBezTo>
                    <a:pt x="16" y="6"/>
                    <a:pt x="11" y="5"/>
                    <a:pt x="8" y="8"/>
                  </a:cubicBezTo>
                  <a:cubicBezTo>
                    <a:pt x="5" y="4"/>
                    <a:pt x="0" y="6"/>
                    <a:pt x="0" y="1"/>
                  </a:cubicBezTo>
                  <a:cubicBezTo>
                    <a:pt x="0" y="9"/>
                    <a:pt x="5" y="6"/>
                    <a:pt x="8" y="10"/>
                  </a:cubicBezTo>
                  <a:cubicBezTo>
                    <a:pt x="11" y="6"/>
                    <a:pt x="17" y="8"/>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2" name="Freeform 1690"/>
            <p:cNvSpPr>
              <a:spLocks noEditPoints="1"/>
            </p:cNvSpPr>
            <p:nvPr userDrawn="1"/>
          </p:nvSpPr>
          <p:spPr bwMode="auto">
            <a:xfrm>
              <a:off x="372" y="304"/>
              <a:ext cx="2" cy="6"/>
            </a:xfrm>
            <a:custGeom>
              <a:avLst/>
              <a:gdLst>
                <a:gd name="T0" fmla="*/ 1 w 4"/>
                <a:gd name="T1" fmla="*/ 8 h 14"/>
                <a:gd name="T2" fmla="*/ 1 w 4"/>
                <a:gd name="T3" fmla="*/ 8 h 14"/>
                <a:gd name="T4" fmla="*/ 2 w 4"/>
                <a:gd name="T5" fmla="*/ 1 h 14"/>
                <a:gd name="T6" fmla="*/ 3 w 4"/>
                <a:gd name="T7" fmla="*/ 2 h 14"/>
                <a:gd name="T8" fmla="*/ 1 w 4"/>
                <a:gd name="T9" fmla="*/ 8 h 14"/>
                <a:gd name="T10" fmla="*/ 0 w 4"/>
                <a:gd name="T11" fmla="*/ 14 h 14"/>
                <a:gd name="T12" fmla="*/ 0 w 4"/>
                <a:gd name="T13" fmla="*/ 14 h 14"/>
                <a:gd name="T14" fmla="*/ 4 w 4"/>
                <a:gd name="T15" fmla="*/ 2 h 14"/>
                <a:gd name="T16" fmla="*/ 3 w 4"/>
                <a:gd name="T17" fmla="*/ 0 h 14"/>
                <a:gd name="T18" fmla="*/ 1 w 4"/>
                <a:gd name="T19" fmla="*/ 1 h 14"/>
                <a:gd name="T20" fmla="*/ 0 w 4"/>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14">
                  <a:moveTo>
                    <a:pt x="1" y="8"/>
                  </a:moveTo>
                  <a:lnTo>
                    <a:pt x="1" y="8"/>
                  </a:lnTo>
                  <a:cubicBezTo>
                    <a:pt x="1" y="7"/>
                    <a:pt x="2" y="1"/>
                    <a:pt x="2" y="1"/>
                  </a:cubicBezTo>
                  <a:lnTo>
                    <a:pt x="3" y="2"/>
                  </a:lnTo>
                  <a:cubicBezTo>
                    <a:pt x="3" y="2"/>
                    <a:pt x="2" y="7"/>
                    <a:pt x="1" y="8"/>
                  </a:cubicBezTo>
                  <a:close/>
                  <a:moveTo>
                    <a:pt x="0" y="14"/>
                  </a:moveTo>
                  <a:lnTo>
                    <a:pt x="0" y="14"/>
                  </a:lnTo>
                  <a:cubicBezTo>
                    <a:pt x="4" y="6"/>
                    <a:pt x="4" y="2"/>
                    <a:pt x="4" y="2"/>
                  </a:cubicBezTo>
                  <a:lnTo>
                    <a:pt x="3" y="0"/>
                  </a:lnTo>
                  <a:lnTo>
                    <a:pt x="1" y="1"/>
                  </a:lnTo>
                  <a:cubicBezTo>
                    <a:pt x="1" y="1"/>
                    <a:pt x="0" y="6"/>
                    <a:pt x="0" y="1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3" name="Freeform 1691"/>
            <p:cNvSpPr>
              <a:spLocks/>
            </p:cNvSpPr>
            <p:nvPr userDrawn="1"/>
          </p:nvSpPr>
          <p:spPr bwMode="auto">
            <a:xfrm>
              <a:off x="367" y="309"/>
              <a:ext cx="9" cy="5"/>
            </a:xfrm>
            <a:custGeom>
              <a:avLst/>
              <a:gdLst>
                <a:gd name="T0" fmla="*/ 20 w 20"/>
                <a:gd name="T1" fmla="*/ 4 h 12"/>
                <a:gd name="T2" fmla="*/ 20 w 20"/>
                <a:gd name="T3" fmla="*/ 4 h 12"/>
                <a:gd name="T4" fmla="*/ 9 w 20"/>
                <a:gd name="T5" fmla="*/ 9 h 12"/>
                <a:gd name="T6" fmla="*/ 3 w 20"/>
                <a:gd name="T7" fmla="*/ 0 h 12"/>
                <a:gd name="T8" fmla="*/ 8 w 20"/>
                <a:gd name="T9" fmla="*/ 11 h 12"/>
                <a:gd name="T10" fmla="*/ 20 w 20"/>
                <a:gd name="T11" fmla="*/ 4 h 12"/>
              </a:gdLst>
              <a:ahLst/>
              <a:cxnLst>
                <a:cxn ang="0">
                  <a:pos x="T0" y="T1"/>
                </a:cxn>
                <a:cxn ang="0">
                  <a:pos x="T2" y="T3"/>
                </a:cxn>
                <a:cxn ang="0">
                  <a:pos x="T4" y="T5"/>
                </a:cxn>
                <a:cxn ang="0">
                  <a:pos x="T6" y="T7"/>
                </a:cxn>
                <a:cxn ang="0">
                  <a:pos x="T8" y="T9"/>
                </a:cxn>
                <a:cxn ang="0">
                  <a:pos x="T10" y="T11"/>
                </a:cxn>
              </a:cxnLst>
              <a:rect l="0" t="0" r="r" b="b"/>
              <a:pathLst>
                <a:path w="20" h="12">
                  <a:moveTo>
                    <a:pt x="20" y="4"/>
                  </a:moveTo>
                  <a:lnTo>
                    <a:pt x="20" y="4"/>
                  </a:lnTo>
                  <a:cubicBezTo>
                    <a:pt x="18" y="10"/>
                    <a:pt x="13" y="7"/>
                    <a:pt x="9" y="9"/>
                  </a:cubicBezTo>
                  <a:cubicBezTo>
                    <a:pt x="6" y="5"/>
                    <a:pt x="2" y="5"/>
                    <a:pt x="3" y="0"/>
                  </a:cubicBezTo>
                  <a:cubicBezTo>
                    <a:pt x="0" y="8"/>
                    <a:pt x="6" y="7"/>
                    <a:pt x="8" y="11"/>
                  </a:cubicBezTo>
                  <a:cubicBezTo>
                    <a:pt x="13" y="9"/>
                    <a:pt x="18" y="12"/>
                    <a:pt x="20" y="4"/>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4" name="Freeform 1692"/>
            <p:cNvSpPr>
              <a:spLocks/>
            </p:cNvSpPr>
            <p:nvPr userDrawn="1"/>
          </p:nvSpPr>
          <p:spPr bwMode="auto">
            <a:xfrm>
              <a:off x="365" y="302"/>
              <a:ext cx="0" cy="2"/>
            </a:xfrm>
            <a:custGeom>
              <a:avLst/>
              <a:gdLst>
                <a:gd name="T0" fmla="*/ 0 w 1"/>
                <a:gd name="T1" fmla="*/ 4 h 4"/>
                <a:gd name="T2" fmla="*/ 0 w 1"/>
                <a:gd name="T3" fmla="*/ 4 h 4"/>
                <a:gd name="T4" fmla="*/ 1 w 1"/>
                <a:gd name="T5" fmla="*/ 0 h 4"/>
                <a:gd name="T6" fmla="*/ 0 w 1"/>
                <a:gd name="T7" fmla="*/ 0 h 4"/>
                <a:gd name="T8" fmla="*/ 0 w 1"/>
                <a:gd name="T9" fmla="*/ 4 h 4"/>
              </a:gdLst>
              <a:ahLst/>
              <a:cxnLst>
                <a:cxn ang="0">
                  <a:pos x="T0" y="T1"/>
                </a:cxn>
                <a:cxn ang="0">
                  <a:pos x="T2" y="T3"/>
                </a:cxn>
                <a:cxn ang="0">
                  <a:pos x="T4" y="T5"/>
                </a:cxn>
                <a:cxn ang="0">
                  <a:pos x="T6" y="T7"/>
                </a:cxn>
                <a:cxn ang="0">
                  <a:pos x="T8" y="T9"/>
                </a:cxn>
              </a:cxnLst>
              <a:rect l="0" t="0" r="r" b="b"/>
              <a:pathLst>
                <a:path w="1" h="4">
                  <a:moveTo>
                    <a:pt x="0" y="4"/>
                  </a:moveTo>
                  <a:lnTo>
                    <a:pt x="0" y="4"/>
                  </a:lnTo>
                  <a:cubicBezTo>
                    <a:pt x="1" y="3"/>
                    <a:pt x="1" y="0"/>
                    <a:pt x="1" y="0"/>
                  </a:cubicBezTo>
                  <a:lnTo>
                    <a:pt x="0" y="0"/>
                  </a:lnTo>
                  <a:lnTo>
                    <a:pt x="0" y="4"/>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5" name="Freeform 1693"/>
            <p:cNvSpPr>
              <a:spLocks/>
            </p:cNvSpPr>
            <p:nvPr userDrawn="1"/>
          </p:nvSpPr>
          <p:spPr bwMode="auto">
            <a:xfrm>
              <a:off x="331" y="181"/>
              <a:ext cx="98" cy="48"/>
            </a:xfrm>
            <a:custGeom>
              <a:avLst/>
              <a:gdLst>
                <a:gd name="T0" fmla="*/ 12 w 219"/>
                <a:gd name="T1" fmla="*/ 57 h 105"/>
                <a:gd name="T2" fmla="*/ 12 w 219"/>
                <a:gd name="T3" fmla="*/ 57 h 105"/>
                <a:gd name="T4" fmla="*/ 60 w 219"/>
                <a:gd name="T5" fmla="*/ 81 h 105"/>
                <a:gd name="T6" fmla="*/ 120 w 219"/>
                <a:gd name="T7" fmla="*/ 81 h 105"/>
                <a:gd name="T8" fmla="*/ 156 w 219"/>
                <a:gd name="T9" fmla="*/ 68 h 105"/>
                <a:gd name="T10" fmla="*/ 156 w 219"/>
                <a:gd name="T11" fmla="*/ 22 h 105"/>
                <a:gd name="T12" fmla="*/ 179 w 219"/>
                <a:gd name="T13" fmla="*/ 31 h 105"/>
                <a:gd name="T14" fmla="*/ 181 w 219"/>
                <a:gd name="T15" fmla="*/ 39 h 105"/>
                <a:gd name="T16" fmla="*/ 172 w 219"/>
                <a:gd name="T17" fmla="*/ 74 h 105"/>
                <a:gd name="T18" fmla="*/ 182 w 219"/>
                <a:gd name="T19" fmla="*/ 93 h 105"/>
                <a:gd name="T20" fmla="*/ 177 w 219"/>
                <a:gd name="T21" fmla="*/ 105 h 105"/>
                <a:gd name="T22" fmla="*/ 192 w 219"/>
                <a:gd name="T23" fmla="*/ 85 h 105"/>
                <a:gd name="T24" fmla="*/ 186 w 219"/>
                <a:gd name="T25" fmla="*/ 72 h 105"/>
                <a:gd name="T26" fmla="*/ 208 w 219"/>
                <a:gd name="T27" fmla="*/ 77 h 105"/>
                <a:gd name="T28" fmla="*/ 211 w 219"/>
                <a:gd name="T29" fmla="*/ 87 h 105"/>
                <a:gd name="T30" fmla="*/ 219 w 219"/>
                <a:gd name="T31" fmla="*/ 74 h 105"/>
                <a:gd name="T32" fmla="*/ 209 w 219"/>
                <a:gd name="T33" fmla="*/ 65 h 105"/>
                <a:gd name="T34" fmla="*/ 199 w 219"/>
                <a:gd name="T35" fmla="*/ 63 h 105"/>
                <a:gd name="T36" fmla="*/ 210 w 219"/>
                <a:gd name="T37" fmla="*/ 38 h 105"/>
                <a:gd name="T38" fmla="*/ 186 w 219"/>
                <a:gd name="T39" fmla="*/ 23 h 105"/>
                <a:gd name="T40" fmla="*/ 179 w 219"/>
                <a:gd name="T41" fmla="*/ 16 h 105"/>
                <a:gd name="T42" fmla="*/ 159 w 219"/>
                <a:gd name="T43" fmla="*/ 2 h 105"/>
                <a:gd name="T44" fmla="*/ 146 w 219"/>
                <a:gd name="T45" fmla="*/ 10 h 105"/>
                <a:gd name="T46" fmla="*/ 136 w 219"/>
                <a:gd name="T47" fmla="*/ 16 h 105"/>
                <a:gd name="T48" fmla="*/ 139 w 219"/>
                <a:gd name="T49" fmla="*/ 42 h 105"/>
                <a:gd name="T50" fmla="*/ 144 w 219"/>
                <a:gd name="T51" fmla="*/ 63 h 105"/>
                <a:gd name="T52" fmla="*/ 118 w 219"/>
                <a:gd name="T53" fmla="*/ 79 h 105"/>
                <a:gd name="T54" fmla="*/ 76 w 219"/>
                <a:gd name="T55" fmla="*/ 79 h 105"/>
                <a:gd name="T56" fmla="*/ 31 w 219"/>
                <a:gd name="T57" fmla="*/ 51 h 105"/>
                <a:gd name="T58" fmla="*/ 28 w 219"/>
                <a:gd name="T59" fmla="*/ 48 h 105"/>
                <a:gd name="T60" fmla="*/ 0 w 219"/>
                <a:gd name="T61" fmla="*/ 45 h 105"/>
                <a:gd name="T62" fmla="*/ 12 w 219"/>
                <a:gd name="T63" fmla="*/ 5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9" h="105">
                  <a:moveTo>
                    <a:pt x="12" y="57"/>
                  </a:moveTo>
                  <a:lnTo>
                    <a:pt x="12" y="57"/>
                  </a:lnTo>
                  <a:cubicBezTo>
                    <a:pt x="20" y="66"/>
                    <a:pt x="40" y="77"/>
                    <a:pt x="60" y="81"/>
                  </a:cubicBezTo>
                  <a:cubicBezTo>
                    <a:pt x="76" y="84"/>
                    <a:pt x="108" y="82"/>
                    <a:pt x="120" y="81"/>
                  </a:cubicBezTo>
                  <a:cubicBezTo>
                    <a:pt x="135" y="80"/>
                    <a:pt x="149" y="76"/>
                    <a:pt x="156" y="68"/>
                  </a:cubicBezTo>
                  <a:cubicBezTo>
                    <a:pt x="170" y="54"/>
                    <a:pt x="149" y="36"/>
                    <a:pt x="156" y="22"/>
                  </a:cubicBezTo>
                  <a:cubicBezTo>
                    <a:pt x="163" y="26"/>
                    <a:pt x="169" y="30"/>
                    <a:pt x="179" y="31"/>
                  </a:cubicBezTo>
                  <a:cubicBezTo>
                    <a:pt x="180" y="33"/>
                    <a:pt x="180" y="37"/>
                    <a:pt x="181" y="39"/>
                  </a:cubicBezTo>
                  <a:cubicBezTo>
                    <a:pt x="184" y="55"/>
                    <a:pt x="169" y="58"/>
                    <a:pt x="172" y="74"/>
                  </a:cubicBezTo>
                  <a:cubicBezTo>
                    <a:pt x="174" y="82"/>
                    <a:pt x="180" y="84"/>
                    <a:pt x="182" y="93"/>
                  </a:cubicBezTo>
                  <a:cubicBezTo>
                    <a:pt x="182" y="93"/>
                    <a:pt x="183" y="100"/>
                    <a:pt x="177" y="105"/>
                  </a:cubicBezTo>
                  <a:cubicBezTo>
                    <a:pt x="190" y="105"/>
                    <a:pt x="196" y="95"/>
                    <a:pt x="192" y="85"/>
                  </a:cubicBezTo>
                  <a:cubicBezTo>
                    <a:pt x="191" y="81"/>
                    <a:pt x="186" y="77"/>
                    <a:pt x="186" y="72"/>
                  </a:cubicBezTo>
                  <a:cubicBezTo>
                    <a:pt x="193" y="81"/>
                    <a:pt x="198" y="80"/>
                    <a:pt x="208" y="77"/>
                  </a:cubicBezTo>
                  <a:cubicBezTo>
                    <a:pt x="213" y="76"/>
                    <a:pt x="213" y="82"/>
                    <a:pt x="211" y="87"/>
                  </a:cubicBezTo>
                  <a:cubicBezTo>
                    <a:pt x="217" y="83"/>
                    <a:pt x="219" y="77"/>
                    <a:pt x="219" y="74"/>
                  </a:cubicBezTo>
                  <a:cubicBezTo>
                    <a:pt x="219" y="67"/>
                    <a:pt x="214" y="63"/>
                    <a:pt x="209" y="65"/>
                  </a:cubicBezTo>
                  <a:cubicBezTo>
                    <a:pt x="206" y="65"/>
                    <a:pt x="200" y="69"/>
                    <a:pt x="199" y="63"/>
                  </a:cubicBezTo>
                  <a:cubicBezTo>
                    <a:pt x="198" y="53"/>
                    <a:pt x="214" y="54"/>
                    <a:pt x="210" y="38"/>
                  </a:cubicBezTo>
                  <a:cubicBezTo>
                    <a:pt x="209" y="29"/>
                    <a:pt x="200" y="25"/>
                    <a:pt x="186" y="23"/>
                  </a:cubicBezTo>
                  <a:cubicBezTo>
                    <a:pt x="184" y="22"/>
                    <a:pt x="181" y="19"/>
                    <a:pt x="179" y="16"/>
                  </a:cubicBezTo>
                  <a:cubicBezTo>
                    <a:pt x="171" y="3"/>
                    <a:pt x="163" y="0"/>
                    <a:pt x="159" y="2"/>
                  </a:cubicBezTo>
                  <a:cubicBezTo>
                    <a:pt x="153" y="5"/>
                    <a:pt x="151" y="8"/>
                    <a:pt x="146" y="10"/>
                  </a:cubicBezTo>
                  <a:cubicBezTo>
                    <a:pt x="142" y="12"/>
                    <a:pt x="138" y="13"/>
                    <a:pt x="136" y="16"/>
                  </a:cubicBezTo>
                  <a:cubicBezTo>
                    <a:pt x="130" y="24"/>
                    <a:pt x="135" y="35"/>
                    <a:pt x="139" y="42"/>
                  </a:cubicBezTo>
                  <a:cubicBezTo>
                    <a:pt x="141" y="47"/>
                    <a:pt x="146" y="56"/>
                    <a:pt x="144" y="63"/>
                  </a:cubicBezTo>
                  <a:cubicBezTo>
                    <a:pt x="141" y="72"/>
                    <a:pt x="127" y="77"/>
                    <a:pt x="118" y="79"/>
                  </a:cubicBezTo>
                  <a:cubicBezTo>
                    <a:pt x="111" y="81"/>
                    <a:pt x="89" y="82"/>
                    <a:pt x="76" y="79"/>
                  </a:cubicBezTo>
                  <a:cubicBezTo>
                    <a:pt x="65" y="76"/>
                    <a:pt x="38" y="61"/>
                    <a:pt x="31" y="51"/>
                  </a:cubicBezTo>
                  <a:cubicBezTo>
                    <a:pt x="28" y="48"/>
                    <a:pt x="28" y="48"/>
                    <a:pt x="28" y="48"/>
                  </a:cubicBezTo>
                  <a:cubicBezTo>
                    <a:pt x="19" y="44"/>
                    <a:pt x="0" y="45"/>
                    <a:pt x="0" y="45"/>
                  </a:cubicBezTo>
                  <a:cubicBezTo>
                    <a:pt x="0" y="45"/>
                    <a:pt x="4" y="49"/>
                    <a:pt x="12" y="57"/>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6" name="Freeform 1694"/>
            <p:cNvSpPr>
              <a:spLocks/>
            </p:cNvSpPr>
            <p:nvPr userDrawn="1"/>
          </p:nvSpPr>
          <p:spPr bwMode="auto">
            <a:xfrm>
              <a:off x="339" y="203"/>
              <a:ext cx="25" cy="14"/>
            </a:xfrm>
            <a:custGeom>
              <a:avLst/>
              <a:gdLst>
                <a:gd name="T0" fmla="*/ 9 w 55"/>
                <a:gd name="T1" fmla="*/ 3 h 32"/>
                <a:gd name="T2" fmla="*/ 9 w 55"/>
                <a:gd name="T3" fmla="*/ 3 h 32"/>
                <a:gd name="T4" fmla="*/ 0 w 55"/>
                <a:gd name="T5" fmla="*/ 0 h 32"/>
                <a:gd name="T6" fmla="*/ 55 w 55"/>
                <a:gd name="T7" fmla="*/ 32 h 32"/>
                <a:gd name="T8" fmla="*/ 9 w 55"/>
                <a:gd name="T9" fmla="*/ 3 h 32"/>
              </a:gdLst>
              <a:ahLst/>
              <a:cxnLst>
                <a:cxn ang="0">
                  <a:pos x="T0" y="T1"/>
                </a:cxn>
                <a:cxn ang="0">
                  <a:pos x="T2" y="T3"/>
                </a:cxn>
                <a:cxn ang="0">
                  <a:pos x="T4" y="T5"/>
                </a:cxn>
                <a:cxn ang="0">
                  <a:pos x="T6" y="T7"/>
                </a:cxn>
                <a:cxn ang="0">
                  <a:pos x="T8" y="T9"/>
                </a:cxn>
              </a:cxnLst>
              <a:rect l="0" t="0" r="r" b="b"/>
              <a:pathLst>
                <a:path w="55" h="32">
                  <a:moveTo>
                    <a:pt x="9" y="3"/>
                  </a:moveTo>
                  <a:lnTo>
                    <a:pt x="9" y="3"/>
                  </a:lnTo>
                  <a:cubicBezTo>
                    <a:pt x="6" y="1"/>
                    <a:pt x="0" y="0"/>
                    <a:pt x="0" y="0"/>
                  </a:cubicBezTo>
                  <a:cubicBezTo>
                    <a:pt x="5" y="10"/>
                    <a:pt x="33" y="28"/>
                    <a:pt x="55" y="32"/>
                  </a:cubicBezTo>
                  <a:cubicBezTo>
                    <a:pt x="44" y="29"/>
                    <a:pt x="17" y="15"/>
                    <a:pt x="9"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7" name="Freeform 1695"/>
            <p:cNvSpPr>
              <a:spLocks/>
            </p:cNvSpPr>
            <p:nvPr userDrawn="1"/>
          </p:nvSpPr>
          <p:spPr bwMode="auto">
            <a:xfrm>
              <a:off x="334" y="202"/>
              <a:ext cx="27" cy="15"/>
            </a:xfrm>
            <a:custGeom>
              <a:avLst/>
              <a:gdLst>
                <a:gd name="T0" fmla="*/ 0 w 59"/>
                <a:gd name="T1" fmla="*/ 0 h 33"/>
                <a:gd name="T2" fmla="*/ 0 w 59"/>
                <a:gd name="T3" fmla="*/ 0 h 33"/>
                <a:gd name="T4" fmla="*/ 59 w 59"/>
                <a:gd name="T5" fmla="*/ 33 h 33"/>
                <a:gd name="T6" fmla="*/ 8 w 59"/>
                <a:gd name="T7" fmla="*/ 1 h 33"/>
                <a:gd name="T8" fmla="*/ 0 w 59"/>
                <a:gd name="T9" fmla="*/ 0 h 33"/>
              </a:gdLst>
              <a:ahLst/>
              <a:cxnLst>
                <a:cxn ang="0">
                  <a:pos x="T0" y="T1"/>
                </a:cxn>
                <a:cxn ang="0">
                  <a:pos x="T2" y="T3"/>
                </a:cxn>
                <a:cxn ang="0">
                  <a:pos x="T4" y="T5"/>
                </a:cxn>
                <a:cxn ang="0">
                  <a:pos x="T6" y="T7"/>
                </a:cxn>
                <a:cxn ang="0">
                  <a:pos x="T8" y="T9"/>
                </a:cxn>
              </a:cxnLst>
              <a:rect l="0" t="0" r="r" b="b"/>
              <a:pathLst>
                <a:path w="59" h="33">
                  <a:moveTo>
                    <a:pt x="0" y="0"/>
                  </a:moveTo>
                  <a:lnTo>
                    <a:pt x="0" y="0"/>
                  </a:lnTo>
                  <a:cubicBezTo>
                    <a:pt x="7" y="13"/>
                    <a:pt x="33" y="29"/>
                    <a:pt x="59" y="33"/>
                  </a:cubicBezTo>
                  <a:cubicBezTo>
                    <a:pt x="34" y="25"/>
                    <a:pt x="14" y="11"/>
                    <a:pt x="8" y="1"/>
                  </a:cubicBezTo>
                  <a:cubicBezTo>
                    <a:pt x="5" y="0"/>
                    <a:pt x="2"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8" name="Freeform 1696"/>
            <p:cNvSpPr>
              <a:spLocks/>
            </p:cNvSpPr>
            <p:nvPr userDrawn="1"/>
          </p:nvSpPr>
          <p:spPr bwMode="auto">
            <a:xfrm>
              <a:off x="409" y="195"/>
              <a:ext cx="18" cy="32"/>
            </a:xfrm>
            <a:custGeom>
              <a:avLst/>
              <a:gdLst>
                <a:gd name="T0" fmla="*/ 16 w 41"/>
                <a:gd name="T1" fmla="*/ 1 h 70"/>
                <a:gd name="T2" fmla="*/ 16 w 41"/>
                <a:gd name="T3" fmla="*/ 1 h 70"/>
                <a:gd name="T4" fmla="*/ 13 w 41"/>
                <a:gd name="T5" fmla="*/ 0 h 70"/>
                <a:gd name="T6" fmla="*/ 14 w 41"/>
                <a:gd name="T7" fmla="*/ 13 h 70"/>
                <a:gd name="T8" fmla="*/ 11 w 41"/>
                <a:gd name="T9" fmla="*/ 0 h 70"/>
                <a:gd name="T10" fmla="*/ 9 w 41"/>
                <a:gd name="T11" fmla="*/ 0 h 70"/>
                <a:gd name="T12" fmla="*/ 7 w 41"/>
                <a:gd name="T13" fmla="*/ 24 h 70"/>
                <a:gd name="T14" fmla="*/ 5 w 41"/>
                <a:gd name="T15" fmla="*/ 49 h 70"/>
                <a:gd name="T16" fmla="*/ 10 w 41"/>
                <a:gd name="T17" fmla="*/ 70 h 70"/>
                <a:gd name="T18" fmla="*/ 13 w 41"/>
                <a:gd name="T19" fmla="*/ 47 h 70"/>
                <a:gd name="T20" fmla="*/ 14 w 41"/>
                <a:gd name="T21" fmla="*/ 33 h 70"/>
                <a:gd name="T22" fmla="*/ 25 w 41"/>
                <a:gd name="T23" fmla="*/ 45 h 70"/>
                <a:gd name="T24" fmla="*/ 41 w 41"/>
                <a:gd name="T25" fmla="*/ 46 h 70"/>
                <a:gd name="T26" fmla="*/ 31 w 41"/>
                <a:gd name="T27" fmla="*/ 41 h 70"/>
                <a:gd name="T28" fmla="*/ 22 w 41"/>
                <a:gd name="T29" fmla="*/ 21 h 70"/>
                <a:gd name="T30" fmla="*/ 26 w 41"/>
                <a:gd name="T31" fmla="*/ 3 h 70"/>
                <a:gd name="T32" fmla="*/ 26 w 41"/>
                <a:gd name="T33" fmla="*/ 13 h 70"/>
                <a:gd name="T34" fmla="*/ 24 w 41"/>
                <a:gd name="T35" fmla="*/ 2 h 70"/>
                <a:gd name="T36" fmla="*/ 22 w 41"/>
                <a:gd name="T37" fmla="*/ 2 h 70"/>
                <a:gd name="T38" fmla="*/ 22 w 41"/>
                <a:gd name="T39" fmla="*/ 13 h 70"/>
                <a:gd name="T40" fmla="*/ 20 w 41"/>
                <a:gd name="T41" fmla="*/ 1 h 70"/>
                <a:gd name="T42" fmla="*/ 18 w 41"/>
                <a:gd name="T43" fmla="*/ 1 h 70"/>
                <a:gd name="T44" fmla="*/ 18 w 41"/>
                <a:gd name="T45" fmla="*/ 13 h 70"/>
                <a:gd name="T46" fmla="*/ 16 w 41"/>
                <a:gd name="T47"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 h="70">
                  <a:moveTo>
                    <a:pt x="16" y="1"/>
                  </a:moveTo>
                  <a:lnTo>
                    <a:pt x="16" y="1"/>
                  </a:lnTo>
                  <a:lnTo>
                    <a:pt x="13" y="0"/>
                  </a:lnTo>
                  <a:cubicBezTo>
                    <a:pt x="15" y="4"/>
                    <a:pt x="16" y="8"/>
                    <a:pt x="14" y="13"/>
                  </a:cubicBezTo>
                  <a:cubicBezTo>
                    <a:pt x="14" y="7"/>
                    <a:pt x="12" y="2"/>
                    <a:pt x="11" y="0"/>
                  </a:cubicBezTo>
                  <a:cubicBezTo>
                    <a:pt x="11" y="0"/>
                    <a:pt x="9" y="0"/>
                    <a:pt x="9" y="0"/>
                  </a:cubicBezTo>
                  <a:cubicBezTo>
                    <a:pt x="13" y="11"/>
                    <a:pt x="11" y="19"/>
                    <a:pt x="7" y="24"/>
                  </a:cubicBezTo>
                  <a:cubicBezTo>
                    <a:pt x="0" y="32"/>
                    <a:pt x="1" y="40"/>
                    <a:pt x="5" y="49"/>
                  </a:cubicBezTo>
                  <a:cubicBezTo>
                    <a:pt x="7" y="53"/>
                    <a:pt x="16" y="63"/>
                    <a:pt x="10" y="70"/>
                  </a:cubicBezTo>
                  <a:cubicBezTo>
                    <a:pt x="23" y="63"/>
                    <a:pt x="17" y="51"/>
                    <a:pt x="13" y="47"/>
                  </a:cubicBezTo>
                  <a:cubicBezTo>
                    <a:pt x="10" y="43"/>
                    <a:pt x="10" y="36"/>
                    <a:pt x="14" y="33"/>
                  </a:cubicBezTo>
                  <a:cubicBezTo>
                    <a:pt x="14" y="40"/>
                    <a:pt x="19" y="45"/>
                    <a:pt x="25" y="45"/>
                  </a:cubicBezTo>
                  <a:cubicBezTo>
                    <a:pt x="30" y="45"/>
                    <a:pt x="39" y="38"/>
                    <a:pt x="41" y="46"/>
                  </a:cubicBezTo>
                  <a:cubicBezTo>
                    <a:pt x="41" y="38"/>
                    <a:pt x="36" y="40"/>
                    <a:pt x="31" y="41"/>
                  </a:cubicBezTo>
                  <a:cubicBezTo>
                    <a:pt x="15" y="44"/>
                    <a:pt x="16" y="26"/>
                    <a:pt x="22" y="21"/>
                  </a:cubicBezTo>
                  <a:cubicBezTo>
                    <a:pt x="28" y="16"/>
                    <a:pt x="36" y="9"/>
                    <a:pt x="26" y="3"/>
                  </a:cubicBezTo>
                  <a:cubicBezTo>
                    <a:pt x="27" y="6"/>
                    <a:pt x="27" y="10"/>
                    <a:pt x="26" y="13"/>
                  </a:cubicBezTo>
                  <a:cubicBezTo>
                    <a:pt x="26" y="9"/>
                    <a:pt x="25" y="3"/>
                    <a:pt x="24" y="2"/>
                  </a:cubicBezTo>
                  <a:lnTo>
                    <a:pt x="22" y="2"/>
                  </a:lnTo>
                  <a:cubicBezTo>
                    <a:pt x="23" y="5"/>
                    <a:pt x="24" y="9"/>
                    <a:pt x="22" y="13"/>
                  </a:cubicBezTo>
                  <a:cubicBezTo>
                    <a:pt x="22" y="10"/>
                    <a:pt x="22" y="4"/>
                    <a:pt x="20" y="1"/>
                  </a:cubicBezTo>
                  <a:lnTo>
                    <a:pt x="18" y="1"/>
                  </a:lnTo>
                  <a:cubicBezTo>
                    <a:pt x="19" y="4"/>
                    <a:pt x="19" y="8"/>
                    <a:pt x="18" y="13"/>
                  </a:cubicBezTo>
                  <a:cubicBezTo>
                    <a:pt x="18" y="7"/>
                    <a:pt x="17" y="3"/>
                    <a:pt x="1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69" name="Freeform 1697"/>
            <p:cNvSpPr>
              <a:spLocks/>
            </p:cNvSpPr>
            <p:nvPr userDrawn="1"/>
          </p:nvSpPr>
          <p:spPr bwMode="auto">
            <a:xfrm>
              <a:off x="393" y="190"/>
              <a:ext cx="9" cy="23"/>
            </a:xfrm>
            <a:custGeom>
              <a:avLst/>
              <a:gdLst>
                <a:gd name="T0" fmla="*/ 13 w 22"/>
                <a:gd name="T1" fmla="*/ 0 h 51"/>
                <a:gd name="T2" fmla="*/ 13 w 22"/>
                <a:gd name="T3" fmla="*/ 0 h 51"/>
                <a:gd name="T4" fmla="*/ 11 w 22"/>
                <a:gd name="T5" fmla="*/ 0 h 51"/>
                <a:gd name="T6" fmla="*/ 10 w 22"/>
                <a:gd name="T7" fmla="*/ 11 h 51"/>
                <a:gd name="T8" fmla="*/ 9 w 22"/>
                <a:gd name="T9" fmla="*/ 0 h 51"/>
                <a:gd name="T10" fmla="*/ 13 w 22"/>
                <a:gd name="T11" fmla="*/ 27 h 51"/>
                <a:gd name="T12" fmla="*/ 12 w 22"/>
                <a:gd name="T13" fmla="*/ 51 h 51"/>
                <a:gd name="T14" fmla="*/ 21 w 22"/>
                <a:gd name="T15" fmla="*/ 38 h 51"/>
                <a:gd name="T16" fmla="*/ 18 w 22"/>
                <a:gd name="T17" fmla="*/ 22 h 51"/>
                <a:gd name="T18" fmla="*/ 17 w 22"/>
                <a:gd name="T19" fmla="*/ 1 h 51"/>
                <a:gd name="T20" fmla="*/ 15 w 22"/>
                <a:gd name="T21" fmla="*/ 1 h 51"/>
                <a:gd name="T22" fmla="*/ 13 w 22"/>
                <a:gd name="T23" fmla="*/ 12 h 51"/>
                <a:gd name="T24" fmla="*/ 13 w 22"/>
                <a:gd name="T2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51">
                  <a:moveTo>
                    <a:pt x="13" y="0"/>
                  </a:moveTo>
                  <a:lnTo>
                    <a:pt x="13" y="0"/>
                  </a:lnTo>
                  <a:cubicBezTo>
                    <a:pt x="12" y="0"/>
                    <a:pt x="11" y="0"/>
                    <a:pt x="11" y="0"/>
                  </a:cubicBezTo>
                  <a:cubicBezTo>
                    <a:pt x="9" y="3"/>
                    <a:pt x="9" y="7"/>
                    <a:pt x="10" y="11"/>
                  </a:cubicBezTo>
                  <a:cubicBezTo>
                    <a:pt x="8" y="7"/>
                    <a:pt x="8" y="4"/>
                    <a:pt x="9" y="0"/>
                  </a:cubicBezTo>
                  <a:cubicBezTo>
                    <a:pt x="0" y="0"/>
                    <a:pt x="10" y="19"/>
                    <a:pt x="13" y="27"/>
                  </a:cubicBezTo>
                  <a:cubicBezTo>
                    <a:pt x="15" y="31"/>
                    <a:pt x="19" y="42"/>
                    <a:pt x="12" y="51"/>
                  </a:cubicBezTo>
                  <a:cubicBezTo>
                    <a:pt x="15" y="49"/>
                    <a:pt x="22" y="42"/>
                    <a:pt x="21" y="38"/>
                  </a:cubicBezTo>
                  <a:cubicBezTo>
                    <a:pt x="21" y="29"/>
                    <a:pt x="19" y="25"/>
                    <a:pt x="18" y="22"/>
                  </a:cubicBezTo>
                  <a:cubicBezTo>
                    <a:pt x="15" y="15"/>
                    <a:pt x="14" y="7"/>
                    <a:pt x="17" y="1"/>
                  </a:cubicBezTo>
                  <a:cubicBezTo>
                    <a:pt x="16" y="1"/>
                    <a:pt x="16" y="1"/>
                    <a:pt x="15" y="1"/>
                  </a:cubicBezTo>
                  <a:cubicBezTo>
                    <a:pt x="14" y="2"/>
                    <a:pt x="12" y="7"/>
                    <a:pt x="13" y="12"/>
                  </a:cubicBezTo>
                  <a:cubicBezTo>
                    <a:pt x="10" y="7"/>
                    <a:pt x="12" y="2"/>
                    <a:pt x="1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0" name="Freeform 1698"/>
            <p:cNvSpPr>
              <a:spLocks/>
            </p:cNvSpPr>
            <p:nvPr userDrawn="1"/>
          </p:nvSpPr>
          <p:spPr bwMode="auto">
            <a:xfrm>
              <a:off x="388" y="187"/>
              <a:ext cx="40" cy="30"/>
            </a:xfrm>
            <a:custGeom>
              <a:avLst/>
              <a:gdLst>
                <a:gd name="T0" fmla="*/ 24 w 90"/>
                <a:gd name="T1" fmla="*/ 1 h 65"/>
                <a:gd name="T2" fmla="*/ 24 w 90"/>
                <a:gd name="T3" fmla="*/ 1 h 65"/>
                <a:gd name="T4" fmla="*/ 15 w 90"/>
                <a:gd name="T5" fmla="*/ 1 h 65"/>
                <a:gd name="T6" fmla="*/ 21 w 90"/>
                <a:gd name="T7" fmla="*/ 48 h 65"/>
                <a:gd name="T8" fmla="*/ 1 w 90"/>
                <a:gd name="T9" fmla="*/ 65 h 65"/>
                <a:gd name="T10" fmla="*/ 24 w 90"/>
                <a:gd name="T11" fmla="*/ 41 h 65"/>
                <a:gd name="T12" fmla="*/ 18 w 90"/>
                <a:gd name="T13" fmla="*/ 4 h 65"/>
                <a:gd name="T14" fmla="*/ 50 w 90"/>
                <a:gd name="T15" fmla="*/ 14 h 65"/>
                <a:gd name="T16" fmla="*/ 80 w 90"/>
                <a:gd name="T17" fmla="*/ 31 h 65"/>
                <a:gd name="T18" fmla="*/ 70 w 90"/>
                <a:gd name="T19" fmla="*/ 42 h 65"/>
                <a:gd name="T20" fmla="*/ 76 w 90"/>
                <a:gd name="T21" fmla="*/ 57 h 65"/>
                <a:gd name="T22" fmla="*/ 90 w 90"/>
                <a:gd name="T23" fmla="*/ 60 h 65"/>
                <a:gd name="T24" fmla="*/ 71 w 90"/>
                <a:gd name="T25" fmla="*/ 52 h 65"/>
                <a:gd name="T26" fmla="*/ 77 w 90"/>
                <a:gd name="T27" fmla="*/ 38 h 65"/>
                <a:gd name="T28" fmla="*/ 82 w 90"/>
                <a:gd name="T29" fmla="*/ 27 h 65"/>
                <a:gd name="T30" fmla="*/ 48 w 90"/>
                <a:gd name="T31" fmla="*/ 10 h 65"/>
                <a:gd name="T32" fmla="*/ 24 w 90"/>
                <a:gd name="T33"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65">
                  <a:moveTo>
                    <a:pt x="24" y="1"/>
                  </a:moveTo>
                  <a:lnTo>
                    <a:pt x="24" y="1"/>
                  </a:lnTo>
                  <a:cubicBezTo>
                    <a:pt x="21" y="0"/>
                    <a:pt x="17" y="0"/>
                    <a:pt x="15" y="1"/>
                  </a:cubicBezTo>
                  <a:cubicBezTo>
                    <a:pt x="0" y="10"/>
                    <a:pt x="23" y="32"/>
                    <a:pt x="21" y="48"/>
                  </a:cubicBezTo>
                  <a:cubicBezTo>
                    <a:pt x="20" y="58"/>
                    <a:pt x="8" y="62"/>
                    <a:pt x="1" y="65"/>
                  </a:cubicBezTo>
                  <a:cubicBezTo>
                    <a:pt x="17" y="63"/>
                    <a:pt x="27" y="55"/>
                    <a:pt x="24" y="41"/>
                  </a:cubicBezTo>
                  <a:cubicBezTo>
                    <a:pt x="22" y="30"/>
                    <a:pt x="6" y="8"/>
                    <a:pt x="18" y="4"/>
                  </a:cubicBezTo>
                  <a:cubicBezTo>
                    <a:pt x="27" y="1"/>
                    <a:pt x="38" y="12"/>
                    <a:pt x="50" y="14"/>
                  </a:cubicBezTo>
                  <a:cubicBezTo>
                    <a:pt x="62" y="16"/>
                    <a:pt x="83" y="16"/>
                    <a:pt x="80" y="31"/>
                  </a:cubicBezTo>
                  <a:cubicBezTo>
                    <a:pt x="79" y="35"/>
                    <a:pt x="72" y="38"/>
                    <a:pt x="70" y="42"/>
                  </a:cubicBezTo>
                  <a:cubicBezTo>
                    <a:pt x="65" y="49"/>
                    <a:pt x="68" y="59"/>
                    <a:pt x="76" y="57"/>
                  </a:cubicBezTo>
                  <a:cubicBezTo>
                    <a:pt x="86" y="54"/>
                    <a:pt x="88" y="55"/>
                    <a:pt x="90" y="60"/>
                  </a:cubicBezTo>
                  <a:cubicBezTo>
                    <a:pt x="89" y="44"/>
                    <a:pt x="74" y="61"/>
                    <a:pt x="71" y="52"/>
                  </a:cubicBezTo>
                  <a:cubicBezTo>
                    <a:pt x="68" y="45"/>
                    <a:pt x="73" y="42"/>
                    <a:pt x="77" y="38"/>
                  </a:cubicBezTo>
                  <a:cubicBezTo>
                    <a:pt x="80" y="36"/>
                    <a:pt x="83" y="32"/>
                    <a:pt x="82" y="27"/>
                  </a:cubicBezTo>
                  <a:cubicBezTo>
                    <a:pt x="81" y="12"/>
                    <a:pt x="61" y="13"/>
                    <a:pt x="48" y="10"/>
                  </a:cubicBezTo>
                  <a:cubicBezTo>
                    <a:pt x="41" y="9"/>
                    <a:pt x="32" y="2"/>
                    <a:pt x="24"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1" name="Freeform 1699"/>
            <p:cNvSpPr>
              <a:spLocks/>
            </p:cNvSpPr>
            <p:nvPr userDrawn="1"/>
          </p:nvSpPr>
          <p:spPr bwMode="auto">
            <a:xfrm>
              <a:off x="397" y="182"/>
              <a:ext cx="16" cy="9"/>
            </a:xfrm>
            <a:custGeom>
              <a:avLst/>
              <a:gdLst>
                <a:gd name="T0" fmla="*/ 15 w 37"/>
                <a:gd name="T1" fmla="*/ 1 h 20"/>
                <a:gd name="T2" fmla="*/ 15 w 37"/>
                <a:gd name="T3" fmla="*/ 1 h 20"/>
                <a:gd name="T4" fmla="*/ 12 w 37"/>
                <a:gd name="T5" fmla="*/ 3 h 20"/>
                <a:gd name="T6" fmla="*/ 21 w 37"/>
                <a:gd name="T7" fmla="*/ 8 h 20"/>
                <a:gd name="T8" fmla="*/ 9 w 37"/>
                <a:gd name="T9" fmla="*/ 4 h 20"/>
                <a:gd name="T10" fmla="*/ 8 w 37"/>
                <a:gd name="T11" fmla="*/ 5 h 20"/>
                <a:gd name="T12" fmla="*/ 18 w 37"/>
                <a:gd name="T13" fmla="*/ 10 h 20"/>
                <a:gd name="T14" fmla="*/ 5 w 37"/>
                <a:gd name="T15" fmla="*/ 7 h 20"/>
                <a:gd name="T16" fmla="*/ 0 w 37"/>
                <a:gd name="T17" fmla="*/ 9 h 20"/>
                <a:gd name="T18" fmla="*/ 20 w 37"/>
                <a:gd name="T19" fmla="*/ 16 h 20"/>
                <a:gd name="T20" fmla="*/ 37 w 37"/>
                <a:gd name="T21" fmla="*/ 20 h 20"/>
                <a:gd name="T22" fmla="*/ 29 w 37"/>
                <a:gd name="T23" fmla="*/ 12 h 20"/>
                <a:gd name="T24" fmla="*/ 15 w 37"/>
                <a:gd name="T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20">
                  <a:moveTo>
                    <a:pt x="15" y="1"/>
                  </a:moveTo>
                  <a:lnTo>
                    <a:pt x="15" y="1"/>
                  </a:lnTo>
                  <a:cubicBezTo>
                    <a:pt x="14" y="1"/>
                    <a:pt x="12" y="2"/>
                    <a:pt x="12" y="3"/>
                  </a:cubicBezTo>
                  <a:cubicBezTo>
                    <a:pt x="16" y="3"/>
                    <a:pt x="19" y="5"/>
                    <a:pt x="21" y="8"/>
                  </a:cubicBezTo>
                  <a:cubicBezTo>
                    <a:pt x="19" y="7"/>
                    <a:pt x="13" y="4"/>
                    <a:pt x="9" y="4"/>
                  </a:cubicBezTo>
                  <a:cubicBezTo>
                    <a:pt x="8" y="5"/>
                    <a:pt x="8" y="5"/>
                    <a:pt x="8" y="5"/>
                  </a:cubicBezTo>
                  <a:cubicBezTo>
                    <a:pt x="9" y="6"/>
                    <a:pt x="14" y="6"/>
                    <a:pt x="18" y="10"/>
                  </a:cubicBezTo>
                  <a:cubicBezTo>
                    <a:pt x="13" y="7"/>
                    <a:pt x="7" y="7"/>
                    <a:pt x="5" y="7"/>
                  </a:cubicBezTo>
                  <a:cubicBezTo>
                    <a:pt x="3" y="8"/>
                    <a:pt x="3" y="9"/>
                    <a:pt x="0" y="9"/>
                  </a:cubicBezTo>
                  <a:cubicBezTo>
                    <a:pt x="7" y="9"/>
                    <a:pt x="11" y="10"/>
                    <a:pt x="20" y="16"/>
                  </a:cubicBezTo>
                  <a:cubicBezTo>
                    <a:pt x="26" y="19"/>
                    <a:pt x="37" y="20"/>
                    <a:pt x="37" y="20"/>
                  </a:cubicBezTo>
                  <a:cubicBezTo>
                    <a:pt x="34" y="18"/>
                    <a:pt x="31" y="13"/>
                    <a:pt x="29" y="12"/>
                  </a:cubicBezTo>
                  <a:cubicBezTo>
                    <a:pt x="26" y="7"/>
                    <a:pt x="21" y="0"/>
                    <a:pt x="1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2" name="Freeform 1700"/>
            <p:cNvSpPr>
              <a:spLocks/>
            </p:cNvSpPr>
            <p:nvPr userDrawn="1"/>
          </p:nvSpPr>
          <p:spPr bwMode="auto">
            <a:xfrm>
              <a:off x="410" y="208"/>
              <a:ext cx="5" cy="8"/>
            </a:xfrm>
            <a:custGeom>
              <a:avLst/>
              <a:gdLst>
                <a:gd name="T0" fmla="*/ 10 w 12"/>
                <a:gd name="T1" fmla="*/ 0 h 19"/>
                <a:gd name="T2" fmla="*/ 10 w 12"/>
                <a:gd name="T3" fmla="*/ 0 h 19"/>
                <a:gd name="T4" fmla="*/ 6 w 12"/>
                <a:gd name="T5" fmla="*/ 19 h 19"/>
                <a:gd name="T6" fmla="*/ 10 w 12"/>
                <a:gd name="T7" fmla="*/ 0 h 19"/>
              </a:gdLst>
              <a:ahLst/>
              <a:cxnLst>
                <a:cxn ang="0">
                  <a:pos x="T0" y="T1"/>
                </a:cxn>
                <a:cxn ang="0">
                  <a:pos x="T2" y="T3"/>
                </a:cxn>
                <a:cxn ang="0">
                  <a:pos x="T4" y="T5"/>
                </a:cxn>
                <a:cxn ang="0">
                  <a:pos x="T6" y="T7"/>
                </a:cxn>
              </a:cxnLst>
              <a:rect l="0" t="0" r="r" b="b"/>
              <a:pathLst>
                <a:path w="12" h="19">
                  <a:moveTo>
                    <a:pt x="10" y="0"/>
                  </a:moveTo>
                  <a:lnTo>
                    <a:pt x="10" y="0"/>
                  </a:lnTo>
                  <a:cubicBezTo>
                    <a:pt x="9" y="4"/>
                    <a:pt x="0" y="8"/>
                    <a:pt x="6" y="19"/>
                  </a:cubicBezTo>
                  <a:cubicBezTo>
                    <a:pt x="3" y="9"/>
                    <a:pt x="12" y="5"/>
                    <a:pt x="1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3" name="Freeform 1701"/>
            <p:cNvSpPr>
              <a:spLocks/>
            </p:cNvSpPr>
            <p:nvPr userDrawn="1"/>
          </p:nvSpPr>
          <p:spPr bwMode="auto">
            <a:xfrm>
              <a:off x="358" y="186"/>
              <a:ext cx="31" cy="33"/>
            </a:xfrm>
            <a:custGeom>
              <a:avLst/>
              <a:gdLst>
                <a:gd name="T0" fmla="*/ 39 w 68"/>
                <a:gd name="T1" fmla="*/ 25 h 73"/>
                <a:gd name="T2" fmla="*/ 39 w 68"/>
                <a:gd name="T3" fmla="*/ 25 h 73"/>
                <a:gd name="T4" fmla="*/ 41 w 68"/>
                <a:gd name="T5" fmla="*/ 21 h 73"/>
                <a:gd name="T6" fmla="*/ 39 w 68"/>
                <a:gd name="T7" fmla="*/ 16 h 73"/>
                <a:gd name="T8" fmla="*/ 41 w 68"/>
                <a:gd name="T9" fmla="*/ 16 h 73"/>
                <a:gd name="T10" fmla="*/ 40 w 68"/>
                <a:gd name="T11" fmla="*/ 16 h 73"/>
                <a:gd name="T12" fmla="*/ 38 w 68"/>
                <a:gd name="T13" fmla="*/ 13 h 73"/>
                <a:gd name="T14" fmla="*/ 37 w 68"/>
                <a:gd name="T15" fmla="*/ 12 h 73"/>
                <a:gd name="T16" fmla="*/ 39 w 68"/>
                <a:gd name="T17" fmla="*/ 13 h 73"/>
                <a:gd name="T18" fmla="*/ 41 w 68"/>
                <a:gd name="T19" fmla="*/ 15 h 73"/>
                <a:gd name="T20" fmla="*/ 42 w 68"/>
                <a:gd name="T21" fmla="*/ 15 h 73"/>
                <a:gd name="T22" fmla="*/ 42 w 68"/>
                <a:gd name="T23" fmla="*/ 1 h 73"/>
                <a:gd name="T24" fmla="*/ 41 w 68"/>
                <a:gd name="T25" fmla="*/ 2 h 73"/>
                <a:gd name="T26" fmla="*/ 39 w 68"/>
                <a:gd name="T27" fmla="*/ 4 h 73"/>
                <a:gd name="T28" fmla="*/ 37 w 68"/>
                <a:gd name="T29" fmla="*/ 5 h 73"/>
                <a:gd name="T30" fmla="*/ 38 w 68"/>
                <a:gd name="T31" fmla="*/ 4 h 73"/>
                <a:gd name="T32" fmla="*/ 40 w 68"/>
                <a:gd name="T33" fmla="*/ 1 h 73"/>
                <a:gd name="T34" fmla="*/ 41 w 68"/>
                <a:gd name="T35" fmla="*/ 0 h 73"/>
                <a:gd name="T36" fmla="*/ 27 w 68"/>
                <a:gd name="T37" fmla="*/ 0 h 73"/>
                <a:gd name="T38" fmla="*/ 28 w 68"/>
                <a:gd name="T39" fmla="*/ 1 h 73"/>
                <a:gd name="T40" fmla="*/ 30 w 68"/>
                <a:gd name="T41" fmla="*/ 4 h 73"/>
                <a:gd name="T42" fmla="*/ 31 w 68"/>
                <a:gd name="T43" fmla="*/ 5 h 73"/>
                <a:gd name="T44" fmla="*/ 29 w 68"/>
                <a:gd name="T45" fmla="*/ 4 h 73"/>
                <a:gd name="T46" fmla="*/ 27 w 68"/>
                <a:gd name="T47" fmla="*/ 2 h 73"/>
                <a:gd name="T48" fmla="*/ 26 w 68"/>
                <a:gd name="T49" fmla="*/ 1 h 73"/>
                <a:gd name="T50" fmla="*/ 26 w 68"/>
                <a:gd name="T51" fmla="*/ 15 h 73"/>
                <a:gd name="T52" fmla="*/ 27 w 68"/>
                <a:gd name="T53" fmla="*/ 15 h 73"/>
                <a:gd name="T54" fmla="*/ 29 w 68"/>
                <a:gd name="T55" fmla="*/ 13 h 73"/>
                <a:gd name="T56" fmla="*/ 31 w 68"/>
                <a:gd name="T57" fmla="*/ 12 h 73"/>
                <a:gd name="T58" fmla="*/ 30 w 68"/>
                <a:gd name="T59" fmla="*/ 13 h 73"/>
                <a:gd name="T60" fmla="*/ 28 w 68"/>
                <a:gd name="T61" fmla="*/ 16 h 73"/>
                <a:gd name="T62" fmla="*/ 27 w 68"/>
                <a:gd name="T63" fmla="*/ 16 h 73"/>
                <a:gd name="T64" fmla="*/ 29 w 68"/>
                <a:gd name="T65" fmla="*/ 16 h 73"/>
                <a:gd name="T66" fmla="*/ 27 w 68"/>
                <a:gd name="T67" fmla="*/ 21 h 73"/>
                <a:gd name="T68" fmla="*/ 29 w 68"/>
                <a:gd name="T69" fmla="*/ 25 h 73"/>
                <a:gd name="T70" fmla="*/ 29 w 68"/>
                <a:gd name="T71" fmla="*/ 25 h 73"/>
                <a:gd name="T72" fmla="*/ 29 w 68"/>
                <a:gd name="T73" fmla="*/ 28 h 73"/>
                <a:gd name="T74" fmla="*/ 27 w 68"/>
                <a:gd name="T75" fmla="*/ 29 h 73"/>
                <a:gd name="T76" fmla="*/ 27 w 68"/>
                <a:gd name="T77" fmla="*/ 26 h 73"/>
                <a:gd name="T78" fmla="*/ 27 w 68"/>
                <a:gd name="T79" fmla="*/ 26 h 73"/>
                <a:gd name="T80" fmla="*/ 21 w 68"/>
                <a:gd name="T81" fmla="*/ 27 h 73"/>
                <a:gd name="T82" fmla="*/ 6 w 68"/>
                <a:gd name="T83" fmla="*/ 51 h 73"/>
                <a:gd name="T84" fmla="*/ 12 w 68"/>
                <a:gd name="T85" fmla="*/ 66 h 73"/>
                <a:gd name="T86" fmla="*/ 12 w 68"/>
                <a:gd name="T87" fmla="*/ 73 h 73"/>
                <a:gd name="T88" fmla="*/ 34 w 68"/>
                <a:gd name="T89" fmla="*/ 73 h 73"/>
                <a:gd name="T90" fmla="*/ 56 w 68"/>
                <a:gd name="T91" fmla="*/ 73 h 73"/>
                <a:gd name="T92" fmla="*/ 56 w 68"/>
                <a:gd name="T93" fmla="*/ 66 h 73"/>
                <a:gd name="T94" fmla="*/ 62 w 68"/>
                <a:gd name="T95" fmla="*/ 51 h 73"/>
                <a:gd name="T96" fmla="*/ 47 w 68"/>
                <a:gd name="T97" fmla="*/ 27 h 73"/>
                <a:gd name="T98" fmla="*/ 41 w 68"/>
                <a:gd name="T99" fmla="*/ 26 h 73"/>
                <a:gd name="T100" fmla="*/ 41 w 68"/>
                <a:gd name="T101" fmla="*/ 26 h 73"/>
                <a:gd name="T102" fmla="*/ 41 w 68"/>
                <a:gd name="T103" fmla="*/ 29 h 73"/>
                <a:gd name="T104" fmla="*/ 39 w 68"/>
                <a:gd name="T105" fmla="*/ 28 h 73"/>
                <a:gd name="T106" fmla="*/ 39 w 68"/>
                <a:gd name="T107" fmla="*/ 25 h 73"/>
                <a:gd name="T108" fmla="*/ 39 w 68"/>
                <a:gd name="T109" fmla="*/ 2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 h="73">
                  <a:moveTo>
                    <a:pt x="39" y="25"/>
                  </a:moveTo>
                  <a:lnTo>
                    <a:pt x="39" y="25"/>
                  </a:lnTo>
                  <a:cubicBezTo>
                    <a:pt x="40" y="24"/>
                    <a:pt x="41" y="22"/>
                    <a:pt x="41" y="21"/>
                  </a:cubicBezTo>
                  <a:cubicBezTo>
                    <a:pt x="41" y="19"/>
                    <a:pt x="40" y="17"/>
                    <a:pt x="39" y="16"/>
                  </a:cubicBezTo>
                  <a:lnTo>
                    <a:pt x="41" y="16"/>
                  </a:lnTo>
                  <a:lnTo>
                    <a:pt x="40" y="16"/>
                  </a:lnTo>
                  <a:cubicBezTo>
                    <a:pt x="40" y="15"/>
                    <a:pt x="39" y="14"/>
                    <a:pt x="38" y="13"/>
                  </a:cubicBezTo>
                  <a:cubicBezTo>
                    <a:pt x="38" y="13"/>
                    <a:pt x="38" y="12"/>
                    <a:pt x="37" y="12"/>
                  </a:cubicBezTo>
                  <a:cubicBezTo>
                    <a:pt x="38" y="12"/>
                    <a:pt x="38" y="12"/>
                    <a:pt x="39" y="13"/>
                  </a:cubicBezTo>
                  <a:cubicBezTo>
                    <a:pt x="40" y="13"/>
                    <a:pt x="41" y="14"/>
                    <a:pt x="41" y="15"/>
                  </a:cubicBezTo>
                  <a:lnTo>
                    <a:pt x="42" y="15"/>
                  </a:lnTo>
                  <a:lnTo>
                    <a:pt x="42" y="1"/>
                  </a:lnTo>
                  <a:lnTo>
                    <a:pt x="41" y="2"/>
                  </a:lnTo>
                  <a:cubicBezTo>
                    <a:pt x="41" y="2"/>
                    <a:pt x="40" y="3"/>
                    <a:pt x="39" y="4"/>
                  </a:cubicBezTo>
                  <a:cubicBezTo>
                    <a:pt x="38" y="4"/>
                    <a:pt x="38" y="5"/>
                    <a:pt x="37" y="5"/>
                  </a:cubicBezTo>
                  <a:cubicBezTo>
                    <a:pt x="38" y="5"/>
                    <a:pt x="38" y="4"/>
                    <a:pt x="38" y="4"/>
                  </a:cubicBezTo>
                  <a:cubicBezTo>
                    <a:pt x="39" y="3"/>
                    <a:pt x="40" y="2"/>
                    <a:pt x="40" y="1"/>
                  </a:cubicBezTo>
                  <a:lnTo>
                    <a:pt x="41" y="0"/>
                  </a:lnTo>
                  <a:lnTo>
                    <a:pt x="27" y="0"/>
                  </a:lnTo>
                  <a:lnTo>
                    <a:pt x="28" y="1"/>
                  </a:lnTo>
                  <a:cubicBezTo>
                    <a:pt x="28" y="2"/>
                    <a:pt x="29" y="3"/>
                    <a:pt x="30" y="4"/>
                  </a:cubicBezTo>
                  <a:cubicBezTo>
                    <a:pt x="30" y="4"/>
                    <a:pt x="30" y="5"/>
                    <a:pt x="31" y="5"/>
                  </a:cubicBezTo>
                  <a:cubicBezTo>
                    <a:pt x="30" y="5"/>
                    <a:pt x="30" y="4"/>
                    <a:pt x="29" y="4"/>
                  </a:cubicBezTo>
                  <a:cubicBezTo>
                    <a:pt x="28" y="3"/>
                    <a:pt x="27" y="2"/>
                    <a:pt x="27" y="2"/>
                  </a:cubicBezTo>
                  <a:lnTo>
                    <a:pt x="26" y="1"/>
                  </a:lnTo>
                  <a:lnTo>
                    <a:pt x="26" y="15"/>
                  </a:lnTo>
                  <a:lnTo>
                    <a:pt x="27" y="15"/>
                  </a:lnTo>
                  <a:cubicBezTo>
                    <a:pt x="27" y="14"/>
                    <a:pt x="28" y="13"/>
                    <a:pt x="29" y="13"/>
                  </a:cubicBezTo>
                  <a:cubicBezTo>
                    <a:pt x="30" y="12"/>
                    <a:pt x="30" y="12"/>
                    <a:pt x="31" y="12"/>
                  </a:cubicBezTo>
                  <a:cubicBezTo>
                    <a:pt x="30" y="12"/>
                    <a:pt x="30" y="13"/>
                    <a:pt x="30" y="13"/>
                  </a:cubicBezTo>
                  <a:cubicBezTo>
                    <a:pt x="29" y="14"/>
                    <a:pt x="28" y="15"/>
                    <a:pt x="28" y="16"/>
                  </a:cubicBezTo>
                  <a:lnTo>
                    <a:pt x="27" y="16"/>
                  </a:lnTo>
                  <a:lnTo>
                    <a:pt x="29" y="16"/>
                  </a:lnTo>
                  <a:cubicBezTo>
                    <a:pt x="28" y="17"/>
                    <a:pt x="27" y="19"/>
                    <a:pt x="27" y="21"/>
                  </a:cubicBezTo>
                  <a:cubicBezTo>
                    <a:pt x="27" y="22"/>
                    <a:pt x="28" y="24"/>
                    <a:pt x="29" y="25"/>
                  </a:cubicBezTo>
                  <a:lnTo>
                    <a:pt x="29" y="25"/>
                  </a:lnTo>
                  <a:lnTo>
                    <a:pt x="29" y="28"/>
                  </a:lnTo>
                  <a:lnTo>
                    <a:pt x="27" y="29"/>
                  </a:lnTo>
                  <a:lnTo>
                    <a:pt x="27" y="26"/>
                  </a:lnTo>
                  <a:lnTo>
                    <a:pt x="27" y="26"/>
                  </a:lnTo>
                  <a:cubicBezTo>
                    <a:pt x="25" y="26"/>
                    <a:pt x="23" y="26"/>
                    <a:pt x="21" y="27"/>
                  </a:cubicBezTo>
                  <a:cubicBezTo>
                    <a:pt x="9" y="30"/>
                    <a:pt x="0" y="36"/>
                    <a:pt x="6" y="51"/>
                  </a:cubicBezTo>
                  <a:cubicBezTo>
                    <a:pt x="7" y="56"/>
                    <a:pt x="10" y="61"/>
                    <a:pt x="12" y="66"/>
                  </a:cubicBezTo>
                  <a:lnTo>
                    <a:pt x="12" y="73"/>
                  </a:lnTo>
                  <a:cubicBezTo>
                    <a:pt x="12" y="73"/>
                    <a:pt x="28" y="73"/>
                    <a:pt x="34" y="73"/>
                  </a:cubicBezTo>
                  <a:cubicBezTo>
                    <a:pt x="40" y="73"/>
                    <a:pt x="56" y="73"/>
                    <a:pt x="56" y="73"/>
                  </a:cubicBezTo>
                  <a:lnTo>
                    <a:pt x="56" y="66"/>
                  </a:lnTo>
                  <a:cubicBezTo>
                    <a:pt x="58" y="61"/>
                    <a:pt x="61" y="56"/>
                    <a:pt x="62" y="51"/>
                  </a:cubicBezTo>
                  <a:cubicBezTo>
                    <a:pt x="68" y="36"/>
                    <a:pt x="60" y="30"/>
                    <a:pt x="47" y="27"/>
                  </a:cubicBezTo>
                  <a:cubicBezTo>
                    <a:pt x="45" y="26"/>
                    <a:pt x="43" y="26"/>
                    <a:pt x="41" y="26"/>
                  </a:cubicBezTo>
                  <a:lnTo>
                    <a:pt x="41" y="26"/>
                  </a:lnTo>
                  <a:lnTo>
                    <a:pt x="41" y="29"/>
                  </a:lnTo>
                  <a:lnTo>
                    <a:pt x="39" y="28"/>
                  </a:lnTo>
                  <a:lnTo>
                    <a:pt x="39" y="25"/>
                  </a:lnTo>
                  <a:lnTo>
                    <a:pt x="39" y="25"/>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4" name="Freeform 1702"/>
            <p:cNvSpPr>
              <a:spLocks/>
            </p:cNvSpPr>
            <p:nvPr userDrawn="1"/>
          </p:nvSpPr>
          <p:spPr bwMode="auto">
            <a:xfrm>
              <a:off x="372" y="208"/>
              <a:ext cx="0" cy="1"/>
            </a:xfrm>
            <a:custGeom>
              <a:avLst/>
              <a:gdLst>
                <a:gd name="T0" fmla="*/ 2 h 2"/>
                <a:gd name="T1" fmla="*/ 2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cubicBezTo>
                    <a:pt x="0" y="1"/>
                    <a:pt x="0" y="1"/>
                    <a:pt x="0" y="0"/>
                  </a:cubicBezTo>
                  <a:lnTo>
                    <a:pt x="0" y="0"/>
                  </a:lnTo>
                  <a:lnTo>
                    <a:pt x="0"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5" name="Freeform 1703"/>
            <p:cNvSpPr>
              <a:spLocks/>
            </p:cNvSpPr>
            <p:nvPr userDrawn="1"/>
          </p:nvSpPr>
          <p:spPr bwMode="auto">
            <a:xfrm>
              <a:off x="362" y="208"/>
              <a:ext cx="1" cy="2"/>
            </a:xfrm>
            <a:custGeom>
              <a:avLst/>
              <a:gdLst>
                <a:gd name="T0" fmla="*/ 1 w 3"/>
                <a:gd name="T1" fmla="*/ 2 h 5"/>
                <a:gd name="T2" fmla="*/ 1 w 3"/>
                <a:gd name="T3" fmla="*/ 2 h 5"/>
                <a:gd name="T4" fmla="*/ 2 w 3"/>
                <a:gd name="T5" fmla="*/ 5 h 5"/>
                <a:gd name="T6" fmla="*/ 3 w 3"/>
                <a:gd name="T7" fmla="*/ 3 h 5"/>
                <a:gd name="T8" fmla="*/ 0 w 3"/>
                <a:gd name="T9" fmla="*/ 0 h 5"/>
                <a:gd name="T10" fmla="*/ 0 w 3"/>
                <a:gd name="T11" fmla="*/ 1 h 5"/>
                <a:gd name="T12" fmla="*/ 1 w 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1" y="2"/>
                  </a:moveTo>
                  <a:lnTo>
                    <a:pt x="1" y="2"/>
                  </a:lnTo>
                  <a:cubicBezTo>
                    <a:pt x="1" y="3"/>
                    <a:pt x="1" y="4"/>
                    <a:pt x="2" y="5"/>
                  </a:cubicBezTo>
                  <a:cubicBezTo>
                    <a:pt x="2" y="4"/>
                    <a:pt x="3" y="4"/>
                    <a:pt x="3" y="3"/>
                  </a:cubicBezTo>
                  <a:cubicBezTo>
                    <a:pt x="2" y="2"/>
                    <a:pt x="1" y="1"/>
                    <a:pt x="0" y="0"/>
                  </a:cubicBezTo>
                  <a:lnTo>
                    <a:pt x="0" y="1"/>
                  </a:lnTo>
                  <a:cubicBezTo>
                    <a:pt x="0" y="1"/>
                    <a:pt x="0" y="1"/>
                    <a:pt x="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6" name="Freeform 1704"/>
            <p:cNvSpPr>
              <a:spLocks/>
            </p:cNvSpPr>
            <p:nvPr userDrawn="1"/>
          </p:nvSpPr>
          <p:spPr bwMode="auto">
            <a:xfrm>
              <a:off x="361" y="205"/>
              <a:ext cx="2" cy="2"/>
            </a:xfrm>
            <a:custGeom>
              <a:avLst/>
              <a:gdLst>
                <a:gd name="T0" fmla="*/ 1 w 3"/>
                <a:gd name="T1" fmla="*/ 6 h 6"/>
                <a:gd name="T2" fmla="*/ 1 w 3"/>
                <a:gd name="T3" fmla="*/ 6 h 6"/>
                <a:gd name="T4" fmla="*/ 1 w 3"/>
                <a:gd name="T5" fmla="*/ 6 h 6"/>
                <a:gd name="T6" fmla="*/ 3 w 3"/>
                <a:gd name="T7" fmla="*/ 3 h 6"/>
                <a:gd name="T8" fmla="*/ 1 w 3"/>
                <a:gd name="T9" fmla="*/ 0 h 6"/>
                <a:gd name="T10" fmla="*/ 0 w 3"/>
                <a:gd name="T11" fmla="*/ 2 h 6"/>
                <a:gd name="T12" fmla="*/ 1 w 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1" y="6"/>
                  </a:moveTo>
                  <a:lnTo>
                    <a:pt x="1" y="6"/>
                  </a:lnTo>
                  <a:lnTo>
                    <a:pt x="1" y="6"/>
                  </a:lnTo>
                  <a:cubicBezTo>
                    <a:pt x="2" y="5"/>
                    <a:pt x="3" y="4"/>
                    <a:pt x="3" y="3"/>
                  </a:cubicBezTo>
                  <a:cubicBezTo>
                    <a:pt x="2" y="2"/>
                    <a:pt x="2" y="1"/>
                    <a:pt x="1" y="0"/>
                  </a:cubicBezTo>
                  <a:lnTo>
                    <a:pt x="0" y="2"/>
                  </a:lnTo>
                  <a:cubicBezTo>
                    <a:pt x="0" y="3"/>
                    <a:pt x="0" y="5"/>
                    <a:pt x="1"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7" name="Freeform 1705"/>
            <p:cNvSpPr>
              <a:spLocks/>
            </p:cNvSpPr>
            <p:nvPr userDrawn="1"/>
          </p:nvSpPr>
          <p:spPr bwMode="auto">
            <a:xfrm>
              <a:off x="361" y="204"/>
              <a:ext cx="1" cy="1"/>
            </a:xfrm>
            <a:custGeom>
              <a:avLst/>
              <a:gdLst>
                <a:gd name="T0" fmla="*/ 0 w 1"/>
                <a:gd name="T1" fmla="*/ 2 h 2"/>
                <a:gd name="T2" fmla="*/ 0 w 1"/>
                <a:gd name="T3" fmla="*/ 2 h 2"/>
                <a:gd name="T4" fmla="*/ 1 w 1"/>
                <a:gd name="T5" fmla="*/ 1 h 2"/>
                <a:gd name="T6" fmla="*/ 0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lnTo>
                    <a:pt x="0" y="2"/>
                  </a:lnTo>
                  <a:lnTo>
                    <a:pt x="1" y="1"/>
                  </a:lnTo>
                  <a:lnTo>
                    <a:pt x="0" y="0"/>
                  </a:lnTo>
                  <a:cubicBezTo>
                    <a:pt x="0" y="0"/>
                    <a:pt x="0" y="1"/>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8" name="Freeform 1706"/>
            <p:cNvSpPr>
              <a:spLocks/>
            </p:cNvSpPr>
            <p:nvPr userDrawn="1"/>
          </p:nvSpPr>
          <p:spPr bwMode="auto">
            <a:xfrm>
              <a:off x="361" y="201"/>
              <a:ext cx="2" cy="3"/>
            </a:xfrm>
            <a:custGeom>
              <a:avLst/>
              <a:gdLst>
                <a:gd name="T0" fmla="*/ 0 w 3"/>
                <a:gd name="T1" fmla="*/ 5 h 6"/>
                <a:gd name="T2" fmla="*/ 0 w 3"/>
                <a:gd name="T3" fmla="*/ 5 h 6"/>
                <a:gd name="T4" fmla="*/ 1 w 3"/>
                <a:gd name="T5" fmla="*/ 6 h 6"/>
                <a:gd name="T6" fmla="*/ 3 w 3"/>
                <a:gd name="T7" fmla="*/ 2 h 6"/>
                <a:gd name="T8" fmla="*/ 2 w 3"/>
                <a:gd name="T9" fmla="*/ 0 h 6"/>
                <a:gd name="T10" fmla="*/ 0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0" y="5"/>
                  </a:moveTo>
                  <a:lnTo>
                    <a:pt x="0" y="5"/>
                  </a:lnTo>
                  <a:lnTo>
                    <a:pt x="1" y="6"/>
                  </a:lnTo>
                  <a:cubicBezTo>
                    <a:pt x="2" y="4"/>
                    <a:pt x="2" y="3"/>
                    <a:pt x="3" y="2"/>
                  </a:cubicBezTo>
                  <a:cubicBezTo>
                    <a:pt x="3" y="1"/>
                    <a:pt x="3" y="1"/>
                    <a:pt x="2" y="0"/>
                  </a:cubicBezTo>
                  <a:cubicBezTo>
                    <a:pt x="1" y="2"/>
                    <a:pt x="0" y="3"/>
                    <a:pt x="0"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79" name="Freeform 1707"/>
            <p:cNvSpPr>
              <a:spLocks/>
            </p:cNvSpPr>
            <p:nvPr userDrawn="1"/>
          </p:nvSpPr>
          <p:spPr bwMode="auto">
            <a:xfrm>
              <a:off x="363" y="200"/>
              <a:ext cx="1" cy="2"/>
            </a:xfrm>
            <a:custGeom>
              <a:avLst/>
              <a:gdLst>
                <a:gd name="T0" fmla="*/ 0 w 4"/>
                <a:gd name="T1" fmla="*/ 3 h 4"/>
                <a:gd name="T2" fmla="*/ 0 w 4"/>
                <a:gd name="T3" fmla="*/ 3 h 4"/>
                <a:gd name="T4" fmla="*/ 1 w 4"/>
                <a:gd name="T5" fmla="*/ 4 h 4"/>
                <a:gd name="T6" fmla="*/ 4 w 4"/>
                <a:gd name="T7" fmla="*/ 1 h 4"/>
                <a:gd name="T8" fmla="*/ 3 w 4"/>
                <a:gd name="T9" fmla="*/ 0 h 4"/>
                <a:gd name="T10" fmla="*/ 0 w 4"/>
                <a:gd name="T11" fmla="*/ 3 h 4"/>
                <a:gd name="T12" fmla="*/ 0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3"/>
                  </a:moveTo>
                  <a:lnTo>
                    <a:pt x="0" y="3"/>
                  </a:lnTo>
                  <a:lnTo>
                    <a:pt x="1" y="4"/>
                  </a:lnTo>
                  <a:cubicBezTo>
                    <a:pt x="1" y="3"/>
                    <a:pt x="2" y="2"/>
                    <a:pt x="4" y="1"/>
                  </a:cubicBezTo>
                  <a:lnTo>
                    <a:pt x="3" y="0"/>
                  </a:lnTo>
                  <a:cubicBezTo>
                    <a:pt x="2" y="1"/>
                    <a:pt x="1" y="2"/>
                    <a:pt x="0" y="3"/>
                  </a:cubicBezTo>
                  <a:lnTo>
                    <a:pt x="0"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0" name="Rectangle 1708"/>
            <p:cNvSpPr>
              <a:spLocks noChangeArrowheads="1"/>
            </p:cNvSpPr>
            <p:nvPr userDrawn="1"/>
          </p:nvSpPr>
          <p:spPr bwMode="auto">
            <a:xfrm>
              <a:off x="364" y="200"/>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1" name="Freeform 1709"/>
            <p:cNvSpPr>
              <a:spLocks/>
            </p:cNvSpPr>
            <p:nvPr userDrawn="1"/>
          </p:nvSpPr>
          <p:spPr bwMode="auto">
            <a:xfrm>
              <a:off x="364" y="199"/>
              <a:ext cx="3" cy="3"/>
            </a:xfrm>
            <a:custGeom>
              <a:avLst/>
              <a:gdLst>
                <a:gd name="T0" fmla="*/ 2 w 6"/>
                <a:gd name="T1" fmla="*/ 1 h 6"/>
                <a:gd name="T2" fmla="*/ 2 w 6"/>
                <a:gd name="T3" fmla="*/ 1 h 6"/>
                <a:gd name="T4" fmla="*/ 0 w 6"/>
                <a:gd name="T5" fmla="*/ 3 h 6"/>
                <a:gd name="T6" fmla="*/ 3 w 6"/>
                <a:gd name="T7" fmla="*/ 6 h 6"/>
                <a:gd name="T8" fmla="*/ 6 w 6"/>
                <a:gd name="T9" fmla="*/ 3 h 6"/>
                <a:gd name="T10" fmla="*/ 4 w 6"/>
                <a:gd name="T11" fmla="*/ 0 h 6"/>
                <a:gd name="T12" fmla="*/ 2 w 6"/>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1"/>
                  </a:moveTo>
                  <a:lnTo>
                    <a:pt x="2" y="1"/>
                  </a:lnTo>
                  <a:cubicBezTo>
                    <a:pt x="1" y="2"/>
                    <a:pt x="1" y="2"/>
                    <a:pt x="0" y="3"/>
                  </a:cubicBezTo>
                  <a:cubicBezTo>
                    <a:pt x="1" y="4"/>
                    <a:pt x="2" y="5"/>
                    <a:pt x="3" y="6"/>
                  </a:cubicBezTo>
                  <a:cubicBezTo>
                    <a:pt x="4" y="5"/>
                    <a:pt x="5" y="4"/>
                    <a:pt x="6" y="3"/>
                  </a:cubicBezTo>
                  <a:cubicBezTo>
                    <a:pt x="5" y="2"/>
                    <a:pt x="4" y="1"/>
                    <a:pt x="4" y="0"/>
                  </a:cubicBezTo>
                  <a:cubicBezTo>
                    <a:pt x="3" y="1"/>
                    <a:pt x="2" y="1"/>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2" name="Freeform 1710"/>
            <p:cNvSpPr>
              <a:spLocks/>
            </p:cNvSpPr>
            <p:nvPr userDrawn="1"/>
          </p:nvSpPr>
          <p:spPr bwMode="auto">
            <a:xfrm>
              <a:off x="366" y="199"/>
              <a:ext cx="2" cy="1"/>
            </a:xfrm>
            <a:custGeom>
              <a:avLst/>
              <a:gdLst>
                <a:gd name="T0" fmla="*/ 0 w 4"/>
                <a:gd name="T1" fmla="*/ 1 h 4"/>
                <a:gd name="T2" fmla="*/ 0 w 4"/>
                <a:gd name="T3" fmla="*/ 1 h 4"/>
                <a:gd name="T4" fmla="*/ 2 w 4"/>
                <a:gd name="T5" fmla="*/ 4 h 4"/>
                <a:gd name="T6" fmla="*/ 4 w 4"/>
                <a:gd name="T7" fmla="*/ 1 h 4"/>
                <a:gd name="T8" fmla="*/ 4 w 4"/>
                <a:gd name="T9" fmla="*/ 0 h 4"/>
                <a:gd name="T10" fmla="*/ 0 w 4"/>
                <a:gd name="T11" fmla="*/ 1 h 4"/>
              </a:gdLst>
              <a:ahLst/>
              <a:cxnLst>
                <a:cxn ang="0">
                  <a:pos x="T0" y="T1"/>
                </a:cxn>
                <a:cxn ang="0">
                  <a:pos x="T2" y="T3"/>
                </a:cxn>
                <a:cxn ang="0">
                  <a:pos x="T4" y="T5"/>
                </a:cxn>
                <a:cxn ang="0">
                  <a:pos x="T6" y="T7"/>
                </a:cxn>
                <a:cxn ang="0">
                  <a:pos x="T8" y="T9"/>
                </a:cxn>
                <a:cxn ang="0">
                  <a:pos x="T10" y="T11"/>
                </a:cxn>
              </a:cxnLst>
              <a:rect l="0" t="0" r="r" b="b"/>
              <a:pathLst>
                <a:path w="4" h="4">
                  <a:moveTo>
                    <a:pt x="0" y="1"/>
                  </a:moveTo>
                  <a:lnTo>
                    <a:pt x="0" y="1"/>
                  </a:lnTo>
                  <a:cubicBezTo>
                    <a:pt x="1" y="2"/>
                    <a:pt x="1" y="3"/>
                    <a:pt x="2" y="4"/>
                  </a:cubicBezTo>
                  <a:cubicBezTo>
                    <a:pt x="3" y="3"/>
                    <a:pt x="4" y="2"/>
                    <a:pt x="4" y="1"/>
                  </a:cubicBezTo>
                  <a:lnTo>
                    <a:pt x="4" y="0"/>
                  </a:lnTo>
                  <a:cubicBezTo>
                    <a:pt x="3" y="0"/>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3" name="Freeform 1711"/>
            <p:cNvSpPr>
              <a:spLocks/>
            </p:cNvSpPr>
            <p:nvPr userDrawn="1"/>
          </p:nvSpPr>
          <p:spPr bwMode="auto">
            <a:xfrm>
              <a:off x="367" y="200"/>
              <a:ext cx="2" cy="2"/>
            </a:xfrm>
            <a:custGeom>
              <a:avLst/>
              <a:gdLst>
                <a:gd name="T0" fmla="*/ 3 w 4"/>
                <a:gd name="T1" fmla="*/ 0 h 6"/>
                <a:gd name="T2" fmla="*/ 3 w 4"/>
                <a:gd name="T3" fmla="*/ 0 h 6"/>
                <a:gd name="T4" fmla="*/ 0 w 4"/>
                <a:gd name="T5" fmla="*/ 2 h 6"/>
                <a:gd name="T6" fmla="*/ 3 w 4"/>
                <a:gd name="T7" fmla="*/ 6 h 6"/>
                <a:gd name="T8" fmla="*/ 4 w 4"/>
                <a:gd name="T9" fmla="*/ 5 h 6"/>
                <a:gd name="T10" fmla="*/ 3 w 4"/>
                <a:gd name="T11" fmla="*/ 0 h 6"/>
              </a:gdLst>
              <a:ahLst/>
              <a:cxnLst>
                <a:cxn ang="0">
                  <a:pos x="T0" y="T1"/>
                </a:cxn>
                <a:cxn ang="0">
                  <a:pos x="T2" y="T3"/>
                </a:cxn>
                <a:cxn ang="0">
                  <a:pos x="T4" y="T5"/>
                </a:cxn>
                <a:cxn ang="0">
                  <a:pos x="T6" y="T7"/>
                </a:cxn>
                <a:cxn ang="0">
                  <a:pos x="T8" y="T9"/>
                </a:cxn>
                <a:cxn ang="0">
                  <a:pos x="T10" y="T11"/>
                </a:cxn>
              </a:cxnLst>
              <a:rect l="0" t="0" r="r" b="b"/>
              <a:pathLst>
                <a:path w="4" h="6">
                  <a:moveTo>
                    <a:pt x="3" y="0"/>
                  </a:moveTo>
                  <a:lnTo>
                    <a:pt x="3" y="0"/>
                  </a:lnTo>
                  <a:cubicBezTo>
                    <a:pt x="2" y="1"/>
                    <a:pt x="1" y="2"/>
                    <a:pt x="0" y="2"/>
                  </a:cubicBezTo>
                  <a:cubicBezTo>
                    <a:pt x="1" y="3"/>
                    <a:pt x="2" y="5"/>
                    <a:pt x="3" y="6"/>
                  </a:cubicBezTo>
                  <a:lnTo>
                    <a:pt x="4" y="5"/>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4" name="Freeform 1712"/>
            <p:cNvSpPr>
              <a:spLocks/>
            </p:cNvSpPr>
            <p:nvPr userDrawn="1"/>
          </p:nvSpPr>
          <p:spPr bwMode="auto">
            <a:xfrm>
              <a:off x="368" y="202"/>
              <a:ext cx="1" cy="1"/>
            </a:xfrm>
            <a:custGeom>
              <a:avLst/>
              <a:gdLst>
                <a:gd name="T0" fmla="*/ 1 w 1"/>
                <a:gd name="T1" fmla="*/ 0 h 1"/>
                <a:gd name="T2" fmla="*/ 1 w 1"/>
                <a:gd name="T3" fmla="*/ 0 h 1"/>
                <a:gd name="T4" fmla="*/ 0 w 1"/>
                <a:gd name="T5" fmla="*/ 0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lnTo>
                    <a:pt x="0" y="0"/>
                  </a:lnTo>
                  <a:lnTo>
                    <a:pt x="1"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5" name="Freeform 1713"/>
            <p:cNvSpPr>
              <a:spLocks/>
            </p:cNvSpPr>
            <p:nvPr userDrawn="1"/>
          </p:nvSpPr>
          <p:spPr bwMode="auto">
            <a:xfrm>
              <a:off x="367" y="203"/>
              <a:ext cx="2" cy="2"/>
            </a:xfrm>
            <a:custGeom>
              <a:avLst/>
              <a:gdLst>
                <a:gd name="T0" fmla="*/ 4 w 5"/>
                <a:gd name="T1" fmla="*/ 1 h 6"/>
                <a:gd name="T2" fmla="*/ 4 w 5"/>
                <a:gd name="T3" fmla="*/ 1 h 6"/>
                <a:gd name="T4" fmla="*/ 3 w 5"/>
                <a:gd name="T5" fmla="*/ 0 h 6"/>
                <a:gd name="T6" fmla="*/ 0 w 5"/>
                <a:gd name="T7" fmla="*/ 3 h 6"/>
                <a:gd name="T8" fmla="*/ 3 w 5"/>
                <a:gd name="T9" fmla="*/ 6 h 6"/>
                <a:gd name="T10" fmla="*/ 5 w 5"/>
                <a:gd name="T11" fmla="*/ 3 h 6"/>
                <a:gd name="T12" fmla="*/ 4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1"/>
                  </a:moveTo>
                  <a:lnTo>
                    <a:pt x="4" y="1"/>
                  </a:lnTo>
                  <a:cubicBezTo>
                    <a:pt x="4" y="1"/>
                    <a:pt x="3" y="0"/>
                    <a:pt x="3" y="0"/>
                  </a:cubicBezTo>
                  <a:cubicBezTo>
                    <a:pt x="2" y="1"/>
                    <a:pt x="1" y="2"/>
                    <a:pt x="0" y="3"/>
                  </a:cubicBezTo>
                  <a:cubicBezTo>
                    <a:pt x="1" y="4"/>
                    <a:pt x="2" y="5"/>
                    <a:pt x="3" y="6"/>
                  </a:cubicBezTo>
                  <a:cubicBezTo>
                    <a:pt x="3" y="5"/>
                    <a:pt x="4" y="4"/>
                    <a:pt x="5" y="3"/>
                  </a:cubicBezTo>
                  <a:lnTo>
                    <a:pt x="4"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6" name="Freeform 1714"/>
            <p:cNvSpPr>
              <a:spLocks/>
            </p:cNvSpPr>
            <p:nvPr userDrawn="1"/>
          </p:nvSpPr>
          <p:spPr bwMode="auto">
            <a:xfrm>
              <a:off x="368" y="205"/>
              <a:ext cx="2" cy="2"/>
            </a:xfrm>
            <a:custGeom>
              <a:avLst/>
              <a:gdLst>
                <a:gd name="T0" fmla="*/ 2 w 3"/>
                <a:gd name="T1" fmla="*/ 0 h 5"/>
                <a:gd name="T2" fmla="*/ 2 w 3"/>
                <a:gd name="T3" fmla="*/ 0 h 5"/>
                <a:gd name="T4" fmla="*/ 0 w 3"/>
                <a:gd name="T5" fmla="*/ 2 h 5"/>
                <a:gd name="T6" fmla="*/ 3 w 3"/>
                <a:gd name="T7" fmla="*/ 5 h 5"/>
                <a:gd name="T8" fmla="*/ 2 w 3"/>
                <a:gd name="T9" fmla="*/ 0 h 5"/>
              </a:gdLst>
              <a:ahLst/>
              <a:cxnLst>
                <a:cxn ang="0">
                  <a:pos x="T0" y="T1"/>
                </a:cxn>
                <a:cxn ang="0">
                  <a:pos x="T2" y="T3"/>
                </a:cxn>
                <a:cxn ang="0">
                  <a:pos x="T4" y="T5"/>
                </a:cxn>
                <a:cxn ang="0">
                  <a:pos x="T6" y="T7"/>
                </a:cxn>
                <a:cxn ang="0">
                  <a:pos x="T8" y="T9"/>
                </a:cxn>
              </a:cxnLst>
              <a:rect l="0" t="0" r="r" b="b"/>
              <a:pathLst>
                <a:path w="3" h="5">
                  <a:moveTo>
                    <a:pt x="2" y="0"/>
                  </a:moveTo>
                  <a:lnTo>
                    <a:pt x="2" y="0"/>
                  </a:lnTo>
                  <a:cubicBezTo>
                    <a:pt x="1" y="1"/>
                    <a:pt x="1" y="1"/>
                    <a:pt x="0" y="2"/>
                  </a:cubicBezTo>
                  <a:cubicBezTo>
                    <a:pt x="1" y="3"/>
                    <a:pt x="2" y="4"/>
                    <a:pt x="3" y="5"/>
                  </a:cubicBez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7" name="Freeform 1715"/>
            <p:cNvSpPr>
              <a:spLocks/>
            </p:cNvSpPr>
            <p:nvPr userDrawn="1"/>
          </p:nvSpPr>
          <p:spPr bwMode="auto">
            <a:xfrm>
              <a:off x="368" y="207"/>
              <a:ext cx="2" cy="3"/>
            </a:xfrm>
            <a:custGeom>
              <a:avLst/>
              <a:gdLst>
                <a:gd name="T0" fmla="*/ 3 w 4"/>
                <a:gd name="T1" fmla="*/ 0 h 5"/>
                <a:gd name="T2" fmla="*/ 3 w 4"/>
                <a:gd name="T3" fmla="*/ 0 h 5"/>
                <a:gd name="T4" fmla="*/ 3 w 4"/>
                <a:gd name="T5" fmla="*/ 0 h 5"/>
                <a:gd name="T6" fmla="*/ 0 w 4"/>
                <a:gd name="T7" fmla="*/ 2 h 5"/>
                <a:gd name="T8" fmla="*/ 3 w 4"/>
                <a:gd name="T9" fmla="*/ 5 h 5"/>
                <a:gd name="T10" fmla="*/ 3 w 4"/>
                <a:gd name="T11" fmla="*/ 4 h 5"/>
                <a:gd name="T12" fmla="*/ 3 w 4"/>
                <a:gd name="T13" fmla="*/ 4 h 5"/>
                <a:gd name="T14" fmla="*/ 4 w 4"/>
                <a:gd name="T15" fmla="*/ 4 h 5"/>
                <a:gd name="T16" fmla="*/ 3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3" y="0"/>
                  </a:moveTo>
                  <a:lnTo>
                    <a:pt x="3" y="0"/>
                  </a:lnTo>
                  <a:lnTo>
                    <a:pt x="3" y="0"/>
                  </a:lnTo>
                  <a:cubicBezTo>
                    <a:pt x="2" y="0"/>
                    <a:pt x="1" y="1"/>
                    <a:pt x="0" y="2"/>
                  </a:cubicBezTo>
                  <a:cubicBezTo>
                    <a:pt x="1" y="3"/>
                    <a:pt x="2" y="4"/>
                    <a:pt x="3" y="5"/>
                  </a:cubicBezTo>
                  <a:lnTo>
                    <a:pt x="3" y="4"/>
                  </a:lnTo>
                  <a:lnTo>
                    <a:pt x="3" y="4"/>
                  </a:lnTo>
                  <a:lnTo>
                    <a:pt x="4" y="4"/>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8" name="Freeform 1716"/>
            <p:cNvSpPr>
              <a:spLocks/>
            </p:cNvSpPr>
            <p:nvPr userDrawn="1"/>
          </p:nvSpPr>
          <p:spPr bwMode="auto">
            <a:xfrm>
              <a:off x="370" y="210"/>
              <a:ext cx="0" cy="0"/>
            </a:xfrm>
            <a:custGeom>
              <a:avLst/>
              <a:gdLst>
                <a:gd name="T0" fmla="*/ 1 h 2"/>
                <a:gd name="T1" fmla="*/ 1 h 2"/>
                <a:gd name="T2" fmla="*/ 2 h 2"/>
                <a:gd name="T3" fmla="*/ 0 h 2"/>
                <a:gd name="T4" fmla="*/ 1 h 2"/>
              </a:gdLst>
              <a:ahLst/>
              <a:cxnLst>
                <a:cxn ang="0">
                  <a:pos x="0" y="T0"/>
                </a:cxn>
                <a:cxn ang="0">
                  <a:pos x="0" y="T1"/>
                </a:cxn>
                <a:cxn ang="0">
                  <a:pos x="0" y="T2"/>
                </a:cxn>
                <a:cxn ang="0">
                  <a:pos x="0" y="T3"/>
                </a:cxn>
                <a:cxn ang="0">
                  <a:pos x="0" y="T4"/>
                </a:cxn>
              </a:cxnLst>
              <a:rect l="0" t="0" r="r" b="b"/>
              <a:pathLst>
                <a:path h="2">
                  <a:moveTo>
                    <a:pt x="0" y="1"/>
                  </a:moveTo>
                  <a:lnTo>
                    <a:pt x="0" y="1"/>
                  </a:lnTo>
                  <a:cubicBezTo>
                    <a:pt x="0" y="1"/>
                    <a:pt x="0" y="1"/>
                    <a:pt x="0" y="2"/>
                  </a:cubicBezTo>
                  <a:cubicBezTo>
                    <a:pt x="0" y="1"/>
                    <a:pt x="0" y="1"/>
                    <a:pt x="0" y="0"/>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89" name="Freeform 1717"/>
            <p:cNvSpPr>
              <a:spLocks/>
            </p:cNvSpPr>
            <p:nvPr userDrawn="1"/>
          </p:nvSpPr>
          <p:spPr bwMode="auto">
            <a:xfrm>
              <a:off x="365" y="214"/>
              <a:ext cx="1" cy="0"/>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0"/>
                    <a:pt x="1" y="0"/>
                  </a:cubicBez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0" name="Freeform 1718"/>
            <p:cNvSpPr>
              <a:spLocks/>
            </p:cNvSpPr>
            <p:nvPr userDrawn="1"/>
          </p:nvSpPr>
          <p:spPr bwMode="auto">
            <a:xfrm>
              <a:off x="363" y="213"/>
              <a:ext cx="2" cy="1"/>
            </a:xfrm>
            <a:custGeom>
              <a:avLst/>
              <a:gdLst>
                <a:gd name="T0" fmla="*/ 4 w 4"/>
                <a:gd name="T1" fmla="*/ 2 h 3"/>
                <a:gd name="T2" fmla="*/ 4 w 4"/>
                <a:gd name="T3" fmla="*/ 2 h 3"/>
                <a:gd name="T4" fmla="*/ 0 w 4"/>
                <a:gd name="T5" fmla="*/ 0 h 3"/>
                <a:gd name="T6" fmla="*/ 2 w 4"/>
                <a:gd name="T7" fmla="*/ 3 h 3"/>
                <a:gd name="T8" fmla="*/ 3 w 4"/>
                <a:gd name="T9" fmla="*/ 3 h 3"/>
                <a:gd name="T10" fmla="*/ 3 w 4"/>
                <a:gd name="T11" fmla="*/ 3 h 3"/>
                <a:gd name="T12" fmla="*/ 4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2"/>
                  </a:moveTo>
                  <a:lnTo>
                    <a:pt x="4" y="2"/>
                  </a:lnTo>
                  <a:cubicBezTo>
                    <a:pt x="2" y="1"/>
                    <a:pt x="1" y="0"/>
                    <a:pt x="0" y="0"/>
                  </a:cubicBezTo>
                  <a:cubicBezTo>
                    <a:pt x="1" y="1"/>
                    <a:pt x="1" y="2"/>
                    <a:pt x="2" y="3"/>
                  </a:cubicBezTo>
                  <a:lnTo>
                    <a:pt x="3" y="3"/>
                  </a:lnTo>
                  <a:lnTo>
                    <a:pt x="3" y="3"/>
                  </a:lnTo>
                  <a:cubicBezTo>
                    <a:pt x="3" y="3"/>
                    <a:pt x="3" y="2"/>
                    <a:pt x="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1" name="Freeform 1719"/>
            <p:cNvSpPr>
              <a:spLocks/>
            </p:cNvSpPr>
            <p:nvPr userDrawn="1"/>
          </p:nvSpPr>
          <p:spPr bwMode="auto">
            <a:xfrm>
              <a:off x="363" y="210"/>
              <a:ext cx="1" cy="2"/>
            </a:xfrm>
            <a:custGeom>
              <a:avLst/>
              <a:gdLst>
                <a:gd name="T0" fmla="*/ 2 w 4"/>
                <a:gd name="T1" fmla="*/ 5 h 6"/>
                <a:gd name="T2" fmla="*/ 2 w 4"/>
                <a:gd name="T3" fmla="*/ 5 h 6"/>
                <a:gd name="T4" fmla="*/ 2 w 4"/>
                <a:gd name="T5" fmla="*/ 6 h 6"/>
                <a:gd name="T6" fmla="*/ 4 w 4"/>
                <a:gd name="T7" fmla="*/ 2 h 6"/>
                <a:gd name="T8" fmla="*/ 1 w 4"/>
                <a:gd name="T9" fmla="*/ 0 h 6"/>
                <a:gd name="T10" fmla="*/ 0 w 4"/>
                <a:gd name="T11" fmla="*/ 2 h 6"/>
                <a:gd name="T12" fmla="*/ 2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2" y="5"/>
                  </a:moveTo>
                  <a:lnTo>
                    <a:pt x="2" y="5"/>
                  </a:lnTo>
                  <a:lnTo>
                    <a:pt x="2" y="6"/>
                  </a:lnTo>
                  <a:cubicBezTo>
                    <a:pt x="3" y="4"/>
                    <a:pt x="3" y="3"/>
                    <a:pt x="4" y="2"/>
                  </a:cubicBezTo>
                  <a:cubicBezTo>
                    <a:pt x="3" y="1"/>
                    <a:pt x="2" y="1"/>
                    <a:pt x="1" y="0"/>
                  </a:cubicBezTo>
                  <a:cubicBezTo>
                    <a:pt x="1" y="0"/>
                    <a:pt x="1" y="1"/>
                    <a:pt x="0" y="2"/>
                  </a:cubicBezTo>
                  <a:cubicBezTo>
                    <a:pt x="1" y="3"/>
                    <a:pt x="1" y="4"/>
                    <a:pt x="2"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2" name="Freeform 1720"/>
            <p:cNvSpPr>
              <a:spLocks/>
            </p:cNvSpPr>
            <p:nvPr userDrawn="1"/>
          </p:nvSpPr>
          <p:spPr bwMode="auto">
            <a:xfrm>
              <a:off x="369" y="198"/>
              <a:ext cx="2" cy="10"/>
            </a:xfrm>
            <a:custGeom>
              <a:avLst/>
              <a:gdLst>
                <a:gd name="T0" fmla="*/ 2 w 5"/>
                <a:gd name="T1" fmla="*/ 0 h 22"/>
                <a:gd name="T2" fmla="*/ 2 w 5"/>
                <a:gd name="T3" fmla="*/ 0 h 22"/>
                <a:gd name="T4" fmla="*/ 0 w 5"/>
                <a:gd name="T5" fmla="*/ 1 h 22"/>
                <a:gd name="T6" fmla="*/ 4 w 5"/>
                <a:gd name="T7" fmla="*/ 22 h 22"/>
                <a:gd name="T8" fmla="*/ 4 w 5"/>
                <a:gd name="T9" fmla="*/ 21 h 22"/>
                <a:gd name="T10" fmla="*/ 4 w 5"/>
                <a:gd name="T11" fmla="*/ 21 h 22"/>
                <a:gd name="T12" fmla="*/ 5 w 5"/>
                <a:gd name="T13" fmla="*/ 22 h 22"/>
                <a:gd name="T14" fmla="*/ 2 w 5"/>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2">
                  <a:moveTo>
                    <a:pt x="2" y="0"/>
                  </a:moveTo>
                  <a:lnTo>
                    <a:pt x="2" y="0"/>
                  </a:lnTo>
                  <a:cubicBezTo>
                    <a:pt x="1" y="0"/>
                    <a:pt x="0" y="0"/>
                    <a:pt x="0" y="1"/>
                  </a:cubicBezTo>
                  <a:lnTo>
                    <a:pt x="4" y="22"/>
                  </a:lnTo>
                  <a:cubicBezTo>
                    <a:pt x="4" y="21"/>
                    <a:pt x="4" y="21"/>
                    <a:pt x="4" y="21"/>
                  </a:cubicBezTo>
                  <a:lnTo>
                    <a:pt x="4" y="21"/>
                  </a:lnTo>
                  <a:cubicBezTo>
                    <a:pt x="4" y="21"/>
                    <a:pt x="5" y="21"/>
                    <a:pt x="5" y="22"/>
                  </a:cubicBez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3" name="Freeform 1721"/>
            <p:cNvSpPr>
              <a:spLocks/>
            </p:cNvSpPr>
            <p:nvPr userDrawn="1"/>
          </p:nvSpPr>
          <p:spPr bwMode="auto">
            <a:xfrm>
              <a:off x="366" y="201"/>
              <a:ext cx="2" cy="3"/>
            </a:xfrm>
            <a:custGeom>
              <a:avLst/>
              <a:gdLst>
                <a:gd name="T0" fmla="*/ 3 w 5"/>
                <a:gd name="T1" fmla="*/ 0 h 6"/>
                <a:gd name="T2" fmla="*/ 3 w 5"/>
                <a:gd name="T3" fmla="*/ 0 h 6"/>
                <a:gd name="T4" fmla="*/ 0 w 5"/>
                <a:gd name="T5" fmla="*/ 3 h 6"/>
                <a:gd name="T6" fmla="*/ 3 w 5"/>
                <a:gd name="T7" fmla="*/ 6 h 6"/>
                <a:gd name="T8" fmla="*/ 5 w 5"/>
                <a:gd name="T9" fmla="*/ 3 h 6"/>
                <a:gd name="T10" fmla="*/ 3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3" y="0"/>
                  </a:moveTo>
                  <a:lnTo>
                    <a:pt x="3" y="0"/>
                  </a:lnTo>
                  <a:cubicBezTo>
                    <a:pt x="2" y="1"/>
                    <a:pt x="1" y="2"/>
                    <a:pt x="0" y="3"/>
                  </a:cubicBezTo>
                  <a:cubicBezTo>
                    <a:pt x="1" y="4"/>
                    <a:pt x="2" y="5"/>
                    <a:pt x="3" y="6"/>
                  </a:cubicBezTo>
                  <a:cubicBezTo>
                    <a:pt x="3" y="5"/>
                    <a:pt x="4" y="4"/>
                    <a:pt x="5" y="3"/>
                  </a:cubicBezTo>
                  <a:cubicBezTo>
                    <a:pt x="5" y="2"/>
                    <a:pt x="4" y="1"/>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4" name="Freeform 1722"/>
            <p:cNvSpPr>
              <a:spLocks/>
            </p:cNvSpPr>
            <p:nvPr userDrawn="1"/>
          </p:nvSpPr>
          <p:spPr bwMode="auto">
            <a:xfrm>
              <a:off x="363" y="200"/>
              <a:ext cx="2" cy="4"/>
            </a:xfrm>
            <a:custGeom>
              <a:avLst/>
              <a:gdLst>
                <a:gd name="T0" fmla="*/ 3 w 5"/>
                <a:gd name="T1" fmla="*/ 7 h 7"/>
                <a:gd name="T2" fmla="*/ 3 w 5"/>
                <a:gd name="T3" fmla="*/ 7 h 7"/>
                <a:gd name="T4" fmla="*/ 5 w 5"/>
                <a:gd name="T5" fmla="*/ 4 h 7"/>
                <a:gd name="T6" fmla="*/ 3 w 5"/>
                <a:gd name="T7" fmla="*/ 0 h 7"/>
                <a:gd name="T8" fmla="*/ 0 w 5"/>
                <a:gd name="T9" fmla="*/ 4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lnTo>
                    <a:pt x="3" y="7"/>
                  </a:lnTo>
                  <a:cubicBezTo>
                    <a:pt x="4" y="6"/>
                    <a:pt x="4" y="5"/>
                    <a:pt x="5" y="4"/>
                  </a:cubicBezTo>
                  <a:cubicBezTo>
                    <a:pt x="4" y="3"/>
                    <a:pt x="4" y="1"/>
                    <a:pt x="3" y="0"/>
                  </a:cubicBezTo>
                  <a:cubicBezTo>
                    <a:pt x="2" y="2"/>
                    <a:pt x="1" y="3"/>
                    <a:pt x="0" y="4"/>
                  </a:cubicBezTo>
                  <a:cubicBezTo>
                    <a:pt x="1" y="5"/>
                    <a:pt x="2"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5" name="Freeform 1723"/>
            <p:cNvSpPr>
              <a:spLocks/>
            </p:cNvSpPr>
            <p:nvPr userDrawn="1"/>
          </p:nvSpPr>
          <p:spPr bwMode="auto">
            <a:xfrm>
              <a:off x="364" y="202"/>
              <a:ext cx="3" cy="3"/>
            </a:xfrm>
            <a:custGeom>
              <a:avLst/>
              <a:gdLst>
                <a:gd name="T0" fmla="*/ 3 w 5"/>
                <a:gd name="T1" fmla="*/ 7 h 7"/>
                <a:gd name="T2" fmla="*/ 3 w 5"/>
                <a:gd name="T3" fmla="*/ 7 h 7"/>
                <a:gd name="T4" fmla="*/ 5 w 5"/>
                <a:gd name="T5" fmla="*/ 4 h 7"/>
                <a:gd name="T6" fmla="*/ 3 w 5"/>
                <a:gd name="T7" fmla="*/ 0 h 7"/>
                <a:gd name="T8" fmla="*/ 0 w 5"/>
                <a:gd name="T9" fmla="*/ 4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lnTo>
                    <a:pt x="3" y="7"/>
                  </a:lnTo>
                  <a:cubicBezTo>
                    <a:pt x="3" y="6"/>
                    <a:pt x="4" y="5"/>
                    <a:pt x="5" y="4"/>
                  </a:cubicBezTo>
                  <a:cubicBezTo>
                    <a:pt x="4" y="3"/>
                    <a:pt x="3" y="1"/>
                    <a:pt x="3" y="0"/>
                  </a:cubicBezTo>
                  <a:cubicBezTo>
                    <a:pt x="2" y="2"/>
                    <a:pt x="1" y="3"/>
                    <a:pt x="0" y="4"/>
                  </a:cubicBezTo>
                  <a:cubicBezTo>
                    <a:pt x="1" y="5"/>
                    <a:pt x="2"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6" name="Freeform 1724"/>
            <p:cNvSpPr>
              <a:spLocks/>
            </p:cNvSpPr>
            <p:nvPr userDrawn="1"/>
          </p:nvSpPr>
          <p:spPr bwMode="auto">
            <a:xfrm>
              <a:off x="366" y="204"/>
              <a:ext cx="2" cy="3"/>
            </a:xfrm>
            <a:custGeom>
              <a:avLst/>
              <a:gdLst>
                <a:gd name="T0" fmla="*/ 3 w 5"/>
                <a:gd name="T1" fmla="*/ 6 h 6"/>
                <a:gd name="T2" fmla="*/ 3 w 5"/>
                <a:gd name="T3" fmla="*/ 6 h 6"/>
                <a:gd name="T4" fmla="*/ 5 w 5"/>
                <a:gd name="T5" fmla="*/ 3 h 6"/>
                <a:gd name="T6" fmla="*/ 3 w 5"/>
                <a:gd name="T7" fmla="*/ 0 h 6"/>
                <a:gd name="T8" fmla="*/ 0 w 5"/>
                <a:gd name="T9" fmla="*/ 3 h 6"/>
                <a:gd name="T10" fmla="*/ 3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3" y="6"/>
                  </a:moveTo>
                  <a:lnTo>
                    <a:pt x="3" y="6"/>
                  </a:lnTo>
                  <a:cubicBezTo>
                    <a:pt x="3" y="5"/>
                    <a:pt x="4" y="4"/>
                    <a:pt x="5" y="3"/>
                  </a:cubicBezTo>
                  <a:cubicBezTo>
                    <a:pt x="4" y="2"/>
                    <a:pt x="3" y="1"/>
                    <a:pt x="3" y="0"/>
                  </a:cubicBezTo>
                  <a:cubicBezTo>
                    <a:pt x="2" y="1"/>
                    <a:pt x="1" y="2"/>
                    <a:pt x="0" y="3"/>
                  </a:cubicBezTo>
                  <a:cubicBezTo>
                    <a:pt x="1" y="4"/>
                    <a:pt x="2"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7" name="Freeform 1725"/>
            <p:cNvSpPr>
              <a:spLocks/>
            </p:cNvSpPr>
            <p:nvPr userDrawn="1"/>
          </p:nvSpPr>
          <p:spPr bwMode="auto">
            <a:xfrm>
              <a:off x="367" y="206"/>
              <a:ext cx="2" cy="2"/>
            </a:xfrm>
            <a:custGeom>
              <a:avLst/>
              <a:gdLst>
                <a:gd name="T0" fmla="*/ 3 w 5"/>
                <a:gd name="T1" fmla="*/ 5 h 5"/>
                <a:gd name="T2" fmla="*/ 3 w 5"/>
                <a:gd name="T3" fmla="*/ 5 h 5"/>
                <a:gd name="T4" fmla="*/ 5 w 5"/>
                <a:gd name="T5" fmla="*/ 2 h 5"/>
                <a:gd name="T6" fmla="*/ 3 w 5"/>
                <a:gd name="T7" fmla="*/ 0 h 5"/>
                <a:gd name="T8" fmla="*/ 0 w 5"/>
                <a:gd name="T9" fmla="*/ 3 h 5"/>
                <a:gd name="T10" fmla="*/ 3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3" y="5"/>
                  </a:moveTo>
                  <a:lnTo>
                    <a:pt x="3" y="5"/>
                  </a:lnTo>
                  <a:cubicBezTo>
                    <a:pt x="3" y="4"/>
                    <a:pt x="4" y="3"/>
                    <a:pt x="5" y="2"/>
                  </a:cubicBezTo>
                  <a:cubicBezTo>
                    <a:pt x="4" y="1"/>
                    <a:pt x="3" y="0"/>
                    <a:pt x="3" y="0"/>
                  </a:cubicBezTo>
                  <a:cubicBezTo>
                    <a:pt x="2" y="1"/>
                    <a:pt x="1" y="2"/>
                    <a:pt x="0" y="3"/>
                  </a:cubicBezTo>
                  <a:cubicBezTo>
                    <a:pt x="1" y="3"/>
                    <a:pt x="2" y="4"/>
                    <a:pt x="3"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8" name="Freeform 1726"/>
            <p:cNvSpPr>
              <a:spLocks/>
            </p:cNvSpPr>
            <p:nvPr userDrawn="1"/>
          </p:nvSpPr>
          <p:spPr bwMode="auto">
            <a:xfrm>
              <a:off x="362" y="202"/>
              <a:ext cx="2" cy="4"/>
            </a:xfrm>
            <a:custGeom>
              <a:avLst/>
              <a:gdLst>
                <a:gd name="T0" fmla="*/ 3 w 5"/>
                <a:gd name="T1" fmla="*/ 8 h 8"/>
                <a:gd name="T2" fmla="*/ 3 w 5"/>
                <a:gd name="T3" fmla="*/ 8 h 8"/>
                <a:gd name="T4" fmla="*/ 5 w 5"/>
                <a:gd name="T5" fmla="*/ 4 h 8"/>
                <a:gd name="T6" fmla="*/ 3 w 5"/>
                <a:gd name="T7" fmla="*/ 0 h 8"/>
                <a:gd name="T8" fmla="*/ 0 w 5"/>
                <a:gd name="T9" fmla="*/ 4 h 8"/>
                <a:gd name="T10" fmla="*/ 3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3" y="8"/>
                  </a:moveTo>
                  <a:lnTo>
                    <a:pt x="3" y="8"/>
                  </a:lnTo>
                  <a:cubicBezTo>
                    <a:pt x="3" y="6"/>
                    <a:pt x="4" y="5"/>
                    <a:pt x="5" y="4"/>
                  </a:cubicBezTo>
                  <a:cubicBezTo>
                    <a:pt x="4" y="3"/>
                    <a:pt x="4" y="2"/>
                    <a:pt x="3" y="0"/>
                  </a:cubicBezTo>
                  <a:cubicBezTo>
                    <a:pt x="2" y="2"/>
                    <a:pt x="1" y="3"/>
                    <a:pt x="0" y="4"/>
                  </a:cubicBezTo>
                  <a:cubicBezTo>
                    <a:pt x="1" y="6"/>
                    <a:pt x="2" y="7"/>
                    <a:pt x="3"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299" name="Freeform 1727"/>
            <p:cNvSpPr>
              <a:spLocks/>
            </p:cNvSpPr>
            <p:nvPr userDrawn="1"/>
          </p:nvSpPr>
          <p:spPr bwMode="auto">
            <a:xfrm>
              <a:off x="363" y="204"/>
              <a:ext cx="2" cy="3"/>
            </a:xfrm>
            <a:custGeom>
              <a:avLst/>
              <a:gdLst>
                <a:gd name="T0" fmla="*/ 2 w 5"/>
                <a:gd name="T1" fmla="*/ 7 h 7"/>
                <a:gd name="T2" fmla="*/ 2 w 5"/>
                <a:gd name="T3" fmla="*/ 7 h 7"/>
                <a:gd name="T4" fmla="*/ 5 w 5"/>
                <a:gd name="T5" fmla="*/ 3 h 7"/>
                <a:gd name="T6" fmla="*/ 3 w 5"/>
                <a:gd name="T7" fmla="*/ 0 h 7"/>
                <a:gd name="T8" fmla="*/ 0 w 5"/>
                <a:gd name="T9" fmla="*/ 4 h 7"/>
                <a:gd name="T10" fmla="*/ 2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2" y="7"/>
                  </a:moveTo>
                  <a:lnTo>
                    <a:pt x="2" y="7"/>
                  </a:lnTo>
                  <a:cubicBezTo>
                    <a:pt x="3" y="6"/>
                    <a:pt x="4" y="5"/>
                    <a:pt x="5" y="3"/>
                  </a:cubicBezTo>
                  <a:cubicBezTo>
                    <a:pt x="4" y="2"/>
                    <a:pt x="3" y="1"/>
                    <a:pt x="3" y="0"/>
                  </a:cubicBezTo>
                  <a:cubicBezTo>
                    <a:pt x="2" y="2"/>
                    <a:pt x="1" y="3"/>
                    <a:pt x="0" y="4"/>
                  </a:cubicBezTo>
                  <a:cubicBezTo>
                    <a:pt x="1" y="5"/>
                    <a:pt x="2" y="6"/>
                    <a:pt x="2"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0" name="Freeform 1728"/>
            <p:cNvSpPr>
              <a:spLocks/>
            </p:cNvSpPr>
            <p:nvPr userDrawn="1"/>
          </p:nvSpPr>
          <p:spPr bwMode="auto">
            <a:xfrm>
              <a:off x="364" y="206"/>
              <a:ext cx="3" cy="3"/>
            </a:xfrm>
            <a:custGeom>
              <a:avLst/>
              <a:gdLst>
                <a:gd name="T0" fmla="*/ 2 w 5"/>
                <a:gd name="T1" fmla="*/ 7 h 7"/>
                <a:gd name="T2" fmla="*/ 2 w 5"/>
                <a:gd name="T3" fmla="*/ 7 h 7"/>
                <a:gd name="T4" fmla="*/ 3 w 5"/>
                <a:gd name="T5" fmla="*/ 6 h 7"/>
                <a:gd name="T6" fmla="*/ 2 w 5"/>
                <a:gd name="T7" fmla="*/ 5 h 7"/>
                <a:gd name="T8" fmla="*/ 3 w 5"/>
                <a:gd name="T9" fmla="*/ 5 h 7"/>
                <a:gd name="T10" fmla="*/ 3 w 5"/>
                <a:gd name="T11" fmla="*/ 5 h 7"/>
                <a:gd name="T12" fmla="*/ 5 w 5"/>
                <a:gd name="T13" fmla="*/ 3 h 7"/>
                <a:gd name="T14" fmla="*/ 3 w 5"/>
                <a:gd name="T15" fmla="*/ 0 h 7"/>
                <a:gd name="T16" fmla="*/ 0 w 5"/>
                <a:gd name="T17" fmla="*/ 4 h 7"/>
                <a:gd name="T18" fmla="*/ 2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2" y="7"/>
                  </a:moveTo>
                  <a:lnTo>
                    <a:pt x="2" y="7"/>
                  </a:lnTo>
                  <a:lnTo>
                    <a:pt x="3" y="6"/>
                  </a:lnTo>
                  <a:cubicBezTo>
                    <a:pt x="3" y="6"/>
                    <a:pt x="2" y="6"/>
                    <a:pt x="2" y="5"/>
                  </a:cubicBezTo>
                  <a:lnTo>
                    <a:pt x="3" y="5"/>
                  </a:lnTo>
                  <a:lnTo>
                    <a:pt x="3" y="5"/>
                  </a:lnTo>
                  <a:cubicBezTo>
                    <a:pt x="4" y="4"/>
                    <a:pt x="5" y="4"/>
                    <a:pt x="5" y="3"/>
                  </a:cubicBezTo>
                  <a:cubicBezTo>
                    <a:pt x="4" y="2"/>
                    <a:pt x="3" y="1"/>
                    <a:pt x="3" y="0"/>
                  </a:cubicBezTo>
                  <a:cubicBezTo>
                    <a:pt x="2" y="1"/>
                    <a:pt x="1" y="2"/>
                    <a:pt x="0" y="4"/>
                  </a:cubicBezTo>
                  <a:cubicBezTo>
                    <a:pt x="1" y="5"/>
                    <a:pt x="2" y="6"/>
                    <a:pt x="2"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1" name="Freeform 1729"/>
            <p:cNvSpPr>
              <a:spLocks/>
            </p:cNvSpPr>
            <p:nvPr userDrawn="1"/>
          </p:nvSpPr>
          <p:spPr bwMode="auto">
            <a:xfrm>
              <a:off x="366" y="207"/>
              <a:ext cx="2" cy="2"/>
            </a:xfrm>
            <a:custGeom>
              <a:avLst/>
              <a:gdLst>
                <a:gd name="T0" fmla="*/ 0 w 4"/>
                <a:gd name="T1" fmla="*/ 3 h 4"/>
                <a:gd name="T2" fmla="*/ 0 w 4"/>
                <a:gd name="T3" fmla="*/ 3 h 4"/>
                <a:gd name="T4" fmla="*/ 4 w 4"/>
                <a:gd name="T5" fmla="*/ 4 h 4"/>
                <a:gd name="T6" fmla="*/ 4 w 4"/>
                <a:gd name="T7" fmla="*/ 2 h 4"/>
                <a:gd name="T8" fmla="*/ 2 w 4"/>
                <a:gd name="T9" fmla="*/ 0 h 4"/>
                <a:gd name="T10" fmla="*/ 0 w 4"/>
                <a:gd name="T11" fmla="*/ 3 h 4"/>
              </a:gdLst>
              <a:ahLst/>
              <a:cxnLst>
                <a:cxn ang="0">
                  <a:pos x="T0" y="T1"/>
                </a:cxn>
                <a:cxn ang="0">
                  <a:pos x="T2" y="T3"/>
                </a:cxn>
                <a:cxn ang="0">
                  <a:pos x="T4" y="T5"/>
                </a:cxn>
                <a:cxn ang="0">
                  <a:pos x="T6" y="T7"/>
                </a:cxn>
                <a:cxn ang="0">
                  <a:pos x="T8" y="T9"/>
                </a:cxn>
                <a:cxn ang="0">
                  <a:pos x="T10" y="T11"/>
                </a:cxn>
              </a:cxnLst>
              <a:rect l="0" t="0" r="r" b="b"/>
              <a:pathLst>
                <a:path w="4" h="4">
                  <a:moveTo>
                    <a:pt x="0" y="3"/>
                  </a:moveTo>
                  <a:lnTo>
                    <a:pt x="0" y="3"/>
                  </a:lnTo>
                  <a:cubicBezTo>
                    <a:pt x="1" y="3"/>
                    <a:pt x="2" y="3"/>
                    <a:pt x="4" y="4"/>
                  </a:cubicBezTo>
                  <a:lnTo>
                    <a:pt x="4" y="2"/>
                  </a:lnTo>
                  <a:cubicBezTo>
                    <a:pt x="3" y="2"/>
                    <a:pt x="3" y="1"/>
                    <a:pt x="2" y="0"/>
                  </a:cubicBezTo>
                  <a:cubicBezTo>
                    <a:pt x="1" y="1"/>
                    <a:pt x="0" y="2"/>
                    <a:pt x="0"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2" name="Rectangle 1730"/>
            <p:cNvSpPr>
              <a:spLocks noChangeArrowheads="1"/>
            </p:cNvSpPr>
            <p:nvPr userDrawn="1"/>
          </p:nvSpPr>
          <p:spPr bwMode="auto">
            <a:xfrm>
              <a:off x="366" y="209"/>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3" name="Freeform 1731"/>
            <p:cNvSpPr>
              <a:spLocks/>
            </p:cNvSpPr>
            <p:nvPr userDrawn="1"/>
          </p:nvSpPr>
          <p:spPr bwMode="auto">
            <a:xfrm>
              <a:off x="368" y="209"/>
              <a:ext cx="1" cy="1"/>
            </a:xfrm>
            <a:custGeom>
              <a:avLst/>
              <a:gdLst>
                <a:gd name="T0" fmla="*/ 0 w 3"/>
                <a:gd name="T1" fmla="*/ 1 h 3"/>
                <a:gd name="T2" fmla="*/ 0 w 3"/>
                <a:gd name="T3" fmla="*/ 1 h 3"/>
                <a:gd name="T4" fmla="*/ 2 w 3"/>
                <a:gd name="T5" fmla="*/ 2 h 3"/>
                <a:gd name="T6" fmla="*/ 3 w 3"/>
                <a:gd name="T7" fmla="*/ 3 h 3"/>
                <a:gd name="T8" fmla="*/ 3 w 3"/>
                <a:gd name="T9" fmla="*/ 2 h 3"/>
                <a:gd name="T10" fmla="*/ 1 w 3"/>
                <a:gd name="T11" fmla="*/ 0 h 3"/>
                <a:gd name="T12" fmla="*/ 0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1"/>
                  </a:moveTo>
                  <a:lnTo>
                    <a:pt x="0" y="1"/>
                  </a:lnTo>
                  <a:cubicBezTo>
                    <a:pt x="1" y="1"/>
                    <a:pt x="2" y="2"/>
                    <a:pt x="2" y="2"/>
                  </a:cubicBezTo>
                  <a:lnTo>
                    <a:pt x="3" y="3"/>
                  </a:lnTo>
                  <a:lnTo>
                    <a:pt x="3" y="2"/>
                  </a:lnTo>
                  <a:cubicBezTo>
                    <a:pt x="3" y="1"/>
                    <a:pt x="2" y="1"/>
                    <a:pt x="1" y="0"/>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4" name="Freeform 1732"/>
            <p:cNvSpPr>
              <a:spLocks/>
            </p:cNvSpPr>
            <p:nvPr userDrawn="1"/>
          </p:nvSpPr>
          <p:spPr bwMode="auto">
            <a:xfrm>
              <a:off x="367" y="210"/>
              <a:ext cx="0" cy="1"/>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1"/>
                  </a:ln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5" name="Freeform 1733"/>
            <p:cNvSpPr>
              <a:spLocks/>
            </p:cNvSpPr>
            <p:nvPr userDrawn="1"/>
          </p:nvSpPr>
          <p:spPr bwMode="auto">
            <a:xfrm>
              <a:off x="366" y="212"/>
              <a:ext cx="1" cy="1"/>
            </a:xfrm>
            <a:custGeom>
              <a:avLst/>
              <a:gdLst>
                <a:gd name="T0" fmla="*/ 2 w 3"/>
                <a:gd name="T1" fmla="*/ 2 h 2"/>
                <a:gd name="T2" fmla="*/ 2 w 3"/>
                <a:gd name="T3" fmla="*/ 2 h 2"/>
                <a:gd name="T4" fmla="*/ 3 w 3"/>
                <a:gd name="T5" fmla="*/ 2 h 2"/>
                <a:gd name="T6" fmla="*/ 0 w 3"/>
                <a:gd name="T7" fmla="*/ 0 h 2"/>
                <a:gd name="T8" fmla="*/ 0 w 3"/>
                <a:gd name="T9" fmla="*/ 0 h 2"/>
                <a:gd name="T10" fmla="*/ 2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2" y="2"/>
                  </a:moveTo>
                  <a:lnTo>
                    <a:pt x="2" y="2"/>
                  </a:lnTo>
                  <a:cubicBezTo>
                    <a:pt x="2" y="2"/>
                    <a:pt x="3" y="2"/>
                    <a:pt x="3" y="2"/>
                  </a:cubicBezTo>
                  <a:cubicBezTo>
                    <a:pt x="2" y="1"/>
                    <a:pt x="1" y="1"/>
                    <a:pt x="0" y="0"/>
                  </a:cubicBezTo>
                  <a:lnTo>
                    <a:pt x="0" y="0"/>
                  </a:lnTo>
                  <a:lnTo>
                    <a:pt x="2"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6" name="Freeform 1734"/>
            <p:cNvSpPr>
              <a:spLocks/>
            </p:cNvSpPr>
            <p:nvPr userDrawn="1"/>
          </p:nvSpPr>
          <p:spPr bwMode="auto">
            <a:xfrm>
              <a:off x="362" y="206"/>
              <a:ext cx="2" cy="3"/>
            </a:xfrm>
            <a:custGeom>
              <a:avLst/>
              <a:gdLst>
                <a:gd name="T0" fmla="*/ 2 w 4"/>
                <a:gd name="T1" fmla="*/ 6 h 6"/>
                <a:gd name="T2" fmla="*/ 2 w 4"/>
                <a:gd name="T3" fmla="*/ 6 h 6"/>
                <a:gd name="T4" fmla="*/ 4 w 4"/>
                <a:gd name="T5" fmla="*/ 3 h 6"/>
                <a:gd name="T6" fmla="*/ 2 w 4"/>
                <a:gd name="T7" fmla="*/ 0 h 6"/>
                <a:gd name="T8" fmla="*/ 0 w 4"/>
                <a:gd name="T9" fmla="*/ 3 h 6"/>
                <a:gd name="T10" fmla="*/ 2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2" y="6"/>
                  </a:moveTo>
                  <a:lnTo>
                    <a:pt x="2" y="6"/>
                  </a:lnTo>
                  <a:cubicBezTo>
                    <a:pt x="3" y="5"/>
                    <a:pt x="3" y="4"/>
                    <a:pt x="4" y="3"/>
                  </a:cubicBezTo>
                  <a:cubicBezTo>
                    <a:pt x="3" y="2"/>
                    <a:pt x="2" y="1"/>
                    <a:pt x="2" y="0"/>
                  </a:cubicBezTo>
                  <a:cubicBezTo>
                    <a:pt x="1" y="1"/>
                    <a:pt x="0" y="2"/>
                    <a:pt x="0" y="3"/>
                  </a:cubicBezTo>
                  <a:cubicBezTo>
                    <a:pt x="1" y="4"/>
                    <a:pt x="1"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7" name="Freeform 1735"/>
            <p:cNvSpPr>
              <a:spLocks/>
            </p:cNvSpPr>
            <p:nvPr userDrawn="1"/>
          </p:nvSpPr>
          <p:spPr bwMode="auto">
            <a:xfrm>
              <a:off x="363" y="208"/>
              <a:ext cx="2" cy="2"/>
            </a:xfrm>
            <a:custGeom>
              <a:avLst/>
              <a:gdLst>
                <a:gd name="T0" fmla="*/ 2 w 4"/>
                <a:gd name="T1" fmla="*/ 6 h 6"/>
                <a:gd name="T2" fmla="*/ 2 w 4"/>
                <a:gd name="T3" fmla="*/ 6 h 6"/>
                <a:gd name="T4" fmla="*/ 4 w 4"/>
                <a:gd name="T5" fmla="*/ 3 h 6"/>
                <a:gd name="T6" fmla="*/ 1 w 4"/>
                <a:gd name="T7" fmla="*/ 0 h 6"/>
                <a:gd name="T8" fmla="*/ 0 w 4"/>
                <a:gd name="T9" fmla="*/ 3 h 6"/>
                <a:gd name="T10" fmla="*/ 2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2" y="6"/>
                  </a:moveTo>
                  <a:lnTo>
                    <a:pt x="2" y="6"/>
                  </a:lnTo>
                  <a:cubicBezTo>
                    <a:pt x="3" y="5"/>
                    <a:pt x="3" y="4"/>
                    <a:pt x="4" y="3"/>
                  </a:cubicBezTo>
                  <a:cubicBezTo>
                    <a:pt x="3" y="2"/>
                    <a:pt x="2" y="1"/>
                    <a:pt x="1" y="0"/>
                  </a:cubicBezTo>
                  <a:cubicBezTo>
                    <a:pt x="1" y="1"/>
                    <a:pt x="0" y="2"/>
                    <a:pt x="0" y="3"/>
                  </a:cubicBezTo>
                  <a:cubicBezTo>
                    <a:pt x="0" y="4"/>
                    <a:pt x="1"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8" name="Freeform 1736"/>
            <p:cNvSpPr>
              <a:spLocks/>
            </p:cNvSpPr>
            <p:nvPr userDrawn="1"/>
          </p:nvSpPr>
          <p:spPr bwMode="auto">
            <a:xfrm>
              <a:off x="365" y="209"/>
              <a:ext cx="2" cy="3"/>
            </a:xfrm>
            <a:custGeom>
              <a:avLst/>
              <a:gdLst>
                <a:gd name="T0" fmla="*/ 3 w 4"/>
                <a:gd name="T1" fmla="*/ 6 h 6"/>
                <a:gd name="T2" fmla="*/ 3 w 4"/>
                <a:gd name="T3" fmla="*/ 6 h 6"/>
                <a:gd name="T4" fmla="*/ 3 w 4"/>
                <a:gd name="T5" fmla="*/ 6 h 6"/>
                <a:gd name="T6" fmla="*/ 2 w 4"/>
                <a:gd name="T7" fmla="*/ 4 h 6"/>
                <a:gd name="T8" fmla="*/ 2 w 4"/>
                <a:gd name="T9" fmla="*/ 4 h 6"/>
                <a:gd name="T10" fmla="*/ 4 w 4"/>
                <a:gd name="T11" fmla="*/ 4 h 6"/>
                <a:gd name="T12" fmla="*/ 4 w 4"/>
                <a:gd name="T13" fmla="*/ 3 h 6"/>
                <a:gd name="T14" fmla="*/ 1 w 4"/>
                <a:gd name="T15" fmla="*/ 0 h 6"/>
                <a:gd name="T16" fmla="*/ 0 w 4"/>
                <a:gd name="T17" fmla="*/ 3 h 6"/>
                <a:gd name="T18" fmla="*/ 3 w 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3" y="6"/>
                  </a:moveTo>
                  <a:lnTo>
                    <a:pt x="3" y="6"/>
                  </a:lnTo>
                  <a:lnTo>
                    <a:pt x="3" y="6"/>
                  </a:lnTo>
                  <a:cubicBezTo>
                    <a:pt x="2" y="5"/>
                    <a:pt x="2" y="5"/>
                    <a:pt x="2" y="4"/>
                  </a:cubicBezTo>
                  <a:lnTo>
                    <a:pt x="2" y="4"/>
                  </a:lnTo>
                  <a:cubicBezTo>
                    <a:pt x="2" y="4"/>
                    <a:pt x="3" y="4"/>
                    <a:pt x="4" y="4"/>
                  </a:cubicBezTo>
                  <a:lnTo>
                    <a:pt x="4" y="3"/>
                  </a:lnTo>
                  <a:cubicBezTo>
                    <a:pt x="3" y="2"/>
                    <a:pt x="2" y="1"/>
                    <a:pt x="1" y="0"/>
                  </a:cubicBezTo>
                  <a:cubicBezTo>
                    <a:pt x="1" y="1"/>
                    <a:pt x="0" y="2"/>
                    <a:pt x="0" y="3"/>
                  </a:cubicBezTo>
                  <a:cubicBezTo>
                    <a:pt x="1" y="4"/>
                    <a:pt x="2" y="5"/>
                    <a:pt x="3"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09" name="Freeform 1737"/>
            <p:cNvSpPr>
              <a:spLocks/>
            </p:cNvSpPr>
            <p:nvPr userDrawn="1"/>
          </p:nvSpPr>
          <p:spPr bwMode="auto">
            <a:xfrm>
              <a:off x="365" y="212"/>
              <a:ext cx="2" cy="2"/>
            </a:xfrm>
            <a:custGeom>
              <a:avLst/>
              <a:gdLst>
                <a:gd name="T0" fmla="*/ 2 w 4"/>
                <a:gd name="T1" fmla="*/ 0 h 3"/>
                <a:gd name="T2" fmla="*/ 2 w 4"/>
                <a:gd name="T3" fmla="*/ 0 h 3"/>
                <a:gd name="T4" fmla="*/ 0 w 4"/>
                <a:gd name="T5" fmla="*/ 2 h 3"/>
                <a:gd name="T6" fmla="*/ 1 w 4"/>
                <a:gd name="T7" fmla="*/ 3 h 3"/>
                <a:gd name="T8" fmla="*/ 4 w 4"/>
                <a:gd name="T9" fmla="*/ 3 h 3"/>
                <a:gd name="T10" fmla="*/ 4 w 4"/>
                <a:gd name="T11" fmla="*/ 3 h 3"/>
                <a:gd name="T12" fmla="*/ 3 w 4"/>
                <a:gd name="T13" fmla="*/ 1 h 3"/>
                <a:gd name="T14" fmla="*/ 4 w 4"/>
                <a:gd name="T15" fmla="*/ 1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lnTo>
                    <a:pt x="2" y="0"/>
                  </a:lnTo>
                  <a:cubicBezTo>
                    <a:pt x="1" y="1"/>
                    <a:pt x="1" y="2"/>
                    <a:pt x="0" y="2"/>
                  </a:cubicBezTo>
                  <a:lnTo>
                    <a:pt x="1" y="3"/>
                  </a:lnTo>
                  <a:cubicBezTo>
                    <a:pt x="2" y="3"/>
                    <a:pt x="3" y="3"/>
                    <a:pt x="4" y="3"/>
                  </a:cubicBezTo>
                  <a:lnTo>
                    <a:pt x="4" y="3"/>
                  </a:lnTo>
                  <a:cubicBezTo>
                    <a:pt x="4" y="2"/>
                    <a:pt x="3" y="2"/>
                    <a:pt x="3" y="1"/>
                  </a:cubicBezTo>
                  <a:lnTo>
                    <a:pt x="4"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0" name="Freeform 1738"/>
            <p:cNvSpPr>
              <a:spLocks/>
            </p:cNvSpPr>
            <p:nvPr userDrawn="1"/>
          </p:nvSpPr>
          <p:spPr bwMode="auto">
            <a:xfrm>
              <a:off x="364" y="211"/>
              <a:ext cx="2" cy="2"/>
            </a:xfrm>
            <a:custGeom>
              <a:avLst/>
              <a:gdLst>
                <a:gd name="T0" fmla="*/ 1 w 4"/>
                <a:gd name="T1" fmla="*/ 0 h 5"/>
                <a:gd name="T2" fmla="*/ 1 w 4"/>
                <a:gd name="T3" fmla="*/ 0 h 5"/>
                <a:gd name="T4" fmla="*/ 0 w 4"/>
                <a:gd name="T5" fmla="*/ 3 h 5"/>
                <a:gd name="T6" fmla="*/ 3 w 4"/>
                <a:gd name="T7" fmla="*/ 5 h 5"/>
                <a:gd name="T8" fmla="*/ 4 w 4"/>
                <a:gd name="T9" fmla="*/ 2 h 5"/>
                <a:gd name="T10" fmla="*/ 1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1" y="0"/>
                  </a:moveTo>
                  <a:lnTo>
                    <a:pt x="1" y="0"/>
                  </a:lnTo>
                  <a:cubicBezTo>
                    <a:pt x="1" y="1"/>
                    <a:pt x="0" y="2"/>
                    <a:pt x="0" y="3"/>
                  </a:cubicBezTo>
                  <a:cubicBezTo>
                    <a:pt x="0" y="4"/>
                    <a:pt x="2" y="4"/>
                    <a:pt x="3" y="5"/>
                  </a:cubicBezTo>
                  <a:cubicBezTo>
                    <a:pt x="3" y="4"/>
                    <a:pt x="4" y="3"/>
                    <a:pt x="4" y="2"/>
                  </a:cubicBezTo>
                  <a:cubicBezTo>
                    <a:pt x="3" y="1"/>
                    <a:pt x="2"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1" name="Freeform 1739"/>
            <p:cNvSpPr>
              <a:spLocks/>
            </p:cNvSpPr>
            <p:nvPr userDrawn="1"/>
          </p:nvSpPr>
          <p:spPr bwMode="auto">
            <a:xfrm>
              <a:off x="371" y="206"/>
              <a:ext cx="1" cy="1"/>
            </a:xfrm>
            <a:custGeom>
              <a:avLst/>
              <a:gdLst>
                <a:gd name="T0" fmla="*/ 1 w 2"/>
                <a:gd name="T1" fmla="*/ 0 h 2"/>
                <a:gd name="T2" fmla="*/ 1 w 2"/>
                <a:gd name="T3" fmla="*/ 0 h 2"/>
                <a:gd name="T4" fmla="*/ 0 w 2"/>
                <a:gd name="T5" fmla="*/ 0 h 2"/>
                <a:gd name="T6" fmla="*/ 1 w 2"/>
                <a:gd name="T7" fmla="*/ 2 h 2"/>
                <a:gd name="T8" fmla="*/ 2 w 2"/>
                <a:gd name="T9" fmla="*/ 2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lnTo>
                    <a:pt x="0" y="0"/>
                  </a:lnTo>
                  <a:lnTo>
                    <a:pt x="1" y="2"/>
                  </a:lnTo>
                  <a:lnTo>
                    <a:pt x="2" y="2"/>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2" name="Freeform 1740"/>
            <p:cNvSpPr>
              <a:spLocks/>
            </p:cNvSpPr>
            <p:nvPr userDrawn="1"/>
          </p:nvSpPr>
          <p:spPr bwMode="auto">
            <a:xfrm>
              <a:off x="371" y="205"/>
              <a:ext cx="1" cy="1"/>
            </a:xfrm>
            <a:custGeom>
              <a:avLst/>
              <a:gdLst>
                <a:gd name="T0" fmla="*/ 1 w 1"/>
                <a:gd name="T1" fmla="*/ 0 h 2"/>
                <a:gd name="T2" fmla="*/ 1 w 1"/>
                <a:gd name="T3" fmla="*/ 0 h 2"/>
                <a:gd name="T4" fmla="*/ 0 w 1"/>
                <a:gd name="T5" fmla="*/ 1 h 2"/>
                <a:gd name="T6" fmla="*/ 0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0" y="1"/>
                  </a:lnTo>
                  <a:lnTo>
                    <a:pt x="0" y="2"/>
                  </a:lnTo>
                  <a:lnTo>
                    <a:pt x="1" y="2"/>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3" name="Freeform 1741"/>
            <p:cNvSpPr>
              <a:spLocks/>
            </p:cNvSpPr>
            <p:nvPr userDrawn="1"/>
          </p:nvSpPr>
          <p:spPr bwMode="auto">
            <a:xfrm>
              <a:off x="371" y="204"/>
              <a:ext cx="1" cy="1"/>
            </a:xfrm>
            <a:custGeom>
              <a:avLst/>
              <a:gdLst>
                <a:gd name="T0" fmla="*/ 1 w 1"/>
                <a:gd name="T1" fmla="*/ 0 h 2"/>
                <a:gd name="T2" fmla="*/ 1 w 1"/>
                <a:gd name="T3" fmla="*/ 0 h 2"/>
                <a:gd name="T4" fmla="*/ 0 w 1"/>
                <a:gd name="T5" fmla="*/ 0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lnTo>
                    <a:pt x="1" y="0"/>
                  </a:lnTo>
                  <a:lnTo>
                    <a:pt x="0" y="0"/>
                  </a:lnTo>
                  <a:lnTo>
                    <a:pt x="0" y="2"/>
                  </a:lnTo>
                  <a:lnTo>
                    <a:pt x="1"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4" name="Freeform 1742"/>
            <p:cNvSpPr>
              <a:spLocks/>
            </p:cNvSpPr>
            <p:nvPr userDrawn="1"/>
          </p:nvSpPr>
          <p:spPr bwMode="auto">
            <a:xfrm>
              <a:off x="371" y="203"/>
              <a:ext cx="1" cy="1"/>
            </a:xfrm>
            <a:custGeom>
              <a:avLst/>
              <a:gdLst>
                <a:gd name="T0" fmla="*/ 2 w 2"/>
                <a:gd name="T1" fmla="*/ 0 h 2"/>
                <a:gd name="T2" fmla="*/ 2 w 2"/>
                <a:gd name="T3" fmla="*/ 0 h 2"/>
                <a:gd name="T4" fmla="*/ 0 w 2"/>
                <a:gd name="T5" fmla="*/ 1 h 2"/>
                <a:gd name="T6" fmla="*/ 0 w 2"/>
                <a:gd name="T7" fmla="*/ 2 h 2"/>
                <a:gd name="T8" fmla="*/ 2 w 2"/>
                <a:gd name="T9" fmla="*/ 2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1"/>
                  </a:lnTo>
                  <a:lnTo>
                    <a:pt x="0" y="2"/>
                  </a:lnTo>
                  <a:lnTo>
                    <a:pt x="2" y="2"/>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5" name="Freeform 1743"/>
            <p:cNvSpPr>
              <a:spLocks/>
            </p:cNvSpPr>
            <p:nvPr userDrawn="1"/>
          </p:nvSpPr>
          <p:spPr bwMode="auto">
            <a:xfrm>
              <a:off x="371" y="202"/>
              <a:ext cx="1" cy="0"/>
            </a:xfrm>
            <a:custGeom>
              <a:avLst/>
              <a:gdLst>
                <a:gd name="T0" fmla="*/ 2 w 2"/>
                <a:gd name="T1" fmla="*/ 0 h 1"/>
                <a:gd name="T2" fmla="*/ 2 w 2"/>
                <a:gd name="T3" fmla="*/ 0 h 1"/>
                <a:gd name="T4" fmla="*/ 0 w 2"/>
                <a:gd name="T5" fmla="*/ 0 h 1"/>
                <a:gd name="T6" fmla="*/ 0 w 2"/>
                <a:gd name="T7" fmla="*/ 1 h 1"/>
                <a:gd name="T8" fmla="*/ 2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lnTo>
                    <a:pt x="2" y="0"/>
                  </a:lnTo>
                  <a:lnTo>
                    <a:pt x="0" y="0"/>
                  </a:lnTo>
                  <a:lnTo>
                    <a:pt x="0" y="1"/>
                  </a:lnTo>
                  <a:lnTo>
                    <a:pt x="2"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6" name="Freeform 1744"/>
            <p:cNvSpPr>
              <a:spLocks/>
            </p:cNvSpPr>
            <p:nvPr userDrawn="1"/>
          </p:nvSpPr>
          <p:spPr bwMode="auto">
            <a:xfrm>
              <a:off x="371" y="200"/>
              <a:ext cx="1" cy="1"/>
            </a:xfrm>
            <a:custGeom>
              <a:avLst/>
              <a:gdLst>
                <a:gd name="T0" fmla="*/ 2 w 2"/>
                <a:gd name="T1" fmla="*/ 0 h 2"/>
                <a:gd name="T2" fmla="*/ 2 w 2"/>
                <a:gd name="T3" fmla="*/ 0 h 2"/>
                <a:gd name="T4" fmla="*/ 0 w 2"/>
                <a:gd name="T5" fmla="*/ 0 h 2"/>
                <a:gd name="T6" fmla="*/ 0 w 2"/>
                <a:gd name="T7" fmla="*/ 2 h 2"/>
                <a:gd name="T8" fmla="*/ 2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lnTo>
                    <a:pt x="2" y="0"/>
                  </a:lnTo>
                  <a:lnTo>
                    <a:pt x="0" y="0"/>
                  </a:lnTo>
                  <a:lnTo>
                    <a:pt x="0" y="2"/>
                  </a:lnTo>
                  <a:lnTo>
                    <a:pt x="2" y="1"/>
                  </a:ln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7" name="Freeform 1745"/>
            <p:cNvSpPr>
              <a:spLocks/>
            </p:cNvSpPr>
            <p:nvPr userDrawn="1"/>
          </p:nvSpPr>
          <p:spPr bwMode="auto">
            <a:xfrm>
              <a:off x="371" y="199"/>
              <a:ext cx="1" cy="1"/>
            </a:xfrm>
            <a:custGeom>
              <a:avLst/>
              <a:gdLst>
                <a:gd name="T0" fmla="*/ 3 w 3"/>
                <a:gd name="T1" fmla="*/ 0 h 2"/>
                <a:gd name="T2" fmla="*/ 3 w 3"/>
                <a:gd name="T3" fmla="*/ 0 h 2"/>
                <a:gd name="T4" fmla="*/ 0 w 3"/>
                <a:gd name="T5" fmla="*/ 1 h 2"/>
                <a:gd name="T6" fmla="*/ 0 w 3"/>
                <a:gd name="T7" fmla="*/ 2 h 2"/>
                <a:gd name="T8" fmla="*/ 3 w 3"/>
                <a:gd name="T9" fmla="*/ 1 h 2"/>
                <a:gd name="T10" fmla="*/ 3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3" y="0"/>
                  </a:moveTo>
                  <a:lnTo>
                    <a:pt x="3" y="0"/>
                  </a:lnTo>
                  <a:lnTo>
                    <a:pt x="0" y="1"/>
                  </a:lnTo>
                  <a:lnTo>
                    <a:pt x="0" y="2"/>
                  </a:lnTo>
                  <a:lnTo>
                    <a:pt x="3" y="1"/>
                  </a:lnTo>
                  <a:lnTo>
                    <a:pt x="3"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8" name="Freeform 1746"/>
            <p:cNvSpPr>
              <a:spLocks/>
            </p:cNvSpPr>
            <p:nvPr userDrawn="1"/>
          </p:nvSpPr>
          <p:spPr bwMode="auto">
            <a:xfrm>
              <a:off x="366" y="201"/>
              <a:ext cx="1" cy="2"/>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19" name="Freeform 1747"/>
            <p:cNvSpPr>
              <a:spLocks/>
            </p:cNvSpPr>
            <p:nvPr userDrawn="1"/>
          </p:nvSpPr>
          <p:spPr bwMode="auto">
            <a:xfrm>
              <a:off x="365" y="203"/>
              <a:ext cx="0" cy="2"/>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0" name="Freeform 1748"/>
            <p:cNvSpPr>
              <a:spLocks/>
            </p:cNvSpPr>
            <p:nvPr userDrawn="1"/>
          </p:nvSpPr>
          <p:spPr bwMode="auto">
            <a:xfrm>
              <a:off x="363" y="205"/>
              <a:ext cx="1" cy="2"/>
            </a:xfrm>
            <a:custGeom>
              <a:avLst/>
              <a:gdLst>
                <a:gd name="T0" fmla="*/ 2 w 2"/>
                <a:gd name="T1" fmla="*/ 0 h 3"/>
                <a:gd name="T2" fmla="*/ 2 w 2"/>
                <a:gd name="T3" fmla="*/ 0 h 3"/>
                <a:gd name="T4" fmla="*/ 0 w 2"/>
                <a:gd name="T5" fmla="*/ 1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1"/>
                  </a:lnTo>
                  <a:lnTo>
                    <a:pt x="2" y="3"/>
                  </a:lnTo>
                  <a:cubicBezTo>
                    <a:pt x="1" y="1"/>
                    <a:pt x="1" y="0"/>
                    <a:pt x="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1" name="Freeform 1749"/>
            <p:cNvSpPr>
              <a:spLocks/>
            </p:cNvSpPr>
            <p:nvPr userDrawn="1"/>
          </p:nvSpPr>
          <p:spPr bwMode="auto">
            <a:xfrm>
              <a:off x="362" y="207"/>
              <a:ext cx="1" cy="1"/>
            </a:xfrm>
            <a:custGeom>
              <a:avLst/>
              <a:gdLst>
                <a:gd name="T0" fmla="*/ 1 w 2"/>
                <a:gd name="T1" fmla="*/ 0 h 3"/>
                <a:gd name="T2" fmla="*/ 1 w 2"/>
                <a:gd name="T3" fmla="*/ 0 h 3"/>
                <a:gd name="T4" fmla="*/ 0 w 2"/>
                <a:gd name="T5" fmla="*/ 2 h 3"/>
                <a:gd name="T6" fmla="*/ 2 w 2"/>
                <a:gd name="T7" fmla="*/ 3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lnTo>
                    <a:pt x="0" y="2"/>
                  </a:lnTo>
                  <a:lnTo>
                    <a:pt x="2" y="3"/>
                  </a:lnTo>
                  <a:cubicBezTo>
                    <a:pt x="1" y="2"/>
                    <a:pt x="1"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2" name="Freeform 1750"/>
            <p:cNvSpPr>
              <a:spLocks/>
            </p:cNvSpPr>
            <p:nvPr userDrawn="1"/>
          </p:nvSpPr>
          <p:spPr bwMode="auto">
            <a:xfrm>
              <a:off x="364" y="207"/>
              <a:ext cx="1" cy="1"/>
            </a:xfrm>
            <a:custGeom>
              <a:avLst/>
              <a:gdLst>
                <a:gd name="T0" fmla="*/ 2 w 2"/>
                <a:gd name="T1" fmla="*/ 0 h 3"/>
                <a:gd name="T2" fmla="*/ 2 w 2"/>
                <a:gd name="T3" fmla="*/ 0 h 3"/>
                <a:gd name="T4" fmla="*/ 0 w 2"/>
                <a:gd name="T5" fmla="*/ 2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2"/>
                  </a:lnTo>
                  <a:lnTo>
                    <a:pt x="2" y="3"/>
                  </a:lnTo>
                  <a:cubicBezTo>
                    <a:pt x="1" y="2"/>
                    <a:pt x="1" y="1"/>
                    <a:pt x="2"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3" name="Freeform 1751"/>
            <p:cNvSpPr>
              <a:spLocks/>
            </p:cNvSpPr>
            <p:nvPr userDrawn="1"/>
          </p:nvSpPr>
          <p:spPr bwMode="auto">
            <a:xfrm>
              <a:off x="367" y="206"/>
              <a:ext cx="1" cy="2"/>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4" name="Freeform 1752"/>
            <p:cNvSpPr>
              <a:spLocks/>
            </p:cNvSpPr>
            <p:nvPr userDrawn="1"/>
          </p:nvSpPr>
          <p:spPr bwMode="auto">
            <a:xfrm>
              <a:off x="366" y="205"/>
              <a:ext cx="1" cy="1"/>
            </a:xfrm>
            <a:custGeom>
              <a:avLst/>
              <a:gdLst>
                <a:gd name="T0" fmla="*/ 1 w 1"/>
                <a:gd name="T1" fmla="*/ 0 h 3"/>
                <a:gd name="T2" fmla="*/ 1 w 1"/>
                <a:gd name="T3" fmla="*/ 0 h 3"/>
                <a:gd name="T4" fmla="*/ 0 w 1"/>
                <a:gd name="T5" fmla="*/ 1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1"/>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5" name="Freeform 1753"/>
            <p:cNvSpPr>
              <a:spLocks/>
            </p:cNvSpPr>
            <p:nvPr userDrawn="1"/>
          </p:nvSpPr>
          <p:spPr bwMode="auto">
            <a:xfrm>
              <a:off x="367" y="203"/>
              <a:ext cx="1" cy="2"/>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6" name="Freeform 1754"/>
            <p:cNvSpPr>
              <a:spLocks/>
            </p:cNvSpPr>
            <p:nvPr userDrawn="1"/>
          </p:nvSpPr>
          <p:spPr bwMode="auto">
            <a:xfrm>
              <a:off x="365" y="200"/>
              <a:ext cx="0" cy="1"/>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1"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7" name="Freeform 1755"/>
            <p:cNvSpPr>
              <a:spLocks/>
            </p:cNvSpPr>
            <p:nvPr userDrawn="1"/>
          </p:nvSpPr>
          <p:spPr bwMode="auto">
            <a:xfrm>
              <a:off x="363" y="201"/>
              <a:ext cx="1" cy="2"/>
            </a:xfrm>
            <a:custGeom>
              <a:avLst/>
              <a:gdLst>
                <a:gd name="T0" fmla="*/ 1 w 1"/>
                <a:gd name="T1" fmla="*/ 0 h 3"/>
                <a:gd name="T2" fmla="*/ 1 w 1"/>
                <a:gd name="T3" fmla="*/ 0 h 3"/>
                <a:gd name="T4" fmla="*/ 0 w 1"/>
                <a:gd name="T5" fmla="*/ 2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2"/>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8" name="Freeform 1756"/>
            <p:cNvSpPr>
              <a:spLocks/>
            </p:cNvSpPr>
            <p:nvPr userDrawn="1"/>
          </p:nvSpPr>
          <p:spPr bwMode="auto">
            <a:xfrm>
              <a:off x="362" y="204"/>
              <a:ext cx="1" cy="1"/>
            </a:xfrm>
            <a:custGeom>
              <a:avLst/>
              <a:gdLst>
                <a:gd name="T0" fmla="*/ 1 w 1"/>
                <a:gd name="T1" fmla="*/ 0 h 3"/>
                <a:gd name="T2" fmla="*/ 1 w 1"/>
                <a:gd name="T3" fmla="*/ 0 h 3"/>
                <a:gd name="T4" fmla="*/ 0 w 1"/>
                <a:gd name="T5" fmla="*/ 1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lnTo>
                    <a:pt x="1" y="0"/>
                  </a:lnTo>
                  <a:lnTo>
                    <a:pt x="0" y="1"/>
                  </a:lnTo>
                  <a:lnTo>
                    <a:pt x="1" y="3"/>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29" name="Freeform 1757"/>
            <p:cNvSpPr>
              <a:spLocks/>
            </p:cNvSpPr>
            <p:nvPr userDrawn="1"/>
          </p:nvSpPr>
          <p:spPr bwMode="auto">
            <a:xfrm>
              <a:off x="363" y="208"/>
              <a:ext cx="1" cy="2"/>
            </a:xfrm>
            <a:custGeom>
              <a:avLst/>
              <a:gdLst>
                <a:gd name="T0" fmla="*/ 1 w 2"/>
                <a:gd name="T1" fmla="*/ 0 h 3"/>
                <a:gd name="T2" fmla="*/ 1 w 2"/>
                <a:gd name="T3" fmla="*/ 0 h 3"/>
                <a:gd name="T4" fmla="*/ 0 w 2"/>
                <a:gd name="T5" fmla="*/ 2 h 3"/>
                <a:gd name="T6" fmla="*/ 2 w 2"/>
                <a:gd name="T7" fmla="*/ 3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lnTo>
                    <a:pt x="0" y="2"/>
                  </a:lnTo>
                  <a:lnTo>
                    <a:pt x="2" y="3"/>
                  </a:lnTo>
                  <a:cubicBezTo>
                    <a:pt x="1" y="2"/>
                    <a:pt x="1" y="2"/>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0" name="Freeform 1758"/>
            <p:cNvSpPr>
              <a:spLocks/>
            </p:cNvSpPr>
            <p:nvPr userDrawn="1"/>
          </p:nvSpPr>
          <p:spPr bwMode="auto">
            <a:xfrm>
              <a:off x="364" y="211"/>
              <a:ext cx="1" cy="2"/>
            </a:xfrm>
            <a:custGeom>
              <a:avLst/>
              <a:gdLst>
                <a:gd name="T0" fmla="*/ 1 w 2"/>
                <a:gd name="T1" fmla="*/ 0 h 3"/>
                <a:gd name="T2" fmla="*/ 1 w 2"/>
                <a:gd name="T3" fmla="*/ 0 h 3"/>
                <a:gd name="T4" fmla="*/ 0 w 2"/>
                <a:gd name="T5" fmla="*/ 2 h 3"/>
                <a:gd name="T6" fmla="*/ 2 w 2"/>
                <a:gd name="T7" fmla="*/ 3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lnTo>
                    <a:pt x="0" y="2"/>
                  </a:lnTo>
                  <a:lnTo>
                    <a:pt x="2" y="3"/>
                  </a:lnTo>
                  <a:cubicBezTo>
                    <a:pt x="1" y="2"/>
                    <a:pt x="1"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1" name="Freeform 1759"/>
            <p:cNvSpPr>
              <a:spLocks/>
            </p:cNvSpPr>
            <p:nvPr userDrawn="1"/>
          </p:nvSpPr>
          <p:spPr bwMode="auto">
            <a:xfrm>
              <a:off x="369" y="208"/>
              <a:ext cx="0" cy="1"/>
            </a:xfrm>
            <a:custGeom>
              <a:avLst/>
              <a:gdLst>
                <a:gd name="T0" fmla="*/ 1 w 1"/>
                <a:gd name="T1" fmla="*/ 0 h 2"/>
                <a:gd name="T2" fmla="*/ 1 w 1"/>
                <a:gd name="T3" fmla="*/ 0 h 2"/>
                <a:gd name="T4" fmla="*/ 0 w 1"/>
                <a:gd name="T5" fmla="*/ 1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1" y="0"/>
                  </a:lnTo>
                  <a:lnTo>
                    <a:pt x="0" y="1"/>
                  </a:lnTo>
                  <a:lnTo>
                    <a:pt x="1" y="2"/>
                  </a:lnTo>
                  <a:cubicBezTo>
                    <a:pt x="0" y="2"/>
                    <a:pt x="0" y="1"/>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2" name="Freeform 1760"/>
            <p:cNvSpPr>
              <a:spLocks/>
            </p:cNvSpPr>
            <p:nvPr userDrawn="1"/>
          </p:nvSpPr>
          <p:spPr bwMode="auto">
            <a:xfrm>
              <a:off x="365" y="210"/>
              <a:ext cx="1" cy="1"/>
            </a:xfrm>
            <a:custGeom>
              <a:avLst/>
              <a:gdLst>
                <a:gd name="T0" fmla="*/ 1 w 2"/>
                <a:gd name="T1" fmla="*/ 0 h 3"/>
                <a:gd name="T2" fmla="*/ 1 w 2"/>
                <a:gd name="T3" fmla="*/ 0 h 3"/>
                <a:gd name="T4" fmla="*/ 0 w 2"/>
                <a:gd name="T5" fmla="*/ 2 h 3"/>
                <a:gd name="T6" fmla="*/ 2 w 2"/>
                <a:gd name="T7" fmla="*/ 3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lnTo>
                    <a:pt x="0" y="2"/>
                  </a:lnTo>
                  <a:lnTo>
                    <a:pt x="2" y="3"/>
                  </a:lnTo>
                  <a:cubicBezTo>
                    <a:pt x="1" y="2"/>
                    <a:pt x="1" y="2"/>
                    <a:pt x="1"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3" name="Freeform 1761"/>
            <p:cNvSpPr>
              <a:spLocks/>
            </p:cNvSpPr>
            <p:nvPr userDrawn="1"/>
          </p:nvSpPr>
          <p:spPr bwMode="auto">
            <a:xfrm>
              <a:off x="366" y="214"/>
              <a:ext cx="2" cy="0"/>
            </a:xfrm>
            <a:custGeom>
              <a:avLst/>
              <a:gdLst>
                <a:gd name="T0" fmla="*/ 5 w 5"/>
                <a:gd name="T1" fmla="*/ 1 h 1"/>
                <a:gd name="T2" fmla="*/ 5 w 5"/>
                <a:gd name="T3" fmla="*/ 1 h 1"/>
                <a:gd name="T4" fmla="*/ 4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cubicBezTo>
                    <a:pt x="5" y="1"/>
                    <a:pt x="5" y="1"/>
                    <a:pt x="4" y="0"/>
                  </a:cubicBezTo>
                  <a:cubicBezTo>
                    <a:pt x="3" y="0"/>
                    <a:pt x="1" y="1"/>
                    <a:pt x="0" y="1"/>
                  </a:cubicBezTo>
                  <a:cubicBezTo>
                    <a:pt x="2" y="1"/>
                    <a:pt x="3" y="1"/>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4" name="Freeform 1762"/>
            <p:cNvSpPr>
              <a:spLocks/>
            </p:cNvSpPr>
            <p:nvPr userDrawn="1"/>
          </p:nvSpPr>
          <p:spPr bwMode="auto">
            <a:xfrm>
              <a:off x="366" y="209"/>
              <a:ext cx="4" cy="2"/>
            </a:xfrm>
            <a:custGeom>
              <a:avLst/>
              <a:gdLst>
                <a:gd name="T0" fmla="*/ 9 w 9"/>
                <a:gd name="T1" fmla="*/ 4 h 5"/>
                <a:gd name="T2" fmla="*/ 9 w 9"/>
                <a:gd name="T3" fmla="*/ 4 h 5"/>
                <a:gd name="T4" fmla="*/ 0 w 9"/>
                <a:gd name="T5" fmla="*/ 0 h 5"/>
                <a:gd name="T6" fmla="*/ 4 w 9"/>
                <a:gd name="T7" fmla="*/ 5 h 5"/>
                <a:gd name="T8" fmla="*/ 6 w 9"/>
                <a:gd name="T9" fmla="*/ 5 h 5"/>
                <a:gd name="T10" fmla="*/ 6 w 9"/>
                <a:gd name="T11" fmla="*/ 4 h 5"/>
                <a:gd name="T12" fmla="*/ 6 w 9"/>
                <a:gd name="T13" fmla="*/ 4 h 5"/>
                <a:gd name="T14" fmla="*/ 9 w 9"/>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9" y="4"/>
                  </a:moveTo>
                  <a:lnTo>
                    <a:pt x="9" y="4"/>
                  </a:lnTo>
                  <a:cubicBezTo>
                    <a:pt x="6" y="2"/>
                    <a:pt x="3" y="1"/>
                    <a:pt x="0" y="0"/>
                  </a:cubicBezTo>
                  <a:cubicBezTo>
                    <a:pt x="1" y="2"/>
                    <a:pt x="3" y="4"/>
                    <a:pt x="4" y="5"/>
                  </a:cubicBezTo>
                  <a:cubicBezTo>
                    <a:pt x="5" y="5"/>
                    <a:pt x="6" y="5"/>
                    <a:pt x="6" y="5"/>
                  </a:cubicBezTo>
                  <a:cubicBezTo>
                    <a:pt x="6" y="5"/>
                    <a:pt x="6" y="4"/>
                    <a:pt x="6" y="4"/>
                  </a:cubicBezTo>
                  <a:lnTo>
                    <a:pt x="6" y="4"/>
                  </a:lnTo>
                  <a:cubicBezTo>
                    <a:pt x="6" y="4"/>
                    <a:pt x="7" y="4"/>
                    <a:pt x="9"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5" name="Freeform 1763"/>
            <p:cNvSpPr>
              <a:spLocks/>
            </p:cNvSpPr>
            <p:nvPr userDrawn="1"/>
          </p:nvSpPr>
          <p:spPr bwMode="auto">
            <a:xfrm>
              <a:off x="372" y="208"/>
              <a:ext cx="1" cy="2"/>
            </a:xfrm>
            <a:custGeom>
              <a:avLst/>
              <a:gdLst>
                <a:gd name="T0" fmla="*/ 0 w 1"/>
                <a:gd name="T1" fmla="*/ 0 h 3"/>
                <a:gd name="T2" fmla="*/ 0 w 1"/>
                <a:gd name="T3" fmla="*/ 0 h 3"/>
                <a:gd name="T4" fmla="*/ 0 w 1"/>
                <a:gd name="T5" fmla="*/ 2 h 3"/>
                <a:gd name="T6" fmla="*/ 1 w 1"/>
                <a:gd name="T7" fmla="*/ 3 h 3"/>
                <a:gd name="T8" fmla="*/ 1 w 1"/>
                <a:gd name="T9" fmla="*/ 2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lnTo>
                    <a:pt x="0" y="0"/>
                  </a:lnTo>
                  <a:cubicBezTo>
                    <a:pt x="0" y="1"/>
                    <a:pt x="0" y="1"/>
                    <a:pt x="0" y="2"/>
                  </a:cubicBezTo>
                  <a:cubicBezTo>
                    <a:pt x="0" y="2"/>
                    <a:pt x="0" y="3"/>
                    <a:pt x="1" y="3"/>
                  </a:cubicBezTo>
                  <a:cubicBezTo>
                    <a:pt x="1" y="3"/>
                    <a:pt x="1" y="2"/>
                    <a:pt x="1" y="2"/>
                  </a:cubicBezTo>
                  <a:cubicBezTo>
                    <a:pt x="1" y="1"/>
                    <a:pt x="0" y="1"/>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6" name="Freeform 1764"/>
            <p:cNvSpPr>
              <a:spLocks/>
            </p:cNvSpPr>
            <p:nvPr userDrawn="1"/>
          </p:nvSpPr>
          <p:spPr bwMode="auto">
            <a:xfrm>
              <a:off x="370" y="210"/>
              <a:ext cx="1" cy="1"/>
            </a:xfrm>
            <a:custGeom>
              <a:avLst/>
              <a:gdLst>
                <a:gd name="T0" fmla="*/ 0 w 2"/>
                <a:gd name="T1" fmla="*/ 0 h 4"/>
                <a:gd name="T2" fmla="*/ 0 w 2"/>
                <a:gd name="T3" fmla="*/ 0 h 4"/>
                <a:gd name="T4" fmla="*/ 1 w 2"/>
                <a:gd name="T5" fmla="*/ 3 h 4"/>
                <a:gd name="T6" fmla="*/ 2 w 2"/>
                <a:gd name="T7" fmla="*/ 4 h 4"/>
                <a:gd name="T8" fmla="*/ 1 w 2"/>
                <a:gd name="T9" fmla="*/ 1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0" y="0"/>
                  </a:lnTo>
                  <a:cubicBezTo>
                    <a:pt x="0" y="1"/>
                    <a:pt x="0" y="2"/>
                    <a:pt x="1" y="3"/>
                  </a:cubicBezTo>
                  <a:cubicBezTo>
                    <a:pt x="1" y="3"/>
                    <a:pt x="2" y="4"/>
                    <a:pt x="2" y="4"/>
                  </a:cubicBezTo>
                  <a:cubicBezTo>
                    <a:pt x="2" y="3"/>
                    <a:pt x="1" y="2"/>
                    <a:pt x="1" y="1"/>
                  </a:cubicBezTo>
                  <a:cubicBezTo>
                    <a:pt x="1" y="1"/>
                    <a:pt x="0"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7" name="Freeform 1765"/>
            <p:cNvSpPr>
              <a:spLocks/>
            </p:cNvSpPr>
            <p:nvPr userDrawn="1"/>
          </p:nvSpPr>
          <p:spPr bwMode="auto">
            <a:xfrm>
              <a:off x="366" y="211"/>
              <a:ext cx="4" cy="2"/>
            </a:xfrm>
            <a:custGeom>
              <a:avLst/>
              <a:gdLst>
                <a:gd name="T0" fmla="*/ 6 w 9"/>
                <a:gd name="T1" fmla="*/ 1 h 4"/>
                <a:gd name="T2" fmla="*/ 6 w 9"/>
                <a:gd name="T3" fmla="*/ 1 h 4"/>
                <a:gd name="T4" fmla="*/ 0 w 9"/>
                <a:gd name="T5" fmla="*/ 1 h 4"/>
                <a:gd name="T6" fmla="*/ 5 w 9"/>
                <a:gd name="T7" fmla="*/ 4 h 4"/>
                <a:gd name="T8" fmla="*/ 9 w 9"/>
                <a:gd name="T9" fmla="*/ 4 h 4"/>
                <a:gd name="T10" fmla="*/ 6 w 9"/>
                <a:gd name="T11" fmla="*/ 1 h 4"/>
              </a:gdLst>
              <a:ahLst/>
              <a:cxnLst>
                <a:cxn ang="0">
                  <a:pos x="T0" y="T1"/>
                </a:cxn>
                <a:cxn ang="0">
                  <a:pos x="T2" y="T3"/>
                </a:cxn>
                <a:cxn ang="0">
                  <a:pos x="T4" y="T5"/>
                </a:cxn>
                <a:cxn ang="0">
                  <a:pos x="T6" y="T7"/>
                </a:cxn>
                <a:cxn ang="0">
                  <a:pos x="T8" y="T9"/>
                </a:cxn>
                <a:cxn ang="0">
                  <a:pos x="T10" y="T11"/>
                </a:cxn>
              </a:cxnLst>
              <a:rect l="0" t="0" r="r" b="b"/>
              <a:pathLst>
                <a:path w="9" h="4">
                  <a:moveTo>
                    <a:pt x="6" y="1"/>
                  </a:moveTo>
                  <a:lnTo>
                    <a:pt x="6" y="1"/>
                  </a:lnTo>
                  <a:cubicBezTo>
                    <a:pt x="4" y="1"/>
                    <a:pt x="2" y="0"/>
                    <a:pt x="0" y="1"/>
                  </a:cubicBezTo>
                  <a:cubicBezTo>
                    <a:pt x="1" y="2"/>
                    <a:pt x="3" y="3"/>
                    <a:pt x="5" y="4"/>
                  </a:cubicBezTo>
                  <a:cubicBezTo>
                    <a:pt x="6" y="4"/>
                    <a:pt x="7" y="4"/>
                    <a:pt x="9" y="4"/>
                  </a:cubicBezTo>
                  <a:cubicBezTo>
                    <a:pt x="8" y="3"/>
                    <a:pt x="7" y="2"/>
                    <a:pt x="6"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8" name="Freeform 1766"/>
            <p:cNvSpPr>
              <a:spLocks/>
            </p:cNvSpPr>
            <p:nvPr userDrawn="1"/>
          </p:nvSpPr>
          <p:spPr bwMode="auto">
            <a:xfrm>
              <a:off x="371" y="208"/>
              <a:ext cx="2" cy="5"/>
            </a:xfrm>
            <a:custGeom>
              <a:avLst/>
              <a:gdLst>
                <a:gd name="T0" fmla="*/ 5 w 5"/>
                <a:gd name="T1" fmla="*/ 5 h 11"/>
                <a:gd name="T2" fmla="*/ 5 w 5"/>
                <a:gd name="T3" fmla="*/ 5 h 11"/>
                <a:gd name="T4" fmla="*/ 1 w 5"/>
                <a:gd name="T5" fmla="*/ 0 h 11"/>
                <a:gd name="T6" fmla="*/ 2 w 5"/>
                <a:gd name="T7" fmla="*/ 8 h 11"/>
                <a:gd name="T8" fmla="*/ 5 w 5"/>
                <a:gd name="T9" fmla="*/ 11 h 11"/>
                <a:gd name="T10" fmla="*/ 5 w 5"/>
                <a:gd name="T11" fmla="*/ 6 h 11"/>
                <a:gd name="T12" fmla="*/ 5 w 5"/>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5"/>
                  </a:moveTo>
                  <a:lnTo>
                    <a:pt x="5" y="5"/>
                  </a:lnTo>
                  <a:cubicBezTo>
                    <a:pt x="4" y="3"/>
                    <a:pt x="2" y="1"/>
                    <a:pt x="1" y="0"/>
                  </a:cubicBezTo>
                  <a:cubicBezTo>
                    <a:pt x="0" y="3"/>
                    <a:pt x="1" y="5"/>
                    <a:pt x="2" y="8"/>
                  </a:cubicBezTo>
                  <a:cubicBezTo>
                    <a:pt x="4" y="9"/>
                    <a:pt x="5" y="10"/>
                    <a:pt x="5" y="11"/>
                  </a:cubicBezTo>
                  <a:cubicBezTo>
                    <a:pt x="5" y="9"/>
                    <a:pt x="5" y="7"/>
                    <a:pt x="5" y="6"/>
                  </a:cubicBezTo>
                  <a:lnTo>
                    <a:pt x="5"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39" name="Freeform 1767"/>
            <p:cNvSpPr>
              <a:spLocks/>
            </p:cNvSpPr>
            <p:nvPr userDrawn="1"/>
          </p:nvSpPr>
          <p:spPr bwMode="auto">
            <a:xfrm>
              <a:off x="367" y="213"/>
              <a:ext cx="5" cy="1"/>
            </a:xfrm>
            <a:custGeom>
              <a:avLst/>
              <a:gdLst>
                <a:gd name="T0" fmla="*/ 0 w 10"/>
                <a:gd name="T1" fmla="*/ 1 h 3"/>
                <a:gd name="T2" fmla="*/ 0 w 10"/>
                <a:gd name="T3" fmla="*/ 1 h 3"/>
                <a:gd name="T4" fmla="*/ 3 w 10"/>
                <a:gd name="T5" fmla="*/ 3 h 3"/>
                <a:gd name="T6" fmla="*/ 10 w 10"/>
                <a:gd name="T7" fmla="*/ 3 h 3"/>
                <a:gd name="T8" fmla="*/ 10 w 10"/>
                <a:gd name="T9" fmla="*/ 3 h 3"/>
                <a:gd name="T10" fmla="*/ 0 w 10"/>
                <a:gd name="T11" fmla="*/ 1 h 3"/>
              </a:gdLst>
              <a:ahLst/>
              <a:cxnLst>
                <a:cxn ang="0">
                  <a:pos x="T0" y="T1"/>
                </a:cxn>
                <a:cxn ang="0">
                  <a:pos x="T2" y="T3"/>
                </a:cxn>
                <a:cxn ang="0">
                  <a:pos x="T4" y="T5"/>
                </a:cxn>
                <a:cxn ang="0">
                  <a:pos x="T6" y="T7"/>
                </a:cxn>
                <a:cxn ang="0">
                  <a:pos x="T8" y="T9"/>
                </a:cxn>
                <a:cxn ang="0">
                  <a:pos x="T10" y="T11"/>
                </a:cxn>
              </a:cxnLst>
              <a:rect l="0" t="0" r="r" b="b"/>
              <a:pathLst>
                <a:path w="10" h="3">
                  <a:moveTo>
                    <a:pt x="0" y="1"/>
                  </a:moveTo>
                  <a:lnTo>
                    <a:pt x="0" y="1"/>
                  </a:lnTo>
                  <a:cubicBezTo>
                    <a:pt x="1" y="2"/>
                    <a:pt x="2" y="3"/>
                    <a:pt x="3" y="3"/>
                  </a:cubicBezTo>
                  <a:cubicBezTo>
                    <a:pt x="5" y="3"/>
                    <a:pt x="7" y="3"/>
                    <a:pt x="10" y="3"/>
                  </a:cubicBezTo>
                  <a:lnTo>
                    <a:pt x="10" y="3"/>
                  </a:lnTo>
                  <a:cubicBezTo>
                    <a:pt x="7" y="1"/>
                    <a:pt x="3" y="0"/>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0" name="Freeform 1768"/>
            <p:cNvSpPr>
              <a:spLocks/>
            </p:cNvSpPr>
            <p:nvPr userDrawn="1"/>
          </p:nvSpPr>
          <p:spPr bwMode="auto">
            <a:xfrm>
              <a:off x="369" y="211"/>
              <a:ext cx="4" cy="3"/>
            </a:xfrm>
            <a:custGeom>
              <a:avLst/>
              <a:gdLst>
                <a:gd name="T0" fmla="*/ 0 w 10"/>
                <a:gd name="T1" fmla="*/ 0 h 7"/>
                <a:gd name="T2" fmla="*/ 0 w 10"/>
                <a:gd name="T3" fmla="*/ 0 h 7"/>
                <a:gd name="T4" fmla="*/ 10 w 10"/>
                <a:gd name="T5" fmla="*/ 7 h 7"/>
                <a:gd name="T6" fmla="*/ 0 w 10"/>
                <a:gd name="T7" fmla="*/ 0 h 7"/>
              </a:gdLst>
              <a:ahLst/>
              <a:cxnLst>
                <a:cxn ang="0">
                  <a:pos x="T0" y="T1"/>
                </a:cxn>
                <a:cxn ang="0">
                  <a:pos x="T2" y="T3"/>
                </a:cxn>
                <a:cxn ang="0">
                  <a:pos x="T4" y="T5"/>
                </a:cxn>
                <a:cxn ang="0">
                  <a:pos x="T6" y="T7"/>
                </a:cxn>
              </a:cxnLst>
              <a:rect l="0" t="0" r="r" b="b"/>
              <a:pathLst>
                <a:path w="10" h="7">
                  <a:moveTo>
                    <a:pt x="0" y="0"/>
                  </a:moveTo>
                  <a:lnTo>
                    <a:pt x="0" y="0"/>
                  </a:lnTo>
                  <a:cubicBezTo>
                    <a:pt x="2" y="3"/>
                    <a:pt x="6" y="6"/>
                    <a:pt x="10" y="7"/>
                  </a:cubicBezTo>
                  <a:cubicBezTo>
                    <a:pt x="8" y="3"/>
                    <a:pt x="4"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1" name="Freeform 1769"/>
            <p:cNvSpPr>
              <a:spLocks/>
            </p:cNvSpPr>
            <p:nvPr userDrawn="1"/>
          </p:nvSpPr>
          <p:spPr bwMode="auto">
            <a:xfrm>
              <a:off x="375" y="208"/>
              <a:ext cx="0" cy="1"/>
            </a:xfrm>
            <a:custGeom>
              <a:avLst/>
              <a:gdLst>
                <a:gd name="T0" fmla="*/ 2 h 2"/>
                <a:gd name="T1" fmla="*/ 2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2"/>
                  </a:lnTo>
                  <a:lnTo>
                    <a:pt x="0" y="0"/>
                  </a:lnTo>
                  <a:lnTo>
                    <a:pt x="0" y="0"/>
                  </a:lnTo>
                  <a:cubicBezTo>
                    <a:pt x="0" y="1"/>
                    <a:pt x="0" y="1"/>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2" name="Freeform 1770"/>
            <p:cNvSpPr>
              <a:spLocks/>
            </p:cNvSpPr>
            <p:nvPr userDrawn="1"/>
          </p:nvSpPr>
          <p:spPr bwMode="auto">
            <a:xfrm>
              <a:off x="384" y="208"/>
              <a:ext cx="2" cy="2"/>
            </a:xfrm>
            <a:custGeom>
              <a:avLst/>
              <a:gdLst>
                <a:gd name="T0" fmla="*/ 2 w 3"/>
                <a:gd name="T1" fmla="*/ 2 h 5"/>
                <a:gd name="T2" fmla="*/ 2 w 3"/>
                <a:gd name="T3" fmla="*/ 2 h 5"/>
                <a:gd name="T4" fmla="*/ 3 w 3"/>
                <a:gd name="T5" fmla="*/ 1 h 5"/>
                <a:gd name="T6" fmla="*/ 3 w 3"/>
                <a:gd name="T7" fmla="*/ 0 h 5"/>
                <a:gd name="T8" fmla="*/ 0 w 3"/>
                <a:gd name="T9" fmla="*/ 3 h 5"/>
                <a:gd name="T10" fmla="*/ 1 w 3"/>
                <a:gd name="T11" fmla="*/ 5 h 5"/>
                <a:gd name="T12" fmla="*/ 2 w 3"/>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2" y="2"/>
                  </a:moveTo>
                  <a:lnTo>
                    <a:pt x="2" y="2"/>
                  </a:lnTo>
                  <a:cubicBezTo>
                    <a:pt x="3" y="1"/>
                    <a:pt x="3" y="1"/>
                    <a:pt x="3" y="1"/>
                  </a:cubicBezTo>
                  <a:lnTo>
                    <a:pt x="3" y="0"/>
                  </a:lnTo>
                  <a:cubicBezTo>
                    <a:pt x="2" y="1"/>
                    <a:pt x="1" y="2"/>
                    <a:pt x="0" y="3"/>
                  </a:cubicBezTo>
                  <a:cubicBezTo>
                    <a:pt x="1" y="4"/>
                    <a:pt x="1" y="4"/>
                    <a:pt x="1" y="5"/>
                  </a:cubicBezTo>
                  <a:cubicBezTo>
                    <a:pt x="2" y="4"/>
                    <a:pt x="2" y="3"/>
                    <a:pt x="2"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3" name="Freeform 1771"/>
            <p:cNvSpPr>
              <a:spLocks/>
            </p:cNvSpPr>
            <p:nvPr userDrawn="1"/>
          </p:nvSpPr>
          <p:spPr bwMode="auto">
            <a:xfrm>
              <a:off x="385" y="205"/>
              <a:ext cx="1" cy="2"/>
            </a:xfrm>
            <a:custGeom>
              <a:avLst/>
              <a:gdLst>
                <a:gd name="T0" fmla="*/ 2 w 3"/>
                <a:gd name="T1" fmla="*/ 6 h 6"/>
                <a:gd name="T2" fmla="*/ 2 w 3"/>
                <a:gd name="T3" fmla="*/ 6 h 6"/>
                <a:gd name="T4" fmla="*/ 3 w 3"/>
                <a:gd name="T5" fmla="*/ 2 h 6"/>
                <a:gd name="T6" fmla="*/ 2 w 3"/>
                <a:gd name="T7" fmla="*/ 0 h 6"/>
                <a:gd name="T8" fmla="*/ 0 w 3"/>
                <a:gd name="T9" fmla="*/ 3 h 6"/>
                <a:gd name="T10" fmla="*/ 2 w 3"/>
                <a:gd name="T11" fmla="*/ 6 h 6"/>
                <a:gd name="T12" fmla="*/ 2 w 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2" y="6"/>
                  </a:moveTo>
                  <a:lnTo>
                    <a:pt x="2" y="6"/>
                  </a:lnTo>
                  <a:cubicBezTo>
                    <a:pt x="3" y="5"/>
                    <a:pt x="3" y="3"/>
                    <a:pt x="3" y="2"/>
                  </a:cubicBezTo>
                  <a:lnTo>
                    <a:pt x="2" y="0"/>
                  </a:lnTo>
                  <a:cubicBezTo>
                    <a:pt x="1" y="1"/>
                    <a:pt x="1" y="2"/>
                    <a:pt x="0" y="3"/>
                  </a:cubicBezTo>
                  <a:cubicBezTo>
                    <a:pt x="0" y="4"/>
                    <a:pt x="1" y="5"/>
                    <a:pt x="2" y="6"/>
                  </a:cubicBezTo>
                  <a:lnTo>
                    <a:pt x="2" y="6"/>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4" name="Freeform 1772"/>
            <p:cNvSpPr>
              <a:spLocks/>
            </p:cNvSpPr>
            <p:nvPr userDrawn="1"/>
          </p:nvSpPr>
          <p:spPr bwMode="auto">
            <a:xfrm>
              <a:off x="386" y="204"/>
              <a:ext cx="0" cy="1"/>
            </a:xfrm>
            <a:custGeom>
              <a:avLst/>
              <a:gdLst>
                <a:gd name="T0" fmla="*/ 1 w 1"/>
                <a:gd name="T1" fmla="*/ 2 h 2"/>
                <a:gd name="T2" fmla="*/ 1 w 1"/>
                <a:gd name="T3" fmla="*/ 2 h 2"/>
                <a:gd name="T4" fmla="*/ 1 w 1"/>
                <a:gd name="T5" fmla="*/ 0 h 2"/>
                <a:gd name="T6" fmla="*/ 0 w 1"/>
                <a:gd name="T7" fmla="*/ 1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lnTo>
                    <a:pt x="1" y="2"/>
                  </a:lnTo>
                  <a:cubicBezTo>
                    <a:pt x="1" y="1"/>
                    <a:pt x="1" y="0"/>
                    <a:pt x="1" y="0"/>
                  </a:cubicBezTo>
                  <a:lnTo>
                    <a:pt x="0" y="1"/>
                  </a:lnTo>
                  <a:lnTo>
                    <a:pt x="1" y="2"/>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5" name="Freeform 1773"/>
            <p:cNvSpPr>
              <a:spLocks/>
            </p:cNvSpPr>
            <p:nvPr userDrawn="1"/>
          </p:nvSpPr>
          <p:spPr bwMode="auto">
            <a:xfrm>
              <a:off x="385" y="201"/>
              <a:ext cx="1" cy="3"/>
            </a:xfrm>
            <a:custGeom>
              <a:avLst/>
              <a:gdLst>
                <a:gd name="T0" fmla="*/ 3 w 3"/>
                <a:gd name="T1" fmla="*/ 5 h 6"/>
                <a:gd name="T2" fmla="*/ 3 w 3"/>
                <a:gd name="T3" fmla="*/ 5 h 6"/>
                <a:gd name="T4" fmla="*/ 1 w 3"/>
                <a:gd name="T5" fmla="*/ 0 h 6"/>
                <a:gd name="T6" fmla="*/ 0 w 3"/>
                <a:gd name="T7" fmla="*/ 2 h 6"/>
                <a:gd name="T8" fmla="*/ 2 w 3"/>
                <a:gd name="T9" fmla="*/ 6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lnTo>
                    <a:pt x="3" y="5"/>
                  </a:lnTo>
                  <a:cubicBezTo>
                    <a:pt x="3" y="3"/>
                    <a:pt x="2" y="2"/>
                    <a:pt x="1" y="0"/>
                  </a:cubicBezTo>
                  <a:cubicBezTo>
                    <a:pt x="0" y="1"/>
                    <a:pt x="0" y="1"/>
                    <a:pt x="0" y="2"/>
                  </a:cubicBezTo>
                  <a:cubicBezTo>
                    <a:pt x="1" y="3"/>
                    <a:pt x="1" y="4"/>
                    <a:pt x="2" y="6"/>
                  </a:cubicBezTo>
                  <a:lnTo>
                    <a:pt x="3"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6" name="Freeform 1774"/>
            <p:cNvSpPr>
              <a:spLocks/>
            </p:cNvSpPr>
            <p:nvPr userDrawn="1"/>
          </p:nvSpPr>
          <p:spPr bwMode="auto">
            <a:xfrm>
              <a:off x="383" y="200"/>
              <a:ext cx="2" cy="2"/>
            </a:xfrm>
            <a:custGeom>
              <a:avLst/>
              <a:gdLst>
                <a:gd name="T0" fmla="*/ 4 w 4"/>
                <a:gd name="T1" fmla="*/ 3 h 4"/>
                <a:gd name="T2" fmla="*/ 4 w 4"/>
                <a:gd name="T3" fmla="*/ 3 h 4"/>
                <a:gd name="T4" fmla="*/ 4 w 4"/>
                <a:gd name="T5" fmla="*/ 3 h 4"/>
                <a:gd name="T6" fmla="*/ 1 w 4"/>
                <a:gd name="T7" fmla="*/ 0 h 4"/>
                <a:gd name="T8" fmla="*/ 0 w 4"/>
                <a:gd name="T9" fmla="*/ 1 h 4"/>
                <a:gd name="T10" fmla="*/ 3 w 4"/>
                <a:gd name="T11" fmla="*/ 4 h 4"/>
                <a:gd name="T12" fmla="*/ 4 w 4"/>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3"/>
                  </a:moveTo>
                  <a:lnTo>
                    <a:pt x="4" y="3"/>
                  </a:lnTo>
                  <a:lnTo>
                    <a:pt x="4" y="3"/>
                  </a:lnTo>
                  <a:cubicBezTo>
                    <a:pt x="3" y="2"/>
                    <a:pt x="2" y="1"/>
                    <a:pt x="1" y="0"/>
                  </a:cubicBezTo>
                  <a:lnTo>
                    <a:pt x="0" y="1"/>
                  </a:lnTo>
                  <a:cubicBezTo>
                    <a:pt x="2" y="2"/>
                    <a:pt x="3" y="3"/>
                    <a:pt x="3" y="4"/>
                  </a:cubicBezTo>
                  <a:lnTo>
                    <a:pt x="4" y="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7" name="Rectangle 1775"/>
            <p:cNvSpPr>
              <a:spLocks noChangeArrowheads="1"/>
            </p:cNvSpPr>
            <p:nvPr userDrawn="1"/>
          </p:nvSpPr>
          <p:spPr bwMode="auto">
            <a:xfrm>
              <a:off x="383" y="200"/>
              <a:ext cx="1" cy="1"/>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8" name="Freeform 1776"/>
            <p:cNvSpPr>
              <a:spLocks/>
            </p:cNvSpPr>
            <p:nvPr userDrawn="1"/>
          </p:nvSpPr>
          <p:spPr bwMode="auto">
            <a:xfrm>
              <a:off x="381" y="199"/>
              <a:ext cx="2" cy="3"/>
            </a:xfrm>
            <a:custGeom>
              <a:avLst/>
              <a:gdLst>
                <a:gd name="T0" fmla="*/ 3 w 5"/>
                <a:gd name="T1" fmla="*/ 1 h 6"/>
                <a:gd name="T2" fmla="*/ 3 w 5"/>
                <a:gd name="T3" fmla="*/ 1 h 6"/>
                <a:gd name="T4" fmla="*/ 2 w 5"/>
                <a:gd name="T5" fmla="*/ 0 h 6"/>
                <a:gd name="T6" fmla="*/ 0 w 5"/>
                <a:gd name="T7" fmla="*/ 3 h 6"/>
                <a:gd name="T8" fmla="*/ 2 w 5"/>
                <a:gd name="T9" fmla="*/ 6 h 6"/>
                <a:gd name="T10" fmla="*/ 5 w 5"/>
                <a:gd name="T11" fmla="*/ 3 h 6"/>
                <a:gd name="T12" fmla="*/ 3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3" y="1"/>
                  </a:moveTo>
                  <a:lnTo>
                    <a:pt x="3" y="1"/>
                  </a:lnTo>
                  <a:cubicBezTo>
                    <a:pt x="3" y="1"/>
                    <a:pt x="2" y="1"/>
                    <a:pt x="2" y="0"/>
                  </a:cubicBezTo>
                  <a:cubicBezTo>
                    <a:pt x="1" y="1"/>
                    <a:pt x="0" y="2"/>
                    <a:pt x="0" y="3"/>
                  </a:cubicBezTo>
                  <a:cubicBezTo>
                    <a:pt x="0" y="4"/>
                    <a:pt x="1" y="5"/>
                    <a:pt x="2" y="6"/>
                  </a:cubicBezTo>
                  <a:cubicBezTo>
                    <a:pt x="3" y="5"/>
                    <a:pt x="4" y="4"/>
                    <a:pt x="5" y="3"/>
                  </a:cubicBezTo>
                  <a:cubicBezTo>
                    <a:pt x="4" y="2"/>
                    <a:pt x="4" y="2"/>
                    <a:pt x="3"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49" name="Freeform 1777"/>
            <p:cNvSpPr>
              <a:spLocks/>
            </p:cNvSpPr>
            <p:nvPr userDrawn="1"/>
          </p:nvSpPr>
          <p:spPr bwMode="auto">
            <a:xfrm>
              <a:off x="380" y="199"/>
              <a:ext cx="1" cy="1"/>
            </a:xfrm>
            <a:custGeom>
              <a:avLst/>
              <a:gdLst>
                <a:gd name="T0" fmla="*/ 4 w 4"/>
                <a:gd name="T1" fmla="*/ 1 h 4"/>
                <a:gd name="T2" fmla="*/ 4 w 4"/>
                <a:gd name="T3" fmla="*/ 1 h 4"/>
                <a:gd name="T4" fmla="*/ 0 w 4"/>
                <a:gd name="T5" fmla="*/ 0 h 4"/>
                <a:gd name="T6" fmla="*/ 0 w 4"/>
                <a:gd name="T7" fmla="*/ 1 h 4"/>
                <a:gd name="T8" fmla="*/ 2 w 4"/>
                <a:gd name="T9" fmla="*/ 4 h 4"/>
                <a:gd name="T10" fmla="*/ 4 w 4"/>
                <a:gd name="T11" fmla="*/ 1 h 4"/>
              </a:gdLst>
              <a:ahLst/>
              <a:cxnLst>
                <a:cxn ang="0">
                  <a:pos x="T0" y="T1"/>
                </a:cxn>
                <a:cxn ang="0">
                  <a:pos x="T2" y="T3"/>
                </a:cxn>
                <a:cxn ang="0">
                  <a:pos x="T4" y="T5"/>
                </a:cxn>
                <a:cxn ang="0">
                  <a:pos x="T6" y="T7"/>
                </a:cxn>
                <a:cxn ang="0">
                  <a:pos x="T8" y="T9"/>
                </a:cxn>
                <a:cxn ang="0">
                  <a:pos x="T10" y="T11"/>
                </a:cxn>
              </a:cxnLst>
              <a:rect l="0" t="0" r="r" b="b"/>
              <a:pathLst>
                <a:path w="4" h="4">
                  <a:moveTo>
                    <a:pt x="4" y="1"/>
                  </a:moveTo>
                  <a:lnTo>
                    <a:pt x="4" y="1"/>
                  </a:lnTo>
                  <a:cubicBezTo>
                    <a:pt x="3" y="1"/>
                    <a:pt x="1" y="0"/>
                    <a:pt x="0" y="0"/>
                  </a:cubicBezTo>
                  <a:lnTo>
                    <a:pt x="0" y="1"/>
                  </a:lnTo>
                  <a:cubicBezTo>
                    <a:pt x="1" y="2"/>
                    <a:pt x="1" y="3"/>
                    <a:pt x="2" y="4"/>
                  </a:cubicBezTo>
                  <a:cubicBezTo>
                    <a:pt x="3" y="3"/>
                    <a:pt x="4" y="2"/>
                    <a:pt x="4"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0" name="Freeform 1778"/>
            <p:cNvSpPr>
              <a:spLocks/>
            </p:cNvSpPr>
            <p:nvPr userDrawn="1"/>
          </p:nvSpPr>
          <p:spPr bwMode="auto">
            <a:xfrm>
              <a:off x="379" y="200"/>
              <a:ext cx="1" cy="2"/>
            </a:xfrm>
            <a:custGeom>
              <a:avLst/>
              <a:gdLst>
                <a:gd name="T0" fmla="*/ 1 w 3"/>
                <a:gd name="T1" fmla="*/ 0 h 6"/>
                <a:gd name="T2" fmla="*/ 1 w 3"/>
                <a:gd name="T3" fmla="*/ 0 h 6"/>
                <a:gd name="T4" fmla="*/ 0 w 3"/>
                <a:gd name="T5" fmla="*/ 5 h 6"/>
                <a:gd name="T6" fmla="*/ 0 w 3"/>
                <a:gd name="T7" fmla="*/ 6 h 6"/>
                <a:gd name="T8" fmla="*/ 3 w 3"/>
                <a:gd name="T9" fmla="*/ 2 h 6"/>
                <a:gd name="T10" fmla="*/ 1 w 3"/>
                <a:gd name="T11" fmla="*/ 0 h 6"/>
              </a:gdLst>
              <a:ahLst/>
              <a:cxnLst>
                <a:cxn ang="0">
                  <a:pos x="T0" y="T1"/>
                </a:cxn>
                <a:cxn ang="0">
                  <a:pos x="T2" y="T3"/>
                </a:cxn>
                <a:cxn ang="0">
                  <a:pos x="T4" y="T5"/>
                </a:cxn>
                <a:cxn ang="0">
                  <a:pos x="T6" y="T7"/>
                </a:cxn>
                <a:cxn ang="0">
                  <a:pos x="T8" y="T9"/>
                </a:cxn>
                <a:cxn ang="0">
                  <a:pos x="T10" y="T11"/>
                </a:cxn>
              </a:cxnLst>
              <a:rect l="0" t="0" r="r" b="b"/>
              <a:pathLst>
                <a:path w="3" h="6">
                  <a:moveTo>
                    <a:pt x="1" y="0"/>
                  </a:moveTo>
                  <a:lnTo>
                    <a:pt x="1" y="0"/>
                  </a:lnTo>
                  <a:lnTo>
                    <a:pt x="0" y="5"/>
                  </a:lnTo>
                  <a:lnTo>
                    <a:pt x="0" y="6"/>
                  </a:lnTo>
                  <a:cubicBezTo>
                    <a:pt x="1" y="5"/>
                    <a:pt x="2" y="3"/>
                    <a:pt x="3" y="2"/>
                  </a:cubicBezTo>
                  <a:cubicBezTo>
                    <a:pt x="2" y="2"/>
                    <a:pt x="1"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1" name="Freeform 1779"/>
            <p:cNvSpPr>
              <a:spLocks/>
            </p:cNvSpPr>
            <p:nvPr userDrawn="1"/>
          </p:nvSpPr>
          <p:spPr bwMode="auto">
            <a:xfrm>
              <a:off x="379" y="202"/>
              <a:ext cx="0" cy="1"/>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0" y="1"/>
                  </a:lnTo>
                  <a:lnTo>
                    <a:pt x="1"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2" name="Freeform 1780"/>
            <p:cNvSpPr>
              <a:spLocks/>
            </p:cNvSpPr>
            <p:nvPr userDrawn="1"/>
          </p:nvSpPr>
          <p:spPr bwMode="auto">
            <a:xfrm>
              <a:off x="378" y="203"/>
              <a:ext cx="2" cy="2"/>
            </a:xfrm>
            <a:custGeom>
              <a:avLst/>
              <a:gdLst>
                <a:gd name="T0" fmla="*/ 1 w 5"/>
                <a:gd name="T1" fmla="*/ 1 h 6"/>
                <a:gd name="T2" fmla="*/ 1 w 5"/>
                <a:gd name="T3" fmla="*/ 1 h 6"/>
                <a:gd name="T4" fmla="*/ 0 w 5"/>
                <a:gd name="T5" fmla="*/ 3 h 6"/>
                <a:gd name="T6" fmla="*/ 3 w 5"/>
                <a:gd name="T7" fmla="*/ 6 h 6"/>
                <a:gd name="T8" fmla="*/ 5 w 5"/>
                <a:gd name="T9" fmla="*/ 3 h 6"/>
                <a:gd name="T10" fmla="*/ 2 w 5"/>
                <a:gd name="T11" fmla="*/ 0 h 6"/>
                <a:gd name="T12" fmla="*/ 1 w 5"/>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1" y="1"/>
                  </a:moveTo>
                  <a:lnTo>
                    <a:pt x="1" y="1"/>
                  </a:lnTo>
                  <a:lnTo>
                    <a:pt x="0" y="3"/>
                  </a:lnTo>
                  <a:cubicBezTo>
                    <a:pt x="1" y="4"/>
                    <a:pt x="2" y="5"/>
                    <a:pt x="3" y="6"/>
                  </a:cubicBezTo>
                  <a:cubicBezTo>
                    <a:pt x="3" y="5"/>
                    <a:pt x="4" y="4"/>
                    <a:pt x="5" y="3"/>
                  </a:cubicBezTo>
                  <a:cubicBezTo>
                    <a:pt x="4" y="2"/>
                    <a:pt x="3" y="1"/>
                    <a:pt x="2" y="0"/>
                  </a:cubicBezTo>
                  <a:cubicBezTo>
                    <a:pt x="2"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3" name="Freeform 1781"/>
            <p:cNvSpPr>
              <a:spLocks/>
            </p:cNvSpPr>
            <p:nvPr userDrawn="1"/>
          </p:nvSpPr>
          <p:spPr bwMode="auto">
            <a:xfrm>
              <a:off x="378" y="205"/>
              <a:ext cx="1" cy="2"/>
            </a:xfrm>
            <a:custGeom>
              <a:avLst/>
              <a:gdLst>
                <a:gd name="T0" fmla="*/ 1 w 3"/>
                <a:gd name="T1" fmla="*/ 0 h 5"/>
                <a:gd name="T2" fmla="*/ 1 w 3"/>
                <a:gd name="T3" fmla="*/ 0 h 5"/>
                <a:gd name="T4" fmla="*/ 0 w 3"/>
                <a:gd name="T5" fmla="*/ 5 h 5"/>
                <a:gd name="T6" fmla="*/ 3 w 3"/>
                <a:gd name="T7" fmla="*/ 2 h 5"/>
                <a:gd name="T8" fmla="*/ 1 w 3"/>
                <a:gd name="T9" fmla="*/ 0 h 5"/>
              </a:gdLst>
              <a:ahLst/>
              <a:cxnLst>
                <a:cxn ang="0">
                  <a:pos x="T0" y="T1"/>
                </a:cxn>
                <a:cxn ang="0">
                  <a:pos x="T2" y="T3"/>
                </a:cxn>
                <a:cxn ang="0">
                  <a:pos x="T4" y="T5"/>
                </a:cxn>
                <a:cxn ang="0">
                  <a:pos x="T6" y="T7"/>
                </a:cxn>
                <a:cxn ang="0">
                  <a:pos x="T8" y="T9"/>
                </a:cxn>
              </a:cxnLst>
              <a:rect l="0" t="0" r="r" b="b"/>
              <a:pathLst>
                <a:path w="3" h="5">
                  <a:moveTo>
                    <a:pt x="1" y="0"/>
                  </a:moveTo>
                  <a:lnTo>
                    <a:pt x="1" y="0"/>
                  </a:lnTo>
                  <a:lnTo>
                    <a:pt x="0" y="5"/>
                  </a:lnTo>
                  <a:cubicBezTo>
                    <a:pt x="1" y="4"/>
                    <a:pt x="2" y="3"/>
                    <a:pt x="3" y="2"/>
                  </a:cubicBezTo>
                  <a:cubicBezTo>
                    <a:pt x="3" y="1"/>
                    <a:pt x="2"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4" name="Freeform 1782"/>
            <p:cNvSpPr>
              <a:spLocks/>
            </p:cNvSpPr>
            <p:nvPr userDrawn="1"/>
          </p:nvSpPr>
          <p:spPr bwMode="auto">
            <a:xfrm>
              <a:off x="377" y="207"/>
              <a:ext cx="2" cy="3"/>
            </a:xfrm>
            <a:custGeom>
              <a:avLst/>
              <a:gdLst>
                <a:gd name="T0" fmla="*/ 1 w 4"/>
                <a:gd name="T1" fmla="*/ 0 h 5"/>
                <a:gd name="T2" fmla="*/ 1 w 4"/>
                <a:gd name="T3" fmla="*/ 0 h 5"/>
                <a:gd name="T4" fmla="*/ 0 w 4"/>
                <a:gd name="T5" fmla="*/ 4 h 5"/>
                <a:gd name="T6" fmla="*/ 1 w 4"/>
                <a:gd name="T7" fmla="*/ 4 h 5"/>
                <a:gd name="T8" fmla="*/ 1 w 4"/>
                <a:gd name="T9" fmla="*/ 4 h 5"/>
                <a:gd name="T10" fmla="*/ 1 w 4"/>
                <a:gd name="T11" fmla="*/ 5 h 5"/>
                <a:gd name="T12" fmla="*/ 4 w 4"/>
                <a:gd name="T13" fmla="*/ 2 h 5"/>
                <a:gd name="T14" fmla="*/ 1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lnTo>
                    <a:pt x="1" y="0"/>
                  </a:lnTo>
                  <a:lnTo>
                    <a:pt x="0" y="4"/>
                  </a:lnTo>
                  <a:lnTo>
                    <a:pt x="1" y="4"/>
                  </a:lnTo>
                  <a:lnTo>
                    <a:pt x="1" y="4"/>
                  </a:lnTo>
                  <a:lnTo>
                    <a:pt x="1" y="5"/>
                  </a:lnTo>
                  <a:cubicBezTo>
                    <a:pt x="2" y="4"/>
                    <a:pt x="3" y="3"/>
                    <a:pt x="4" y="2"/>
                  </a:cubicBezTo>
                  <a:cubicBezTo>
                    <a:pt x="3" y="1"/>
                    <a:pt x="2" y="0"/>
                    <a:pt x="1" y="0"/>
                  </a:cubicBez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5" name="Freeform 1783"/>
            <p:cNvSpPr>
              <a:spLocks/>
            </p:cNvSpPr>
            <p:nvPr userDrawn="1"/>
          </p:nvSpPr>
          <p:spPr bwMode="auto">
            <a:xfrm>
              <a:off x="378" y="210"/>
              <a:ext cx="0" cy="0"/>
            </a:xfrm>
            <a:custGeom>
              <a:avLst/>
              <a:gdLst>
                <a:gd name="T0" fmla="*/ 1 w 1"/>
                <a:gd name="T1" fmla="*/ 1 h 2"/>
                <a:gd name="T2" fmla="*/ 1 w 1"/>
                <a:gd name="T3" fmla="*/ 1 h 2"/>
                <a:gd name="T4" fmla="*/ 0 w 1"/>
                <a:gd name="T5" fmla="*/ 0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1"/>
                  </a:lnTo>
                  <a:lnTo>
                    <a:pt x="0" y="0"/>
                  </a:lnTo>
                  <a:cubicBezTo>
                    <a:pt x="0" y="1"/>
                    <a:pt x="0" y="1"/>
                    <a:pt x="0" y="2"/>
                  </a:cubicBezTo>
                  <a:cubicBezTo>
                    <a:pt x="0" y="1"/>
                    <a:pt x="0"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6" name="Freeform 1784"/>
            <p:cNvSpPr>
              <a:spLocks/>
            </p:cNvSpPr>
            <p:nvPr userDrawn="1"/>
          </p:nvSpPr>
          <p:spPr bwMode="auto">
            <a:xfrm>
              <a:off x="382" y="214"/>
              <a:ext cx="0" cy="0"/>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1" y="0"/>
                  </a:lnTo>
                  <a:lnTo>
                    <a:pt x="0" y="0"/>
                  </a:lnTo>
                  <a:cubicBezTo>
                    <a:pt x="1" y="0"/>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357" name="Freeform 1785"/>
            <p:cNvSpPr>
              <a:spLocks/>
            </p:cNvSpPr>
            <p:nvPr userDrawn="1"/>
          </p:nvSpPr>
          <p:spPr bwMode="auto">
            <a:xfrm>
              <a:off x="382" y="213"/>
              <a:ext cx="2" cy="1"/>
            </a:xfrm>
            <a:custGeom>
              <a:avLst/>
              <a:gdLst>
                <a:gd name="T0" fmla="*/ 0 w 4"/>
                <a:gd name="T1" fmla="*/ 2 h 3"/>
                <a:gd name="T2" fmla="*/ 0 w 4"/>
                <a:gd name="T3" fmla="*/ 2 h 3"/>
                <a:gd name="T4" fmla="*/ 1 w 4"/>
                <a:gd name="T5" fmla="*/ 3 h 3"/>
                <a:gd name="T6" fmla="*/ 1 w 4"/>
                <a:gd name="T7" fmla="*/ 3 h 3"/>
                <a:gd name="T8" fmla="*/ 2 w 4"/>
                <a:gd name="T9" fmla="*/ 3 h 3"/>
                <a:gd name="T10" fmla="*/ 4 w 4"/>
                <a:gd name="T11" fmla="*/ 0 h 3"/>
                <a:gd name="T12" fmla="*/ 0 w 4"/>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2"/>
                  </a:moveTo>
                  <a:lnTo>
                    <a:pt x="0" y="2"/>
                  </a:lnTo>
                  <a:cubicBezTo>
                    <a:pt x="1" y="2"/>
                    <a:pt x="1" y="3"/>
                    <a:pt x="1" y="3"/>
                  </a:cubicBezTo>
                  <a:lnTo>
                    <a:pt x="1" y="3"/>
                  </a:lnTo>
                  <a:lnTo>
                    <a:pt x="2" y="3"/>
                  </a:lnTo>
                  <a:cubicBezTo>
                    <a:pt x="3" y="2"/>
                    <a:pt x="3" y="1"/>
                    <a:pt x="4" y="0"/>
                  </a:cubicBezTo>
                  <a:cubicBezTo>
                    <a:pt x="3" y="0"/>
                    <a:pt x="2" y="1"/>
                    <a:pt x="0"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grpSp>
      <p:sp>
        <p:nvSpPr>
          <p:cNvPr id="987" name="Freeform 1787"/>
          <p:cNvSpPr>
            <a:spLocks/>
          </p:cNvSpPr>
          <p:nvPr userDrawn="1"/>
        </p:nvSpPr>
        <p:spPr bwMode="auto">
          <a:xfrm>
            <a:off x="608013" y="333375"/>
            <a:ext cx="3175" cy="3175"/>
          </a:xfrm>
          <a:custGeom>
            <a:avLst/>
            <a:gdLst>
              <a:gd name="T0" fmla="*/ 2 w 4"/>
              <a:gd name="T1" fmla="*/ 5 h 6"/>
              <a:gd name="T2" fmla="*/ 2 w 4"/>
              <a:gd name="T3" fmla="*/ 5 h 6"/>
              <a:gd name="T4" fmla="*/ 4 w 4"/>
              <a:gd name="T5" fmla="*/ 2 h 6"/>
              <a:gd name="T6" fmla="*/ 3 w 4"/>
              <a:gd name="T7" fmla="*/ 0 h 6"/>
              <a:gd name="T8" fmla="*/ 0 w 4"/>
              <a:gd name="T9" fmla="*/ 2 h 6"/>
              <a:gd name="T10" fmla="*/ 2 w 4"/>
              <a:gd name="T11" fmla="*/ 6 h 6"/>
              <a:gd name="T12" fmla="*/ 2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2" y="5"/>
                </a:moveTo>
                <a:lnTo>
                  <a:pt x="2" y="5"/>
                </a:lnTo>
                <a:cubicBezTo>
                  <a:pt x="3" y="4"/>
                  <a:pt x="3" y="3"/>
                  <a:pt x="4" y="2"/>
                </a:cubicBezTo>
                <a:cubicBezTo>
                  <a:pt x="4" y="1"/>
                  <a:pt x="3" y="0"/>
                  <a:pt x="3" y="0"/>
                </a:cubicBezTo>
                <a:cubicBezTo>
                  <a:pt x="2" y="1"/>
                  <a:pt x="1" y="1"/>
                  <a:pt x="0" y="2"/>
                </a:cubicBezTo>
                <a:cubicBezTo>
                  <a:pt x="1" y="3"/>
                  <a:pt x="1" y="4"/>
                  <a:pt x="2" y="6"/>
                </a:cubicBezTo>
                <a:lnTo>
                  <a:pt x="2" y="5"/>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88" name="Freeform 1788"/>
          <p:cNvSpPr>
            <a:spLocks/>
          </p:cNvSpPr>
          <p:nvPr userDrawn="1"/>
        </p:nvSpPr>
        <p:spPr bwMode="auto">
          <a:xfrm>
            <a:off x="596901" y="314325"/>
            <a:ext cx="4763" cy="15875"/>
          </a:xfrm>
          <a:custGeom>
            <a:avLst/>
            <a:gdLst>
              <a:gd name="T0" fmla="*/ 3 w 5"/>
              <a:gd name="T1" fmla="*/ 0 h 22"/>
              <a:gd name="T2" fmla="*/ 3 w 5"/>
              <a:gd name="T3" fmla="*/ 0 h 22"/>
              <a:gd name="T4" fmla="*/ 0 w 5"/>
              <a:gd name="T5" fmla="*/ 22 h 22"/>
              <a:gd name="T6" fmla="*/ 1 w 5"/>
              <a:gd name="T7" fmla="*/ 21 h 22"/>
              <a:gd name="T8" fmla="*/ 1 w 5"/>
              <a:gd name="T9" fmla="*/ 21 h 22"/>
              <a:gd name="T10" fmla="*/ 1 w 5"/>
              <a:gd name="T11" fmla="*/ 22 h 22"/>
              <a:gd name="T12" fmla="*/ 5 w 5"/>
              <a:gd name="T13" fmla="*/ 1 h 22"/>
              <a:gd name="T14" fmla="*/ 3 w 5"/>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2">
                <a:moveTo>
                  <a:pt x="3" y="0"/>
                </a:moveTo>
                <a:lnTo>
                  <a:pt x="3" y="0"/>
                </a:lnTo>
                <a:lnTo>
                  <a:pt x="0" y="22"/>
                </a:lnTo>
                <a:cubicBezTo>
                  <a:pt x="0" y="21"/>
                  <a:pt x="1" y="21"/>
                  <a:pt x="1" y="21"/>
                </a:cubicBezTo>
                <a:lnTo>
                  <a:pt x="1" y="21"/>
                </a:lnTo>
                <a:cubicBezTo>
                  <a:pt x="1" y="21"/>
                  <a:pt x="1" y="21"/>
                  <a:pt x="1" y="22"/>
                </a:cubicBezTo>
                <a:lnTo>
                  <a:pt x="5" y="1"/>
                </a:lnTo>
                <a:cubicBezTo>
                  <a:pt x="5" y="0"/>
                  <a:pt x="4" y="0"/>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89" name="Freeform 1789"/>
          <p:cNvSpPr>
            <a:spLocks/>
          </p:cNvSpPr>
          <p:nvPr userDrawn="1"/>
        </p:nvSpPr>
        <p:spPr bwMode="auto">
          <a:xfrm>
            <a:off x="603251" y="319088"/>
            <a:ext cx="3175" cy="4763"/>
          </a:xfrm>
          <a:custGeom>
            <a:avLst/>
            <a:gdLst>
              <a:gd name="T0" fmla="*/ 2 w 5"/>
              <a:gd name="T1" fmla="*/ 0 h 6"/>
              <a:gd name="T2" fmla="*/ 2 w 5"/>
              <a:gd name="T3" fmla="*/ 0 h 6"/>
              <a:gd name="T4" fmla="*/ 0 w 5"/>
              <a:gd name="T5" fmla="*/ 3 h 6"/>
              <a:gd name="T6" fmla="*/ 2 w 5"/>
              <a:gd name="T7" fmla="*/ 6 h 6"/>
              <a:gd name="T8" fmla="*/ 5 w 5"/>
              <a:gd name="T9" fmla="*/ 3 h 6"/>
              <a:gd name="T10" fmla="*/ 2 w 5"/>
              <a:gd name="T11" fmla="*/ 0 h 6"/>
            </a:gdLst>
            <a:ahLst/>
            <a:cxnLst>
              <a:cxn ang="0">
                <a:pos x="T0" y="T1"/>
              </a:cxn>
              <a:cxn ang="0">
                <a:pos x="T2" y="T3"/>
              </a:cxn>
              <a:cxn ang="0">
                <a:pos x="T4" y="T5"/>
              </a:cxn>
              <a:cxn ang="0">
                <a:pos x="T6" y="T7"/>
              </a:cxn>
              <a:cxn ang="0">
                <a:pos x="T8" y="T9"/>
              </a:cxn>
              <a:cxn ang="0">
                <a:pos x="T10" y="T11"/>
              </a:cxn>
            </a:cxnLst>
            <a:rect l="0" t="0" r="r" b="b"/>
            <a:pathLst>
              <a:path w="5" h="6">
                <a:moveTo>
                  <a:pt x="2" y="0"/>
                </a:moveTo>
                <a:lnTo>
                  <a:pt x="2" y="0"/>
                </a:lnTo>
                <a:cubicBezTo>
                  <a:pt x="1" y="1"/>
                  <a:pt x="0" y="2"/>
                  <a:pt x="0" y="3"/>
                </a:cubicBezTo>
                <a:cubicBezTo>
                  <a:pt x="1" y="4"/>
                  <a:pt x="2" y="5"/>
                  <a:pt x="2" y="6"/>
                </a:cubicBezTo>
                <a:cubicBezTo>
                  <a:pt x="3" y="5"/>
                  <a:pt x="4" y="4"/>
                  <a:pt x="5" y="3"/>
                </a:cubicBezTo>
                <a:cubicBezTo>
                  <a:pt x="4" y="2"/>
                  <a:pt x="3"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0" name="Freeform 1790"/>
          <p:cNvSpPr>
            <a:spLocks/>
          </p:cNvSpPr>
          <p:nvPr userDrawn="1"/>
        </p:nvSpPr>
        <p:spPr bwMode="auto">
          <a:xfrm>
            <a:off x="606426" y="317500"/>
            <a:ext cx="3175" cy="6350"/>
          </a:xfrm>
          <a:custGeom>
            <a:avLst/>
            <a:gdLst>
              <a:gd name="T0" fmla="*/ 2 w 5"/>
              <a:gd name="T1" fmla="*/ 7 h 7"/>
              <a:gd name="T2" fmla="*/ 2 w 5"/>
              <a:gd name="T3" fmla="*/ 7 h 7"/>
              <a:gd name="T4" fmla="*/ 5 w 5"/>
              <a:gd name="T5" fmla="*/ 4 h 7"/>
              <a:gd name="T6" fmla="*/ 2 w 5"/>
              <a:gd name="T7" fmla="*/ 0 h 7"/>
              <a:gd name="T8" fmla="*/ 0 w 5"/>
              <a:gd name="T9" fmla="*/ 4 h 7"/>
              <a:gd name="T10" fmla="*/ 2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2" y="7"/>
                </a:moveTo>
                <a:lnTo>
                  <a:pt x="2" y="7"/>
                </a:lnTo>
                <a:cubicBezTo>
                  <a:pt x="3" y="6"/>
                  <a:pt x="4" y="5"/>
                  <a:pt x="5" y="4"/>
                </a:cubicBezTo>
                <a:cubicBezTo>
                  <a:pt x="4" y="3"/>
                  <a:pt x="3" y="2"/>
                  <a:pt x="2" y="0"/>
                </a:cubicBezTo>
                <a:cubicBezTo>
                  <a:pt x="1" y="1"/>
                  <a:pt x="1" y="3"/>
                  <a:pt x="0" y="4"/>
                </a:cubicBezTo>
                <a:cubicBezTo>
                  <a:pt x="1" y="5"/>
                  <a:pt x="2" y="6"/>
                  <a:pt x="2"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1" name="Freeform 1791"/>
          <p:cNvSpPr>
            <a:spLocks/>
          </p:cNvSpPr>
          <p:nvPr userDrawn="1"/>
        </p:nvSpPr>
        <p:spPr bwMode="auto">
          <a:xfrm>
            <a:off x="604838" y="320675"/>
            <a:ext cx="3175" cy="4763"/>
          </a:xfrm>
          <a:custGeom>
            <a:avLst/>
            <a:gdLst>
              <a:gd name="T0" fmla="*/ 2 w 5"/>
              <a:gd name="T1" fmla="*/ 7 h 7"/>
              <a:gd name="T2" fmla="*/ 2 w 5"/>
              <a:gd name="T3" fmla="*/ 7 h 7"/>
              <a:gd name="T4" fmla="*/ 5 w 5"/>
              <a:gd name="T5" fmla="*/ 4 h 7"/>
              <a:gd name="T6" fmla="*/ 2 w 5"/>
              <a:gd name="T7" fmla="*/ 0 h 7"/>
              <a:gd name="T8" fmla="*/ 0 w 5"/>
              <a:gd name="T9" fmla="*/ 4 h 7"/>
              <a:gd name="T10" fmla="*/ 2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2" y="7"/>
                </a:moveTo>
                <a:lnTo>
                  <a:pt x="2" y="7"/>
                </a:lnTo>
                <a:cubicBezTo>
                  <a:pt x="3" y="6"/>
                  <a:pt x="4" y="5"/>
                  <a:pt x="5" y="4"/>
                </a:cubicBezTo>
                <a:cubicBezTo>
                  <a:pt x="4" y="3"/>
                  <a:pt x="3" y="2"/>
                  <a:pt x="2" y="0"/>
                </a:cubicBezTo>
                <a:cubicBezTo>
                  <a:pt x="2" y="1"/>
                  <a:pt x="1" y="3"/>
                  <a:pt x="0" y="4"/>
                </a:cubicBezTo>
                <a:cubicBezTo>
                  <a:pt x="1" y="5"/>
                  <a:pt x="2" y="6"/>
                  <a:pt x="2"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2" name="Freeform 1792"/>
          <p:cNvSpPr>
            <a:spLocks/>
          </p:cNvSpPr>
          <p:nvPr userDrawn="1"/>
        </p:nvSpPr>
        <p:spPr bwMode="auto">
          <a:xfrm>
            <a:off x="603251" y="323850"/>
            <a:ext cx="3175" cy="4763"/>
          </a:xfrm>
          <a:custGeom>
            <a:avLst/>
            <a:gdLst>
              <a:gd name="T0" fmla="*/ 2 w 5"/>
              <a:gd name="T1" fmla="*/ 6 h 6"/>
              <a:gd name="T2" fmla="*/ 2 w 5"/>
              <a:gd name="T3" fmla="*/ 6 h 6"/>
              <a:gd name="T4" fmla="*/ 5 w 5"/>
              <a:gd name="T5" fmla="*/ 3 h 6"/>
              <a:gd name="T6" fmla="*/ 2 w 5"/>
              <a:gd name="T7" fmla="*/ 0 h 6"/>
              <a:gd name="T8" fmla="*/ 0 w 5"/>
              <a:gd name="T9" fmla="*/ 3 h 6"/>
              <a:gd name="T10" fmla="*/ 2 w 5"/>
              <a:gd name="T11" fmla="*/ 6 h 6"/>
            </a:gdLst>
            <a:ahLst/>
            <a:cxnLst>
              <a:cxn ang="0">
                <a:pos x="T0" y="T1"/>
              </a:cxn>
              <a:cxn ang="0">
                <a:pos x="T2" y="T3"/>
              </a:cxn>
              <a:cxn ang="0">
                <a:pos x="T4" y="T5"/>
              </a:cxn>
              <a:cxn ang="0">
                <a:pos x="T6" y="T7"/>
              </a:cxn>
              <a:cxn ang="0">
                <a:pos x="T8" y="T9"/>
              </a:cxn>
              <a:cxn ang="0">
                <a:pos x="T10" y="T11"/>
              </a:cxn>
            </a:cxnLst>
            <a:rect l="0" t="0" r="r" b="b"/>
            <a:pathLst>
              <a:path w="5" h="6">
                <a:moveTo>
                  <a:pt x="2" y="6"/>
                </a:moveTo>
                <a:lnTo>
                  <a:pt x="2" y="6"/>
                </a:lnTo>
                <a:cubicBezTo>
                  <a:pt x="3" y="5"/>
                  <a:pt x="4" y="4"/>
                  <a:pt x="5" y="3"/>
                </a:cubicBezTo>
                <a:cubicBezTo>
                  <a:pt x="4" y="2"/>
                  <a:pt x="3" y="1"/>
                  <a:pt x="2" y="0"/>
                </a:cubicBezTo>
                <a:cubicBezTo>
                  <a:pt x="2" y="1"/>
                  <a:pt x="1" y="2"/>
                  <a:pt x="0" y="3"/>
                </a:cubicBezTo>
                <a:cubicBezTo>
                  <a:pt x="1" y="4"/>
                  <a:pt x="2"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3" name="Freeform 1793"/>
          <p:cNvSpPr>
            <a:spLocks/>
          </p:cNvSpPr>
          <p:nvPr userDrawn="1"/>
        </p:nvSpPr>
        <p:spPr bwMode="auto">
          <a:xfrm>
            <a:off x="600076" y="327025"/>
            <a:ext cx="3175" cy="3175"/>
          </a:xfrm>
          <a:custGeom>
            <a:avLst/>
            <a:gdLst>
              <a:gd name="T0" fmla="*/ 2 w 5"/>
              <a:gd name="T1" fmla="*/ 5 h 5"/>
              <a:gd name="T2" fmla="*/ 2 w 5"/>
              <a:gd name="T3" fmla="*/ 5 h 5"/>
              <a:gd name="T4" fmla="*/ 5 w 5"/>
              <a:gd name="T5" fmla="*/ 3 h 5"/>
              <a:gd name="T6" fmla="*/ 2 w 5"/>
              <a:gd name="T7" fmla="*/ 0 h 5"/>
              <a:gd name="T8" fmla="*/ 0 w 5"/>
              <a:gd name="T9" fmla="*/ 2 h 5"/>
              <a:gd name="T10" fmla="*/ 2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2" y="5"/>
                </a:moveTo>
                <a:lnTo>
                  <a:pt x="2" y="5"/>
                </a:lnTo>
                <a:cubicBezTo>
                  <a:pt x="3" y="4"/>
                  <a:pt x="4" y="3"/>
                  <a:pt x="5" y="3"/>
                </a:cubicBezTo>
                <a:cubicBezTo>
                  <a:pt x="4" y="2"/>
                  <a:pt x="3" y="1"/>
                  <a:pt x="2" y="0"/>
                </a:cubicBezTo>
                <a:cubicBezTo>
                  <a:pt x="2" y="0"/>
                  <a:pt x="1" y="1"/>
                  <a:pt x="0" y="2"/>
                </a:cubicBezTo>
                <a:cubicBezTo>
                  <a:pt x="1" y="3"/>
                  <a:pt x="2" y="4"/>
                  <a:pt x="2"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4" name="Freeform 1794"/>
          <p:cNvSpPr>
            <a:spLocks/>
          </p:cNvSpPr>
          <p:nvPr userDrawn="1"/>
        </p:nvSpPr>
        <p:spPr bwMode="auto">
          <a:xfrm>
            <a:off x="609601" y="320675"/>
            <a:ext cx="3175" cy="6350"/>
          </a:xfrm>
          <a:custGeom>
            <a:avLst/>
            <a:gdLst>
              <a:gd name="T0" fmla="*/ 2 w 5"/>
              <a:gd name="T1" fmla="*/ 8 h 8"/>
              <a:gd name="T2" fmla="*/ 2 w 5"/>
              <a:gd name="T3" fmla="*/ 8 h 8"/>
              <a:gd name="T4" fmla="*/ 5 w 5"/>
              <a:gd name="T5" fmla="*/ 4 h 8"/>
              <a:gd name="T6" fmla="*/ 2 w 5"/>
              <a:gd name="T7" fmla="*/ 0 h 8"/>
              <a:gd name="T8" fmla="*/ 0 w 5"/>
              <a:gd name="T9" fmla="*/ 4 h 8"/>
              <a:gd name="T10" fmla="*/ 2 w 5"/>
              <a:gd name="T11" fmla="*/ 8 h 8"/>
            </a:gdLst>
            <a:ahLst/>
            <a:cxnLst>
              <a:cxn ang="0">
                <a:pos x="T0" y="T1"/>
              </a:cxn>
              <a:cxn ang="0">
                <a:pos x="T2" y="T3"/>
              </a:cxn>
              <a:cxn ang="0">
                <a:pos x="T4" y="T5"/>
              </a:cxn>
              <a:cxn ang="0">
                <a:pos x="T6" y="T7"/>
              </a:cxn>
              <a:cxn ang="0">
                <a:pos x="T8" y="T9"/>
              </a:cxn>
              <a:cxn ang="0">
                <a:pos x="T10" y="T11"/>
              </a:cxn>
            </a:cxnLst>
            <a:rect l="0" t="0" r="r" b="b"/>
            <a:pathLst>
              <a:path w="5" h="8">
                <a:moveTo>
                  <a:pt x="2" y="8"/>
                </a:moveTo>
                <a:lnTo>
                  <a:pt x="2" y="8"/>
                </a:lnTo>
                <a:cubicBezTo>
                  <a:pt x="3" y="7"/>
                  <a:pt x="4" y="6"/>
                  <a:pt x="5" y="4"/>
                </a:cubicBezTo>
                <a:cubicBezTo>
                  <a:pt x="4" y="3"/>
                  <a:pt x="3" y="2"/>
                  <a:pt x="2" y="0"/>
                </a:cubicBezTo>
                <a:cubicBezTo>
                  <a:pt x="1" y="2"/>
                  <a:pt x="1" y="3"/>
                  <a:pt x="0" y="4"/>
                </a:cubicBezTo>
                <a:cubicBezTo>
                  <a:pt x="1" y="5"/>
                  <a:pt x="2" y="6"/>
                  <a:pt x="2" y="8"/>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5" name="Freeform 1795"/>
          <p:cNvSpPr>
            <a:spLocks/>
          </p:cNvSpPr>
          <p:nvPr userDrawn="1"/>
        </p:nvSpPr>
        <p:spPr bwMode="auto">
          <a:xfrm>
            <a:off x="606426" y="323850"/>
            <a:ext cx="3175" cy="4763"/>
          </a:xfrm>
          <a:custGeom>
            <a:avLst/>
            <a:gdLst>
              <a:gd name="T0" fmla="*/ 3 w 5"/>
              <a:gd name="T1" fmla="*/ 7 h 7"/>
              <a:gd name="T2" fmla="*/ 3 w 5"/>
              <a:gd name="T3" fmla="*/ 7 h 7"/>
              <a:gd name="T4" fmla="*/ 5 w 5"/>
              <a:gd name="T5" fmla="*/ 4 h 7"/>
              <a:gd name="T6" fmla="*/ 2 w 5"/>
              <a:gd name="T7" fmla="*/ 0 h 7"/>
              <a:gd name="T8" fmla="*/ 0 w 5"/>
              <a:gd name="T9" fmla="*/ 3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lnTo>
                  <a:pt x="3" y="7"/>
                </a:lnTo>
                <a:cubicBezTo>
                  <a:pt x="3" y="6"/>
                  <a:pt x="4" y="5"/>
                  <a:pt x="5" y="4"/>
                </a:cubicBezTo>
                <a:cubicBezTo>
                  <a:pt x="4" y="3"/>
                  <a:pt x="3" y="2"/>
                  <a:pt x="2" y="0"/>
                </a:cubicBezTo>
                <a:cubicBezTo>
                  <a:pt x="2" y="1"/>
                  <a:pt x="1" y="2"/>
                  <a:pt x="0" y="3"/>
                </a:cubicBezTo>
                <a:cubicBezTo>
                  <a:pt x="1" y="5"/>
                  <a:pt x="2" y="6"/>
                  <a:pt x="3"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6" name="Freeform 1796"/>
          <p:cNvSpPr>
            <a:spLocks/>
          </p:cNvSpPr>
          <p:nvPr userDrawn="1"/>
        </p:nvSpPr>
        <p:spPr bwMode="auto">
          <a:xfrm>
            <a:off x="604838" y="327025"/>
            <a:ext cx="3175" cy="4763"/>
          </a:xfrm>
          <a:custGeom>
            <a:avLst/>
            <a:gdLst>
              <a:gd name="T0" fmla="*/ 3 w 5"/>
              <a:gd name="T1" fmla="*/ 7 h 7"/>
              <a:gd name="T2" fmla="*/ 3 w 5"/>
              <a:gd name="T3" fmla="*/ 7 h 7"/>
              <a:gd name="T4" fmla="*/ 5 w 5"/>
              <a:gd name="T5" fmla="*/ 4 h 7"/>
              <a:gd name="T6" fmla="*/ 2 w 5"/>
              <a:gd name="T7" fmla="*/ 0 h 7"/>
              <a:gd name="T8" fmla="*/ 0 w 5"/>
              <a:gd name="T9" fmla="*/ 3 h 7"/>
              <a:gd name="T10" fmla="*/ 2 w 5"/>
              <a:gd name="T11" fmla="*/ 5 h 7"/>
              <a:gd name="T12" fmla="*/ 2 w 5"/>
              <a:gd name="T13" fmla="*/ 5 h 7"/>
              <a:gd name="T14" fmla="*/ 3 w 5"/>
              <a:gd name="T15" fmla="*/ 5 h 7"/>
              <a:gd name="T16" fmla="*/ 2 w 5"/>
              <a:gd name="T17" fmla="*/ 6 h 7"/>
              <a:gd name="T18" fmla="*/ 3 w 5"/>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3" y="7"/>
                </a:moveTo>
                <a:lnTo>
                  <a:pt x="3" y="7"/>
                </a:lnTo>
                <a:cubicBezTo>
                  <a:pt x="4" y="6"/>
                  <a:pt x="4" y="5"/>
                  <a:pt x="5" y="4"/>
                </a:cubicBezTo>
                <a:cubicBezTo>
                  <a:pt x="4" y="2"/>
                  <a:pt x="3" y="1"/>
                  <a:pt x="2" y="0"/>
                </a:cubicBezTo>
                <a:cubicBezTo>
                  <a:pt x="2" y="1"/>
                  <a:pt x="1" y="2"/>
                  <a:pt x="0" y="3"/>
                </a:cubicBezTo>
                <a:cubicBezTo>
                  <a:pt x="1" y="4"/>
                  <a:pt x="1" y="4"/>
                  <a:pt x="2" y="5"/>
                </a:cubicBezTo>
                <a:lnTo>
                  <a:pt x="2" y="5"/>
                </a:lnTo>
                <a:lnTo>
                  <a:pt x="3" y="5"/>
                </a:lnTo>
                <a:cubicBezTo>
                  <a:pt x="3" y="6"/>
                  <a:pt x="2" y="6"/>
                  <a:pt x="2" y="6"/>
                </a:cubicBezTo>
                <a:lnTo>
                  <a:pt x="3" y="7"/>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7" name="Freeform 1797"/>
          <p:cNvSpPr>
            <a:spLocks/>
          </p:cNvSpPr>
          <p:nvPr userDrawn="1"/>
        </p:nvSpPr>
        <p:spPr bwMode="auto">
          <a:xfrm>
            <a:off x="603251" y="328613"/>
            <a:ext cx="1588" cy="3175"/>
          </a:xfrm>
          <a:custGeom>
            <a:avLst/>
            <a:gdLst>
              <a:gd name="T0" fmla="*/ 4 w 4"/>
              <a:gd name="T1" fmla="*/ 3 h 4"/>
              <a:gd name="T2" fmla="*/ 4 w 4"/>
              <a:gd name="T3" fmla="*/ 3 h 4"/>
              <a:gd name="T4" fmla="*/ 2 w 4"/>
              <a:gd name="T5" fmla="*/ 0 h 4"/>
              <a:gd name="T6" fmla="*/ 0 w 4"/>
              <a:gd name="T7" fmla="*/ 2 h 4"/>
              <a:gd name="T8" fmla="*/ 0 w 4"/>
              <a:gd name="T9" fmla="*/ 4 h 4"/>
              <a:gd name="T10" fmla="*/ 4 w 4"/>
              <a:gd name="T11" fmla="*/ 3 h 4"/>
            </a:gdLst>
            <a:ahLst/>
            <a:cxnLst>
              <a:cxn ang="0">
                <a:pos x="T0" y="T1"/>
              </a:cxn>
              <a:cxn ang="0">
                <a:pos x="T2" y="T3"/>
              </a:cxn>
              <a:cxn ang="0">
                <a:pos x="T4" y="T5"/>
              </a:cxn>
              <a:cxn ang="0">
                <a:pos x="T6" y="T7"/>
              </a:cxn>
              <a:cxn ang="0">
                <a:pos x="T8" y="T9"/>
              </a:cxn>
              <a:cxn ang="0">
                <a:pos x="T10" y="T11"/>
              </a:cxn>
            </a:cxnLst>
            <a:rect l="0" t="0" r="r" b="b"/>
            <a:pathLst>
              <a:path w="4" h="4">
                <a:moveTo>
                  <a:pt x="4" y="3"/>
                </a:moveTo>
                <a:lnTo>
                  <a:pt x="4" y="3"/>
                </a:lnTo>
                <a:cubicBezTo>
                  <a:pt x="4" y="2"/>
                  <a:pt x="3" y="1"/>
                  <a:pt x="2" y="0"/>
                </a:cubicBezTo>
                <a:cubicBezTo>
                  <a:pt x="1" y="1"/>
                  <a:pt x="1" y="2"/>
                  <a:pt x="0" y="2"/>
                </a:cubicBezTo>
                <a:lnTo>
                  <a:pt x="0" y="4"/>
                </a:lnTo>
                <a:cubicBezTo>
                  <a:pt x="2" y="3"/>
                  <a:pt x="3" y="3"/>
                  <a:pt x="4"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8" name="Rectangle 1798"/>
          <p:cNvSpPr>
            <a:spLocks noChangeArrowheads="1"/>
          </p:cNvSpPr>
          <p:nvPr userDrawn="1"/>
        </p:nvSpPr>
        <p:spPr bwMode="auto">
          <a:xfrm>
            <a:off x="606426" y="331788"/>
            <a:ext cx="1588" cy="1588"/>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999" name="Freeform 1799"/>
          <p:cNvSpPr>
            <a:spLocks/>
          </p:cNvSpPr>
          <p:nvPr userDrawn="1"/>
        </p:nvSpPr>
        <p:spPr bwMode="auto">
          <a:xfrm>
            <a:off x="600076" y="331788"/>
            <a:ext cx="3175" cy="1588"/>
          </a:xfrm>
          <a:custGeom>
            <a:avLst/>
            <a:gdLst>
              <a:gd name="T0" fmla="*/ 3 w 3"/>
              <a:gd name="T1" fmla="*/ 1 h 3"/>
              <a:gd name="T2" fmla="*/ 3 w 3"/>
              <a:gd name="T3" fmla="*/ 1 h 3"/>
              <a:gd name="T4" fmla="*/ 2 w 3"/>
              <a:gd name="T5" fmla="*/ 0 h 3"/>
              <a:gd name="T6" fmla="*/ 0 w 3"/>
              <a:gd name="T7" fmla="*/ 2 h 3"/>
              <a:gd name="T8" fmla="*/ 0 w 3"/>
              <a:gd name="T9" fmla="*/ 3 h 3"/>
              <a:gd name="T10" fmla="*/ 1 w 3"/>
              <a:gd name="T11" fmla="*/ 2 h 3"/>
              <a:gd name="T12" fmla="*/ 3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1"/>
                </a:moveTo>
                <a:lnTo>
                  <a:pt x="3" y="1"/>
                </a:lnTo>
                <a:lnTo>
                  <a:pt x="2" y="0"/>
                </a:lnTo>
                <a:cubicBezTo>
                  <a:pt x="1" y="1"/>
                  <a:pt x="0" y="1"/>
                  <a:pt x="0" y="2"/>
                </a:cubicBezTo>
                <a:lnTo>
                  <a:pt x="0" y="3"/>
                </a:lnTo>
                <a:lnTo>
                  <a:pt x="1" y="2"/>
                </a:lnTo>
                <a:cubicBezTo>
                  <a:pt x="1" y="2"/>
                  <a:pt x="2" y="1"/>
                  <a:pt x="3"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0" name="Freeform 1800"/>
          <p:cNvSpPr>
            <a:spLocks/>
          </p:cNvSpPr>
          <p:nvPr userDrawn="1"/>
        </p:nvSpPr>
        <p:spPr bwMode="auto">
          <a:xfrm>
            <a:off x="603251" y="333375"/>
            <a:ext cx="0" cy="1588"/>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lnTo>
                  <a:pt x="0" y="1"/>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1" name="Freeform 1801"/>
          <p:cNvSpPr>
            <a:spLocks/>
          </p:cNvSpPr>
          <p:nvPr userDrawn="1"/>
        </p:nvSpPr>
        <p:spPr bwMode="auto">
          <a:xfrm>
            <a:off x="603251" y="336550"/>
            <a:ext cx="1588" cy="1588"/>
          </a:xfrm>
          <a:custGeom>
            <a:avLst/>
            <a:gdLst>
              <a:gd name="T0" fmla="*/ 1 w 3"/>
              <a:gd name="T1" fmla="*/ 2 h 2"/>
              <a:gd name="T2" fmla="*/ 1 w 3"/>
              <a:gd name="T3" fmla="*/ 2 h 2"/>
              <a:gd name="T4" fmla="*/ 3 w 3"/>
              <a:gd name="T5" fmla="*/ 0 h 2"/>
              <a:gd name="T6" fmla="*/ 3 w 3"/>
              <a:gd name="T7" fmla="*/ 0 h 2"/>
              <a:gd name="T8" fmla="*/ 0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1" y="2"/>
                </a:lnTo>
                <a:lnTo>
                  <a:pt x="3" y="0"/>
                </a:lnTo>
                <a:lnTo>
                  <a:pt x="3" y="0"/>
                </a:lnTo>
                <a:cubicBezTo>
                  <a:pt x="2" y="1"/>
                  <a:pt x="1" y="1"/>
                  <a:pt x="0" y="2"/>
                </a:cubicBezTo>
                <a:cubicBezTo>
                  <a:pt x="0" y="2"/>
                  <a:pt x="1" y="2"/>
                  <a:pt x="1"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2" name="Freeform 1802"/>
          <p:cNvSpPr>
            <a:spLocks/>
          </p:cNvSpPr>
          <p:nvPr userDrawn="1"/>
        </p:nvSpPr>
        <p:spPr bwMode="auto">
          <a:xfrm>
            <a:off x="609601" y="327025"/>
            <a:ext cx="1588" cy="4763"/>
          </a:xfrm>
          <a:custGeom>
            <a:avLst/>
            <a:gdLst>
              <a:gd name="T0" fmla="*/ 2 w 4"/>
              <a:gd name="T1" fmla="*/ 6 h 6"/>
              <a:gd name="T2" fmla="*/ 2 w 4"/>
              <a:gd name="T3" fmla="*/ 6 h 6"/>
              <a:gd name="T4" fmla="*/ 4 w 4"/>
              <a:gd name="T5" fmla="*/ 3 h 6"/>
              <a:gd name="T6" fmla="*/ 2 w 4"/>
              <a:gd name="T7" fmla="*/ 0 h 6"/>
              <a:gd name="T8" fmla="*/ 0 w 4"/>
              <a:gd name="T9" fmla="*/ 3 h 6"/>
              <a:gd name="T10" fmla="*/ 2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2" y="6"/>
                </a:moveTo>
                <a:lnTo>
                  <a:pt x="2" y="6"/>
                </a:lnTo>
                <a:cubicBezTo>
                  <a:pt x="3" y="5"/>
                  <a:pt x="4" y="4"/>
                  <a:pt x="4" y="3"/>
                </a:cubicBezTo>
                <a:cubicBezTo>
                  <a:pt x="4" y="2"/>
                  <a:pt x="3" y="1"/>
                  <a:pt x="2" y="0"/>
                </a:cubicBezTo>
                <a:cubicBezTo>
                  <a:pt x="2" y="1"/>
                  <a:pt x="1" y="2"/>
                  <a:pt x="0" y="3"/>
                </a:cubicBezTo>
                <a:cubicBezTo>
                  <a:pt x="1" y="4"/>
                  <a:pt x="1"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3" name="Freeform 1803"/>
          <p:cNvSpPr>
            <a:spLocks/>
          </p:cNvSpPr>
          <p:nvPr userDrawn="1"/>
        </p:nvSpPr>
        <p:spPr bwMode="auto">
          <a:xfrm>
            <a:off x="606426" y="330200"/>
            <a:ext cx="3175" cy="3175"/>
          </a:xfrm>
          <a:custGeom>
            <a:avLst/>
            <a:gdLst>
              <a:gd name="T0" fmla="*/ 2 w 4"/>
              <a:gd name="T1" fmla="*/ 6 h 6"/>
              <a:gd name="T2" fmla="*/ 2 w 4"/>
              <a:gd name="T3" fmla="*/ 6 h 6"/>
              <a:gd name="T4" fmla="*/ 4 w 4"/>
              <a:gd name="T5" fmla="*/ 3 h 6"/>
              <a:gd name="T6" fmla="*/ 3 w 4"/>
              <a:gd name="T7" fmla="*/ 0 h 6"/>
              <a:gd name="T8" fmla="*/ 0 w 4"/>
              <a:gd name="T9" fmla="*/ 3 h 6"/>
              <a:gd name="T10" fmla="*/ 2 w 4"/>
              <a:gd name="T11" fmla="*/ 6 h 6"/>
            </a:gdLst>
            <a:ahLst/>
            <a:cxnLst>
              <a:cxn ang="0">
                <a:pos x="T0" y="T1"/>
              </a:cxn>
              <a:cxn ang="0">
                <a:pos x="T2" y="T3"/>
              </a:cxn>
              <a:cxn ang="0">
                <a:pos x="T4" y="T5"/>
              </a:cxn>
              <a:cxn ang="0">
                <a:pos x="T6" y="T7"/>
              </a:cxn>
              <a:cxn ang="0">
                <a:pos x="T8" y="T9"/>
              </a:cxn>
              <a:cxn ang="0">
                <a:pos x="T10" y="T11"/>
              </a:cxn>
            </a:cxnLst>
            <a:rect l="0" t="0" r="r" b="b"/>
            <a:pathLst>
              <a:path w="4" h="6">
                <a:moveTo>
                  <a:pt x="2" y="6"/>
                </a:moveTo>
                <a:lnTo>
                  <a:pt x="2" y="6"/>
                </a:lnTo>
                <a:cubicBezTo>
                  <a:pt x="3" y="5"/>
                  <a:pt x="4" y="4"/>
                  <a:pt x="4" y="3"/>
                </a:cubicBezTo>
                <a:cubicBezTo>
                  <a:pt x="4" y="2"/>
                  <a:pt x="3" y="1"/>
                  <a:pt x="3" y="0"/>
                </a:cubicBezTo>
                <a:cubicBezTo>
                  <a:pt x="2" y="1"/>
                  <a:pt x="1" y="2"/>
                  <a:pt x="0" y="3"/>
                </a:cubicBezTo>
                <a:cubicBezTo>
                  <a:pt x="1" y="4"/>
                  <a:pt x="1" y="5"/>
                  <a:pt x="2"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4" name="Freeform 1804"/>
          <p:cNvSpPr>
            <a:spLocks/>
          </p:cNvSpPr>
          <p:nvPr userDrawn="1"/>
        </p:nvSpPr>
        <p:spPr bwMode="auto">
          <a:xfrm>
            <a:off x="604838" y="331788"/>
            <a:ext cx="3175" cy="4763"/>
          </a:xfrm>
          <a:custGeom>
            <a:avLst/>
            <a:gdLst>
              <a:gd name="T0" fmla="*/ 1 w 4"/>
              <a:gd name="T1" fmla="*/ 6 h 6"/>
              <a:gd name="T2" fmla="*/ 1 w 4"/>
              <a:gd name="T3" fmla="*/ 6 h 6"/>
              <a:gd name="T4" fmla="*/ 4 w 4"/>
              <a:gd name="T5" fmla="*/ 3 h 6"/>
              <a:gd name="T6" fmla="*/ 3 w 4"/>
              <a:gd name="T7" fmla="*/ 0 h 6"/>
              <a:gd name="T8" fmla="*/ 0 w 4"/>
              <a:gd name="T9" fmla="*/ 3 h 6"/>
              <a:gd name="T10" fmla="*/ 0 w 4"/>
              <a:gd name="T11" fmla="*/ 4 h 6"/>
              <a:gd name="T12" fmla="*/ 2 w 4"/>
              <a:gd name="T13" fmla="*/ 4 h 6"/>
              <a:gd name="T14" fmla="*/ 2 w 4"/>
              <a:gd name="T15" fmla="*/ 4 h 6"/>
              <a:gd name="T16" fmla="*/ 1 w 4"/>
              <a:gd name="T17" fmla="*/ 6 h 6"/>
              <a:gd name="T18" fmla="*/ 1 w 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1" y="6"/>
                </a:moveTo>
                <a:lnTo>
                  <a:pt x="1" y="6"/>
                </a:lnTo>
                <a:cubicBezTo>
                  <a:pt x="2" y="5"/>
                  <a:pt x="3" y="4"/>
                  <a:pt x="4" y="3"/>
                </a:cubicBezTo>
                <a:cubicBezTo>
                  <a:pt x="4" y="2"/>
                  <a:pt x="3" y="1"/>
                  <a:pt x="3" y="0"/>
                </a:cubicBezTo>
                <a:cubicBezTo>
                  <a:pt x="2" y="1"/>
                  <a:pt x="1" y="2"/>
                  <a:pt x="0" y="3"/>
                </a:cubicBezTo>
                <a:lnTo>
                  <a:pt x="0" y="4"/>
                </a:lnTo>
                <a:cubicBezTo>
                  <a:pt x="1" y="4"/>
                  <a:pt x="2" y="4"/>
                  <a:pt x="2" y="4"/>
                </a:cubicBezTo>
                <a:lnTo>
                  <a:pt x="2" y="4"/>
                </a:lnTo>
                <a:cubicBezTo>
                  <a:pt x="2" y="5"/>
                  <a:pt x="2" y="5"/>
                  <a:pt x="1" y="6"/>
                </a:cubicBezTo>
                <a:lnTo>
                  <a:pt x="1" y="6"/>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5" name="Freeform 1805"/>
          <p:cNvSpPr>
            <a:spLocks/>
          </p:cNvSpPr>
          <p:nvPr userDrawn="1"/>
        </p:nvSpPr>
        <p:spPr bwMode="auto">
          <a:xfrm>
            <a:off x="603251" y="336550"/>
            <a:ext cx="3175" cy="3175"/>
          </a:xfrm>
          <a:custGeom>
            <a:avLst/>
            <a:gdLst>
              <a:gd name="T0" fmla="*/ 2 w 4"/>
              <a:gd name="T1" fmla="*/ 0 h 3"/>
              <a:gd name="T2" fmla="*/ 2 w 4"/>
              <a:gd name="T3" fmla="*/ 0 h 3"/>
              <a:gd name="T4" fmla="*/ 0 w 4"/>
              <a:gd name="T5" fmla="*/ 1 h 3"/>
              <a:gd name="T6" fmla="*/ 1 w 4"/>
              <a:gd name="T7" fmla="*/ 1 h 3"/>
              <a:gd name="T8" fmla="*/ 0 w 4"/>
              <a:gd name="T9" fmla="*/ 3 h 3"/>
              <a:gd name="T10" fmla="*/ 0 w 4"/>
              <a:gd name="T11" fmla="*/ 3 h 3"/>
              <a:gd name="T12" fmla="*/ 3 w 4"/>
              <a:gd name="T13" fmla="*/ 3 h 3"/>
              <a:gd name="T14" fmla="*/ 4 w 4"/>
              <a:gd name="T15" fmla="*/ 2 h 3"/>
              <a:gd name="T16" fmla="*/ 2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2" y="0"/>
                </a:moveTo>
                <a:lnTo>
                  <a:pt x="2" y="0"/>
                </a:lnTo>
                <a:lnTo>
                  <a:pt x="0" y="1"/>
                </a:lnTo>
                <a:lnTo>
                  <a:pt x="1" y="1"/>
                </a:lnTo>
                <a:cubicBezTo>
                  <a:pt x="1" y="2"/>
                  <a:pt x="0" y="2"/>
                  <a:pt x="0" y="3"/>
                </a:cubicBezTo>
                <a:lnTo>
                  <a:pt x="0" y="3"/>
                </a:lnTo>
                <a:cubicBezTo>
                  <a:pt x="1" y="3"/>
                  <a:pt x="2" y="3"/>
                  <a:pt x="3" y="3"/>
                </a:cubicBezTo>
                <a:lnTo>
                  <a:pt x="4" y="2"/>
                </a:lnTo>
                <a:cubicBezTo>
                  <a:pt x="3" y="2"/>
                  <a:pt x="3"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6" name="Freeform 1806"/>
          <p:cNvSpPr>
            <a:spLocks/>
          </p:cNvSpPr>
          <p:nvPr userDrawn="1"/>
        </p:nvSpPr>
        <p:spPr bwMode="auto">
          <a:xfrm>
            <a:off x="606426" y="334963"/>
            <a:ext cx="3175" cy="3175"/>
          </a:xfrm>
          <a:custGeom>
            <a:avLst/>
            <a:gdLst>
              <a:gd name="T0" fmla="*/ 3 w 4"/>
              <a:gd name="T1" fmla="*/ 0 h 5"/>
              <a:gd name="T2" fmla="*/ 3 w 4"/>
              <a:gd name="T3" fmla="*/ 0 h 5"/>
              <a:gd name="T4" fmla="*/ 0 w 4"/>
              <a:gd name="T5" fmla="*/ 2 h 5"/>
              <a:gd name="T6" fmla="*/ 1 w 4"/>
              <a:gd name="T7" fmla="*/ 5 h 5"/>
              <a:gd name="T8" fmla="*/ 4 w 4"/>
              <a:gd name="T9" fmla="*/ 3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lnTo>
                  <a:pt x="3" y="0"/>
                </a:lnTo>
                <a:cubicBezTo>
                  <a:pt x="2" y="1"/>
                  <a:pt x="1" y="1"/>
                  <a:pt x="0" y="2"/>
                </a:cubicBezTo>
                <a:cubicBezTo>
                  <a:pt x="0" y="3"/>
                  <a:pt x="1" y="4"/>
                  <a:pt x="1" y="5"/>
                </a:cubicBezTo>
                <a:cubicBezTo>
                  <a:pt x="2" y="4"/>
                  <a:pt x="4" y="4"/>
                  <a:pt x="4" y="3"/>
                </a:cubicBezTo>
                <a:cubicBezTo>
                  <a:pt x="4" y="2"/>
                  <a:pt x="3" y="1"/>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7" name="Freeform 1807"/>
          <p:cNvSpPr>
            <a:spLocks/>
          </p:cNvSpPr>
          <p:nvPr userDrawn="1"/>
        </p:nvSpPr>
        <p:spPr bwMode="auto">
          <a:xfrm>
            <a:off x="595313" y="327025"/>
            <a:ext cx="1588" cy="1588"/>
          </a:xfrm>
          <a:custGeom>
            <a:avLst/>
            <a:gdLst>
              <a:gd name="T0" fmla="*/ 1 w 2"/>
              <a:gd name="T1" fmla="*/ 0 h 2"/>
              <a:gd name="T2" fmla="*/ 1 w 2"/>
              <a:gd name="T3" fmla="*/ 0 h 2"/>
              <a:gd name="T4" fmla="*/ 0 w 2"/>
              <a:gd name="T5" fmla="*/ 2 h 2"/>
              <a:gd name="T6" fmla="*/ 1 w 2"/>
              <a:gd name="T7" fmla="*/ 2 h 2"/>
              <a:gd name="T8" fmla="*/ 2 w 2"/>
              <a:gd name="T9" fmla="*/ 0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lnTo>
                  <a:pt x="0" y="2"/>
                </a:lnTo>
                <a:lnTo>
                  <a:pt x="1" y="2"/>
                </a:lnTo>
                <a:lnTo>
                  <a:pt x="2" y="0"/>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8" name="Freeform 1808"/>
          <p:cNvSpPr>
            <a:spLocks/>
          </p:cNvSpPr>
          <p:nvPr userDrawn="1"/>
        </p:nvSpPr>
        <p:spPr bwMode="auto">
          <a:xfrm>
            <a:off x="595313" y="325438"/>
            <a:ext cx="1588" cy="1588"/>
          </a:xfrm>
          <a:custGeom>
            <a:avLst/>
            <a:gdLst>
              <a:gd name="T0" fmla="*/ 0 w 1"/>
              <a:gd name="T1" fmla="*/ 0 h 2"/>
              <a:gd name="T2" fmla="*/ 0 w 1"/>
              <a:gd name="T3" fmla="*/ 0 h 2"/>
              <a:gd name="T4" fmla="*/ 0 w 1"/>
              <a:gd name="T5" fmla="*/ 2 h 2"/>
              <a:gd name="T6" fmla="*/ 1 w 1"/>
              <a:gd name="T7" fmla="*/ 2 h 2"/>
              <a:gd name="T8" fmla="*/ 1 w 1"/>
              <a:gd name="T9" fmla="*/ 1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2"/>
                </a:lnTo>
                <a:lnTo>
                  <a:pt x="1" y="2"/>
                </a:lnTo>
                <a:lnTo>
                  <a:pt x="1"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09" name="Freeform 1809"/>
          <p:cNvSpPr>
            <a:spLocks/>
          </p:cNvSpPr>
          <p:nvPr userDrawn="1"/>
        </p:nvSpPr>
        <p:spPr bwMode="auto">
          <a:xfrm>
            <a:off x="595313" y="323850"/>
            <a:ext cx="1588" cy="1588"/>
          </a:xfrm>
          <a:custGeom>
            <a:avLst/>
            <a:gdLst>
              <a:gd name="T0" fmla="*/ 0 w 1"/>
              <a:gd name="T1" fmla="*/ 0 h 2"/>
              <a:gd name="T2" fmla="*/ 0 w 1"/>
              <a:gd name="T3" fmla="*/ 0 h 2"/>
              <a:gd name="T4" fmla="*/ 0 w 1"/>
              <a:gd name="T5" fmla="*/ 1 h 2"/>
              <a:gd name="T6" fmla="*/ 1 w 1"/>
              <a:gd name="T7" fmla="*/ 2 h 2"/>
              <a:gd name="T8" fmla="*/ 1 w 1"/>
              <a:gd name="T9" fmla="*/ 0 h 2"/>
              <a:gd name="T10" fmla="*/ 0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0"/>
                </a:moveTo>
                <a:lnTo>
                  <a:pt x="0" y="0"/>
                </a:lnTo>
                <a:lnTo>
                  <a:pt x="0" y="1"/>
                </a:lnTo>
                <a:lnTo>
                  <a:pt x="1" y="2"/>
                </a:lnTo>
                <a:lnTo>
                  <a:pt x="1"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0" name="Freeform 1810"/>
          <p:cNvSpPr>
            <a:spLocks/>
          </p:cNvSpPr>
          <p:nvPr userDrawn="1"/>
        </p:nvSpPr>
        <p:spPr bwMode="auto">
          <a:xfrm>
            <a:off x="595313" y="322263"/>
            <a:ext cx="1588" cy="1588"/>
          </a:xfrm>
          <a:custGeom>
            <a:avLst/>
            <a:gdLst>
              <a:gd name="T0" fmla="*/ 0 w 2"/>
              <a:gd name="T1" fmla="*/ 0 h 2"/>
              <a:gd name="T2" fmla="*/ 0 w 2"/>
              <a:gd name="T3" fmla="*/ 0 h 2"/>
              <a:gd name="T4" fmla="*/ 0 w 2"/>
              <a:gd name="T5" fmla="*/ 2 h 2"/>
              <a:gd name="T6" fmla="*/ 2 w 2"/>
              <a:gd name="T7" fmla="*/ 2 h 2"/>
              <a:gd name="T8" fmla="*/ 2 w 2"/>
              <a:gd name="T9" fmla="*/ 1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2"/>
                </a:lnTo>
                <a:lnTo>
                  <a:pt x="2" y="2"/>
                </a:lnTo>
                <a:lnTo>
                  <a:pt x="2"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1" name="Freeform 1811"/>
          <p:cNvSpPr>
            <a:spLocks/>
          </p:cNvSpPr>
          <p:nvPr userDrawn="1"/>
        </p:nvSpPr>
        <p:spPr bwMode="auto">
          <a:xfrm>
            <a:off x="595313" y="320675"/>
            <a:ext cx="1588" cy="0"/>
          </a:xfrm>
          <a:custGeom>
            <a:avLst/>
            <a:gdLst>
              <a:gd name="T0" fmla="*/ 0 w 2"/>
              <a:gd name="T1" fmla="*/ 0 h 1"/>
              <a:gd name="T2" fmla="*/ 0 w 2"/>
              <a:gd name="T3" fmla="*/ 0 h 1"/>
              <a:gd name="T4" fmla="*/ 0 w 2"/>
              <a:gd name="T5" fmla="*/ 1 h 1"/>
              <a:gd name="T6" fmla="*/ 2 w 2"/>
              <a:gd name="T7" fmla="*/ 1 h 1"/>
              <a:gd name="T8" fmla="*/ 2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lnTo>
                  <a:pt x="0" y="0"/>
                </a:lnTo>
                <a:lnTo>
                  <a:pt x="0" y="1"/>
                </a:lnTo>
                <a:lnTo>
                  <a:pt x="2" y="1"/>
                </a:lnTo>
                <a:lnTo>
                  <a:pt x="2"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2" name="Freeform 1812"/>
          <p:cNvSpPr>
            <a:spLocks/>
          </p:cNvSpPr>
          <p:nvPr userDrawn="1"/>
        </p:nvSpPr>
        <p:spPr bwMode="auto">
          <a:xfrm>
            <a:off x="595313" y="317500"/>
            <a:ext cx="1588" cy="1588"/>
          </a:xfrm>
          <a:custGeom>
            <a:avLst/>
            <a:gdLst>
              <a:gd name="T0" fmla="*/ 0 w 2"/>
              <a:gd name="T1" fmla="*/ 0 h 2"/>
              <a:gd name="T2" fmla="*/ 0 w 2"/>
              <a:gd name="T3" fmla="*/ 0 h 2"/>
              <a:gd name="T4" fmla="*/ 0 w 2"/>
              <a:gd name="T5" fmla="*/ 1 h 2"/>
              <a:gd name="T6" fmla="*/ 2 w 2"/>
              <a:gd name="T7" fmla="*/ 2 h 2"/>
              <a:gd name="T8" fmla="*/ 2 w 2"/>
              <a:gd name="T9" fmla="*/ 0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lnTo>
                  <a:pt x="0" y="0"/>
                </a:lnTo>
                <a:lnTo>
                  <a:pt x="0" y="1"/>
                </a:lnTo>
                <a:lnTo>
                  <a:pt x="2" y="2"/>
                </a:lnTo>
                <a:lnTo>
                  <a:pt x="2" y="0"/>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3" name="Freeform 1813"/>
          <p:cNvSpPr>
            <a:spLocks/>
          </p:cNvSpPr>
          <p:nvPr userDrawn="1"/>
        </p:nvSpPr>
        <p:spPr bwMode="auto">
          <a:xfrm>
            <a:off x="595313" y="315913"/>
            <a:ext cx="3175" cy="1588"/>
          </a:xfrm>
          <a:custGeom>
            <a:avLst/>
            <a:gdLst>
              <a:gd name="T0" fmla="*/ 0 w 3"/>
              <a:gd name="T1" fmla="*/ 0 h 2"/>
              <a:gd name="T2" fmla="*/ 0 w 3"/>
              <a:gd name="T3" fmla="*/ 0 h 2"/>
              <a:gd name="T4" fmla="*/ 0 w 3"/>
              <a:gd name="T5" fmla="*/ 1 h 2"/>
              <a:gd name="T6" fmla="*/ 3 w 3"/>
              <a:gd name="T7" fmla="*/ 2 h 2"/>
              <a:gd name="T8" fmla="*/ 3 w 3"/>
              <a:gd name="T9" fmla="*/ 1 h 2"/>
              <a:gd name="T10" fmla="*/ 0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0" y="0"/>
                </a:moveTo>
                <a:lnTo>
                  <a:pt x="0" y="0"/>
                </a:lnTo>
                <a:lnTo>
                  <a:pt x="0" y="1"/>
                </a:lnTo>
                <a:lnTo>
                  <a:pt x="3" y="2"/>
                </a:lnTo>
                <a:lnTo>
                  <a:pt x="3" y="1"/>
                </a:lnTo>
                <a:lnTo>
                  <a:pt x="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4" name="Freeform 1814"/>
          <p:cNvSpPr>
            <a:spLocks/>
          </p:cNvSpPr>
          <p:nvPr userDrawn="1"/>
        </p:nvSpPr>
        <p:spPr bwMode="auto">
          <a:xfrm>
            <a:off x="604838" y="319088"/>
            <a:ext cx="0" cy="3175"/>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5" name="Freeform 1815"/>
          <p:cNvSpPr>
            <a:spLocks/>
          </p:cNvSpPr>
          <p:nvPr userDrawn="1"/>
        </p:nvSpPr>
        <p:spPr bwMode="auto">
          <a:xfrm>
            <a:off x="606426" y="322263"/>
            <a:ext cx="1588" cy="3175"/>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6" name="Freeform 1816"/>
          <p:cNvSpPr>
            <a:spLocks/>
          </p:cNvSpPr>
          <p:nvPr userDrawn="1"/>
        </p:nvSpPr>
        <p:spPr bwMode="auto">
          <a:xfrm>
            <a:off x="609601" y="325438"/>
            <a:ext cx="0" cy="3175"/>
          </a:xfrm>
          <a:custGeom>
            <a:avLst/>
            <a:gdLst>
              <a:gd name="T0" fmla="*/ 0 w 2"/>
              <a:gd name="T1" fmla="*/ 0 h 3"/>
              <a:gd name="T2" fmla="*/ 0 w 2"/>
              <a:gd name="T3" fmla="*/ 0 h 3"/>
              <a:gd name="T4" fmla="*/ 0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0"/>
                </a:lnTo>
                <a:cubicBezTo>
                  <a:pt x="1" y="0"/>
                  <a:pt x="1" y="1"/>
                  <a:pt x="0" y="3"/>
                </a:cubicBezTo>
                <a:lnTo>
                  <a:pt x="2" y="1"/>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7" name="Freeform 1817"/>
          <p:cNvSpPr>
            <a:spLocks/>
          </p:cNvSpPr>
          <p:nvPr userDrawn="1"/>
        </p:nvSpPr>
        <p:spPr bwMode="auto">
          <a:xfrm>
            <a:off x="611188" y="328613"/>
            <a:ext cx="0" cy="1588"/>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0" y="1"/>
                  <a:pt x="0"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8" name="Freeform 1818"/>
          <p:cNvSpPr>
            <a:spLocks/>
          </p:cNvSpPr>
          <p:nvPr userDrawn="1"/>
        </p:nvSpPr>
        <p:spPr bwMode="auto">
          <a:xfrm>
            <a:off x="606426" y="328613"/>
            <a:ext cx="1588" cy="1588"/>
          </a:xfrm>
          <a:custGeom>
            <a:avLst/>
            <a:gdLst>
              <a:gd name="T0" fmla="*/ 0 w 2"/>
              <a:gd name="T1" fmla="*/ 0 h 3"/>
              <a:gd name="T2" fmla="*/ 0 w 2"/>
              <a:gd name="T3" fmla="*/ 0 h 3"/>
              <a:gd name="T4" fmla="*/ 0 w 2"/>
              <a:gd name="T5" fmla="*/ 3 h 3"/>
              <a:gd name="T6" fmla="*/ 2 w 2"/>
              <a:gd name="T7" fmla="*/ 2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0"/>
                </a:lnTo>
                <a:cubicBezTo>
                  <a:pt x="1" y="1"/>
                  <a:pt x="1" y="2"/>
                  <a:pt x="0" y="3"/>
                </a:cubicBezTo>
                <a:lnTo>
                  <a:pt x="2"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19" name="Freeform 1819"/>
          <p:cNvSpPr>
            <a:spLocks/>
          </p:cNvSpPr>
          <p:nvPr userDrawn="1"/>
        </p:nvSpPr>
        <p:spPr bwMode="auto">
          <a:xfrm>
            <a:off x="603251" y="327025"/>
            <a:ext cx="0" cy="3175"/>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0" name="Freeform 1820"/>
          <p:cNvSpPr>
            <a:spLocks/>
          </p:cNvSpPr>
          <p:nvPr userDrawn="1"/>
        </p:nvSpPr>
        <p:spPr bwMode="auto">
          <a:xfrm>
            <a:off x="604838" y="325438"/>
            <a:ext cx="0" cy="1588"/>
          </a:xfrm>
          <a:custGeom>
            <a:avLst/>
            <a:gdLst>
              <a:gd name="T0" fmla="*/ 0 w 1"/>
              <a:gd name="T1" fmla="*/ 0 h 3"/>
              <a:gd name="T2" fmla="*/ 0 w 1"/>
              <a:gd name="T3" fmla="*/ 0 h 3"/>
              <a:gd name="T4" fmla="*/ 0 w 1"/>
              <a:gd name="T5" fmla="*/ 3 h 3"/>
              <a:gd name="T6" fmla="*/ 1 w 1"/>
              <a:gd name="T7" fmla="*/ 1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1"/>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1" name="Freeform 1821"/>
          <p:cNvSpPr>
            <a:spLocks/>
          </p:cNvSpPr>
          <p:nvPr userDrawn="1"/>
        </p:nvSpPr>
        <p:spPr bwMode="auto">
          <a:xfrm>
            <a:off x="603251" y="322263"/>
            <a:ext cx="0" cy="3175"/>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2" name="Freeform 1822"/>
          <p:cNvSpPr>
            <a:spLocks/>
          </p:cNvSpPr>
          <p:nvPr userDrawn="1"/>
        </p:nvSpPr>
        <p:spPr bwMode="auto">
          <a:xfrm>
            <a:off x="606426" y="317500"/>
            <a:ext cx="1588" cy="1588"/>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0"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3" name="Freeform 1823"/>
          <p:cNvSpPr>
            <a:spLocks/>
          </p:cNvSpPr>
          <p:nvPr userDrawn="1"/>
        </p:nvSpPr>
        <p:spPr bwMode="auto">
          <a:xfrm>
            <a:off x="609601" y="319088"/>
            <a:ext cx="0" cy="3175"/>
          </a:xfrm>
          <a:custGeom>
            <a:avLst/>
            <a:gdLst>
              <a:gd name="T0" fmla="*/ 0 w 1"/>
              <a:gd name="T1" fmla="*/ 0 h 3"/>
              <a:gd name="T2" fmla="*/ 0 w 1"/>
              <a:gd name="T3" fmla="*/ 0 h 3"/>
              <a:gd name="T4" fmla="*/ 0 w 1"/>
              <a:gd name="T5" fmla="*/ 3 h 3"/>
              <a:gd name="T6" fmla="*/ 1 w 1"/>
              <a:gd name="T7" fmla="*/ 2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2"/>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4" name="Freeform 1824"/>
          <p:cNvSpPr>
            <a:spLocks/>
          </p:cNvSpPr>
          <p:nvPr userDrawn="1"/>
        </p:nvSpPr>
        <p:spPr bwMode="auto">
          <a:xfrm>
            <a:off x="611188" y="323850"/>
            <a:ext cx="0" cy="1588"/>
          </a:xfrm>
          <a:custGeom>
            <a:avLst/>
            <a:gdLst>
              <a:gd name="T0" fmla="*/ 0 w 1"/>
              <a:gd name="T1" fmla="*/ 0 h 3"/>
              <a:gd name="T2" fmla="*/ 0 w 1"/>
              <a:gd name="T3" fmla="*/ 0 h 3"/>
              <a:gd name="T4" fmla="*/ 0 w 1"/>
              <a:gd name="T5" fmla="*/ 3 h 3"/>
              <a:gd name="T6" fmla="*/ 1 w 1"/>
              <a:gd name="T7" fmla="*/ 1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lnTo>
                  <a:pt x="0" y="0"/>
                </a:lnTo>
                <a:cubicBezTo>
                  <a:pt x="1" y="1"/>
                  <a:pt x="1" y="2"/>
                  <a:pt x="0" y="3"/>
                </a:cubicBezTo>
                <a:lnTo>
                  <a:pt x="1" y="1"/>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5" name="Freeform 1825"/>
          <p:cNvSpPr>
            <a:spLocks/>
          </p:cNvSpPr>
          <p:nvPr userDrawn="1"/>
        </p:nvSpPr>
        <p:spPr bwMode="auto">
          <a:xfrm>
            <a:off x="608013" y="330200"/>
            <a:ext cx="1588" cy="3175"/>
          </a:xfrm>
          <a:custGeom>
            <a:avLst/>
            <a:gdLst>
              <a:gd name="T0" fmla="*/ 1 w 2"/>
              <a:gd name="T1" fmla="*/ 0 h 3"/>
              <a:gd name="T2" fmla="*/ 1 w 2"/>
              <a:gd name="T3" fmla="*/ 0 h 3"/>
              <a:gd name="T4" fmla="*/ 0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cubicBezTo>
                  <a:pt x="1" y="2"/>
                  <a:pt x="1" y="2"/>
                  <a:pt x="0" y="3"/>
                </a:cubicBezTo>
                <a:lnTo>
                  <a:pt x="2"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6" name="Freeform 1826"/>
          <p:cNvSpPr>
            <a:spLocks/>
          </p:cNvSpPr>
          <p:nvPr userDrawn="1"/>
        </p:nvSpPr>
        <p:spPr bwMode="auto">
          <a:xfrm>
            <a:off x="608013" y="334963"/>
            <a:ext cx="1588" cy="3175"/>
          </a:xfrm>
          <a:custGeom>
            <a:avLst/>
            <a:gdLst>
              <a:gd name="T0" fmla="*/ 1 w 2"/>
              <a:gd name="T1" fmla="*/ 0 h 3"/>
              <a:gd name="T2" fmla="*/ 1 w 2"/>
              <a:gd name="T3" fmla="*/ 0 h 3"/>
              <a:gd name="T4" fmla="*/ 0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cubicBezTo>
                  <a:pt x="1" y="1"/>
                  <a:pt x="1" y="2"/>
                  <a:pt x="0" y="3"/>
                </a:cubicBezTo>
                <a:lnTo>
                  <a:pt x="2"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7" name="Freeform 1827"/>
          <p:cNvSpPr>
            <a:spLocks/>
          </p:cNvSpPr>
          <p:nvPr userDrawn="1"/>
        </p:nvSpPr>
        <p:spPr bwMode="auto">
          <a:xfrm>
            <a:off x="600076" y="330200"/>
            <a:ext cx="1588" cy="1588"/>
          </a:xfrm>
          <a:custGeom>
            <a:avLst/>
            <a:gdLst>
              <a:gd name="T0" fmla="*/ 0 w 1"/>
              <a:gd name="T1" fmla="*/ 0 h 2"/>
              <a:gd name="T2" fmla="*/ 0 w 1"/>
              <a:gd name="T3" fmla="*/ 0 h 2"/>
              <a:gd name="T4" fmla="*/ 0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lnTo>
                  <a:pt x="0" y="0"/>
                </a:lnTo>
                <a:cubicBezTo>
                  <a:pt x="1" y="1"/>
                  <a:pt x="1" y="2"/>
                  <a:pt x="0" y="2"/>
                </a:cubicBezTo>
                <a:lnTo>
                  <a:pt x="1" y="1"/>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8" name="Freeform 1828"/>
          <p:cNvSpPr>
            <a:spLocks/>
          </p:cNvSpPr>
          <p:nvPr userDrawn="1"/>
        </p:nvSpPr>
        <p:spPr bwMode="auto">
          <a:xfrm>
            <a:off x="606426" y="333375"/>
            <a:ext cx="1588" cy="1588"/>
          </a:xfrm>
          <a:custGeom>
            <a:avLst/>
            <a:gdLst>
              <a:gd name="T0" fmla="*/ 1 w 2"/>
              <a:gd name="T1" fmla="*/ 0 h 3"/>
              <a:gd name="T2" fmla="*/ 1 w 2"/>
              <a:gd name="T3" fmla="*/ 0 h 3"/>
              <a:gd name="T4" fmla="*/ 0 w 2"/>
              <a:gd name="T5" fmla="*/ 3 h 3"/>
              <a:gd name="T6" fmla="*/ 2 w 2"/>
              <a:gd name="T7" fmla="*/ 2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lnTo>
                  <a:pt x="1" y="0"/>
                </a:lnTo>
                <a:cubicBezTo>
                  <a:pt x="1" y="2"/>
                  <a:pt x="1" y="2"/>
                  <a:pt x="0" y="3"/>
                </a:cubicBezTo>
                <a:lnTo>
                  <a:pt x="2" y="2"/>
                </a:lnTo>
                <a:lnTo>
                  <a:pt x="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29" name="Freeform 1829"/>
          <p:cNvSpPr>
            <a:spLocks/>
          </p:cNvSpPr>
          <p:nvPr userDrawn="1"/>
        </p:nvSpPr>
        <p:spPr bwMode="auto">
          <a:xfrm>
            <a:off x="603251" y="339725"/>
            <a:ext cx="3175" cy="0"/>
          </a:xfrm>
          <a:custGeom>
            <a:avLst/>
            <a:gdLst>
              <a:gd name="T0" fmla="*/ 5 w 5"/>
              <a:gd name="T1" fmla="*/ 1 h 1"/>
              <a:gd name="T2" fmla="*/ 5 w 5"/>
              <a:gd name="T3" fmla="*/ 1 h 1"/>
              <a:gd name="T4" fmla="*/ 1 w 5"/>
              <a:gd name="T5" fmla="*/ 0 h 1"/>
              <a:gd name="T6" fmla="*/ 0 w 5"/>
              <a:gd name="T7" fmla="*/ 1 h 1"/>
              <a:gd name="T8" fmla="*/ 5 w 5"/>
              <a:gd name="T9" fmla="*/ 1 h 1"/>
            </a:gdLst>
            <a:ahLst/>
            <a:cxnLst>
              <a:cxn ang="0">
                <a:pos x="T0" y="T1"/>
              </a:cxn>
              <a:cxn ang="0">
                <a:pos x="T2" y="T3"/>
              </a:cxn>
              <a:cxn ang="0">
                <a:pos x="T4" y="T5"/>
              </a:cxn>
              <a:cxn ang="0">
                <a:pos x="T6" y="T7"/>
              </a:cxn>
              <a:cxn ang="0">
                <a:pos x="T8" y="T9"/>
              </a:cxn>
            </a:cxnLst>
            <a:rect l="0" t="0" r="r" b="b"/>
            <a:pathLst>
              <a:path w="5" h="1">
                <a:moveTo>
                  <a:pt x="5" y="1"/>
                </a:moveTo>
                <a:lnTo>
                  <a:pt x="5" y="1"/>
                </a:lnTo>
                <a:cubicBezTo>
                  <a:pt x="4" y="1"/>
                  <a:pt x="2" y="0"/>
                  <a:pt x="1" y="0"/>
                </a:cubicBezTo>
                <a:cubicBezTo>
                  <a:pt x="0" y="1"/>
                  <a:pt x="0" y="1"/>
                  <a:pt x="0" y="1"/>
                </a:cubicBezTo>
                <a:cubicBezTo>
                  <a:pt x="2" y="1"/>
                  <a:pt x="3" y="1"/>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0" name="Freeform 1830"/>
          <p:cNvSpPr>
            <a:spLocks/>
          </p:cNvSpPr>
          <p:nvPr userDrawn="1"/>
        </p:nvSpPr>
        <p:spPr bwMode="auto">
          <a:xfrm>
            <a:off x="600076" y="331788"/>
            <a:ext cx="6350" cy="3175"/>
          </a:xfrm>
          <a:custGeom>
            <a:avLst/>
            <a:gdLst>
              <a:gd name="T0" fmla="*/ 0 w 9"/>
              <a:gd name="T1" fmla="*/ 4 h 5"/>
              <a:gd name="T2" fmla="*/ 0 w 9"/>
              <a:gd name="T3" fmla="*/ 4 h 5"/>
              <a:gd name="T4" fmla="*/ 3 w 9"/>
              <a:gd name="T5" fmla="*/ 4 h 5"/>
              <a:gd name="T6" fmla="*/ 3 w 9"/>
              <a:gd name="T7" fmla="*/ 4 h 5"/>
              <a:gd name="T8" fmla="*/ 3 w 9"/>
              <a:gd name="T9" fmla="*/ 5 h 5"/>
              <a:gd name="T10" fmla="*/ 5 w 9"/>
              <a:gd name="T11" fmla="*/ 5 h 5"/>
              <a:gd name="T12" fmla="*/ 9 w 9"/>
              <a:gd name="T13" fmla="*/ 0 h 5"/>
              <a:gd name="T14" fmla="*/ 0 w 9"/>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0" y="4"/>
                </a:moveTo>
                <a:lnTo>
                  <a:pt x="0" y="4"/>
                </a:lnTo>
                <a:cubicBezTo>
                  <a:pt x="2" y="4"/>
                  <a:pt x="3" y="4"/>
                  <a:pt x="3" y="4"/>
                </a:cubicBezTo>
                <a:lnTo>
                  <a:pt x="3" y="4"/>
                </a:lnTo>
                <a:cubicBezTo>
                  <a:pt x="3" y="4"/>
                  <a:pt x="3" y="5"/>
                  <a:pt x="3" y="5"/>
                </a:cubicBezTo>
                <a:cubicBezTo>
                  <a:pt x="3" y="5"/>
                  <a:pt x="4" y="5"/>
                  <a:pt x="5" y="5"/>
                </a:cubicBezTo>
                <a:cubicBezTo>
                  <a:pt x="6" y="4"/>
                  <a:pt x="8" y="2"/>
                  <a:pt x="9" y="0"/>
                </a:cubicBezTo>
                <a:cubicBezTo>
                  <a:pt x="6" y="1"/>
                  <a:pt x="3" y="2"/>
                  <a:pt x="0" y="4"/>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1" name="Freeform 1831"/>
          <p:cNvSpPr>
            <a:spLocks/>
          </p:cNvSpPr>
          <p:nvPr userDrawn="1"/>
        </p:nvSpPr>
        <p:spPr bwMode="auto">
          <a:xfrm>
            <a:off x="595313" y="330200"/>
            <a:ext cx="0" cy="3175"/>
          </a:xfrm>
          <a:custGeom>
            <a:avLst/>
            <a:gdLst>
              <a:gd name="T0" fmla="*/ 1 w 1"/>
              <a:gd name="T1" fmla="*/ 0 h 3"/>
              <a:gd name="T2" fmla="*/ 1 w 1"/>
              <a:gd name="T3" fmla="*/ 0 h 3"/>
              <a:gd name="T4" fmla="*/ 0 w 1"/>
              <a:gd name="T5" fmla="*/ 2 h 3"/>
              <a:gd name="T6" fmla="*/ 0 w 1"/>
              <a:gd name="T7" fmla="*/ 3 h 3"/>
              <a:gd name="T8" fmla="*/ 1 w 1"/>
              <a:gd name="T9" fmla="*/ 2 h 3"/>
              <a:gd name="T10" fmla="*/ 1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1" y="0"/>
                </a:moveTo>
                <a:lnTo>
                  <a:pt x="1" y="0"/>
                </a:lnTo>
                <a:cubicBezTo>
                  <a:pt x="1" y="1"/>
                  <a:pt x="0" y="1"/>
                  <a:pt x="0" y="2"/>
                </a:cubicBezTo>
                <a:cubicBezTo>
                  <a:pt x="0" y="2"/>
                  <a:pt x="0" y="3"/>
                  <a:pt x="0" y="3"/>
                </a:cubicBezTo>
                <a:cubicBezTo>
                  <a:pt x="1" y="3"/>
                  <a:pt x="1" y="2"/>
                  <a:pt x="1" y="2"/>
                </a:cubicBezTo>
                <a:cubicBezTo>
                  <a:pt x="1" y="1"/>
                  <a:pt x="1" y="1"/>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2" name="Freeform 1832"/>
          <p:cNvSpPr>
            <a:spLocks/>
          </p:cNvSpPr>
          <p:nvPr userDrawn="1"/>
        </p:nvSpPr>
        <p:spPr bwMode="auto">
          <a:xfrm>
            <a:off x="596901" y="333375"/>
            <a:ext cx="1588" cy="1588"/>
          </a:xfrm>
          <a:custGeom>
            <a:avLst/>
            <a:gdLst>
              <a:gd name="T0" fmla="*/ 2 w 2"/>
              <a:gd name="T1" fmla="*/ 0 h 4"/>
              <a:gd name="T2" fmla="*/ 2 w 2"/>
              <a:gd name="T3" fmla="*/ 0 h 4"/>
              <a:gd name="T4" fmla="*/ 1 w 2"/>
              <a:gd name="T5" fmla="*/ 1 h 4"/>
              <a:gd name="T6" fmla="*/ 0 w 2"/>
              <a:gd name="T7" fmla="*/ 4 h 4"/>
              <a:gd name="T8" fmla="*/ 1 w 2"/>
              <a:gd name="T9" fmla="*/ 3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lnTo>
                  <a:pt x="2" y="0"/>
                </a:lnTo>
                <a:cubicBezTo>
                  <a:pt x="2" y="0"/>
                  <a:pt x="1" y="1"/>
                  <a:pt x="1" y="1"/>
                </a:cubicBezTo>
                <a:cubicBezTo>
                  <a:pt x="1" y="2"/>
                  <a:pt x="0" y="3"/>
                  <a:pt x="0" y="4"/>
                </a:cubicBezTo>
                <a:cubicBezTo>
                  <a:pt x="0" y="4"/>
                  <a:pt x="1" y="3"/>
                  <a:pt x="1" y="3"/>
                </a:cubicBezTo>
                <a:cubicBezTo>
                  <a:pt x="2" y="2"/>
                  <a:pt x="2"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3" name="Freeform 1833"/>
          <p:cNvSpPr>
            <a:spLocks/>
          </p:cNvSpPr>
          <p:nvPr userDrawn="1"/>
        </p:nvSpPr>
        <p:spPr bwMode="auto">
          <a:xfrm>
            <a:off x="600076" y="334963"/>
            <a:ext cx="4763" cy="3175"/>
          </a:xfrm>
          <a:custGeom>
            <a:avLst/>
            <a:gdLst>
              <a:gd name="T0" fmla="*/ 2 w 8"/>
              <a:gd name="T1" fmla="*/ 1 h 4"/>
              <a:gd name="T2" fmla="*/ 2 w 8"/>
              <a:gd name="T3" fmla="*/ 1 h 4"/>
              <a:gd name="T4" fmla="*/ 0 w 8"/>
              <a:gd name="T5" fmla="*/ 4 h 4"/>
              <a:gd name="T6" fmla="*/ 4 w 8"/>
              <a:gd name="T7" fmla="*/ 4 h 4"/>
              <a:gd name="T8" fmla="*/ 8 w 8"/>
              <a:gd name="T9" fmla="*/ 1 h 4"/>
              <a:gd name="T10" fmla="*/ 2 w 8"/>
              <a:gd name="T11" fmla="*/ 1 h 4"/>
            </a:gdLst>
            <a:ahLst/>
            <a:cxnLst>
              <a:cxn ang="0">
                <a:pos x="T0" y="T1"/>
              </a:cxn>
              <a:cxn ang="0">
                <a:pos x="T2" y="T3"/>
              </a:cxn>
              <a:cxn ang="0">
                <a:pos x="T4" y="T5"/>
              </a:cxn>
              <a:cxn ang="0">
                <a:pos x="T6" y="T7"/>
              </a:cxn>
              <a:cxn ang="0">
                <a:pos x="T8" y="T9"/>
              </a:cxn>
              <a:cxn ang="0">
                <a:pos x="T10" y="T11"/>
              </a:cxn>
            </a:cxnLst>
            <a:rect l="0" t="0" r="r" b="b"/>
            <a:pathLst>
              <a:path w="8" h="4">
                <a:moveTo>
                  <a:pt x="2" y="1"/>
                </a:moveTo>
                <a:lnTo>
                  <a:pt x="2" y="1"/>
                </a:lnTo>
                <a:cubicBezTo>
                  <a:pt x="1" y="2"/>
                  <a:pt x="0" y="3"/>
                  <a:pt x="0" y="4"/>
                </a:cubicBezTo>
                <a:cubicBezTo>
                  <a:pt x="1" y="4"/>
                  <a:pt x="2" y="4"/>
                  <a:pt x="4" y="4"/>
                </a:cubicBezTo>
                <a:cubicBezTo>
                  <a:pt x="5" y="3"/>
                  <a:pt x="7" y="2"/>
                  <a:pt x="8" y="1"/>
                </a:cubicBezTo>
                <a:cubicBezTo>
                  <a:pt x="6" y="0"/>
                  <a:pt x="4" y="1"/>
                  <a:pt x="2"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4" name="Freeform 1834"/>
          <p:cNvSpPr>
            <a:spLocks/>
          </p:cNvSpPr>
          <p:nvPr userDrawn="1"/>
        </p:nvSpPr>
        <p:spPr bwMode="auto">
          <a:xfrm>
            <a:off x="595313" y="330200"/>
            <a:ext cx="3175" cy="7938"/>
          </a:xfrm>
          <a:custGeom>
            <a:avLst/>
            <a:gdLst>
              <a:gd name="T0" fmla="*/ 0 w 5"/>
              <a:gd name="T1" fmla="*/ 5 h 11"/>
              <a:gd name="T2" fmla="*/ 0 w 5"/>
              <a:gd name="T3" fmla="*/ 5 h 11"/>
              <a:gd name="T4" fmla="*/ 0 w 5"/>
              <a:gd name="T5" fmla="*/ 6 h 11"/>
              <a:gd name="T6" fmla="*/ 0 w 5"/>
              <a:gd name="T7" fmla="*/ 11 h 11"/>
              <a:gd name="T8" fmla="*/ 3 w 5"/>
              <a:gd name="T9" fmla="*/ 8 h 11"/>
              <a:gd name="T10" fmla="*/ 4 w 5"/>
              <a:gd name="T11" fmla="*/ 0 h 11"/>
              <a:gd name="T12" fmla="*/ 0 w 5"/>
              <a:gd name="T13" fmla="*/ 5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0" y="5"/>
                </a:moveTo>
                <a:lnTo>
                  <a:pt x="0" y="5"/>
                </a:lnTo>
                <a:lnTo>
                  <a:pt x="0" y="6"/>
                </a:lnTo>
                <a:cubicBezTo>
                  <a:pt x="0" y="7"/>
                  <a:pt x="0" y="9"/>
                  <a:pt x="0" y="11"/>
                </a:cubicBezTo>
                <a:cubicBezTo>
                  <a:pt x="0" y="10"/>
                  <a:pt x="1" y="9"/>
                  <a:pt x="3" y="8"/>
                </a:cubicBezTo>
                <a:cubicBezTo>
                  <a:pt x="4" y="5"/>
                  <a:pt x="5" y="3"/>
                  <a:pt x="4" y="0"/>
                </a:cubicBezTo>
                <a:cubicBezTo>
                  <a:pt x="3" y="1"/>
                  <a:pt x="1" y="3"/>
                  <a:pt x="0"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5" name="Freeform 1835"/>
          <p:cNvSpPr>
            <a:spLocks/>
          </p:cNvSpPr>
          <p:nvPr userDrawn="1"/>
        </p:nvSpPr>
        <p:spPr bwMode="auto">
          <a:xfrm>
            <a:off x="595313" y="338138"/>
            <a:ext cx="7938" cy="1588"/>
          </a:xfrm>
          <a:custGeom>
            <a:avLst/>
            <a:gdLst>
              <a:gd name="T0" fmla="*/ 11 w 11"/>
              <a:gd name="T1" fmla="*/ 1 h 3"/>
              <a:gd name="T2" fmla="*/ 11 w 11"/>
              <a:gd name="T3" fmla="*/ 1 h 3"/>
              <a:gd name="T4" fmla="*/ 0 w 11"/>
              <a:gd name="T5" fmla="*/ 3 h 3"/>
              <a:gd name="T6" fmla="*/ 1 w 11"/>
              <a:gd name="T7" fmla="*/ 3 h 3"/>
              <a:gd name="T8" fmla="*/ 7 w 11"/>
              <a:gd name="T9" fmla="*/ 3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lnTo>
                  <a:pt x="11" y="1"/>
                </a:lnTo>
                <a:cubicBezTo>
                  <a:pt x="7" y="0"/>
                  <a:pt x="3" y="1"/>
                  <a:pt x="0" y="3"/>
                </a:cubicBezTo>
                <a:lnTo>
                  <a:pt x="1" y="3"/>
                </a:lnTo>
                <a:cubicBezTo>
                  <a:pt x="3" y="3"/>
                  <a:pt x="5" y="3"/>
                  <a:pt x="7" y="3"/>
                </a:cubicBezTo>
                <a:cubicBezTo>
                  <a:pt x="8" y="3"/>
                  <a:pt x="10" y="2"/>
                  <a:pt x="1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6" name="Freeform 1836"/>
          <p:cNvSpPr>
            <a:spLocks/>
          </p:cNvSpPr>
          <p:nvPr userDrawn="1"/>
        </p:nvSpPr>
        <p:spPr bwMode="auto">
          <a:xfrm>
            <a:off x="593726" y="334963"/>
            <a:ext cx="7938" cy="4763"/>
          </a:xfrm>
          <a:custGeom>
            <a:avLst/>
            <a:gdLst>
              <a:gd name="T0" fmla="*/ 10 w 10"/>
              <a:gd name="T1" fmla="*/ 0 h 7"/>
              <a:gd name="T2" fmla="*/ 10 w 10"/>
              <a:gd name="T3" fmla="*/ 0 h 7"/>
              <a:gd name="T4" fmla="*/ 0 w 10"/>
              <a:gd name="T5" fmla="*/ 7 h 7"/>
              <a:gd name="T6" fmla="*/ 10 w 10"/>
              <a:gd name="T7" fmla="*/ 0 h 7"/>
            </a:gdLst>
            <a:ahLst/>
            <a:cxnLst>
              <a:cxn ang="0">
                <a:pos x="T0" y="T1"/>
              </a:cxn>
              <a:cxn ang="0">
                <a:pos x="T2" y="T3"/>
              </a:cxn>
              <a:cxn ang="0">
                <a:pos x="T4" y="T5"/>
              </a:cxn>
              <a:cxn ang="0">
                <a:pos x="T6" y="T7"/>
              </a:cxn>
            </a:cxnLst>
            <a:rect l="0" t="0" r="r" b="b"/>
            <a:pathLst>
              <a:path w="10" h="7">
                <a:moveTo>
                  <a:pt x="10" y="0"/>
                </a:moveTo>
                <a:lnTo>
                  <a:pt x="10" y="0"/>
                </a:lnTo>
                <a:cubicBezTo>
                  <a:pt x="6" y="0"/>
                  <a:pt x="2" y="3"/>
                  <a:pt x="0" y="7"/>
                </a:cubicBezTo>
                <a:cubicBezTo>
                  <a:pt x="4" y="6"/>
                  <a:pt x="8" y="3"/>
                  <a:pt x="1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7" name="Freeform 1837"/>
          <p:cNvSpPr>
            <a:spLocks/>
          </p:cNvSpPr>
          <p:nvPr userDrawn="1"/>
        </p:nvSpPr>
        <p:spPr bwMode="auto">
          <a:xfrm>
            <a:off x="590551" y="314325"/>
            <a:ext cx="4763" cy="17463"/>
          </a:xfrm>
          <a:custGeom>
            <a:avLst/>
            <a:gdLst>
              <a:gd name="T0" fmla="*/ 3 w 6"/>
              <a:gd name="T1" fmla="*/ 20 h 24"/>
              <a:gd name="T2" fmla="*/ 3 w 6"/>
              <a:gd name="T3" fmla="*/ 20 h 24"/>
              <a:gd name="T4" fmla="*/ 5 w 6"/>
              <a:gd name="T5" fmla="*/ 24 h 24"/>
              <a:gd name="T6" fmla="*/ 6 w 6"/>
              <a:gd name="T7" fmla="*/ 0 h 24"/>
              <a:gd name="T8" fmla="*/ 3 w 6"/>
              <a:gd name="T9" fmla="*/ 1 h 24"/>
              <a:gd name="T10" fmla="*/ 0 w 6"/>
              <a:gd name="T11" fmla="*/ 0 h 24"/>
              <a:gd name="T12" fmla="*/ 1 w 6"/>
              <a:gd name="T13" fmla="*/ 24 h 24"/>
              <a:gd name="T14" fmla="*/ 3 w 6"/>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4">
                <a:moveTo>
                  <a:pt x="3" y="20"/>
                </a:moveTo>
                <a:lnTo>
                  <a:pt x="3" y="20"/>
                </a:lnTo>
                <a:cubicBezTo>
                  <a:pt x="4" y="21"/>
                  <a:pt x="4" y="22"/>
                  <a:pt x="5" y="24"/>
                </a:cubicBezTo>
                <a:lnTo>
                  <a:pt x="6" y="0"/>
                </a:lnTo>
                <a:cubicBezTo>
                  <a:pt x="5" y="1"/>
                  <a:pt x="4" y="1"/>
                  <a:pt x="3" y="1"/>
                </a:cubicBezTo>
                <a:cubicBezTo>
                  <a:pt x="2" y="1"/>
                  <a:pt x="1" y="1"/>
                  <a:pt x="0" y="0"/>
                </a:cubicBezTo>
                <a:lnTo>
                  <a:pt x="1" y="24"/>
                </a:lnTo>
                <a:cubicBezTo>
                  <a:pt x="2" y="22"/>
                  <a:pt x="2" y="21"/>
                  <a:pt x="3" y="2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8" name="Freeform 1838"/>
          <p:cNvSpPr>
            <a:spLocks/>
          </p:cNvSpPr>
          <p:nvPr userDrawn="1"/>
        </p:nvSpPr>
        <p:spPr bwMode="auto">
          <a:xfrm>
            <a:off x="592138" y="330200"/>
            <a:ext cx="3175" cy="9525"/>
          </a:xfrm>
          <a:custGeom>
            <a:avLst/>
            <a:gdLst>
              <a:gd name="T0" fmla="*/ 0 w 4"/>
              <a:gd name="T1" fmla="*/ 7 h 13"/>
              <a:gd name="T2" fmla="*/ 0 w 4"/>
              <a:gd name="T3" fmla="*/ 7 h 13"/>
              <a:gd name="T4" fmla="*/ 2 w 4"/>
              <a:gd name="T5" fmla="*/ 13 h 13"/>
              <a:gd name="T6" fmla="*/ 4 w 4"/>
              <a:gd name="T7" fmla="*/ 7 h 13"/>
              <a:gd name="T8" fmla="*/ 2 w 4"/>
              <a:gd name="T9" fmla="*/ 0 h 13"/>
              <a:gd name="T10" fmla="*/ 0 w 4"/>
              <a:gd name="T11" fmla="*/ 7 h 13"/>
            </a:gdLst>
            <a:ahLst/>
            <a:cxnLst>
              <a:cxn ang="0">
                <a:pos x="T0" y="T1"/>
              </a:cxn>
              <a:cxn ang="0">
                <a:pos x="T2" y="T3"/>
              </a:cxn>
              <a:cxn ang="0">
                <a:pos x="T4" y="T5"/>
              </a:cxn>
              <a:cxn ang="0">
                <a:pos x="T6" y="T7"/>
              </a:cxn>
              <a:cxn ang="0">
                <a:pos x="T8" y="T9"/>
              </a:cxn>
              <a:cxn ang="0">
                <a:pos x="T10" y="T11"/>
              </a:cxn>
            </a:cxnLst>
            <a:rect l="0" t="0" r="r" b="b"/>
            <a:pathLst>
              <a:path w="4" h="13">
                <a:moveTo>
                  <a:pt x="0" y="7"/>
                </a:moveTo>
                <a:lnTo>
                  <a:pt x="0" y="7"/>
                </a:lnTo>
                <a:cubicBezTo>
                  <a:pt x="0" y="9"/>
                  <a:pt x="1" y="11"/>
                  <a:pt x="2" y="13"/>
                </a:cubicBezTo>
                <a:cubicBezTo>
                  <a:pt x="3" y="11"/>
                  <a:pt x="4" y="9"/>
                  <a:pt x="4" y="7"/>
                </a:cubicBezTo>
                <a:cubicBezTo>
                  <a:pt x="4" y="4"/>
                  <a:pt x="3" y="2"/>
                  <a:pt x="2" y="0"/>
                </a:cubicBezTo>
                <a:cubicBezTo>
                  <a:pt x="1" y="2"/>
                  <a:pt x="0" y="4"/>
                  <a:pt x="0"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39" name="Freeform 1839"/>
          <p:cNvSpPr>
            <a:spLocks/>
          </p:cNvSpPr>
          <p:nvPr userDrawn="1"/>
        </p:nvSpPr>
        <p:spPr bwMode="auto">
          <a:xfrm>
            <a:off x="588963" y="295275"/>
            <a:ext cx="7938" cy="9525"/>
          </a:xfrm>
          <a:custGeom>
            <a:avLst/>
            <a:gdLst>
              <a:gd name="T0" fmla="*/ 4 w 12"/>
              <a:gd name="T1" fmla="*/ 2 h 12"/>
              <a:gd name="T2" fmla="*/ 4 w 12"/>
              <a:gd name="T3" fmla="*/ 2 h 12"/>
              <a:gd name="T4" fmla="*/ 5 w 12"/>
              <a:gd name="T5" fmla="*/ 4 h 12"/>
              <a:gd name="T6" fmla="*/ 0 w 12"/>
              <a:gd name="T7" fmla="*/ 3 h 12"/>
              <a:gd name="T8" fmla="*/ 0 w 12"/>
              <a:gd name="T9" fmla="*/ 9 h 12"/>
              <a:gd name="T10" fmla="*/ 4 w 12"/>
              <a:gd name="T11" fmla="*/ 7 h 12"/>
              <a:gd name="T12" fmla="*/ 3 w 12"/>
              <a:gd name="T13" fmla="*/ 12 h 12"/>
              <a:gd name="T14" fmla="*/ 9 w 12"/>
              <a:gd name="T15" fmla="*/ 12 h 12"/>
              <a:gd name="T16" fmla="*/ 7 w 12"/>
              <a:gd name="T17" fmla="*/ 8 h 12"/>
              <a:gd name="T18" fmla="*/ 12 w 12"/>
              <a:gd name="T19" fmla="*/ 9 h 12"/>
              <a:gd name="T20" fmla="*/ 12 w 12"/>
              <a:gd name="T21" fmla="*/ 3 h 12"/>
              <a:gd name="T22" fmla="*/ 8 w 12"/>
              <a:gd name="T23" fmla="*/ 5 h 12"/>
              <a:gd name="T24" fmla="*/ 9 w 12"/>
              <a:gd name="T25" fmla="*/ 0 h 12"/>
              <a:gd name="T26" fmla="*/ 3 w 12"/>
              <a:gd name="T27" fmla="*/ 0 h 12"/>
              <a:gd name="T28" fmla="*/ 4 w 12"/>
              <a:gd name="T2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2">
                <a:moveTo>
                  <a:pt x="4" y="2"/>
                </a:moveTo>
                <a:lnTo>
                  <a:pt x="4" y="2"/>
                </a:lnTo>
                <a:cubicBezTo>
                  <a:pt x="5" y="3"/>
                  <a:pt x="5" y="4"/>
                  <a:pt x="5" y="4"/>
                </a:cubicBezTo>
                <a:cubicBezTo>
                  <a:pt x="5" y="7"/>
                  <a:pt x="1" y="4"/>
                  <a:pt x="0" y="3"/>
                </a:cubicBezTo>
                <a:lnTo>
                  <a:pt x="0" y="9"/>
                </a:lnTo>
                <a:cubicBezTo>
                  <a:pt x="1" y="9"/>
                  <a:pt x="3" y="7"/>
                  <a:pt x="4" y="7"/>
                </a:cubicBezTo>
                <a:cubicBezTo>
                  <a:pt x="7" y="8"/>
                  <a:pt x="4" y="12"/>
                  <a:pt x="3" y="12"/>
                </a:cubicBezTo>
                <a:lnTo>
                  <a:pt x="9" y="12"/>
                </a:lnTo>
                <a:cubicBezTo>
                  <a:pt x="8" y="12"/>
                  <a:pt x="7" y="10"/>
                  <a:pt x="7" y="8"/>
                </a:cubicBezTo>
                <a:cubicBezTo>
                  <a:pt x="7" y="6"/>
                  <a:pt x="11" y="9"/>
                  <a:pt x="12" y="9"/>
                </a:cubicBezTo>
                <a:lnTo>
                  <a:pt x="12" y="3"/>
                </a:lnTo>
                <a:cubicBezTo>
                  <a:pt x="11" y="4"/>
                  <a:pt x="9" y="6"/>
                  <a:pt x="8" y="5"/>
                </a:cubicBezTo>
                <a:cubicBezTo>
                  <a:pt x="5" y="5"/>
                  <a:pt x="8" y="1"/>
                  <a:pt x="9" y="0"/>
                </a:cubicBezTo>
                <a:lnTo>
                  <a:pt x="3" y="0"/>
                </a:lnTo>
                <a:cubicBezTo>
                  <a:pt x="4" y="1"/>
                  <a:pt x="4" y="2"/>
                  <a:pt x="4"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0" name="Freeform 1840"/>
          <p:cNvSpPr>
            <a:spLocks/>
          </p:cNvSpPr>
          <p:nvPr userDrawn="1"/>
        </p:nvSpPr>
        <p:spPr bwMode="auto">
          <a:xfrm>
            <a:off x="588963" y="306388"/>
            <a:ext cx="7938" cy="6350"/>
          </a:xfrm>
          <a:custGeom>
            <a:avLst/>
            <a:gdLst>
              <a:gd name="T0" fmla="*/ 5 w 10"/>
              <a:gd name="T1" fmla="*/ 0 h 9"/>
              <a:gd name="T2" fmla="*/ 5 w 10"/>
              <a:gd name="T3" fmla="*/ 0 h 9"/>
              <a:gd name="T4" fmla="*/ 0 w 10"/>
              <a:gd name="T5" fmla="*/ 5 h 9"/>
              <a:gd name="T6" fmla="*/ 5 w 10"/>
              <a:gd name="T7" fmla="*/ 9 h 9"/>
              <a:gd name="T8" fmla="*/ 10 w 10"/>
              <a:gd name="T9" fmla="*/ 5 h 9"/>
              <a:gd name="T10" fmla="*/ 5 w 10"/>
              <a:gd name="T11" fmla="*/ 0 h 9"/>
            </a:gdLst>
            <a:ahLst/>
            <a:cxnLst>
              <a:cxn ang="0">
                <a:pos x="T0" y="T1"/>
              </a:cxn>
              <a:cxn ang="0">
                <a:pos x="T2" y="T3"/>
              </a:cxn>
              <a:cxn ang="0">
                <a:pos x="T4" y="T5"/>
              </a:cxn>
              <a:cxn ang="0">
                <a:pos x="T6" y="T7"/>
              </a:cxn>
              <a:cxn ang="0">
                <a:pos x="T8" y="T9"/>
              </a:cxn>
              <a:cxn ang="0">
                <a:pos x="T10" y="T11"/>
              </a:cxn>
            </a:cxnLst>
            <a:rect l="0" t="0" r="r" b="b"/>
            <a:pathLst>
              <a:path w="10" h="9">
                <a:moveTo>
                  <a:pt x="5" y="0"/>
                </a:moveTo>
                <a:lnTo>
                  <a:pt x="5" y="0"/>
                </a:lnTo>
                <a:cubicBezTo>
                  <a:pt x="2" y="0"/>
                  <a:pt x="0" y="2"/>
                  <a:pt x="0" y="5"/>
                </a:cubicBezTo>
                <a:cubicBezTo>
                  <a:pt x="0" y="7"/>
                  <a:pt x="2" y="9"/>
                  <a:pt x="5" y="9"/>
                </a:cubicBezTo>
                <a:cubicBezTo>
                  <a:pt x="8" y="9"/>
                  <a:pt x="10" y="7"/>
                  <a:pt x="10" y="5"/>
                </a:cubicBezTo>
                <a:cubicBezTo>
                  <a:pt x="10" y="2"/>
                  <a:pt x="8" y="0"/>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1" name="Freeform 1841"/>
          <p:cNvSpPr>
            <a:spLocks/>
          </p:cNvSpPr>
          <p:nvPr userDrawn="1"/>
        </p:nvSpPr>
        <p:spPr bwMode="auto">
          <a:xfrm>
            <a:off x="579438" y="342900"/>
            <a:ext cx="0" cy="1588"/>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lnTo>
                  <a:pt x="0" y="0"/>
                </a:lnTo>
                <a:lnTo>
                  <a:pt x="0" y="1"/>
                </a:lnTo>
                <a:cubicBezTo>
                  <a:pt x="0" y="1"/>
                  <a:pt x="0" y="1"/>
                  <a:pt x="0" y="1"/>
                </a:cubicBezTo>
                <a:cubicBezTo>
                  <a:pt x="0" y="1"/>
                  <a:pt x="0"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2" name="Freeform 1842"/>
          <p:cNvSpPr>
            <a:spLocks/>
          </p:cNvSpPr>
          <p:nvPr userDrawn="1"/>
        </p:nvSpPr>
        <p:spPr bwMode="auto">
          <a:xfrm>
            <a:off x="590551" y="341313"/>
            <a:ext cx="1588" cy="1588"/>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1" y="1"/>
                  <a:pt x="1" y="0"/>
                </a:cubicBezTo>
                <a:cubicBezTo>
                  <a:pt x="1" y="0"/>
                  <a:pt x="1" y="0"/>
                  <a:pt x="0" y="0"/>
                </a:cubicBezTo>
                <a:cubicBezTo>
                  <a:pt x="1"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3" name="Freeform 1843"/>
          <p:cNvSpPr>
            <a:spLocks/>
          </p:cNvSpPr>
          <p:nvPr userDrawn="1"/>
        </p:nvSpPr>
        <p:spPr bwMode="auto">
          <a:xfrm>
            <a:off x="590551" y="342900"/>
            <a:ext cx="1588" cy="1588"/>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1"/>
                </a:lnTo>
                <a:cubicBezTo>
                  <a:pt x="1" y="1"/>
                  <a:pt x="1" y="1"/>
                  <a:pt x="1" y="0"/>
                </a:cubicBezTo>
                <a:cubicBezTo>
                  <a:pt x="1" y="1"/>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4" name="Freeform 1844"/>
          <p:cNvSpPr>
            <a:spLocks/>
          </p:cNvSpPr>
          <p:nvPr userDrawn="1"/>
        </p:nvSpPr>
        <p:spPr bwMode="auto">
          <a:xfrm>
            <a:off x="588963" y="341313"/>
            <a:ext cx="0" cy="1588"/>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1" y="1"/>
                  <a:pt x="1" y="1"/>
                  <a:pt x="1" y="0"/>
                </a:cubicBezTo>
                <a:cubicBezTo>
                  <a:pt x="1" y="0"/>
                  <a:pt x="1" y="0"/>
                  <a:pt x="0" y="0"/>
                </a:cubicBezTo>
                <a:cubicBezTo>
                  <a:pt x="0" y="1"/>
                  <a:pt x="1"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5" name="Freeform 1845"/>
          <p:cNvSpPr>
            <a:spLocks/>
          </p:cNvSpPr>
          <p:nvPr userDrawn="1"/>
        </p:nvSpPr>
        <p:spPr bwMode="auto">
          <a:xfrm>
            <a:off x="588963" y="342900"/>
            <a:ext cx="0" cy="1588"/>
          </a:xfrm>
          <a:custGeom>
            <a:avLst/>
            <a:gdLst>
              <a:gd name="T0" fmla="*/ 0 w 1"/>
              <a:gd name="T1" fmla="*/ 1 h 1"/>
              <a:gd name="T2" fmla="*/ 0 w 1"/>
              <a:gd name="T3" fmla="*/ 1 h 1"/>
              <a:gd name="T4" fmla="*/ 1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1" y="1"/>
                  <a:pt x="1" y="1"/>
                  <a:pt x="1" y="1"/>
                </a:cubicBezTo>
                <a:cubicBezTo>
                  <a:pt x="1" y="1"/>
                  <a:pt x="1" y="1"/>
                  <a:pt x="1" y="0"/>
                </a:cubicBezTo>
                <a:cubicBezTo>
                  <a:pt x="1" y="1"/>
                  <a:pt x="1"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6" name="Rectangle 1846"/>
          <p:cNvSpPr>
            <a:spLocks noChangeArrowheads="1"/>
          </p:cNvSpPr>
          <p:nvPr userDrawn="1"/>
        </p:nvSpPr>
        <p:spPr bwMode="auto">
          <a:xfrm>
            <a:off x="585788" y="341313"/>
            <a:ext cx="1588" cy="1588"/>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7" name="Freeform 1847"/>
          <p:cNvSpPr>
            <a:spLocks/>
          </p:cNvSpPr>
          <p:nvPr userDrawn="1"/>
        </p:nvSpPr>
        <p:spPr bwMode="auto">
          <a:xfrm>
            <a:off x="585788" y="342900"/>
            <a:ext cx="1588" cy="1588"/>
          </a:xfrm>
          <a:custGeom>
            <a:avLst/>
            <a:gdLst>
              <a:gd name="T0" fmla="*/ 0 w 1"/>
              <a:gd name="T1" fmla="*/ 1 h 1"/>
              <a:gd name="T2" fmla="*/ 0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1"/>
                </a:ln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8" name="Freeform 1848"/>
          <p:cNvSpPr>
            <a:spLocks/>
          </p:cNvSpPr>
          <p:nvPr userDrawn="1"/>
        </p:nvSpPr>
        <p:spPr bwMode="auto">
          <a:xfrm>
            <a:off x="582613" y="341313"/>
            <a:ext cx="1588" cy="1588"/>
          </a:xfrm>
          <a:custGeom>
            <a:avLst/>
            <a:gdLst>
              <a:gd name="T0" fmla="*/ 1 w 1"/>
              <a:gd name="T1" fmla="*/ 1 h 1"/>
              <a:gd name="T2" fmla="*/ 1 w 1"/>
              <a:gd name="T3" fmla="*/ 1 h 1"/>
              <a:gd name="T4" fmla="*/ 1 w 1"/>
              <a:gd name="T5" fmla="*/ 0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1" y="0"/>
                </a:lnTo>
                <a:lnTo>
                  <a:pt x="0"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49" name="Freeform 1849"/>
          <p:cNvSpPr>
            <a:spLocks/>
          </p:cNvSpPr>
          <p:nvPr userDrawn="1"/>
        </p:nvSpPr>
        <p:spPr bwMode="auto">
          <a:xfrm>
            <a:off x="584201" y="342900"/>
            <a:ext cx="0" cy="1588"/>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1"/>
                </a:lnTo>
                <a:cubicBezTo>
                  <a:pt x="0" y="1"/>
                  <a:pt x="0" y="0"/>
                  <a:pt x="0" y="0"/>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0" name="Freeform 1850"/>
          <p:cNvSpPr>
            <a:spLocks/>
          </p:cNvSpPr>
          <p:nvPr userDrawn="1"/>
        </p:nvSpPr>
        <p:spPr bwMode="auto">
          <a:xfrm>
            <a:off x="581026" y="341313"/>
            <a:ext cx="1588" cy="1588"/>
          </a:xfrm>
          <a:custGeom>
            <a:avLst/>
            <a:gdLst>
              <a:gd name="T0" fmla="*/ 0 w 1"/>
              <a:gd name="T1" fmla="*/ 1 h 1"/>
              <a:gd name="T2" fmla="*/ 0 w 1"/>
              <a:gd name="T3" fmla="*/ 1 h 1"/>
              <a:gd name="T4" fmla="*/ 1 w 1"/>
              <a:gd name="T5" fmla="*/ 0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1" y="1"/>
                  <a:pt x="1" y="1"/>
                  <a:pt x="1" y="0"/>
                </a:cubicBezTo>
                <a:cubicBezTo>
                  <a:pt x="0" y="0"/>
                  <a:pt x="0" y="0"/>
                  <a:pt x="0"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1" name="Freeform 1851"/>
          <p:cNvSpPr>
            <a:spLocks/>
          </p:cNvSpPr>
          <p:nvPr userDrawn="1"/>
        </p:nvSpPr>
        <p:spPr bwMode="auto">
          <a:xfrm>
            <a:off x="582613" y="342900"/>
            <a:ext cx="0" cy="1588"/>
          </a:xfrm>
          <a:custGeom>
            <a:avLst/>
            <a:gdLst>
              <a:gd name="T0" fmla="*/ 1 h 1"/>
              <a:gd name="T1" fmla="*/ 1 h 1"/>
              <a:gd name="T2" fmla="*/ 1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1"/>
                </a:lnTo>
                <a:cubicBezTo>
                  <a:pt x="0" y="1"/>
                  <a:pt x="0" y="1"/>
                  <a:pt x="0" y="1"/>
                </a:cubicBez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2" name="Freeform 1852"/>
          <p:cNvSpPr>
            <a:spLocks/>
          </p:cNvSpPr>
          <p:nvPr userDrawn="1"/>
        </p:nvSpPr>
        <p:spPr bwMode="auto">
          <a:xfrm>
            <a:off x="588963"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1"/>
                </a:cubicBezTo>
                <a:cubicBezTo>
                  <a:pt x="0" y="1"/>
                  <a:pt x="0" y="2"/>
                  <a:pt x="1" y="2"/>
                </a:cubicBezTo>
                <a:cubicBezTo>
                  <a:pt x="2" y="2"/>
                  <a:pt x="2" y="1"/>
                  <a:pt x="2" y="1"/>
                </a:cubicBezTo>
                <a:cubicBezTo>
                  <a:pt x="2" y="0"/>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3" name="Freeform 1853"/>
          <p:cNvSpPr>
            <a:spLocks/>
          </p:cNvSpPr>
          <p:nvPr userDrawn="1"/>
        </p:nvSpPr>
        <p:spPr bwMode="auto">
          <a:xfrm>
            <a:off x="587376"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1"/>
                </a:cubicBezTo>
                <a:cubicBezTo>
                  <a:pt x="0" y="1"/>
                  <a:pt x="0" y="2"/>
                  <a:pt x="1" y="2"/>
                </a:cubicBezTo>
                <a:cubicBezTo>
                  <a:pt x="2" y="2"/>
                  <a:pt x="2" y="1"/>
                  <a:pt x="2" y="1"/>
                </a:cubicBezTo>
                <a:cubicBezTo>
                  <a:pt x="2" y="0"/>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4" name="Freeform 1854"/>
          <p:cNvSpPr>
            <a:spLocks/>
          </p:cNvSpPr>
          <p:nvPr userDrawn="1"/>
        </p:nvSpPr>
        <p:spPr bwMode="auto">
          <a:xfrm>
            <a:off x="584201" y="342900"/>
            <a:ext cx="1588" cy="1588"/>
          </a:xfrm>
          <a:custGeom>
            <a:avLst/>
            <a:gdLst>
              <a:gd name="T0" fmla="*/ 1 w 2"/>
              <a:gd name="T1" fmla="*/ 0 h 2"/>
              <a:gd name="T2" fmla="*/ 1 w 2"/>
              <a:gd name="T3" fmla="*/ 0 h 2"/>
              <a:gd name="T4" fmla="*/ 0 w 2"/>
              <a:gd name="T5" fmla="*/ 0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0"/>
                </a:cubicBezTo>
                <a:cubicBezTo>
                  <a:pt x="0" y="1"/>
                  <a:pt x="0" y="1"/>
                  <a:pt x="1" y="2"/>
                </a:cubicBezTo>
                <a:cubicBezTo>
                  <a:pt x="1" y="2"/>
                  <a:pt x="2" y="1"/>
                  <a:pt x="2" y="1"/>
                </a:cubicBezTo>
                <a:cubicBezTo>
                  <a:pt x="2"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5" name="Freeform 1855"/>
          <p:cNvSpPr>
            <a:spLocks/>
          </p:cNvSpPr>
          <p:nvPr userDrawn="1"/>
        </p:nvSpPr>
        <p:spPr bwMode="auto">
          <a:xfrm>
            <a:off x="582613" y="342900"/>
            <a:ext cx="0" cy="1588"/>
          </a:xfrm>
          <a:custGeom>
            <a:avLst/>
            <a:gdLst>
              <a:gd name="T0" fmla="*/ 1 w 2"/>
              <a:gd name="T1" fmla="*/ 0 h 2"/>
              <a:gd name="T2" fmla="*/ 1 w 2"/>
              <a:gd name="T3" fmla="*/ 0 h 2"/>
              <a:gd name="T4" fmla="*/ 0 w 2"/>
              <a:gd name="T5" fmla="*/ 0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1" y="0"/>
                  <a:pt x="0" y="0"/>
                  <a:pt x="0" y="0"/>
                </a:cubicBezTo>
                <a:cubicBezTo>
                  <a:pt x="0" y="1"/>
                  <a:pt x="1" y="1"/>
                  <a:pt x="1" y="2"/>
                </a:cubicBezTo>
                <a:cubicBezTo>
                  <a:pt x="2" y="2"/>
                  <a:pt x="2" y="1"/>
                  <a:pt x="2" y="1"/>
                </a:cubicBezTo>
                <a:cubicBezTo>
                  <a:pt x="2" y="0"/>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6" name="Freeform 1856"/>
          <p:cNvSpPr>
            <a:spLocks/>
          </p:cNvSpPr>
          <p:nvPr userDrawn="1"/>
        </p:nvSpPr>
        <p:spPr bwMode="auto">
          <a:xfrm>
            <a:off x="579438"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1" y="0"/>
                  <a:pt x="0" y="0"/>
                  <a:pt x="0" y="1"/>
                </a:cubicBezTo>
                <a:cubicBezTo>
                  <a:pt x="0" y="1"/>
                  <a:pt x="1" y="1"/>
                  <a:pt x="1" y="2"/>
                </a:cubicBezTo>
                <a:cubicBezTo>
                  <a:pt x="2" y="2"/>
                  <a:pt x="2" y="1"/>
                  <a:pt x="2" y="1"/>
                </a:cubicBezTo>
                <a:cubicBezTo>
                  <a:pt x="2" y="1"/>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7" name="Freeform 1857"/>
          <p:cNvSpPr>
            <a:spLocks/>
          </p:cNvSpPr>
          <p:nvPr userDrawn="1"/>
        </p:nvSpPr>
        <p:spPr bwMode="auto">
          <a:xfrm>
            <a:off x="606426" y="342900"/>
            <a:ext cx="1588" cy="1588"/>
          </a:xfrm>
          <a:custGeom>
            <a:avLst/>
            <a:gdLst>
              <a:gd name="T0" fmla="*/ 1 w 1"/>
              <a:gd name="T1" fmla="*/ 0 h 1"/>
              <a:gd name="T2" fmla="*/ 1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0"/>
                </a:lnTo>
                <a:cubicBezTo>
                  <a:pt x="0" y="0"/>
                  <a:pt x="0" y="1"/>
                  <a:pt x="0" y="1"/>
                </a:cubicBezTo>
                <a:cubicBezTo>
                  <a:pt x="0" y="1"/>
                  <a:pt x="0" y="1"/>
                  <a:pt x="1" y="1"/>
                </a:cubicBez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8" name="Freeform 1858"/>
          <p:cNvSpPr>
            <a:spLocks/>
          </p:cNvSpPr>
          <p:nvPr userDrawn="1"/>
        </p:nvSpPr>
        <p:spPr bwMode="auto">
          <a:xfrm>
            <a:off x="595313" y="341313"/>
            <a:ext cx="0" cy="1588"/>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0" y="1"/>
                  <a:pt x="1" y="0"/>
                </a:cubicBezTo>
                <a:cubicBezTo>
                  <a:pt x="0" y="0"/>
                  <a:pt x="0" y="0"/>
                  <a:pt x="0" y="0"/>
                </a:cubicBezTo>
                <a:cubicBezTo>
                  <a:pt x="0"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59" name="Freeform 1859"/>
          <p:cNvSpPr>
            <a:spLocks/>
          </p:cNvSpPr>
          <p:nvPr userDrawn="1"/>
        </p:nvSpPr>
        <p:spPr bwMode="auto">
          <a:xfrm>
            <a:off x="595313" y="342900"/>
            <a:ext cx="0" cy="1588"/>
          </a:xfrm>
          <a:custGeom>
            <a:avLst/>
            <a:gdLst>
              <a:gd name="T0" fmla="*/ 1 w 1"/>
              <a:gd name="T1" fmla="*/ 1 h 1"/>
              <a:gd name="T2" fmla="*/ 1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0" y="1"/>
                  <a:pt x="0" y="1"/>
                  <a:pt x="0" y="0"/>
                </a:cubicBezTo>
                <a:cubicBezTo>
                  <a:pt x="0" y="1"/>
                  <a:pt x="0" y="1"/>
                  <a:pt x="0" y="1"/>
                </a:cubicBez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0" name="Freeform 1860"/>
          <p:cNvSpPr>
            <a:spLocks/>
          </p:cNvSpPr>
          <p:nvPr userDrawn="1"/>
        </p:nvSpPr>
        <p:spPr bwMode="auto">
          <a:xfrm>
            <a:off x="596901" y="341313"/>
            <a:ext cx="1588" cy="1588"/>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cubicBezTo>
                  <a:pt x="0" y="1"/>
                  <a:pt x="1" y="1"/>
                  <a:pt x="1" y="0"/>
                </a:cubicBezTo>
                <a:cubicBezTo>
                  <a:pt x="0" y="0"/>
                  <a:pt x="0" y="0"/>
                  <a:pt x="0" y="0"/>
                </a:cubicBezTo>
                <a:cubicBezTo>
                  <a:pt x="0" y="1"/>
                  <a:pt x="0" y="1"/>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1" name="Freeform 1861"/>
          <p:cNvSpPr>
            <a:spLocks/>
          </p:cNvSpPr>
          <p:nvPr userDrawn="1"/>
        </p:nvSpPr>
        <p:spPr bwMode="auto">
          <a:xfrm>
            <a:off x="596901" y="342900"/>
            <a:ext cx="1588" cy="1588"/>
          </a:xfrm>
          <a:custGeom>
            <a:avLst/>
            <a:gdLst>
              <a:gd name="T0" fmla="*/ 1 w 1"/>
              <a:gd name="T1" fmla="*/ 1 h 1"/>
              <a:gd name="T2" fmla="*/ 1 w 1"/>
              <a:gd name="T3" fmla="*/ 1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cubicBezTo>
                  <a:pt x="0" y="1"/>
                  <a:pt x="0" y="1"/>
                  <a:pt x="0" y="0"/>
                </a:cubicBezTo>
                <a:cubicBezTo>
                  <a:pt x="0" y="1"/>
                  <a:pt x="0" y="1"/>
                  <a:pt x="0" y="1"/>
                </a:cubicBezTo>
                <a:cubicBezTo>
                  <a:pt x="0" y="1"/>
                  <a:pt x="0" y="1"/>
                  <a:pt x="1"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2" name="Rectangle 1862"/>
          <p:cNvSpPr>
            <a:spLocks noChangeArrowheads="1"/>
          </p:cNvSpPr>
          <p:nvPr userDrawn="1"/>
        </p:nvSpPr>
        <p:spPr bwMode="auto">
          <a:xfrm>
            <a:off x="600076" y="341313"/>
            <a:ext cx="1588" cy="1588"/>
          </a:xfrm>
          <a:prstGeom prst="rect">
            <a:avLst/>
          </a:prstGeom>
          <a:solidFill>
            <a:srgbClr val="D5A03C"/>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3" name="Freeform 1863"/>
          <p:cNvSpPr>
            <a:spLocks/>
          </p:cNvSpPr>
          <p:nvPr userDrawn="1"/>
        </p:nvSpPr>
        <p:spPr bwMode="auto">
          <a:xfrm>
            <a:off x="600076" y="342900"/>
            <a:ext cx="0" cy="1588"/>
          </a:xfrm>
          <a:custGeom>
            <a:avLst/>
            <a:gdLst>
              <a:gd name="T0" fmla="*/ 1 w 1"/>
              <a:gd name="T1" fmla="*/ 1 h 1"/>
              <a:gd name="T2" fmla="*/ 1 w 1"/>
              <a:gd name="T3" fmla="*/ 1 h 1"/>
              <a:gd name="T4" fmla="*/ 1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1" y="0"/>
                </a:lnTo>
                <a:lnTo>
                  <a:pt x="0" y="1"/>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4" name="Freeform 1864"/>
          <p:cNvSpPr>
            <a:spLocks/>
          </p:cNvSpPr>
          <p:nvPr userDrawn="1"/>
        </p:nvSpPr>
        <p:spPr bwMode="auto">
          <a:xfrm>
            <a:off x="603251" y="341313"/>
            <a:ext cx="0" cy="1588"/>
          </a:xfrm>
          <a:custGeom>
            <a:avLst/>
            <a:gdLst>
              <a:gd name="T0" fmla="*/ 0 w 1"/>
              <a:gd name="T1" fmla="*/ 1 h 1"/>
              <a:gd name="T2" fmla="*/ 0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0" y="1"/>
                </a:lnTo>
                <a:lnTo>
                  <a:pt x="1" y="0"/>
                </a:lnTo>
                <a:lnTo>
                  <a:pt x="0" y="0"/>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5" name="Freeform 1865"/>
          <p:cNvSpPr>
            <a:spLocks/>
          </p:cNvSpPr>
          <p:nvPr userDrawn="1"/>
        </p:nvSpPr>
        <p:spPr bwMode="auto">
          <a:xfrm>
            <a:off x="603251" y="342900"/>
            <a:ext cx="0" cy="1588"/>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lnTo>
                  <a:pt x="0" y="1"/>
                </a:ln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6" name="Freeform 1866"/>
          <p:cNvSpPr>
            <a:spLocks/>
          </p:cNvSpPr>
          <p:nvPr userDrawn="1"/>
        </p:nvSpPr>
        <p:spPr bwMode="auto">
          <a:xfrm>
            <a:off x="604838" y="341313"/>
            <a:ext cx="0" cy="1588"/>
          </a:xfrm>
          <a:custGeom>
            <a:avLst/>
            <a:gdLst>
              <a:gd name="T0" fmla="*/ 1 w 1"/>
              <a:gd name="T1" fmla="*/ 1 h 1"/>
              <a:gd name="T2" fmla="*/ 1 w 1"/>
              <a:gd name="T3" fmla="*/ 1 h 1"/>
              <a:gd name="T4" fmla="*/ 1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1" y="1"/>
                </a:lnTo>
                <a:lnTo>
                  <a:pt x="0" y="0"/>
                </a:lnTo>
                <a:lnTo>
                  <a:pt x="1"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7" name="Freeform 1867"/>
          <p:cNvSpPr>
            <a:spLocks/>
          </p:cNvSpPr>
          <p:nvPr userDrawn="1"/>
        </p:nvSpPr>
        <p:spPr bwMode="auto">
          <a:xfrm>
            <a:off x="604838" y="342900"/>
            <a:ext cx="0" cy="1588"/>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cubicBezTo>
                  <a:pt x="0" y="1"/>
                  <a:pt x="0" y="1"/>
                  <a:pt x="0" y="1"/>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8" name="Freeform 1868"/>
          <p:cNvSpPr>
            <a:spLocks/>
          </p:cNvSpPr>
          <p:nvPr userDrawn="1"/>
        </p:nvSpPr>
        <p:spPr bwMode="auto">
          <a:xfrm>
            <a:off x="595313"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1" y="0"/>
                  <a:pt x="0" y="0"/>
                  <a:pt x="0" y="1"/>
                </a:cubicBezTo>
                <a:cubicBezTo>
                  <a:pt x="0" y="1"/>
                  <a:pt x="1" y="2"/>
                  <a:pt x="1" y="2"/>
                </a:cubicBezTo>
                <a:cubicBezTo>
                  <a:pt x="2" y="2"/>
                  <a:pt x="2" y="1"/>
                  <a:pt x="2" y="1"/>
                </a:cubicBezTo>
                <a:cubicBezTo>
                  <a:pt x="2" y="0"/>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69" name="Freeform 1869"/>
          <p:cNvSpPr>
            <a:spLocks/>
          </p:cNvSpPr>
          <p:nvPr userDrawn="1"/>
        </p:nvSpPr>
        <p:spPr bwMode="auto">
          <a:xfrm>
            <a:off x="598488"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1"/>
                </a:cubicBezTo>
                <a:cubicBezTo>
                  <a:pt x="0" y="1"/>
                  <a:pt x="0" y="2"/>
                  <a:pt x="1" y="2"/>
                </a:cubicBezTo>
                <a:cubicBezTo>
                  <a:pt x="2" y="2"/>
                  <a:pt x="2" y="1"/>
                  <a:pt x="2" y="1"/>
                </a:cubicBezTo>
                <a:cubicBezTo>
                  <a:pt x="2" y="0"/>
                  <a:pt x="2"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0" name="Freeform 1870"/>
          <p:cNvSpPr>
            <a:spLocks/>
          </p:cNvSpPr>
          <p:nvPr userDrawn="1"/>
        </p:nvSpPr>
        <p:spPr bwMode="auto">
          <a:xfrm>
            <a:off x="601663" y="342900"/>
            <a:ext cx="1588" cy="1588"/>
          </a:xfrm>
          <a:custGeom>
            <a:avLst/>
            <a:gdLst>
              <a:gd name="T0" fmla="*/ 1 w 2"/>
              <a:gd name="T1" fmla="*/ 0 h 2"/>
              <a:gd name="T2" fmla="*/ 1 w 2"/>
              <a:gd name="T3" fmla="*/ 0 h 2"/>
              <a:gd name="T4" fmla="*/ 0 w 2"/>
              <a:gd name="T5" fmla="*/ 1 h 2"/>
              <a:gd name="T6" fmla="*/ 1 w 2"/>
              <a:gd name="T7" fmla="*/ 2 h 2"/>
              <a:gd name="T8" fmla="*/ 2 w 2"/>
              <a:gd name="T9" fmla="*/ 0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1"/>
                </a:cubicBezTo>
                <a:cubicBezTo>
                  <a:pt x="0" y="1"/>
                  <a:pt x="0" y="2"/>
                  <a:pt x="1" y="2"/>
                </a:cubicBezTo>
                <a:cubicBezTo>
                  <a:pt x="1" y="1"/>
                  <a:pt x="2" y="1"/>
                  <a:pt x="2" y="0"/>
                </a:cubicBezTo>
                <a:cubicBezTo>
                  <a:pt x="2"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1" name="Freeform 1871"/>
          <p:cNvSpPr>
            <a:spLocks/>
          </p:cNvSpPr>
          <p:nvPr userDrawn="1"/>
        </p:nvSpPr>
        <p:spPr bwMode="auto">
          <a:xfrm>
            <a:off x="603251" y="342900"/>
            <a:ext cx="1588" cy="1588"/>
          </a:xfrm>
          <a:custGeom>
            <a:avLst/>
            <a:gdLst>
              <a:gd name="T0" fmla="*/ 1 w 2"/>
              <a:gd name="T1" fmla="*/ 0 h 2"/>
              <a:gd name="T2" fmla="*/ 1 w 2"/>
              <a:gd name="T3" fmla="*/ 0 h 2"/>
              <a:gd name="T4" fmla="*/ 0 w 2"/>
              <a:gd name="T5" fmla="*/ 1 h 2"/>
              <a:gd name="T6" fmla="*/ 1 w 2"/>
              <a:gd name="T7" fmla="*/ 2 h 2"/>
              <a:gd name="T8" fmla="*/ 2 w 2"/>
              <a:gd name="T9" fmla="*/ 0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0"/>
                  <a:pt x="0" y="1"/>
                </a:cubicBezTo>
                <a:cubicBezTo>
                  <a:pt x="0" y="1"/>
                  <a:pt x="0" y="2"/>
                  <a:pt x="1" y="2"/>
                </a:cubicBezTo>
                <a:cubicBezTo>
                  <a:pt x="1" y="1"/>
                  <a:pt x="2" y="1"/>
                  <a:pt x="2" y="0"/>
                </a:cubicBezTo>
                <a:cubicBezTo>
                  <a:pt x="2"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2" name="Freeform 1872"/>
          <p:cNvSpPr>
            <a:spLocks/>
          </p:cNvSpPr>
          <p:nvPr userDrawn="1"/>
        </p:nvSpPr>
        <p:spPr bwMode="auto">
          <a:xfrm>
            <a:off x="604838" y="342900"/>
            <a:ext cx="1588" cy="1588"/>
          </a:xfrm>
          <a:custGeom>
            <a:avLst/>
            <a:gdLst>
              <a:gd name="T0" fmla="*/ 1 w 2"/>
              <a:gd name="T1" fmla="*/ 0 h 2"/>
              <a:gd name="T2" fmla="*/ 1 w 2"/>
              <a:gd name="T3" fmla="*/ 0 h 2"/>
              <a:gd name="T4" fmla="*/ 0 w 2"/>
              <a:gd name="T5" fmla="*/ 1 h 2"/>
              <a:gd name="T6" fmla="*/ 1 w 2"/>
              <a:gd name="T7" fmla="*/ 2 h 2"/>
              <a:gd name="T8" fmla="*/ 2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lnTo>
                  <a:pt x="1" y="0"/>
                </a:lnTo>
                <a:cubicBezTo>
                  <a:pt x="0" y="0"/>
                  <a:pt x="0" y="1"/>
                  <a:pt x="0" y="1"/>
                </a:cubicBezTo>
                <a:cubicBezTo>
                  <a:pt x="0" y="1"/>
                  <a:pt x="0" y="2"/>
                  <a:pt x="1" y="2"/>
                </a:cubicBezTo>
                <a:cubicBezTo>
                  <a:pt x="1" y="1"/>
                  <a:pt x="2" y="1"/>
                  <a:pt x="2" y="1"/>
                </a:cubicBezTo>
                <a:cubicBezTo>
                  <a:pt x="2" y="0"/>
                  <a:pt x="1" y="0"/>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3" name="Freeform 1873"/>
          <p:cNvSpPr>
            <a:spLocks/>
          </p:cNvSpPr>
          <p:nvPr userDrawn="1"/>
        </p:nvSpPr>
        <p:spPr bwMode="auto">
          <a:xfrm>
            <a:off x="592138" y="342900"/>
            <a:ext cx="1588" cy="1588"/>
          </a:xfrm>
          <a:custGeom>
            <a:avLst/>
            <a:gdLst>
              <a:gd name="T0" fmla="*/ 0 w 2"/>
              <a:gd name="T1" fmla="*/ 1 h 2"/>
              <a:gd name="T2" fmla="*/ 0 w 2"/>
              <a:gd name="T3" fmla="*/ 1 h 2"/>
              <a:gd name="T4" fmla="*/ 1 w 2"/>
              <a:gd name="T5" fmla="*/ 2 h 2"/>
              <a:gd name="T6" fmla="*/ 2 w 2"/>
              <a:gd name="T7" fmla="*/ 1 h 2"/>
              <a:gd name="T8" fmla="*/ 1 w 2"/>
              <a:gd name="T9" fmla="*/ 0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lnTo>
                  <a:pt x="0" y="1"/>
                </a:lnTo>
                <a:cubicBezTo>
                  <a:pt x="0" y="1"/>
                  <a:pt x="0" y="2"/>
                  <a:pt x="1" y="2"/>
                </a:cubicBezTo>
                <a:cubicBezTo>
                  <a:pt x="2" y="2"/>
                  <a:pt x="2" y="1"/>
                  <a:pt x="2" y="1"/>
                </a:cubicBezTo>
                <a:cubicBezTo>
                  <a:pt x="2" y="0"/>
                  <a:pt x="2" y="0"/>
                  <a:pt x="1" y="0"/>
                </a:cubicBezTo>
                <a:cubicBezTo>
                  <a:pt x="0" y="0"/>
                  <a:pt x="0" y="0"/>
                  <a:pt x="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4" name="Freeform 1874"/>
          <p:cNvSpPr>
            <a:spLocks/>
          </p:cNvSpPr>
          <p:nvPr userDrawn="1"/>
        </p:nvSpPr>
        <p:spPr bwMode="auto">
          <a:xfrm>
            <a:off x="579438" y="341313"/>
            <a:ext cx="28575" cy="0"/>
          </a:xfrm>
          <a:custGeom>
            <a:avLst/>
            <a:gdLst>
              <a:gd name="T0" fmla="*/ 19 w 39"/>
              <a:gd name="T1" fmla="*/ 2 h 2"/>
              <a:gd name="T2" fmla="*/ 19 w 39"/>
              <a:gd name="T3" fmla="*/ 2 h 2"/>
              <a:gd name="T4" fmla="*/ 39 w 39"/>
              <a:gd name="T5" fmla="*/ 2 h 2"/>
              <a:gd name="T6" fmla="*/ 39 w 39"/>
              <a:gd name="T7" fmla="*/ 1 h 2"/>
              <a:gd name="T8" fmla="*/ 19 w 39"/>
              <a:gd name="T9" fmla="*/ 1 h 2"/>
              <a:gd name="T10" fmla="*/ 0 w 39"/>
              <a:gd name="T11" fmla="*/ 1 h 2"/>
              <a:gd name="T12" fmla="*/ 0 w 39"/>
              <a:gd name="T13" fmla="*/ 2 h 2"/>
              <a:gd name="T14" fmla="*/ 19 w 3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
                <a:moveTo>
                  <a:pt x="19" y="2"/>
                </a:moveTo>
                <a:lnTo>
                  <a:pt x="19" y="2"/>
                </a:lnTo>
                <a:cubicBezTo>
                  <a:pt x="28" y="2"/>
                  <a:pt x="35" y="1"/>
                  <a:pt x="39" y="2"/>
                </a:cubicBezTo>
                <a:lnTo>
                  <a:pt x="39" y="1"/>
                </a:lnTo>
                <a:cubicBezTo>
                  <a:pt x="35" y="0"/>
                  <a:pt x="28" y="1"/>
                  <a:pt x="19" y="1"/>
                </a:cubicBezTo>
                <a:cubicBezTo>
                  <a:pt x="10" y="1"/>
                  <a:pt x="3" y="0"/>
                  <a:pt x="0" y="1"/>
                </a:cubicBezTo>
                <a:lnTo>
                  <a:pt x="0" y="2"/>
                </a:lnTo>
                <a:cubicBezTo>
                  <a:pt x="3" y="1"/>
                  <a:pt x="10" y="2"/>
                  <a:pt x="19"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5" name="Freeform 1875"/>
          <p:cNvSpPr>
            <a:spLocks/>
          </p:cNvSpPr>
          <p:nvPr userDrawn="1"/>
        </p:nvSpPr>
        <p:spPr bwMode="auto">
          <a:xfrm>
            <a:off x="579438" y="344488"/>
            <a:ext cx="28575" cy="1588"/>
          </a:xfrm>
          <a:custGeom>
            <a:avLst/>
            <a:gdLst>
              <a:gd name="T0" fmla="*/ 19 w 39"/>
              <a:gd name="T1" fmla="*/ 2 h 2"/>
              <a:gd name="T2" fmla="*/ 19 w 39"/>
              <a:gd name="T3" fmla="*/ 2 h 2"/>
              <a:gd name="T4" fmla="*/ 39 w 39"/>
              <a:gd name="T5" fmla="*/ 2 h 2"/>
              <a:gd name="T6" fmla="*/ 39 w 39"/>
              <a:gd name="T7" fmla="*/ 1 h 2"/>
              <a:gd name="T8" fmla="*/ 19 w 39"/>
              <a:gd name="T9" fmla="*/ 1 h 2"/>
              <a:gd name="T10" fmla="*/ 0 w 39"/>
              <a:gd name="T11" fmla="*/ 1 h 2"/>
              <a:gd name="T12" fmla="*/ 0 w 39"/>
              <a:gd name="T13" fmla="*/ 2 h 2"/>
              <a:gd name="T14" fmla="*/ 19 w 3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
                <a:moveTo>
                  <a:pt x="19" y="2"/>
                </a:moveTo>
                <a:lnTo>
                  <a:pt x="19" y="2"/>
                </a:lnTo>
                <a:cubicBezTo>
                  <a:pt x="28" y="2"/>
                  <a:pt x="35" y="1"/>
                  <a:pt x="39" y="2"/>
                </a:cubicBezTo>
                <a:lnTo>
                  <a:pt x="39" y="1"/>
                </a:lnTo>
                <a:cubicBezTo>
                  <a:pt x="35" y="0"/>
                  <a:pt x="28" y="1"/>
                  <a:pt x="19" y="1"/>
                </a:cubicBezTo>
                <a:cubicBezTo>
                  <a:pt x="10" y="1"/>
                  <a:pt x="3" y="0"/>
                  <a:pt x="0" y="1"/>
                </a:cubicBezTo>
                <a:lnTo>
                  <a:pt x="0" y="2"/>
                </a:lnTo>
                <a:cubicBezTo>
                  <a:pt x="3" y="1"/>
                  <a:pt x="10" y="2"/>
                  <a:pt x="19" y="2"/>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6" name="Freeform 1876"/>
          <p:cNvSpPr>
            <a:spLocks noEditPoints="1"/>
          </p:cNvSpPr>
          <p:nvPr userDrawn="1"/>
        </p:nvSpPr>
        <p:spPr bwMode="auto">
          <a:xfrm>
            <a:off x="592138" y="314325"/>
            <a:ext cx="3175" cy="14288"/>
          </a:xfrm>
          <a:custGeom>
            <a:avLst/>
            <a:gdLst>
              <a:gd name="T0" fmla="*/ 2 w 5"/>
              <a:gd name="T1" fmla="*/ 1 h 21"/>
              <a:gd name="T2" fmla="*/ 2 w 5"/>
              <a:gd name="T3" fmla="*/ 4 h 21"/>
              <a:gd name="T4" fmla="*/ 2 w 5"/>
              <a:gd name="T5" fmla="*/ 1 h 21"/>
              <a:gd name="T6" fmla="*/ 2 w 5"/>
              <a:gd name="T7" fmla="*/ 8 h 21"/>
              <a:gd name="T8" fmla="*/ 1 w 5"/>
              <a:gd name="T9" fmla="*/ 7 h 21"/>
              <a:gd name="T10" fmla="*/ 2 w 5"/>
              <a:gd name="T11" fmla="*/ 5 h 21"/>
              <a:gd name="T12" fmla="*/ 3 w 5"/>
              <a:gd name="T13" fmla="*/ 7 h 21"/>
              <a:gd name="T14" fmla="*/ 2 w 5"/>
              <a:gd name="T15" fmla="*/ 9 h 21"/>
              <a:gd name="T16" fmla="*/ 3 w 5"/>
              <a:gd name="T17" fmla="*/ 10 h 21"/>
              <a:gd name="T18" fmla="*/ 1 w 5"/>
              <a:gd name="T19" fmla="*/ 10 h 21"/>
              <a:gd name="T20" fmla="*/ 2 w 5"/>
              <a:gd name="T21" fmla="*/ 9 h 21"/>
              <a:gd name="T22" fmla="*/ 2 w 5"/>
              <a:gd name="T23" fmla="*/ 12 h 21"/>
              <a:gd name="T24" fmla="*/ 3 w 5"/>
              <a:gd name="T25" fmla="*/ 13 h 21"/>
              <a:gd name="T26" fmla="*/ 1 w 5"/>
              <a:gd name="T27" fmla="*/ 13 h 21"/>
              <a:gd name="T28" fmla="*/ 2 w 5"/>
              <a:gd name="T29" fmla="*/ 12 h 21"/>
              <a:gd name="T30" fmla="*/ 2 w 5"/>
              <a:gd name="T31" fmla="*/ 18 h 21"/>
              <a:gd name="T32" fmla="*/ 2 w 5"/>
              <a:gd name="T33" fmla="*/ 18 h 21"/>
              <a:gd name="T34" fmla="*/ 3 w 5"/>
              <a:gd name="T35" fmla="*/ 19 h 21"/>
              <a:gd name="T36" fmla="*/ 1 w 5"/>
              <a:gd name="T37" fmla="*/ 19 h 21"/>
              <a:gd name="T38" fmla="*/ 1 w 5"/>
              <a:gd name="T39" fmla="*/ 15 h 21"/>
              <a:gd name="T40" fmla="*/ 0 w 5"/>
              <a:gd name="T41" fmla="*/ 16 h 21"/>
              <a:gd name="T42" fmla="*/ 0 w 5"/>
              <a:gd name="T43" fmla="*/ 19 h 21"/>
              <a:gd name="T44" fmla="*/ 4 w 5"/>
              <a:gd name="T45" fmla="*/ 19 h 21"/>
              <a:gd name="T46" fmla="*/ 4 w 5"/>
              <a:gd name="T47" fmla="*/ 16 h 21"/>
              <a:gd name="T48" fmla="*/ 4 w 5"/>
              <a:gd name="T49" fmla="*/ 13 h 21"/>
              <a:gd name="T50" fmla="*/ 4 w 5"/>
              <a:gd name="T51" fmla="*/ 10 h 21"/>
              <a:gd name="T52" fmla="*/ 4 w 5"/>
              <a:gd name="T53" fmla="*/ 7 h 21"/>
              <a:gd name="T54" fmla="*/ 5 w 5"/>
              <a:gd name="T55" fmla="*/ 3 h 21"/>
              <a:gd name="T56" fmla="*/ 0 w 5"/>
              <a:gd name="T57" fmla="*/ 3 h 21"/>
              <a:gd name="T58" fmla="*/ 0 w 5"/>
              <a:gd name="T59" fmla="*/ 7 h 21"/>
              <a:gd name="T60" fmla="*/ 0 w 5"/>
              <a:gd name="T61" fmla="*/ 10 h 21"/>
              <a:gd name="T62" fmla="*/ 0 w 5"/>
              <a:gd name="T63" fmla="*/ 13 h 21"/>
              <a:gd name="T64" fmla="*/ 2 w 5"/>
              <a:gd name="T65" fmla="*/ 15 h 21"/>
              <a:gd name="T66" fmla="*/ 3 w 5"/>
              <a:gd name="T67" fmla="*/ 16 h 21"/>
              <a:gd name="T68" fmla="*/ 1 w 5"/>
              <a:gd name="T69" fmla="*/ 16 h 21"/>
              <a:gd name="T70" fmla="*/ 2 w 5"/>
              <a:gd name="T71"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 h="21">
                <a:moveTo>
                  <a:pt x="2" y="1"/>
                </a:moveTo>
                <a:lnTo>
                  <a:pt x="2" y="1"/>
                </a:lnTo>
                <a:cubicBezTo>
                  <a:pt x="3" y="1"/>
                  <a:pt x="4" y="2"/>
                  <a:pt x="4" y="3"/>
                </a:cubicBezTo>
                <a:cubicBezTo>
                  <a:pt x="4" y="4"/>
                  <a:pt x="3" y="4"/>
                  <a:pt x="2" y="4"/>
                </a:cubicBezTo>
                <a:cubicBezTo>
                  <a:pt x="1" y="4"/>
                  <a:pt x="1" y="4"/>
                  <a:pt x="1" y="3"/>
                </a:cubicBezTo>
                <a:cubicBezTo>
                  <a:pt x="1" y="2"/>
                  <a:pt x="1" y="1"/>
                  <a:pt x="2" y="1"/>
                </a:cubicBezTo>
                <a:close/>
                <a:moveTo>
                  <a:pt x="2" y="8"/>
                </a:moveTo>
                <a:lnTo>
                  <a:pt x="2" y="8"/>
                </a:lnTo>
                <a:lnTo>
                  <a:pt x="2" y="8"/>
                </a:lnTo>
                <a:cubicBezTo>
                  <a:pt x="1" y="8"/>
                  <a:pt x="1" y="7"/>
                  <a:pt x="1" y="7"/>
                </a:cubicBezTo>
                <a:cubicBezTo>
                  <a:pt x="1" y="6"/>
                  <a:pt x="1" y="5"/>
                  <a:pt x="2" y="5"/>
                </a:cubicBezTo>
                <a:cubicBezTo>
                  <a:pt x="2" y="5"/>
                  <a:pt x="2" y="5"/>
                  <a:pt x="2" y="5"/>
                </a:cubicBezTo>
                <a:cubicBezTo>
                  <a:pt x="2" y="5"/>
                  <a:pt x="2" y="5"/>
                  <a:pt x="2" y="5"/>
                </a:cubicBezTo>
                <a:cubicBezTo>
                  <a:pt x="3" y="5"/>
                  <a:pt x="3" y="6"/>
                  <a:pt x="3" y="7"/>
                </a:cubicBezTo>
                <a:cubicBezTo>
                  <a:pt x="3" y="7"/>
                  <a:pt x="3" y="8"/>
                  <a:pt x="2" y="8"/>
                </a:cubicBezTo>
                <a:close/>
                <a:moveTo>
                  <a:pt x="2" y="9"/>
                </a:moveTo>
                <a:lnTo>
                  <a:pt x="2" y="9"/>
                </a:lnTo>
                <a:cubicBezTo>
                  <a:pt x="3" y="9"/>
                  <a:pt x="3" y="9"/>
                  <a:pt x="3" y="10"/>
                </a:cubicBezTo>
                <a:cubicBezTo>
                  <a:pt x="3" y="11"/>
                  <a:pt x="3" y="11"/>
                  <a:pt x="2" y="11"/>
                </a:cubicBezTo>
                <a:cubicBezTo>
                  <a:pt x="1" y="11"/>
                  <a:pt x="1" y="11"/>
                  <a:pt x="1" y="10"/>
                </a:cubicBezTo>
                <a:cubicBezTo>
                  <a:pt x="1" y="9"/>
                  <a:pt x="1" y="9"/>
                  <a:pt x="2" y="9"/>
                </a:cubicBezTo>
                <a:cubicBezTo>
                  <a:pt x="2" y="9"/>
                  <a:pt x="2" y="9"/>
                  <a:pt x="2" y="9"/>
                </a:cubicBezTo>
                <a:cubicBezTo>
                  <a:pt x="2" y="9"/>
                  <a:pt x="2" y="9"/>
                  <a:pt x="2" y="9"/>
                </a:cubicBezTo>
                <a:close/>
                <a:moveTo>
                  <a:pt x="2" y="12"/>
                </a:moveTo>
                <a:lnTo>
                  <a:pt x="2" y="12"/>
                </a:lnTo>
                <a:cubicBezTo>
                  <a:pt x="3" y="12"/>
                  <a:pt x="3" y="13"/>
                  <a:pt x="3" y="13"/>
                </a:cubicBezTo>
                <a:cubicBezTo>
                  <a:pt x="3" y="14"/>
                  <a:pt x="3" y="14"/>
                  <a:pt x="2" y="14"/>
                </a:cubicBezTo>
                <a:cubicBezTo>
                  <a:pt x="1" y="14"/>
                  <a:pt x="1" y="14"/>
                  <a:pt x="1" y="13"/>
                </a:cubicBezTo>
                <a:cubicBezTo>
                  <a:pt x="1" y="13"/>
                  <a:pt x="1" y="12"/>
                  <a:pt x="2" y="12"/>
                </a:cubicBezTo>
                <a:lnTo>
                  <a:pt x="2" y="12"/>
                </a:lnTo>
                <a:lnTo>
                  <a:pt x="2" y="12"/>
                </a:lnTo>
                <a:close/>
                <a:moveTo>
                  <a:pt x="2" y="18"/>
                </a:moveTo>
                <a:lnTo>
                  <a:pt x="2" y="18"/>
                </a:lnTo>
                <a:lnTo>
                  <a:pt x="2" y="18"/>
                </a:lnTo>
                <a:lnTo>
                  <a:pt x="2" y="18"/>
                </a:lnTo>
                <a:cubicBezTo>
                  <a:pt x="3" y="18"/>
                  <a:pt x="3" y="19"/>
                  <a:pt x="3" y="19"/>
                </a:cubicBezTo>
                <a:cubicBezTo>
                  <a:pt x="3" y="20"/>
                  <a:pt x="3" y="20"/>
                  <a:pt x="2" y="20"/>
                </a:cubicBezTo>
                <a:cubicBezTo>
                  <a:pt x="2" y="20"/>
                  <a:pt x="1" y="20"/>
                  <a:pt x="1" y="19"/>
                </a:cubicBezTo>
                <a:cubicBezTo>
                  <a:pt x="1" y="19"/>
                  <a:pt x="1" y="18"/>
                  <a:pt x="2" y="18"/>
                </a:cubicBezTo>
                <a:close/>
                <a:moveTo>
                  <a:pt x="1" y="15"/>
                </a:moveTo>
                <a:lnTo>
                  <a:pt x="1" y="15"/>
                </a:lnTo>
                <a:cubicBezTo>
                  <a:pt x="1" y="15"/>
                  <a:pt x="0" y="16"/>
                  <a:pt x="0" y="16"/>
                </a:cubicBezTo>
                <a:cubicBezTo>
                  <a:pt x="0" y="17"/>
                  <a:pt x="1" y="17"/>
                  <a:pt x="1" y="18"/>
                </a:cubicBezTo>
                <a:cubicBezTo>
                  <a:pt x="1" y="18"/>
                  <a:pt x="0" y="19"/>
                  <a:pt x="0" y="19"/>
                </a:cubicBezTo>
                <a:cubicBezTo>
                  <a:pt x="0" y="20"/>
                  <a:pt x="1" y="21"/>
                  <a:pt x="2" y="21"/>
                </a:cubicBezTo>
                <a:cubicBezTo>
                  <a:pt x="3" y="21"/>
                  <a:pt x="4" y="20"/>
                  <a:pt x="4" y="19"/>
                </a:cubicBezTo>
                <a:cubicBezTo>
                  <a:pt x="4" y="19"/>
                  <a:pt x="4" y="18"/>
                  <a:pt x="3" y="18"/>
                </a:cubicBezTo>
                <a:cubicBezTo>
                  <a:pt x="4" y="17"/>
                  <a:pt x="4" y="17"/>
                  <a:pt x="4" y="16"/>
                </a:cubicBezTo>
                <a:cubicBezTo>
                  <a:pt x="4" y="16"/>
                  <a:pt x="4" y="15"/>
                  <a:pt x="3" y="15"/>
                </a:cubicBezTo>
                <a:cubicBezTo>
                  <a:pt x="4" y="14"/>
                  <a:pt x="4" y="14"/>
                  <a:pt x="4" y="13"/>
                </a:cubicBezTo>
                <a:cubicBezTo>
                  <a:pt x="4" y="13"/>
                  <a:pt x="4" y="12"/>
                  <a:pt x="3" y="12"/>
                </a:cubicBezTo>
                <a:cubicBezTo>
                  <a:pt x="4" y="11"/>
                  <a:pt x="4" y="11"/>
                  <a:pt x="4" y="10"/>
                </a:cubicBezTo>
                <a:cubicBezTo>
                  <a:pt x="4" y="9"/>
                  <a:pt x="4" y="9"/>
                  <a:pt x="3" y="8"/>
                </a:cubicBezTo>
                <a:cubicBezTo>
                  <a:pt x="4" y="8"/>
                  <a:pt x="4" y="7"/>
                  <a:pt x="4" y="7"/>
                </a:cubicBezTo>
                <a:cubicBezTo>
                  <a:pt x="4" y="6"/>
                  <a:pt x="4" y="5"/>
                  <a:pt x="4" y="5"/>
                </a:cubicBezTo>
                <a:cubicBezTo>
                  <a:pt x="4" y="4"/>
                  <a:pt x="5" y="4"/>
                  <a:pt x="5" y="3"/>
                </a:cubicBezTo>
                <a:cubicBezTo>
                  <a:pt x="5" y="2"/>
                  <a:pt x="3" y="0"/>
                  <a:pt x="2" y="0"/>
                </a:cubicBezTo>
                <a:cubicBezTo>
                  <a:pt x="1" y="0"/>
                  <a:pt x="0" y="2"/>
                  <a:pt x="0" y="3"/>
                </a:cubicBezTo>
                <a:cubicBezTo>
                  <a:pt x="0" y="4"/>
                  <a:pt x="0" y="4"/>
                  <a:pt x="1" y="5"/>
                </a:cubicBezTo>
                <a:cubicBezTo>
                  <a:pt x="0" y="5"/>
                  <a:pt x="0" y="6"/>
                  <a:pt x="0" y="7"/>
                </a:cubicBezTo>
                <a:cubicBezTo>
                  <a:pt x="0" y="7"/>
                  <a:pt x="0" y="8"/>
                  <a:pt x="1" y="8"/>
                </a:cubicBezTo>
                <a:cubicBezTo>
                  <a:pt x="0" y="9"/>
                  <a:pt x="0" y="9"/>
                  <a:pt x="0" y="10"/>
                </a:cubicBezTo>
                <a:cubicBezTo>
                  <a:pt x="0" y="11"/>
                  <a:pt x="0" y="11"/>
                  <a:pt x="1" y="12"/>
                </a:cubicBezTo>
                <a:cubicBezTo>
                  <a:pt x="0" y="12"/>
                  <a:pt x="0" y="13"/>
                  <a:pt x="0" y="13"/>
                </a:cubicBezTo>
                <a:cubicBezTo>
                  <a:pt x="0" y="14"/>
                  <a:pt x="0" y="14"/>
                  <a:pt x="1" y="15"/>
                </a:cubicBezTo>
                <a:close/>
                <a:moveTo>
                  <a:pt x="2" y="15"/>
                </a:moveTo>
                <a:lnTo>
                  <a:pt x="2" y="15"/>
                </a:lnTo>
                <a:cubicBezTo>
                  <a:pt x="3" y="15"/>
                  <a:pt x="3" y="16"/>
                  <a:pt x="3" y="16"/>
                </a:cubicBezTo>
                <a:cubicBezTo>
                  <a:pt x="3" y="17"/>
                  <a:pt x="3" y="17"/>
                  <a:pt x="2" y="17"/>
                </a:cubicBezTo>
                <a:cubicBezTo>
                  <a:pt x="2" y="17"/>
                  <a:pt x="1" y="17"/>
                  <a:pt x="1" y="16"/>
                </a:cubicBezTo>
                <a:cubicBezTo>
                  <a:pt x="1" y="16"/>
                  <a:pt x="1" y="15"/>
                  <a:pt x="2" y="15"/>
                </a:cubicBezTo>
                <a:lnTo>
                  <a:pt x="2" y="15"/>
                </a:lnTo>
                <a:lnTo>
                  <a:pt x="2" y="15"/>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7" name="Freeform 1877"/>
          <p:cNvSpPr>
            <a:spLocks noEditPoints="1"/>
          </p:cNvSpPr>
          <p:nvPr userDrawn="1"/>
        </p:nvSpPr>
        <p:spPr bwMode="auto">
          <a:xfrm>
            <a:off x="315913" y="490538"/>
            <a:ext cx="165100" cy="193675"/>
          </a:xfrm>
          <a:custGeom>
            <a:avLst/>
            <a:gdLst>
              <a:gd name="T0" fmla="*/ 180 w 231"/>
              <a:gd name="T1" fmla="*/ 195 h 269"/>
              <a:gd name="T2" fmla="*/ 192 w 231"/>
              <a:gd name="T3" fmla="*/ 189 h 269"/>
              <a:gd name="T4" fmla="*/ 197 w 231"/>
              <a:gd name="T5" fmla="*/ 187 h 269"/>
              <a:gd name="T6" fmla="*/ 204 w 231"/>
              <a:gd name="T7" fmla="*/ 178 h 269"/>
              <a:gd name="T8" fmla="*/ 208 w 231"/>
              <a:gd name="T9" fmla="*/ 183 h 269"/>
              <a:gd name="T10" fmla="*/ 208 w 231"/>
              <a:gd name="T11" fmla="*/ 185 h 269"/>
              <a:gd name="T12" fmla="*/ 212 w 231"/>
              <a:gd name="T13" fmla="*/ 186 h 269"/>
              <a:gd name="T14" fmla="*/ 213 w 231"/>
              <a:gd name="T15" fmla="*/ 179 h 269"/>
              <a:gd name="T16" fmla="*/ 221 w 231"/>
              <a:gd name="T17" fmla="*/ 184 h 269"/>
              <a:gd name="T18" fmla="*/ 231 w 231"/>
              <a:gd name="T19" fmla="*/ 202 h 269"/>
              <a:gd name="T20" fmla="*/ 208 w 231"/>
              <a:gd name="T21" fmla="*/ 208 h 269"/>
              <a:gd name="T22" fmla="*/ 150 w 231"/>
              <a:gd name="T23" fmla="*/ 226 h 269"/>
              <a:gd name="T24" fmla="*/ 138 w 231"/>
              <a:gd name="T25" fmla="*/ 242 h 269"/>
              <a:gd name="T26" fmla="*/ 140 w 231"/>
              <a:gd name="T27" fmla="*/ 259 h 269"/>
              <a:gd name="T28" fmla="*/ 131 w 231"/>
              <a:gd name="T29" fmla="*/ 265 h 269"/>
              <a:gd name="T30" fmla="*/ 119 w 231"/>
              <a:gd name="T31" fmla="*/ 248 h 269"/>
              <a:gd name="T32" fmla="*/ 102 w 231"/>
              <a:gd name="T33" fmla="*/ 235 h 269"/>
              <a:gd name="T34" fmla="*/ 86 w 231"/>
              <a:gd name="T35" fmla="*/ 216 h 269"/>
              <a:gd name="T36" fmla="*/ 92 w 231"/>
              <a:gd name="T37" fmla="*/ 190 h 269"/>
              <a:gd name="T38" fmla="*/ 83 w 231"/>
              <a:gd name="T39" fmla="*/ 166 h 269"/>
              <a:gd name="T40" fmla="*/ 81 w 231"/>
              <a:gd name="T41" fmla="*/ 161 h 269"/>
              <a:gd name="T42" fmla="*/ 41 w 231"/>
              <a:gd name="T43" fmla="*/ 63 h 269"/>
              <a:gd name="T44" fmla="*/ 30 w 231"/>
              <a:gd name="T45" fmla="*/ 48 h 269"/>
              <a:gd name="T46" fmla="*/ 22 w 231"/>
              <a:gd name="T47" fmla="*/ 45 h 269"/>
              <a:gd name="T48" fmla="*/ 7 w 231"/>
              <a:gd name="T49" fmla="*/ 35 h 269"/>
              <a:gd name="T50" fmla="*/ 10 w 231"/>
              <a:gd name="T51" fmla="*/ 20 h 269"/>
              <a:gd name="T52" fmla="*/ 14 w 231"/>
              <a:gd name="T53" fmla="*/ 9 h 269"/>
              <a:gd name="T54" fmla="*/ 16 w 231"/>
              <a:gd name="T55" fmla="*/ 2 h 269"/>
              <a:gd name="T56" fmla="*/ 18 w 231"/>
              <a:gd name="T57" fmla="*/ 1 h 269"/>
              <a:gd name="T58" fmla="*/ 24 w 231"/>
              <a:gd name="T59" fmla="*/ 4 h 269"/>
              <a:gd name="T60" fmla="*/ 35 w 231"/>
              <a:gd name="T61" fmla="*/ 9 h 269"/>
              <a:gd name="T62" fmla="*/ 49 w 231"/>
              <a:gd name="T63" fmla="*/ 16 h 269"/>
              <a:gd name="T64" fmla="*/ 47 w 231"/>
              <a:gd name="T65" fmla="*/ 32 h 269"/>
              <a:gd name="T66" fmla="*/ 43 w 231"/>
              <a:gd name="T67" fmla="*/ 42 h 269"/>
              <a:gd name="T68" fmla="*/ 46 w 231"/>
              <a:gd name="T69" fmla="*/ 51 h 269"/>
              <a:gd name="T70" fmla="*/ 48 w 231"/>
              <a:gd name="T71" fmla="*/ 60 h 269"/>
              <a:gd name="T72" fmla="*/ 94 w 231"/>
              <a:gd name="T73" fmla="*/ 155 h 269"/>
              <a:gd name="T74" fmla="*/ 96 w 231"/>
              <a:gd name="T75" fmla="*/ 161 h 269"/>
              <a:gd name="T76" fmla="*/ 107 w 231"/>
              <a:gd name="T77" fmla="*/ 183 h 269"/>
              <a:gd name="T78" fmla="*/ 118 w 231"/>
              <a:gd name="T79" fmla="*/ 188 h 269"/>
              <a:gd name="T80" fmla="*/ 152 w 231"/>
              <a:gd name="T81" fmla="*/ 205 h 269"/>
              <a:gd name="T82" fmla="*/ 22 w 231"/>
              <a:gd name="T83" fmla="*/ 40 h 269"/>
              <a:gd name="T84" fmla="*/ 26 w 231"/>
              <a:gd name="T85" fmla="*/ 42 h 269"/>
              <a:gd name="T86" fmla="*/ 22 w 231"/>
              <a:gd name="T87" fmla="*/ 40 h 269"/>
              <a:gd name="T88" fmla="*/ 35 w 231"/>
              <a:gd name="T89" fmla="*/ 20 h 269"/>
              <a:gd name="T90" fmla="*/ 33 w 231"/>
              <a:gd name="T91" fmla="*/ 15 h 269"/>
              <a:gd name="T92" fmla="*/ 31 w 231"/>
              <a:gd name="T93" fmla="*/ 17 h 269"/>
              <a:gd name="T94" fmla="*/ 35 w 231"/>
              <a:gd name="T95" fmla="*/ 20 h 269"/>
              <a:gd name="T96" fmla="*/ 23 w 231"/>
              <a:gd name="T97" fmla="*/ 15 h 269"/>
              <a:gd name="T98" fmla="*/ 23 w 231"/>
              <a:gd name="T99" fmla="*/ 13 h 269"/>
              <a:gd name="T100" fmla="*/ 23 w 231"/>
              <a:gd name="T101" fmla="*/ 10 h 269"/>
              <a:gd name="T102" fmla="*/ 19 w 231"/>
              <a:gd name="T103" fmla="*/ 13 h 269"/>
              <a:gd name="T104" fmla="*/ 21 w 231"/>
              <a:gd name="T105" fmla="*/ 15 h 269"/>
              <a:gd name="T106" fmla="*/ 19 w 231"/>
              <a:gd name="T107" fmla="*/ 27 h 269"/>
              <a:gd name="T108" fmla="*/ 18 w 231"/>
              <a:gd name="T109" fmla="*/ 23 h 269"/>
              <a:gd name="T110" fmla="*/ 19 w 231"/>
              <a:gd name="T111" fmla="*/ 22 h 269"/>
              <a:gd name="T112" fmla="*/ 18 w 231"/>
              <a:gd name="T113" fmla="*/ 2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269">
                <a:moveTo>
                  <a:pt x="180" y="195"/>
                </a:moveTo>
                <a:lnTo>
                  <a:pt x="180" y="195"/>
                </a:lnTo>
                <a:cubicBezTo>
                  <a:pt x="185" y="192"/>
                  <a:pt x="188" y="191"/>
                  <a:pt x="192" y="188"/>
                </a:cubicBezTo>
                <a:lnTo>
                  <a:pt x="192" y="189"/>
                </a:lnTo>
                <a:cubicBezTo>
                  <a:pt x="194" y="189"/>
                  <a:pt x="194" y="189"/>
                  <a:pt x="195" y="189"/>
                </a:cubicBezTo>
                <a:cubicBezTo>
                  <a:pt x="195" y="189"/>
                  <a:pt x="196" y="188"/>
                  <a:pt x="197" y="187"/>
                </a:cubicBezTo>
                <a:cubicBezTo>
                  <a:pt x="200" y="185"/>
                  <a:pt x="201" y="182"/>
                  <a:pt x="203" y="179"/>
                </a:cubicBezTo>
                <a:lnTo>
                  <a:pt x="204" y="178"/>
                </a:lnTo>
                <a:cubicBezTo>
                  <a:pt x="206" y="179"/>
                  <a:pt x="207" y="180"/>
                  <a:pt x="208" y="182"/>
                </a:cubicBezTo>
                <a:cubicBezTo>
                  <a:pt x="208" y="182"/>
                  <a:pt x="208" y="183"/>
                  <a:pt x="208" y="183"/>
                </a:cubicBezTo>
                <a:lnTo>
                  <a:pt x="208" y="184"/>
                </a:lnTo>
                <a:cubicBezTo>
                  <a:pt x="208" y="184"/>
                  <a:pt x="208" y="185"/>
                  <a:pt x="208" y="185"/>
                </a:cubicBezTo>
                <a:cubicBezTo>
                  <a:pt x="209" y="187"/>
                  <a:pt x="210" y="188"/>
                  <a:pt x="211" y="187"/>
                </a:cubicBezTo>
                <a:cubicBezTo>
                  <a:pt x="211" y="187"/>
                  <a:pt x="211" y="186"/>
                  <a:pt x="212" y="186"/>
                </a:cubicBezTo>
                <a:cubicBezTo>
                  <a:pt x="212" y="186"/>
                  <a:pt x="212" y="185"/>
                  <a:pt x="212" y="185"/>
                </a:cubicBezTo>
                <a:cubicBezTo>
                  <a:pt x="212" y="183"/>
                  <a:pt x="212" y="181"/>
                  <a:pt x="213" y="179"/>
                </a:cubicBezTo>
                <a:lnTo>
                  <a:pt x="214" y="180"/>
                </a:lnTo>
                <a:cubicBezTo>
                  <a:pt x="216" y="181"/>
                  <a:pt x="218" y="183"/>
                  <a:pt x="221" y="184"/>
                </a:cubicBezTo>
                <a:cubicBezTo>
                  <a:pt x="222" y="185"/>
                  <a:pt x="223" y="189"/>
                  <a:pt x="224" y="191"/>
                </a:cubicBezTo>
                <a:cubicBezTo>
                  <a:pt x="226" y="195"/>
                  <a:pt x="230" y="198"/>
                  <a:pt x="231" y="202"/>
                </a:cubicBezTo>
                <a:cubicBezTo>
                  <a:pt x="231" y="204"/>
                  <a:pt x="230" y="206"/>
                  <a:pt x="229" y="207"/>
                </a:cubicBezTo>
                <a:cubicBezTo>
                  <a:pt x="223" y="211"/>
                  <a:pt x="214" y="209"/>
                  <a:pt x="208" y="208"/>
                </a:cubicBezTo>
                <a:cubicBezTo>
                  <a:pt x="203" y="208"/>
                  <a:pt x="196" y="208"/>
                  <a:pt x="192" y="209"/>
                </a:cubicBezTo>
                <a:cubicBezTo>
                  <a:pt x="176" y="210"/>
                  <a:pt x="162" y="217"/>
                  <a:pt x="150" y="226"/>
                </a:cubicBezTo>
                <a:cubicBezTo>
                  <a:pt x="148" y="228"/>
                  <a:pt x="141" y="232"/>
                  <a:pt x="136" y="235"/>
                </a:cubicBezTo>
                <a:cubicBezTo>
                  <a:pt x="137" y="237"/>
                  <a:pt x="138" y="240"/>
                  <a:pt x="138" y="242"/>
                </a:cubicBezTo>
                <a:cubicBezTo>
                  <a:pt x="140" y="244"/>
                  <a:pt x="142" y="248"/>
                  <a:pt x="140" y="252"/>
                </a:cubicBezTo>
                <a:cubicBezTo>
                  <a:pt x="141" y="255"/>
                  <a:pt x="142" y="258"/>
                  <a:pt x="140" y="259"/>
                </a:cubicBezTo>
                <a:cubicBezTo>
                  <a:pt x="143" y="263"/>
                  <a:pt x="140" y="267"/>
                  <a:pt x="139" y="268"/>
                </a:cubicBezTo>
                <a:cubicBezTo>
                  <a:pt x="137" y="269"/>
                  <a:pt x="133" y="269"/>
                  <a:pt x="131" y="265"/>
                </a:cubicBezTo>
                <a:cubicBezTo>
                  <a:pt x="127" y="265"/>
                  <a:pt x="125" y="262"/>
                  <a:pt x="124" y="260"/>
                </a:cubicBezTo>
                <a:cubicBezTo>
                  <a:pt x="118" y="258"/>
                  <a:pt x="116" y="253"/>
                  <a:pt x="119" y="248"/>
                </a:cubicBezTo>
                <a:cubicBezTo>
                  <a:pt x="115" y="247"/>
                  <a:pt x="114" y="246"/>
                  <a:pt x="111" y="243"/>
                </a:cubicBezTo>
                <a:cubicBezTo>
                  <a:pt x="107" y="243"/>
                  <a:pt x="102" y="241"/>
                  <a:pt x="102" y="235"/>
                </a:cubicBezTo>
                <a:cubicBezTo>
                  <a:pt x="95" y="235"/>
                  <a:pt x="91" y="231"/>
                  <a:pt x="92" y="223"/>
                </a:cubicBezTo>
                <a:cubicBezTo>
                  <a:pt x="89" y="222"/>
                  <a:pt x="87" y="221"/>
                  <a:pt x="86" y="216"/>
                </a:cubicBezTo>
                <a:cubicBezTo>
                  <a:pt x="85" y="210"/>
                  <a:pt x="91" y="205"/>
                  <a:pt x="94" y="201"/>
                </a:cubicBezTo>
                <a:cubicBezTo>
                  <a:pt x="94" y="199"/>
                  <a:pt x="92" y="192"/>
                  <a:pt x="92" y="190"/>
                </a:cubicBezTo>
                <a:cubicBezTo>
                  <a:pt x="87" y="188"/>
                  <a:pt x="86" y="184"/>
                  <a:pt x="86" y="180"/>
                </a:cubicBezTo>
                <a:cubicBezTo>
                  <a:pt x="80" y="175"/>
                  <a:pt x="84" y="169"/>
                  <a:pt x="83" y="166"/>
                </a:cubicBezTo>
                <a:cubicBezTo>
                  <a:pt x="82" y="164"/>
                  <a:pt x="80" y="164"/>
                  <a:pt x="79" y="165"/>
                </a:cubicBezTo>
                <a:cubicBezTo>
                  <a:pt x="79" y="163"/>
                  <a:pt x="80" y="162"/>
                  <a:pt x="81" y="161"/>
                </a:cubicBezTo>
                <a:cubicBezTo>
                  <a:pt x="77" y="159"/>
                  <a:pt x="76" y="156"/>
                  <a:pt x="77" y="152"/>
                </a:cubicBezTo>
                <a:lnTo>
                  <a:pt x="41" y="63"/>
                </a:lnTo>
                <a:cubicBezTo>
                  <a:pt x="36" y="62"/>
                  <a:pt x="35" y="60"/>
                  <a:pt x="36" y="57"/>
                </a:cubicBezTo>
                <a:cubicBezTo>
                  <a:pt x="32" y="56"/>
                  <a:pt x="30" y="52"/>
                  <a:pt x="30" y="48"/>
                </a:cubicBezTo>
                <a:cubicBezTo>
                  <a:pt x="30" y="48"/>
                  <a:pt x="30" y="48"/>
                  <a:pt x="30" y="48"/>
                </a:cubicBezTo>
                <a:cubicBezTo>
                  <a:pt x="27" y="49"/>
                  <a:pt x="24" y="49"/>
                  <a:pt x="22" y="45"/>
                </a:cubicBezTo>
                <a:lnTo>
                  <a:pt x="12" y="39"/>
                </a:lnTo>
                <a:cubicBezTo>
                  <a:pt x="13" y="38"/>
                  <a:pt x="10" y="39"/>
                  <a:pt x="7" y="35"/>
                </a:cubicBezTo>
                <a:cubicBezTo>
                  <a:pt x="0" y="29"/>
                  <a:pt x="1" y="18"/>
                  <a:pt x="1" y="16"/>
                </a:cubicBezTo>
                <a:lnTo>
                  <a:pt x="10" y="20"/>
                </a:lnTo>
                <a:cubicBezTo>
                  <a:pt x="10" y="19"/>
                  <a:pt x="11" y="18"/>
                  <a:pt x="12" y="17"/>
                </a:cubicBezTo>
                <a:cubicBezTo>
                  <a:pt x="9" y="13"/>
                  <a:pt x="11" y="10"/>
                  <a:pt x="14" y="9"/>
                </a:cubicBezTo>
                <a:cubicBezTo>
                  <a:pt x="13" y="6"/>
                  <a:pt x="13" y="4"/>
                  <a:pt x="16" y="2"/>
                </a:cubicBezTo>
                <a:cubicBezTo>
                  <a:pt x="16" y="2"/>
                  <a:pt x="16" y="2"/>
                  <a:pt x="16" y="2"/>
                </a:cubicBezTo>
                <a:cubicBezTo>
                  <a:pt x="15" y="1"/>
                  <a:pt x="16" y="0"/>
                  <a:pt x="16" y="0"/>
                </a:cubicBezTo>
                <a:cubicBezTo>
                  <a:pt x="17" y="0"/>
                  <a:pt x="18" y="0"/>
                  <a:pt x="18" y="1"/>
                </a:cubicBezTo>
                <a:cubicBezTo>
                  <a:pt x="18" y="1"/>
                  <a:pt x="18" y="1"/>
                  <a:pt x="18" y="1"/>
                </a:cubicBezTo>
                <a:cubicBezTo>
                  <a:pt x="21" y="0"/>
                  <a:pt x="23" y="1"/>
                  <a:pt x="24" y="4"/>
                </a:cubicBezTo>
                <a:cubicBezTo>
                  <a:pt x="27" y="3"/>
                  <a:pt x="31" y="4"/>
                  <a:pt x="32" y="8"/>
                </a:cubicBezTo>
                <a:cubicBezTo>
                  <a:pt x="33" y="8"/>
                  <a:pt x="34" y="8"/>
                  <a:pt x="35" y="9"/>
                </a:cubicBezTo>
                <a:lnTo>
                  <a:pt x="38" y="0"/>
                </a:lnTo>
                <a:cubicBezTo>
                  <a:pt x="40" y="0"/>
                  <a:pt x="48" y="7"/>
                  <a:pt x="49" y="16"/>
                </a:cubicBezTo>
                <a:cubicBezTo>
                  <a:pt x="49" y="21"/>
                  <a:pt x="46" y="27"/>
                  <a:pt x="44" y="30"/>
                </a:cubicBezTo>
                <a:cubicBezTo>
                  <a:pt x="46" y="30"/>
                  <a:pt x="47" y="31"/>
                  <a:pt x="47" y="32"/>
                </a:cubicBezTo>
                <a:cubicBezTo>
                  <a:pt x="48" y="34"/>
                  <a:pt x="48" y="35"/>
                  <a:pt x="47" y="37"/>
                </a:cubicBezTo>
                <a:cubicBezTo>
                  <a:pt x="47" y="39"/>
                  <a:pt x="45" y="41"/>
                  <a:pt x="43" y="42"/>
                </a:cubicBezTo>
                <a:cubicBezTo>
                  <a:pt x="45" y="43"/>
                  <a:pt x="47" y="46"/>
                  <a:pt x="47" y="48"/>
                </a:cubicBezTo>
                <a:cubicBezTo>
                  <a:pt x="47" y="49"/>
                  <a:pt x="46" y="50"/>
                  <a:pt x="46" y="51"/>
                </a:cubicBezTo>
                <a:cubicBezTo>
                  <a:pt x="46" y="52"/>
                  <a:pt x="46" y="52"/>
                  <a:pt x="46" y="52"/>
                </a:cubicBezTo>
                <a:cubicBezTo>
                  <a:pt x="49" y="53"/>
                  <a:pt x="50" y="57"/>
                  <a:pt x="48" y="60"/>
                </a:cubicBezTo>
                <a:lnTo>
                  <a:pt x="89" y="146"/>
                </a:lnTo>
                <a:cubicBezTo>
                  <a:pt x="94" y="147"/>
                  <a:pt x="95" y="151"/>
                  <a:pt x="94" y="155"/>
                </a:cubicBezTo>
                <a:cubicBezTo>
                  <a:pt x="95" y="155"/>
                  <a:pt x="97" y="155"/>
                  <a:pt x="98" y="157"/>
                </a:cubicBezTo>
                <a:cubicBezTo>
                  <a:pt x="96" y="157"/>
                  <a:pt x="95" y="159"/>
                  <a:pt x="96" y="161"/>
                </a:cubicBezTo>
                <a:cubicBezTo>
                  <a:pt x="98" y="164"/>
                  <a:pt x="103" y="164"/>
                  <a:pt x="104" y="172"/>
                </a:cubicBezTo>
                <a:cubicBezTo>
                  <a:pt x="107" y="174"/>
                  <a:pt x="109" y="179"/>
                  <a:pt x="107" y="183"/>
                </a:cubicBezTo>
                <a:cubicBezTo>
                  <a:pt x="109" y="185"/>
                  <a:pt x="111" y="189"/>
                  <a:pt x="111" y="189"/>
                </a:cubicBezTo>
                <a:cubicBezTo>
                  <a:pt x="112" y="186"/>
                  <a:pt x="116" y="187"/>
                  <a:pt x="118" y="188"/>
                </a:cubicBezTo>
                <a:cubicBezTo>
                  <a:pt x="123" y="183"/>
                  <a:pt x="130" y="186"/>
                  <a:pt x="132" y="194"/>
                </a:cubicBezTo>
                <a:cubicBezTo>
                  <a:pt x="135" y="202"/>
                  <a:pt x="146" y="206"/>
                  <a:pt x="152" y="205"/>
                </a:cubicBezTo>
                <a:cubicBezTo>
                  <a:pt x="160" y="204"/>
                  <a:pt x="173" y="199"/>
                  <a:pt x="180" y="195"/>
                </a:cubicBezTo>
                <a:close/>
                <a:moveTo>
                  <a:pt x="22" y="40"/>
                </a:moveTo>
                <a:lnTo>
                  <a:pt x="22" y="40"/>
                </a:lnTo>
                <a:lnTo>
                  <a:pt x="26" y="42"/>
                </a:lnTo>
                <a:cubicBezTo>
                  <a:pt x="26" y="41"/>
                  <a:pt x="26" y="40"/>
                  <a:pt x="26" y="39"/>
                </a:cubicBezTo>
                <a:cubicBezTo>
                  <a:pt x="25" y="38"/>
                  <a:pt x="23" y="38"/>
                  <a:pt x="22" y="40"/>
                </a:cubicBezTo>
                <a:close/>
                <a:moveTo>
                  <a:pt x="35" y="20"/>
                </a:moveTo>
                <a:lnTo>
                  <a:pt x="35" y="20"/>
                </a:lnTo>
                <a:cubicBezTo>
                  <a:pt x="35" y="20"/>
                  <a:pt x="35" y="20"/>
                  <a:pt x="36" y="20"/>
                </a:cubicBezTo>
                <a:cubicBezTo>
                  <a:pt x="37" y="18"/>
                  <a:pt x="35" y="17"/>
                  <a:pt x="33" y="15"/>
                </a:cubicBezTo>
                <a:cubicBezTo>
                  <a:pt x="33" y="16"/>
                  <a:pt x="32" y="16"/>
                  <a:pt x="31" y="16"/>
                </a:cubicBezTo>
                <a:cubicBezTo>
                  <a:pt x="31" y="17"/>
                  <a:pt x="31" y="17"/>
                  <a:pt x="31" y="17"/>
                </a:cubicBezTo>
                <a:lnTo>
                  <a:pt x="32" y="17"/>
                </a:lnTo>
                <a:cubicBezTo>
                  <a:pt x="33" y="18"/>
                  <a:pt x="34" y="19"/>
                  <a:pt x="35" y="20"/>
                </a:cubicBezTo>
                <a:close/>
                <a:moveTo>
                  <a:pt x="23" y="15"/>
                </a:moveTo>
                <a:lnTo>
                  <a:pt x="23" y="15"/>
                </a:lnTo>
                <a:cubicBezTo>
                  <a:pt x="23" y="15"/>
                  <a:pt x="24" y="14"/>
                  <a:pt x="24" y="13"/>
                </a:cubicBezTo>
                <a:cubicBezTo>
                  <a:pt x="24" y="13"/>
                  <a:pt x="23" y="13"/>
                  <a:pt x="23" y="13"/>
                </a:cubicBezTo>
                <a:lnTo>
                  <a:pt x="24" y="11"/>
                </a:lnTo>
                <a:lnTo>
                  <a:pt x="23" y="10"/>
                </a:lnTo>
                <a:lnTo>
                  <a:pt x="19" y="12"/>
                </a:lnTo>
                <a:lnTo>
                  <a:pt x="19" y="13"/>
                </a:lnTo>
                <a:lnTo>
                  <a:pt x="21" y="14"/>
                </a:lnTo>
                <a:cubicBezTo>
                  <a:pt x="21" y="14"/>
                  <a:pt x="21" y="14"/>
                  <a:pt x="21" y="15"/>
                </a:cubicBezTo>
                <a:cubicBezTo>
                  <a:pt x="21" y="15"/>
                  <a:pt x="23" y="15"/>
                  <a:pt x="23" y="15"/>
                </a:cubicBezTo>
                <a:close/>
                <a:moveTo>
                  <a:pt x="19" y="27"/>
                </a:moveTo>
                <a:lnTo>
                  <a:pt x="19" y="27"/>
                </a:lnTo>
                <a:cubicBezTo>
                  <a:pt x="19" y="26"/>
                  <a:pt x="18" y="24"/>
                  <a:pt x="18" y="23"/>
                </a:cubicBezTo>
                <a:lnTo>
                  <a:pt x="19" y="22"/>
                </a:lnTo>
                <a:cubicBezTo>
                  <a:pt x="19" y="22"/>
                  <a:pt x="19" y="22"/>
                  <a:pt x="19" y="22"/>
                </a:cubicBezTo>
                <a:cubicBezTo>
                  <a:pt x="18" y="23"/>
                  <a:pt x="17" y="23"/>
                  <a:pt x="16" y="23"/>
                </a:cubicBezTo>
                <a:cubicBezTo>
                  <a:pt x="16" y="25"/>
                  <a:pt x="16" y="27"/>
                  <a:pt x="18" y="28"/>
                </a:cubicBezTo>
                <a:cubicBezTo>
                  <a:pt x="18" y="28"/>
                  <a:pt x="19" y="27"/>
                  <a:pt x="19" y="27"/>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8" name="Freeform 1878"/>
          <p:cNvSpPr>
            <a:spLocks/>
          </p:cNvSpPr>
          <p:nvPr userDrawn="1"/>
        </p:nvSpPr>
        <p:spPr bwMode="auto">
          <a:xfrm>
            <a:off x="339726" y="520700"/>
            <a:ext cx="7938" cy="7938"/>
          </a:xfrm>
          <a:custGeom>
            <a:avLst/>
            <a:gdLst>
              <a:gd name="T0" fmla="*/ 0 w 11"/>
              <a:gd name="T1" fmla="*/ 5 h 11"/>
              <a:gd name="T2" fmla="*/ 0 w 11"/>
              <a:gd name="T3" fmla="*/ 5 h 11"/>
              <a:gd name="T4" fmla="*/ 5 w 11"/>
              <a:gd name="T5" fmla="*/ 0 h 11"/>
              <a:gd name="T6" fmla="*/ 11 w 11"/>
              <a:gd name="T7" fmla="*/ 5 h 11"/>
              <a:gd name="T8" fmla="*/ 5 w 11"/>
              <a:gd name="T9" fmla="*/ 11 h 11"/>
              <a:gd name="T10" fmla="*/ 0 w 11"/>
              <a:gd name="T11" fmla="*/ 5 h 11"/>
            </a:gdLst>
            <a:ahLst/>
            <a:cxnLst>
              <a:cxn ang="0">
                <a:pos x="T0" y="T1"/>
              </a:cxn>
              <a:cxn ang="0">
                <a:pos x="T2" y="T3"/>
              </a:cxn>
              <a:cxn ang="0">
                <a:pos x="T4" y="T5"/>
              </a:cxn>
              <a:cxn ang="0">
                <a:pos x="T6" y="T7"/>
              </a:cxn>
              <a:cxn ang="0">
                <a:pos x="T8" y="T9"/>
              </a:cxn>
              <a:cxn ang="0">
                <a:pos x="T10" y="T11"/>
              </a:cxn>
            </a:cxnLst>
            <a:rect l="0" t="0" r="r" b="b"/>
            <a:pathLst>
              <a:path w="11" h="11">
                <a:moveTo>
                  <a:pt x="0" y="5"/>
                </a:moveTo>
                <a:lnTo>
                  <a:pt x="0" y="5"/>
                </a:lnTo>
                <a:cubicBezTo>
                  <a:pt x="0" y="2"/>
                  <a:pt x="2" y="0"/>
                  <a:pt x="5" y="0"/>
                </a:cubicBezTo>
                <a:cubicBezTo>
                  <a:pt x="8" y="0"/>
                  <a:pt x="11" y="2"/>
                  <a:pt x="11" y="5"/>
                </a:cubicBezTo>
                <a:cubicBezTo>
                  <a:pt x="11" y="8"/>
                  <a:pt x="8" y="11"/>
                  <a:pt x="5" y="11"/>
                </a:cubicBezTo>
                <a:cubicBezTo>
                  <a:pt x="2" y="11"/>
                  <a:pt x="0" y="8"/>
                  <a:pt x="0"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79" name="Freeform 1879"/>
          <p:cNvSpPr>
            <a:spLocks/>
          </p:cNvSpPr>
          <p:nvPr userDrawn="1"/>
        </p:nvSpPr>
        <p:spPr bwMode="auto">
          <a:xfrm>
            <a:off x="407988" y="674688"/>
            <a:ext cx="7938" cy="4763"/>
          </a:xfrm>
          <a:custGeom>
            <a:avLst/>
            <a:gdLst>
              <a:gd name="T0" fmla="*/ 10 w 11"/>
              <a:gd name="T1" fmla="*/ 0 h 7"/>
              <a:gd name="T2" fmla="*/ 10 w 11"/>
              <a:gd name="T3" fmla="*/ 0 h 7"/>
              <a:gd name="T4" fmla="*/ 8 w 11"/>
              <a:gd name="T5" fmla="*/ 6 h 7"/>
              <a:gd name="T6" fmla="*/ 0 w 11"/>
              <a:gd name="T7" fmla="*/ 4 h 7"/>
              <a:gd name="T8" fmla="*/ 10 w 11"/>
              <a:gd name="T9" fmla="*/ 0 h 7"/>
            </a:gdLst>
            <a:ahLst/>
            <a:cxnLst>
              <a:cxn ang="0">
                <a:pos x="T0" y="T1"/>
              </a:cxn>
              <a:cxn ang="0">
                <a:pos x="T2" y="T3"/>
              </a:cxn>
              <a:cxn ang="0">
                <a:pos x="T4" y="T5"/>
              </a:cxn>
              <a:cxn ang="0">
                <a:pos x="T6" y="T7"/>
              </a:cxn>
              <a:cxn ang="0">
                <a:pos x="T8" y="T9"/>
              </a:cxn>
            </a:cxnLst>
            <a:rect l="0" t="0" r="r" b="b"/>
            <a:pathLst>
              <a:path w="11" h="7">
                <a:moveTo>
                  <a:pt x="10" y="0"/>
                </a:moveTo>
                <a:lnTo>
                  <a:pt x="10" y="0"/>
                </a:lnTo>
                <a:cubicBezTo>
                  <a:pt x="11" y="2"/>
                  <a:pt x="10" y="5"/>
                  <a:pt x="8" y="6"/>
                </a:cubicBezTo>
                <a:cubicBezTo>
                  <a:pt x="6" y="7"/>
                  <a:pt x="2" y="7"/>
                  <a:pt x="0" y="4"/>
                </a:cubicBezTo>
                <a:cubicBezTo>
                  <a:pt x="4" y="5"/>
                  <a:pt x="8" y="2"/>
                  <a:pt x="1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0" name="Freeform 1880"/>
          <p:cNvSpPr>
            <a:spLocks/>
          </p:cNvSpPr>
          <p:nvPr userDrawn="1"/>
        </p:nvSpPr>
        <p:spPr bwMode="auto">
          <a:xfrm>
            <a:off x="395288" y="660400"/>
            <a:ext cx="14288" cy="7938"/>
          </a:xfrm>
          <a:custGeom>
            <a:avLst/>
            <a:gdLst>
              <a:gd name="T0" fmla="*/ 10 w 20"/>
              <a:gd name="T1" fmla="*/ 1 h 12"/>
              <a:gd name="T2" fmla="*/ 10 w 20"/>
              <a:gd name="T3" fmla="*/ 1 h 12"/>
              <a:gd name="T4" fmla="*/ 16 w 20"/>
              <a:gd name="T5" fmla="*/ 9 h 12"/>
              <a:gd name="T6" fmla="*/ 4 w 20"/>
              <a:gd name="T7" fmla="*/ 6 h 12"/>
              <a:gd name="T8" fmla="*/ 1 w 20"/>
              <a:gd name="T9" fmla="*/ 4 h 12"/>
              <a:gd name="T10" fmla="*/ 1 w 20"/>
              <a:gd name="T11" fmla="*/ 3 h 12"/>
              <a:gd name="T12" fmla="*/ 3 w 20"/>
              <a:gd name="T13" fmla="*/ 3 h 12"/>
              <a:gd name="T14" fmla="*/ 4 w 20"/>
              <a:gd name="T15" fmla="*/ 5 h 12"/>
              <a:gd name="T16" fmla="*/ 6 w 20"/>
              <a:gd name="T17" fmla="*/ 4 h 12"/>
              <a:gd name="T18" fmla="*/ 7 w 20"/>
              <a:gd name="T19" fmla="*/ 6 h 12"/>
              <a:gd name="T20" fmla="*/ 8 w 20"/>
              <a:gd name="T21" fmla="*/ 3 h 12"/>
              <a:gd name="T22" fmla="*/ 10 w 2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2">
                <a:moveTo>
                  <a:pt x="10" y="1"/>
                </a:moveTo>
                <a:lnTo>
                  <a:pt x="10" y="1"/>
                </a:lnTo>
                <a:cubicBezTo>
                  <a:pt x="15" y="0"/>
                  <a:pt x="20" y="4"/>
                  <a:pt x="16" y="9"/>
                </a:cubicBezTo>
                <a:cubicBezTo>
                  <a:pt x="13" y="12"/>
                  <a:pt x="6" y="8"/>
                  <a:pt x="4" y="6"/>
                </a:cubicBezTo>
                <a:lnTo>
                  <a:pt x="1" y="4"/>
                </a:lnTo>
                <a:cubicBezTo>
                  <a:pt x="1" y="4"/>
                  <a:pt x="0" y="3"/>
                  <a:pt x="1" y="3"/>
                </a:cubicBezTo>
                <a:lnTo>
                  <a:pt x="3" y="3"/>
                </a:lnTo>
                <a:cubicBezTo>
                  <a:pt x="3" y="4"/>
                  <a:pt x="3" y="4"/>
                  <a:pt x="4" y="5"/>
                </a:cubicBezTo>
                <a:cubicBezTo>
                  <a:pt x="4" y="4"/>
                  <a:pt x="5" y="3"/>
                  <a:pt x="6" y="4"/>
                </a:cubicBezTo>
                <a:cubicBezTo>
                  <a:pt x="6" y="5"/>
                  <a:pt x="6" y="6"/>
                  <a:pt x="7" y="6"/>
                </a:cubicBezTo>
                <a:cubicBezTo>
                  <a:pt x="7" y="6"/>
                  <a:pt x="7" y="4"/>
                  <a:pt x="8" y="3"/>
                </a:cubicBezTo>
                <a:cubicBezTo>
                  <a:pt x="9" y="3"/>
                  <a:pt x="10" y="2"/>
                  <a:pt x="10"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1" name="Freeform 1881"/>
          <p:cNvSpPr>
            <a:spLocks/>
          </p:cNvSpPr>
          <p:nvPr userDrawn="1"/>
        </p:nvSpPr>
        <p:spPr bwMode="auto">
          <a:xfrm>
            <a:off x="401638" y="652463"/>
            <a:ext cx="3175" cy="3175"/>
          </a:xfrm>
          <a:custGeom>
            <a:avLst/>
            <a:gdLst>
              <a:gd name="T0" fmla="*/ 3 w 3"/>
              <a:gd name="T1" fmla="*/ 0 h 4"/>
              <a:gd name="T2" fmla="*/ 3 w 3"/>
              <a:gd name="T3" fmla="*/ 0 h 4"/>
              <a:gd name="T4" fmla="*/ 1 w 3"/>
              <a:gd name="T5" fmla="*/ 4 h 4"/>
              <a:gd name="T6" fmla="*/ 0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lnTo>
                  <a:pt x="3" y="0"/>
                </a:lnTo>
                <a:cubicBezTo>
                  <a:pt x="3" y="1"/>
                  <a:pt x="3" y="3"/>
                  <a:pt x="1" y="4"/>
                </a:cubicBezTo>
                <a:cubicBezTo>
                  <a:pt x="1" y="3"/>
                  <a:pt x="1" y="3"/>
                  <a:pt x="0" y="2"/>
                </a:cubicBezTo>
                <a:cubicBezTo>
                  <a:pt x="1" y="2"/>
                  <a:pt x="2" y="0"/>
                  <a:pt x="3"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2" name="Freeform 1882"/>
          <p:cNvSpPr>
            <a:spLocks/>
          </p:cNvSpPr>
          <p:nvPr userDrawn="1"/>
        </p:nvSpPr>
        <p:spPr bwMode="auto">
          <a:xfrm>
            <a:off x="384176" y="650875"/>
            <a:ext cx="17463" cy="9525"/>
          </a:xfrm>
          <a:custGeom>
            <a:avLst/>
            <a:gdLst>
              <a:gd name="T0" fmla="*/ 1 w 25"/>
              <a:gd name="T1" fmla="*/ 0 h 14"/>
              <a:gd name="T2" fmla="*/ 1 w 25"/>
              <a:gd name="T3" fmla="*/ 0 h 14"/>
              <a:gd name="T4" fmla="*/ 5 w 25"/>
              <a:gd name="T5" fmla="*/ 1 h 14"/>
              <a:gd name="T6" fmla="*/ 5 w 25"/>
              <a:gd name="T7" fmla="*/ 5 h 14"/>
              <a:gd name="T8" fmla="*/ 8 w 25"/>
              <a:gd name="T9" fmla="*/ 3 h 14"/>
              <a:gd name="T10" fmla="*/ 8 w 25"/>
              <a:gd name="T11" fmla="*/ 7 h 14"/>
              <a:gd name="T12" fmla="*/ 11 w 25"/>
              <a:gd name="T13" fmla="*/ 6 h 14"/>
              <a:gd name="T14" fmla="*/ 11 w 25"/>
              <a:gd name="T15" fmla="*/ 8 h 14"/>
              <a:gd name="T16" fmla="*/ 14 w 25"/>
              <a:gd name="T17" fmla="*/ 7 h 14"/>
              <a:gd name="T18" fmla="*/ 22 w 25"/>
              <a:gd name="T19" fmla="*/ 5 h 14"/>
              <a:gd name="T20" fmla="*/ 25 w 25"/>
              <a:gd name="T21" fmla="*/ 10 h 14"/>
              <a:gd name="T22" fmla="*/ 17 w 25"/>
              <a:gd name="T23" fmla="*/ 12 h 14"/>
              <a:gd name="T24" fmla="*/ 3 w 25"/>
              <a:gd name="T25" fmla="*/ 7 h 14"/>
              <a:gd name="T26" fmla="*/ 1 w 25"/>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14">
                <a:moveTo>
                  <a:pt x="1" y="0"/>
                </a:moveTo>
                <a:lnTo>
                  <a:pt x="1" y="0"/>
                </a:lnTo>
                <a:cubicBezTo>
                  <a:pt x="4" y="0"/>
                  <a:pt x="5" y="1"/>
                  <a:pt x="5" y="1"/>
                </a:cubicBezTo>
                <a:cubicBezTo>
                  <a:pt x="5" y="1"/>
                  <a:pt x="4" y="4"/>
                  <a:pt x="5" y="5"/>
                </a:cubicBezTo>
                <a:cubicBezTo>
                  <a:pt x="5" y="3"/>
                  <a:pt x="7" y="2"/>
                  <a:pt x="8" y="3"/>
                </a:cubicBezTo>
                <a:cubicBezTo>
                  <a:pt x="7" y="4"/>
                  <a:pt x="7" y="6"/>
                  <a:pt x="8" y="7"/>
                </a:cubicBezTo>
                <a:cubicBezTo>
                  <a:pt x="8" y="5"/>
                  <a:pt x="10" y="4"/>
                  <a:pt x="11" y="6"/>
                </a:cubicBezTo>
                <a:cubicBezTo>
                  <a:pt x="11" y="6"/>
                  <a:pt x="10" y="7"/>
                  <a:pt x="11" y="8"/>
                </a:cubicBezTo>
                <a:cubicBezTo>
                  <a:pt x="12" y="6"/>
                  <a:pt x="13" y="6"/>
                  <a:pt x="14" y="7"/>
                </a:cubicBezTo>
                <a:cubicBezTo>
                  <a:pt x="14" y="7"/>
                  <a:pt x="17" y="8"/>
                  <a:pt x="22" y="5"/>
                </a:cubicBezTo>
                <a:cubicBezTo>
                  <a:pt x="24" y="6"/>
                  <a:pt x="25" y="8"/>
                  <a:pt x="25" y="10"/>
                </a:cubicBezTo>
                <a:cubicBezTo>
                  <a:pt x="24" y="14"/>
                  <a:pt x="20" y="14"/>
                  <a:pt x="17" y="12"/>
                </a:cubicBezTo>
                <a:cubicBezTo>
                  <a:pt x="11" y="8"/>
                  <a:pt x="5" y="10"/>
                  <a:pt x="3" y="7"/>
                </a:cubicBezTo>
                <a:cubicBezTo>
                  <a:pt x="1" y="6"/>
                  <a:pt x="0" y="3"/>
                  <a:pt x="1"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3" name="Freeform 1883"/>
          <p:cNvSpPr>
            <a:spLocks/>
          </p:cNvSpPr>
          <p:nvPr userDrawn="1"/>
        </p:nvSpPr>
        <p:spPr bwMode="auto">
          <a:xfrm>
            <a:off x="398463" y="642938"/>
            <a:ext cx="3175" cy="3175"/>
          </a:xfrm>
          <a:custGeom>
            <a:avLst/>
            <a:gdLst>
              <a:gd name="T0" fmla="*/ 2 w 4"/>
              <a:gd name="T1" fmla="*/ 0 h 4"/>
              <a:gd name="T2" fmla="*/ 2 w 4"/>
              <a:gd name="T3" fmla="*/ 0 h 4"/>
              <a:gd name="T4" fmla="*/ 4 w 4"/>
              <a:gd name="T5" fmla="*/ 4 h 4"/>
              <a:gd name="T6" fmla="*/ 0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lnTo>
                  <a:pt x="2" y="0"/>
                </a:lnTo>
                <a:cubicBezTo>
                  <a:pt x="2" y="1"/>
                  <a:pt x="3" y="2"/>
                  <a:pt x="4" y="4"/>
                </a:cubicBezTo>
                <a:cubicBezTo>
                  <a:pt x="2" y="3"/>
                  <a:pt x="0" y="2"/>
                  <a:pt x="0" y="0"/>
                </a:cubicBezTo>
                <a:lnTo>
                  <a:pt x="2"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4" name="Freeform 1884"/>
          <p:cNvSpPr>
            <a:spLocks/>
          </p:cNvSpPr>
          <p:nvPr userDrawn="1"/>
        </p:nvSpPr>
        <p:spPr bwMode="auto">
          <a:xfrm>
            <a:off x="400051" y="641350"/>
            <a:ext cx="12700" cy="30163"/>
          </a:xfrm>
          <a:custGeom>
            <a:avLst/>
            <a:gdLst>
              <a:gd name="T0" fmla="*/ 4 w 19"/>
              <a:gd name="T1" fmla="*/ 0 h 42"/>
              <a:gd name="T2" fmla="*/ 4 w 19"/>
              <a:gd name="T3" fmla="*/ 0 h 42"/>
              <a:gd name="T4" fmla="*/ 18 w 19"/>
              <a:gd name="T5" fmla="*/ 33 h 42"/>
              <a:gd name="T6" fmla="*/ 12 w 19"/>
              <a:gd name="T7" fmla="*/ 40 h 42"/>
              <a:gd name="T8" fmla="*/ 4 w 19"/>
              <a:gd name="T9" fmla="*/ 38 h 42"/>
              <a:gd name="T10" fmla="*/ 13 w 19"/>
              <a:gd name="T11" fmla="*/ 28 h 42"/>
              <a:gd name="T12" fmla="*/ 11 w 19"/>
              <a:gd name="T13" fmla="*/ 18 h 42"/>
              <a:gd name="T14" fmla="*/ 9 w 19"/>
              <a:gd name="T15" fmla="*/ 24 h 42"/>
              <a:gd name="T16" fmla="*/ 4 w 19"/>
              <a:gd name="T17" fmla="*/ 23 h 42"/>
              <a:gd name="T18" fmla="*/ 5 w 19"/>
              <a:gd name="T19" fmla="*/ 21 h 42"/>
              <a:gd name="T20" fmla="*/ 6 w 19"/>
              <a:gd name="T21" fmla="*/ 10 h 42"/>
              <a:gd name="T22" fmla="*/ 2 w 19"/>
              <a:gd name="T23" fmla="*/ 15 h 42"/>
              <a:gd name="T24" fmla="*/ 0 w 19"/>
              <a:gd name="T25" fmla="*/ 15 h 42"/>
              <a:gd name="T26" fmla="*/ 0 w 19"/>
              <a:gd name="T27" fmla="*/ 6 h 42"/>
              <a:gd name="T28" fmla="*/ 6 w 19"/>
              <a:gd name="T29" fmla="*/ 8 h 42"/>
              <a:gd name="T30" fmla="*/ 4 w 19"/>
              <a:gd name="T3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42">
                <a:moveTo>
                  <a:pt x="4" y="0"/>
                </a:moveTo>
                <a:lnTo>
                  <a:pt x="4" y="0"/>
                </a:lnTo>
                <a:cubicBezTo>
                  <a:pt x="9" y="4"/>
                  <a:pt x="19" y="26"/>
                  <a:pt x="18" y="33"/>
                </a:cubicBezTo>
                <a:cubicBezTo>
                  <a:pt x="17" y="36"/>
                  <a:pt x="15" y="39"/>
                  <a:pt x="12" y="40"/>
                </a:cubicBezTo>
                <a:cubicBezTo>
                  <a:pt x="8" y="42"/>
                  <a:pt x="4" y="40"/>
                  <a:pt x="4" y="38"/>
                </a:cubicBezTo>
                <a:cubicBezTo>
                  <a:pt x="11" y="39"/>
                  <a:pt x="15" y="33"/>
                  <a:pt x="13" y="28"/>
                </a:cubicBezTo>
                <a:cubicBezTo>
                  <a:pt x="14" y="24"/>
                  <a:pt x="14" y="22"/>
                  <a:pt x="11" y="18"/>
                </a:cubicBezTo>
                <a:cubicBezTo>
                  <a:pt x="11" y="21"/>
                  <a:pt x="10" y="23"/>
                  <a:pt x="9" y="24"/>
                </a:cubicBezTo>
                <a:cubicBezTo>
                  <a:pt x="8" y="23"/>
                  <a:pt x="6" y="23"/>
                  <a:pt x="4" y="23"/>
                </a:cubicBezTo>
                <a:cubicBezTo>
                  <a:pt x="5" y="23"/>
                  <a:pt x="5" y="21"/>
                  <a:pt x="5" y="21"/>
                </a:cubicBezTo>
                <a:cubicBezTo>
                  <a:pt x="8" y="19"/>
                  <a:pt x="8" y="14"/>
                  <a:pt x="6" y="10"/>
                </a:cubicBezTo>
                <a:cubicBezTo>
                  <a:pt x="5" y="13"/>
                  <a:pt x="4" y="14"/>
                  <a:pt x="2" y="15"/>
                </a:cubicBezTo>
                <a:lnTo>
                  <a:pt x="0" y="15"/>
                </a:lnTo>
                <a:cubicBezTo>
                  <a:pt x="2" y="12"/>
                  <a:pt x="1" y="10"/>
                  <a:pt x="0" y="6"/>
                </a:cubicBezTo>
                <a:cubicBezTo>
                  <a:pt x="2" y="8"/>
                  <a:pt x="4" y="9"/>
                  <a:pt x="6" y="8"/>
                </a:cubicBezTo>
                <a:cubicBezTo>
                  <a:pt x="4" y="6"/>
                  <a:pt x="3" y="2"/>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5" name="Freeform 1885"/>
          <p:cNvSpPr>
            <a:spLocks/>
          </p:cNvSpPr>
          <p:nvPr userDrawn="1"/>
        </p:nvSpPr>
        <p:spPr bwMode="auto">
          <a:xfrm>
            <a:off x="377826" y="638175"/>
            <a:ext cx="20638" cy="15875"/>
          </a:xfrm>
          <a:custGeom>
            <a:avLst/>
            <a:gdLst>
              <a:gd name="T0" fmla="*/ 9 w 31"/>
              <a:gd name="T1" fmla="*/ 0 h 22"/>
              <a:gd name="T2" fmla="*/ 9 w 31"/>
              <a:gd name="T3" fmla="*/ 0 h 22"/>
              <a:gd name="T4" fmla="*/ 7 w 31"/>
              <a:gd name="T5" fmla="*/ 10 h 22"/>
              <a:gd name="T6" fmla="*/ 7 w 31"/>
              <a:gd name="T7" fmla="*/ 10 h 22"/>
              <a:gd name="T8" fmla="*/ 7 w 31"/>
              <a:gd name="T9" fmla="*/ 11 h 22"/>
              <a:gd name="T10" fmla="*/ 8 w 31"/>
              <a:gd name="T11" fmla="*/ 11 h 22"/>
              <a:gd name="T12" fmla="*/ 9 w 31"/>
              <a:gd name="T13" fmla="*/ 8 h 22"/>
              <a:gd name="T14" fmla="*/ 11 w 31"/>
              <a:gd name="T15" fmla="*/ 10 h 22"/>
              <a:gd name="T16" fmla="*/ 11 w 31"/>
              <a:gd name="T17" fmla="*/ 11 h 22"/>
              <a:gd name="T18" fmla="*/ 10 w 31"/>
              <a:gd name="T19" fmla="*/ 12 h 22"/>
              <a:gd name="T20" fmla="*/ 11 w 31"/>
              <a:gd name="T21" fmla="*/ 12 h 22"/>
              <a:gd name="T22" fmla="*/ 13 w 31"/>
              <a:gd name="T23" fmla="*/ 10 h 22"/>
              <a:gd name="T24" fmla="*/ 15 w 31"/>
              <a:gd name="T25" fmla="*/ 13 h 22"/>
              <a:gd name="T26" fmla="*/ 15 w 31"/>
              <a:gd name="T27" fmla="*/ 13 h 22"/>
              <a:gd name="T28" fmla="*/ 16 w 31"/>
              <a:gd name="T29" fmla="*/ 13 h 22"/>
              <a:gd name="T30" fmla="*/ 16 w 31"/>
              <a:gd name="T31" fmla="*/ 12 h 22"/>
              <a:gd name="T32" fmla="*/ 16 w 31"/>
              <a:gd name="T33" fmla="*/ 11 h 22"/>
              <a:gd name="T34" fmla="*/ 20 w 31"/>
              <a:gd name="T35" fmla="*/ 14 h 22"/>
              <a:gd name="T36" fmla="*/ 26 w 31"/>
              <a:gd name="T37" fmla="*/ 11 h 22"/>
              <a:gd name="T38" fmla="*/ 30 w 31"/>
              <a:gd name="T39" fmla="*/ 14 h 22"/>
              <a:gd name="T40" fmla="*/ 26 w 31"/>
              <a:gd name="T41" fmla="*/ 21 h 22"/>
              <a:gd name="T42" fmla="*/ 14 w 31"/>
              <a:gd name="T43" fmla="*/ 15 h 22"/>
              <a:gd name="T44" fmla="*/ 7 w 31"/>
              <a:gd name="T45" fmla="*/ 13 h 22"/>
              <a:gd name="T46" fmla="*/ 9 w 31"/>
              <a:gd name="T4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2">
                <a:moveTo>
                  <a:pt x="9" y="0"/>
                </a:moveTo>
                <a:lnTo>
                  <a:pt x="9" y="0"/>
                </a:lnTo>
                <a:cubicBezTo>
                  <a:pt x="14" y="4"/>
                  <a:pt x="8" y="6"/>
                  <a:pt x="7" y="10"/>
                </a:cubicBezTo>
                <a:lnTo>
                  <a:pt x="7" y="10"/>
                </a:lnTo>
                <a:lnTo>
                  <a:pt x="7" y="11"/>
                </a:lnTo>
                <a:lnTo>
                  <a:pt x="8" y="11"/>
                </a:lnTo>
                <a:cubicBezTo>
                  <a:pt x="8" y="9"/>
                  <a:pt x="9" y="8"/>
                  <a:pt x="9" y="8"/>
                </a:cubicBezTo>
                <a:cubicBezTo>
                  <a:pt x="9" y="7"/>
                  <a:pt x="11" y="10"/>
                  <a:pt x="11" y="10"/>
                </a:cubicBezTo>
                <a:cubicBezTo>
                  <a:pt x="11" y="10"/>
                  <a:pt x="11" y="10"/>
                  <a:pt x="11" y="11"/>
                </a:cubicBezTo>
                <a:cubicBezTo>
                  <a:pt x="10" y="11"/>
                  <a:pt x="10" y="11"/>
                  <a:pt x="10" y="12"/>
                </a:cubicBezTo>
                <a:lnTo>
                  <a:pt x="11" y="12"/>
                </a:lnTo>
                <a:cubicBezTo>
                  <a:pt x="11" y="11"/>
                  <a:pt x="12" y="11"/>
                  <a:pt x="13" y="10"/>
                </a:cubicBezTo>
                <a:cubicBezTo>
                  <a:pt x="14" y="10"/>
                  <a:pt x="14" y="12"/>
                  <a:pt x="15" y="13"/>
                </a:cubicBezTo>
                <a:lnTo>
                  <a:pt x="15" y="13"/>
                </a:lnTo>
                <a:lnTo>
                  <a:pt x="16" y="13"/>
                </a:lnTo>
                <a:cubicBezTo>
                  <a:pt x="16" y="13"/>
                  <a:pt x="16" y="12"/>
                  <a:pt x="16" y="12"/>
                </a:cubicBezTo>
                <a:lnTo>
                  <a:pt x="16" y="11"/>
                </a:lnTo>
                <a:cubicBezTo>
                  <a:pt x="18" y="11"/>
                  <a:pt x="19" y="13"/>
                  <a:pt x="20" y="14"/>
                </a:cubicBezTo>
                <a:cubicBezTo>
                  <a:pt x="22" y="14"/>
                  <a:pt x="23" y="10"/>
                  <a:pt x="26" y="11"/>
                </a:cubicBezTo>
                <a:cubicBezTo>
                  <a:pt x="26" y="11"/>
                  <a:pt x="29" y="12"/>
                  <a:pt x="30" y="14"/>
                </a:cubicBezTo>
                <a:cubicBezTo>
                  <a:pt x="31" y="19"/>
                  <a:pt x="29" y="20"/>
                  <a:pt x="26" y="21"/>
                </a:cubicBezTo>
                <a:cubicBezTo>
                  <a:pt x="21" y="22"/>
                  <a:pt x="18" y="17"/>
                  <a:pt x="14" y="15"/>
                </a:cubicBezTo>
                <a:cubicBezTo>
                  <a:pt x="12" y="14"/>
                  <a:pt x="9" y="14"/>
                  <a:pt x="7" y="13"/>
                </a:cubicBezTo>
                <a:cubicBezTo>
                  <a:pt x="0" y="10"/>
                  <a:pt x="7" y="3"/>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6" name="Freeform 1886"/>
          <p:cNvSpPr>
            <a:spLocks/>
          </p:cNvSpPr>
          <p:nvPr userDrawn="1"/>
        </p:nvSpPr>
        <p:spPr bwMode="auto">
          <a:xfrm>
            <a:off x="396876" y="625475"/>
            <a:ext cx="3175" cy="4763"/>
          </a:xfrm>
          <a:custGeom>
            <a:avLst/>
            <a:gdLst>
              <a:gd name="T0" fmla="*/ 5 w 5"/>
              <a:gd name="T1" fmla="*/ 1 h 5"/>
              <a:gd name="T2" fmla="*/ 5 w 5"/>
              <a:gd name="T3" fmla="*/ 1 h 5"/>
              <a:gd name="T4" fmla="*/ 2 w 5"/>
              <a:gd name="T5" fmla="*/ 5 h 5"/>
              <a:gd name="T6" fmla="*/ 0 w 5"/>
              <a:gd name="T7" fmla="*/ 2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lnTo>
                  <a:pt x="5" y="1"/>
                </a:lnTo>
                <a:cubicBezTo>
                  <a:pt x="4" y="3"/>
                  <a:pt x="3" y="4"/>
                  <a:pt x="2" y="5"/>
                </a:cubicBezTo>
                <a:cubicBezTo>
                  <a:pt x="2" y="5"/>
                  <a:pt x="1" y="3"/>
                  <a:pt x="0" y="2"/>
                </a:cubicBezTo>
                <a:cubicBezTo>
                  <a:pt x="2" y="0"/>
                  <a:pt x="3" y="0"/>
                  <a:pt x="5" y="1"/>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7" name="Freeform 1887"/>
          <p:cNvSpPr>
            <a:spLocks/>
          </p:cNvSpPr>
          <p:nvPr userDrawn="1"/>
        </p:nvSpPr>
        <p:spPr bwMode="auto">
          <a:xfrm>
            <a:off x="384176" y="623888"/>
            <a:ext cx="11113" cy="22225"/>
          </a:xfrm>
          <a:custGeom>
            <a:avLst/>
            <a:gdLst>
              <a:gd name="T0" fmla="*/ 10 w 16"/>
              <a:gd name="T1" fmla="*/ 0 h 31"/>
              <a:gd name="T2" fmla="*/ 10 w 16"/>
              <a:gd name="T3" fmla="*/ 0 h 31"/>
              <a:gd name="T4" fmla="*/ 16 w 16"/>
              <a:gd name="T5" fmla="*/ 11 h 31"/>
              <a:gd name="T6" fmla="*/ 12 w 16"/>
              <a:gd name="T7" fmla="*/ 15 h 31"/>
              <a:gd name="T8" fmla="*/ 15 w 16"/>
              <a:gd name="T9" fmla="*/ 28 h 31"/>
              <a:gd name="T10" fmla="*/ 9 w 16"/>
              <a:gd name="T11" fmla="*/ 30 h 31"/>
              <a:gd name="T12" fmla="*/ 0 w 16"/>
              <a:gd name="T13" fmla="*/ 5 h 31"/>
              <a:gd name="T14" fmla="*/ 10 w 16"/>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1">
                <a:moveTo>
                  <a:pt x="10" y="0"/>
                </a:moveTo>
                <a:lnTo>
                  <a:pt x="10" y="0"/>
                </a:lnTo>
                <a:cubicBezTo>
                  <a:pt x="13" y="4"/>
                  <a:pt x="14" y="8"/>
                  <a:pt x="16" y="11"/>
                </a:cubicBezTo>
                <a:cubicBezTo>
                  <a:pt x="16" y="11"/>
                  <a:pt x="13" y="14"/>
                  <a:pt x="12" y="15"/>
                </a:cubicBezTo>
                <a:cubicBezTo>
                  <a:pt x="10" y="20"/>
                  <a:pt x="12" y="25"/>
                  <a:pt x="15" y="28"/>
                </a:cubicBezTo>
                <a:cubicBezTo>
                  <a:pt x="15" y="28"/>
                  <a:pt x="11" y="31"/>
                  <a:pt x="9" y="30"/>
                </a:cubicBezTo>
                <a:cubicBezTo>
                  <a:pt x="6" y="29"/>
                  <a:pt x="0" y="9"/>
                  <a:pt x="0" y="5"/>
                </a:cubicBezTo>
                <a:cubicBezTo>
                  <a:pt x="4" y="4"/>
                  <a:pt x="7" y="3"/>
                  <a:pt x="1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8" name="Freeform 1888"/>
          <p:cNvSpPr>
            <a:spLocks/>
          </p:cNvSpPr>
          <p:nvPr userDrawn="1"/>
        </p:nvSpPr>
        <p:spPr bwMode="auto">
          <a:xfrm>
            <a:off x="393701" y="619125"/>
            <a:ext cx="85725" cy="38100"/>
          </a:xfrm>
          <a:custGeom>
            <a:avLst/>
            <a:gdLst>
              <a:gd name="T0" fmla="*/ 110 w 119"/>
              <a:gd name="T1" fmla="*/ 6 h 52"/>
              <a:gd name="T2" fmla="*/ 110 w 119"/>
              <a:gd name="T3" fmla="*/ 6 h 52"/>
              <a:gd name="T4" fmla="*/ 112 w 119"/>
              <a:gd name="T5" fmla="*/ 13 h 52"/>
              <a:gd name="T6" fmla="*/ 117 w 119"/>
              <a:gd name="T7" fmla="*/ 20 h 52"/>
              <a:gd name="T8" fmla="*/ 113 w 119"/>
              <a:gd name="T9" fmla="*/ 26 h 52"/>
              <a:gd name="T10" fmla="*/ 89 w 119"/>
              <a:gd name="T11" fmla="*/ 25 h 52"/>
              <a:gd name="T12" fmla="*/ 83 w 119"/>
              <a:gd name="T13" fmla="*/ 25 h 52"/>
              <a:gd name="T14" fmla="*/ 81 w 119"/>
              <a:gd name="T15" fmla="*/ 21 h 52"/>
              <a:gd name="T16" fmla="*/ 77 w 119"/>
              <a:gd name="T17" fmla="*/ 27 h 52"/>
              <a:gd name="T18" fmla="*/ 75 w 119"/>
              <a:gd name="T19" fmla="*/ 22 h 52"/>
              <a:gd name="T20" fmla="*/ 71 w 119"/>
              <a:gd name="T21" fmla="*/ 28 h 52"/>
              <a:gd name="T22" fmla="*/ 70 w 119"/>
              <a:gd name="T23" fmla="*/ 23 h 52"/>
              <a:gd name="T24" fmla="*/ 66 w 119"/>
              <a:gd name="T25" fmla="*/ 30 h 52"/>
              <a:gd name="T26" fmla="*/ 64 w 119"/>
              <a:gd name="T27" fmla="*/ 25 h 52"/>
              <a:gd name="T28" fmla="*/ 60 w 119"/>
              <a:gd name="T29" fmla="*/ 32 h 52"/>
              <a:gd name="T30" fmla="*/ 58 w 119"/>
              <a:gd name="T31" fmla="*/ 27 h 52"/>
              <a:gd name="T32" fmla="*/ 55 w 119"/>
              <a:gd name="T33" fmla="*/ 34 h 52"/>
              <a:gd name="T34" fmla="*/ 53 w 119"/>
              <a:gd name="T35" fmla="*/ 30 h 52"/>
              <a:gd name="T36" fmla="*/ 49 w 119"/>
              <a:gd name="T37" fmla="*/ 37 h 52"/>
              <a:gd name="T38" fmla="*/ 48 w 119"/>
              <a:gd name="T39" fmla="*/ 32 h 52"/>
              <a:gd name="T40" fmla="*/ 43 w 119"/>
              <a:gd name="T41" fmla="*/ 42 h 52"/>
              <a:gd name="T42" fmla="*/ 26 w 119"/>
              <a:gd name="T43" fmla="*/ 52 h 52"/>
              <a:gd name="T44" fmla="*/ 21 w 119"/>
              <a:gd name="T45" fmla="*/ 39 h 52"/>
              <a:gd name="T46" fmla="*/ 31 w 119"/>
              <a:gd name="T47" fmla="*/ 39 h 52"/>
              <a:gd name="T48" fmla="*/ 39 w 119"/>
              <a:gd name="T49" fmla="*/ 35 h 52"/>
              <a:gd name="T50" fmla="*/ 31 w 119"/>
              <a:gd name="T51" fmla="*/ 37 h 52"/>
              <a:gd name="T52" fmla="*/ 15 w 119"/>
              <a:gd name="T53" fmla="*/ 29 h 52"/>
              <a:gd name="T54" fmla="*/ 16 w 119"/>
              <a:gd name="T55" fmla="*/ 28 h 52"/>
              <a:gd name="T56" fmla="*/ 27 w 119"/>
              <a:gd name="T57" fmla="*/ 31 h 52"/>
              <a:gd name="T58" fmla="*/ 16 w 119"/>
              <a:gd name="T59" fmla="*/ 23 h 52"/>
              <a:gd name="T60" fmla="*/ 15 w 119"/>
              <a:gd name="T61" fmla="*/ 17 h 52"/>
              <a:gd name="T62" fmla="*/ 15 w 119"/>
              <a:gd name="T63" fmla="*/ 22 h 52"/>
              <a:gd name="T64" fmla="*/ 10 w 119"/>
              <a:gd name="T65" fmla="*/ 18 h 52"/>
              <a:gd name="T66" fmla="*/ 10 w 119"/>
              <a:gd name="T67" fmla="*/ 20 h 52"/>
              <a:gd name="T68" fmla="*/ 7 w 119"/>
              <a:gd name="T69" fmla="*/ 20 h 52"/>
              <a:gd name="T70" fmla="*/ 11 w 119"/>
              <a:gd name="T71" fmla="*/ 23 h 52"/>
              <a:gd name="T72" fmla="*/ 2 w 119"/>
              <a:gd name="T73" fmla="*/ 29 h 52"/>
              <a:gd name="T74" fmla="*/ 2 w 119"/>
              <a:gd name="T75" fmla="*/ 20 h 52"/>
              <a:gd name="T76" fmla="*/ 11 w 119"/>
              <a:gd name="T77" fmla="*/ 11 h 52"/>
              <a:gd name="T78" fmla="*/ 19 w 119"/>
              <a:gd name="T79" fmla="*/ 13 h 52"/>
              <a:gd name="T80" fmla="*/ 36 w 119"/>
              <a:gd name="T81" fmla="*/ 27 h 52"/>
              <a:gd name="T82" fmla="*/ 63 w 119"/>
              <a:gd name="T83" fmla="*/ 21 h 52"/>
              <a:gd name="T84" fmla="*/ 69 w 119"/>
              <a:gd name="T85" fmla="*/ 22 h 52"/>
              <a:gd name="T86" fmla="*/ 69 w 119"/>
              <a:gd name="T87" fmla="*/ 19 h 52"/>
              <a:gd name="T88" fmla="*/ 73 w 119"/>
              <a:gd name="T89" fmla="*/ 19 h 52"/>
              <a:gd name="T90" fmla="*/ 74 w 119"/>
              <a:gd name="T91" fmla="*/ 17 h 52"/>
              <a:gd name="T92" fmla="*/ 78 w 119"/>
              <a:gd name="T93" fmla="*/ 17 h 52"/>
              <a:gd name="T94" fmla="*/ 79 w 119"/>
              <a:gd name="T95" fmla="*/ 14 h 52"/>
              <a:gd name="T96" fmla="*/ 82 w 119"/>
              <a:gd name="T97" fmla="*/ 12 h 52"/>
              <a:gd name="T98" fmla="*/ 95 w 119"/>
              <a:gd name="T99" fmla="*/ 0 h 52"/>
              <a:gd name="T100" fmla="*/ 100 w 119"/>
              <a:gd name="T101" fmla="*/ 11 h 52"/>
              <a:gd name="T102" fmla="*/ 105 w 119"/>
              <a:gd name="T103" fmla="*/ 3 h 52"/>
              <a:gd name="T104" fmla="*/ 110 w 119"/>
              <a:gd name="T105"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9" h="52">
                <a:moveTo>
                  <a:pt x="110" y="6"/>
                </a:moveTo>
                <a:lnTo>
                  <a:pt x="110" y="6"/>
                </a:lnTo>
                <a:cubicBezTo>
                  <a:pt x="111" y="8"/>
                  <a:pt x="112" y="11"/>
                  <a:pt x="112" y="13"/>
                </a:cubicBezTo>
                <a:cubicBezTo>
                  <a:pt x="113" y="15"/>
                  <a:pt x="116" y="19"/>
                  <a:pt x="117" y="20"/>
                </a:cubicBezTo>
                <a:cubicBezTo>
                  <a:pt x="119" y="23"/>
                  <a:pt x="117" y="26"/>
                  <a:pt x="113" y="26"/>
                </a:cubicBezTo>
                <a:cubicBezTo>
                  <a:pt x="101" y="26"/>
                  <a:pt x="97" y="25"/>
                  <a:pt x="89" y="25"/>
                </a:cubicBezTo>
                <a:cubicBezTo>
                  <a:pt x="87" y="26"/>
                  <a:pt x="83" y="25"/>
                  <a:pt x="83" y="25"/>
                </a:cubicBezTo>
                <a:cubicBezTo>
                  <a:pt x="83" y="24"/>
                  <a:pt x="83" y="22"/>
                  <a:pt x="81" y="21"/>
                </a:cubicBezTo>
                <a:cubicBezTo>
                  <a:pt x="82" y="24"/>
                  <a:pt x="80" y="27"/>
                  <a:pt x="77" y="27"/>
                </a:cubicBezTo>
                <a:cubicBezTo>
                  <a:pt x="77" y="27"/>
                  <a:pt x="78" y="24"/>
                  <a:pt x="75" y="22"/>
                </a:cubicBezTo>
                <a:cubicBezTo>
                  <a:pt x="76" y="25"/>
                  <a:pt x="74" y="28"/>
                  <a:pt x="71" y="28"/>
                </a:cubicBezTo>
                <a:cubicBezTo>
                  <a:pt x="72" y="26"/>
                  <a:pt x="71" y="24"/>
                  <a:pt x="70" y="23"/>
                </a:cubicBezTo>
                <a:cubicBezTo>
                  <a:pt x="70" y="27"/>
                  <a:pt x="69" y="29"/>
                  <a:pt x="66" y="30"/>
                </a:cubicBezTo>
                <a:cubicBezTo>
                  <a:pt x="66" y="28"/>
                  <a:pt x="65" y="26"/>
                  <a:pt x="64" y="25"/>
                </a:cubicBezTo>
                <a:cubicBezTo>
                  <a:pt x="65" y="28"/>
                  <a:pt x="63" y="32"/>
                  <a:pt x="60" y="32"/>
                </a:cubicBezTo>
                <a:cubicBezTo>
                  <a:pt x="60" y="31"/>
                  <a:pt x="60" y="29"/>
                  <a:pt x="58" y="27"/>
                </a:cubicBezTo>
                <a:cubicBezTo>
                  <a:pt x="59" y="33"/>
                  <a:pt x="57" y="34"/>
                  <a:pt x="55" y="34"/>
                </a:cubicBezTo>
                <a:cubicBezTo>
                  <a:pt x="55" y="32"/>
                  <a:pt x="54" y="31"/>
                  <a:pt x="53" y="30"/>
                </a:cubicBezTo>
                <a:cubicBezTo>
                  <a:pt x="54" y="33"/>
                  <a:pt x="53" y="37"/>
                  <a:pt x="49" y="37"/>
                </a:cubicBezTo>
                <a:cubicBezTo>
                  <a:pt x="49" y="37"/>
                  <a:pt x="50" y="34"/>
                  <a:pt x="48" y="32"/>
                </a:cubicBezTo>
                <a:cubicBezTo>
                  <a:pt x="48" y="36"/>
                  <a:pt x="46" y="39"/>
                  <a:pt x="43" y="42"/>
                </a:cubicBezTo>
                <a:cubicBezTo>
                  <a:pt x="37" y="46"/>
                  <a:pt x="32" y="49"/>
                  <a:pt x="26" y="52"/>
                </a:cubicBezTo>
                <a:cubicBezTo>
                  <a:pt x="24" y="48"/>
                  <a:pt x="23" y="43"/>
                  <a:pt x="21" y="39"/>
                </a:cubicBezTo>
                <a:cubicBezTo>
                  <a:pt x="25" y="39"/>
                  <a:pt x="28" y="40"/>
                  <a:pt x="31" y="39"/>
                </a:cubicBezTo>
                <a:cubicBezTo>
                  <a:pt x="34" y="39"/>
                  <a:pt x="39" y="37"/>
                  <a:pt x="39" y="35"/>
                </a:cubicBezTo>
                <a:cubicBezTo>
                  <a:pt x="36" y="37"/>
                  <a:pt x="32" y="37"/>
                  <a:pt x="31" y="37"/>
                </a:cubicBezTo>
                <a:cubicBezTo>
                  <a:pt x="23" y="37"/>
                  <a:pt x="18" y="35"/>
                  <a:pt x="15" y="29"/>
                </a:cubicBezTo>
                <a:cubicBezTo>
                  <a:pt x="15" y="29"/>
                  <a:pt x="15" y="28"/>
                  <a:pt x="16" y="28"/>
                </a:cubicBezTo>
                <a:cubicBezTo>
                  <a:pt x="18" y="31"/>
                  <a:pt x="23" y="33"/>
                  <a:pt x="27" y="31"/>
                </a:cubicBezTo>
                <a:cubicBezTo>
                  <a:pt x="23" y="31"/>
                  <a:pt x="16" y="28"/>
                  <a:pt x="16" y="23"/>
                </a:cubicBezTo>
                <a:cubicBezTo>
                  <a:pt x="17" y="21"/>
                  <a:pt x="18" y="18"/>
                  <a:pt x="15" y="17"/>
                </a:cubicBezTo>
                <a:cubicBezTo>
                  <a:pt x="16" y="19"/>
                  <a:pt x="16" y="19"/>
                  <a:pt x="15" y="22"/>
                </a:cubicBezTo>
                <a:cubicBezTo>
                  <a:pt x="13" y="20"/>
                  <a:pt x="12" y="18"/>
                  <a:pt x="10" y="18"/>
                </a:cubicBezTo>
                <a:cubicBezTo>
                  <a:pt x="10" y="19"/>
                  <a:pt x="10" y="19"/>
                  <a:pt x="10" y="20"/>
                </a:cubicBezTo>
                <a:cubicBezTo>
                  <a:pt x="9" y="20"/>
                  <a:pt x="8" y="20"/>
                  <a:pt x="7" y="20"/>
                </a:cubicBezTo>
                <a:cubicBezTo>
                  <a:pt x="7" y="21"/>
                  <a:pt x="11" y="21"/>
                  <a:pt x="11" y="23"/>
                </a:cubicBezTo>
                <a:cubicBezTo>
                  <a:pt x="14" y="30"/>
                  <a:pt x="6" y="33"/>
                  <a:pt x="2" y="29"/>
                </a:cubicBezTo>
                <a:cubicBezTo>
                  <a:pt x="0" y="26"/>
                  <a:pt x="0" y="22"/>
                  <a:pt x="2" y="20"/>
                </a:cubicBezTo>
                <a:cubicBezTo>
                  <a:pt x="7" y="16"/>
                  <a:pt x="8" y="14"/>
                  <a:pt x="11" y="11"/>
                </a:cubicBezTo>
                <a:cubicBezTo>
                  <a:pt x="14" y="7"/>
                  <a:pt x="18" y="10"/>
                  <a:pt x="19" y="13"/>
                </a:cubicBezTo>
                <a:cubicBezTo>
                  <a:pt x="23" y="22"/>
                  <a:pt x="29" y="26"/>
                  <a:pt x="36" y="27"/>
                </a:cubicBezTo>
                <a:cubicBezTo>
                  <a:pt x="44" y="29"/>
                  <a:pt x="53" y="25"/>
                  <a:pt x="63" y="21"/>
                </a:cubicBezTo>
                <a:cubicBezTo>
                  <a:pt x="67" y="20"/>
                  <a:pt x="68" y="19"/>
                  <a:pt x="69" y="22"/>
                </a:cubicBezTo>
                <a:cubicBezTo>
                  <a:pt x="70" y="20"/>
                  <a:pt x="69" y="19"/>
                  <a:pt x="69" y="19"/>
                </a:cubicBezTo>
                <a:cubicBezTo>
                  <a:pt x="70" y="17"/>
                  <a:pt x="73" y="17"/>
                  <a:pt x="73" y="19"/>
                </a:cubicBezTo>
                <a:cubicBezTo>
                  <a:pt x="74" y="18"/>
                  <a:pt x="74" y="17"/>
                  <a:pt x="74" y="17"/>
                </a:cubicBezTo>
                <a:cubicBezTo>
                  <a:pt x="76" y="14"/>
                  <a:pt x="78" y="16"/>
                  <a:pt x="78" y="17"/>
                </a:cubicBezTo>
                <a:cubicBezTo>
                  <a:pt x="80" y="16"/>
                  <a:pt x="79" y="14"/>
                  <a:pt x="79" y="14"/>
                </a:cubicBezTo>
                <a:cubicBezTo>
                  <a:pt x="80" y="13"/>
                  <a:pt x="81" y="13"/>
                  <a:pt x="82" y="12"/>
                </a:cubicBezTo>
                <a:cubicBezTo>
                  <a:pt x="88" y="12"/>
                  <a:pt x="93" y="8"/>
                  <a:pt x="95" y="0"/>
                </a:cubicBezTo>
                <a:cubicBezTo>
                  <a:pt x="98" y="4"/>
                  <a:pt x="99" y="5"/>
                  <a:pt x="100" y="11"/>
                </a:cubicBezTo>
                <a:cubicBezTo>
                  <a:pt x="103" y="9"/>
                  <a:pt x="104" y="7"/>
                  <a:pt x="105" y="3"/>
                </a:cubicBezTo>
                <a:cubicBezTo>
                  <a:pt x="106" y="4"/>
                  <a:pt x="108" y="5"/>
                  <a:pt x="110"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89" name="Freeform 1889"/>
          <p:cNvSpPr>
            <a:spLocks/>
          </p:cNvSpPr>
          <p:nvPr userDrawn="1"/>
        </p:nvSpPr>
        <p:spPr bwMode="auto">
          <a:xfrm>
            <a:off x="379413" y="615950"/>
            <a:ext cx="12700" cy="7938"/>
          </a:xfrm>
          <a:custGeom>
            <a:avLst/>
            <a:gdLst>
              <a:gd name="T0" fmla="*/ 0 w 17"/>
              <a:gd name="T1" fmla="*/ 6 h 11"/>
              <a:gd name="T2" fmla="*/ 0 w 17"/>
              <a:gd name="T3" fmla="*/ 6 h 11"/>
              <a:gd name="T4" fmla="*/ 9 w 17"/>
              <a:gd name="T5" fmla="*/ 6 h 11"/>
              <a:gd name="T6" fmla="*/ 15 w 17"/>
              <a:gd name="T7" fmla="*/ 0 h 11"/>
              <a:gd name="T8" fmla="*/ 10 w 17"/>
              <a:gd name="T9" fmla="*/ 9 h 11"/>
              <a:gd name="T10" fmla="*/ 0 w 17"/>
              <a:gd name="T11" fmla="*/ 6 h 11"/>
            </a:gdLst>
            <a:ahLst/>
            <a:cxnLst>
              <a:cxn ang="0">
                <a:pos x="T0" y="T1"/>
              </a:cxn>
              <a:cxn ang="0">
                <a:pos x="T2" y="T3"/>
              </a:cxn>
              <a:cxn ang="0">
                <a:pos x="T4" y="T5"/>
              </a:cxn>
              <a:cxn ang="0">
                <a:pos x="T6" y="T7"/>
              </a:cxn>
              <a:cxn ang="0">
                <a:pos x="T8" y="T9"/>
              </a:cxn>
              <a:cxn ang="0">
                <a:pos x="T10" y="T11"/>
              </a:cxn>
            </a:cxnLst>
            <a:rect l="0" t="0" r="r" b="b"/>
            <a:pathLst>
              <a:path w="17" h="11">
                <a:moveTo>
                  <a:pt x="0" y="6"/>
                </a:moveTo>
                <a:lnTo>
                  <a:pt x="0" y="6"/>
                </a:lnTo>
                <a:cubicBezTo>
                  <a:pt x="1" y="7"/>
                  <a:pt x="6" y="8"/>
                  <a:pt x="9" y="6"/>
                </a:cubicBezTo>
                <a:cubicBezTo>
                  <a:pt x="13" y="5"/>
                  <a:pt x="15" y="2"/>
                  <a:pt x="15" y="0"/>
                </a:cubicBezTo>
                <a:cubicBezTo>
                  <a:pt x="17" y="3"/>
                  <a:pt x="14" y="7"/>
                  <a:pt x="10" y="9"/>
                </a:cubicBezTo>
                <a:cubicBezTo>
                  <a:pt x="7" y="11"/>
                  <a:pt x="1" y="11"/>
                  <a:pt x="0" y="6"/>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0" name="Freeform 1890"/>
          <p:cNvSpPr>
            <a:spLocks/>
          </p:cNvSpPr>
          <p:nvPr userDrawn="1"/>
        </p:nvSpPr>
        <p:spPr bwMode="auto">
          <a:xfrm>
            <a:off x="377826" y="604838"/>
            <a:ext cx="11113" cy="15875"/>
          </a:xfrm>
          <a:custGeom>
            <a:avLst/>
            <a:gdLst>
              <a:gd name="T0" fmla="*/ 8 w 17"/>
              <a:gd name="T1" fmla="*/ 0 h 21"/>
              <a:gd name="T2" fmla="*/ 8 w 17"/>
              <a:gd name="T3" fmla="*/ 0 h 21"/>
              <a:gd name="T4" fmla="*/ 14 w 17"/>
              <a:gd name="T5" fmla="*/ 8 h 21"/>
              <a:gd name="T6" fmla="*/ 12 w 17"/>
              <a:gd name="T7" fmla="*/ 19 h 21"/>
              <a:gd name="T8" fmla="*/ 1 w 17"/>
              <a:gd name="T9" fmla="*/ 14 h 21"/>
              <a:gd name="T10" fmla="*/ 0 w 17"/>
              <a:gd name="T11" fmla="*/ 3 h 21"/>
              <a:gd name="T12" fmla="*/ 6 w 17"/>
              <a:gd name="T13" fmla="*/ 7 h 21"/>
              <a:gd name="T14" fmla="*/ 8 w 17"/>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1">
                <a:moveTo>
                  <a:pt x="8" y="0"/>
                </a:moveTo>
                <a:lnTo>
                  <a:pt x="8" y="0"/>
                </a:lnTo>
                <a:cubicBezTo>
                  <a:pt x="9" y="4"/>
                  <a:pt x="12" y="5"/>
                  <a:pt x="14" y="8"/>
                </a:cubicBezTo>
                <a:cubicBezTo>
                  <a:pt x="17" y="12"/>
                  <a:pt x="16" y="17"/>
                  <a:pt x="12" y="19"/>
                </a:cubicBezTo>
                <a:cubicBezTo>
                  <a:pt x="8" y="21"/>
                  <a:pt x="3" y="19"/>
                  <a:pt x="1" y="14"/>
                </a:cubicBezTo>
                <a:cubicBezTo>
                  <a:pt x="0" y="11"/>
                  <a:pt x="3" y="8"/>
                  <a:pt x="0" y="3"/>
                </a:cubicBezTo>
                <a:cubicBezTo>
                  <a:pt x="2" y="6"/>
                  <a:pt x="5" y="7"/>
                  <a:pt x="6" y="7"/>
                </a:cubicBezTo>
                <a:cubicBezTo>
                  <a:pt x="7" y="6"/>
                  <a:pt x="8" y="2"/>
                  <a:pt x="8"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1" name="Freeform 1891"/>
          <p:cNvSpPr>
            <a:spLocks/>
          </p:cNvSpPr>
          <p:nvPr userDrawn="1"/>
        </p:nvSpPr>
        <p:spPr bwMode="auto">
          <a:xfrm>
            <a:off x="377826" y="604838"/>
            <a:ext cx="3175" cy="3175"/>
          </a:xfrm>
          <a:custGeom>
            <a:avLst/>
            <a:gdLst>
              <a:gd name="T0" fmla="*/ 4 w 4"/>
              <a:gd name="T1" fmla="*/ 0 h 3"/>
              <a:gd name="T2" fmla="*/ 4 w 4"/>
              <a:gd name="T3" fmla="*/ 0 h 3"/>
              <a:gd name="T4" fmla="*/ 4 w 4"/>
              <a:gd name="T5" fmla="*/ 3 h 3"/>
              <a:gd name="T6" fmla="*/ 0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lnTo>
                  <a:pt x="4" y="0"/>
                </a:lnTo>
                <a:cubicBezTo>
                  <a:pt x="4" y="1"/>
                  <a:pt x="4" y="2"/>
                  <a:pt x="4" y="3"/>
                </a:cubicBezTo>
                <a:cubicBezTo>
                  <a:pt x="2" y="3"/>
                  <a:pt x="1" y="2"/>
                  <a:pt x="0" y="1"/>
                </a:cubicBezTo>
                <a:cubicBezTo>
                  <a:pt x="2" y="1"/>
                  <a:pt x="3" y="0"/>
                  <a:pt x="4"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2" name="Freeform 1892"/>
          <p:cNvSpPr>
            <a:spLocks/>
          </p:cNvSpPr>
          <p:nvPr userDrawn="1"/>
        </p:nvSpPr>
        <p:spPr bwMode="auto">
          <a:xfrm>
            <a:off x="347663" y="534988"/>
            <a:ext cx="31750" cy="66675"/>
          </a:xfrm>
          <a:custGeom>
            <a:avLst/>
            <a:gdLst>
              <a:gd name="T0" fmla="*/ 0 w 46"/>
              <a:gd name="T1" fmla="*/ 1 h 93"/>
              <a:gd name="T2" fmla="*/ 0 w 46"/>
              <a:gd name="T3" fmla="*/ 1 h 93"/>
              <a:gd name="T4" fmla="*/ 3 w 46"/>
              <a:gd name="T5" fmla="*/ 0 h 93"/>
              <a:gd name="T6" fmla="*/ 45 w 46"/>
              <a:gd name="T7" fmla="*/ 87 h 93"/>
              <a:gd name="T8" fmla="*/ 43 w 46"/>
              <a:gd name="T9" fmla="*/ 92 h 93"/>
              <a:gd name="T10" fmla="*/ 37 w 46"/>
              <a:gd name="T11" fmla="*/ 90 h 93"/>
              <a:gd name="T12" fmla="*/ 0 w 46"/>
              <a:gd name="T13" fmla="*/ 1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0" y="1"/>
                </a:moveTo>
                <a:lnTo>
                  <a:pt x="0" y="1"/>
                </a:lnTo>
                <a:lnTo>
                  <a:pt x="3" y="0"/>
                </a:lnTo>
                <a:lnTo>
                  <a:pt x="45" y="87"/>
                </a:lnTo>
                <a:cubicBezTo>
                  <a:pt x="46" y="89"/>
                  <a:pt x="45" y="91"/>
                  <a:pt x="43" y="92"/>
                </a:cubicBezTo>
                <a:cubicBezTo>
                  <a:pt x="41" y="93"/>
                  <a:pt x="38" y="92"/>
                  <a:pt x="37" y="90"/>
                </a:cubicBezTo>
                <a:lnTo>
                  <a:pt x="0" y="1"/>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3" name="Freeform 1893"/>
          <p:cNvSpPr>
            <a:spLocks/>
          </p:cNvSpPr>
          <p:nvPr userDrawn="1"/>
        </p:nvSpPr>
        <p:spPr bwMode="auto">
          <a:xfrm>
            <a:off x="411163" y="679450"/>
            <a:ext cx="4763" cy="1588"/>
          </a:xfrm>
          <a:custGeom>
            <a:avLst/>
            <a:gdLst>
              <a:gd name="T0" fmla="*/ 5 w 5"/>
              <a:gd name="T1" fmla="*/ 0 h 3"/>
              <a:gd name="T2" fmla="*/ 5 w 5"/>
              <a:gd name="T3" fmla="*/ 0 h 3"/>
              <a:gd name="T4" fmla="*/ 4 w 5"/>
              <a:gd name="T5" fmla="*/ 3 h 3"/>
              <a:gd name="T6" fmla="*/ 0 w 5"/>
              <a:gd name="T7" fmla="*/ 2 h 3"/>
              <a:gd name="T8" fmla="*/ 5 w 5"/>
              <a:gd name="T9" fmla="*/ 0 h 3"/>
            </a:gdLst>
            <a:ahLst/>
            <a:cxnLst>
              <a:cxn ang="0">
                <a:pos x="T0" y="T1"/>
              </a:cxn>
              <a:cxn ang="0">
                <a:pos x="T2" y="T3"/>
              </a:cxn>
              <a:cxn ang="0">
                <a:pos x="T4" y="T5"/>
              </a:cxn>
              <a:cxn ang="0">
                <a:pos x="T6" y="T7"/>
              </a:cxn>
              <a:cxn ang="0">
                <a:pos x="T8" y="T9"/>
              </a:cxn>
            </a:cxnLst>
            <a:rect l="0" t="0" r="r" b="b"/>
            <a:pathLst>
              <a:path w="5" h="3">
                <a:moveTo>
                  <a:pt x="5" y="0"/>
                </a:moveTo>
                <a:lnTo>
                  <a:pt x="5" y="0"/>
                </a:lnTo>
                <a:cubicBezTo>
                  <a:pt x="5" y="1"/>
                  <a:pt x="4" y="2"/>
                  <a:pt x="4" y="3"/>
                </a:cubicBezTo>
                <a:cubicBezTo>
                  <a:pt x="3" y="3"/>
                  <a:pt x="1" y="3"/>
                  <a:pt x="0" y="2"/>
                </a:cubicBezTo>
                <a:cubicBezTo>
                  <a:pt x="2" y="2"/>
                  <a:pt x="4" y="1"/>
                  <a:pt x="5"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4" name="Freeform 1894"/>
          <p:cNvSpPr>
            <a:spLocks/>
          </p:cNvSpPr>
          <p:nvPr userDrawn="1"/>
        </p:nvSpPr>
        <p:spPr bwMode="auto">
          <a:xfrm>
            <a:off x="373063" y="598488"/>
            <a:ext cx="9525" cy="6350"/>
          </a:xfrm>
          <a:custGeom>
            <a:avLst/>
            <a:gdLst>
              <a:gd name="T0" fmla="*/ 0 w 13"/>
              <a:gd name="T1" fmla="*/ 5 h 9"/>
              <a:gd name="T2" fmla="*/ 0 w 13"/>
              <a:gd name="T3" fmla="*/ 5 h 9"/>
              <a:gd name="T4" fmla="*/ 7 w 13"/>
              <a:gd name="T5" fmla="*/ 6 h 9"/>
              <a:gd name="T6" fmla="*/ 11 w 13"/>
              <a:gd name="T7" fmla="*/ 0 h 9"/>
              <a:gd name="T8" fmla="*/ 8 w 13"/>
              <a:gd name="T9" fmla="*/ 8 h 9"/>
              <a:gd name="T10" fmla="*/ 0 w 13"/>
              <a:gd name="T11" fmla="*/ 5 h 9"/>
            </a:gdLst>
            <a:ahLst/>
            <a:cxnLst>
              <a:cxn ang="0">
                <a:pos x="T0" y="T1"/>
              </a:cxn>
              <a:cxn ang="0">
                <a:pos x="T2" y="T3"/>
              </a:cxn>
              <a:cxn ang="0">
                <a:pos x="T4" y="T5"/>
              </a:cxn>
              <a:cxn ang="0">
                <a:pos x="T6" y="T7"/>
              </a:cxn>
              <a:cxn ang="0">
                <a:pos x="T8" y="T9"/>
              </a:cxn>
              <a:cxn ang="0">
                <a:pos x="T10" y="T11"/>
              </a:cxn>
            </a:cxnLst>
            <a:rect l="0" t="0" r="r" b="b"/>
            <a:pathLst>
              <a:path w="13" h="9">
                <a:moveTo>
                  <a:pt x="0" y="5"/>
                </a:moveTo>
                <a:lnTo>
                  <a:pt x="0" y="5"/>
                </a:lnTo>
                <a:cubicBezTo>
                  <a:pt x="1" y="7"/>
                  <a:pt x="4" y="7"/>
                  <a:pt x="7" y="6"/>
                </a:cubicBezTo>
                <a:cubicBezTo>
                  <a:pt x="10" y="4"/>
                  <a:pt x="11" y="2"/>
                  <a:pt x="11" y="0"/>
                </a:cubicBezTo>
                <a:cubicBezTo>
                  <a:pt x="13" y="3"/>
                  <a:pt x="11" y="7"/>
                  <a:pt x="8" y="8"/>
                </a:cubicBezTo>
                <a:cubicBezTo>
                  <a:pt x="5" y="9"/>
                  <a:pt x="0" y="9"/>
                  <a:pt x="0"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5" name="Freeform 1895"/>
          <p:cNvSpPr>
            <a:spLocks/>
          </p:cNvSpPr>
          <p:nvPr userDrawn="1"/>
        </p:nvSpPr>
        <p:spPr bwMode="auto">
          <a:xfrm>
            <a:off x="406401" y="657225"/>
            <a:ext cx="3175" cy="3175"/>
          </a:xfrm>
          <a:custGeom>
            <a:avLst/>
            <a:gdLst>
              <a:gd name="T0" fmla="*/ 2 w 3"/>
              <a:gd name="T1" fmla="*/ 0 h 4"/>
              <a:gd name="T2" fmla="*/ 2 w 3"/>
              <a:gd name="T3" fmla="*/ 0 h 4"/>
              <a:gd name="T4" fmla="*/ 2 w 3"/>
              <a:gd name="T5" fmla="*/ 4 h 4"/>
              <a:gd name="T6" fmla="*/ 0 w 3"/>
              <a:gd name="T7" fmla="*/ 3 h 4"/>
              <a:gd name="T8" fmla="*/ 2 w 3"/>
              <a:gd name="T9" fmla="*/ 0 h 4"/>
            </a:gdLst>
            <a:ahLst/>
            <a:cxnLst>
              <a:cxn ang="0">
                <a:pos x="T0" y="T1"/>
              </a:cxn>
              <a:cxn ang="0">
                <a:pos x="T2" y="T3"/>
              </a:cxn>
              <a:cxn ang="0">
                <a:pos x="T4" y="T5"/>
              </a:cxn>
              <a:cxn ang="0">
                <a:pos x="T6" y="T7"/>
              </a:cxn>
              <a:cxn ang="0">
                <a:pos x="T8" y="T9"/>
              </a:cxn>
            </a:cxnLst>
            <a:rect l="0" t="0" r="r" b="b"/>
            <a:pathLst>
              <a:path w="3" h="4">
                <a:moveTo>
                  <a:pt x="2" y="0"/>
                </a:moveTo>
                <a:lnTo>
                  <a:pt x="2" y="0"/>
                </a:lnTo>
                <a:cubicBezTo>
                  <a:pt x="2" y="1"/>
                  <a:pt x="3" y="3"/>
                  <a:pt x="2" y="4"/>
                </a:cubicBezTo>
                <a:cubicBezTo>
                  <a:pt x="2" y="4"/>
                  <a:pt x="1" y="3"/>
                  <a:pt x="0" y="3"/>
                </a:cubicBezTo>
                <a:cubicBezTo>
                  <a:pt x="1" y="2"/>
                  <a:pt x="2" y="1"/>
                  <a:pt x="2"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6" name="Freeform 1896"/>
          <p:cNvSpPr>
            <a:spLocks/>
          </p:cNvSpPr>
          <p:nvPr userDrawn="1"/>
        </p:nvSpPr>
        <p:spPr bwMode="auto">
          <a:xfrm>
            <a:off x="392113" y="660400"/>
            <a:ext cx="3175" cy="1588"/>
          </a:xfrm>
          <a:custGeom>
            <a:avLst/>
            <a:gdLst>
              <a:gd name="T0" fmla="*/ 0 w 5"/>
              <a:gd name="T1" fmla="*/ 0 h 4"/>
              <a:gd name="T2" fmla="*/ 0 w 5"/>
              <a:gd name="T3" fmla="*/ 0 h 4"/>
              <a:gd name="T4" fmla="*/ 4 w 5"/>
              <a:gd name="T5" fmla="*/ 2 h 4"/>
              <a:gd name="T6" fmla="*/ 5 w 5"/>
              <a:gd name="T7" fmla="*/ 4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lnTo>
                  <a:pt x="0" y="0"/>
                </a:lnTo>
                <a:cubicBezTo>
                  <a:pt x="2" y="0"/>
                  <a:pt x="4" y="2"/>
                  <a:pt x="4" y="2"/>
                </a:cubicBezTo>
                <a:cubicBezTo>
                  <a:pt x="4" y="3"/>
                  <a:pt x="5" y="4"/>
                  <a:pt x="5" y="4"/>
                </a:cubicBezTo>
                <a:cubicBezTo>
                  <a:pt x="4" y="4"/>
                  <a:pt x="0" y="2"/>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7" name="Freeform 1897"/>
          <p:cNvSpPr>
            <a:spLocks/>
          </p:cNvSpPr>
          <p:nvPr userDrawn="1"/>
        </p:nvSpPr>
        <p:spPr bwMode="auto">
          <a:xfrm>
            <a:off x="403226" y="666750"/>
            <a:ext cx="12700" cy="9525"/>
          </a:xfrm>
          <a:custGeom>
            <a:avLst/>
            <a:gdLst>
              <a:gd name="T0" fmla="*/ 0 w 19"/>
              <a:gd name="T1" fmla="*/ 7 h 12"/>
              <a:gd name="T2" fmla="*/ 0 w 19"/>
              <a:gd name="T3" fmla="*/ 7 h 12"/>
              <a:gd name="T4" fmla="*/ 10 w 19"/>
              <a:gd name="T5" fmla="*/ 7 h 12"/>
              <a:gd name="T6" fmla="*/ 16 w 19"/>
              <a:gd name="T7" fmla="*/ 0 h 12"/>
              <a:gd name="T8" fmla="*/ 12 w 19"/>
              <a:gd name="T9" fmla="*/ 10 h 12"/>
              <a:gd name="T10" fmla="*/ 0 w 19"/>
              <a:gd name="T11" fmla="*/ 7 h 12"/>
            </a:gdLst>
            <a:ahLst/>
            <a:cxnLst>
              <a:cxn ang="0">
                <a:pos x="T0" y="T1"/>
              </a:cxn>
              <a:cxn ang="0">
                <a:pos x="T2" y="T3"/>
              </a:cxn>
              <a:cxn ang="0">
                <a:pos x="T4" y="T5"/>
              </a:cxn>
              <a:cxn ang="0">
                <a:pos x="T6" y="T7"/>
              </a:cxn>
              <a:cxn ang="0">
                <a:pos x="T8" y="T9"/>
              </a:cxn>
              <a:cxn ang="0">
                <a:pos x="T10" y="T11"/>
              </a:cxn>
            </a:cxnLst>
            <a:rect l="0" t="0" r="r" b="b"/>
            <a:pathLst>
              <a:path w="19" h="12">
                <a:moveTo>
                  <a:pt x="0" y="7"/>
                </a:moveTo>
                <a:lnTo>
                  <a:pt x="0" y="7"/>
                </a:lnTo>
                <a:cubicBezTo>
                  <a:pt x="1" y="8"/>
                  <a:pt x="6" y="9"/>
                  <a:pt x="10" y="7"/>
                </a:cubicBezTo>
                <a:cubicBezTo>
                  <a:pt x="15" y="5"/>
                  <a:pt x="16" y="2"/>
                  <a:pt x="16" y="0"/>
                </a:cubicBezTo>
                <a:cubicBezTo>
                  <a:pt x="19" y="4"/>
                  <a:pt x="16" y="8"/>
                  <a:pt x="12" y="10"/>
                </a:cubicBezTo>
                <a:cubicBezTo>
                  <a:pt x="8" y="12"/>
                  <a:pt x="1" y="12"/>
                  <a:pt x="0" y="7"/>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8" name="Freeform 1898"/>
          <p:cNvSpPr>
            <a:spLocks/>
          </p:cNvSpPr>
          <p:nvPr userDrawn="1"/>
        </p:nvSpPr>
        <p:spPr bwMode="auto">
          <a:xfrm>
            <a:off x="461963" y="633413"/>
            <a:ext cx="12700" cy="4763"/>
          </a:xfrm>
          <a:custGeom>
            <a:avLst/>
            <a:gdLst>
              <a:gd name="T0" fmla="*/ 16 w 18"/>
              <a:gd name="T1" fmla="*/ 0 h 6"/>
              <a:gd name="T2" fmla="*/ 16 w 18"/>
              <a:gd name="T3" fmla="*/ 0 h 6"/>
              <a:gd name="T4" fmla="*/ 17 w 18"/>
              <a:gd name="T5" fmla="*/ 4 h 6"/>
              <a:gd name="T6" fmla="*/ 0 w 18"/>
              <a:gd name="T7" fmla="*/ 4 h 6"/>
              <a:gd name="T8" fmla="*/ 16 w 18"/>
              <a:gd name="T9" fmla="*/ 0 h 6"/>
            </a:gdLst>
            <a:ahLst/>
            <a:cxnLst>
              <a:cxn ang="0">
                <a:pos x="T0" y="T1"/>
              </a:cxn>
              <a:cxn ang="0">
                <a:pos x="T2" y="T3"/>
              </a:cxn>
              <a:cxn ang="0">
                <a:pos x="T4" y="T5"/>
              </a:cxn>
              <a:cxn ang="0">
                <a:pos x="T6" y="T7"/>
              </a:cxn>
              <a:cxn ang="0">
                <a:pos x="T8" y="T9"/>
              </a:cxn>
            </a:cxnLst>
            <a:rect l="0" t="0" r="r" b="b"/>
            <a:pathLst>
              <a:path w="18" h="6">
                <a:moveTo>
                  <a:pt x="16" y="0"/>
                </a:moveTo>
                <a:lnTo>
                  <a:pt x="16" y="0"/>
                </a:lnTo>
                <a:cubicBezTo>
                  <a:pt x="18" y="1"/>
                  <a:pt x="18" y="3"/>
                  <a:pt x="17" y="4"/>
                </a:cubicBezTo>
                <a:cubicBezTo>
                  <a:pt x="15" y="6"/>
                  <a:pt x="9" y="4"/>
                  <a:pt x="0" y="4"/>
                </a:cubicBezTo>
                <a:cubicBezTo>
                  <a:pt x="6" y="2"/>
                  <a:pt x="16" y="6"/>
                  <a:pt x="16"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099" name="Freeform 1899"/>
          <p:cNvSpPr>
            <a:spLocks/>
          </p:cNvSpPr>
          <p:nvPr userDrawn="1"/>
        </p:nvSpPr>
        <p:spPr bwMode="auto">
          <a:xfrm>
            <a:off x="458788" y="633413"/>
            <a:ext cx="0" cy="1588"/>
          </a:xfrm>
          <a:custGeom>
            <a:avLst/>
            <a:gdLst>
              <a:gd name="T0" fmla="*/ 0 w 1"/>
              <a:gd name="T1" fmla="*/ 0 h 2"/>
              <a:gd name="T2" fmla="*/ 0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lnTo>
                  <a:pt x="0" y="0"/>
                </a:lnTo>
                <a:cubicBezTo>
                  <a:pt x="1" y="0"/>
                  <a:pt x="1" y="2"/>
                  <a:pt x="0" y="2"/>
                </a:cubicBezTo>
                <a:cubicBezTo>
                  <a:pt x="0" y="2"/>
                  <a:pt x="0" y="0"/>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0" name="Freeform 1900"/>
          <p:cNvSpPr>
            <a:spLocks/>
          </p:cNvSpPr>
          <p:nvPr userDrawn="1"/>
        </p:nvSpPr>
        <p:spPr bwMode="auto">
          <a:xfrm>
            <a:off x="455613" y="633413"/>
            <a:ext cx="1588" cy="3175"/>
          </a:xfrm>
          <a:custGeom>
            <a:avLst/>
            <a:gdLst>
              <a:gd name="T0" fmla="*/ 0 w 2"/>
              <a:gd name="T1" fmla="*/ 0 h 4"/>
              <a:gd name="T2" fmla="*/ 0 w 2"/>
              <a:gd name="T3" fmla="*/ 0 h 4"/>
              <a:gd name="T4" fmla="*/ 0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cubicBezTo>
                  <a:pt x="2" y="1"/>
                  <a:pt x="2" y="3"/>
                  <a:pt x="0" y="4"/>
                </a:cubicBezTo>
                <a:cubicBezTo>
                  <a:pt x="1" y="3"/>
                  <a:pt x="0" y="0"/>
                  <a:pt x="0"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1" name="Freeform 1901"/>
          <p:cNvSpPr>
            <a:spLocks/>
          </p:cNvSpPr>
          <p:nvPr userDrawn="1"/>
        </p:nvSpPr>
        <p:spPr bwMode="auto">
          <a:xfrm>
            <a:off x="468313" y="630238"/>
            <a:ext cx="4763" cy="4763"/>
          </a:xfrm>
          <a:custGeom>
            <a:avLst/>
            <a:gdLst>
              <a:gd name="T0" fmla="*/ 3 w 7"/>
              <a:gd name="T1" fmla="*/ 0 h 7"/>
              <a:gd name="T2" fmla="*/ 3 w 7"/>
              <a:gd name="T3" fmla="*/ 0 h 7"/>
              <a:gd name="T4" fmla="*/ 0 w 7"/>
              <a:gd name="T5" fmla="*/ 5 h 7"/>
              <a:gd name="T6" fmla="*/ 3 w 7"/>
              <a:gd name="T7" fmla="*/ 0 h 7"/>
            </a:gdLst>
            <a:ahLst/>
            <a:cxnLst>
              <a:cxn ang="0">
                <a:pos x="T0" y="T1"/>
              </a:cxn>
              <a:cxn ang="0">
                <a:pos x="T2" y="T3"/>
              </a:cxn>
              <a:cxn ang="0">
                <a:pos x="T4" y="T5"/>
              </a:cxn>
              <a:cxn ang="0">
                <a:pos x="T6" y="T7"/>
              </a:cxn>
            </a:cxnLst>
            <a:rect l="0" t="0" r="r" b="b"/>
            <a:pathLst>
              <a:path w="7" h="7">
                <a:moveTo>
                  <a:pt x="3" y="0"/>
                </a:moveTo>
                <a:lnTo>
                  <a:pt x="3" y="0"/>
                </a:lnTo>
                <a:cubicBezTo>
                  <a:pt x="7" y="4"/>
                  <a:pt x="4" y="7"/>
                  <a:pt x="0" y="5"/>
                </a:cubicBezTo>
                <a:cubicBezTo>
                  <a:pt x="4" y="4"/>
                  <a:pt x="4" y="2"/>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2" name="Freeform 1902"/>
          <p:cNvSpPr>
            <a:spLocks/>
          </p:cNvSpPr>
          <p:nvPr userDrawn="1"/>
        </p:nvSpPr>
        <p:spPr bwMode="auto">
          <a:xfrm>
            <a:off x="384176" y="614363"/>
            <a:ext cx="3175" cy="3175"/>
          </a:xfrm>
          <a:custGeom>
            <a:avLst/>
            <a:gdLst>
              <a:gd name="T0" fmla="*/ 3 w 4"/>
              <a:gd name="T1" fmla="*/ 0 h 6"/>
              <a:gd name="T2" fmla="*/ 3 w 4"/>
              <a:gd name="T3" fmla="*/ 0 h 6"/>
              <a:gd name="T4" fmla="*/ 3 w 4"/>
              <a:gd name="T5" fmla="*/ 4 h 6"/>
              <a:gd name="T6" fmla="*/ 0 w 4"/>
              <a:gd name="T7" fmla="*/ 6 h 6"/>
              <a:gd name="T8" fmla="*/ 3 w 4"/>
              <a:gd name="T9" fmla="*/ 0 h 6"/>
            </a:gdLst>
            <a:ahLst/>
            <a:cxnLst>
              <a:cxn ang="0">
                <a:pos x="T0" y="T1"/>
              </a:cxn>
              <a:cxn ang="0">
                <a:pos x="T2" y="T3"/>
              </a:cxn>
              <a:cxn ang="0">
                <a:pos x="T4" y="T5"/>
              </a:cxn>
              <a:cxn ang="0">
                <a:pos x="T6" y="T7"/>
              </a:cxn>
              <a:cxn ang="0">
                <a:pos x="T8" y="T9"/>
              </a:cxn>
            </a:cxnLst>
            <a:rect l="0" t="0" r="r" b="b"/>
            <a:pathLst>
              <a:path w="4" h="6">
                <a:moveTo>
                  <a:pt x="3" y="0"/>
                </a:moveTo>
                <a:lnTo>
                  <a:pt x="3" y="0"/>
                </a:lnTo>
                <a:cubicBezTo>
                  <a:pt x="4" y="1"/>
                  <a:pt x="4" y="3"/>
                  <a:pt x="3" y="4"/>
                </a:cubicBezTo>
                <a:cubicBezTo>
                  <a:pt x="3" y="5"/>
                  <a:pt x="1" y="6"/>
                  <a:pt x="0" y="6"/>
                </a:cubicBezTo>
                <a:cubicBezTo>
                  <a:pt x="1" y="5"/>
                  <a:pt x="3" y="3"/>
                  <a:pt x="3"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3" name="Freeform 1903"/>
          <p:cNvSpPr>
            <a:spLocks/>
          </p:cNvSpPr>
          <p:nvPr userDrawn="1"/>
        </p:nvSpPr>
        <p:spPr bwMode="auto">
          <a:xfrm>
            <a:off x="409576" y="671513"/>
            <a:ext cx="3175" cy="3175"/>
          </a:xfrm>
          <a:custGeom>
            <a:avLst/>
            <a:gdLst>
              <a:gd name="T0" fmla="*/ 5 w 5"/>
              <a:gd name="T1" fmla="*/ 0 h 4"/>
              <a:gd name="T2" fmla="*/ 5 w 5"/>
              <a:gd name="T3" fmla="*/ 0 h 4"/>
              <a:gd name="T4" fmla="*/ 0 w 5"/>
              <a:gd name="T5" fmla="*/ 3 h 4"/>
              <a:gd name="T6" fmla="*/ 5 w 5"/>
              <a:gd name="T7" fmla="*/ 0 h 4"/>
            </a:gdLst>
            <a:ahLst/>
            <a:cxnLst>
              <a:cxn ang="0">
                <a:pos x="T0" y="T1"/>
              </a:cxn>
              <a:cxn ang="0">
                <a:pos x="T2" y="T3"/>
              </a:cxn>
              <a:cxn ang="0">
                <a:pos x="T4" y="T5"/>
              </a:cxn>
              <a:cxn ang="0">
                <a:pos x="T6" y="T7"/>
              </a:cxn>
            </a:cxnLst>
            <a:rect l="0" t="0" r="r" b="b"/>
            <a:pathLst>
              <a:path w="5" h="4">
                <a:moveTo>
                  <a:pt x="5" y="0"/>
                </a:moveTo>
                <a:lnTo>
                  <a:pt x="5" y="0"/>
                </a:lnTo>
                <a:cubicBezTo>
                  <a:pt x="5" y="2"/>
                  <a:pt x="2" y="4"/>
                  <a:pt x="0" y="3"/>
                </a:cubicBezTo>
                <a:cubicBezTo>
                  <a:pt x="2" y="2"/>
                  <a:pt x="4" y="1"/>
                  <a:pt x="5" y="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4" name="Freeform 1904"/>
          <p:cNvSpPr>
            <a:spLocks/>
          </p:cNvSpPr>
          <p:nvPr userDrawn="1"/>
        </p:nvSpPr>
        <p:spPr bwMode="auto">
          <a:xfrm>
            <a:off x="342901" y="528638"/>
            <a:ext cx="7938" cy="4763"/>
          </a:xfrm>
          <a:custGeom>
            <a:avLst/>
            <a:gdLst>
              <a:gd name="T0" fmla="*/ 1 w 9"/>
              <a:gd name="T1" fmla="*/ 5 h 7"/>
              <a:gd name="T2" fmla="*/ 1 w 9"/>
              <a:gd name="T3" fmla="*/ 5 h 7"/>
              <a:gd name="T4" fmla="*/ 1 w 9"/>
              <a:gd name="T5" fmla="*/ 3 h 7"/>
              <a:gd name="T6" fmla="*/ 7 w 9"/>
              <a:gd name="T7" fmla="*/ 0 h 7"/>
              <a:gd name="T8" fmla="*/ 8 w 9"/>
              <a:gd name="T9" fmla="*/ 2 h 7"/>
              <a:gd name="T10" fmla="*/ 6 w 9"/>
              <a:gd name="T11" fmla="*/ 6 h 7"/>
              <a:gd name="T12" fmla="*/ 1 w 9"/>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1" y="5"/>
                </a:moveTo>
                <a:lnTo>
                  <a:pt x="1" y="5"/>
                </a:lnTo>
                <a:cubicBezTo>
                  <a:pt x="0" y="5"/>
                  <a:pt x="0" y="4"/>
                  <a:pt x="1" y="3"/>
                </a:cubicBezTo>
                <a:cubicBezTo>
                  <a:pt x="3" y="3"/>
                  <a:pt x="5" y="2"/>
                  <a:pt x="7" y="0"/>
                </a:cubicBezTo>
                <a:cubicBezTo>
                  <a:pt x="7" y="0"/>
                  <a:pt x="8" y="1"/>
                  <a:pt x="8" y="2"/>
                </a:cubicBezTo>
                <a:cubicBezTo>
                  <a:pt x="9" y="3"/>
                  <a:pt x="8" y="5"/>
                  <a:pt x="6" y="6"/>
                </a:cubicBezTo>
                <a:cubicBezTo>
                  <a:pt x="4" y="7"/>
                  <a:pt x="1" y="7"/>
                  <a:pt x="1"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5" name="Freeform 1905"/>
          <p:cNvSpPr>
            <a:spLocks/>
          </p:cNvSpPr>
          <p:nvPr userDrawn="1"/>
        </p:nvSpPr>
        <p:spPr bwMode="auto">
          <a:xfrm>
            <a:off x="341313" y="492125"/>
            <a:ext cx="7938" cy="22225"/>
          </a:xfrm>
          <a:custGeom>
            <a:avLst/>
            <a:gdLst>
              <a:gd name="T0" fmla="*/ 6 w 12"/>
              <a:gd name="T1" fmla="*/ 0 h 29"/>
              <a:gd name="T2" fmla="*/ 6 w 12"/>
              <a:gd name="T3" fmla="*/ 0 h 29"/>
              <a:gd name="T4" fmla="*/ 8 w 12"/>
              <a:gd name="T5" fmla="*/ 3 h 29"/>
              <a:gd name="T6" fmla="*/ 5 w 12"/>
              <a:gd name="T7" fmla="*/ 9 h 29"/>
              <a:gd name="T8" fmla="*/ 9 w 12"/>
              <a:gd name="T9" fmla="*/ 4 h 29"/>
              <a:gd name="T10" fmla="*/ 10 w 12"/>
              <a:gd name="T11" fmla="*/ 6 h 29"/>
              <a:gd name="T12" fmla="*/ 6 w 12"/>
              <a:gd name="T13" fmla="*/ 12 h 29"/>
              <a:gd name="T14" fmla="*/ 11 w 12"/>
              <a:gd name="T15" fmla="*/ 7 h 29"/>
              <a:gd name="T16" fmla="*/ 12 w 12"/>
              <a:gd name="T17" fmla="*/ 9 h 29"/>
              <a:gd name="T18" fmla="*/ 12 w 12"/>
              <a:gd name="T19" fmla="*/ 10 h 29"/>
              <a:gd name="T20" fmla="*/ 7 w 12"/>
              <a:gd name="T21" fmla="*/ 14 h 29"/>
              <a:gd name="T22" fmla="*/ 12 w 12"/>
              <a:gd name="T23" fmla="*/ 12 h 29"/>
              <a:gd name="T24" fmla="*/ 12 w 12"/>
              <a:gd name="T25" fmla="*/ 15 h 29"/>
              <a:gd name="T26" fmla="*/ 7 w 12"/>
              <a:gd name="T27" fmla="*/ 17 h 29"/>
              <a:gd name="T28" fmla="*/ 12 w 12"/>
              <a:gd name="T29" fmla="*/ 16 h 29"/>
              <a:gd name="T30" fmla="*/ 11 w 12"/>
              <a:gd name="T31" fmla="*/ 18 h 29"/>
              <a:gd name="T32" fmla="*/ 6 w 12"/>
              <a:gd name="T33" fmla="*/ 19 h 29"/>
              <a:gd name="T34" fmla="*/ 10 w 12"/>
              <a:gd name="T35" fmla="*/ 20 h 29"/>
              <a:gd name="T36" fmla="*/ 10 w 12"/>
              <a:gd name="T37" fmla="*/ 21 h 29"/>
              <a:gd name="T38" fmla="*/ 4 w 12"/>
              <a:gd name="T39" fmla="*/ 21 h 29"/>
              <a:gd name="T40" fmla="*/ 9 w 12"/>
              <a:gd name="T41" fmla="*/ 23 h 29"/>
              <a:gd name="T42" fmla="*/ 7 w 12"/>
              <a:gd name="T43" fmla="*/ 24 h 29"/>
              <a:gd name="T44" fmla="*/ 2 w 12"/>
              <a:gd name="T45" fmla="*/ 29 h 29"/>
              <a:gd name="T46" fmla="*/ 0 w 12"/>
              <a:gd name="T47" fmla="*/ 28 h 29"/>
              <a:gd name="T48" fmla="*/ 2 w 12"/>
              <a:gd name="T49" fmla="*/ 24 h 29"/>
              <a:gd name="T50" fmla="*/ 0 w 12"/>
              <a:gd name="T51" fmla="*/ 19 h 29"/>
              <a:gd name="T52" fmla="*/ 0 w 12"/>
              <a:gd name="T53" fmla="*/ 19 h 29"/>
              <a:gd name="T54" fmla="*/ 3 w 12"/>
              <a:gd name="T55" fmla="*/ 19 h 29"/>
              <a:gd name="T56" fmla="*/ 2 w 12"/>
              <a:gd name="T57" fmla="*/ 10 h 29"/>
              <a:gd name="T58" fmla="*/ 6 w 12"/>
              <a:gd name="T5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29">
                <a:moveTo>
                  <a:pt x="6" y="0"/>
                </a:moveTo>
                <a:lnTo>
                  <a:pt x="6" y="0"/>
                </a:lnTo>
                <a:cubicBezTo>
                  <a:pt x="6" y="0"/>
                  <a:pt x="6" y="1"/>
                  <a:pt x="8" y="3"/>
                </a:cubicBezTo>
                <a:lnTo>
                  <a:pt x="5" y="9"/>
                </a:lnTo>
                <a:lnTo>
                  <a:pt x="9" y="4"/>
                </a:lnTo>
                <a:cubicBezTo>
                  <a:pt x="9" y="4"/>
                  <a:pt x="9" y="5"/>
                  <a:pt x="10" y="6"/>
                </a:cubicBezTo>
                <a:lnTo>
                  <a:pt x="6" y="12"/>
                </a:lnTo>
                <a:lnTo>
                  <a:pt x="11" y="7"/>
                </a:lnTo>
                <a:cubicBezTo>
                  <a:pt x="11" y="8"/>
                  <a:pt x="11" y="9"/>
                  <a:pt x="12" y="9"/>
                </a:cubicBezTo>
                <a:cubicBezTo>
                  <a:pt x="12" y="9"/>
                  <a:pt x="12" y="10"/>
                  <a:pt x="12" y="10"/>
                </a:cubicBezTo>
                <a:lnTo>
                  <a:pt x="7" y="14"/>
                </a:lnTo>
                <a:lnTo>
                  <a:pt x="12" y="12"/>
                </a:lnTo>
                <a:cubicBezTo>
                  <a:pt x="12" y="13"/>
                  <a:pt x="12" y="14"/>
                  <a:pt x="12" y="15"/>
                </a:cubicBezTo>
                <a:lnTo>
                  <a:pt x="7" y="17"/>
                </a:lnTo>
                <a:lnTo>
                  <a:pt x="12" y="16"/>
                </a:lnTo>
                <a:cubicBezTo>
                  <a:pt x="11" y="17"/>
                  <a:pt x="11" y="18"/>
                  <a:pt x="11" y="18"/>
                </a:cubicBezTo>
                <a:lnTo>
                  <a:pt x="6" y="19"/>
                </a:lnTo>
                <a:lnTo>
                  <a:pt x="10" y="20"/>
                </a:lnTo>
                <a:cubicBezTo>
                  <a:pt x="10" y="20"/>
                  <a:pt x="10" y="21"/>
                  <a:pt x="10" y="21"/>
                </a:cubicBezTo>
                <a:lnTo>
                  <a:pt x="4" y="21"/>
                </a:lnTo>
                <a:lnTo>
                  <a:pt x="9" y="23"/>
                </a:lnTo>
                <a:cubicBezTo>
                  <a:pt x="8" y="23"/>
                  <a:pt x="8" y="24"/>
                  <a:pt x="7" y="24"/>
                </a:cubicBezTo>
                <a:cubicBezTo>
                  <a:pt x="5" y="25"/>
                  <a:pt x="3" y="26"/>
                  <a:pt x="2" y="29"/>
                </a:cubicBezTo>
                <a:cubicBezTo>
                  <a:pt x="2" y="29"/>
                  <a:pt x="1" y="28"/>
                  <a:pt x="0" y="28"/>
                </a:cubicBezTo>
                <a:cubicBezTo>
                  <a:pt x="1" y="27"/>
                  <a:pt x="2" y="26"/>
                  <a:pt x="2" y="24"/>
                </a:cubicBezTo>
                <a:cubicBezTo>
                  <a:pt x="2" y="22"/>
                  <a:pt x="1" y="20"/>
                  <a:pt x="0" y="19"/>
                </a:cubicBezTo>
                <a:lnTo>
                  <a:pt x="0" y="19"/>
                </a:lnTo>
                <a:cubicBezTo>
                  <a:pt x="1" y="19"/>
                  <a:pt x="2" y="19"/>
                  <a:pt x="3" y="19"/>
                </a:cubicBezTo>
                <a:cubicBezTo>
                  <a:pt x="7" y="16"/>
                  <a:pt x="4" y="12"/>
                  <a:pt x="2" y="10"/>
                </a:cubicBezTo>
                <a:lnTo>
                  <a:pt x="6"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6" name="Freeform 1906"/>
          <p:cNvSpPr>
            <a:spLocks/>
          </p:cNvSpPr>
          <p:nvPr userDrawn="1"/>
        </p:nvSpPr>
        <p:spPr bwMode="auto">
          <a:xfrm>
            <a:off x="327026" y="490538"/>
            <a:ext cx="4763" cy="6350"/>
          </a:xfrm>
          <a:custGeom>
            <a:avLst/>
            <a:gdLst>
              <a:gd name="T0" fmla="*/ 5 w 8"/>
              <a:gd name="T1" fmla="*/ 8 h 8"/>
              <a:gd name="T2" fmla="*/ 5 w 8"/>
              <a:gd name="T3" fmla="*/ 8 h 8"/>
              <a:gd name="T4" fmla="*/ 4 w 8"/>
              <a:gd name="T5" fmla="*/ 2 h 8"/>
              <a:gd name="T6" fmla="*/ 8 w 8"/>
              <a:gd name="T7" fmla="*/ 6 h 8"/>
              <a:gd name="T8" fmla="*/ 5 w 8"/>
              <a:gd name="T9" fmla="*/ 8 h 8"/>
            </a:gdLst>
            <a:ahLst/>
            <a:cxnLst>
              <a:cxn ang="0">
                <a:pos x="T0" y="T1"/>
              </a:cxn>
              <a:cxn ang="0">
                <a:pos x="T2" y="T3"/>
              </a:cxn>
              <a:cxn ang="0">
                <a:pos x="T4" y="T5"/>
              </a:cxn>
              <a:cxn ang="0">
                <a:pos x="T6" y="T7"/>
              </a:cxn>
              <a:cxn ang="0">
                <a:pos x="T8" y="T9"/>
              </a:cxn>
            </a:cxnLst>
            <a:rect l="0" t="0" r="r" b="b"/>
            <a:pathLst>
              <a:path w="8" h="8">
                <a:moveTo>
                  <a:pt x="5" y="8"/>
                </a:moveTo>
                <a:lnTo>
                  <a:pt x="5" y="8"/>
                </a:lnTo>
                <a:cubicBezTo>
                  <a:pt x="0" y="4"/>
                  <a:pt x="4" y="3"/>
                  <a:pt x="4" y="2"/>
                </a:cubicBezTo>
                <a:cubicBezTo>
                  <a:pt x="5" y="2"/>
                  <a:pt x="8" y="0"/>
                  <a:pt x="8" y="6"/>
                </a:cubicBezTo>
                <a:lnTo>
                  <a:pt x="5" y="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7" name="Freeform 1907"/>
          <p:cNvSpPr>
            <a:spLocks/>
          </p:cNvSpPr>
          <p:nvPr userDrawn="1"/>
        </p:nvSpPr>
        <p:spPr bwMode="auto">
          <a:xfrm>
            <a:off x="319088" y="504825"/>
            <a:ext cx="17463" cy="12700"/>
          </a:xfrm>
          <a:custGeom>
            <a:avLst/>
            <a:gdLst>
              <a:gd name="T0" fmla="*/ 0 w 24"/>
              <a:gd name="T1" fmla="*/ 0 h 18"/>
              <a:gd name="T2" fmla="*/ 0 w 24"/>
              <a:gd name="T3" fmla="*/ 0 h 18"/>
              <a:gd name="T4" fmla="*/ 9 w 24"/>
              <a:gd name="T5" fmla="*/ 4 h 18"/>
              <a:gd name="T6" fmla="*/ 15 w 24"/>
              <a:gd name="T7" fmla="*/ 11 h 18"/>
              <a:gd name="T8" fmla="*/ 17 w 24"/>
              <a:gd name="T9" fmla="*/ 8 h 18"/>
              <a:gd name="T10" fmla="*/ 17 w 24"/>
              <a:gd name="T11" fmla="*/ 9 h 18"/>
              <a:gd name="T12" fmla="*/ 20 w 24"/>
              <a:gd name="T13" fmla="*/ 13 h 18"/>
              <a:gd name="T14" fmla="*/ 24 w 24"/>
              <a:gd name="T15" fmla="*/ 15 h 18"/>
              <a:gd name="T16" fmla="*/ 23 w 24"/>
              <a:gd name="T17" fmla="*/ 17 h 18"/>
              <a:gd name="T18" fmla="*/ 17 w 24"/>
              <a:gd name="T19" fmla="*/ 18 h 18"/>
              <a:gd name="T20" fmla="*/ 14 w 24"/>
              <a:gd name="T21" fmla="*/ 18 h 18"/>
              <a:gd name="T22" fmla="*/ 16 w 24"/>
              <a:gd name="T23" fmla="*/ 13 h 18"/>
              <a:gd name="T24" fmla="*/ 13 w 24"/>
              <a:gd name="T25" fmla="*/ 17 h 18"/>
              <a:gd name="T26" fmla="*/ 11 w 24"/>
              <a:gd name="T27" fmla="*/ 17 h 18"/>
              <a:gd name="T28" fmla="*/ 13 w 24"/>
              <a:gd name="T29" fmla="*/ 13 h 18"/>
              <a:gd name="T30" fmla="*/ 10 w 24"/>
              <a:gd name="T31" fmla="*/ 16 h 18"/>
              <a:gd name="T32" fmla="*/ 8 w 24"/>
              <a:gd name="T33" fmla="*/ 15 h 18"/>
              <a:gd name="T34" fmla="*/ 11 w 24"/>
              <a:gd name="T35" fmla="*/ 12 h 18"/>
              <a:gd name="T36" fmla="*/ 6 w 24"/>
              <a:gd name="T37" fmla="*/ 15 h 18"/>
              <a:gd name="T38" fmla="*/ 4 w 24"/>
              <a:gd name="T39" fmla="*/ 13 h 18"/>
              <a:gd name="T40" fmla="*/ 9 w 24"/>
              <a:gd name="T41" fmla="*/ 11 h 18"/>
              <a:gd name="T42" fmla="*/ 3 w 24"/>
              <a:gd name="T43" fmla="*/ 11 h 18"/>
              <a:gd name="T44" fmla="*/ 2 w 24"/>
              <a:gd name="T45" fmla="*/ 11 h 18"/>
              <a:gd name="T46" fmla="*/ 2 w 24"/>
              <a:gd name="T47" fmla="*/ 9 h 18"/>
              <a:gd name="T48" fmla="*/ 8 w 24"/>
              <a:gd name="T49" fmla="*/ 9 h 18"/>
              <a:gd name="T50" fmla="*/ 1 w 24"/>
              <a:gd name="T51" fmla="*/ 7 h 18"/>
              <a:gd name="T52" fmla="*/ 0 w 24"/>
              <a:gd name="T53" fmla="*/ 5 h 18"/>
              <a:gd name="T54" fmla="*/ 7 w 24"/>
              <a:gd name="T55" fmla="*/ 6 h 18"/>
              <a:gd name="T56" fmla="*/ 0 w 24"/>
              <a:gd name="T57" fmla="*/ 3 h 18"/>
              <a:gd name="T58" fmla="*/ 0 w 24"/>
              <a:gd name="T5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18">
                <a:moveTo>
                  <a:pt x="0" y="0"/>
                </a:moveTo>
                <a:lnTo>
                  <a:pt x="0" y="0"/>
                </a:lnTo>
                <a:lnTo>
                  <a:pt x="9" y="4"/>
                </a:lnTo>
                <a:cubicBezTo>
                  <a:pt x="9" y="7"/>
                  <a:pt x="11" y="11"/>
                  <a:pt x="15" y="11"/>
                </a:cubicBezTo>
                <a:cubicBezTo>
                  <a:pt x="16" y="10"/>
                  <a:pt x="17" y="9"/>
                  <a:pt x="17" y="8"/>
                </a:cubicBezTo>
                <a:lnTo>
                  <a:pt x="17" y="9"/>
                </a:lnTo>
                <a:cubicBezTo>
                  <a:pt x="18" y="10"/>
                  <a:pt x="18" y="12"/>
                  <a:pt x="20" y="13"/>
                </a:cubicBezTo>
                <a:cubicBezTo>
                  <a:pt x="21" y="14"/>
                  <a:pt x="23" y="15"/>
                  <a:pt x="24" y="15"/>
                </a:cubicBezTo>
                <a:cubicBezTo>
                  <a:pt x="24" y="15"/>
                  <a:pt x="23" y="16"/>
                  <a:pt x="23" y="17"/>
                </a:cubicBezTo>
                <a:cubicBezTo>
                  <a:pt x="21" y="15"/>
                  <a:pt x="19" y="16"/>
                  <a:pt x="17" y="18"/>
                </a:cubicBezTo>
                <a:cubicBezTo>
                  <a:pt x="16" y="18"/>
                  <a:pt x="15" y="18"/>
                  <a:pt x="14" y="18"/>
                </a:cubicBezTo>
                <a:lnTo>
                  <a:pt x="16" y="13"/>
                </a:lnTo>
                <a:lnTo>
                  <a:pt x="13" y="17"/>
                </a:lnTo>
                <a:cubicBezTo>
                  <a:pt x="12" y="17"/>
                  <a:pt x="12" y="17"/>
                  <a:pt x="11" y="17"/>
                </a:cubicBezTo>
                <a:lnTo>
                  <a:pt x="13" y="13"/>
                </a:lnTo>
                <a:lnTo>
                  <a:pt x="10" y="16"/>
                </a:lnTo>
                <a:cubicBezTo>
                  <a:pt x="9" y="16"/>
                  <a:pt x="8" y="16"/>
                  <a:pt x="8" y="15"/>
                </a:cubicBezTo>
                <a:lnTo>
                  <a:pt x="11" y="12"/>
                </a:lnTo>
                <a:lnTo>
                  <a:pt x="6" y="15"/>
                </a:lnTo>
                <a:cubicBezTo>
                  <a:pt x="6" y="14"/>
                  <a:pt x="5" y="13"/>
                  <a:pt x="4" y="13"/>
                </a:cubicBezTo>
                <a:lnTo>
                  <a:pt x="9" y="11"/>
                </a:lnTo>
                <a:lnTo>
                  <a:pt x="3" y="11"/>
                </a:lnTo>
                <a:cubicBezTo>
                  <a:pt x="3" y="11"/>
                  <a:pt x="3" y="11"/>
                  <a:pt x="2" y="11"/>
                </a:cubicBezTo>
                <a:cubicBezTo>
                  <a:pt x="2" y="10"/>
                  <a:pt x="2" y="9"/>
                  <a:pt x="2" y="9"/>
                </a:cubicBezTo>
                <a:lnTo>
                  <a:pt x="8" y="9"/>
                </a:lnTo>
                <a:lnTo>
                  <a:pt x="1" y="7"/>
                </a:lnTo>
                <a:cubicBezTo>
                  <a:pt x="1" y="6"/>
                  <a:pt x="1" y="5"/>
                  <a:pt x="0" y="5"/>
                </a:cubicBezTo>
                <a:lnTo>
                  <a:pt x="7" y="6"/>
                </a:lnTo>
                <a:lnTo>
                  <a:pt x="0" y="3"/>
                </a:lnTo>
                <a:cubicBezTo>
                  <a:pt x="0" y="1"/>
                  <a:pt x="0" y="0"/>
                  <a:pt x="0"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8" name="Freeform 1908"/>
          <p:cNvSpPr>
            <a:spLocks/>
          </p:cNvSpPr>
          <p:nvPr userDrawn="1"/>
        </p:nvSpPr>
        <p:spPr bwMode="auto">
          <a:xfrm>
            <a:off x="327026" y="517525"/>
            <a:ext cx="7938" cy="4763"/>
          </a:xfrm>
          <a:custGeom>
            <a:avLst/>
            <a:gdLst>
              <a:gd name="T0" fmla="*/ 1 w 10"/>
              <a:gd name="T1" fmla="*/ 0 h 7"/>
              <a:gd name="T2" fmla="*/ 1 w 10"/>
              <a:gd name="T3" fmla="*/ 0 h 7"/>
              <a:gd name="T4" fmla="*/ 10 w 10"/>
              <a:gd name="T5" fmla="*/ 6 h 7"/>
              <a:gd name="T6" fmla="*/ 10 w 10"/>
              <a:gd name="T7" fmla="*/ 7 h 7"/>
              <a:gd name="T8" fmla="*/ 0 w 10"/>
              <a:gd name="T9" fmla="*/ 1 h 7"/>
              <a:gd name="T10" fmla="*/ 1 w 10"/>
              <a:gd name="T11" fmla="*/ 0 h 7"/>
            </a:gdLst>
            <a:ahLst/>
            <a:cxnLst>
              <a:cxn ang="0">
                <a:pos x="T0" y="T1"/>
              </a:cxn>
              <a:cxn ang="0">
                <a:pos x="T2" y="T3"/>
              </a:cxn>
              <a:cxn ang="0">
                <a:pos x="T4" y="T5"/>
              </a:cxn>
              <a:cxn ang="0">
                <a:pos x="T6" y="T7"/>
              </a:cxn>
              <a:cxn ang="0">
                <a:pos x="T8" y="T9"/>
              </a:cxn>
              <a:cxn ang="0">
                <a:pos x="T10" y="T11"/>
              </a:cxn>
            </a:cxnLst>
            <a:rect l="0" t="0" r="r" b="b"/>
            <a:pathLst>
              <a:path w="10" h="7">
                <a:moveTo>
                  <a:pt x="1" y="0"/>
                </a:moveTo>
                <a:lnTo>
                  <a:pt x="1" y="0"/>
                </a:lnTo>
                <a:lnTo>
                  <a:pt x="10" y="6"/>
                </a:lnTo>
                <a:lnTo>
                  <a:pt x="10" y="7"/>
                </a:lnTo>
                <a:lnTo>
                  <a:pt x="0" y="1"/>
                </a:lnTo>
                <a:lnTo>
                  <a:pt x="1"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09" name="Freeform 1909"/>
          <p:cNvSpPr>
            <a:spLocks/>
          </p:cNvSpPr>
          <p:nvPr userDrawn="1"/>
        </p:nvSpPr>
        <p:spPr bwMode="auto">
          <a:xfrm>
            <a:off x="344488" y="512763"/>
            <a:ext cx="4763" cy="3175"/>
          </a:xfrm>
          <a:custGeom>
            <a:avLst/>
            <a:gdLst>
              <a:gd name="T0" fmla="*/ 1 w 5"/>
              <a:gd name="T1" fmla="*/ 3 h 5"/>
              <a:gd name="T2" fmla="*/ 1 w 5"/>
              <a:gd name="T3" fmla="*/ 3 h 5"/>
              <a:gd name="T4" fmla="*/ 2 w 5"/>
              <a:gd name="T5" fmla="*/ 0 h 5"/>
              <a:gd name="T6" fmla="*/ 4 w 5"/>
              <a:gd name="T7" fmla="*/ 1 h 5"/>
              <a:gd name="T8" fmla="*/ 3 w 5"/>
              <a:gd name="T9" fmla="*/ 4 h 5"/>
              <a:gd name="T10" fmla="*/ 1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1" y="3"/>
                </a:moveTo>
                <a:lnTo>
                  <a:pt x="1" y="3"/>
                </a:lnTo>
                <a:cubicBezTo>
                  <a:pt x="0" y="2"/>
                  <a:pt x="1" y="1"/>
                  <a:pt x="2" y="0"/>
                </a:cubicBezTo>
                <a:cubicBezTo>
                  <a:pt x="3" y="0"/>
                  <a:pt x="4" y="0"/>
                  <a:pt x="4" y="1"/>
                </a:cubicBezTo>
                <a:cubicBezTo>
                  <a:pt x="5" y="3"/>
                  <a:pt x="4" y="4"/>
                  <a:pt x="3" y="4"/>
                </a:cubicBezTo>
                <a:cubicBezTo>
                  <a:pt x="2" y="5"/>
                  <a:pt x="1" y="4"/>
                  <a:pt x="1" y="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0" name="Freeform 1910"/>
          <p:cNvSpPr>
            <a:spLocks/>
          </p:cNvSpPr>
          <p:nvPr userDrawn="1"/>
        </p:nvSpPr>
        <p:spPr bwMode="auto">
          <a:xfrm>
            <a:off x="334963" y="514350"/>
            <a:ext cx="12700" cy="7938"/>
          </a:xfrm>
          <a:custGeom>
            <a:avLst/>
            <a:gdLst>
              <a:gd name="T0" fmla="*/ 9 w 19"/>
              <a:gd name="T1" fmla="*/ 0 h 13"/>
              <a:gd name="T2" fmla="*/ 9 w 19"/>
              <a:gd name="T3" fmla="*/ 0 h 13"/>
              <a:gd name="T4" fmla="*/ 11 w 19"/>
              <a:gd name="T5" fmla="*/ 1 h 13"/>
              <a:gd name="T6" fmla="*/ 19 w 19"/>
              <a:gd name="T7" fmla="*/ 4 h 13"/>
              <a:gd name="T8" fmla="*/ 15 w 19"/>
              <a:gd name="T9" fmla="*/ 7 h 13"/>
              <a:gd name="T10" fmla="*/ 8 w 19"/>
              <a:gd name="T11" fmla="*/ 4 h 13"/>
              <a:gd name="T12" fmla="*/ 5 w 19"/>
              <a:gd name="T13" fmla="*/ 11 h 13"/>
              <a:gd name="T14" fmla="*/ 0 w 19"/>
              <a:gd name="T15" fmla="*/ 12 h 13"/>
              <a:gd name="T16" fmla="*/ 3 w 19"/>
              <a:gd name="T17" fmla="*/ 5 h 13"/>
              <a:gd name="T18" fmla="*/ 4 w 19"/>
              <a:gd name="T19" fmla="*/ 2 h 13"/>
              <a:gd name="T20" fmla="*/ 5 w 19"/>
              <a:gd name="T21" fmla="*/ 2 h 13"/>
              <a:gd name="T22" fmla="*/ 6 w 19"/>
              <a:gd name="T23" fmla="*/ 2 h 13"/>
              <a:gd name="T24" fmla="*/ 7 w 19"/>
              <a:gd name="T25" fmla="*/ 3 h 13"/>
              <a:gd name="T26" fmla="*/ 7 w 19"/>
              <a:gd name="T27" fmla="*/ 2 h 13"/>
              <a:gd name="T28" fmla="*/ 8 w 19"/>
              <a:gd name="T29" fmla="*/ 0 h 13"/>
              <a:gd name="T30" fmla="*/ 9 w 19"/>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13">
                <a:moveTo>
                  <a:pt x="9" y="0"/>
                </a:moveTo>
                <a:lnTo>
                  <a:pt x="9" y="0"/>
                </a:lnTo>
                <a:lnTo>
                  <a:pt x="11" y="1"/>
                </a:lnTo>
                <a:cubicBezTo>
                  <a:pt x="11" y="1"/>
                  <a:pt x="14" y="6"/>
                  <a:pt x="19" y="4"/>
                </a:cubicBezTo>
                <a:cubicBezTo>
                  <a:pt x="19" y="5"/>
                  <a:pt x="17" y="7"/>
                  <a:pt x="15" y="7"/>
                </a:cubicBezTo>
                <a:cubicBezTo>
                  <a:pt x="11" y="7"/>
                  <a:pt x="8" y="4"/>
                  <a:pt x="8" y="4"/>
                </a:cubicBezTo>
                <a:cubicBezTo>
                  <a:pt x="8" y="4"/>
                  <a:pt x="8" y="8"/>
                  <a:pt x="5" y="11"/>
                </a:cubicBezTo>
                <a:cubicBezTo>
                  <a:pt x="4" y="13"/>
                  <a:pt x="1" y="13"/>
                  <a:pt x="0" y="12"/>
                </a:cubicBezTo>
                <a:cubicBezTo>
                  <a:pt x="5" y="10"/>
                  <a:pt x="3" y="5"/>
                  <a:pt x="3" y="5"/>
                </a:cubicBezTo>
                <a:lnTo>
                  <a:pt x="4" y="2"/>
                </a:lnTo>
                <a:cubicBezTo>
                  <a:pt x="4" y="2"/>
                  <a:pt x="4" y="2"/>
                  <a:pt x="5" y="2"/>
                </a:cubicBezTo>
                <a:cubicBezTo>
                  <a:pt x="5" y="2"/>
                  <a:pt x="6" y="2"/>
                  <a:pt x="6" y="2"/>
                </a:cubicBezTo>
                <a:lnTo>
                  <a:pt x="7" y="3"/>
                </a:lnTo>
                <a:lnTo>
                  <a:pt x="7" y="2"/>
                </a:lnTo>
                <a:cubicBezTo>
                  <a:pt x="7" y="1"/>
                  <a:pt x="8" y="1"/>
                  <a:pt x="8" y="0"/>
                </a:cubicBezTo>
                <a:cubicBezTo>
                  <a:pt x="8" y="0"/>
                  <a:pt x="8" y="0"/>
                  <a:pt x="9" y="0"/>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1" name="Freeform 1911"/>
          <p:cNvSpPr>
            <a:spLocks/>
          </p:cNvSpPr>
          <p:nvPr userDrawn="1"/>
        </p:nvSpPr>
        <p:spPr bwMode="auto">
          <a:xfrm>
            <a:off x="325438" y="496888"/>
            <a:ext cx="15875" cy="9525"/>
          </a:xfrm>
          <a:custGeom>
            <a:avLst/>
            <a:gdLst>
              <a:gd name="T0" fmla="*/ 9 w 21"/>
              <a:gd name="T1" fmla="*/ 13 h 13"/>
              <a:gd name="T2" fmla="*/ 9 w 21"/>
              <a:gd name="T3" fmla="*/ 13 h 13"/>
              <a:gd name="T4" fmla="*/ 9 w 21"/>
              <a:gd name="T5" fmla="*/ 10 h 13"/>
              <a:gd name="T6" fmla="*/ 4 w 21"/>
              <a:gd name="T7" fmla="*/ 9 h 13"/>
              <a:gd name="T8" fmla="*/ 0 w 21"/>
              <a:gd name="T9" fmla="*/ 11 h 13"/>
              <a:gd name="T10" fmla="*/ 2 w 21"/>
              <a:gd name="T11" fmla="*/ 8 h 13"/>
              <a:gd name="T12" fmla="*/ 2 w 21"/>
              <a:gd name="T13" fmla="*/ 7 h 13"/>
              <a:gd name="T14" fmla="*/ 7 w 21"/>
              <a:gd name="T15" fmla="*/ 5 h 13"/>
              <a:gd name="T16" fmla="*/ 6 w 21"/>
              <a:gd name="T17" fmla="*/ 6 h 13"/>
              <a:gd name="T18" fmla="*/ 11 w 21"/>
              <a:gd name="T19" fmla="*/ 8 h 13"/>
              <a:gd name="T20" fmla="*/ 14 w 21"/>
              <a:gd name="T21" fmla="*/ 3 h 13"/>
              <a:gd name="T22" fmla="*/ 12 w 21"/>
              <a:gd name="T23" fmla="*/ 2 h 13"/>
              <a:gd name="T24" fmla="*/ 16 w 21"/>
              <a:gd name="T25" fmla="*/ 0 h 13"/>
              <a:gd name="T26" fmla="*/ 18 w 21"/>
              <a:gd name="T27" fmla="*/ 1 h 13"/>
              <a:gd name="T28" fmla="*/ 21 w 21"/>
              <a:gd name="T29" fmla="*/ 2 h 13"/>
              <a:gd name="T30" fmla="*/ 17 w 21"/>
              <a:gd name="T31" fmla="*/ 3 h 13"/>
              <a:gd name="T32" fmla="*/ 15 w 21"/>
              <a:gd name="T33" fmla="*/ 8 h 13"/>
              <a:gd name="T34" fmla="*/ 16 w 21"/>
              <a:gd name="T35" fmla="*/ 10 h 13"/>
              <a:gd name="T36" fmla="*/ 9 w 21"/>
              <a:gd name="T3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3">
                <a:moveTo>
                  <a:pt x="9" y="13"/>
                </a:moveTo>
                <a:lnTo>
                  <a:pt x="9" y="13"/>
                </a:lnTo>
                <a:lnTo>
                  <a:pt x="9" y="10"/>
                </a:lnTo>
                <a:cubicBezTo>
                  <a:pt x="7" y="9"/>
                  <a:pt x="5" y="9"/>
                  <a:pt x="4" y="9"/>
                </a:cubicBezTo>
                <a:cubicBezTo>
                  <a:pt x="3" y="11"/>
                  <a:pt x="2" y="10"/>
                  <a:pt x="0" y="11"/>
                </a:cubicBezTo>
                <a:cubicBezTo>
                  <a:pt x="0" y="10"/>
                  <a:pt x="0" y="9"/>
                  <a:pt x="2" y="8"/>
                </a:cubicBezTo>
                <a:cubicBezTo>
                  <a:pt x="1" y="8"/>
                  <a:pt x="2" y="7"/>
                  <a:pt x="2" y="7"/>
                </a:cubicBezTo>
                <a:lnTo>
                  <a:pt x="7" y="5"/>
                </a:lnTo>
                <a:cubicBezTo>
                  <a:pt x="6" y="5"/>
                  <a:pt x="6" y="6"/>
                  <a:pt x="6" y="6"/>
                </a:cubicBezTo>
                <a:cubicBezTo>
                  <a:pt x="9" y="6"/>
                  <a:pt x="11" y="8"/>
                  <a:pt x="11" y="8"/>
                </a:cubicBezTo>
                <a:cubicBezTo>
                  <a:pt x="11" y="8"/>
                  <a:pt x="11" y="5"/>
                  <a:pt x="14" y="3"/>
                </a:cubicBezTo>
                <a:cubicBezTo>
                  <a:pt x="13" y="2"/>
                  <a:pt x="13" y="2"/>
                  <a:pt x="12" y="2"/>
                </a:cubicBezTo>
                <a:lnTo>
                  <a:pt x="16" y="0"/>
                </a:lnTo>
                <a:cubicBezTo>
                  <a:pt x="17" y="0"/>
                  <a:pt x="18" y="0"/>
                  <a:pt x="18" y="1"/>
                </a:cubicBezTo>
                <a:cubicBezTo>
                  <a:pt x="19" y="1"/>
                  <a:pt x="20" y="1"/>
                  <a:pt x="21" y="2"/>
                </a:cubicBezTo>
                <a:cubicBezTo>
                  <a:pt x="19" y="2"/>
                  <a:pt x="19" y="4"/>
                  <a:pt x="17" y="3"/>
                </a:cubicBezTo>
                <a:cubicBezTo>
                  <a:pt x="16" y="4"/>
                  <a:pt x="14" y="6"/>
                  <a:pt x="15" y="8"/>
                </a:cubicBezTo>
                <a:lnTo>
                  <a:pt x="16" y="10"/>
                </a:lnTo>
                <a:lnTo>
                  <a:pt x="9" y="13"/>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2" name="Freeform 1912"/>
          <p:cNvSpPr>
            <a:spLocks/>
          </p:cNvSpPr>
          <p:nvPr userDrawn="1"/>
        </p:nvSpPr>
        <p:spPr bwMode="auto">
          <a:xfrm>
            <a:off x="331788" y="504825"/>
            <a:ext cx="9525" cy="9525"/>
          </a:xfrm>
          <a:custGeom>
            <a:avLst/>
            <a:gdLst>
              <a:gd name="T0" fmla="*/ 10 w 14"/>
              <a:gd name="T1" fmla="*/ 0 h 15"/>
              <a:gd name="T2" fmla="*/ 10 w 14"/>
              <a:gd name="T3" fmla="*/ 0 h 15"/>
              <a:gd name="T4" fmla="*/ 14 w 14"/>
              <a:gd name="T5" fmla="*/ 8 h 15"/>
              <a:gd name="T6" fmla="*/ 11 w 14"/>
              <a:gd name="T7" fmla="*/ 14 h 15"/>
              <a:gd name="T8" fmla="*/ 3 w 14"/>
              <a:gd name="T9" fmla="*/ 13 h 15"/>
              <a:gd name="T10" fmla="*/ 0 w 14"/>
              <a:gd name="T11" fmla="*/ 4 h 15"/>
              <a:gd name="T12" fmla="*/ 10 w 14"/>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0" y="0"/>
                </a:moveTo>
                <a:lnTo>
                  <a:pt x="10" y="0"/>
                </a:lnTo>
                <a:cubicBezTo>
                  <a:pt x="11" y="2"/>
                  <a:pt x="14" y="5"/>
                  <a:pt x="14" y="8"/>
                </a:cubicBezTo>
                <a:cubicBezTo>
                  <a:pt x="14" y="12"/>
                  <a:pt x="12" y="12"/>
                  <a:pt x="11" y="14"/>
                </a:cubicBezTo>
                <a:cubicBezTo>
                  <a:pt x="8" y="13"/>
                  <a:pt x="7" y="15"/>
                  <a:pt x="3" y="13"/>
                </a:cubicBezTo>
                <a:cubicBezTo>
                  <a:pt x="1" y="11"/>
                  <a:pt x="1" y="7"/>
                  <a:pt x="0" y="4"/>
                </a:cubicBezTo>
                <a:lnTo>
                  <a:pt x="10" y="0"/>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3" name="Freeform 1913"/>
          <p:cNvSpPr>
            <a:spLocks/>
          </p:cNvSpPr>
          <p:nvPr userDrawn="1"/>
        </p:nvSpPr>
        <p:spPr bwMode="auto">
          <a:xfrm>
            <a:off x="325438" y="496888"/>
            <a:ext cx="4763" cy="4763"/>
          </a:xfrm>
          <a:custGeom>
            <a:avLst/>
            <a:gdLst>
              <a:gd name="T0" fmla="*/ 5 w 6"/>
              <a:gd name="T1" fmla="*/ 5 h 6"/>
              <a:gd name="T2" fmla="*/ 5 w 6"/>
              <a:gd name="T3" fmla="*/ 5 h 6"/>
              <a:gd name="T4" fmla="*/ 3 w 6"/>
              <a:gd name="T5" fmla="*/ 6 h 6"/>
              <a:gd name="T6" fmla="*/ 2 w 6"/>
              <a:gd name="T7" fmla="*/ 1 h 6"/>
              <a:gd name="T8" fmla="*/ 5 w 6"/>
              <a:gd name="T9" fmla="*/ 5 h 6"/>
            </a:gdLst>
            <a:ahLst/>
            <a:cxnLst>
              <a:cxn ang="0">
                <a:pos x="T0" y="T1"/>
              </a:cxn>
              <a:cxn ang="0">
                <a:pos x="T2" y="T3"/>
              </a:cxn>
              <a:cxn ang="0">
                <a:pos x="T4" y="T5"/>
              </a:cxn>
              <a:cxn ang="0">
                <a:pos x="T6" y="T7"/>
              </a:cxn>
              <a:cxn ang="0">
                <a:pos x="T8" y="T9"/>
              </a:cxn>
            </a:cxnLst>
            <a:rect l="0" t="0" r="r" b="b"/>
            <a:pathLst>
              <a:path w="6" h="6">
                <a:moveTo>
                  <a:pt x="5" y="5"/>
                </a:moveTo>
                <a:lnTo>
                  <a:pt x="5" y="5"/>
                </a:lnTo>
                <a:lnTo>
                  <a:pt x="3" y="6"/>
                </a:lnTo>
                <a:cubicBezTo>
                  <a:pt x="0" y="3"/>
                  <a:pt x="2" y="2"/>
                  <a:pt x="2" y="1"/>
                </a:cubicBezTo>
                <a:cubicBezTo>
                  <a:pt x="3" y="2"/>
                  <a:pt x="6" y="0"/>
                  <a:pt x="5" y="5"/>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4" name="Freeform 1914"/>
          <p:cNvSpPr>
            <a:spLocks/>
          </p:cNvSpPr>
          <p:nvPr userDrawn="1"/>
        </p:nvSpPr>
        <p:spPr bwMode="auto">
          <a:xfrm>
            <a:off x="333376" y="493713"/>
            <a:ext cx="3175" cy="4763"/>
          </a:xfrm>
          <a:custGeom>
            <a:avLst/>
            <a:gdLst>
              <a:gd name="T0" fmla="*/ 3 w 6"/>
              <a:gd name="T1" fmla="*/ 6 h 6"/>
              <a:gd name="T2" fmla="*/ 3 w 6"/>
              <a:gd name="T3" fmla="*/ 6 h 6"/>
              <a:gd name="T4" fmla="*/ 3 w 6"/>
              <a:gd name="T5" fmla="*/ 1 h 6"/>
              <a:gd name="T6" fmla="*/ 6 w 6"/>
              <a:gd name="T7" fmla="*/ 5 h 6"/>
              <a:gd name="T8" fmla="*/ 3 w 6"/>
              <a:gd name="T9" fmla="*/ 6 h 6"/>
            </a:gdLst>
            <a:ahLst/>
            <a:cxnLst>
              <a:cxn ang="0">
                <a:pos x="T0" y="T1"/>
              </a:cxn>
              <a:cxn ang="0">
                <a:pos x="T2" y="T3"/>
              </a:cxn>
              <a:cxn ang="0">
                <a:pos x="T4" y="T5"/>
              </a:cxn>
              <a:cxn ang="0">
                <a:pos x="T6" y="T7"/>
              </a:cxn>
              <a:cxn ang="0">
                <a:pos x="T8" y="T9"/>
              </a:cxn>
            </a:cxnLst>
            <a:rect l="0" t="0" r="r" b="b"/>
            <a:pathLst>
              <a:path w="6" h="6">
                <a:moveTo>
                  <a:pt x="3" y="6"/>
                </a:moveTo>
                <a:lnTo>
                  <a:pt x="3" y="6"/>
                </a:lnTo>
                <a:cubicBezTo>
                  <a:pt x="0" y="3"/>
                  <a:pt x="3" y="2"/>
                  <a:pt x="3" y="1"/>
                </a:cubicBezTo>
                <a:cubicBezTo>
                  <a:pt x="4" y="2"/>
                  <a:pt x="6" y="0"/>
                  <a:pt x="6" y="5"/>
                </a:cubicBezTo>
                <a:lnTo>
                  <a:pt x="3" y="6"/>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5" name="Freeform 1915"/>
          <p:cNvSpPr>
            <a:spLocks noEditPoints="1"/>
          </p:cNvSpPr>
          <p:nvPr userDrawn="1"/>
        </p:nvSpPr>
        <p:spPr bwMode="auto">
          <a:xfrm>
            <a:off x="484188" y="476250"/>
            <a:ext cx="82550" cy="87313"/>
          </a:xfrm>
          <a:custGeom>
            <a:avLst/>
            <a:gdLst>
              <a:gd name="T0" fmla="*/ 81 w 116"/>
              <a:gd name="T1" fmla="*/ 68 h 121"/>
              <a:gd name="T2" fmla="*/ 79 w 116"/>
              <a:gd name="T3" fmla="*/ 61 h 121"/>
              <a:gd name="T4" fmla="*/ 82 w 116"/>
              <a:gd name="T5" fmla="*/ 25 h 121"/>
              <a:gd name="T6" fmla="*/ 71 w 116"/>
              <a:gd name="T7" fmla="*/ 67 h 121"/>
              <a:gd name="T8" fmla="*/ 64 w 116"/>
              <a:gd name="T9" fmla="*/ 29 h 121"/>
              <a:gd name="T10" fmla="*/ 90 w 116"/>
              <a:gd name="T11" fmla="*/ 27 h 121"/>
              <a:gd name="T12" fmla="*/ 89 w 116"/>
              <a:gd name="T13" fmla="*/ 67 h 121"/>
              <a:gd name="T14" fmla="*/ 97 w 116"/>
              <a:gd name="T15" fmla="*/ 60 h 121"/>
              <a:gd name="T16" fmla="*/ 102 w 116"/>
              <a:gd name="T17" fmla="*/ 46 h 121"/>
              <a:gd name="T18" fmla="*/ 65 w 116"/>
              <a:gd name="T19" fmla="*/ 93 h 121"/>
              <a:gd name="T20" fmla="*/ 64 w 116"/>
              <a:gd name="T21" fmla="*/ 89 h 121"/>
              <a:gd name="T22" fmla="*/ 69 w 116"/>
              <a:gd name="T23" fmla="*/ 75 h 121"/>
              <a:gd name="T24" fmla="*/ 53 w 116"/>
              <a:gd name="T25" fmla="*/ 99 h 121"/>
              <a:gd name="T26" fmla="*/ 63 w 116"/>
              <a:gd name="T27" fmla="*/ 99 h 121"/>
              <a:gd name="T28" fmla="*/ 53 w 116"/>
              <a:gd name="T29" fmla="*/ 99 h 121"/>
              <a:gd name="T30" fmla="*/ 52 w 116"/>
              <a:gd name="T31" fmla="*/ 72 h 121"/>
              <a:gd name="T32" fmla="*/ 51 w 116"/>
              <a:gd name="T33" fmla="*/ 93 h 121"/>
              <a:gd name="T34" fmla="*/ 52 w 116"/>
              <a:gd name="T35" fmla="*/ 72 h 121"/>
              <a:gd name="T36" fmla="*/ 34 w 116"/>
              <a:gd name="T37" fmla="*/ 68 h 121"/>
              <a:gd name="T38" fmla="*/ 18 w 116"/>
              <a:gd name="T39" fmla="*/ 34 h 121"/>
              <a:gd name="T40" fmla="*/ 22 w 116"/>
              <a:gd name="T41" fmla="*/ 64 h 121"/>
              <a:gd name="T42" fmla="*/ 28 w 116"/>
              <a:gd name="T43" fmla="*/ 58 h 121"/>
              <a:gd name="T44" fmla="*/ 34 w 116"/>
              <a:gd name="T45" fmla="*/ 25 h 121"/>
              <a:gd name="T46" fmla="*/ 52 w 116"/>
              <a:gd name="T47" fmla="*/ 64 h 121"/>
              <a:gd name="T48" fmla="*/ 36 w 116"/>
              <a:gd name="T49" fmla="*/ 34 h 121"/>
              <a:gd name="T50" fmla="*/ 27 w 116"/>
              <a:gd name="T51" fmla="*/ 27 h 121"/>
              <a:gd name="T52" fmla="*/ 38 w 116"/>
              <a:gd name="T53" fmla="*/ 68 h 121"/>
              <a:gd name="T54" fmla="*/ 24 w 116"/>
              <a:gd name="T55" fmla="*/ 18 h 121"/>
              <a:gd name="T56" fmla="*/ 25 w 116"/>
              <a:gd name="T57" fmla="*/ 18 h 121"/>
              <a:gd name="T58" fmla="*/ 24 w 116"/>
              <a:gd name="T59" fmla="*/ 18 h 121"/>
              <a:gd name="T60" fmla="*/ 48 w 116"/>
              <a:gd name="T61" fmla="*/ 96 h 121"/>
              <a:gd name="T62" fmla="*/ 48 w 116"/>
              <a:gd name="T63" fmla="*/ 96 h 121"/>
              <a:gd name="T64" fmla="*/ 68 w 116"/>
              <a:gd name="T65" fmla="*/ 96 h 121"/>
              <a:gd name="T66" fmla="*/ 68 w 116"/>
              <a:gd name="T67" fmla="*/ 96 h 121"/>
              <a:gd name="T68" fmla="*/ 91 w 116"/>
              <a:gd name="T69" fmla="*/ 18 h 121"/>
              <a:gd name="T70" fmla="*/ 91 w 116"/>
              <a:gd name="T71" fmla="*/ 18 h 121"/>
              <a:gd name="T72" fmla="*/ 113 w 116"/>
              <a:gd name="T73" fmla="*/ 103 h 121"/>
              <a:gd name="T74" fmla="*/ 104 w 116"/>
              <a:gd name="T75" fmla="*/ 90 h 121"/>
              <a:gd name="T76" fmla="*/ 113 w 116"/>
              <a:gd name="T77" fmla="*/ 46 h 121"/>
              <a:gd name="T78" fmla="*/ 106 w 116"/>
              <a:gd name="T79" fmla="*/ 3 h 121"/>
              <a:gd name="T80" fmla="*/ 92 w 116"/>
              <a:gd name="T81" fmla="*/ 1 h 121"/>
              <a:gd name="T82" fmla="*/ 64 w 116"/>
              <a:gd name="T83" fmla="*/ 21 h 121"/>
              <a:gd name="T84" fmla="*/ 52 w 116"/>
              <a:gd name="T85" fmla="*/ 1 h 121"/>
              <a:gd name="T86" fmla="*/ 30 w 116"/>
              <a:gd name="T87" fmla="*/ 17 h 121"/>
              <a:gd name="T88" fmla="*/ 10 w 116"/>
              <a:gd name="T89" fmla="*/ 1 h 121"/>
              <a:gd name="T90" fmla="*/ 17 w 116"/>
              <a:gd name="T91" fmla="*/ 22 h 121"/>
              <a:gd name="T92" fmla="*/ 17 w 116"/>
              <a:gd name="T93" fmla="*/ 72 h 121"/>
              <a:gd name="T94" fmla="*/ 2 w 116"/>
              <a:gd name="T95" fmla="*/ 103 h 121"/>
              <a:gd name="T96" fmla="*/ 21 w 116"/>
              <a:gd name="T97" fmla="*/ 105 h 121"/>
              <a:gd name="T98" fmla="*/ 30 w 116"/>
              <a:gd name="T99" fmla="*/ 76 h 121"/>
              <a:gd name="T100" fmla="*/ 58 w 116"/>
              <a:gd name="T101" fmla="*/ 121 h 121"/>
              <a:gd name="T102" fmla="*/ 85 w 116"/>
              <a:gd name="T103" fmla="*/ 76 h 121"/>
              <a:gd name="T104" fmla="*/ 95 w 116"/>
              <a:gd name="T105" fmla="*/ 105 h 121"/>
              <a:gd name="T106" fmla="*/ 113 w 116"/>
              <a:gd name="T10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21">
                <a:moveTo>
                  <a:pt x="81" y="68"/>
                </a:moveTo>
                <a:lnTo>
                  <a:pt x="81" y="68"/>
                </a:lnTo>
                <a:cubicBezTo>
                  <a:pt x="80" y="68"/>
                  <a:pt x="79" y="68"/>
                  <a:pt x="78" y="68"/>
                </a:cubicBezTo>
                <a:cubicBezTo>
                  <a:pt x="78" y="66"/>
                  <a:pt x="79" y="63"/>
                  <a:pt x="79" y="61"/>
                </a:cubicBezTo>
                <a:cubicBezTo>
                  <a:pt x="81" y="49"/>
                  <a:pt x="85" y="35"/>
                  <a:pt x="88" y="27"/>
                </a:cubicBezTo>
                <a:lnTo>
                  <a:pt x="82" y="25"/>
                </a:lnTo>
                <a:cubicBezTo>
                  <a:pt x="81" y="28"/>
                  <a:pt x="80" y="31"/>
                  <a:pt x="79" y="34"/>
                </a:cubicBezTo>
                <a:cubicBezTo>
                  <a:pt x="76" y="45"/>
                  <a:pt x="73" y="56"/>
                  <a:pt x="71" y="67"/>
                </a:cubicBezTo>
                <a:cubicBezTo>
                  <a:pt x="66" y="66"/>
                  <a:pt x="64" y="64"/>
                  <a:pt x="64" y="64"/>
                </a:cubicBezTo>
                <a:lnTo>
                  <a:pt x="64" y="29"/>
                </a:lnTo>
                <a:cubicBezTo>
                  <a:pt x="64" y="29"/>
                  <a:pt x="68" y="25"/>
                  <a:pt x="81" y="25"/>
                </a:cubicBezTo>
                <a:cubicBezTo>
                  <a:pt x="84" y="25"/>
                  <a:pt x="87" y="26"/>
                  <a:pt x="90" y="27"/>
                </a:cubicBezTo>
                <a:cubicBezTo>
                  <a:pt x="89" y="34"/>
                  <a:pt x="88" y="45"/>
                  <a:pt x="88" y="58"/>
                </a:cubicBezTo>
                <a:cubicBezTo>
                  <a:pt x="88" y="61"/>
                  <a:pt x="88" y="64"/>
                  <a:pt x="89" y="67"/>
                </a:cubicBezTo>
                <a:lnTo>
                  <a:pt x="93" y="64"/>
                </a:lnTo>
                <a:lnTo>
                  <a:pt x="97" y="60"/>
                </a:lnTo>
                <a:cubicBezTo>
                  <a:pt x="97" y="53"/>
                  <a:pt x="97" y="44"/>
                  <a:pt x="97" y="34"/>
                </a:cubicBezTo>
                <a:cubicBezTo>
                  <a:pt x="100" y="37"/>
                  <a:pt x="102" y="42"/>
                  <a:pt x="102" y="46"/>
                </a:cubicBezTo>
                <a:cubicBezTo>
                  <a:pt x="102" y="57"/>
                  <a:pt x="94" y="68"/>
                  <a:pt x="81" y="68"/>
                </a:cubicBezTo>
                <a:close/>
                <a:moveTo>
                  <a:pt x="65" y="93"/>
                </a:moveTo>
                <a:lnTo>
                  <a:pt x="65" y="93"/>
                </a:lnTo>
                <a:cubicBezTo>
                  <a:pt x="64" y="91"/>
                  <a:pt x="64" y="90"/>
                  <a:pt x="64" y="89"/>
                </a:cubicBezTo>
                <a:lnTo>
                  <a:pt x="64" y="72"/>
                </a:lnTo>
                <a:cubicBezTo>
                  <a:pt x="64" y="72"/>
                  <a:pt x="65" y="74"/>
                  <a:pt x="69" y="75"/>
                </a:cubicBezTo>
                <a:cubicBezTo>
                  <a:pt x="68" y="81"/>
                  <a:pt x="66" y="87"/>
                  <a:pt x="65" y="93"/>
                </a:cubicBezTo>
                <a:close/>
                <a:moveTo>
                  <a:pt x="53" y="99"/>
                </a:moveTo>
                <a:lnTo>
                  <a:pt x="53" y="99"/>
                </a:lnTo>
                <a:lnTo>
                  <a:pt x="63" y="99"/>
                </a:lnTo>
                <a:cubicBezTo>
                  <a:pt x="61" y="104"/>
                  <a:pt x="60" y="107"/>
                  <a:pt x="58" y="109"/>
                </a:cubicBezTo>
                <a:cubicBezTo>
                  <a:pt x="56" y="107"/>
                  <a:pt x="54" y="104"/>
                  <a:pt x="53" y="99"/>
                </a:cubicBezTo>
                <a:close/>
                <a:moveTo>
                  <a:pt x="52" y="72"/>
                </a:moveTo>
                <a:lnTo>
                  <a:pt x="52" y="72"/>
                </a:lnTo>
                <a:lnTo>
                  <a:pt x="52" y="89"/>
                </a:lnTo>
                <a:cubicBezTo>
                  <a:pt x="52" y="90"/>
                  <a:pt x="51" y="91"/>
                  <a:pt x="51" y="93"/>
                </a:cubicBezTo>
                <a:cubicBezTo>
                  <a:pt x="49" y="87"/>
                  <a:pt x="48" y="81"/>
                  <a:pt x="46" y="75"/>
                </a:cubicBezTo>
                <a:cubicBezTo>
                  <a:pt x="50" y="74"/>
                  <a:pt x="52" y="72"/>
                  <a:pt x="52" y="72"/>
                </a:cubicBezTo>
                <a:close/>
                <a:moveTo>
                  <a:pt x="34" y="68"/>
                </a:moveTo>
                <a:lnTo>
                  <a:pt x="34" y="68"/>
                </a:lnTo>
                <a:cubicBezTo>
                  <a:pt x="21" y="68"/>
                  <a:pt x="13" y="57"/>
                  <a:pt x="13" y="46"/>
                </a:cubicBezTo>
                <a:cubicBezTo>
                  <a:pt x="13" y="42"/>
                  <a:pt x="15" y="37"/>
                  <a:pt x="18" y="34"/>
                </a:cubicBezTo>
                <a:cubicBezTo>
                  <a:pt x="19" y="44"/>
                  <a:pt x="19" y="53"/>
                  <a:pt x="18" y="60"/>
                </a:cubicBezTo>
                <a:lnTo>
                  <a:pt x="22" y="64"/>
                </a:lnTo>
                <a:lnTo>
                  <a:pt x="27" y="67"/>
                </a:lnTo>
                <a:cubicBezTo>
                  <a:pt x="27" y="64"/>
                  <a:pt x="28" y="61"/>
                  <a:pt x="28" y="58"/>
                </a:cubicBezTo>
                <a:cubicBezTo>
                  <a:pt x="28" y="45"/>
                  <a:pt x="27" y="34"/>
                  <a:pt x="26" y="27"/>
                </a:cubicBezTo>
                <a:cubicBezTo>
                  <a:pt x="28" y="26"/>
                  <a:pt x="31" y="25"/>
                  <a:pt x="34" y="25"/>
                </a:cubicBezTo>
                <a:cubicBezTo>
                  <a:pt x="48" y="25"/>
                  <a:pt x="52" y="29"/>
                  <a:pt x="52" y="29"/>
                </a:cubicBezTo>
                <a:lnTo>
                  <a:pt x="52" y="64"/>
                </a:lnTo>
                <a:cubicBezTo>
                  <a:pt x="52" y="64"/>
                  <a:pt x="50" y="66"/>
                  <a:pt x="44" y="67"/>
                </a:cubicBezTo>
                <a:cubicBezTo>
                  <a:pt x="42" y="56"/>
                  <a:pt x="40" y="45"/>
                  <a:pt x="36" y="34"/>
                </a:cubicBezTo>
                <a:cubicBezTo>
                  <a:pt x="35" y="31"/>
                  <a:pt x="34" y="28"/>
                  <a:pt x="33" y="25"/>
                </a:cubicBezTo>
                <a:lnTo>
                  <a:pt x="27" y="27"/>
                </a:lnTo>
                <a:cubicBezTo>
                  <a:pt x="30" y="35"/>
                  <a:pt x="35" y="49"/>
                  <a:pt x="36" y="61"/>
                </a:cubicBezTo>
                <a:cubicBezTo>
                  <a:pt x="37" y="63"/>
                  <a:pt x="37" y="66"/>
                  <a:pt x="38" y="68"/>
                </a:cubicBezTo>
                <a:cubicBezTo>
                  <a:pt x="37" y="68"/>
                  <a:pt x="36" y="68"/>
                  <a:pt x="34" y="68"/>
                </a:cubicBezTo>
                <a:close/>
                <a:moveTo>
                  <a:pt x="24" y="18"/>
                </a:moveTo>
                <a:lnTo>
                  <a:pt x="24" y="18"/>
                </a:lnTo>
                <a:cubicBezTo>
                  <a:pt x="24" y="18"/>
                  <a:pt x="24" y="18"/>
                  <a:pt x="25" y="18"/>
                </a:cubicBezTo>
                <a:cubicBezTo>
                  <a:pt x="25" y="18"/>
                  <a:pt x="25" y="18"/>
                  <a:pt x="25" y="18"/>
                </a:cubicBezTo>
                <a:cubicBezTo>
                  <a:pt x="24" y="18"/>
                  <a:pt x="24" y="18"/>
                  <a:pt x="24" y="18"/>
                </a:cubicBezTo>
                <a:close/>
                <a:moveTo>
                  <a:pt x="48" y="96"/>
                </a:moveTo>
                <a:lnTo>
                  <a:pt x="48" y="96"/>
                </a:lnTo>
                <a:cubicBezTo>
                  <a:pt x="48" y="96"/>
                  <a:pt x="48" y="96"/>
                  <a:pt x="48" y="96"/>
                </a:cubicBezTo>
                <a:cubicBezTo>
                  <a:pt x="48" y="96"/>
                  <a:pt x="48" y="96"/>
                  <a:pt x="48" y="96"/>
                </a:cubicBezTo>
                <a:close/>
                <a:moveTo>
                  <a:pt x="68" y="96"/>
                </a:moveTo>
                <a:lnTo>
                  <a:pt x="68" y="96"/>
                </a:lnTo>
                <a:cubicBezTo>
                  <a:pt x="68" y="96"/>
                  <a:pt x="68" y="96"/>
                  <a:pt x="68" y="96"/>
                </a:cubicBezTo>
                <a:cubicBezTo>
                  <a:pt x="68" y="96"/>
                  <a:pt x="68" y="96"/>
                  <a:pt x="68" y="96"/>
                </a:cubicBezTo>
                <a:close/>
                <a:moveTo>
                  <a:pt x="91" y="18"/>
                </a:moveTo>
                <a:lnTo>
                  <a:pt x="91" y="18"/>
                </a:lnTo>
                <a:cubicBezTo>
                  <a:pt x="91" y="18"/>
                  <a:pt x="91" y="18"/>
                  <a:pt x="91" y="18"/>
                </a:cubicBezTo>
                <a:cubicBezTo>
                  <a:pt x="91" y="18"/>
                  <a:pt x="91" y="18"/>
                  <a:pt x="91" y="18"/>
                </a:cubicBezTo>
                <a:cubicBezTo>
                  <a:pt x="91" y="18"/>
                  <a:pt x="91" y="18"/>
                  <a:pt x="91" y="18"/>
                </a:cubicBezTo>
                <a:close/>
                <a:moveTo>
                  <a:pt x="113" y="103"/>
                </a:moveTo>
                <a:lnTo>
                  <a:pt x="113" y="103"/>
                </a:lnTo>
                <a:cubicBezTo>
                  <a:pt x="111" y="102"/>
                  <a:pt x="106" y="98"/>
                  <a:pt x="104" y="90"/>
                </a:cubicBezTo>
                <a:cubicBezTo>
                  <a:pt x="103" y="86"/>
                  <a:pt x="101" y="81"/>
                  <a:pt x="99" y="72"/>
                </a:cubicBezTo>
                <a:cubicBezTo>
                  <a:pt x="108" y="66"/>
                  <a:pt x="113" y="56"/>
                  <a:pt x="113" y="46"/>
                </a:cubicBezTo>
                <a:cubicBezTo>
                  <a:pt x="113" y="37"/>
                  <a:pt x="107" y="27"/>
                  <a:pt x="98" y="22"/>
                </a:cubicBezTo>
                <a:cubicBezTo>
                  <a:pt x="100" y="11"/>
                  <a:pt x="102" y="7"/>
                  <a:pt x="106" y="3"/>
                </a:cubicBezTo>
                <a:cubicBezTo>
                  <a:pt x="109" y="0"/>
                  <a:pt x="107" y="1"/>
                  <a:pt x="105" y="1"/>
                </a:cubicBezTo>
                <a:lnTo>
                  <a:pt x="92" y="1"/>
                </a:lnTo>
                <a:cubicBezTo>
                  <a:pt x="92" y="1"/>
                  <a:pt x="89" y="8"/>
                  <a:pt x="85" y="17"/>
                </a:cubicBezTo>
                <a:cubicBezTo>
                  <a:pt x="68" y="17"/>
                  <a:pt x="64" y="21"/>
                  <a:pt x="64" y="21"/>
                </a:cubicBezTo>
                <a:lnTo>
                  <a:pt x="64" y="1"/>
                </a:lnTo>
                <a:lnTo>
                  <a:pt x="52" y="1"/>
                </a:lnTo>
                <a:lnTo>
                  <a:pt x="52" y="21"/>
                </a:lnTo>
                <a:cubicBezTo>
                  <a:pt x="52" y="21"/>
                  <a:pt x="48" y="17"/>
                  <a:pt x="30" y="17"/>
                </a:cubicBezTo>
                <a:cubicBezTo>
                  <a:pt x="27" y="8"/>
                  <a:pt x="23" y="1"/>
                  <a:pt x="23" y="1"/>
                </a:cubicBezTo>
                <a:lnTo>
                  <a:pt x="10" y="1"/>
                </a:lnTo>
                <a:cubicBezTo>
                  <a:pt x="8" y="1"/>
                  <a:pt x="7" y="0"/>
                  <a:pt x="10" y="3"/>
                </a:cubicBezTo>
                <a:cubicBezTo>
                  <a:pt x="14" y="7"/>
                  <a:pt x="16" y="11"/>
                  <a:pt x="17" y="22"/>
                </a:cubicBezTo>
                <a:cubicBezTo>
                  <a:pt x="9" y="27"/>
                  <a:pt x="2" y="37"/>
                  <a:pt x="2" y="46"/>
                </a:cubicBezTo>
                <a:cubicBezTo>
                  <a:pt x="2" y="56"/>
                  <a:pt x="8" y="66"/>
                  <a:pt x="17" y="72"/>
                </a:cubicBezTo>
                <a:cubicBezTo>
                  <a:pt x="15" y="81"/>
                  <a:pt x="13" y="86"/>
                  <a:pt x="12" y="90"/>
                </a:cubicBezTo>
                <a:cubicBezTo>
                  <a:pt x="9" y="98"/>
                  <a:pt x="5" y="102"/>
                  <a:pt x="2" y="103"/>
                </a:cubicBezTo>
                <a:cubicBezTo>
                  <a:pt x="0" y="104"/>
                  <a:pt x="0" y="105"/>
                  <a:pt x="2" y="105"/>
                </a:cubicBezTo>
                <a:lnTo>
                  <a:pt x="21" y="105"/>
                </a:lnTo>
                <a:cubicBezTo>
                  <a:pt x="21" y="105"/>
                  <a:pt x="24" y="90"/>
                  <a:pt x="26" y="76"/>
                </a:cubicBezTo>
                <a:cubicBezTo>
                  <a:pt x="27" y="76"/>
                  <a:pt x="29" y="76"/>
                  <a:pt x="30" y="76"/>
                </a:cubicBezTo>
                <a:cubicBezTo>
                  <a:pt x="34" y="76"/>
                  <a:pt x="37" y="76"/>
                  <a:pt x="40" y="76"/>
                </a:cubicBezTo>
                <a:cubicBezTo>
                  <a:pt x="44" y="94"/>
                  <a:pt x="51" y="115"/>
                  <a:pt x="58" y="121"/>
                </a:cubicBezTo>
                <a:cubicBezTo>
                  <a:pt x="64" y="115"/>
                  <a:pt x="71" y="94"/>
                  <a:pt x="76" y="76"/>
                </a:cubicBezTo>
                <a:cubicBezTo>
                  <a:pt x="78" y="76"/>
                  <a:pt x="81" y="76"/>
                  <a:pt x="85" y="76"/>
                </a:cubicBezTo>
                <a:cubicBezTo>
                  <a:pt x="87" y="76"/>
                  <a:pt x="88" y="76"/>
                  <a:pt x="90" y="76"/>
                </a:cubicBezTo>
                <a:cubicBezTo>
                  <a:pt x="91" y="90"/>
                  <a:pt x="95" y="105"/>
                  <a:pt x="95" y="105"/>
                </a:cubicBezTo>
                <a:lnTo>
                  <a:pt x="114" y="105"/>
                </a:lnTo>
                <a:cubicBezTo>
                  <a:pt x="116" y="105"/>
                  <a:pt x="115" y="104"/>
                  <a:pt x="113" y="103"/>
                </a:cubicBez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6" name="Freeform 1916"/>
          <p:cNvSpPr>
            <a:spLocks noEditPoints="1"/>
          </p:cNvSpPr>
          <p:nvPr userDrawn="1"/>
        </p:nvSpPr>
        <p:spPr bwMode="auto">
          <a:xfrm>
            <a:off x="484188" y="476250"/>
            <a:ext cx="82550" cy="87313"/>
          </a:xfrm>
          <a:custGeom>
            <a:avLst/>
            <a:gdLst>
              <a:gd name="T0" fmla="*/ 81 w 116"/>
              <a:gd name="T1" fmla="*/ 68 h 121"/>
              <a:gd name="T2" fmla="*/ 79 w 116"/>
              <a:gd name="T3" fmla="*/ 61 h 121"/>
              <a:gd name="T4" fmla="*/ 82 w 116"/>
              <a:gd name="T5" fmla="*/ 25 h 121"/>
              <a:gd name="T6" fmla="*/ 71 w 116"/>
              <a:gd name="T7" fmla="*/ 67 h 121"/>
              <a:gd name="T8" fmla="*/ 64 w 116"/>
              <a:gd name="T9" fmla="*/ 29 h 121"/>
              <a:gd name="T10" fmla="*/ 90 w 116"/>
              <a:gd name="T11" fmla="*/ 27 h 121"/>
              <a:gd name="T12" fmla="*/ 89 w 116"/>
              <a:gd name="T13" fmla="*/ 67 h 121"/>
              <a:gd name="T14" fmla="*/ 97 w 116"/>
              <a:gd name="T15" fmla="*/ 60 h 121"/>
              <a:gd name="T16" fmla="*/ 102 w 116"/>
              <a:gd name="T17" fmla="*/ 46 h 121"/>
              <a:gd name="T18" fmla="*/ 81 w 116"/>
              <a:gd name="T19" fmla="*/ 68 h 121"/>
              <a:gd name="T20" fmla="*/ 65 w 116"/>
              <a:gd name="T21" fmla="*/ 93 h 121"/>
              <a:gd name="T22" fmla="*/ 64 w 116"/>
              <a:gd name="T23" fmla="*/ 72 h 121"/>
              <a:gd name="T24" fmla="*/ 65 w 116"/>
              <a:gd name="T25" fmla="*/ 93 h 121"/>
              <a:gd name="T26" fmla="*/ 53 w 116"/>
              <a:gd name="T27" fmla="*/ 99 h 121"/>
              <a:gd name="T28" fmla="*/ 63 w 116"/>
              <a:gd name="T29" fmla="*/ 99 h 121"/>
              <a:gd name="T30" fmla="*/ 53 w 116"/>
              <a:gd name="T31" fmla="*/ 99 h 121"/>
              <a:gd name="T32" fmla="*/ 52 w 116"/>
              <a:gd name="T33" fmla="*/ 72 h 121"/>
              <a:gd name="T34" fmla="*/ 52 w 116"/>
              <a:gd name="T35" fmla="*/ 89 h 121"/>
              <a:gd name="T36" fmla="*/ 46 w 116"/>
              <a:gd name="T37" fmla="*/ 75 h 121"/>
              <a:gd name="T38" fmla="*/ 52 w 116"/>
              <a:gd name="T39" fmla="*/ 72 h 121"/>
              <a:gd name="T40" fmla="*/ 34 w 116"/>
              <a:gd name="T41" fmla="*/ 68 h 121"/>
              <a:gd name="T42" fmla="*/ 18 w 116"/>
              <a:gd name="T43" fmla="*/ 34 h 121"/>
              <a:gd name="T44" fmla="*/ 22 w 116"/>
              <a:gd name="T45" fmla="*/ 64 h 121"/>
              <a:gd name="T46" fmla="*/ 28 w 116"/>
              <a:gd name="T47" fmla="*/ 58 h 121"/>
              <a:gd name="T48" fmla="*/ 34 w 116"/>
              <a:gd name="T49" fmla="*/ 25 h 121"/>
              <a:gd name="T50" fmla="*/ 52 w 116"/>
              <a:gd name="T51" fmla="*/ 64 h 121"/>
              <a:gd name="T52" fmla="*/ 36 w 116"/>
              <a:gd name="T53" fmla="*/ 34 h 121"/>
              <a:gd name="T54" fmla="*/ 27 w 116"/>
              <a:gd name="T55" fmla="*/ 27 h 121"/>
              <a:gd name="T56" fmla="*/ 38 w 116"/>
              <a:gd name="T57" fmla="*/ 68 h 121"/>
              <a:gd name="T58" fmla="*/ 34 w 116"/>
              <a:gd name="T59" fmla="*/ 68 h 121"/>
              <a:gd name="T60" fmla="*/ 24 w 116"/>
              <a:gd name="T61" fmla="*/ 18 h 121"/>
              <a:gd name="T62" fmla="*/ 25 w 116"/>
              <a:gd name="T63" fmla="*/ 18 h 121"/>
              <a:gd name="T64" fmla="*/ 24 w 116"/>
              <a:gd name="T65" fmla="*/ 18 h 121"/>
              <a:gd name="T66" fmla="*/ 48 w 116"/>
              <a:gd name="T67" fmla="*/ 96 h 121"/>
              <a:gd name="T68" fmla="*/ 48 w 116"/>
              <a:gd name="T69" fmla="*/ 96 h 121"/>
              <a:gd name="T70" fmla="*/ 68 w 116"/>
              <a:gd name="T71" fmla="*/ 96 h 121"/>
              <a:gd name="T72" fmla="*/ 68 w 116"/>
              <a:gd name="T73" fmla="*/ 96 h 121"/>
              <a:gd name="T74" fmla="*/ 68 w 116"/>
              <a:gd name="T75" fmla="*/ 96 h 121"/>
              <a:gd name="T76" fmla="*/ 91 w 116"/>
              <a:gd name="T77" fmla="*/ 18 h 121"/>
              <a:gd name="T78" fmla="*/ 91 w 116"/>
              <a:gd name="T79" fmla="*/ 18 h 121"/>
              <a:gd name="T80" fmla="*/ 91 w 116"/>
              <a:gd name="T81" fmla="*/ 18 h 121"/>
              <a:gd name="T82" fmla="*/ 113 w 116"/>
              <a:gd name="T83" fmla="*/ 103 h 121"/>
              <a:gd name="T84" fmla="*/ 99 w 116"/>
              <a:gd name="T85" fmla="*/ 72 h 121"/>
              <a:gd name="T86" fmla="*/ 98 w 116"/>
              <a:gd name="T87" fmla="*/ 22 h 121"/>
              <a:gd name="T88" fmla="*/ 105 w 116"/>
              <a:gd name="T89" fmla="*/ 1 h 121"/>
              <a:gd name="T90" fmla="*/ 85 w 116"/>
              <a:gd name="T91" fmla="*/ 17 h 121"/>
              <a:gd name="T92" fmla="*/ 64 w 116"/>
              <a:gd name="T93" fmla="*/ 1 h 121"/>
              <a:gd name="T94" fmla="*/ 52 w 116"/>
              <a:gd name="T95" fmla="*/ 21 h 121"/>
              <a:gd name="T96" fmla="*/ 23 w 116"/>
              <a:gd name="T97" fmla="*/ 1 h 121"/>
              <a:gd name="T98" fmla="*/ 10 w 116"/>
              <a:gd name="T99" fmla="*/ 3 h 121"/>
              <a:gd name="T100" fmla="*/ 2 w 116"/>
              <a:gd name="T101" fmla="*/ 46 h 121"/>
              <a:gd name="T102" fmla="*/ 12 w 116"/>
              <a:gd name="T103" fmla="*/ 90 h 121"/>
              <a:gd name="T104" fmla="*/ 2 w 116"/>
              <a:gd name="T105" fmla="*/ 105 h 121"/>
              <a:gd name="T106" fmla="*/ 26 w 116"/>
              <a:gd name="T107" fmla="*/ 76 h 121"/>
              <a:gd name="T108" fmla="*/ 40 w 116"/>
              <a:gd name="T109" fmla="*/ 76 h 121"/>
              <a:gd name="T110" fmla="*/ 76 w 116"/>
              <a:gd name="T111" fmla="*/ 76 h 121"/>
              <a:gd name="T112" fmla="*/ 90 w 116"/>
              <a:gd name="T113" fmla="*/ 76 h 121"/>
              <a:gd name="T114" fmla="*/ 114 w 116"/>
              <a:gd name="T115" fmla="*/ 105 h 121"/>
              <a:gd name="T116" fmla="*/ 113 w 116"/>
              <a:gd name="T117"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6" h="121">
                <a:moveTo>
                  <a:pt x="81" y="68"/>
                </a:moveTo>
                <a:lnTo>
                  <a:pt x="81" y="68"/>
                </a:lnTo>
                <a:cubicBezTo>
                  <a:pt x="80" y="68"/>
                  <a:pt x="79" y="68"/>
                  <a:pt x="78" y="68"/>
                </a:cubicBezTo>
                <a:cubicBezTo>
                  <a:pt x="78" y="66"/>
                  <a:pt x="79" y="63"/>
                  <a:pt x="79" y="61"/>
                </a:cubicBezTo>
                <a:cubicBezTo>
                  <a:pt x="81" y="49"/>
                  <a:pt x="85" y="35"/>
                  <a:pt x="88" y="27"/>
                </a:cubicBezTo>
                <a:lnTo>
                  <a:pt x="82" y="25"/>
                </a:lnTo>
                <a:cubicBezTo>
                  <a:pt x="81" y="28"/>
                  <a:pt x="80" y="31"/>
                  <a:pt x="79" y="34"/>
                </a:cubicBezTo>
                <a:cubicBezTo>
                  <a:pt x="76" y="45"/>
                  <a:pt x="73" y="56"/>
                  <a:pt x="71" y="67"/>
                </a:cubicBezTo>
                <a:cubicBezTo>
                  <a:pt x="66" y="66"/>
                  <a:pt x="64" y="64"/>
                  <a:pt x="64" y="64"/>
                </a:cubicBezTo>
                <a:lnTo>
                  <a:pt x="64" y="29"/>
                </a:lnTo>
                <a:cubicBezTo>
                  <a:pt x="64" y="29"/>
                  <a:pt x="68" y="25"/>
                  <a:pt x="81" y="25"/>
                </a:cubicBezTo>
                <a:cubicBezTo>
                  <a:pt x="84" y="25"/>
                  <a:pt x="87" y="26"/>
                  <a:pt x="90" y="27"/>
                </a:cubicBezTo>
                <a:cubicBezTo>
                  <a:pt x="89" y="34"/>
                  <a:pt x="88" y="45"/>
                  <a:pt x="88" y="58"/>
                </a:cubicBezTo>
                <a:cubicBezTo>
                  <a:pt x="88" y="61"/>
                  <a:pt x="88" y="64"/>
                  <a:pt x="89" y="67"/>
                </a:cubicBezTo>
                <a:lnTo>
                  <a:pt x="93" y="64"/>
                </a:lnTo>
                <a:lnTo>
                  <a:pt x="97" y="60"/>
                </a:lnTo>
                <a:cubicBezTo>
                  <a:pt x="97" y="53"/>
                  <a:pt x="97" y="44"/>
                  <a:pt x="97" y="34"/>
                </a:cubicBezTo>
                <a:cubicBezTo>
                  <a:pt x="100" y="37"/>
                  <a:pt x="102" y="42"/>
                  <a:pt x="102" y="46"/>
                </a:cubicBezTo>
                <a:cubicBezTo>
                  <a:pt x="102" y="57"/>
                  <a:pt x="94" y="68"/>
                  <a:pt x="81" y="68"/>
                </a:cubicBezTo>
                <a:lnTo>
                  <a:pt x="81" y="68"/>
                </a:lnTo>
                <a:close/>
                <a:moveTo>
                  <a:pt x="65" y="93"/>
                </a:moveTo>
                <a:lnTo>
                  <a:pt x="65" y="93"/>
                </a:lnTo>
                <a:cubicBezTo>
                  <a:pt x="64" y="91"/>
                  <a:pt x="64" y="90"/>
                  <a:pt x="64" y="89"/>
                </a:cubicBezTo>
                <a:lnTo>
                  <a:pt x="64" y="72"/>
                </a:lnTo>
                <a:cubicBezTo>
                  <a:pt x="64" y="72"/>
                  <a:pt x="65" y="74"/>
                  <a:pt x="69" y="75"/>
                </a:cubicBezTo>
                <a:cubicBezTo>
                  <a:pt x="68" y="81"/>
                  <a:pt x="66" y="87"/>
                  <a:pt x="65" y="93"/>
                </a:cubicBezTo>
                <a:lnTo>
                  <a:pt x="65" y="93"/>
                </a:lnTo>
                <a:close/>
                <a:moveTo>
                  <a:pt x="53" y="99"/>
                </a:moveTo>
                <a:lnTo>
                  <a:pt x="53" y="99"/>
                </a:lnTo>
                <a:lnTo>
                  <a:pt x="63" y="99"/>
                </a:lnTo>
                <a:cubicBezTo>
                  <a:pt x="61" y="104"/>
                  <a:pt x="60" y="107"/>
                  <a:pt x="58" y="109"/>
                </a:cubicBezTo>
                <a:cubicBezTo>
                  <a:pt x="56" y="107"/>
                  <a:pt x="54" y="104"/>
                  <a:pt x="53" y="99"/>
                </a:cubicBezTo>
                <a:lnTo>
                  <a:pt x="53" y="99"/>
                </a:lnTo>
                <a:close/>
                <a:moveTo>
                  <a:pt x="52" y="72"/>
                </a:moveTo>
                <a:lnTo>
                  <a:pt x="52" y="72"/>
                </a:lnTo>
                <a:lnTo>
                  <a:pt x="52" y="89"/>
                </a:lnTo>
                <a:cubicBezTo>
                  <a:pt x="52" y="90"/>
                  <a:pt x="51" y="91"/>
                  <a:pt x="51" y="93"/>
                </a:cubicBezTo>
                <a:cubicBezTo>
                  <a:pt x="49" y="87"/>
                  <a:pt x="48" y="81"/>
                  <a:pt x="46" y="75"/>
                </a:cubicBezTo>
                <a:cubicBezTo>
                  <a:pt x="50" y="74"/>
                  <a:pt x="52" y="72"/>
                  <a:pt x="52" y="72"/>
                </a:cubicBezTo>
                <a:lnTo>
                  <a:pt x="52" y="72"/>
                </a:lnTo>
                <a:close/>
                <a:moveTo>
                  <a:pt x="34" y="68"/>
                </a:moveTo>
                <a:lnTo>
                  <a:pt x="34" y="68"/>
                </a:lnTo>
                <a:cubicBezTo>
                  <a:pt x="21" y="68"/>
                  <a:pt x="13" y="57"/>
                  <a:pt x="13" y="46"/>
                </a:cubicBezTo>
                <a:cubicBezTo>
                  <a:pt x="13" y="42"/>
                  <a:pt x="15" y="37"/>
                  <a:pt x="18" y="34"/>
                </a:cubicBezTo>
                <a:cubicBezTo>
                  <a:pt x="19" y="44"/>
                  <a:pt x="19" y="53"/>
                  <a:pt x="18" y="60"/>
                </a:cubicBezTo>
                <a:lnTo>
                  <a:pt x="22" y="64"/>
                </a:lnTo>
                <a:lnTo>
                  <a:pt x="27" y="67"/>
                </a:lnTo>
                <a:cubicBezTo>
                  <a:pt x="27" y="64"/>
                  <a:pt x="28" y="61"/>
                  <a:pt x="28" y="58"/>
                </a:cubicBezTo>
                <a:cubicBezTo>
                  <a:pt x="28" y="45"/>
                  <a:pt x="27" y="34"/>
                  <a:pt x="26" y="27"/>
                </a:cubicBezTo>
                <a:cubicBezTo>
                  <a:pt x="28" y="26"/>
                  <a:pt x="31" y="25"/>
                  <a:pt x="34" y="25"/>
                </a:cubicBezTo>
                <a:cubicBezTo>
                  <a:pt x="48" y="25"/>
                  <a:pt x="52" y="29"/>
                  <a:pt x="52" y="29"/>
                </a:cubicBezTo>
                <a:lnTo>
                  <a:pt x="52" y="64"/>
                </a:lnTo>
                <a:cubicBezTo>
                  <a:pt x="52" y="64"/>
                  <a:pt x="50" y="66"/>
                  <a:pt x="44" y="67"/>
                </a:cubicBezTo>
                <a:cubicBezTo>
                  <a:pt x="42" y="56"/>
                  <a:pt x="40" y="45"/>
                  <a:pt x="36" y="34"/>
                </a:cubicBezTo>
                <a:cubicBezTo>
                  <a:pt x="35" y="31"/>
                  <a:pt x="34" y="28"/>
                  <a:pt x="33" y="25"/>
                </a:cubicBezTo>
                <a:lnTo>
                  <a:pt x="27" y="27"/>
                </a:lnTo>
                <a:cubicBezTo>
                  <a:pt x="30" y="35"/>
                  <a:pt x="35" y="49"/>
                  <a:pt x="36" y="61"/>
                </a:cubicBezTo>
                <a:cubicBezTo>
                  <a:pt x="37" y="63"/>
                  <a:pt x="37" y="66"/>
                  <a:pt x="38" y="68"/>
                </a:cubicBezTo>
                <a:cubicBezTo>
                  <a:pt x="37" y="68"/>
                  <a:pt x="36" y="68"/>
                  <a:pt x="34" y="68"/>
                </a:cubicBezTo>
                <a:lnTo>
                  <a:pt x="34" y="68"/>
                </a:lnTo>
                <a:close/>
                <a:moveTo>
                  <a:pt x="24" y="18"/>
                </a:moveTo>
                <a:lnTo>
                  <a:pt x="24" y="18"/>
                </a:lnTo>
                <a:cubicBezTo>
                  <a:pt x="24" y="18"/>
                  <a:pt x="24" y="18"/>
                  <a:pt x="25" y="18"/>
                </a:cubicBezTo>
                <a:cubicBezTo>
                  <a:pt x="25" y="18"/>
                  <a:pt x="25" y="18"/>
                  <a:pt x="25" y="18"/>
                </a:cubicBezTo>
                <a:cubicBezTo>
                  <a:pt x="24" y="18"/>
                  <a:pt x="24" y="18"/>
                  <a:pt x="24" y="18"/>
                </a:cubicBezTo>
                <a:lnTo>
                  <a:pt x="24" y="18"/>
                </a:lnTo>
                <a:close/>
                <a:moveTo>
                  <a:pt x="48" y="96"/>
                </a:moveTo>
                <a:lnTo>
                  <a:pt x="48" y="96"/>
                </a:lnTo>
                <a:cubicBezTo>
                  <a:pt x="48" y="96"/>
                  <a:pt x="48" y="96"/>
                  <a:pt x="48" y="96"/>
                </a:cubicBezTo>
                <a:cubicBezTo>
                  <a:pt x="48" y="96"/>
                  <a:pt x="48" y="96"/>
                  <a:pt x="48" y="96"/>
                </a:cubicBezTo>
                <a:lnTo>
                  <a:pt x="48" y="96"/>
                </a:lnTo>
                <a:close/>
                <a:moveTo>
                  <a:pt x="68" y="96"/>
                </a:moveTo>
                <a:lnTo>
                  <a:pt x="68" y="96"/>
                </a:lnTo>
                <a:cubicBezTo>
                  <a:pt x="68" y="96"/>
                  <a:pt x="68" y="96"/>
                  <a:pt x="68" y="96"/>
                </a:cubicBezTo>
                <a:cubicBezTo>
                  <a:pt x="68" y="96"/>
                  <a:pt x="68" y="96"/>
                  <a:pt x="68" y="96"/>
                </a:cubicBezTo>
                <a:lnTo>
                  <a:pt x="68" y="96"/>
                </a:lnTo>
                <a:close/>
                <a:moveTo>
                  <a:pt x="91" y="18"/>
                </a:moveTo>
                <a:lnTo>
                  <a:pt x="91" y="18"/>
                </a:lnTo>
                <a:cubicBezTo>
                  <a:pt x="91" y="18"/>
                  <a:pt x="91" y="18"/>
                  <a:pt x="91" y="18"/>
                </a:cubicBezTo>
                <a:cubicBezTo>
                  <a:pt x="91" y="18"/>
                  <a:pt x="91" y="18"/>
                  <a:pt x="91" y="18"/>
                </a:cubicBezTo>
                <a:cubicBezTo>
                  <a:pt x="91" y="18"/>
                  <a:pt x="91" y="18"/>
                  <a:pt x="91" y="18"/>
                </a:cubicBezTo>
                <a:lnTo>
                  <a:pt x="91" y="18"/>
                </a:lnTo>
                <a:close/>
                <a:moveTo>
                  <a:pt x="113" y="103"/>
                </a:moveTo>
                <a:lnTo>
                  <a:pt x="113" y="103"/>
                </a:lnTo>
                <a:cubicBezTo>
                  <a:pt x="111" y="102"/>
                  <a:pt x="106" y="98"/>
                  <a:pt x="104" y="90"/>
                </a:cubicBezTo>
                <a:cubicBezTo>
                  <a:pt x="103" y="86"/>
                  <a:pt x="101" y="81"/>
                  <a:pt x="99" y="72"/>
                </a:cubicBezTo>
                <a:cubicBezTo>
                  <a:pt x="108" y="66"/>
                  <a:pt x="113" y="56"/>
                  <a:pt x="113" y="46"/>
                </a:cubicBezTo>
                <a:cubicBezTo>
                  <a:pt x="113" y="37"/>
                  <a:pt x="107" y="27"/>
                  <a:pt x="98" y="22"/>
                </a:cubicBezTo>
                <a:cubicBezTo>
                  <a:pt x="100" y="11"/>
                  <a:pt x="102" y="7"/>
                  <a:pt x="106" y="3"/>
                </a:cubicBezTo>
                <a:cubicBezTo>
                  <a:pt x="109" y="0"/>
                  <a:pt x="107" y="1"/>
                  <a:pt x="105" y="1"/>
                </a:cubicBezTo>
                <a:lnTo>
                  <a:pt x="92" y="1"/>
                </a:lnTo>
                <a:cubicBezTo>
                  <a:pt x="92" y="1"/>
                  <a:pt x="89" y="8"/>
                  <a:pt x="85" y="17"/>
                </a:cubicBezTo>
                <a:cubicBezTo>
                  <a:pt x="68" y="17"/>
                  <a:pt x="64" y="21"/>
                  <a:pt x="64" y="21"/>
                </a:cubicBezTo>
                <a:lnTo>
                  <a:pt x="64" y="1"/>
                </a:lnTo>
                <a:lnTo>
                  <a:pt x="52" y="1"/>
                </a:lnTo>
                <a:lnTo>
                  <a:pt x="52" y="21"/>
                </a:lnTo>
                <a:cubicBezTo>
                  <a:pt x="52" y="21"/>
                  <a:pt x="48" y="17"/>
                  <a:pt x="30" y="17"/>
                </a:cubicBezTo>
                <a:cubicBezTo>
                  <a:pt x="27" y="8"/>
                  <a:pt x="23" y="1"/>
                  <a:pt x="23" y="1"/>
                </a:cubicBezTo>
                <a:lnTo>
                  <a:pt x="10" y="1"/>
                </a:lnTo>
                <a:cubicBezTo>
                  <a:pt x="8" y="1"/>
                  <a:pt x="7" y="0"/>
                  <a:pt x="10" y="3"/>
                </a:cubicBezTo>
                <a:cubicBezTo>
                  <a:pt x="14" y="7"/>
                  <a:pt x="16" y="11"/>
                  <a:pt x="17" y="22"/>
                </a:cubicBezTo>
                <a:cubicBezTo>
                  <a:pt x="9" y="27"/>
                  <a:pt x="2" y="37"/>
                  <a:pt x="2" y="46"/>
                </a:cubicBezTo>
                <a:cubicBezTo>
                  <a:pt x="2" y="56"/>
                  <a:pt x="8" y="66"/>
                  <a:pt x="17" y="72"/>
                </a:cubicBezTo>
                <a:cubicBezTo>
                  <a:pt x="15" y="81"/>
                  <a:pt x="13" y="86"/>
                  <a:pt x="12" y="90"/>
                </a:cubicBezTo>
                <a:cubicBezTo>
                  <a:pt x="9" y="98"/>
                  <a:pt x="5" y="102"/>
                  <a:pt x="2" y="103"/>
                </a:cubicBezTo>
                <a:cubicBezTo>
                  <a:pt x="0" y="104"/>
                  <a:pt x="0" y="105"/>
                  <a:pt x="2" y="105"/>
                </a:cubicBezTo>
                <a:lnTo>
                  <a:pt x="21" y="105"/>
                </a:lnTo>
                <a:cubicBezTo>
                  <a:pt x="21" y="105"/>
                  <a:pt x="24" y="90"/>
                  <a:pt x="26" y="76"/>
                </a:cubicBezTo>
                <a:cubicBezTo>
                  <a:pt x="27" y="76"/>
                  <a:pt x="29" y="76"/>
                  <a:pt x="30" y="76"/>
                </a:cubicBezTo>
                <a:cubicBezTo>
                  <a:pt x="34" y="76"/>
                  <a:pt x="37" y="76"/>
                  <a:pt x="40" y="76"/>
                </a:cubicBezTo>
                <a:cubicBezTo>
                  <a:pt x="44" y="94"/>
                  <a:pt x="51" y="115"/>
                  <a:pt x="58" y="121"/>
                </a:cubicBezTo>
                <a:cubicBezTo>
                  <a:pt x="64" y="115"/>
                  <a:pt x="71" y="94"/>
                  <a:pt x="76" y="76"/>
                </a:cubicBezTo>
                <a:cubicBezTo>
                  <a:pt x="78" y="76"/>
                  <a:pt x="81" y="76"/>
                  <a:pt x="85" y="76"/>
                </a:cubicBezTo>
                <a:cubicBezTo>
                  <a:pt x="87" y="76"/>
                  <a:pt x="88" y="76"/>
                  <a:pt x="90" y="76"/>
                </a:cubicBezTo>
                <a:cubicBezTo>
                  <a:pt x="91" y="90"/>
                  <a:pt x="95" y="105"/>
                  <a:pt x="95" y="105"/>
                </a:cubicBezTo>
                <a:lnTo>
                  <a:pt x="114" y="105"/>
                </a:lnTo>
                <a:cubicBezTo>
                  <a:pt x="116" y="105"/>
                  <a:pt x="115" y="104"/>
                  <a:pt x="113" y="103"/>
                </a:cubicBezTo>
                <a:lnTo>
                  <a:pt x="113" y="103"/>
                </a:lnTo>
                <a:close/>
              </a:path>
            </a:pathLst>
          </a:custGeom>
          <a:noFill/>
          <a:ln w="0"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7" name="Freeform 1917"/>
          <p:cNvSpPr>
            <a:spLocks noEditPoints="1"/>
          </p:cNvSpPr>
          <p:nvPr userDrawn="1"/>
        </p:nvSpPr>
        <p:spPr bwMode="auto">
          <a:xfrm>
            <a:off x="485776" y="477838"/>
            <a:ext cx="79375" cy="69850"/>
          </a:xfrm>
          <a:custGeom>
            <a:avLst/>
            <a:gdLst>
              <a:gd name="T0" fmla="*/ 62 w 111"/>
              <a:gd name="T1" fmla="*/ 63 h 98"/>
              <a:gd name="T2" fmla="*/ 62 w 111"/>
              <a:gd name="T3" fmla="*/ 63 h 98"/>
              <a:gd name="T4" fmla="*/ 79 w 111"/>
              <a:gd name="T5" fmla="*/ 67 h 98"/>
              <a:gd name="T6" fmla="*/ 100 w 111"/>
              <a:gd name="T7" fmla="*/ 45 h 98"/>
              <a:gd name="T8" fmla="*/ 79 w 111"/>
              <a:gd name="T9" fmla="*/ 24 h 98"/>
              <a:gd name="T10" fmla="*/ 62 w 111"/>
              <a:gd name="T11" fmla="*/ 28 h 98"/>
              <a:gd name="T12" fmla="*/ 62 w 111"/>
              <a:gd name="T13" fmla="*/ 63 h 98"/>
              <a:gd name="T14" fmla="*/ 50 w 111"/>
              <a:gd name="T15" fmla="*/ 28 h 98"/>
              <a:gd name="T16" fmla="*/ 50 w 111"/>
              <a:gd name="T17" fmla="*/ 28 h 98"/>
              <a:gd name="T18" fmla="*/ 32 w 111"/>
              <a:gd name="T19" fmla="*/ 24 h 98"/>
              <a:gd name="T20" fmla="*/ 11 w 111"/>
              <a:gd name="T21" fmla="*/ 45 h 98"/>
              <a:gd name="T22" fmla="*/ 32 w 111"/>
              <a:gd name="T23" fmla="*/ 67 h 98"/>
              <a:gd name="T24" fmla="*/ 50 w 111"/>
              <a:gd name="T25" fmla="*/ 63 h 98"/>
              <a:gd name="T26" fmla="*/ 50 w 111"/>
              <a:gd name="T27" fmla="*/ 28 h 98"/>
              <a:gd name="T28" fmla="*/ 47 w 111"/>
              <a:gd name="T29" fmla="*/ 98 h 98"/>
              <a:gd name="T30" fmla="*/ 47 w 111"/>
              <a:gd name="T31" fmla="*/ 98 h 98"/>
              <a:gd name="T32" fmla="*/ 47 w 111"/>
              <a:gd name="T33" fmla="*/ 94 h 98"/>
              <a:gd name="T34" fmla="*/ 50 w 111"/>
              <a:gd name="T35" fmla="*/ 88 h 98"/>
              <a:gd name="T36" fmla="*/ 50 w 111"/>
              <a:gd name="T37" fmla="*/ 71 h 98"/>
              <a:gd name="T38" fmla="*/ 28 w 111"/>
              <a:gd name="T39" fmla="*/ 75 h 98"/>
              <a:gd name="T40" fmla="*/ 0 w 111"/>
              <a:gd name="T41" fmla="*/ 45 h 98"/>
              <a:gd name="T42" fmla="*/ 28 w 111"/>
              <a:gd name="T43" fmla="*/ 16 h 98"/>
              <a:gd name="T44" fmla="*/ 50 w 111"/>
              <a:gd name="T45" fmla="*/ 20 h 98"/>
              <a:gd name="T46" fmla="*/ 50 w 111"/>
              <a:gd name="T47" fmla="*/ 0 h 98"/>
              <a:gd name="T48" fmla="*/ 62 w 111"/>
              <a:gd name="T49" fmla="*/ 0 h 98"/>
              <a:gd name="T50" fmla="*/ 62 w 111"/>
              <a:gd name="T51" fmla="*/ 20 h 98"/>
              <a:gd name="T52" fmla="*/ 83 w 111"/>
              <a:gd name="T53" fmla="*/ 16 h 98"/>
              <a:gd name="T54" fmla="*/ 111 w 111"/>
              <a:gd name="T55" fmla="*/ 45 h 98"/>
              <a:gd name="T56" fmla="*/ 83 w 111"/>
              <a:gd name="T57" fmla="*/ 75 h 98"/>
              <a:gd name="T58" fmla="*/ 62 w 111"/>
              <a:gd name="T59" fmla="*/ 71 h 98"/>
              <a:gd name="T60" fmla="*/ 62 w 111"/>
              <a:gd name="T61" fmla="*/ 88 h 98"/>
              <a:gd name="T62" fmla="*/ 65 w 111"/>
              <a:gd name="T63" fmla="*/ 94 h 98"/>
              <a:gd name="T64" fmla="*/ 64 w 111"/>
              <a:gd name="T65" fmla="*/ 98 h 98"/>
              <a:gd name="T66" fmla="*/ 47 w 111"/>
              <a:gd name="T6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98">
                <a:moveTo>
                  <a:pt x="62" y="63"/>
                </a:moveTo>
                <a:lnTo>
                  <a:pt x="62" y="63"/>
                </a:lnTo>
                <a:cubicBezTo>
                  <a:pt x="62" y="63"/>
                  <a:pt x="67" y="67"/>
                  <a:pt x="79" y="67"/>
                </a:cubicBezTo>
                <a:cubicBezTo>
                  <a:pt x="92" y="67"/>
                  <a:pt x="100" y="56"/>
                  <a:pt x="100" y="45"/>
                </a:cubicBezTo>
                <a:cubicBezTo>
                  <a:pt x="100" y="36"/>
                  <a:pt x="91" y="24"/>
                  <a:pt x="79" y="24"/>
                </a:cubicBezTo>
                <a:cubicBezTo>
                  <a:pt x="66" y="24"/>
                  <a:pt x="62" y="28"/>
                  <a:pt x="62" y="28"/>
                </a:cubicBezTo>
                <a:lnTo>
                  <a:pt x="62" y="63"/>
                </a:lnTo>
                <a:close/>
                <a:moveTo>
                  <a:pt x="50" y="28"/>
                </a:moveTo>
                <a:lnTo>
                  <a:pt x="50" y="28"/>
                </a:lnTo>
                <a:cubicBezTo>
                  <a:pt x="50" y="28"/>
                  <a:pt x="46" y="24"/>
                  <a:pt x="32" y="24"/>
                </a:cubicBezTo>
                <a:cubicBezTo>
                  <a:pt x="20" y="24"/>
                  <a:pt x="11" y="36"/>
                  <a:pt x="11" y="45"/>
                </a:cubicBezTo>
                <a:cubicBezTo>
                  <a:pt x="11" y="56"/>
                  <a:pt x="19" y="67"/>
                  <a:pt x="32" y="67"/>
                </a:cubicBezTo>
                <a:cubicBezTo>
                  <a:pt x="45" y="67"/>
                  <a:pt x="50" y="63"/>
                  <a:pt x="50" y="63"/>
                </a:cubicBezTo>
                <a:lnTo>
                  <a:pt x="50" y="28"/>
                </a:lnTo>
                <a:close/>
                <a:moveTo>
                  <a:pt x="47" y="98"/>
                </a:moveTo>
                <a:lnTo>
                  <a:pt x="47" y="98"/>
                </a:lnTo>
                <a:cubicBezTo>
                  <a:pt x="43" y="98"/>
                  <a:pt x="46" y="95"/>
                  <a:pt x="47" y="94"/>
                </a:cubicBezTo>
                <a:cubicBezTo>
                  <a:pt x="48" y="92"/>
                  <a:pt x="50" y="90"/>
                  <a:pt x="50" y="88"/>
                </a:cubicBezTo>
                <a:lnTo>
                  <a:pt x="50" y="71"/>
                </a:lnTo>
                <a:cubicBezTo>
                  <a:pt x="50" y="71"/>
                  <a:pt x="45" y="75"/>
                  <a:pt x="28" y="75"/>
                </a:cubicBezTo>
                <a:cubicBezTo>
                  <a:pt x="12" y="75"/>
                  <a:pt x="0" y="59"/>
                  <a:pt x="0" y="45"/>
                </a:cubicBezTo>
                <a:cubicBezTo>
                  <a:pt x="0" y="32"/>
                  <a:pt x="14" y="16"/>
                  <a:pt x="28" y="16"/>
                </a:cubicBezTo>
                <a:cubicBezTo>
                  <a:pt x="46" y="16"/>
                  <a:pt x="50" y="20"/>
                  <a:pt x="50" y="20"/>
                </a:cubicBezTo>
                <a:lnTo>
                  <a:pt x="50" y="0"/>
                </a:lnTo>
                <a:lnTo>
                  <a:pt x="62" y="0"/>
                </a:lnTo>
                <a:lnTo>
                  <a:pt x="62" y="20"/>
                </a:lnTo>
                <a:cubicBezTo>
                  <a:pt x="62" y="20"/>
                  <a:pt x="66" y="16"/>
                  <a:pt x="83" y="16"/>
                </a:cubicBezTo>
                <a:cubicBezTo>
                  <a:pt x="97" y="16"/>
                  <a:pt x="111" y="32"/>
                  <a:pt x="111" y="45"/>
                </a:cubicBezTo>
                <a:cubicBezTo>
                  <a:pt x="111" y="59"/>
                  <a:pt x="100" y="75"/>
                  <a:pt x="83" y="75"/>
                </a:cubicBezTo>
                <a:cubicBezTo>
                  <a:pt x="66" y="75"/>
                  <a:pt x="62" y="71"/>
                  <a:pt x="62" y="71"/>
                </a:cubicBezTo>
                <a:lnTo>
                  <a:pt x="62" y="88"/>
                </a:lnTo>
                <a:cubicBezTo>
                  <a:pt x="62" y="90"/>
                  <a:pt x="63" y="92"/>
                  <a:pt x="65" y="94"/>
                </a:cubicBezTo>
                <a:cubicBezTo>
                  <a:pt x="66" y="95"/>
                  <a:pt x="68" y="98"/>
                  <a:pt x="64" y="98"/>
                </a:cubicBezTo>
                <a:lnTo>
                  <a:pt x="47" y="98"/>
                </a:lnTo>
                <a:close/>
              </a:path>
            </a:pathLst>
          </a:custGeom>
          <a:solidFill>
            <a:srgbClr val="D5A03C"/>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8" name="Freeform 1918"/>
          <p:cNvSpPr>
            <a:spLocks noEditPoints="1"/>
          </p:cNvSpPr>
          <p:nvPr userDrawn="1"/>
        </p:nvSpPr>
        <p:spPr bwMode="auto">
          <a:xfrm>
            <a:off x="485776" y="477838"/>
            <a:ext cx="79375" cy="69850"/>
          </a:xfrm>
          <a:custGeom>
            <a:avLst/>
            <a:gdLst>
              <a:gd name="T0" fmla="*/ 62 w 111"/>
              <a:gd name="T1" fmla="*/ 63 h 98"/>
              <a:gd name="T2" fmla="*/ 62 w 111"/>
              <a:gd name="T3" fmla="*/ 63 h 98"/>
              <a:gd name="T4" fmla="*/ 79 w 111"/>
              <a:gd name="T5" fmla="*/ 67 h 98"/>
              <a:gd name="T6" fmla="*/ 100 w 111"/>
              <a:gd name="T7" fmla="*/ 45 h 98"/>
              <a:gd name="T8" fmla="*/ 79 w 111"/>
              <a:gd name="T9" fmla="*/ 24 h 98"/>
              <a:gd name="T10" fmla="*/ 62 w 111"/>
              <a:gd name="T11" fmla="*/ 28 h 98"/>
              <a:gd name="T12" fmla="*/ 62 w 111"/>
              <a:gd name="T13" fmla="*/ 63 h 98"/>
              <a:gd name="T14" fmla="*/ 62 w 111"/>
              <a:gd name="T15" fmla="*/ 63 h 98"/>
              <a:gd name="T16" fmla="*/ 50 w 111"/>
              <a:gd name="T17" fmla="*/ 28 h 98"/>
              <a:gd name="T18" fmla="*/ 50 w 111"/>
              <a:gd name="T19" fmla="*/ 28 h 98"/>
              <a:gd name="T20" fmla="*/ 32 w 111"/>
              <a:gd name="T21" fmla="*/ 24 h 98"/>
              <a:gd name="T22" fmla="*/ 11 w 111"/>
              <a:gd name="T23" fmla="*/ 45 h 98"/>
              <a:gd name="T24" fmla="*/ 32 w 111"/>
              <a:gd name="T25" fmla="*/ 67 h 98"/>
              <a:gd name="T26" fmla="*/ 50 w 111"/>
              <a:gd name="T27" fmla="*/ 63 h 98"/>
              <a:gd name="T28" fmla="*/ 50 w 111"/>
              <a:gd name="T29" fmla="*/ 28 h 98"/>
              <a:gd name="T30" fmla="*/ 50 w 111"/>
              <a:gd name="T31" fmla="*/ 28 h 98"/>
              <a:gd name="T32" fmla="*/ 47 w 111"/>
              <a:gd name="T33" fmla="*/ 98 h 98"/>
              <a:gd name="T34" fmla="*/ 47 w 111"/>
              <a:gd name="T35" fmla="*/ 98 h 98"/>
              <a:gd name="T36" fmla="*/ 47 w 111"/>
              <a:gd name="T37" fmla="*/ 94 h 98"/>
              <a:gd name="T38" fmla="*/ 50 w 111"/>
              <a:gd name="T39" fmla="*/ 88 h 98"/>
              <a:gd name="T40" fmla="*/ 50 w 111"/>
              <a:gd name="T41" fmla="*/ 71 h 98"/>
              <a:gd name="T42" fmla="*/ 28 w 111"/>
              <a:gd name="T43" fmla="*/ 75 h 98"/>
              <a:gd name="T44" fmla="*/ 0 w 111"/>
              <a:gd name="T45" fmla="*/ 45 h 98"/>
              <a:gd name="T46" fmla="*/ 28 w 111"/>
              <a:gd name="T47" fmla="*/ 16 h 98"/>
              <a:gd name="T48" fmla="*/ 50 w 111"/>
              <a:gd name="T49" fmla="*/ 20 h 98"/>
              <a:gd name="T50" fmla="*/ 50 w 111"/>
              <a:gd name="T51" fmla="*/ 0 h 98"/>
              <a:gd name="T52" fmla="*/ 62 w 111"/>
              <a:gd name="T53" fmla="*/ 0 h 98"/>
              <a:gd name="T54" fmla="*/ 62 w 111"/>
              <a:gd name="T55" fmla="*/ 20 h 98"/>
              <a:gd name="T56" fmla="*/ 83 w 111"/>
              <a:gd name="T57" fmla="*/ 16 h 98"/>
              <a:gd name="T58" fmla="*/ 111 w 111"/>
              <a:gd name="T59" fmla="*/ 45 h 98"/>
              <a:gd name="T60" fmla="*/ 83 w 111"/>
              <a:gd name="T61" fmla="*/ 75 h 98"/>
              <a:gd name="T62" fmla="*/ 62 w 111"/>
              <a:gd name="T63" fmla="*/ 71 h 98"/>
              <a:gd name="T64" fmla="*/ 62 w 111"/>
              <a:gd name="T65" fmla="*/ 88 h 98"/>
              <a:gd name="T66" fmla="*/ 65 w 111"/>
              <a:gd name="T67" fmla="*/ 94 h 98"/>
              <a:gd name="T68" fmla="*/ 64 w 111"/>
              <a:gd name="T69" fmla="*/ 98 h 98"/>
              <a:gd name="T70" fmla="*/ 47 w 111"/>
              <a:gd name="T71" fmla="*/ 98 h 98"/>
              <a:gd name="T72" fmla="*/ 47 w 111"/>
              <a:gd name="T73"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98">
                <a:moveTo>
                  <a:pt x="62" y="63"/>
                </a:moveTo>
                <a:lnTo>
                  <a:pt x="62" y="63"/>
                </a:lnTo>
                <a:cubicBezTo>
                  <a:pt x="62" y="63"/>
                  <a:pt x="67" y="67"/>
                  <a:pt x="79" y="67"/>
                </a:cubicBezTo>
                <a:cubicBezTo>
                  <a:pt x="92" y="67"/>
                  <a:pt x="100" y="56"/>
                  <a:pt x="100" y="45"/>
                </a:cubicBezTo>
                <a:cubicBezTo>
                  <a:pt x="100" y="36"/>
                  <a:pt x="91" y="24"/>
                  <a:pt x="79" y="24"/>
                </a:cubicBezTo>
                <a:cubicBezTo>
                  <a:pt x="66" y="24"/>
                  <a:pt x="62" y="28"/>
                  <a:pt x="62" y="28"/>
                </a:cubicBezTo>
                <a:lnTo>
                  <a:pt x="62" y="63"/>
                </a:lnTo>
                <a:lnTo>
                  <a:pt x="62" y="63"/>
                </a:lnTo>
                <a:close/>
                <a:moveTo>
                  <a:pt x="50" y="28"/>
                </a:moveTo>
                <a:lnTo>
                  <a:pt x="50" y="28"/>
                </a:lnTo>
                <a:cubicBezTo>
                  <a:pt x="50" y="28"/>
                  <a:pt x="46" y="24"/>
                  <a:pt x="32" y="24"/>
                </a:cubicBezTo>
                <a:cubicBezTo>
                  <a:pt x="20" y="24"/>
                  <a:pt x="11" y="36"/>
                  <a:pt x="11" y="45"/>
                </a:cubicBezTo>
                <a:cubicBezTo>
                  <a:pt x="11" y="56"/>
                  <a:pt x="19" y="67"/>
                  <a:pt x="32" y="67"/>
                </a:cubicBezTo>
                <a:cubicBezTo>
                  <a:pt x="45" y="67"/>
                  <a:pt x="50" y="63"/>
                  <a:pt x="50" y="63"/>
                </a:cubicBezTo>
                <a:lnTo>
                  <a:pt x="50" y="28"/>
                </a:lnTo>
                <a:lnTo>
                  <a:pt x="50" y="28"/>
                </a:lnTo>
                <a:close/>
                <a:moveTo>
                  <a:pt x="47" y="98"/>
                </a:moveTo>
                <a:lnTo>
                  <a:pt x="47" y="98"/>
                </a:lnTo>
                <a:cubicBezTo>
                  <a:pt x="43" y="98"/>
                  <a:pt x="46" y="95"/>
                  <a:pt x="47" y="94"/>
                </a:cubicBezTo>
                <a:cubicBezTo>
                  <a:pt x="48" y="92"/>
                  <a:pt x="50" y="90"/>
                  <a:pt x="50" y="88"/>
                </a:cubicBezTo>
                <a:lnTo>
                  <a:pt x="50" y="71"/>
                </a:lnTo>
                <a:cubicBezTo>
                  <a:pt x="50" y="71"/>
                  <a:pt x="45" y="75"/>
                  <a:pt x="28" y="75"/>
                </a:cubicBezTo>
                <a:cubicBezTo>
                  <a:pt x="12" y="75"/>
                  <a:pt x="0" y="59"/>
                  <a:pt x="0" y="45"/>
                </a:cubicBezTo>
                <a:cubicBezTo>
                  <a:pt x="0" y="32"/>
                  <a:pt x="14" y="16"/>
                  <a:pt x="28" y="16"/>
                </a:cubicBezTo>
                <a:cubicBezTo>
                  <a:pt x="46" y="16"/>
                  <a:pt x="50" y="20"/>
                  <a:pt x="50" y="20"/>
                </a:cubicBezTo>
                <a:lnTo>
                  <a:pt x="50" y="0"/>
                </a:lnTo>
                <a:lnTo>
                  <a:pt x="62" y="0"/>
                </a:lnTo>
                <a:lnTo>
                  <a:pt x="62" y="20"/>
                </a:lnTo>
                <a:cubicBezTo>
                  <a:pt x="62" y="20"/>
                  <a:pt x="66" y="16"/>
                  <a:pt x="83" y="16"/>
                </a:cubicBezTo>
                <a:cubicBezTo>
                  <a:pt x="97" y="16"/>
                  <a:pt x="111" y="32"/>
                  <a:pt x="111" y="45"/>
                </a:cubicBezTo>
                <a:cubicBezTo>
                  <a:pt x="111" y="59"/>
                  <a:pt x="100" y="75"/>
                  <a:pt x="83" y="75"/>
                </a:cubicBezTo>
                <a:cubicBezTo>
                  <a:pt x="66" y="75"/>
                  <a:pt x="62" y="71"/>
                  <a:pt x="62" y="71"/>
                </a:cubicBezTo>
                <a:lnTo>
                  <a:pt x="62" y="88"/>
                </a:lnTo>
                <a:cubicBezTo>
                  <a:pt x="62" y="90"/>
                  <a:pt x="63" y="92"/>
                  <a:pt x="65" y="94"/>
                </a:cubicBezTo>
                <a:cubicBezTo>
                  <a:pt x="66" y="95"/>
                  <a:pt x="68" y="98"/>
                  <a:pt x="64" y="98"/>
                </a:cubicBezTo>
                <a:lnTo>
                  <a:pt x="47" y="98"/>
                </a:lnTo>
                <a:lnTo>
                  <a:pt x="47" y="98"/>
                </a:lnTo>
                <a:close/>
              </a:path>
            </a:pathLst>
          </a:custGeom>
          <a:noFill/>
          <a:ln w="158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19" name="Freeform 1919"/>
          <p:cNvSpPr>
            <a:spLocks/>
          </p:cNvSpPr>
          <p:nvPr userDrawn="1"/>
        </p:nvSpPr>
        <p:spPr bwMode="auto">
          <a:xfrm>
            <a:off x="857251" y="284163"/>
            <a:ext cx="101600" cy="115888"/>
          </a:xfrm>
          <a:custGeom>
            <a:avLst/>
            <a:gdLst>
              <a:gd name="T0" fmla="*/ 123 w 142"/>
              <a:gd name="T1" fmla="*/ 53 h 161"/>
              <a:gd name="T2" fmla="*/ 123 w 142"/>
              <a:gd name="T3" fmla="*/ 53 h 161"/>
              <a:gd name="T4" fmla="*/ 125 w 142"/>
              <a:gd name="T5" fmla="*/ 29 h 161"/>
              <a:gd name="T6" fmla="*/ 124 w 142"/>
              <a:gd name="T7" fmla="*/ 29 h 161"/>
              <a:gd name="T8" fmla="*/ 116 w 142"/>
              <a:gd name="T9" fmla="*/ 51 h 161"/>
              <a:gd name="T10" fmla="*/ 74 w 142"/>
              <a:gd name="T11" fmla="*/ 123 h 161"/>
              <a:gd name="T12" fmla="*/ 68 w 142"/>
              <a:gd name="T13" fmla="*/ 123 h 161"/>
              <a:gd name="T14" fmla="*/ 24 w 142"/>
              <a:gd name="T15" fmla="*/ 51 h 161"/>
              <a:gd name="T16" fmla="*/ 16 w 142"/>
              <a:gd name="T17" fmla="*/ 29 h 161"/>
              <a:gd name="T18" fmla="*/ 14 w 142"/>
              <a:gd name="T19" fmla="*/ 29 h 161"/>
              <a:gd name="T20" fmla="*/ 18 w 142"/>
              <a:gd name="T21" fmla="*/ 53 h 161"/>
              <a:gd name="T22" fmla="*/ 18 w 142"/>
              <a:gd name="T23" fmla="*/ 161 h 161"/>
              <a:gd name="T24" fmla="*/ 0 w 142"/>
              <a:gd name="T25" fmla="*/ 161 h 161"/>
              <a:gd name="T26" fmla="*/ 0 w 142"/>
              <a:gd name="T27" fmla="*/ 0 h 161"/>
              <a:gd name="T28" fmla="*/ 14 w 142"/>
              <a:gd name="T29" fmla="*/ 0 h 161"/>
              <a:gd name="T30" fmla="*/ 64 w 142"/>
              <a:gd name="T31" fmla="*/ 82 h 161"/>
              <a:gd name="T32" fmla="*/ 72 w 142"/>
              <a:gd name="T33" fmla="*/ 100 h 161"/>
              <a:gd name="T34" fmla="*/ 72 w 142"/>
              <a:gd name="T35" fmla="*/ 100 h 161"/>
              <a:gd name="T36" fmla="*/ 79 w 142"/>
              <a:gd name="T37" fmla="*/ 82 h 161"/>
              <a:gd name="T38" fmla="*/ 127 w 142"/>
              <a:gd name="T39" fmla="*/ 0 h 161"/>
              <a:gd name="T40" fmla="*/ 142 w 142"/>
              <a:gd name="T41" fmla="*/ 0 h 161"/>
              <a:gd name="T42" fmla="*/ 142 w 142"/>
              <a:gd name="T43" fmla="*/ 161 h 161"/>
              <a:gd name="T44" fmla="*/ 123 w 142"/>
              <a:gd name="T45" fmla="*/ 161 h 161"/>
              <a:gd name="T46" fmla="*/ 123 w 142"/>
              <a:gd name="T47" fmla="*/ 5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61">
                <a:moveTo>
                  <a:pt x="123" y="53"/>
                </a:moveTo>
                <a:lnTo>
                  <a:pt x="123" y="53"/>
                </a:lnTo>
                <a:lnTo>
                  <a:pt x="125" y="29"/>
                </a:lnTo>
                <a:lnTo>
                  <a:pt x="124" y="29"/>
                </a:lnTo>
                <a:lnTo>
                  <a:pt x="116" y="51"/>
                </a:lnTo>
                <a:lnTo>
                  <a:pt x="74" y="123"/>
                </a:lnTo>
                <a:lnTo>
                  <a:pt x="68" y="123"/>
                </a:lnTo>
                <a:lnTo>
                  <a:pt x="24" y="51"/>
                </a:lnTo>
                <a:lnTo>
                  <a:pt x="16" y="29"/>
                </a:lnTo>
                <a:lnTo>
                  <a:pt x="14" y="29"/>
                </a:lnTo>
                <a:lnTo>
                  <a:pt x="18" y="53"/>
                </a:lnTo>
                <a:lnTo>
                  <a:pt x="18" y="161"/>
                </a:lnTo>
                <a:lnTo>
                  <a:pt x="0" y="161"/>
                </a:lnTo>
                <a:lnTo>
                  <a:pt x="0" y="0"/>
                </a:lnTo>
                <a:lnTo>
                  <a:pt x="14" y="0"/>
                </a:lnTo>
                <a:lnTo>
                  <a:pt x="64" y="82"/>
                </a:lnTo>
                <a:lnTo>
                  <a:pt x="72" y="100"/>
                </a:lnTo>
                <a:lnTo>
                  <a:pt x="72" y="100"/>
                </a:lnTo>
                <a:lnTo>
                  <a:pt x="79" y="82"/>
                </a:lnTo>
                <a:lnTo>
                  <a:pt x="127" y="0"/>
                </a:lnTo>
                <a:lnTo>
                  <a:pt x="142" y="0"/>
                </a:lnTo>
                <a:lnTo>
                  <a:pt x="142" y="161"/>
                </a:lnTo>
                <a:lnTo>
                  <a:pt x="123" y="161"/>
                </a:lnTo>
                <a:lnTo>
                  <a:pt x="123" y="53"/>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0" name="Freeform 1920"/>
          <p:cNvSpPr>
            <a:spLocks/>
          </p:cNvSpPr>
          <p:nvPr userDrawn="1"/>
        </p:nvSpPr>
        <p:spPr bwMode="auto">
          <a:xfrm>
            <a:off x="987426" y="284163"/>
            <a:ext cx="84138" cy="115888"/>
          </a:xfrm>
          <a:custGeom>
            <a:avLst/>
            <a:gdLst>
              <a:gd name="T0" fmla="*/ 99 w 118"/>
              <a:gd name="T1" fmla="*/ 52 h 161"/>
              <a:gd name="T2" fmla="*/ 99 w 118"/>
              <a:gd name="T3" fmla="*/ 52 h 161"/>
              <a:gd name="T4" fmla="*/ 100 w 118"/>
              <a:gd name="T5" fmla="*/ 34 h 161"/>
              <a:gd name="T6" fmla="*/ 99 w 118"/>
              <a:gd name="T7" fmla="*/ 34 h 161"/>
              <a:gd name="T8" fmla="*/ 89 w 118"/>
              <a:gd name="T9" fmla="*/ 53 h 161"/>
              <a:gd name="T10" fmla="*/ 12 w 118"/>
              <a:gd name="T11" fmla="*/ 161 h 161"/>
              <a:gd name="T12" fmla="*/ 0 w 118"/>
              <a:gd name="T13" fmla="*/ 161 h 161"/>
              <a:gd name="T14" fmla="*/ 0 w 118"/>
              <a:gd name="T15" fmla="*/ 0 h 161"/>
              <a:gd name="T16" fmla="*/ 19 w 118"/>
              <a:gd name="T17" fmla="*/ 0 h 161"/>
              <a:gd name="T18" fmla="*/ 19 w 118"/>
              <a:gd name="T19" fmla="*/ 110 h 161"/>
              <a:gd name="T20" fmla="*/ 18 w 118"/>
              <a:gd name="T21" fmla="*/ 128 h 161"/>
              <a:gd name="T22" fmla="*/ 19 w 118"/>
              <a:gd name="T23" fmla="*/ 128 h 161"/>
              <a:gd name="T24" fmla="*/ 29 w 118"/>
              <a:gd name="T25" fmla="*/ 110 h 161"/>
              <a:gd name="T26" fmla="*/ 106 w 118"/>
              <a:gd name="T27" fmla="*/ 0 h 161"/>
              <a:gd name="T28" fmla="*/ 118 w 118"/>
              <a:gd name="T29" fmla="*/ 0 h 161"/>
              <a:gd name="T30" fmla="*/ 118 w 118"/>
              <a:gd name="T31" fmla="*/ 161 h 161"/>
              <a:gd name="T32" fmla="*/ 99 w 118"/>
              <a:gd name="T33" fmla="*/ 161 h 161"/>
              <a:gd name="T34" fmla="*/ 99 w 118"/>
              <a:gd name="T35" fmla="*/ 5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161">
                <a:moveTo>
                  <a:pt x="99" y="52"/>
                </a:moveTo>
                <a:lnTo>
                  <a:pt x="99" y="52"/>
                </a:lnTo>
                <a:lnTo>
                  <a:pt x="100" y="34"/>
                </a:lnTo>
                <a:lnTo>
                  <a:pt x="99" y="34"/>
                </a:lnTo>
                <a:lnTo>
                  <a:pt x="89" y="53"/>
                </a:lnTo>
                <a:lnTo>
                  <a:pt x="12" y="161"/>
                </a:lnTo>
                <a:lnTo>
                  <a:pt x="0" y="161"/>
                </a:lnTo>
                <a:lnTo>
                  <a:pt x="0" y="0"/>
                </a:lnTo>
                <a:lnTo>
                  <a:pt x="19" y="0"/>
                </a:lnTo>
                <a:lnTo>
                  <a:pt x="19" y="110"/>
                </a:lnTo>
                <a:lnTo>
                  <a:pt x="18" y="128"/>
                </a:lnTo>
                <a:lnTo>
                  <a:pt x="19" y="128"/>
                </a:lnTo>
                <a:lnTo>
                  <a:pt x="29" y="110"/>
                </a:lnTo>
                <a:lnTo>
                  <a:pt x="106" y="0"/>
                </a:lnTo>
                <a:lnTo>
                  <a:pt x="118" y="0"/>
                </a:lnTo>
                <a:lnTo>
                  <a:pt x="118" y="161"/>
                </a:lnTo>
                <a:lnTo>
                  <a:pt x="99" y="161"/>
                </a:lnTo>
                <a:lnTo>
                  <a:pt x="99" y="5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1" name="Freeform 1921"/>
          <p:cNvSpPr>
            <a:spLocks/>
          </p:cNvSpPr>
          <p:nvPr userDrawn="1"/>
        </p:nvSpPr>
        <p:spPr bwMode="auto">
          <a:xfrm>
            <a:off x="1100138" y="284163"/>
            <a:ext cx="80963" cy="115888"/>
          </a:xfrm>
          <a:custGeom>
            <a:avLst/>
            <a:gdLst>
              <a:gd name="T0" fmla="*/ 96 w 115"/>
              <a:gd name="T1" fmla="*/ 87 h 161"/>
              <a:gd name="T2" fmla="*/ 96 w 115"/>
              <a:gd name="T3" fmla="*/ 87 h 161"/>
              <a:gd name="T4" fmla="*/ 19 w 115"/>
              <a:gd name="T5" fmla="*/ 87 h 161"/>
              <a:gd name="T6" fmla="*/ 19 w 115"/>
              <a:gd name="T7" fmla="*/ 161 h 161"/>
              <a:gd name="T8" fmla="*/ 0 w 115"/>
              <a:gd name="T9" fmla="*/ 161 h 161"/>
              <a:gd name="T10" fmla="*/ 0 w 115"/>
              <a:gd name="T11" fmla="*/ 0 h 161"/>
              <a:gd name="T12" fmla="*/ 19 w 115"/>
              <a:gd name="T13" fmla="*/ 0 h 161"/>
              <a:gd name="T14" fmla="*/ 19 w 115"/>
              <a:gd name="T15" fmla="*/ 70 h 161"/>
              <a:gd name="T16" fmla="*/ 96 w 115"/>
              <a:gd name="T17" fmla="*/ 70 h 161"/>
              <a:gd name="T18" fmla="*/ 96 w 115"/>
              <a:gd name="T19" fmla="*/ 0 h 161"/>
              <a:gd name="T20" fmla="*/ 115 w 115"/>
              <a:gd name="T21" fmla="*/ 0 h 161"/>
              <a:gd name="T22" fmla="*/ 115 w 115"/>
              <a:gd name="T23" fmla="*/ 161 h 161"/>
              <a:gd name="T24" fmla="*/ 96 w 115"/>
              <a:gd name="T25" fmla="*/ 161 h 161"/>
              <a:gd name="T26" fmla="*/ 96 w 115"/>
              <a:gd name="T27"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161">
                <a:moveTo>
                  <a:pt x="96" y="87"/>
                </a:moveTo>
                <a:lnTo>
                  <a:pt x="96" y="87"/>
                </a:lnTo>
                <a:lnTo>
                  <a:pt x="19" y="87"/>
                </a:lnTo>
                <a:lnTo>
                  <a:pt x="19" y="161"/>
                </a:lnTo>
                <a:lnTo>
                  <a:pt x="0" y="161"/>
                </a:lnTo>
                <a:lnTo>
                  <a:pt x="0" y="0"/>
                </a:lnTo>
                <a:lnTo>
                  <a:pt x="19" y="0"/>
                </a:lnTo>
                <a:lnTo>
                  <a:pt x="19" y="70"/>
                </a:lnTo>
                <a:lnTo>
                  <a:pt x="96" y="70"/>
                </a:lnTo>
                <a:lnTo>
                  <a:pt x="96" y="0"/>
                </a:lnTo>
                <a:lnTo>
                  <a:pt x="115" y="0"/>
                </a:lnTo>
                <a:lnTo>
                  <a:pt x="115" y="161"/>
                </a:lnTo>
                <a:lnTo>
                  <a:pt x="96" y="161"/>
                </a:lnTo>
                <a:lnTo>
                  <a:pt x="96" y="8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2" name="Freeform 1922"/>
          <p:cNvSpPr>
            <a:spLocks/>
          </p:cNvSpPr>
          <p:nvPr userDrawn="1"/>
        </p:nvSpPr>
        <p:spPr bwMode="auto">
          <a:xfrm>
            <a:off x="1209676" y="284163"/>
            <a:ext cx="82550" cy="115888"/>
          </a:xfrm>
          <a:custGeom>
            <a:avLst/>
            <a:gdLst>
              <a:gd name="T0" fmla="*/ 98 w 117"/>
              <a:gd name="T1" fmla="*/ 52 h 161"/>
              <a:gd name="T2" fmla="*/ 98 w 117"/>
              <a:gd name="T3" fmla="*/ 52 h 161"/>
              <a:gd name="T4" fmla="*/ 100 w 117"/>
              <a:gd name="T5" fmla="*/ 34 h 161"/>
              <a:gd name="T6" fmla="*/ 99 w 117"/>
              <a:gd name="T7" fmla="*/ 34 h 161"/>
              <a:gd name="T8" fmla="*/ 89 w 117"/>
              <a:gd name="T9" fmla="*/ 53 h 161"/>
              <a:gd name="T10" fmla="*/ 11 w 117"/>
              <a:gd name="T11" fmla="*/ 161 h 161"/>
              <a:gd name="T12" fmla="*/ 0 w 117"/>
              <a:gd name="T13" fmla="*/ 161 h 161"/>
              <a:gd name="T14" fmla="*/ 0 w 117"/>
              <a:gd name="T15" fmla="*/ 0 h 161"/>
              <a:gd name="T16" fmla="*/ 19 w 117"/>
              <a:gd name="T17" fmla="*/ 0 h 161"/>
              <a:gd name="T18" fmla="*/ 19 w 117"/>
              <a:gd name="T19" fmla="*/ 110 h 161"/>
              <a:gd name="T20" fmla="*/ 18 w 117"/>
              <a:gd name="T21" fmla="*/ 128 h 161"/>
              <a:gd name="T22" fmla="*/ 18 w 117"/>
              <a:gd name="T23" fmla="*/ 128 h 161"/>
              <a:gd name="T24" fmla="*/ 29 w 117"/>
              <a:gd name="T25" fmla="*/ 110 h 161"/>
              <a:gd name="T26" fmla="*/ 106 w 117"/>
              <a:gd name="T27" fmla="*/ 0 h 161"/>
              <a:gd name="T28" fmla="*/ 117 w 117"/>
              <a:gd name="T29" fmla="*/ 0 h 161"/>
              <a:gd name="T30" fmla="*/ 117 w 117"/>
              <a:gd name="T31" fmla="*/ 161 h 161"/>
              <a:gd name="T32" fmla="*/ 98 w 117"/>
              <a:gd name="T33" fmla="*/ 161 h 161"/>
              <a:gd name="T34" fmla="*/ 98 w 117"/>
              <a:gd name="T35" fmla="*/ 5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61">
                <a:moveTo>
                  <a:pt x="98" y="52"/>
                </a:moveTo>
                <a:lnTo>
                  <a:pt x="98" y="52"/>
                </a:lnTo>
                <a:lnTo>
                  <a:pt x="100" y="34"/>
                </a:lnTo>
                <a:lnTo>
                  <a:pt x="99" y="34"/>
                </a:lnTo>
                <a:lnTo>
                  <a:pt x="89" y="53"/>
                </a:lnTo>
                <a:lnTo>
                  <a:pt x="11" y="161"/>
                </a:lnTo>
                <a:lnTo>
                  <a:pt x="0" y="161"/>
                </a:lnTo>
                <a:lnTo>
                  <a:pt x="0" y="0"/>
                </a:lnTo>
                <a:lnTo>
                  <a:pt x="19" y="0"/>
                </a:lnTo>
                <a:lnTo>
                  <a:pt x="19" y="110"/>
                </a:lnTo>
                <a:lnTo>
                  <a:pt x="18" y="128"/>
                </a:lnTo>
                <a:lnTo>
                  <a:pt x="18" y="128"/>
                </a:lnTo>
                <a:lnTo>
                  <a:pt x="29" y="110"/>
                </a:lnTo>
                <a:lnTo>
                  <a:pt x="106" y="0"/>
                </a:lnTo>
                <a:lnTo>
                  <a:pt x="117" y="0"/>
                </a:lnTo>
                <a:lnTo>
                  <a:pt x="117" y="161"/>
                </a:lnTo>
                <a:lnTo>
                  <a:pt x="98" y="161"/>
                </a:lnTo>
                <a:lnTo>
                  <a:pt x="98" y="5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3" name="Freeform 1923"/>
          <p:cNvSpPr>
            <a:spLocks/>
          </p:cNvSpPr>
          <p:nvPr userDrawn="1"/>
        </p:nvSpPr>
        <p:spPr bwMode="auto">
          <a:xfrm>
            <a:off x="1317626" y="282575"/>
            <a:ext cx="76200" cy="120650"/>
          </a:xfrm>
          <a:custGeom>
            <a:avLst/>
            <a:gdLst>
              <a:gd name="T0" fmla="*/ 109 w 109"/>
              <a:gd name="T1" fmla="*/ 157 h 167"/>
              <a:gd name="T2" fmla="*/ 109 w 109"/>
              <a:gd name="T3" fmla="*/ 157 h 167"/>
              <a:gd name="T4" fmla="*/ 92 w 109"/>
              <a:gd name="T5" fmla="*/ 165 h 167"/>
              <a:gd name="T6" fmla="*/ 69 w 109"/>
              <a:gd name="T7" fmla="*/ 167 h 167"/>
              <a:gd name="T8" fmla="*/ 42 w 109"/>
              <a:gd name="T9" fmla="*/ 162 h 167"/>
              <a:gd name="T10" fmla="*/ 20 w 109"/>
              <a:gd name="T11" fmla="*/ 147 h 167"/>
              <a:gd name="T12" fmla="*/ 5 w 109"/>
              <a:gd name="T13" fmla="*/ 121 h 167"/>
              <a:gd name="T14" fmla="*/ 0 w 109"/>
              <a:gd name="T15" fmla="*/ 84 h 167"/>
              <a:gd name="T16" fmla="*/ 6 w 109"/>
              <a:gd name="T17" fmla="*/ 45 h 167"/>
              <a:gd name="T18" fmla="*/ 22 w 109"/>
              <a:gd name="T19" fmla="*/ 20 h 167"/>
              <a:gd name="T20" fmla="*/ 44 w 109"/>
              <a:gd name="T21" fmla="*/ 5 h 167"/>
              <a:gd name="T22" fmla="*/ 70 w 109"/>
              <a:gd name="T23" fmla="*/ 0 h 167"/>
              <a:gd name="T24" fmla="*/ 92 w 109"/>
              <a:gd name="T25" fmla="*/ 2 h 167"/>
              <a:gd name="T26" fmla="*/ 107 w 109"/>
              <a:gd name="T27" fmla="*/ 6 h 167"/>
              <a:gd name="T28" fmla="*/ 102 w 109"/>
              <a:gd name="T29" fmla="*/ 23 h 167"/>
              <a:gd name="T30" fmla="*/ 71 w 109"/>
              <a:gd name="T31" fmla="*/ 17 h 167"/>
              <a:gd name="T32" fmla="*/ 52 w 109"/>
              <a:gd name="T33" fmla="*/ 21 h 167"/>
              <a:gd name="T34" fmla="*/ 36 w 109"/>
              <a:gd name="T35" fmla="*/ 32 h 167"/>
              <a:gd name="T36" fmla="*/ 24 w 109"/>
              <a:gd name="T37" fmla="*/ 53 h 167"/>
              <a:gd name="T38" fmla="*/ 20 w 109"/>
              <a:gd name="T39" fmla="*/ 84 h 167"/>
              <a:gd name="T40" fmla="*/ 24 w 109"/>
              <a:gd name="T41" fmla="*/ 112 h 167"/>
              <a:gd name="T42" fmla="*/ 36 w 109"/>
              <a:gd name="T43" fmla="*/ 133 h 167"/>
              <a:gd name="T44" fmla="*/ 53 w 109"/>
              <a:gd name="T45" fmla="*/ 145 h 167"/>
              <a:gd name="T46" fmla="*/ 74 w 109"/>
              <a:gd name="T47" fmla="*/ 150 h 167"/>
              <a:gd name="T48" fmla="*/ 92 w 109"/>
              <a:gd name="T49" fmla="*/ 148 h 167"/>
              <a:gd name="T50" fmla="*/ 105 w 109"/>
              <a:gd name="T51" fmla="*/ 142 h 167"/>
              <a:gd name="T52" fmla="*/ 109 w 109"/>
              <a:gd name="T5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 h="167">
                <a:moveTo>
                  <a:pt x="109" y="157"/>
                </a:moveTo>
                <a:lnTo>
                  <a:pt x="109" y="157"/>
                </a:lnTo>
                <a:cubicBezTo>
                  <a:pt x="105" y="161"/>
                  <a:pt x="99" y="163"/>
                  <a:pt x="92" y="165"/>
                </a:cubicBezTo>
                <a:cubicBezTo>
                  <a:pt x="85" y="166"/>
                  <a:pt x="77" y="167"/>
                  <a:pt x="69" y="167"/>
                </a:cubicBezTo>
                <a:cubicBezTo>
                  <a:pt x="60" y="167"/>
                  <a:pt x="51" y="165"/>
                  <a:pt x="42" y="162"/>
                </a:cubicBezTo>
                <a:cubicBezTo>
                  <a:pt x="34" y="158"/>
                  <a:pt x="27" y="153"/>
                  <a:pt x="20" y="147"/>
                </a:cubicBezTo>
                <a:cubicBezTo>
                  <a:pt x="14" y="140"/>
                  <a:pt x="9" y="131"/>
                  <a:pt x="5" y="121"/>
                </a:cubicBezTo>
                <a:cubicBezTo>
                  <a:pt x="2" y="110"/>
                  <a:pt x="0" y="98"/>
                  <a:pt x="0" y="84"/>
                </a:cubicBezTo>
                <a:cubicBezTo>
                  <a:pt x="0" y="69"/>
                  <a:pt x="2" y="56"/>
                  <a:pt x="6" y="45"/>
                </a:cubicBezTo>
                <a:cubicBezTo>
                  <a:pt x="10" y="35"/>
                  <a:pt x="15" y="26"/>
                  <a:pt x="22" y="20"/>
                </a:cubicBezTo>
                <a:cubicBezTo>
                  <a:pt x="29" y="13"/>
                  <a:pt x="36" y="8"/>
                  <a:pt x="44" y="5"/>
                </a:cubicBezTo>
                <a:cubicBezTo>
                  <a:pt x="53" y="2"/>
                  <a:pt x="61" y="0"/>
                  <a:pt x="70" y="0"/>
                </a:cubicBezTo>
                <a:cubicBezTo>
                  <a:pt x="79" y="0"/>
                  <a:pt x="86" y="1"/>
                  <a:pt x="92" y="2"/>
                </a:cubicBezTo>
                <a:cubicBezTo>
                  <a:pt x="98" y="3"/>
                  <a:pt x="103" y="4"/>
                  <a:pt x="107" y="6"/>
                </a:cubicBezTo>
                <a:lnTo>
                  <a:pt x="102" y="23"/>
                </a:lnTo>
                <a:cubicBezTo>
                  <a:pt x="95" y="19"/>
                  <a:pt x="85" y="17"/>
                  <a:pt x="71" y="17"/>
                </a:cubicBezTo>
                <a:cubicBezTo>
                  <a:pt x="65" y="17"/>
                  <a:pt x="59" y="19"/>
                  <a:pt x="52" y="21"/>
                </a:cubicBezTo>
                <a:cubicBezTo>
                  <a:pt x="46" y="23"/>
                  <a:pt x="41" y="27"/>
                  <a:pt x="36" y="32"/>
                </a:cubicBezTo>
                <a:cubicBezTo>
                  <a:pt x="31" y="37"/>
                  <a:pt x="27" y="44"/>
                  <a:pt x="24" y="53"/>
                </a:cubicBezTo>
                <a:cubicBezTo>
                  <a:pt x="22" y="61"/>
                  <a:pt x="20" y="71"/>
                  <a:pt x="20" y="84"/>
                </a:cubicBezTo>
                <a:cubicBezTo>
                  <a:pt x="20" y="95"/>
                  <a:pt x="21" y="104"/>
                  <a:pt x="24" y="112"/>
                </a:cubicBezTo>
                <a:cubicBezTo>
                  <a:pt x="27" y="121"/>
                  <a:pt x="31" y="128"/>
                  <a:pt x="36" y="133"/>
                </a:cubicBezTo>
                <a:cubicBezTo>
                  <a:pt x="40" y="139"/>
                  <a:pt x="46" y="143"/>
                  <a:pt x="53" y="145"/>
                </a:cubicBezTo>
                <a:cubicBezTo>
                  <a:pt x="59" y="148"/>
                  <a:pt x="66" y="150"/>
                  <a:pt x="74" y="150"/>
                </a:cubicBezTo>
                <a:cubicBezTo>
                  <a:pt x="81" y="150"/>
                  <a:pt x="87" y="149"/>
                  <a:pt x="92" y="148"/>
                </a:cubicBezTo>
                <a:cubicBezTo>
                  <a:pt x="97" y="146"/>
                  <a:pt x="101" y="144"/>
                  <a:pt x="105" y="142"/>
                </a:cubicBezTo>
                <a:lnTo>
                  <a:pt x="109" y="15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4" name="Freeform 1924"/>
          <p:cNvSpPr>
            <a:spLocks/>
          </p:cNvSpPr>
          <p:nvPr userDrawn="1"/>
        </p:nvSpPr>
        <p:spPr bwMode="auto">
          <a:xfrm>
            <a:off x="1403351" y="284163"/>
            <a:ext cx="84138" cy="115888"/>
          </a:xfrm>
          <a:custGeom>
            <a:avLst/>
            <a:gdLst>
              <a:gd name="T0" fmla="*/ 119 w 119"/>
              <a:gd name="T1" fmla="*/ 17 h 161"/>
              <a:gd name="T2" fmla="*/ 119 w 119"/>
              <a:gd name="T3" fmla="*/ 17 h 161"/>
              <a:gd name="T4" fmla="*/ 69 w 119"/>
              <a:gd name="T5" fmla="*/ 17 h 161"/>
              <a:gd name="T6" fmla="*/ 69 w 119"/>
              <a:gd name="T7" fmla="*/ 161 h 161"/>
              <a:gd name="T8" fmla="*/ 50 w 119"/>
              <a:gd name="T9" fmla="*/ 161 h 161"/>
              <a:gd name="T10" fmla="*/ 50 w 119"/>
              <a:gd name="T11" fmla="*/ 17 h 161"/>
              <a:gd name="T12" fmla="*/ 0 w 119"/>
              <a:gd name="T13" fmla="*/ 17 h 161"/>
              <a:gd name="T14" fmla="*/ 0 w 119"/>
              <a:gd name="T15" fmla="*/ 0 h 161"/>
              <a:gd name="T16" fmla="*/ 119 w 119"/>
              <a:gd name="T17" fmla="*/ 0 h 161"/>
              <a:gd name="T18" fmla="*/ 119 w 119"/>
              <a:gd name="T19"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61">
                <a:moveTo>
                  <a:pt x="119" y="17"/>
                </a:moveTo>
                <a:lnTo>
                  <a:pt x="119" y="17"/>
                </a:lnTo>
                <a:lnTo>
                  <a:pt x="69" y="17"/>
                </a:lnTo>
                <a:lnTo>
                  <a:pt x="69" y="161"/>
                </a:lnTo>
                <a:lnTo>
                  <a:pt x="50" y="161"/>
                </a:lnTo>
                <a:lnTo>
                  <a:pt x="50" y="17"/>
                </a:lnTo>
                <a:lnTo>
                  <a:pt x="0" y="17"/>
                </a:lnTo>
                <a:lnTo>
                  <a:pt x="0" y="0"/>
                </a:lnTo>
                <a:lnTo>
                  <a:pt x="119" y="0"/>
                </a:lnTo>
                <a:lnTo>
                  <a:pt x="119" y="1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5" name="Freeform 1925"/>
          <p:cNvSpPr>
            <a:spLocks/>
          </p:cNvSpPr>
          <p:nvPr userDrawn="1"/>
        </p:nvSpPr>
        <p:spPr bwMode="auto">
          <a:xfrm>
            <a:off x="1504951" y="284163"/>
            <a:ext cx="63500" cy="115888"/>
          </a:xfrm>
          <a:custGeom>
            <a:avLst/>
            <a:gdLst>
              <a:gd name="T0" fmla="*/ 0 w 89"/>
              <a:gd name="T1" fmla="*/ 0 h 161"/>
              <a:gd name="T2" fmla="*/ 0 w 89"/>
              <a:gd name="T3" fmla="*/ 0 h 161"/>
              <a:gd name="T4" fmla="*/ 88 w 89"/>
              <a:gd name="T5" fmla="*/ 0 h 161"/>
              <a:gd name="T6" fmla="*/ 88 w 89"/>
              <a:gd name="T7" fmla="*/ 17 h 161"/>
              <a:gd name="T8" fmla="*/ 20 w 89"/>
              <a:gd name="T9" fmla="*/ 17 h 161"/>
              <a:gd name="T10" fmla="*/ 20 w 89"/>
              <a:gd name="T11" fmla="*/ 70 h 161"/>
              <a:gd name="T12" fmla="*/ 82 w 89"/>
              <a:gd name="T13" fmla="*/ 70 h 161"/>
              <a:gd name="T14" fmla="*/ 82 w 89"/>
              <a:gd name="T15" fmla="*/ 87 h 161"/>
              <a:gd name="T16" fmla="*/ 20 w 89"/>
              <a:gd name="T17" fmla="*/ 87 h 161"/>
              <a:gd name="T18" fmla="*/ 20 w 89"/>
              <a:gd name="T19" fmla="*/ 144 h 161"/>
              <a:gd name="T20" fmla="*/ 89 w 89"/>
              <a:gd name="T21" fmla="*/ 144 h 161"/>
              <a:gd name="T22" fmla="*/ 89 w 89"/>
              <a:gd name="T23" fmla="*/ 161 h 161"/>
              <a:gd name="T24" fmla="*/ 0 w 89"/>
              <a:gd name="T25" fmla="*/ 161 h 161"/>
              <a:gd name="T26" fmla="*/ 0 w 89"/>
              <a:gd name="T2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161">
                <a:moveTo>
                  <a:pt x="0" y="0"/>
                </a:moveTo>
                <a:lnTo>
                  <a:pt x="0" y="0"/>
                </a:lnTo>
                <a:lnTo>
                  <a:pt x="88" y="0"/>
                </a:lnTo>
                <a:lnTo>
                  <a:pt x="88" y="17"/>
                </a:lnTo>
                <a:lnTo>
                  <a:pt x="20" y="17"/>
                </a:lnTo>
                <a:lnTo>
                  <a:pt x="20" y="70"/>
                </a:lnTo>
                <a:lnTo>
                  <a:pt x="82" y="70"/>
                </a:lnTo>
                <a:lnTo>
                  <a:pt x="82" y="87"/>
                </a:lnTo>
                <a:lnTo>
                  <a:pt x="20" y="87"/>
                </a:lnTo>
                <a:lnTo>
                  <a:pt x="20" y="144"/>
                </a:lnTo>
                <a:lnTo>
                  <a:pt x="89" y="144"/>
                </a:lnTo>
                <a:lnTo>
                  <a:pt x="89" y="161"/>
                </a:lnTo>
                <a:lnTo>
                  <a:pt x="0" y="161"/>
                </a:lnTo>
                <a:lnTo>
                  <a:pt x="0" y="0"/>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6" name="Freeform 1926"/>
          <p:cNvSpPr>
            <a:spLocks noEditPoints="1"/>
          </p:cNvSpPr>
          <p:nvPr userDrawn="1"/>
        </p:nvSpPr>
        <p:spPr bwMode="auto">
          <a:xfrm>
            <a:off x="1593851" y="282575"/>
            <a:ext cx="71438" cy="117475"/>
          </a:xfrm>
          <a:custGeom>
            <a:avLst/>
            <a:gdLst>
              <a:gd name="T0" fmla="*/ 39 w 100"/>
              <a:gd name="T1" fmla="*/ 17 h 163"/>
              <a:gd name="T2" fmla="*/ 39 w 100"/>
              <a:gd name="T3" fmla="*/ 17 h 163"/>
              <a:gd name="T4" fmla="*/ 27 w 100"/>
              <a:gd name="T5" fmla="*/ 17 h 163"/>
              <a:gd name="T6" fmla="*/ 19 w 100"/>
              <a:gd name="T7" fmla="*/ 18 h 163"/>
              <a:gd name="T8" fmla="*/ 19 w 100"/>
              <a:gd name="T9" fmla="*/ 85 h 163"/>
              <a:gd name="T10" fmla="*/ 22 w 100"/>
              <a:gd name="T11" fmla="*/ 85 h 163"/>
              <a:gd name="T12" fmla="*/ 28 w 100"/>
              <a:gd name="T13" fmla="*/ 86 h 163"/>
              <a:gd name="T14" fmla="*/ 33 w 100"/>
              <a:gd name="T15" fmla="*/ 86 h 163"/>
              <a:gd name="T16" fmla="*/ 37 w 100"/>
              <a:gd name="T17" fmla="*/ 86 h 163"/>
              <a:gd name="T18" fmla="*/ 52 w 100"/>
              <a:gd name="T19" fmla="*/ 84 h 163"/>
              <a:gd name="T20" fmla="*/ 66 w 100"/>
              <a:gd name="T21" fmla="*/ 79 h 163"/>
              <a:gd name="T22" fmla="*/ 76 w 100"/>
              <a:gd name="T23" fmla="*/ 68 h 163"/>
              <a:gd name="T24" fmla="*/ 80 w 100"/>
              <a:gd name="T25" fmla="*/ 50 h 163"/>
              <a:gd name="T26" fmla="*/ 76 w 100"/>
              <a:gd name="T27" fmla="*/ 34 h 163"/>
              <a:gd name="T28" fmla="*/ 67 w 100"/>
              <a:gd name="T29" fmla="*/ 24 h 163"/>
              <a:gd name="T30" fmla="*/ 54 w 100"/>
              <a:gd name="T31" fmla="*/ 19 h 163"/>
              <a:gd name="T32" fmla="*/ 39 w 100"/>
              <a:gd name="T33" fmla="*/ 17 h 163"/>
              <a:gd name="T34" fmla="*/ 0 w 100"/>
              <a:gd name="T35" fmla="*/ 4 h 163"/>
              <a:gd name="T36" fmla="*/ 0 w 100"/>
              <a:gd name="T37" fmla="*/ 4 h 163"/>
              <a:gd name="T38" fmla="*/ 18 w 100"/>
              <a:gd name="T39" fmla="*/ 1 h 163"/>
              <a:gd name="T40" fmla="*/ 38 w 100"/>
              <a:gd name="T41" fmla="*/ 0 h 163"/>
              <a:gd name="T42" fmla="*/ 60 w 100"/>
              <a:gd name="T43" fmla="*/ 2 h 163"/>
              <a:gd name="T44" fmla="*/ 80 w 100"/>
              <a:gd name="T45" fmla="*/ 10 h 163"/>
              <a:gd name="T46" fmla="*/ 94 w 100"/>
              <a:gd name="T47" fmla="*/ 25 h 163"/>
              <a:gd name="T48" fmla="*/ 100 w 100"/>
              <a:gd name="T49" fmla="*/ 50 h 163"/>
              <a:gd name="T50" fmla="*/ 95 w 100"/>
              <a:gd name="T51" fmla="*/ 74 h 163"/>
              <a:gd name="T52" fmla="*/ 81 w 100"/>
              <a:gd name="T53" fmla="*/ 91 h 163"/>
              <a:gd name="T54" fmla="*/ 61 w 100"/>
              <a:gd name="T55" fmla="*/ 100 h 163"/>
              <a:gd name="T56" fmla="*/ 37 w 100"/>
              <a:gd name="T57" fmla="*/ 103 h 163"/>
              <a:gd name="T58" fmla="*/ 34 w 100"/>
              <a:gd name="T59" fmla="*/ 103 h 163"/>
              <a:gd name="T60" fmla="*/ 28 w 100"/>
              <a:gd name="T61" fmla="*/ 103 h 163"/>
              <a:gd name="T62" fmla="*/ 23 w 100"/>
              <a:gd name="T63" fmla="*/ 102 h 163"/>
              <a:gd name="T64" fmla="*/ 19 w 100"/>
              <a:gd name="T65" fmla="*/ 102 h 163"/>
              <a:gd name="T66" fmla="*/ 19 w 100"/>
              <a:gd name="T67" fmla="*/ 163 h 163"/>
              <a:gd name="T68" fmla="*/ 0 w 100"/>
              <a:gd name="T69" fmla="*/ 163 h 163"/>
              <a:gd name="T70" fmla="*/ 0 w 100"/>
              <a:gd name="T71" fmla="*/ 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63">
                <a:moveTo>
                  <a:pt x="39" y="17"/>
                </a:moveTo>
                <a:lnTo>
                  <a:pt x="39" y="17"/>
                </a:lnTo>
                <a:cubicBezTo>
                  <a:pt x="35" y="17"/>
                  <a:pt x="31" y="17"/>
                  <a:pt x="27" y="17"/>
                </a:cubicBezTo>
                <a:cubicBezTo>
                  <a:pt x="24" y="17"/>
                  <a:pt x="21" y="18"/>
                  <a:pt x="19" y="18"/>
                </a:cubicBezTo>
                <a:lnTo>
                  <a:pt x="19" y="85"/>
                </a:lnTo>
                <a:cubicBezTo>
                  <a:pt x="19" y="85"/>
                  <a:pt x="21" y="85"/>
                  <a:pt x="22" y="85"/>
                </a:cubicBezTo>
                <a:cubicBezTo>
                  <a:pt x="24" y="85"/>
                  <a:pt x="26" y="86"/>
                  <a:pt x="28" y="86"/>
                </a:cubicBezTo>
                <a:cubicBezTo>
                  <a:pt x="29" y="86"/>
                  <a:pt x="31" y="86"/>
                  <a:pt x="33" y="86"/>
                </a:cubicBezTo>
                <a:lnTo>
                  <a:pt x="37" y="86"/>
                </a:lnTo>
                <a:cubicBezTo>
                  <a:pt x="42" y="86"/>
                  <a:pt x="47" y="85"/>
                  <a:pt x="52" y="84"/>
                </a:cubicBezTo>
                <a:cubicBezTo>
                  <a:pt x="57" y="83"/>
                  <a:pt x="62" y="81"/>
                  <a:pt x="66" y="79"/>
                </a:cubicBezTo>
                <a:cubicBezTo>
                  <a:pt x="70" y="76"/>
                  <a:pt x="73" y="73"/>
                  <a:pt x="76" y="68"/>
                </a:cubicBezTo>
                <a:cubicBezTo>
                  <a:pt x="78" y="63"/>
                  <a:pt x="80" y="57"/>
                  <a:pt x="80" y="50"/>
                </a:cubicBezTo>
                <a:cubicBezTo>
                  <a:pt x="80" y="43"/>
                  <a:pt x="78" y="38"/>
                  <a:pt x="76" y="34"/>
                </a:cubicBezTo>
                <a:cubicBezTo>
                  <a:pt x="74" y="30"/>
                  <a:pt x="71" y="26"/>
                  <a:pt x="67" y="24"/>
                </a:cubicBezTo>
                <a:cubicBezTo>
                  <a:pt x="63" y="21"/>
                  <a:pt x="58" y="20"/>
                  <a:pt x="54" y="19"/>
                </a:cubicBezTo>
                <a:cubicBezTo>
                  <a:pt x="49" y="17"/>
                  <a:pt x="44" y="17"/>
                  <a:pt x="39" y="17"/>
                </a:cubicBezTo>
                <a:close/>
                <a:moveTo>
                  <a:pt x="0" y="4"/>
                </a:moveTo>
                <a:lnTo>
                  <a:pt x="0" y="4"/>
                </a:lnTo>
                <a:cubicBezTo>
                  <a:pt x="5" y="2"/>
                  <a:pt x="12" y="2"/>
                  <a:pt x="18" y="1"/>
                </a:cubicBezTo>
                <a:cubicBezTo>
                  <a:pt x="25" y="1"/>
                  <a:pt x="32" y="0"/>
                  <a:pt x="38" y="0"/>
                </a:cubicBezTo>
                <a:cubicBezTo>
                  <a:pt x="45" y="0"/>
                  <a:pt x="53" y="1"/>
                  <a:pt x="60" y="2"/>
                </a:cubicBezTo>
                <a:cubicBezTo>
                  <a:pt x="67" y="4"/>
                  <a:pt x="74" y="6"/>
                  <a:pt x="80" y="10"/>
                </a:cubicBezTo>
                <a:cubicBezTo>
                  <a:pt x="86" y="14"/>
                  <a:pt x="91" y="19"/>
                  <a:pt x="94" y="25"/>
                </a:cubicBezTo>
                <a:cubicBezTo>
                  <a:pt x="98" y="32"/>
                  <a:pt x="100" y="40"/>
                  <a:pt x="100" y="50"/>
                </a:cubicBezTo>
                <a:cubicBezTo>
                  <a:pt x="100" y="60"/>
                  <a:pt x="98" y="68"/>
                  <a:pt x="95" y="74"/>
                </a:cubicBezTo>
                <a:cubicBezTo>
                  <a:pt x="91" y="81"/>
                  <a:pt x="86" y="87"/>
                  <a:pt x="81" y="91"/>
                </a:cubicBezTo>
                <a:cubicBezTo>
                  <a:pt x="75" y="95"/>
                  <a:pt x="68" y="98"/>
                  <a:pt x="61" y="100"/>
                </a:cubicBezTo>
                <a:cubicBezTo>
                  <a:pt x="53" y="102"/>
                  <a:pt x="45" y="103"/>
                  <a:pt x="37" y="103"/>
                </a:cubicBezTo>
                <a:lnTo>
                  <a:pt x="34" y="103"/>
                </a:lnTo>
                <a:cubicBezTo>
                  <a:pt x="32" y="103"/>
                  <a:pt x="30" y="103"/>
                  <a:pt x="28" y="103"/>
                </a:cubicBezTo>
                <a:cubicBezTo>
                  <a:pt x="26" y="103"/>
                  <a:pt x="24" y="102"/>
                  <a:pt x="23" y="102"/>
                </a:cubicBezTo>
                <a:cubicBezTo>
                  <a:pt x="21" y="102"/>
                  <a:pt x="19" y="102"/>
                  <a:pt x="19" y="102"/>
                </a:cubicBezTo>
                <a:lnTo>
                  <a:pt x="19" y="163"/>
                </a:lnTo>
                <a:lnTo>
                  <a:pt x="0" y="163"/>
                </a:lnTo>
                <a:lnTo>
                  <a:pt x="0" y="4"/>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7" name="Freeform 1927"/>
          <p:cNvSpPr>
            <a:spLocks/>
          </p:cNvSpPr>
          <p:nvPr userDrawn="1"/>
        </p:nvSpPr>
        <p:spPr bwMode="auto">
          <a:xfrm>
            <a:off x="1677988" y="282575"/>
            <a:ext cx="77788" cy="120650"/>
          </a:xfrm>
          <a:custGeom>
            <a:avLst/>
            <a:gdLst>
              <a:gd name="T0" fmla="*/ 110 w 110"/>
              <a:gd name="T1" fmla="*/ 157 h 167"/>
              <a:gd name="T2" fmla="*/ 110 w 110"/>
              <a:gd name="T3" fmla="*/ 157 h 167"/>
              <a:gd name="T4" fmla="*/ 92 w 110"/>
              <a:gd name="T5" fmla="*/ 165 h 167"/>
              <a:gd name="T6" fmla="*/ 70 w 110"/>
              <a:gd name="T7" fmla="*/ 167 h 167"/>
              <a:gd name="T8" fmla="*/ 43 w 110"/>
              <a:gd name="T9" fmla="*/ 162 h 167"/>
              <a:gd name="T10" fmla="*/ 21 w 110"/>
              <a:gd name="T11" fmla="*/ 147 h 167"/>
              <a:gd name="T12" fmla="*/ 6 w 110"/>
              <a:gd name="T13" fmla="*/ 121 h 167"/>
              <a:gd name="T14" fmla="*/ 0 w 110"/>
              <a:gd name="T15" fmla="*/ 84 h 167"/>
              <a:gd name="T16" fmla="*/ 7 w 110"/>
              <a:gd name="T17" fmla="*/ 45 h 167"/>
              <a:gd name="T18" fmla="*/ 23 w 110"/>
              <a:gd name="T19" fmla="*/ 20 h 167"/>
              <a:gd name="T20" fmla="*/ 45 w 110"/>
              <a:gd name="T21" fmla="*/ 5 h 167"/>
              <a:gd name="T22" fmla="*/ 70 w 110"/>
              <a:gd name="T23" fmla="*/ 0 h 167"/>
              <a:gd name="T24" fmla="*/ 93 w 110"/>
              <a:gd name="T25" fmla="*/ 2 h 167"/>
              <a:gd name="T26" fmla="*/ 108 w 110"/>
              <a:gd name="T27" fmla="*/ 6 h 167"/>
              <a:gd name="T28" fmla="*/ 103 w 110"/>
              <a:gd name="T29" fmla="*/ 23 h 167"/>
              <a:gd name="T30" fmla="*/ 72 w 110"/>
              <a:gd name="T31" fmla="*/ 17 h 167"/>
              <a:gd name="T32" fmla="*/ 53 w 110"/>
              <a:gd name="T33" fmla="*/ 21 h 167"/>
              <a:gd name="T34" fmla="*/ 37 w 110"/>
              <a:gd name="T35" fmla="*/ 32 h 167"/>
              <a:gd name="T36" fmla="*/ 25 w 110"/>
              <a:gd name="T37" fmla="*/ 53 h 167"/>
              <a:gd name="T38" fmla="*/ 21 w 110"/>
              <a:gd name="T39" fmla="*/ 84 h 167"/>
              <a:gd name="T40" fmla="*/ 25 w 110"/>
              <a:gd name="T41" fmla="*/ 112 h 167"/>
              <a:gd name="T42" fmla="*/ 36 w 110"/>
              <a:gd name="T43" fmla="*/ 133 h 167"/>
              <a:gd name="T44" fmla="*/ 53 w 110"/>
              <a:gd name="T45" fmla="*/ 145 h 167"/>
              <a:gd name="T46" fmla="*/ 74 w 110"/>
              <a:gd name="T47" fmla="*/ 150 h 167"/>
              <a:gd name="T48" fmla="*/ 92 w 110"/>
              <a:gd name="T49" fmla="*/ 148 h 167"/>
              <a:gd name="T50" fmla="*/ 105 w 110"/>
              <a:gd name="T51" fmla="*/ 142 h 167"/>
              <a:gd name="T52" fmla="*/ 110 w 110"/>
              <a:gd name="T5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0" h="167">
                <a:moveTo>
                  <a:pt x="110" y="157"/>
                </a:moveTo>
                <a:lnTo>
                  <a:pt x="110" y="157"/>
                </a:lnTo>
                <a:cubicBezTo>
                  <a:pt x="105" y="161"/>
                  <a:pt x="100" y="163"/>
                  <a:pt x="92" y="165"/>
                </a:cubicBezTo>
                <a:cubicBezTo>
                  <a:pt x="85" y="166"/>
                  <a:pt x="78" y="167"/>
                  <a:pt x="70" y="167"/>
                </a:cubicBezTo>
                <a:cubicBezTo>
                  <a:pt x="60" y="167"/>
                  <a:pt x="51" y="165"/>
                  <a:pt x="43" y="162"/>
                </a:cubicBezTo>
                <a:cubicBezTo>
                  <a:pt x="35" y="158"/>
                  <a:pt x="27" y="153"/>
                  <a:pt x="21" y="147"/>
                </a:cubicBezTo>
                <a:cubicBezTo>
                  <a:pt x="15" y="140"/>
                  <a:pt x="10" y="131"/>
                  <a:pt x="6" y="121"/>
                </a:cubicBezTo>
                <a:cubicBezTo>
                  <a:pt x="2" y="110"/>
                  <a:pt x="0" y="98"/>
                  <a:pt x="0" y="84"/>
                </a:cubicBezTo>
                <a:cubicBezTo>
                  <a:pt x="0" y="69"/>
                  <a:pt x="2" y="56"/>
                  <a:pt x="7" y="45"/>
                </a:cubicBezTo>
                <a:cubicBezTo>
                  <a:pt x="11" y="35"/>
                  <a:pt x="16" y="26"/>
                  <a:pt x="23" y="20"/>
                </a:cubicBezTo>
                <a:cubicBezTo>
                  <a:pt x="29" y="13"/>
                  <a:pt x="37" y="8"/>
                  <a:pt x="45" y="5"/>
                </a:cubicBezTo>
                <a:cubicBezTo>
                  <a:pt x="53" y="2"/>
                  <a:pt x="62" y="0"/>
                  <a:pt x="70" y="0"/>
                </a:cubicBezTo>
                <a:cubicBezTo>
                  <a:pt x="79" y="0"/>
                  <a:pt x="87" y="1"/>
                  <a:pt x="93" y="2"/>
                </a:cubicBezTo>
                <a:cubicBezTo>
                  <a:pt x="99" y="3"/>
                  <a:pt x="104" y="4"/>
                  <a:pt x="108" y="6"/>
                </a:cubicBezTo>
                <a:lnTo>
                  <a:pt x="103" y="23"/>
                </a:lnTo>
                <a:cubicBezTo>
                  <a:pt x="96" y="19"/>
                  <a:pt x="85" y="17"/>
                  <a:pt x="72" y="17"/>
                </a:cubicBezTo>
                <a:cubicBezTo>
                  <a:pt x="65" y="17"/>
                  <a:pt x="59" y="19"/>
                  <a:pt x="53" y="21"/>
                </a:cubicBezTo>
                <a:cubicBezTo>
                  <a:pt x="47" y="23"/>
                  <a:pt x="41" y="27"/>
                  <a:pt x="37" y="32"/>
                </a:cubicBezTo>
                <a:cubicBezTo>
                  <a:pt x="32" y="37"/>
                  <a:pt x="28" y="44"/>
                  <a:pt x="25" y="53"/>
                </a:cubicBezTo>
                <a:cubicBezTo>
                  <a:pt x="22" y="61"/>
                  <a:pt x="21" y="71"/>
                  <a:pt x="21" y="84"/>
                </a:cubicBezTo>
                <a:cubicBezTo>
                  <a:pt x="21" y="95"/>
                  <a:pt x="22" y="104"/>
                  <a:pt x="25" y="112"/>
                </a:cubicBezTo>
                <a:cubicBezTo>
                  <a:pt x="28" y="121"/>
                  <a:pt x="31" y="128"/>
                  <a:pt x="36" y="133"/>
                </a:cubicBezTo>
                <a:cubicBezTo>
                  <a:pt x="41" y="139"/>
                  <a:pt x="47" y="143"/>
                  <a:pt x="53" y="145"/>
                </a:cubicBezTo>
                <a:cubicBezTo>
                  <a:pt x="60" y="148"/>
                  <a:pt x="67" y="150"/>
                  <a:pt x="74" y="150"/>
                </a:cubicBezTo>
                <a:cubicBezTo>
                  <a:pt x="81" y="150"/>
                  <a:pt x="87" y="149"/>
                  <a:pt x="92" y="148"/>
                </a:cubicBezTo>
                <a:cubicBezTo>
                  <a:pt x="97" y="146"/>
                  <a:pt x="102" y="144"/>
                  <a:pt x="105" y="142"/>
                </a:cubicBezTo>
                <a:lnTo>
                  <a:pt x="110" y="15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8" name="Freeform 1928"/>
          <p:cNvSpPr>
            <a:spLocks/>
          </p:cNvSpPr>
          <p:nvPr userDrawn="1"/>
        </p:nvSpPr>
        <p:spPr bwMode="auto">
          <a:xfrm>
            <a:off x="1763713" y="284163"/>
            <a:ext cx="84138" cy="115888"/>
          </a:xfrm>
          <a:custGeom>
            <a:avLst/>
            <a:gdLst>
              <a:gd name="T0" fmla="*/ 119 w 119"/>
              <a:gd name="T1" fmla="*/ 17 h 161"/>
              <a:gd name="T2" fmla="*/ 119 w 119"/>
              <a:gd name="T3" fmla="*/ 17 h 161"/>
              <a:gd name="T4" fmla="*/ 69 w 119"/>
              <a:gd name="T5" fmla="*/ 17 h 161"/>
              <a:gd name="T6" fmla="*/ 69 w 119"/>
              <a:gd name="T7" fmla="*/ 161 h 161"/>
              <a:gd name="T8" fmla="*/ 50 w 119"/>
              <a:gd name="T9" fmla="*/ 161 h 161"/>
              <a:gd name="T10" fmla="*/ 50 w 119"/>
              <a:gd name="T11" fmla="*/ 17 h 161"/>
              <a:gd name="T12" fmla="*/ 0 w 119"/>
              <a:gd name="T13" fmla="*/ 17 h 161"/>
              <a:gd name="T14" fmla="*/ 0 w 119"/>
              <a:gd name="T15" fmla="*/ 0 h 161"/>
              <a:gd name="T16" fmla="*/ 119 w 119"/>
              <a:gd name="T17" fmla="*/ 0 h 161"/>
              <a:gd name="T18" fmla="*/ 119 w 119"/>
              <a:gd name="T19" fmla="*/ 1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61">
                <a:moveTo>
                  <a:pt x="119" y="17"/>
                </a:moveTo>
                <a:lnTo>
                  <a:pt x="119" y="17"/>
                </a:lnTo>
                <a:lnTo>
                  <a:pt x="69" y="17"/>
                </a:lnTo>
                <a:lnTo>
                  <a:pt x="69" y="161"/>
                </a:lnTo>
                <a:lnTo>
                  <a:pt x="50" y="161"/>
                </a:lnTo>
                <a:lnTo>
                  <a:pt x="50" y="17"/>
                </a:lnTo>
                <a:lnTo>
                  <a:pt x="0" y="17"/>
                </a:lnTo>
                <a:lnTo>
                  <a:pt x="0" y="0"/>
                </a:lnTo>
                <a:lnTo>
                  <a:pt x="119" y="0"/>
                </a:lnTo>
                <a:lnTo>
                  <a:pt x="119" y="1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29" name="Freeform 1929"/>
          <p:cNvSpPr>
            <a:spLocks noEditPoints="1"/>
          </p:cNvSpPr>
          <p:nvPr userDrawn="1"/>
        </p:nvSpPr>
        <p:spPr bwMode="auto">
          <a:xfrm>
            <a:off x="1865313" y="282575"/>
            <a:ext cx="73025" cy="119063"/>
          </a:xfrm>
          <a:custGeom>
            <a:avLst/>
            <a:gdLst>
              <a:gd name="T0" fmla="*/ 44 w 102"/>
              <a:gd name="T1" fmla="*/ 148 h 165"/>
              <a:gd name="T2" fmla="*/ 44 w 102"/>
              <a:gd name="T3" fmla="*/ 148 h 165"/>
              <a:gd name="T4" fmla="*/ 58 w 102"/>
              <a:gd name="T5" fmla="*/ 146 h 165"/>
              <a:gd name="T6" fmla="*/ 70 w 102"/>
              <a:gd name="T7" fmla="*/ 141 h 165"/>
              <a:gd name="T8" fmla="*/ 78 w 102"/>
              <a:gd name="T9" fmla="*/ 132 h 165"/>
              <a:gd name="T10" fmla="*/ 82 w 102"/>
              <a:gd name="T11" fmla="*/ 119 h 165"/>
              <a:gd name="T12" fmla="*/ 78 w 102"/>
              <a:gd name="T13" fmla="*/ 103 h 165"/>
              <a:gd name="T14" fmla="*/ 68 w 102"/>
              <a:gd name="T15" fmla="*/ 94 h 165"/>
              <a:gd name="T16" fmla="*/ 54 w 102"/>
              <a:gd name="T17" fmla="*/ 90 h 165"/>
              <a:gd name="T18" fmla="*/ 39 w 102"/>
              <a:gd name="T19" fmla="*/ 89 h 165"/>
              <a:gd name="T20" fmla="*/ 19 w 102"/>
              <a:gd name="T21" fmla="*/ 89 h 165"/>
              <a:gd name="T22" fmla="*/ 19 w 102"/>
              <a:gd name="T23" fmla="*/ 147 h 165"/>
              <a:gd name="T24" fmla="*/ 24 w 102"/>
              <a:gd name="T25" fmla="*/ 147 h 165"/>
              <a:gd name="T26" fmla="*/ 30 w 102"/>
              <a:gd name="T27" fmla="*/ 148 h 165"/>
              <a:gd name="T28" fmla="*/ 37 w 102"/>
              <a:gd name="T29" fmla="*/ 148 h 165"/>
              <a:gd name="T30" fmla="*/ 44 w 102"/>
              <a:gd name="T31" fmla="*/ 148 h 165"/>
              <a:gd name="T32" fmla="*/ 31 w 102"/>
              <a:gd name="T33" fmla="*/ 73 h 165"/>
              <a:gd name="T34" fmla="*/ 31 w 102"/>
              <a:gd name="T35" fmla="*/ 73 h 165"/>
              <a:gd name="T36" fmla="*/ 40 w 102"/>
              <a:gd name="T37" fmla="*/ 73 h 165"/>
              <a:gd name="T38" fmla="*/ 50 w 102"/>
              <a:gd name="T39" fmla="*/ 72 h 165"/>
              <a:gd name="T40" fmla="*/ 60 w 102"/>
              <a:gd name="T41" fmla="*/ 67 h 165"/>
              <a:gd name="T42" fmla="*/ 69 w 102"/>
              <a:gd name="T43" fmla="*/ 61 h 165"/>
              <a:gd name="T44" fmla="*/ 75 w 102"/>
              <a:gd name="T45" fmla="*/ 53 h 165"/>
              <a:gd name="T46" fmla="*/ 77 w 102"/>
              <a:gd name="T47" fmla="*/ 43 h 165"/>
              <a:gd name="T48" fmla="*/ 74 w 102"/>
              <a:gd name="T49" fmla="*/ 30 h 165"/>
              <a:gd name="T50" fmla="*/ 66 w 102"/>
              <a:gd name="T51" fmla="*/ 22 h 165"/>
              <a:gd name="T52" fmla="*/ 55 w 102"/>
              <a:gd name="T53" fmla="*/ 18 h 165"/>
              <a:gd name="T54" fmla="*/ 42 w 102"/>
              <a:gd name="T55" fmla="*/ 17 h 165"/>
              <a:gd name="T56" fmla="*/ 29 w 102"/>
              <a:gd name="T57" fmla="*/ 17 h 165"/>
              <a:gd name="T58" fmla="*/ 19 w 102"/>
              <a:gd name="T59" fmla="*/ 18 h 165"/>
              <a:gd name="T60" fmla="*/ 19 w 102"/>
              <a:gd name="T61" fmla="*/ 73 h 165"/>
              <a:gd name="T62" fmla="*/ 31 w 102"/>
              <a:gd name="T63" fmla="*/ 73 h 165"/>
              <a:gd name="T64" fmla="*/ 97 w 102"/>
              <a:gd name="T65" fmla="*/ 39 h 165"/>
              <a:gd name="T66" fmla="*/ 97 w 102"/>
              <a:gd name="T67" fmla="*/ 39 h 165"/>
              <a:gd name="T68" fmla="*/ 95 w 102"/>
              <a:gd name="T69" fmla="*/ 51 h 165"/>
              <a:gd name="T70" fmla="*/ 90 w 102"/>
              <a:gd name="T71" fmla="*/ 62 h 165"/>
              <a:gd name="T72" fmla="*/ 80 w 102"/>
              <a:gd name="T73" fmla="*/ 71 h 165"/>
              <a:gd name="T74" fmla="*/ 67 w 102"/>
              <a:gd name="T75" fmla="*/ 77 h 165"/>
              <a:gd name="T76" fmla="*/ 67 w 102"/>
              <a:gd name="T77" fmla="*/ 78 h 165"/>
              <a:gd name="T78" fmla="*/ 80 w 102"/>
              <a:gd name="T79" fmla="*/ 82 h 165"/>
              <a:gd name="T80" fmla="*/ 91 w 102"/>
              <a:gd name="T81" fmla="*/ 89 h 165"/>
              <a:gd name="T82" fmla="*/ 99 w 102"/>
              <a:gd name="T83" fmla="*/ 101 h 165"/>
              <a:gd name="T84" fmla="*/ 102 w 102"/>
              <a:gd name="T85" fmla="*/ 117 h 165"/>
              <a:gd name="T86" fmla="*/ 97 w 102"/>
              <a:gd name="T87" fmla="*/ 139 h 165"/>
              <a:gd name="T88" fmla="*/ 83 w 102"/>
              <a:gd name="T89" fmla="*/ 153 h 165"/>
              <a:gd name="T90" fmla="*/ 64 w 102"/>
              <a:gd name="T91" fmla="*/ 162 h 165"/>
              <a:gd name="T92" fmla="*/ 42 w 102"/>
              <a:gd name="T93" fmla="*/ 165 h 165"/>
              <a:gd name="T94" fmla="*/ 33 w 102"/>
              <a:gd name="T95" fmla="*/ 165 h 165"/>
              <a:gd name="T96" fmla="*/ 22 w 102"/>
              <a:gd name="T97" fmla="*/ 164 h 165"/>
              <a:gd name="T98" fmla="*/ 10 w 102"/>
              <a:gd name="T99" fmla="*/ 163 h 165"/>
              <a:gd name="T100" fmla="*/ 0 w 102"/>
              <a:gd name="T101" fmla="*/ 162 h 165"/>
              <a:gd name="T102" fmla="*/ 0 w 102"/>
              <a:gd name="T103" fmla="*/ 4 h 165"/>
              <a:gd name="T104" fmla="*/ 20 w 102"/>
              <a:gd name="T105" fmla="*/ 1 h 165"/>
              <a:gd name="T106" fmla="*/ 44 w 102"/>
              <a:gd name="T107" fmla="*/ 0 h 165"/>
              <a:gd name="T108" fmla="*/ 63 w 102"/>
              <a:gd name="T109" fmla="*/ 2 h 165"/>
              <a:gd name="T110" fmla="*/ 79 w 102"/>
              <a:gd name="T111" fmla="*/ 8 h 165"/>
              <a:gd name="T112" fmla="*/ 92 w 102"/>
              <a:gd name="T113" fmla="*/ 19 h 165"/>
              <a:gd name="T114" fmla="*/ 97 w 102"/>
              <a:gd name="T115" fmla="*/ 3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65">
                <a:moveTo>
                  <a:pt x="44" y="148"/>
                </a:moveTo>
                <a:lnTo>
                  <a:pt x="44" y="148"/>
                </a:lnTo>
                <a:cubicBezTo>
                  <a:pt x="49" y="148"/>
                  <a:pt x="53" y="148"/>
                  <a:pt x="58" y="146"/>
                </a:cubicBezTo>
                <a:cubicBezTo>
                  <a:pt x="62" y="145"/>
                  <a:pt x="67" y="143"/>
                  <a:pt x="70" y="141"/>
                </a:cubicBezTo>
                <a:cubicBezTo>
                  <a:pt x="74" y="138"/>
                  <a:pt x="76" y="135"/>
                  <a:pt x="78" y="132"/>
                </a:cubicBezTo>
                <a:cubicBezTo>
                  <a:pt x="80" y="128"/>
                  <a:pt x="82" y="124"/>
                  <a:pt x="82" y="119"/>
                </a:cubicBezTo>
                <a:cubicBezTo>
                  <a:pt x="82" y="112"/>
                  <a:pt x="80" y="107"/>
                  <a:pt x="78" y="103"/>
                </a:cubicBezTo>
                <a:cubicBezTo>
                  <a:pt x="75" y="100"/>
                  <a:pt x="72" y="97"/>
                  <a:pt x="68" y="94"/>
                </a:cubicBezTo>
                <a:cubicBezTo>
                  <a:pt x="64" y="92"/>
                  <a:pt x="59" y="91"/>
                  <a:pt x="54" y="90"/>
                </a:cubicBezTo>
                <a:cubicBezTo>
                  <a:pt x="49" y="89"/>
                  <a:pt x="44" y="89"/>
                  <a:pt x="39" y="89"/>
                </a:cubicBezTo>
                <a:lnTo>
                  <a:pt x="19" y="89"/>
                </a:lnTo>
                <a:lnTo>
                  <a:pt x="19" y="147"/>
                </a:lnTo>
                <a:cubicBezTo>
                  <a:pt x="20" y="147"/>
                  <a:pt x="22" y="147"/>
                  <a:pt x="24" y="147"/>
                </a:cubicBezTo>
                <a:cubicBezTo>
                  <a:pt x="26" y="147"/>
                  <a:pt x="28" y="148"/>
                  <a:pt x="30" y="148"/>
                </a:cubicBezTo>
                <a:cubicBezTo>
                  <a:pt x="32" y="148"/>
                  <a:pt x="35" y="148"/>
                  <a:pt x="37" y="148"/>
                </a:cubicBezTo>
                <a:cubicBezTo>
                  <a:pt x="40" y="148"/>
                  <a:pt x="42" y="148"/>
                  <a:pt x="44" y="148"/>
                </a:cubicBezTo>
                <a:close/>
                <a:moveTo>
                  <a:pt x="31" y="73"/>
                </a:moveTo>
                <a:lnTo>
                  <a:pt x="31" y="73"/>
                </a:lnTo>
                <a:cubicBezTo>
                  <a:pt x="34" y="73"/>
                  <a:pt x="37" y="73"/>
                  <a:pt x="40" y="73"/>
                </a:cubicBezTo>
                <a:cubicBezTo>
                  <a:pt x="44" y="72"/>
                  <a:pt x="47" y="72"/>
                  <a:pt x="50" y="72"/>
                </a:cubicBezTo>
                <a:cubicBezTo>
                  <a:pt x="53" y="71"/>
                  <a:pt x="57" y="69"/>
                  <a:pt x="60" y="67"/>
                </a:cubicBezTo>
                <a:cubicBezTo>
                  <a:pt x="63" y="66"/>
                  <a:pt x="66" y="64"/>
                  <a:pt x="69" y="61"/>
                </a:cubicBezTo>
                <a:cubicBezTo>
                  <a:pt x="71" y="59"/>
                  <a:pt x="73" y="56"/>
                  <a:pt x="75" y="53"/>
                </a:cubicBezTo>
                <a:cubicBezTo>
                  <a:pt x="76" y="50"/>
                  <a:pt x="77" y="46"/>
                  <a:pt x="77" y="43"/>
                </a:cubicBezTo>
                <a:cubicBezTo>
                  <a:pt x="77" y="38"/>
                  <a:pt x="76" y="34"/>
                  <a:pt x="74" y="30"/>
                </a:cubicBezTo>
                <a:cubicBezTo>
                  <a:pt x="72" y="27"/>
                  <a:pt x="69" y="24"/>
                  <a:pt x="66" y="22"/>
                </a:cubicBezTo>
                <a:cubicBezTo>
                  <a:pt x="63" y="20"/>
                  <a:pt x="59" y="19"/>
                  <a:pt x="55" y="18"/>
                </a:cubicBezTo>
                <a:cubicBezTo>
                  <a:pt x="51" y="17"/>
                  <a:pt x="47" y="17"/>
                  <a:pt x="42" y="17"/>
                </a:cubicBezTo>
                <a:cubicBezTo>
                  <a:pt x="37" y="17"/>
                  <a:pt x="33" y="17"/>
                  <a:pt x="29" y="17"/>
                </a:cubicBezTo>
                <a:cubicBezTo>
                  <a:pt x="24" y="17"/>
                  <a:pt x="21" y="18"/>
                  <a:pt x="19" y="18"/>
                </a:cubicBezTo>
                <a:lnTo>
                  <a:pt x="19" y="73"/>
                </a:lnTo>
                <a:lnTo>
                  <a:pt x="31" y="73"/>
                </a:lnTo>
                <a:close/>
                <a:moveTo>
                  <a:pt x="97" y="39"/>
                </a:moveTo>
                <a:lnTo>
                  <a:pt x="97" y="39"/>
                </a:lnTo>
                <a:cubicBezTo>
                  <a:pt x="97" y="43"/>
                  <a:pt x="96" y="47"/>
                  <a:pt x="95" y="51"/>
                </a:cubicBezTo>
                <a:cubicBezTo>
                  <a:pt x="94" y="55"/>
                  <a:pt x="92" y="58"/>
                  <a:pt x="90" y="62"/>
                </a:cubicBezTo>
                <a:cubicBezTo>
                  <a:pt x="87" y="65"/>
                  <a:pt x="84" y="68"/>
                  <a:pt x="80" y="71"/>
                </a:cubicBezTo>
                <a:cubicBezTo>
                  <a:pt x="76" y="73"/>
                  <a:pt x="72" y="75"/>
                  <a:pt x="67" y="77"/>
                </a:cubicBezTo>
                <a:lnTo>
                  <a:pt x="67" y="78"/>
                </a:lnTo>
                <a:cubicBezTo>
                  <a:pt x="71" y="78"/>
                  <a:pt x="76" y="80"/>
                  <a:pt x="80" y="82"/>
                </a:cubicBezTo>
                <a:cubicBezTo>
                  <a:pt x="84" y="83"/>
                  <a:pt x="88" y="86"/>
                  <a:pt x="91" y="89"/>
                </a:cubicBezTo>
                <a:cubicBezTo>
                  <a:pt x="94" y="92"/>
                  <a:pt x="97" y="96"/>
                  <a:pt x="99" y="101"/>
                </a:cubicBezTo>
                <a:cubicBezTo>
                  <a:pt x="101" y="105"/>
                  <a:pt x="102" y="111"/>
                  <a:pt x="102" y="117"/>
                </a:cubicBezTo>
                <a:cubicBezTo>
                  <a:pt x="102" y="125"/>
                  <a:pt x="100" y="133"/>
                  <a:pt x="97" y="139"/>
                </a:cubicBezTo>
                <a:cubicBezTo>
                  <a:pt x="93" y="145"/>
                  <a:pt x="89" y="150"/>
                  <a:pt x="83" y="153"/>
                </a:cubicBezTo>
                <a:cubicBezTo>
                  <a:pt x="77" y="157"/>
                  <a:pt x="71" y="160"/>
                  <a:pt x="64" y="162"/>
                </a:cubicBezTo>
                <a:cubicBezTo>
                  <a:pt x="57" y="164"/>
                  <a:pt x="49" y="165"/>
                  <a:pt x="42" y="165"/>
                </a:cubicBezTo>
                <a:lnTo>
                  <a:pt x="33" y="165"/>
                </a:lnTo>
                <a:cubicBezTo>
                  <a:pt x="29" y="165"/>
                  <a:pt x="25" y="165"/>
                  <a:pt x="22" y="164"/>
                </a:cubicBezTo>
                <a:cubicBezTo>
                  <a:pt x="18" y="164"/>
                  <a:pt x="14" y="164"/>
                  <a:pt x="10" y="163"/>
                </a:cubicBezTo>
                <a:cubicBezTo>
                  <a:pt x="6" y="163"/>
                  <a:pt x="3" y="162"/>
                  <a:pt x="0" y="162"/>
                </a:cubicBezTo>
                <a:lnTo>
                  <a:pt x="0" y="4"/>
                </a:lnTo>
                <a:cubicBezTo>
                  <a:pt x="6" y="3"/>
                  <a:pt x="12" y="2"/>
                  <a:pt x="20" y="1"/>
                </a:cubicBezTo>
                <a:cubicBezTo>
                  <a:pt x="27" y="1"/>
                  <a:pt x="35" y="0"/>
                  <a:pt x="44" y="0"/>
                </a:cubicBezTo>
                <a:cubicBezTo>
                  <a:pt x="50" y="0"/>
                  <a:pt x="56" y="1"/>
                  <a:pt x="63" y="2"/>
                </a:cubicBezTo>
                <a:cubicBezTo>
                  <a:pt x="69" y="3"/>
                  <a:pt x="74" y="5"/>
                  <a:pt x="79" y="8"/>
                </a:cubicBezTo>
                <a:cubicBezTo>
                  <a:pt x="84" y="10"/>
                  <a:pt x="89" y="14"/>
                  <a:pt x="92" y="19"/>
                </a:cubicBezTo>
                <a:cubicBezTo>
                  <a:pt x="95" y="24"/>
                  <a:pt x="97" y="31"/>
                  <a:pt x="97" y="39"/>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0" name="Freeform 1930"/>
          <p:cNvSpPr>
            <a:spLocks noEditPoints="1"/>
          </p:cNvSpPr>
          <p:nvPr userDrawn="1"/>
        </p:nvSpPr>
        <p:spPr bwMode="auto">
          <a:xfrm>
            <a:off x="1957388" y="282575"/>
            <a:ext cx="93663" cy="120650"/>
          </a:xfrm>
          <a:custGeom>
            <a:avLst/>
            <a:gdLst>
              <a:gd name="T0" fmla="*/ 20 w 131"/>
              <a:gd name="T1" fmla="*/ 84 h 167"/>
              <a:gd name="T2" fmla="*/ 20 w 131"/>
              <a:gd name="T3" fmla="*/ 84 h 167"/>
              <a:gd name="T4" fmla="*/ 22 w 131"/>
              <a:gd name="T5" fmla="*/ 109 h 167"/>
              <a:gd name="T6" fmla="*/ 31 w 131"/>
              <a:gd name="T7" fmla="*/ 130 h 167"/>
              <a:gd name="T8" fmla="*/ 45 w 131"/>
              <a:gd name="T9" fmla="*/ 144 h 167"/>
              <a:gd name="T10" fmla="*/ 65 w 131"/>
              <a:gd name="T11" fmla="*/ 150 h 167"/>
              <a:gd name="T12" fmla="*/ 98 w 131"/>
              <a:gd name="T13" fmla="*/ 133 h 167"/>
              <a:gd name="T14" fmla="*/ 111 w 131"/>
              <a:gd name="T15" fmla="*/ 84 h 167"/>
              <a:gd name="T16" fmla="*/ 108 w 131"/>
              <a:gd name="T17" fmla="*/ 58 h 167"/>
              <a:gd name="T18" fmla="*/ 100 w 131"/>
              <a:gd name="T19" fmla="*/ 37 h 167"/>
              <a:gd name="T20" fmla="*/ 85 w 131"/>
              <a:gd name="T21" fmla="*/ 23 h 167"/>
              <a:gd name="T22" fmla="*/ 65 w 131"/>
              <a:gd name="T23" fmla="*/ 17 h 167"/>
              <a:gd name="T24" fmla="*/ 32 w 131"/>
              <a:gd name="T25" fmla="*/ 34 h 167"/>
              <a:gd name="T26" fmla="*/ 20 w 131"/>
              <a:gd name="T27" fmla="*/ 84 h 167"/>
              <a:gd name="T28" fmla="*/ 0 w 131"/>
              <a:gd name="T29" fmla="*/ 84 h 167"/>
              <a:gd name="T30" fmla="*/ 0 w 131"/>
              <a:gd name="T31" fmla="*/ 84 h 167"/>
              <a:gd name="T32" fmla="*/ 17 w 131"/>
              <a:gd name="T33" fmla="*/ 22 h 167"/>
              <a:gd name="T34" fmla="*/ 65 w 131"/>
              <a:gd name="T35" fmla="*/ 0 h 167"/>
              <a:gd name="T36" fmla="*/ 94 w 131"/>
              <a:gd name="T37" fmla="*/ 6 h 167"/>
              <a:gd name="T38" fmla="*/ 115 w 131"/>
              <a:gd name="T39" fmla="*/ 23 h 167"/>
              <a:gd name="T40" fmla="*/ 127 w 131"/>
              <a:gd name="T41" fmla="*/ 49 h 167"/>
              <a:gd name="T42" fmla="*/ 131 w 131"/>
              <a:gd name="T43" fmla="*/ 84 h 167"/>
              <a:gd name="T44" fmla="*/ 114 w 131"/>
              <a:gd name="T45" fmla="*/ 145 h 167"/>
              <a:gd name="T46" fmla="*/ 65 w 131"/>
              <a:gd name="T47" fmla="*/ 167 h 167"/>
              <a:gd name="T48" fmla="*/ 36 w 131"/>
              <a:gd name="T49" fmla="*/ 161 h 167"/>
              <a:gd name="T50" fmla="*/ 16 w 131"/>
              <a:gd name="T51" fmla="*/ 144 h 167"/>
              <a:gd name="T52" fmla="*/ 3 w 131"/>
              <a:gd name="T53" fmla="*/ 118 h 167"/>
              <a:gd name="T54" fmla="*/ 0 w 131"/>
              <a:gd name="T55" fmla="*/ 8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7">
                <a:moveTo>
                  <a:pt x="20" y="84"/>
                </a:moveTo>
                <a:lnTo>
                  <a:pt x="20" y="84"/>
                </a:lnTo>
                <a:cubicBezTo>
                  <a:pt x="20" y="92"/>
                  <a:pt x="21" y="101"/>
                  <a:pt x="22" y="109"/>
                </a:cubicBezTo>
                <a:cubicBezTo>
                  <a:pt x="24" y="117"/>
                  <a:pt x="27" y="124"/>
                  <a:pt x="31" y="130"/>
                </a:cubicBezTo>
                <a:cubicBezTo>
                  <a:pt x="34" y="136"/>
                  <a:pt x="39" y="141"/>
                  <a:pt x="45" y="144"/>
                </a:cubicBezTo>
                <a:cubicBezTo>
                  <a:pt x="50" y="148"/>
                  <a:pt x="57" y="150"/>
                  <a:pt x="65" y="150"/>
                </a:cubicBezTo>
                <a:cubicBezTo>
                  <a:pt x="79" y="150"/>
                  <a:pt x="90" y="144"/>
                  <a:pt x="98" y="133"/>
                </a:cubicBezTo>
                <a:cubicBezTo>
                  <a:pt x="107" y="123"/>
                  <a:pt x="111" y="106"/>
                  <a:pt x="111" y="84"/>
                </a:cubicBezTo>
                <a:cubicBezTo>
                  <a:pt x="111" y="75"/>
                  <a:pt x="110" y="66"/>
                  <a:pt x="108" y="58"/>
                </a:cubicBezTo>
                <a:cubicBezTo>
                  <a:pt x="106" y="50"/>
                  <a:pt x="103" y="43"/>
                  <a:pt x="100" y="37"/>
                </a:cubicBezTo>
                <a:cubicBezTo>
                  <a:pt x="96" y="31"/>
                  <a:pt x="91" y="26"/>
                  <a:pt x="85" y="23"/>
                </a:cubicBezTo>
                <a:cubicBezTo>
                  <a:pt x="80" y="19"/>
                  <a:pt x="73" y="17"/>
                  <a:pt x="65" y="17"/>
                </a:cubicBezTo>
                <a:cubicBezTo>
                  <a:pt x="51" y="17"/>
                  <a:pt x="40" y="23"/>
                  <a:pt x="32" y="34"/>
                </a:cubicBezTo>
                <a:cubicBezTo>
                  <a:pt x="24" y="44"/>
                  <a:pt x="20" y="61"/>
                  <a:pt x="20" y="84"/>
                </a:cubicBezTo>
                <a:close/>
                <a:moveTo>
                  <a:pt x="0" y="84"/>
                </a:moveTo>
                <a:lnTo>
                  <a:pt x="0" y="84"/>
                </a:lnTo>
                <a:cubicBezTo>
                  <a:pt x="0" y="57"/>
                  <a:pt x="5" y="36"/>
                  <a:pt x="17" y="22"/>
                </a:cubicBezTo>
                <a:cubicBezTo>
                  <a:pt x="28" y="8"/>
                  <a:pt x="44" y="0"/>
                  <a:pt x="65" y="0"/>
                </a:cubicBezTo>
                <a:cubicBezTo>
                  <a:pt x="76" y="0"/>
                  <a:pt x="86" y="2"/>
                  <a:pt x="94" y="6"/>
                </a:cubicBezTo>
                <a:cubicBezTo>
                  <a:pt x="103" y="10"/>
                  <a:pt x="109" y="16"/>
                  <a:pt x="115" y="23"/>
                </a:cubicBezTo>
                <a:cubicBezTo>
                  <a:pt x="120" y="31"/>
                  <a:pt x="124" y="39"/>
                  <a:pt x="127" y="49"/>
                </a:cubicBezTo>
                <a:cubicBezTo>
                  <a:pt x="130" y="60"/>
                  <a:pt x="131" y="71"/>
                  <a:pt x="131" y="84"/>
                </a:cubicBezTo>
                <a:cubicBezTo>
                  <a:pt x="131" y="110"/>
                  <a:pt x="125" y="131"/>
                  <a:pt x="114" y="145"/>
                </a:cubicBezTo>
                <a:cubicBezTo>
                  <a:pt x="102" y="159"/>
                  <a:pt x="86" y="167"/>
                  <a:pt x="65" y="167"/>
                </a:cubicBezTo>
                <a:cubicBezTo>
                  <a:pt x="54" y="167"/>
                  <a:pt x="44" y="165"/>
                  <a:pt x="36" y="161"/>
                </a:cubicBezTo>
                <a:cubicBezTo>
                  <a:pt x="28" y="157"/>
                  <a:pt x="21" y="151"/>
                  <a:pt x="16" y="144"/>
                </a:cubicBezTo>
                <a:cubicBezTo>
                  <a:pt x="10" y="137"/>
                  <a:pt x="6" y="128"/>
                  <a:pt x="3" y="118"/>
                </a:cubicBezTo>
                <a:cubicBezTo>
                  <a:pt x="1" y="107"/>
                  <a:pt x="0" y="96"/>
                  <a:pt x="0" y="84"/>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1" name="Freeform 1931"/>
          <p:cNvSpPr>
            <a:spLocks noEditPoints="1"/>
          </p:cNvSpPr>
          <p:nvPr userDrawn="1"/>
        </p:nvSpPr>
        <p:spPr bwMode="auto">
          <a:xfrm>
            <a:off x="850901" y="434975"/>
            <a:ext cx="114300" cy="122238"/>
          </a:xfrm>
          <a:custGeom>
            <a:avLst/>
            <a:gdLst>
              <a:gd name="T0" fmla="*/ 106 w 160"/>
              <a:gd name="T1" fmla="*/ 35 h 170"/>
              <a:gd name="T2" fmla="*/ 89 w 160"/>
              <a:gd name="T3" fmla="*/ 37 h 170"/>
              <a:gd name="T4" fmla="*/ 95 w 160"/>
              <a:gd name="T5" fmla="*/ 132 h 170"/>
              <a:gd name="T6" fmla="*/ 117 w 160"/>
              <a:gd name="T7" fmla="*/ 129 h 170"/>
              <a:gd name="T8" fmla="*/ 137 w 160"/>
              <a:gd name="T9" fmla="*/ 105 h 170"/>
              <a:gd name="T10" fmla="*/ 138 w 160"/>
              <a:gd name="T11" fmla="*/ 63 h 170"/>
              <a:gd name="T12" fmla="*/ 120 w 160"/>
              <a:gd name="T13" fmla="*/ 38 h 170"/>
              <a:gd name="T14" fmla="*/ 55 w 160"/>
              <a:gd name="T15" fmla="*/ 132 h 170"/>
              <a:gd name="T16" fmla="*/ 58 w 160"/>
              <a:gd name="T17" fmla="*/ 132 h 170"/>
              <a:gd name="T18" fmla="*/ 67 w 160"/>
              <a:gd name="T19" fmla="*/ 132 h 170"/>
              <a:gd name="T20" fmla="*/ 70 w 160"/>
              <a:gd name="T21" fmla="*/ 36 h 170"/>
              <a:gd name="T22" fmla="*/ 56 w 160"/>
              <a:gd name="T23" fmla="*/ 35 h 170"/>
              <a:gd name="T24" fmla="*/ 30 w 160"/>
              <a:gd name="T25" fmla="*/ 47 h 170"/>
              <a:gd name="T26" fmla="*/ 19 w 160"/>
              <a:gd name="T27" fmla="*/ 85 h 170"/>
              <a:gd name="T28" fmla="*/ 29 w 160"/>
              <a:gd name="T29" fmla="*/ 120 h 170"/>
              <a:gd name="T30" fmla="*/ 55 w 160"/>
              <a:gd name="T31" fmla="*/ 132 h 170"/>
              <a:gd name="T32" fmla="*/ 70 w 160"/>
              <a:gd name="T33" fmla="*/ 147 h 170"/>
              <a:gd name="T34" fmla="*/ 51 w 160"/>
              <a:gd name="T35" fmla="*/ 148 h 170"/>
              <a:gd name="T36" fmla="*/ 15 w 160"/>
              <a:gd name="T37" fmla="*/ 133 h 170"/>
              <a:gd name="T38" fmla="*/ 0 w 160"/>
              <a:gd name="T39" fmla="*/ 85 h 170"/>
              <a:gd name="T40" fmla="*/ 15 w 160"/>
              <a:gd name="T41" fmla="*/ 36 h 170"/>
              <a:gd name="T42" fmla="*/ 56 w 160"/>
              <a:gd name="T43" fmla="*/ 19 h 170"/>
              <a:gd name="T44" fmla="*/ 70 w 160"/>
              <a:gd name="T45" fmla="*/ 20 h 170"/>
              <a:gd name="T46" fmla="*/ 89 w 160"/>
              <a:gd name="T47" fmla="*/ 0 h 170"/>
              <a:gd name="T48" fmla="*/ 99 w 160"/>
              <a:gd name="T49" fmla="*/ 19 h 170"/>
              <a:gd name="T50" fmla="*/ 129 w 160"/>
              <a:gd name="T51" fmla="*/ 23 h 170"/>
              <a:gd name="T52" fmla="*/ 156 w 160"/>
              <a:gd name="T53" fmla="*/ 55 h 170"/>
              <a:gd name="T54" fmla="*/ 156 w 160"/>
              <a:gd name="T55" fmla="*/ 111 h 170"/>
              <a:gd name="T56" fmla="*/ 126 w 160"/>
              <a:gd name="T57" fmla="*/ 144 h 170"/>
              <a:gd name="T58" fmla="*/ 97 w 160"/>
              <a:gd name="T59" fmla="*/ 148 h 170"/>
              <a:gd name="T60" fmla="*/ 89 w 160"/>
              <a:gd name="T61" fmla="*/ 170 h 170"/>
              <a:gd name="T62" fmla="*/ 70 w 160"/>
              <a:gd name="T63"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170">
                <a:moveTo>
                  <a:pt x="106" y="35"/>
                </a:moveTo>
                <a:lnTo>
                  <a:pt x="106" y="35"/>
                </a:lnTo>
                <a:cubicBezTo>
                  <a:pt x="103" y="35"/>
                  <a:pt x="101" y="35"/>
                  <a:pt x="97" y="35"/>
                </a:cubicBezTo>
                <a:cubicBezTo>
                  <a:pt x="94" y="35"/>
                  <a:pt x="91" y="36"/>
                  <a:pt x="89" y="37"/>
                </a:cubicBezTo>
                <a:lnTo>
                  <a:pt x="89" y="132"/>
                </a:lnTo>
                <a:cubicBezTo>
                  <a:pt x="91" y="132"/>
                  <a:pt x="93" y="132"/>
                  <a:pt x="95" y="132"/>
                </a:cubicBezTo>
                <a:cubicBezTo>
                  <a:pt x="98" y="132"/>
                  <a:pt x="100" y="132"/>
                  <a:pt x="103" y="132"/>
                </a:cubicBezTo>
                <a:cubicBezTo>
                  <a:pt x="108" y="132"/>
                  <a:pt x="113" y="131"/>
                  <a:pt x="117" y="129"/>
                </a:cubicBezTo>
                <a:cubicBezTo>
                  <a:pt x="122" y="127"/>
                  <a:pt x="126" y="124"/>
                  <a:pt x="129" y="120"/>
                </a:cubicBezTo>
                <a:cubicBezTo>
                  <a:pt x="133" y="116"/>
                  <a:pt x="135" y="111"/>
                  <a:pt x="137" y="105"/>
                </a:cubicBezTo>
                <a:cubicBezTo>
                  <a:pt x="139" y="98"/>
                  <a:pt x="140" y="91"/>
                  <a:pt x="140" y="83"/>
                </a:cubicBezTo>
                <a:cubicBezTo>
                  <a:pt x="140" y="76"/>
                  <a:pt x="139" y="69"/>
                  <a:pt x="138" y="63"/>
                </a:cubicBezTo>
                <a:cubicBezTo>
                  <a:pt x="136" y="57"/>
                  <a:pt x="134" y="52"/>
                  <a:pt x="131" y="48"/>
                </a:cubicBezTo>
                <a:cubicBezTo>
                  <a:pt x="128" y="44"/>
                  <a:pt x="124" y="40"/>
                  <a:pt x="120" y="38"/>
                </a:cubicBezTo>
                <a:cubicBezTo>
                  <a:pt x="116" y="36"/>
                  <a:pt x="111" y="35"/>
                  <a:pt x="106" y="35"/>
                </a:cubicBezTo>
                <a:close/>
                <a:moveTo>
                  <a:pt x="55" y="132"/>
                </a:moveTo>
                <a:lnTo>
                  <a:pt x="55" y="132"/>
                </a:lnTo>
                <a:lnTo>
                  <a:pt x="58" y="132"/>
                </a:lnTo>
                <a:cubicBezTo>
                  <a:pt x="59" y="132"/>
                  <a:pt x="61" y="132"/>
                  <a:pt x="62" y="132"/>
                </a:cubicBezTo>
                <a:cubicBezTo>
                  <a:pt x="64" y="132"/>
                  <a:pt x="65" y="132"/>
                  <a:pt x="67" y="132"/>
                </a:cubicBezTo>
                <a:cubicBezTo>
                  <a:pt x="68" y="132"/>
                  <a:pt x="69" y="131"/>
                  <a:pt x="70" y="131"/>
                </a:cubicBezTo>
                <a:lnTo>
                  <a:pt x="70" y="36"/>
                </a:lnTo>
                <a:cubicBezTo>
                  <a:pt x="69" y="36"/>
                  <a:pt x="66" y="35"/>
                  <a:pt x="64" y="35"/>
                </a:cubicBezTo>
                <a:cubicBezTo>
                  <a:pt x="61" y="35"/>
                  <a:pt x="59" y="35"/>
                  <a:pt x="56" y="35"/>
                </a:cubicBezTo>
                <a:cubicBezTo>
                  <a:pt x="51" y="35"/>
                  <a:pt x="46" y="36"/>
                  <a:pt x="42" y="38"/>
                </a:cubicBezTo>
                <a:cubicBezTo>
                  <a:pt x="37" y="40"/>
                  <a:pt x="33" y="43"/>
                  <a:pt x="30" y="47"/>
                </a:cubicBezTo>
                <a:cubicBezTo>
                  <a:pt x="27" y="52"/>
                  <a:pt x="24" y="57"/>
                  <a:pt x="22" y="63"/>
                </a:cubicBezTo>
                <a:cubicBezTo>
                  <a:pt x="20" y="69"/>
                  <a:pt x="19" y="77"/>
                  <a:pt x="19" y="85"/>
                </a:cubicBezTo>
                <a:cubicBezTo>
                  <a:pt x="19" y="92"/>
                  <a:pt x="20" y="99"/>
                  <a:pt x="22" y="105"/>
                </a:cubicBezTo>
                <a:cubicBezTo>
                  <a:pt x="24" y="111"/>
                  <a:pt x="26" y="116"/>
                  <a:pt x="29" y="120"/>
                </a:cubicBezTo>
                <a:cubicBezTo>
                  <a:pt x="32" y="124"/>
                  <a:pt x="36" y="127"/>
                  <a:pt x="40" y="129"/>
                </a:cubicBezTo>
                <a:cubicBezTo>
                  <a:pt x="45" y="131"/>
                  <a:pt x="50" y="132"/>
                  <a:pt x="55" y="132"/>
                </a:cubicBezTo>
                <a:close/>
                <a:moveTo>
                  <a:pt x="70" y="147"/>
                </a:moveTo>
                <a:lnTo>
                  <a:pt x="70" y="147"/>
                </a:lnTo>
                <a:cubicBezTo>
                  <a:pt x="68" y="148"/>
                  <a:pt x="65" y="148"/>
                  <a:pt x="61" y="148"/>
                </a:cubicBezTo>
                <a:cubicBezTo>
                  <a:pt x="58" y="148"/>
                  <a:pt x="54" y="148"/>
                  <a:pt x="51" y="148"/>
                </a:cubicBezTo>
                <a:cubicBezTo>
                  <a:pt x="44" y="148"/>
                  <a:pt x="37" y="147"/>
                  <a:pt x="31" y="145"/>
                </a:cubicBezTo>
                <a:cubicBezTo>
                  <a:pt x="25" y="142"/>
                  <a:pt x="19" y="139"/>
                  <a:pt x="15" y="133"/>
                </a:cubicBezTo>
                <a:cubicBezTo>
                  <a:pt x="10" y="128"/>
                  <a:pt x="6" y="122"/>
                  <a:pt x="4" y="114"/>
                </a:cubicBezTo>
                <a:cubicBezTo>
                  <a:pt x="1" y="105"/>
                  <a:pt x="0" y="96"/>
                  <a:pt x="0" y="85"/>
                </a:cubicBezTo>
                <a:cubicBezTo>
                  <a:pt x="0" y="75"/>
                  <a:pt x="1" y="65"/>
                  <a:pt x="4" y="57"/>
                </a:cubicBezTo>
                <a:cubicBezTo>
                  <a:pt x="6" y="49"/>
                  <a:pt x="10" y="42"/>
                  <a:pt x="15" y="36"/>
                </a:cubicBezTo>
                <a:cubicBezTo>
                  <a:pt x="20" y="31"/>
                  <a:pt x="26" y="26"/>
                  <a:pt x="33" y="23"/>
                </a:cubicBezTo>
                <a:cubicBezTo>
                  <a:pt x="40" y="20"/>
                  <a:pt x="47" y="19"/>
                  <a:pt x="56" y="19"/>
                </a:cubicBezTo>
                <a:cubicBezTo>
                  <a:pt x="58" y="19"/>
                  <a:pt x="60" y="19"/>
                  <a:pt x="63" y="19"/>
                </a:cubicBezTo>
                <a:cubicBezTo>
                  <a:pt x="66" y="19"/>
                  <a:pt x="69" y="19"/>
                  <a:pt x="70" y="20"/>
                </a:cubicBezTo>
                <a:lnTo>
                  <a:pt x="70" y="0"/>
                </a:lnTo>
                <a:lnTo>
                  <a:pt x="89" y="0"/>
                </a:lnTo>
                <a:lnTo>
                  <a:pt x="89" y="20"/>
                </a:lnTo>
                <a:cubicBezTo>
                  <a:pt x="92" y="20"/>
                  <a:pt x="95" y="19"/>
                  <a:pt x="99" y="19"/>
                </a:cubicBezTo>
                <a:cubicBezTo>
                  <a:pt x="103" y="19"/>
                  <a:pt x="106" y="19"/>
                  <a:pt x="108" y="19"/>
                </a:cubicBezTo>
                <a:cubicBezTo>
                  <a:pt x="116" y="19"/>
                  <a:pt x="123" y="20"/>
                  <a:pt x="129" y="23"/>
                </a:cubicBezTo>
                <a:cubicBezTo>
                  <a:pt x="135" y="26"/>
                  <a:pt x="141" y="30"/>
                  <a:pt x="145" y="35"/>
                </a:cubicBezTo>
                <a:cubicBezTo>
                  <a:pt x="150" y="40"/>
                  <a:pt x="153" y="47"/>
                  <a:pt x="156" y="55"/>
                </a:cubicBezTo>
                <a:cubicBezTo>
                  <a:pt x="159" y="63"/>
                  <a:pt x="160" y="72"/>
                  <a:pt x="160" y="83"/>
                </a:cubicBezTo>
                <a:cubicBezTo>
                  <a:pt x="160" y="94"/>
                  <a:pt x="158" y="103"/>
                  <a:pt x="156" y="111"/>
                </a:cubicBezTo>
                <a:cubicBezTo>
                  <a:pt x="153" y="120"/>
                  <a:pt x="149" y="126"/>
                  <a:pt x="143" y="132"/>
                </a:cubicBezTo>
                <a:cubicBezTo>
                  <a:pt x="138" y="137"/>
                  <a:pt x="133" y="142"/>
                  <a:pt x="126" y="144"/>
                </a:cubicBezTo>
                <a:cubicBezTo>
                  <a:pt x="119" y="147"/>
                  <a:pt x="112" y="148"/>
                  <a:pt x="104" y="148"/>
                </a:cubicBezTo>
                <a:cubicBezTo>
                  <a:pt x="103" y="148"/>
                  <a:pt x="100" y="148"/>
                  <a:pt x="97" y="148"/>
                </a:cubicBezTo>
                <a:cubicBezTo>
                  <a:pt x="93" y="148"/>
                  <a:pt x="91" y="147"/>
                  <a:pt x="89" y="147"/>
                </a:cubicBezTo>
                <a:lnTo>
                  <a:pt x="89" y="170"/>
                </a:lnTo>
                <a:lnTo>
                  <a:pt x="70" y="170"/>
                </a:lnTo>
                <a:lnTo>
                  <a:pt x="70" y="14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2" name="Freeform 1932"/>
          <p:cNvSpPr>
            <a:spLocks/>
          </p:cNvSpPr>
          <p:nvPr userDrawn="1"/>
        </p:nvSpPr>
        <p:spPr bwMode="auto">
          <a:xfrm>
            <a:off x="985838" y="438150"/>
            <a:ext cx="82550" cy="115888"/>
          </a:xfrm>
          <a:custGeom>
            <a:avLst/>
            <a:gdLst>
              <a:gd name="T0" fmla="*/ 98 w 117"/>
              <a:gd name="T1" fmla="*/ 51 h 160"/>
              <a:gd name="T2" fmla="*/ 98 w 117"/>
              <a:gd name="T3" fmla="*/ 51 h 160"/>
              <a:gd name="T4" fmla="*/ 99 w 117"/>
              <a:gd name="T5" fmla="*/ 33 h 160"/>
              <a:gd name="T6" fmla="*/ 98 w 117"/>
              <a:gd name="T7" fmla="*/ 33 h 160"/>
              <a:gd name="T8" fmla="*/ 89 w 117"/>
              <a:gd name="T9" fmla="*/ 52 h 160"/>
              <a:gd name="T10" fmla="*/ 11 w 117"/>
              <a:gd name="T11" fmla="*/ 160 h 160"/>
              <a:gd name="T12" fmla="*/ 0 w 117"/>
              <a:gd name="T13" fmla="*/ 160 h 160"/>
              <a:gd name="T14" fmla="*/ 0 w 117"/>
              <a:gd name="T15" fmla="*/ 0 h 160"/>
              <a:gd name="T16" fmla="*/ 19 w 117"/>
              <a:gd name="T17" fmla="*/ 0 h 160"/>
              <a:gd name="T18" fmla="*/ 19 w 117"/>
              <a:gd name="T19" fmla="*/ 110 h 160"/>
              <a:gd name="T20" fmla="*/ 17 w 117"/>
              <a:gd name="T21" fmla="*/ 128 h 160"/>
              <a:gd name="T22" fmla="*/ 18 w 117"/>
              <a:gd name="T23" fmla="*/ 128 h 160"/>
              <a:gd name="T24" fmla="*/ 28 w 117"/>
              <a:gd name="T25" fmla="*/ 109 h 160"/>
              <a:gd name="T26" fmla="*/ 106 w 117"/>
              <a:gd name="T27" fmla="*/ 0 h 160"/>
              <a:gd name="T28" fmla="*/ 117 w 117"/>
              <a:gd name="T29" fmla="*/ 0 h 160"/>
              <a:gd name="T30" fmla="*/ 117 w 117"/>
              <a:gd name="T31" fmla="*/ 160 h 160"/>
              <a:gd name="T32" fmla="*/ 98 w 117"/>
              <a:gd name="T33" fmla="*/ 160 h 160"/>
              <a:gd name="T34" fmla="*/ 98 w 117"/>
              <a:gd name="T35" fmla="*/ 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60">
                <a:moveTo>
                  <a:pt x="98" y="51"/>
                </a:moveTo>
                <a:lnTo>
                  <a:pt x="98" y="51"/>
                </a:lnTo>
                <a:lnTo>
                  <a:pt x="99" y="33"/>
                </a:lnTo>
                <a:lnTo>
                  <a:pt x="98" y="33"/>
                </a:lnTo>
                <a:lnTo>
                  <a:pt x="89" y="52"/>
                </a:lnTo>
                <a:lnTo>
                  <a:pt x="11" y="160"/>
                </a:lnTo>
                <a:lnTo>
                  <a:pt x="0" y="160"/>
                </a:lnTo>
                <a:lnTo>
                  <a:pt x="0" y="0"/>
                </a:lnTo>
                <a:lnTo>
                  <a:pt x="19" y="0"/>
                </a:lnTo>
                <a:lnTo>
                  <a:pt x="19" y="110"/>
                </a:lnTo>
                <a:lnTo>
                  <a:pt x="17" y="128"/>
                </a:lnTo>
                <a:lnTo>
                  <a:pt x="18" y="128"/>
                </a:lnTo>
                <a:lnTo>
                  <a:pt x="28" y="109"/>
                </a:lnTo>
                <a:lnTo>
                  <a:pt x="106" y="0"/>
                </a:lnTo>
                <a:lnTo>
                  <a:pt x="117" y="0"/>
                </a:lnTo>
                <a:lnTo>
                  <a:pt x="117" y="160"/>
                </a:lnTo>
                <a:lnTo>
                  <a:pt x="98" y="160"/>
                </a:lnTo>
                <a:lnTo>
                  <a:pt x="98" y="51"/>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3" name="Freeform 1933"/>
          <p:cNvSpPr>
            <a:spLocks/>
          </p:cNvSpPr>
          <p:nvPr userDrawn="1"/>
        </p:nvSpPr>
        <p:spPr bwMode="auto">
          <a:xfrm>
            <a:off x="1096963" y="438150"/>
            <a:ext cx="82550" cy="115888"/>
          </a:xfrm>
          <a:custGeom>
            <a:avLst/>
            <a:gdLst>
              <a:gd name="T0" fmla="*/ 96 w 115"/>
              <a:gd name="T1" fmla="*/ 87 h 160"/>
              <a:gd name="T2" fmla="*/ 96 w 115"/>
              <a:gd name="T3" fmla="*/ 87 h 160"/>
              <a:gd name="T4" fmla="*/ 19 w 115"/>
              <a:gd name="T5" fmla="*/ 87 h 160"/>
              <a:gd name="T6" fmla="*/ 19 w 115"/>
              <a:gd name="T7" fmla="*/ 160 h 160"/>
              <a:gd name="T8" fmla="*/ 0 w 115"/>
              <a:gd name="T9" fmla="*/ 160 h 160"/>
              <a:gd name="T10" fmla="*/ 0 w 115"/>
              <a:gd name="T11" fmla="*/ 0 h 160"/>
              <a:gd name="T12" fmla="*/ 19 w 115"/>
              <a:gd name="T13" fmla="*/ 0 h 160"/>
              <a:gd name="T14" fmla="*/ 19 w 115"/>
              <a:gd name="T15" fmla="*/ 70 h 160"/>
              <a:gd name="T16" fmla="*/ 96 w 115"/>
              <a:gd name="T17" fmla="*/ 70 h 160"/>
              <a:gd name="T18" fmla="*/ 96 w 115"/>
              <a:gd name="T19" fmla="*/ 0 h 160"/>
              <a:gd name="T20" fmla="*/ 115 w 115"/>
              <a:gd name="T21" fmla="*/ 0 h 160"/>
              <a:gd name="T22" fmla="*/ 115 w 115"/>
              <a:gd name="T23" fmla="*/ 160 h 160"/>
              <a:gd name="T24" fmla="*/ 96 w 115"/>
              <a:gd name="T25" fmla="*/ 160 h 160"/>
              <a:gd name="T26" fmla="*/ 96 w 115"/>
              <a:gd name="T27"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160">
                <a:moveTo>
                  <a:pt x="96" y="87"/>
                </a:moveTo>
                <a:lnTo>
                  <a:pt x="96" y="87"/>
                </a:lnTo>
                <a:lnTo>
                  <a:pt x="19" y="87"/>
                </a:lnTo>
                <a:lnTo>
                  <a:pt x="19" y="160"/>
                </a:lnTo>
                <a:lnTo>
                  <a:pt x="0" y="160"/>
                </a:lnTo>
                <a:lnTo>
                  <a:pt x="0" y="0"/>
                </a:lnTo>
                <a:lnTo>
                  <a:pt x="19" y="0"/>
                </a:lnTo>
                <a:lnTo>
                  <a:pt x="19" y="70"/>
                </a:lnTo>
                <a:lnTo>
                  <a:pt x="96" y="70"/>
                </a:lnTo>
                <a:lnTo>
                  <a:pt x="96" y="0"/>
                </a:lnTo>
                <a:lnTo>
                  <a:pt x="115" y="0"/>
                </a:lnTo>
                <a:lnTo>
                  <a:pt x="115" y="160"/>
                </a:lnTo>
                <a:lnTo>
                  <a:pt x="96" y="160"/>
                </a:lnTo>
                <a:lnTo>
                  <a:pt x="96" y="8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4" name="Freeform 1934"/>
          <p:cNvSpPr>
            <a:spLocks noEditPoints="1"/>
          </p:cNvSpPr>
          <p:nvPr userDrawn="1"/>
        </p:nvSpPr>
        <p:spPr bwMode="auto">
          <a:xfrm>
            <a:off x="1195388" y="436563"/>
            <a:ext cx="92075" cy="117475"/>
          </a:xfrm>
          <a:custGeom>
            <a:avLst/>
            <a:gdLst>
              <a:gd name="T0" fmla="*/ 41 w 130"/>
              <a:gd name="T1" fmla="*/ 102 h 163"/>
              <a:gd name="T2" fmla="*/ 41 w 130"/>
              <a:gd name="T3" fmla="*/ 102 h 163"/>
              <a:gd name="T4" fmla="*/ 88 w 130"/>
              <a:gd name="T5" fmla="*/ 102 h 163"/>
              <a:gd name="T6" fmla="*/ 70 w 130"/>
              <a:gd name="T7" fmla="*/ 53 h 163"/>
              <a:gd name="T8" fmla="*/ 65 w 130"/>
              <a:gd name="T9" fmla="*/ 29 h 163"/>
              <a:gd name="T10" fmla="*/ 64 w 130"/>
              <a:gd name="T11" fmla="*/ 29 h 163"/>
              <a:gd name="T12" fmla="*/ 59 w 130"/>
              <a:gd name="T13" fmla="*/ 54 h 163"/>
              <a:gd name="T14" fmla="*/ 41 w 130"/>
              <a:gd name="T15" fmla="*/ 102 h 163"/>
              <a:gd name="T16" fmla="*/ 94 w 130"/>
              <a:gd name="T17" fmla="*/ 119 h 163"/>
              <a:gd name="T18" fmla="*/ 94 w 130"/>
              <a:gd name="T19" fmla="*/ 119 h 163"/>
              <a:gd name="T20" fmla="*/ 35 w 130"/>
              <a:gd name="T21" fmla="*/ 119 h 163"/>
              <a:gd name="T22" fmla="*/ 19 w 130"/>
              <a:gd name="T23" fmla="*/ 163 h 163"/>
              <a:gd name="T24" fmla="*/ 0 w 130"/>
              <a:gd name="T25" fmla="*/ 163 h 163"/>
              <a:gd name="T26" fmla="*/ 61 w 130"/>
              <a:gd name="T27" fmla="*/ 0 h 163"/>
              <a:gd name="T28" fmla="*/ 69 w 130"/>
              <a:gd name="T29" fmla="*/ 0 h 163"/>
              <a:gd name="T30" fmla="*/ 130 w 130"/>
              <a:gd name="T31" fmla="*/ 163 h 163"/>
              <a:gd name="T32" fmla="*/ 110 w 130"/>
              <a:gd name="T33" fmla="*/ 163 h 163"/>
              <a:gd name="T34" fmla="*/ 94 w 130"/>
              <a:gd name="T35" fmla="*/ 1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63">
                <a:moveTo>
                  <a:pt x="41" y="102"/>
                </a:moveTo>
                <a:lnTo>
                  <a:pt x="41" y="102"/>
                </a:lnTo>
                <a:lnTo>
                  <a:pt x="88" y="102"/>
                </a:lnTo>
                <a:lnTo>
                  <a:pt x="70" y="53"/>
                </a:lnTo>
                <a:lnTo>
                  <a:pt x="65" y="29"/>
                </a:lnTo>
                <a:lnTo>
                  <a:pt x="64" y="29"/>
                </a:lnTo>
                <a:lnTo>
                  <a:pt x="59" y="54"/>
                </a:lnTo>
                <a:lnTo>
                  <a:pt x="41" y="102"/>
                </a:lnTo>
                <a:close/>
                <a:moveTo>
                  <a:pt x="94" y="119"/>
                </a:moveTo>
                <a:lnTo>
                  <a:pt x="94" y="119"/>
                </a:lnTo>
                <a:lnTo>
                  <a:pt x="35" y="119"/>
                </a:lnTo>
                <a:lnTo>
                  <a:pt x="19" y="163"/>
                </a:lnTo>
                <a:lnTo>
                  <a:pt x="0" y="163"/>
                </a:lnTo>
                <a:lnTo>
                  <a:pt x="61" y="0"/>
                </a:lnTo>
                <a:lnTo>
                  <a:pt x="69" y="0"/>
                </a:lnTo>
                <a:lnTo>
                  <a:pt x="130" y="163"/>
                </a:lnTo>
                <a:lnTo>
                  <a:pt x="110" y="163"/>
                </a:lnTo>
                <a:lnTo>
                  <a:pt x="94" y="119"/>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5" name="Freeform 1935"/>
          <p:cNvSpPr>
            <a:spLocks/>
          </p:cNvSpPr>
          <p:nvPr userDrawn="1"/>
        </p:nvSpPr>
        <p:spPr bwMode="auto">
          <a:xfrm>
            <a:off x="1304926" y="438150"/>
            <a:ext cx="80963" cy="115888"/>
          </a:xfrm>
          <a:custGeom>
            <a:avLst/>
            <a:gdLst>
              <a:gd name="T0" fmla="*/ 96 w 115"/>
              <a:gd name="T1" fmla="*/ 87 h 160"/>
              <a:gd name="T2" fmla="*/ 96 w 115"/>
              <a:gd name="T3" fmla="*/ 87 h 160"/>
              <a:gd name="T4" fmla="*/ 19 w 115"/>
              <a:gd name="T5" fmla="*/ 87 h 160"/>
              <a:gd name="T6" fmla="*/ 19 w 115"/>
              <a:gd name="T7" fmla="*/ 160 h 160"/>
              <a:gd name="T8" fmla="*/ 0 w 115"/>
              <a:gd name="T9" fmla="*/ 160 h 160"/>
              <a:gd name="T10" fmla="*/ 0 w 115"/>
              <a:gd name="T11" fmla="*/ 0 h 160"/>
              <a:gd name="T12" fmla="*/ 19 w 115"/>
              <a:gd name="T13" fmla="*/ 0 h 160"/>
              <a:gd name="T14" fmla="*/ 19 w 115"/>
              <a:gd name="T15" fmla="*/ 70 h 160"/>
              <a:gd name="T16" fmla="*/ 96 w 115"/>
              <a:gd name="T17" fmla="*/ 70 h 160"/>
              <a:gd name="T18" fmla="*/ 96 w 115"/>
              <a:gd name="T19" fmla="*/ 0 h 160"/>
              <a:gd name="T20" fmla="*/ 115 w 115"/>
              <a:gd name="T21" fmla="*/ 0 h 160"/>
              <a:gd name="T22" fmla="*/ 115 w 115"/>
              <a:gd name="T23" fmla="*/ 160 h 160"/>
              <a:gd name="T24" fmla="*/ 96 w 115"/>
              <a:gd name="T25" fmla="*/ 160 h 160"/>
              <a:gd name="T26" fmla="*/ 96 w 115"/>
              <a:gd name="T27" fmla="*/ 8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160">
                <a:moveTo>
                  <a:pt x="96" y="87"/>
                </a:moveTo>
                <a:lnTo>
                  <a:pt x="96" y="87"/>
                </a:lnTo>
                <a:lnTo>
                  <a:pt x="19" y="87"/>
                </a:lnTo>
                <a:lnTo>
                  <a:pt x="19" y="160"/>
                </a:lnTo>
                <a:lnTo>
                  <a:pt x="0" y="160"/>
                </a:lnTo>
                <a:lnTo>
                  <a:pt x="0" y="0"/>
                </a:lnTo>
                <a:lnTo>
                  <a:pt x="19" y="0"/>
                </a:lnTo>
                <a:lnTo>
                  <a:pt x="19" y="70"/>
                </a:lnTo>
                <a:lnTo>
                  <a:pt x="96" y="70"/>
                </a:lnTo>
                <a:lnTo>
                  <a:pt x="96" y="0"/>
                </a:lnTo>
                <a:lnTo>
                  <a:pt x="115" y="0"/>
                </a:lnTo>
                <a:lnTo>
                  <a:pt x="115" y="160"/>
                </a:lnTo>
                <a:lnTo>
                  <a:pt x="96" y="160"/>
                </a:lnTo>
                <a:lnTo>
                  <a:pt x="96" y="8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6" name="Freeform 1936"/>
          <p:cNvSpPr>
            <a:spLocks/>
          </p:cNvSpPr>
          <p:nvPr userDrawn="1"/>
        </p:nvSpPr>
        <p:spPr bwMode="auto">
          <a:xfrm>
            <a:off x="1409701" y="436563"/>
            <a:ext cx="77788" cy="119063"/>
          </a:xfrm>
          <a:custGeom>
            <a:avLst/>
            <a:gdLst>
              <a:gd name="T0" fmla="*/ 109 w 109"/>
              <a:gd name="T1" fmla="*/ 157 h 166"/>
              <a:gd name="T2" fmla="*/ 109 w 109"/>
              <a:gd name="T3" fmla="*/ 157 h 166"/>
              <a:gd name="T4" fmla="*/ 92 w 109"/>
              <a:gd name="T5" fmla="*/ 164 h 166"/>
              <a:gd name="T6" fmla="*/ 69 w 109"/>
              <a:gd name="T7" fmla="*/ 166 h 166"/>
              <a:gd name="T8" fmla="*/ 42 w 109"/>
              <a:gd name="T9" fmla="*/ 161 h 166"/>
              <a:gd name="T10" fmla="*/ 20 w 109"/>
              <a:gd name="T11" fmla="*/ 146 h 166"/>
              <a:gd name="T12" fmla="*/ 5 w 109"/>
              <a:gd name="T13" fmla="*/ 120 h 166"/>
              <a:gd name="T14" fmla="*/ 0 w 109"/>
              <a:gd name="T15" fmla="*/ 83 h 166"/>
              <a:gd name="T16" fmla="*/ 6 w 109"/>
              <a:gd name="T17" fmla="*/ 45 h 166"/>
              <a:gd name="T18" fmla="*/ 22 w 109"/>
              <a:gd name="T19" fmla="*/ 19 h 166"/>
              <a:gd name="T20" fmla="*/ 44 w 109"/>
              <a:gd name="T21" fmla="*/ 4 h 166"/>
              <a:gd name="T22" fmla="*/ 69 w 109"/>
              <a:gd name="T23" fmla="*/ 0 h 166"/>
              <a:gd name="T24" fmla="*/ 92 w 109"/>
              <a:gd name="T25" fmla="*/ 1 h 166"/>
              <a:gd name="T26" fmla="*/ 107 w 109"/>
              <a:gd name="T27" fmla="*/ 5 h 166"/>
              <a:gd name="T28" fmla="*/ 102 w 109"/>
              <a:gd name="T29" fmla="*/ 22 h 166"/>
              <a:gd name="T30" fmla="*/ 71 w 109"/>
              <a:gd name="T31" fmla="*/ 17 h 166"/>
              <a:gd name="T32" fmla="*/ 52 w 109"/>
              <a:gd name="T33" fmla="*/ 20 h 166"/>
              <a:gd name="T34" fmla="*/ 36 w 109"/>
              <a:gd name="T35" fmla="*/ 32 h 166"/>
              <a:gd name="T36" fmla="*/ 24 w 109"/>
              <a:gd name="T37" fmla="*/ 52 h 166"/>
              <a:gd name="T38" fmla="*/ 20 w 109"/>
              <a:gd name="T39" fmla="*/ 83 h 166"/>
              <a:gd name="T40" fmla="*/ 24 w 109"/>
              <a:gd name="T41" fmla="*/ 112 h 166"/>
              <a:gd name="T42" fmla="*/ 35 w 109"/>
              <a:gd name="T43" fmla="*/ 132 h 166"/>
              <a:gd name="T44" fmla="*/ 52 w 109"/>
              <a:gd name="T45" fmla="*/ 145 h 166"/>
              <a:gd name="T46" fmla="*/ 74 w 109"/>
              <a:gd name="T47" fmla="*/ 149 h 166"/>
              <a:gd name="T48" fmla="*/ 92 w 109"/>
              <a:gd name="T49" fmla="*/ 147 h 166"/>
              <a:gd name="T50" fmla="*/ 105 w 109"/>
              <a:gd name="T51" fmla="*/ 142 h 166"/>
              <a:gd name="T52" fmla="*/ 109 w 109"/>
              <a:gd name="T53" fmla="*/ 15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9" h="166">
                <a:moveTo>
                  <a:pt x="109" y="157"/>
                </a:moveTo>
                <a:lnTo>
                  <a:pt x="109" y="157"/>
                </a:lnTo>
                <a:cubicBezTo>
                  <a:pt x="105" y="160"/>
                  <a:pt x="99" y="163"/>
                  <a:pt x="92" y="164"/>
                </a:cubicBezTo>
                <a:cubicBezTo>
                  <a:pt x="85" y="165"/>
                  <a:pt x="77" y="166"/>
                  <a:pt x="69" y="166"/>
                </a:cubicBezTo>
                <a:cubicBezTo>
                  <a:pt x="60" y="166"/>
                  <a:pt x="51" y="164"/>
                  <a:pt x="42" y="161"/>
                </a:cubicBezTo>
                <a:cubicBezTo>
                  <a:pt x="34" y="158"/>
                  <a:pt x="26" y="153"/>
                  <a:pt x="20" y="146"/>
                </a:cubicBezTo>
                <a:cubicBezTo>
                  <a:pt x="14" y="139"/>
                  <a:pt x="9" y="131"/>
                  <a:pt x="5" y="120"/>
                </a:cubicBezTo>
                <a:cubicBezTo>
                  <a:pt x="2" y="110"/>
                  <a:pt x="0" y="97"/>
                  <a:pt x="0" y="83"/>
                </a:cubicBezTo>
                <a:cubicBezTo>
                  <a:pt x="0" y="68"/>
                  <a:pt x="2" y="55"/>
                  <a:pt x="6" y="45"/>
                </a:cubicBezTo>
                <a:cubicBezTo>
                  <a:pt x="10" y="34"/>
                  <a:pt x="15" y="26"/>
                  <a:pt x="22" y="19"/>
                </a:cubicBezTo>
                <a:cubicBezTo>
                  <a:pt x="28" y="12"/>
                  <a:pt x="36" y="8"/>
                  <a:pt x="44" y="4"/>
                </a:cubicBezTo>
                <a:cubicBezTo>
                  <a:pt x="52" y="1"/>
                  <a:pt x="61" y="0"/>
                  <a:pt x="69" y="0"/>
                </a:cubicBezTo>
                <a:cubicBezTo>
                  <a:pt x="79" y="0"/>
                  <a:pt x="86" y="0"/>
                  <a:pt x="92" y="1"/>
                </a:cubicBezTo>
                <a:cubicBezTo>
                  <a:pt x="98" y="2"/>
                  <a:pt x="103" y="4"/>
                  <a:pt x="107" y="5"/>
                </a:cubicBezTo>
                <a:lnTo>
                  <a:pt x="102" y="22"/>
                </a:lnTo>
                <a:cubicBezTo>
                  <a:pt x="95" y="19"/>
                  <a:pt x="84" y="17"/>
                  <a:pt x="71" y="17"/>
                </a:cubicBezTo>
                <a:cubicBezTo>
                  <a:pt x="65" y="17"/>
                  <a:pt x="58" y="18"/>
                  <a:pt x="52" y="20"/>
                </a:cubicBezTo>
                <a:cubicBezTo>
                  <a:pt x="46" y="23"/>
                  <a:pt x="41" y="26"/>
                  <a:pt x="36" y="32"/>
                </a:cubicBezTo>
                <a:cubicBezTo>
                  <a:pt x="31" y="37"/>
                  <a:pt x="27" y="44"/>
                  <a:pt x="24" y="52"/>
                </a:cubicBezTo>
                <a:cubicBezTo>
                  <a:pt x="21" y="60"/>
                  <a:pt x="20" y="71"/>
                  <a:pt x="20" y="83"/>
                </a:cubicBezTo>
                <a:cubicBezTo>
                  <a:pt x="20" y="94"/>
                  <a:pt x="21" y="104"/>
                  <a:pt x="24" y="112"/>
                </a:cubicBezTo>
                <a:cubicBezTo>
                  <a:pt x="27" y="120"/>
                  <a:pt x="31" y="127"/>
                  <a:pt x="35" y="132"/>
                </a:cubicBezTo>
                <a:cubicBezTo>
                  <a:pt x="40" y="138"/>
                  <a:pt x="46" y="142"/>
                  <a:pt x="52" y="145"/>
                </a:cubicBezTo>
                <a:cubicBezTo>
                  <a:pt x="59" y="148"/>
                  <a:pt x="66" y="149"/>
                  <a:pt x="74" y="149"/>
                </a:cubicBezTo>
                <a:cubicBezTo>
                  <a:pt x="80" y="149"/>
                  <a:pt x="86" y="148"/>
                  <a:pt x="92" y="147"/>
                </a:cubicBezTo>
                <a:cubicBezTo>
                  <a:pt x="97" y="146"/>
                  <a:pt x="101" y="144"/>
                  <a:pt x="105" y="142"/>
                </a:cubicBezTo>
                <a:lnTo>
                  <a:pt x="109" y="15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7" name="Freeform 1937"/>
          <p:cNvSpPr>
            <a:spLocks noEditPoints="1"/>
          </p:cNvSpPr>
          <p:nvPr userDrawn="1"/>
        </p:nvSpPr>
        <p:spPr bwMode="auto">
          <a:xfrm>
            <a:off x="1500188" y="436563"/>
            <a:ext cx="92075" cy="119063"/>
          </a:xfrm>
          <a:custGeom>
            <a:avLst/>
            <a:gdLst>
              <a:gd name="T0" fmla="*/ 20 w 131"/>
              <a:gd name="T1" fmla="*/ 83 h 166"/>
              <a:gd name="T2" fmla="*/ 20 w 131"/>
              <a:gd name="T3" fmla="*/ 83 h 166"/>
              <a:gd name="T4" fmla="*/ 23 w 131"/>
              <a:gd name="T5" fmla="*/ 108 h 166"/>
              <a:gd name="T6" fmla="*/ 31 w 131"/>
              <a:gd name="T7" fmla="*/ 129 h 166"/>
              <a:gd name="T8" fmla="*/ 45 w 131"/>
              <a:gd name="T9" fmla="*/ 144 h 166"/>
              <a:gd name="T10" fmla="*/ 65 w 131"/>
              <a:gd name="T11" fmla="*/ 149 h 166"/>
              <a:gd name="T12" fmla="*/ 99 w 131"/>
              <a:gd name="T13" fmla="*/ 133 h 166"/>
              <a:gd name="T14" fmla="*/ 111 w 131"/>
              <a:gd name="T15" fmla="*/ 83 h 166"/>
              <a:gd name="T16" fmla="*/ 108 w 131"/>
              <a:gd name="T17" fmla="*/ 58 h 166"/>
              <a:gd name="T18" fmla="*/ 100 w 131"/>
              <a:gd name="T19" fmla="*/ 37 h 166"/>
              <a:gd name="T20" fmla="*/ 86 w 131"/>
              <a:gd name="T21" fmla="*/ 22 h 166"/>
              <a:gd name="T22" fmla="*/ 65 w 131"/>
              <a:gd name="T23" fmla="*/ 17 h 166"/>
              <a:gd name="T24" fmla="*/ 32 w 131"/>
              <a:gd name="T25" fmla="*/ 33 h 166"/>
              <a:gd name="T26" fmla="*/ 20 w 131"/>
              <a:gd name="T27" fmla="*/ 83 h 166"/>
              <a:gd name="T28" fmla="*/ 0 w 131"/>
              <a:gd name="T29" fmla="*/ 83 h 166"/>
              <a:gd name="T30" fmla="*/ 0 w 131"/>
              <a:gd name="T31" fmla="*/ 83 h 166"/>
              <a:gd name="T32" fmla="*/ 17 w 131"/>
              <a:gd name="T33" fmla="*/ 21 h 166"/>
              <a:gd name="T34" fmla="*/ 65 w 131"/>
              <a:gd name="T35" fmla="*/ 0 h 166"/>
              <a:gd name="T36" fmla="*/ 95 w 131"/>
              <a:gd name="T37" fmla="*/ 6 h 166"/>
              <a:gd name="T38" fmla="*/ 115 w 131"/>
              <a:gd name="T39" fmla="*/ 23 h 166"/>
              <a:gd name="T40" fmla="*/ 127 w 131"/>
              <a:gd name="T41" fmla="*/ 49 h 166"/>
              <a:gd name="T42" fmla="*/ 131 w 131"/>
              <a:gd name="T43" fmla="*/ 83 h 166"/>
              <a:gd name="T44" fmla="*/ 114 w 131"/>
              <a:gd name="T45" fmla="*/ 145 h 166"/>
              <a:gd name="T46" fmla="*/ 65 w 131"/>
              <a:gd name="T47" fmla="*/ 166 h 166"/>
              <a:gd name="T48" fmla="*/ 36 w 131"/>
              <a:gd name="T49" fmla="*/ 160 h 166"/>
              <a:gd name="T50" fmla="*/ 16 w 131"/>
              <a:gd name="T51" fmla="*/ 143 h 166"/>
              <a:gd name="T52" fmla="*/ 4 w 131"/>
              <a:gd name="T53" fmla="*/ 117 h 166"/>
              <a:gd name="T54" fmla="*/ 0 w 131"/>
              <a:gd name="T55"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6">
                <a:moveTo>
                  <a:pt x="20" y="83"/>
                </a:moveTo>
                <a:lnTo>
                  <a:pt x="20" y="83"/>
                </a:lnTo>
                <a:cubicBezTo>
                  <a:pt x="20" y="92"/>
                  <a:pt x="21" y="100"/>
                  <a:pt x="23" y="108"/>
                </a:cubicBezTo>
                <a:cubicBezTo>
                  <a:pt x="24" y="116"/>
                  <a:pt x="27" y="123"/>
                  <a:pt x="31" y="129"/>
                </a:cubicBezTo>
                <a:cubicBezTo>
                  <a:pt x="35" y="135"/>
                  <a:pt x="39" y="140"/>
                  <a:pt x="45" y="144"/>
                </a:cubicBezTo>
                <a:cubicBezTo>
                  <a:pt x="51" y="147"/>
                  <a:pt x="57" y="149"/>
                  <a:pt x="65" y="149"/>
                </a:cubicBezTo>
                <a:cubicBezTo>
                  <a:pt x="79" y="149"/>
                  <a:pt x="91" y="144"/>
                  <a:pt x="99" y="133"/>
                </a:cubicBezTo>
                <a:cubicBezTo>
                  <a:pt x="107" y="122"/>
                  <a:pt x="111" y="105"/>
                  <a:pt x="111" y="83"/>
                </a:cubicBezTo>
                <a:cubicBezTo>
                  <a:pt x="111" y="74"/>
                  <a:pt x="110" y="66"/>
                  <a:pt x="108" y="58"/>
                </a:cubicBezTo>
                <a:cubicBezTo>
                  <a:pt x="107" y="50"/>
                  <a:pt x="104" y="43"/>
                  <a:pt x="100" y="37"/>
                </a:cubicBezTo>
                <a:cubicBezTo>
                  <a:pt x="96" y="31"/>
                  <a:pt x="92" y="26"/>
                  <a:pt x="86" y="22"/>
                </a:cubicBezTo>
                <a:cubicBezTo>
                  <a:pt x="80" y="19"/>
                  <a:pt x="73" y="17"/>
                  <a:pt x="65" y="17"/>
                </a:cubicBezTo>
                <a:cubicBezTo>
                  <a:pt x="51" y="17"/>
                  <a:pt x="40" y="22"/>
                  <a:pt x="32" y="33"/>
                </a:cubicBezTo>
                <a:cubicBezTo>
                  <a:pt x="24" y="44"/>
                  <a:pt x="20" y="60"/>
                  <a:pt x="20" y="83"/>
                </a:cubicBezTo>
                <a:close/>
                <a:moveTo>
                  <a:pt x="0" y="83"/>
                </a:moveTo>
                <a:lnTo>
                  <a:pt x="0" y="83"/>
                </a:lnTo>
                <a:cubicBezTo>
                  <a:pt x="0" y="56"/>
                  <a:pt x="6" y="36"/>
                  <a:pt x="17" y="21"/>
                </a:cubicBezTo>
                <a:cubicBezTo>
                  <a:pt x="28" y="7"/>
                  <a:pt x="44" y="0"/>
                  <a:pt x="65" y="0"/>
                </a:cubicBezTo>
                <a:cubicBezTo>
                  <a:pt x="77" y="0"/>
                  <a:pt x="86" y="2"/>
                  <a:pt x="95" y="6"/>
                </a:cubicBezTo>
                <a:cubicBezTo>
                  <a:pt x="103" y="10"/>
                  <a:pt x="110" y="15"/>
                  <a:pt x="115" y="23"/>
                </a:cubicBezTo>
                <a:cubicBezTo>
                  <a:pt x="121" y="30"/>
                  <a:pt x="125" y="39"/>
                  <a:pt x="127" y="49"/>
                </a:cubicBezTo>
                <a:cubicBezTo>
                  <a:pt x="130" y="59"/>
                  <a:pt x="131" y="70"/>
                  <a:pt x="131" y="83"/>
                </a:cubicBezTo>
                <a:cubicBezTo>
                  <a:pt x="131" y="110"/>
                  <a:pt x="125" y="130"/>
                  <a:pt x="114" y="145"/>
                </a:cubicBezTo>
                <a:cubicBezTo>
                  <a:pt x="103" y="159"/>
                  <a:pt x="86" y="166"/>
                  <a:pt x="65" y="166"/>
                </a:cubicBezTo>
                <a:cubicBezTo>
                  <a:pt x="54" y="166"/>
                  <a:pt x="44" y="164"/>
                  <a:pt x="36" y="160"/>
                </a:cubicBezTo>
                <a:cubicBezTo>
                  <a:pt x="28" y="156"/>
                  <a:pt x="21" y="150"/>
                  <a:pt x="16" y="143"/>
                </a:cubicBezTo>
                <a:cubicBezTo>
                  <a:pt x="10" y="136"/>
                  <a:pt x="6" y="127"/>
                  <a:pt x="4" y="117"/>
                </a:cubicBezTo>
                <a:cubicBezTo>
                  <a:pt x="1" y="107"/>
                  <a:pt x="0" y="95"/>
                  <a:pt x="0" y="83"/>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8" name="Freeform 1938"/>
          <p:cNvSpPr>
            <a:spLocks noEditPoints="1"/>
          </p:cNvSpPr>
          <p:nvPr userDrawn="1"/>
        </p:nvSpPr>
        <p:spPr bwMode="auto">
          <a:xfrm>
            <a:off x="1617663" y="436563"/>
            <a:ext cx="71438" cy="119063"/>
          </a:xfrm>
          <a:custGeom>
            <a:avLst/>
            <a:gdLst>
              <a:gd name="T0" fmla="*/ 43 w 101"/>
              <a:gd name="T1" fmla="*/ 148 h 164"/>
              <a:gd name="T2" fmla="*/ 43 w 101"/>
              <a:gd name="T3" fmla="*/ 148 h 164"/>
              <a:gd name="T4" fmla="*/ 57 w 101"/>
              <a:gd name="T5" fmla="*/ 146 h 164"/>
              <a:gd name="T6" fmla="*/ 70 w 101"/>
              <a:gd name="T7" fmla="*/ 140 h 164"/>
              <a:gd name="T8" fmla="*/ 78 w 101"/>
              <a:gd name="T9" fmla="*/ 131 h 164"/>
              <a:gd name="T10" fmla="*/ 81 w 101"/>
              <a:gd name="T11" fmla="*/ 118 h 164"/>
              <a:gd name="T12" fmla="*/ 77 w 101"/>
              <a:gd name="T13" fmla="*/ 103 h 164"/>
              <a:gd name="T14" fmla="*/ 67 w 101"/>
              <a:gd name="T15" fmla="*/ 94 h 164"/>
              <a:gd name="T16" fmla="*/ 54 w 101"/>
              <a:gd name="T17" fmla="*/ 90 h 164"/>
              <a:gd name="T18" fmla="*/ 39 w 101"/>
              <a:gd name="T19" fmla="*/ 88 h 164"/>
              <a:gd name="T20" fmla="*/ 19 w 101"/>
              <a:gd name="T21" fmla="*/ 88 h 164"/>
              <a:gd name="T22" fmla="*/ 19 w 101"/>
              <a:gd name="T23" fmla="*/ 146 h 164"/>
              <a:gd name="T24" fmla="*/ 23 w 101"/>
              <a:gd name="T25" fmla="*/ 147 h 164"/>
              <a:gd name="T26" fmla="*/ 30 w 101"/>
              <a:gd name="T27" fmla="*/ 147 h 164"/>
              <a:gd name="T28" fmla="*/ 37 w 101"/>
              <a:gd name="T29" fmla="*/ 147 h 164"/>
              <a:gd name="T30" fmla="*/ 43 w 101"/>
              <a:gd name="T31" fmla="*/ 148 h 164"/>
              <a:gd name="T32" fmla="*/ 31 w 101"/>
              <a:gd name="T33" fmla="*/ 72 h 164"/>
              <a:gd name="T34" fmla="*/ 31 w 101"/>
              <a:gd name="T35" fmla="*/ 72 h 164"/>
              <a:gd name="T36" fmla="*/ 40 w 101"/>
              <a:gd name="T37" fmla="*/ 72 h 164"/>
              <a:gd name="T38" fmla="*/ 49 w 101"/>
              <a:gd name="T39" fmla="*/ 71 h 164"/>
              <a:gd name="T40" fmla="*/ 60 w 101"/>
              <a:gd name="T41" fmla="*/ 67 h 164"/>
              <a:gd name="T42" fmla="*/ 68 w 101"/>
              <a:gd name="T43" fmla="*/ 61 h 164"/>
              <a:gd name="T44" fmla="*/ 74 w 101"/>
              <a:gd name="T45" fmla="*/ 52 h 164"/>
              <a:gd name="T46" fmla="*/ 76 w 101"/>
              <a:gd name="T47" fmla="*/ 42 h 164"/>
              <a:gd name="T48" fmla="*/ 73 w 101"/>
              <a:gd name="T49" fmla="*/ 30 h 164"/>
              <a:gd name="T50" fmla="*/ 66 w 101"/>
              <a:gd name="T51" fmla="*/ 22 h 164"/>
              <a:gd name="T52" fmla="*/ 55 w 101"/>
              <a:gd name="T53" fmla="*/ 18 h 164"/>
              <a:gd name="T54" fmla="*/ 42 w 101"/>
              <a:gd name="T55" fmla="*/ 16 h 164"/>
              <a:gd name="T56" fmla="*/ 28 w 101"/>
              <a:gd name="T57" fmla="*/ 17 h 164"/>
              <a:gd name="T58" fmla="*/ 19 w 101"/>
              <a:gd name="T59" fmla="*/ 18 h 164"/>
              <a:gd name="T60" fmla="*/ 19 w 101"/>
              <a:gd name="T61" fmla="*/ 72 h 164"/>
              <a:gd name="T62" fmla="*/ 31 w 101"/>
              <a:gd name="T63" fmla="*/ 72 h 164"/>
              <a:gd name="T64" fmla="*/ 96 w 101"/>
              <a:gd name="T65" fmla="*/ 38 h 164"/>
              <a:gd name="T66" fmla="*/ 96 w 101"/>
              <a:gd name="T67" fmla="*/ 38 h 164"/>
              <a:gd name="T68" fmla="*/ 95 w 101"/>
              <a:gd name="T69" fmla="*/ 50 h 164"/>
              <a:gd name="T70" fmla="*/ 89 w 101"/>
              <a:gd name="T71" fmla="*/ 61 h 164"/>
              <a:gd name="T72" fmla="*/ 80 w 101"/>
              <a:gd name="T73" fmla="*/ 70 h 164"/>
              <a:gd name="T74" fmla="*/ 66 w 101"/>
              <a:gd name="T75" fmla="*/ 76 h 164"/>
              <a:gd name="T76" fmla="*/ 66 w 101"/>
              <a:gd name="T77" fmla="*/ 77 h 164"/>
              <a:gd name="T78" fmla="*/ 79 w 101"/>
              <a:gd name="T79" fmla="*/ 81 h 164"/>
              <a:gd name="T80" fmla="*/ 91 w 101"/>
              <a:gd name="T81" fmla="*/ 89 h 164"/>
              <a:gd name="T82" fmla="*/ 98 w 101"/>
              <a:gd name="T83" fmla="*/ 100 h 164"/>
              <a:gd name="T84" fmla="*/ 101 w 101"/>
              <a:gd name="T85" fmla="*/ 117 h 164"/>
              <a:gd name="T86" fmla="*/ 96 w 101"/>
              <a:gd name="T87" fmla="*/ 138 h 164"/>
              <a:gd name="T88" fmla="*/ 83 w 101"/>
              <a:gd name="T89" fmla="*/ 153 h 164"/>
              <a:gd name="T90" fmla="*/ 63 w 101"/>
              <a:gd name="T91" fmla="*/ 161 h 164"/>
              <a:gd name="T92" fmla="*/ 41 w 101"/>
              <a:gd name="T93" fmla="*/ 164 h 164"/>
              <a:gd name="T94" fmla="*/ 32 w 101"/>
              <a:gd name="T95" fmla="*/ 164 h 164"/>
              <a:gd name="T96" fmla="*/ 21 w 101"/>
              <a:gd name="T97" fmla="*/ 164 h 164"/>
              <a:gd name="T98" fmla="*/ 10 w 101"/>
              <a:gd name="T99" fmla="*/ 163 h 164"/>
              <a:gd name="T100" fmla="*/ 0 w 101"/>
              <a:gd name="T101" fmla="*/ 161 h 164"/>
              <a:gd name="T102" fmla="*/ 0 w 101"/>
              <a:gd name="T103" fmla="*/ 3 h 164"/>
              <a:gd name="T104" fmla="*/ 19 w 101"/>
              <a:gd name="T105" fmla="*/ 1 h 164"/>
              <a:gd name="T106" fmla="*/ 44 w 101"/>
              <a:gd name="T107" fmla="*/ 0 h 164"/>
              <a:gd name="T108" fmla="*/ 62 w 101"/>
              <a:gd name="T109" fmla="*/ 1 h 164"/>
              <a:gd name="T110" fmla="*/ 79 w 101"/>
              <a:gd name="T111" fmla="*/ 7 h 164"/>
              <a:gd name="T112" fmla="*/ 92 w 101"/>
              <a:gd name="T113" fmla="*/ 19 h 164"/>
              <a:gd name="T114" fmla="*/ 96 w 101"/>
              <a:gd name="T115" fmla="*/ 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 h="164">
                <a:moveTo>
                  <a:pt x="43" y="148"/>
                </a:moveTo>
                <a:lnTo>
                  <a:pt x="43" y="148"/>
                </a:lnTo>
                <a:cubicBezTo>
                  <a:pt x="48" y="148"/>
                  <a:pt x="53" y="147"/>
                  <a:pt x="57" y="146"/>
                </a:cubicBezTo>
                <a:cubicBezTo>
                  <a:pt x="62" y="145"/>
                  <a:pt x="66" y="143"/>
                  <a:pt x="70" y="140"/>
                </a:cubicBezTo>
                <a:cubicBezTo>
                  <a:pt x="73" y="138"/>
                  <a:pt x="76" y="135"/>
                  <a:pt x="78" y="131"/>
                </a:cubicBezTo>
                <a:cubicBezTo>
                  <a:pt x="80" y="127"/>
                  <a:pt x="81" y="123"/>
                  <a:pt x="81" y="118"/>
                </a:cubicBezTo>
                <a:cubicBezTo>
                  <a:pt x="81" y="112"/>
                  <a:pt x="80" y="107"/>
                  <a:pt x="77" y="103"/>
                </a:cubicBezTo>
                <a:cubicBezTo>
                  <a:pt x="75" y="99"/>
                  <a:pt x="72" y="96"/>
                  <a:pt x="67" y="94"/>
                </a:cubicBezTo>
                <a:cubicBezTo>
                  <a:pt x="63" y="92"/>
                  <a:pt x="59" y="90"/>
                  <a:pt x="54" y="90"/>
                </a:cubicBezTo>
                <a:cubicBezTo>
                  <a:pt x="49" y="89"/>
                  <a:pt x="44" y="88"/>
                  <a:pt x="39" y="88"/>
                </a:cubicBezTo>
                <a:lnTo>
                  <a:pt x="19" y="88"/>
                </a:lnTo>
                <a:lnTo>
                  <a:pt x="19" y="146"/>
                </a:lnTo>
                <a:cubicBezTo>
                  <a:pt x="20" y="146"/>
                  <a:pt x="21" y="146"/>
                  <a:pt x="23" y="147"/>
                </a:cubicBezTo>
                <a:cubicBezTo>
                  <a:pt x="25" y="147"/>
                  <a:pt x="27" y="147"/>
                  <a:pt x="30" y="147"/>
                </a:cubicBezTo>
                <a:cubicBezTo>
                  <a:pt x="32" y="147"/>
                  <a:pt x="34" y="147"/>
                  <a:pt x="37" y="147"/>
                </a:cubicBezTo>
                <a:cubicBezTo>
                  <a:pt x="39" y="148"/>
                  <a:pt x="41" y="148"/>
                  <a:pt x="43" y="148"/>
                </a:cubicBezTo>
                <a:close/>
                <a:moveTo>
                  <a:pt x="31" y="72"/>
                </a:moveTo>
                <a:lnTo>
                  <a:pt x="31" y="72"/>
                </a:lnTo>
                <a:cubicBezTo>
                  <a:pt x="33" y="72"/>
                  <a:pt x="36" y="72"/>
                  <a:pt x="40" y="72"/>
                </a:cubicBezTo>
                <a:cubicBezTo>
                  <a:pt x="44" y="72"/>
                  <a:pt x="47" y="72"/>
                  <a:pt x="49" y="71"/>
                </a:cubicBezTo>
                <a:cubicBezTo>
                  <a:pt x="53" y="70"/>
                  <a:pt x="56" y="69"/>
                  <a:pt x="60" y="67"/>
                </a:cubicBezTo>
                <a:cubicBezTo>
                  <a:pt x="63" y="65"/>
                  <a:pt x="66" y="63"/>
                  <a:pt x="68" y="61"/>
                </a:cubicBezTo>
                <a:cubicBezTo>
                  <a:pt x="71" y="58"/>
                  <a:pt x="73" y="56"/>
                  <a:pt x="74" y="52"/>
                </a:cubicBezTo>
                <a:cubicBezTo>
                  <a:pt x="76" y="49"/>
                  <a:pt x="76" y="46"/>
                  <a:pt x="76" y="42"/>
                </a:cubicBezTo>
                <a:cubicBezTo>
                  <a:pt x="76" y="37"/>
                  <a:pt x="75" y="33"/>
                  <a:pt x="73" y="30"/>
                </a:cubicBezTo>
                <a:cubicBezTo>
                  <a:pt x="72" y="26"/>
                  <a:pt x="69" y="24"/>
                  <a:pt x="66" y="22"/>
                </a:cubicBezTo>
                <a:cubicBezTo>
                  <a:pt x="63" y="20"/>
                  <a:pt x="59" y="18"/>
                  <a:pt x="55" y="18"/>
                </a:cubicBezTo>
                <a:cubicBezTo>
                  <a:pt x="51" y="17"/>
                  <a:pt x="46" y="16"/>
                  <a:pt x="42" y="16"/>
                </a:cubicBezTo>
                <a:cubicBezTo>
                  <a:pt x="37" y="16"/>
                  <a:pt x="32" y="16"/>
                  <a:pt x="28" y="17"/>
                </a:cubicBezTo>
                <a:cubicBezTo>
                  <a:pt x="24" y="17"/>
                  <a:pt x="21" y="17"/>
                  <a:pt x="19" y="18"/>
                </a:cubicBezTo>
                <a:lnTo>
                  <a:pt x="19" y="72"/>
                </a:lnTo>
                <a:lnTo>
                  <a:pt x="31" y="72"/>
                </a:lnTo>
                <a:close/>
                <a:moveTo>
                  <a:pt x="96" y="38"/>
                </a:moveTo>
                <a:lnTo>
                  <a:pt x="96" y="38"/>
                </a:lnTo>
                <a:cubicBezTo>
                  <a:pt x="96" y="42"/>
                  <a:pt x="96" y="46"/>
                  <a:pt x="95" y="50"/>
                </a:cubicBezTo>
                <a:cubicBezTo>
                  <a:pt x="93" y="54"/>
                  <a:pt x="92" y="58"/>
                  <a:pt x="89" y="61"/>
                </a:cubicBezTo>
                <a:cubicBezTo>
                  <a:pt x="87" y="65"/>
                  <a:pt x="84" y="68"/>
                  <a:pt x="80" y="70"/>
                </a:cubicBezTo>
                <a:cubicBezTo>
                  <a:pt x="76" y="73"/>
                  <a:pt x="71" y="75"/>
                  <a:pt x="66" y="76"/>
                </a:cubicBezTo>
                <a:lnTo>
                  <a:pt x="66" y="77"/>
                </a:lnTo>
                <a:cubicBezTo>
                  <a:pt x="71" y="78"/>
                  <a:pt x="75" y="79"/>
                  <a:pt x="79" y="81"/>
                </a:cubicBezTo>
                <a:cubicBezTo>
                  <a:pt x="84" y="83"/>
                  <a:pt x="87" y="85"/>
                  <a:pt x="91" y="89"/>
                </a:cubicBezTo>
                <a:cubicBezTo>
                  <a:pt x="94" y="92"/>
                  <a:pt x="96" y="96"/>
                  <a:pt x="98" y="100"/>
                </a:cubicBezTo>
                <a:cubicBezTo>
                  <a:pt x="100" y="105"/>
                  <a:pt x="101" y="110"/>
                  <a:pt x="101" y="117"/>
                </a:cubicBezTo>
                <a:cubicBezTo>
                  <a:pt x="101" y="125"/>
                  <a:pt x="100" y="132"/>
                  <a:pt x="96" y="138"/>
                </a:cubicBezTo>
                <a:cubicBezTo>
                  <a:pt x="93" y="144"/>
                  <a:pt x="88" y="149"/>
                  <a:pt x="83" y="153"/>
                </a:cubicBezTo>
                <a:cubicBezTo>
                  <a:pt x="77" y="157"/>
                  <a:pt x="71" y="160"/>
                  <a:pt x="63" y="161"/>
                </a:cubicBezTo>
                <a:cubicBezTo>
                  <a:pt x="56" y="163"/>
                  <a:pt x="49" y="164"/>
                  <a:pt x="41" y="164"/>
                </a:cubicBezTo>
                <a:lnTo>
                  <a:pt x="32" y="164"/>
                </a:lnTo>
                <a:cubicBezTo>
                  <a:pt x="29" y="164"/>
                  <a:pt x="25" y="164"/>
                  <a:pt x="21" y="164"/>
                </a:cubicBezTo>
                <a:cubicBezTo>
                  <a:pt x="17" y="164"/>
                  <a:pt x="14" y="163"/>
                  <a:pt x="10" y="163"/>
                </a:cubicBezTo>
                <a:cubicBezTo>
                  <a:pt x="6" y="162"/>
                  <a:pt x="3" y="162"/>
                  <a:pt x="0" y="161"/>
                </a:cubicBezTo>
                <a:lnTo>
                  <a:pt x="0" y="3"/>
                </a:lnTo>
                <a:cubicBezTo>
                  <a:pt x="5" y="2"/>
                  <a:pt x="12" y="1"/>
                  <a:pt x="19" y="1"/>
                </a:cubicBezTo>
                <a:cubicBezTo>
                  <a:pt x="27" y="0"/>
                  <a:pt x="35" y="0"/>
                  <a:pt x="44" y="0"/>
                </a:cubicBezTo>
                <a:cubicBezTo>
                  <a:pt x="50" y="0"/>
                  <a:pt x="56" y="0"/>
                  <a:pt x="62" y="1"/>
                </a:cubicBezTo>
                <a:cubicBezTo>
                  <a:pt x="68" y="2"/>
                  <a:pt x="74" y="4"/>
                  <a:pt x="79" y="7"/>
                </a:cubicBezTo>
                <a:cubicBezTo>
                  <a:pt x="84" y="10"/>
                  <a:pt x="88" y="14"/>
                  <a:pt x="92" y="19"/>
                </a:cubicBezTo>
                <a:cubicBezTo>
                  <a:pt x="95" y="24"/>
                  <a:pt x="96" y="30"/>
                  <a:pt x="96" y="38"/>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39" name="Freeform 1939"/>
          <p:cNvSpPr>
            <a:spLocks noEditPoints="1"/>
          </p:cNvSpPr>
          <p:nvPr userDrawn="1"/>
        </p:nvSpPr>
        <p:spPr bwMode="auto">
          <a:xfrm>
            <a:off x="852488" y="623888"/>
            <a:ext cx="44450" cy="74613"/>
          </a:xfrm>
          <a:custGeom>
            <a:avLst/>
            <a:gdLst>
              <a:gd name="T0" fmla="*/ 25 w 63"/>
              <a:gd name="T1" fmla="*/ 10 h 102"/>
              <a:gd name="T2" fmla="*/ 25 w 63"/>
              <a:gd name="T3" fmla="*/ 10 h 102"/>
              <a:gd name="T4" fmla="*/ 18 w 63"/>
              <a:gd name="T5" fmla="*/ 10 h 102"/>
              <a:gd name="T6" fmla="*/ 12 w 63"/>
              <a:gd name="T7" fmla="*/ 11 h 102"/>
              <a:gd name="T8" fmla="*/ 12 w 63"/>
              <a:gd name="T9" fmla="*/ 53 h 102"/>
              <a:gd name="T10" fmla="*/ 15 w 63"/>
              <a:gd name="T11" fmla="*/ 53 h 102"/>
              <a:gd name="T12" fmla="*/ 18 w 63"/>
              <a:gd name="T13" fmla="*/ 53 h 102"/>
              <a:gd name="T14" fmla="*/ 21 w 63"/>
              <a:gd name="T15" fmla="*/ 53 h 102"/>
              <a:gd name="T16" fmla="*/ 24 w 63"/>
              <a:gd name="T17" fmla="*/ 53 h 102"/>
              <a:gd name="T18" fmla="*/ 33 w 63"/>
              <a:gd name="T19" fmla="*/ 52 h 102"/>
              <a:gd name="T20" fmla="*/ 42 w 63"/>
              <a:gd name="T21" fmla="*/ 49 h 102"/>
              <a:gd name="T22" fmla="*/ 48 w 63"/>
              <a:gd name="T23" fmla="*/ 42 h 102"/>
              <a:gd name="T24" fmla="*/ 51 w 63"/>
              <a:gd name="T25" fmla="*/ 31 h 102"/>
              <a:gd name="T26" fmla="*/ 48 w 63"/>
              <a:gd name="T27" fmla="*/ 21 h 102"/>
              <a:gd name="T28" fmla="*/ 43 w 63"/>
              <a:gd name="T29" fmla="*/ 14 h 102"/>
              <a:gd name="T30" fmla="*/ 34 w 63"/>
              <a:gd name="T31" fmla="*/ 11 h 102"/>
              <a:gd name="T32" fmla="*/ 25 w 63"/>
              <a:gd name="T33" fmla="*/ 10 h 102"/>
              <a:gd name="T34" fmla="*/ 0 w 63"/>
              <a:gd name="T35" fmla="*/ 2 h 102"/>
              <a:gd name="T36" fmla="*/ 0 w 63"/>
              <a:gd name="T37" fmla="*/ 2 h 102"/>
              <a:gd name="T38" fmla="*/ 12 w 63"/>
              <a:gd name="T39" fmla="*/ 0 h 102"/>
              <a:gd name="T40" fmla="*/ 25 w 63"/>
              <a:gd name="T41" fmla="*/ 0 h 102"/>
              <a:gd name="T42" fmla="*/ 38 w 63"/>
              <a:gd name="T43" fmla="*/ 1 h 102"/>
              <a:gd name="T44" fmla="*/ 51 w 63"/>
              <a:gd name="T45" fmla="*/ 6 h 102"/>
              <a:gd name="T46" fmla="*/ 60 w 63"/>
              <a:gd name="T47" fmla="*/ 15 h 102"/>
              <a:gd name="T48" fmla="*/ 63 w 63"/>
              <a:gd name="T49" fmla="*/ 31 h 102"/>
              <a:gd name="T50" fmla="*/ 60 w 63"/>
              <a:gd name="T51" fmla="*/ 46 h 102"/>
              <a:gd name="T52" fmla="*/ 51 w 63"/>
              <a:gd name="T53" fmla="*/ 56 h 102"/>
              <a:gd name="T54" fmla="*/ 39 w 63"/>
              <a:gd name="T55" fmla="*/ 62 h 102"/>
              <a:gd name="T56" fmla="*/ 24 w 63"/>
              <a:gd name="T57" fmla="*/ 64 h 102"/>
              <a:gd name="T58" fmla="*/ 22 w 63"/>
              <a:gd name="T59" fmla="*/ 64 h 102"/>
              <a:gd name="T60" fmla="*/ 18 w 63"/>
              <a:gd name="T61" fmla="*/ 64 h 102"/>
              <a:gd name="T62" fmla="*/ 15 w 63"/>
              <a:gd name="T63" fmla="*/ 64 h 102"/>
              <a:gd name="T64" fmla="*/ 12 w 63"/>
              <a:gd name="T65" fmla="*/ 63 h 102"/>
              <a:gd name="T66" fmla="*/ 12 w 63"/>
              <a:gd name="T67" fmla="*/ 102 h 102"/>
              <a:gd name="T68" fmla="*/ 0 w 63"/>
              <a:gd name="T69" fmla="*/ 102 h 102"/>
              <a:gd name="T70" fmla="*/ 0 w 63"/>
              <a:gd name="T71"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102">
                <a:moveTo>
                  <a:pt x="25" y="10"/>
                </a:moveTo>
                <a:lnTo>
                  <a:pt x="25" y="10"/>
                </a:lnTo>
                <a:cubicBezTo>
                  <a:pt x="23" y="10"/>
                  <a:pt x="20" y="10"/>
                  <a:pt x="18" y="10"/>
                </a:cubicBezTo>
                <a:cubicBezTo>
                  <a:pt x="16" y="10"/>
                  <a:pt x="14" y="10"/>
                  <a:pt x="12" y="11"/>
                </a:cubicBezTo>
                <a:lnTo>
                  <a:pt x="12" y="53"/>
                </a:lnTo>
                <a:cubicBezTo>
                  <a:pt x="13" y="53"/>
                  <a:pt x="14" y="53"/>
                  <a:pt x="15" y="53"/>
                </a:cubicBezTo>
                <a:cubicBezTo>
                  <a:pt x="16" y="53"/>
                  <a:pt x="17" y="53"/>
                  <a:pt x="18" y="53"/>
                </a:cubicBezTo>
                <a:cubicBezTo>
                  <a:pt x="19" y="53"/>
                  <a:pt x="20" y="53"/>
                  <a:pt x="21" y="53"/>
                </a:cubicBezTo>
                <a:lnTo>
                  <a:pt x="24" y="53"/>
                </a:lnTo>
                <a:cubicBezTo>
                  <a:pt x="27" y="53"/>
                  <a:pt x="30" y="53"/>
                  <a:pt x="33" y="52"/>
                </a:cubicBezTo>
                <a:cubicBezTo>
                  <a:pt x="37" y="52"/>
                  <a:pt x="39" y="50"/>
                  <a:pt x="42" y="49"/>
                </a:cubicBezTo>
                <a:cubicBezTo>
                  <a:pt x="45" y="47"/>
                  <a:pt x="47" y="45"/>
                  <a:pt x="48" y="42"/>
                </a:cubicBezTo>
                <a:cubicBezTo>
                  <a:pt x="50" y="39"/>
                  <a:pt x="51" y="35"/>
                  <a:pt x="51" y="31"/>
                </a:cubicBezTo>
                <a:cubicBezTo>
                  <a:pt x="51" y="27"/>
                  <a:pt x="50" y="23"/>
                  <a:pt x="48" y="21"/>
                </a:cubicBezTo>
                <a:cubicBezTo>
                  <a:pt x="47" y="18"/>
                  <a:pt x="45" y="16"/>
                  <a:pt x="43" y="14"/>
                </a:cubicBezTo>
                <a:cubicBezTo>
                  <a:pt x="40" y="13"/>
                  <a:pt x="37" y="12"/>
                  <a:pt x="34" y="11"/>
                </a:cubicBezTo>
                <a:cubicBezTo>
                  <a:pt x="31" y="10"/>
                  <a:pt x="28" y="10"/>
                  <a:pt x="25" y="10"/>
                </a:cubicBezTo>
                <a:close/>
                <a:moveTo>
                  <a:pt x="0" y="2"/>
                </a:moveTo>
                <a:lnTo>
                  <a:pt x="0" y="2"/>
                </a:lnTo>
                <a:cubicBezTo>
                  <a:pt x="4" y="1"/>
                  <a:pt x="8" y="0"/>
                  <a:pt x="12" y="0"/>
                </a:cubicBezTo>
                <a:cubicBezTo>
                  <a:pt x="16" y="0"/>
                  <a:pt x="21" y="0"/>
                  <a:pt x="25" y="0"/>
                </a:cubicBezTo>
                <a:cubicBezTo>
                  <a:pt x="29" y="0"/>
                  <a:pt x="34" y="0"/>
                  <a:pt x="38" y="1"/>
                </a:cubicBezTo>
                <a:cubicBezTo>
                  <a:pt x="43" y="2"/>
                  <a:pt x="47" y="3"/>
                  <a:pt x="51" y="6"/>
                </a:cubicBezTo>
                <a:cubicBezTo>
                  <a:pt x="54" y="8"/>
                  <a:pt x="57" y="11"/>
                  <a:pt x="60" y="15"/>
                </a:cubicBezTo>
                <a:cubicBezTo>
                  <a:pt x="62" y="19"/>
                  <a:pt x="63" y="24"/>
                  <a:pt x="63" y="31"/>
                </a:cubicBezTo>
                <a:cubicBezTo>
                  <a:pt x="63" y="37"/>
                  <a:pt x="62" y="42"/>
                  <a:pt x="60" y="46"/>
                </a:cubicBezTo>
                <a:cubicBezTo>
                  <a:pt x="58" y="50"/>
                  <a:pt x="55" y="54"/>
                  <a:pt x="51" y="56"/>
                </a:cubicBezTo>
                <a:cubicBezTo>
                  <a:pt x="48" y="59"/>
                  <a:pt x="43" y="61"/>
                  <a:pt x="39" y="62"/>
                </a:cubicBezTo>
                <a:cubicBezTo>
                  <a:pt x="34" y="63"/>
                  <a:pt x="29" y="64"/>
                  <a:pt x="24" y="64"/>
                </a:cubicBezTo>
                <a:lnTo>
                  <a:pt x="22" y="64"/>
                </a:lnTo>
                <a:cubicBezTo>
                  <a:pt x="21" y="64"/>
                  <a:pt x="20" y="64"/>
                  <a:pt x="18" y="64"/>
                </a:cubicBezTo>
                <a:cubicBezTo>
                  <a:pt x="17" y="64"/>
                  <a:pt x="16" y="64"/>
                  <a:pt x="15" y="64"/>
                </a:cubicBezTo>
                <a:cubicBezTo>
                  <a:pt x="14" y="63"/>
                  <a:pt x="13" y="63"/>
                  <a:pt x="12" y="63"/>
                </a:cubicBezTo>
                <a:lnTo>
                  <a:pt x="12" y="102"/>
                </a:lnTo>
                <a:lnTo>
                  <a:pt x="0" y="102"/>
                </a:lnTo>
                <a:lnTo>
                  <a:pt x="0" y="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0" name="Freeform 1940"/>
          <p:cNvSpPr>
            <a:spLocks noEditPoints="1"/>
          </p:cNvSpPr>
          <p:nvPr userDrawn="1"/>
        </p:nvSpPr>
        <p:spPr bwMode="auto">
          <a:xfrm>
            <a:off x="906463" y="623888"/>
            <a:ext cx="58738" cy="74613"/>
          </a:xfrm>
          <a:custGeom>
            <a:avLst/>
            <a:gdLst>
              <a:gd name="T0" fmla="*/ 12 w 82"/>
              <a:gd name="T1" fmla="*/ 52 h 104"/>
              <a:gd name="T2" fmla="*/ 12 w 82"/>
              <a:gd name="T3" fmla="*/ 52 h 104"/>
              <a:gd name="T4" fmla="*/ 14 w 82"/>
              <a:gd name="T5" fmla="*/ 68 h 104"/>
              <a:gd name="T6" fmla="*/ 19 w 82"/>
              <a:gd name="T7" fmla="*/ 81 h 104"/>
              <a:gd name="T8" fmla="*/ 28 w 82"/>
              <a:gd name="T9" fmla="*/ 90 h 104"/>
              <a:gd name="T10" fmla="*/ 41 w 82"/>
              <a:gd name="T11" fmla="*/ 94 h 104"/>
              <a:gd name="T12" fmla="*/ 62 w 82"/>
              <a:gd name="T13" fmla="*/ 83 h 104"/>
              <a:gd name="T14" fmla="*/ 69 w 82"/>
              <a:gd name="T15" fmla="*/ 52 h 104"/>
              <a:gd name="T16" fmla="*/ 68 w 82"/>
              <a:gd name="T17" fmla="*/ 36 h 104"/>
              <a:gd name="T18" fmla="*/ 62 w 82"/>
              <a:gd name="T19" fmla="*/ 23 h 104"/>
              <a:gd name="T20" fmla="*/ 53 w 82"/>
              <a:gd name="T21" fmla="*/ 14 h 104"/>
              <a:gd name="T22" fmla="*/ 41 w 82"/>
              <a:gd name="T23" fmla="*/ 11 h 104"/>
              <a:gd name="T24" fmla="*/ 20 w 82"/>
              <a:gd name="T25" fmla="*/ 21 h 104"/>
              <a:gd name="T26" fmla="*/ 12 w 82"/>
              <a:gd name="T27" fmla="*/ 52 h 104"/>
              <a:gd name="T28" fmla="*/ 0 w 82"/>
              <a:gd name="T29" fmla="*/ 52 h 104"/>
              <a:gd name="T30" fmla="*/ 0 w 82"/>
              <a:gd name="T31" fmla="*/ 52 h 104"/>
              <a:gd name="T32" fmla="*/ 10 w 82"/>
              <a:gd name="T33" fmla="*/ 13 h 104"/>
              <a:gd name="T34" fmla="*/ 41 w 82"/>
              <a:gd name="T35" fmla="*/ 0 h 104"/>
              <a:gd name="T36" fmla="*/ 59 w 82"/>
              <a:gd name="T37" fmla="*/ 4 h 104"/>
              <a:gd name="T38" fmla="*/ 72 w 82"/>
              <a:gd name="T39" fmla="*/ 14 h 104"/>
              <a:gd name="T40" fmla="*/ 79 w 82"/>
              <a:gd name="T41" fmla="*/ 31 h 104"/>
              <a:gd name="T42" fmla="*/ 82 w 82"/>
              <a:gd name="T43" fmla="*/ 52 h 104"/>
              <a:gd name="T44" fmla="*/ 71 w 82"/>
              <a:gd name="T45" fmla="*/ 91 h 104"/>
              <a:gd name="T46" fmla="*/ 41 w 82"/>
              <a:gd name="T47" fmla="*/ 104 h 104"/>
              <a:gd name="T48" fmla="*/ 22 w 82"/>
              <a:gd name="T49" fmla="*/ 101 h 104"/>
              <a:gd name="T50" fmla="*/ 10 w 82"/>
              <a:gd name="T51" fmla="*/ 90 h 104"/>
              <a:gd name="T52" fmla="*/ 2 w 82"/>
              <a:gd name="T53" fmla="*/ 74 h 104"/>
              <a:gd name="T54" fmla="*/ 0 w 82"/>
              <a:gd name="T55"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104">
                <a:moveTo>
                  <a:pt x="12" y="52"/>
                </a:moveTo>
                <a:lnTo>
                  <a:pt x="12" y="52"/>
                </a:lnTo>
                <a:cubicBezTo>
                  <a:pt x="12" y="58"/>
                  <a:pt x="13" y="63"/>
                  <a:pt x="14" y="68"/>
                </a:cubicBezTo>
                <a:cubicBezTo>
                  <a:pt x="15" y="73"/>
                  <a:pt x="17" y="77"/>
                  <a:pt x="19" y="81"/>
                </a:cubicBezTo>
                <a:cubicBezTo>
                  <a:pt x="21" y="85"/>
                  <a:pt x="24" y="88"/>
                  <a:pt x="28" y="90"/>
                </a:cubicBezTo>
                <a:cubicBezTo>
                  <a:pt x="31" y="92"/>
                  <a:pt x="36" y="94"/>
                  <a:pt x="41" y="94"/>
                </a:cubicBezTo>
                <a:cubicBezTo>
                  <a:pt x="50" y="94"/>
                  <a:pt x="57" y="90"/>
                  <a:pt x="62" y="83"/>
                </a:cubicBezTo>
                <a:cubicBezTo>
                  <a:pt x="67" y="77"/>
                  <a:pt x="69" y="66"/>
                  <a:pt x="69" y="52"/>
                </a:cubicBezTo>
                <a:cubicBezTo>
                  <a:pt x="69" y="47"/>
                  <a:pt x="69" y="41"/>
                  <a:pt x="68" y="36"/>
                </a:cubicBezTo>
                <a:cubicBezTo>
                  <a:pt x="66" y="31"/>
                  <a:pt x="65" y="27"/>
                  <a:pt x="62" y="23"/>
                </a:cubicBezTo>
                <a:cubicBezTo>
                  <a:pt x="60" y="19"/>
                  <a:pt x="57" y="16"/>
                  <a:pt x="53" y="14"/>
                </a:cubicBezTo>
                <a:cubicBezTo>
                  <a:pt x="50" y="12"/>
                  <a:pt x="46" y="11"/>
                  <a:pt x="41" y="11"/>
                </a:cubicBezTo>
                <a:cubicBezTo>
                  <a:pt x="32" y="11"/>
                  <a:pt x="25" y="14"/>
                  <a:pt x="20" y="21"/>
                </a:cubicBezTo>
                <a:cubicBezTo>
                  <a:pt x="15" y="28"/>
                  <a:pt x="12" y="38"/>
                  <a:pt x="12" y="52"/>
                </a:cubicBezTo>
                <a:close/>
                <a:moveTo>
                  <a:pt x="0" y="52"/>
                </a:moveTo>
                <a:lnTo>
                  <a:pt x="0" y="52"/>
                </a:lnTo>
                <a:cubicBezTo>
                  <a:pt x="0" y="35"/>
                  <a:pt x="3" y="22"/>
                  <a:pt x="10" y="13"/>
                </a:cubicBezTo>
                <a:cubicBezTo>
                  <a:pt x="17" y="4"/>
                  <a:pt x="27" y="0"/>
                  <a:pt x="41" y="0"/>
                </a:cubicBezTo>
                <a:cubicBezTo>
                  <a:pt x="48" y="0"/>
                  <a:pt x="54" y="1"/>
                  <a:pt x="59" y="4"/>
                </a:cubicBezTo>
                <a:cubicBezTo>
                  <a:pt x="64" y="6"/>
                  <a:pt x="68" y="10"/>
                  <a:pt x="72" y="14"/>
                </a:cubicBezTo>
                <a:cubicBezTo>
                  <a:pt x="75" y="19"/>
                  <a:pt x="78" y="24"/>
                  <a:pt x="79" y="31"/>
                </a:cubicBezTo>
                <a:cubicBezTo>
                  <a:pt x="81" y="37"/>
                  <a:pt x="82" y="44"/>
                  <a:pt x="82" y="52"/>
                </a:cubicBezTo>
                <a:cubicBezTo>
                  <a:pt x="82" y="69"/>
                  <a:pt x="78" y="82"/>
                  <a:pt x="71" y="91"/>
                </a:cubicBezTo>
                <a:cubicBezTo>
                  <a:pt x="64" y="100"/>
                  <a:pt x="54" y="104"/>
                  <a:pt x="41" y="104"/>
                </a:cubicBezTo>
                <a:cubicBezTo>
                  <a:pt x="34" y="104"/>
                  <a:pt x="27" y="103"/>
                  <a:pt x="22" y="101"/>
                </a:cubicBezTo>
                <a:cubicBezTo>
                  <a:pt x="17" y="98"/>
                  <a:pt x="13" y="95"/>
                  <a:pt x="10" y="90"/>
                </a:cubicBezTo>
                <a:cubicBezTo>
                  <a:pt x="6" y="85"/>
                  <a:pt x="4" y="80"/>
                  <a:pt x="2" y="74"/>
                </a:cubicBezTo>
                <a:cubicBezTo>
                  <a:pt x="0" y="67"/>
                  <a:pt x="0" y="60"/>
                  <a:pt x="0" y="52"/>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1" name="Freeform 1941"/>
          <p:cNvSpPr>
            <a:spLocks/>
          </p:cNvSpPr>
          <p:nvPr userDrawn="1"/>
        </p:nvSpPr>
        <p:spPr bwMode="auto">
          <a:xfrm>
            <a:off x="977901" y="623888"/>
            <a:ext cx="49213" cy="74613"/>
          </a:xfrm>
          <a:custGeom>
            <a:avLst/>
            <a:gdLst>
              <a:gd name="T0" fmla="*/ 69 w 69"/>
              <a:gd name="T1" fmla="*/ 98 h 104"/>
              <a:gd name="T2" fmla="*/ 69 w 69"/>
              <a:gd name="T3" fmla="*/ 98 h 104"/>
              <a:gd name="T4" fmla="*/ 58 w 69"/>
              <a:gd name="T5" fmla="*/ 103 h 104"/>
              <a:gd name="T6" fmla="*/ 44 w 69"/>
              <a:gd name="T7" fmla="*/ 104 h 104"/>
              <a:gd name="T8" fmla="*/ 27 w 69"/>
              <a:gd name="T9" fmla="*/ 101 h 104"/>
              <a:gd name="T10" fmla="*/ 13 w 69"/>
              <a:gd name="T11" fmla="*/ 92 h 104"/>
              <a:gd name="T12" fmla="*/ 4 w 69"/>
              <a:gd name="T13" fmla="*/ 76 h 104"/>
              <a:gd name="T14" fmla="*/ 0 w 69"/>
              <a:gd name="T15" fmla="*/ 52 h 104"/>
              <a:gd name="T16" fmla="*/ 4 w 69"/>
              <a:gd name="T17" fmla="*/ 28 h 104"/>
              <a:gd name="T18" fmla="*/ 14 w 69"/>
              <a:gd name="T19" fmla="*/ 12 h 104"/>
              <a:gd name="T20" fmla="*/ 28 w 69"/>
              <a:gd name="T21" fmla="*/ 3 h 104"/>
              <a:gd name="T22" fmla="*/ 44 w 69"/>
              <a:gd name="T23" fmla="*/ 0 h 104"/>
              <a:gd name="T24" fmla="*/ 58 w 69"/>
              <a:gd name="T25" fmla="*/ 1 h 104"/>
              <a:gd name="T26" fmla="*/ 67 w 69"/>
              <a:gd name="T27" fmla="*/ 3 h 104"/>
              <a:gd name="T28" fmla="*/ 65 w 69"/>
              <a:gd name="T29" fmla="*/ 14 h 104"/>
              <a:gd name="T30" fmla="*/ 45 w 69"/>
              <a:gd name="T31" fmla="*/ 11 h 104"/>
              <a:gd name="T32" fmla="*/ 33 w 69"/>
              <a:gd name="T33" fmla="*/ 13 h 104"/>
              <a:gd name="T34" fmla="*/ 23 w 69"/>
              <a:gd name="T35" fmla="*/ 20 h 104"/>
              <a:gd name="T36" fmla="*/ 16 w 69"/>
              <a:gd name="T37" fmla="*/ 33 h 104"/>
              <a:gd name="T38" fmla="*/ 13 w 69"/>
              <a:gd name="T39" fmla="*/ 52 h 104"/>
              <a:gd name="T40" fmla="*/ 15 w 69"/>
              <a:gd name="T41" fmla="*/ 70 h 104"/>
              <a:gd name="T42" fmla="*/ 23 w 69"/>
              <a:gd name="T43" fmla="*/ 83 h 104"/>
              <a:gd name="T44" fmla="*/ 33 w 69"/>
              <a:gd name="T45" fmla="*/ 91 h 104"/>
              <a:gd name="T46" fmla="*/ 47 w 69"/>
              <a:gd name="T47" fmla="*/ 94 h 104"/>
              <a:gd name="T48" fmla="*/ 58 w 69"/>
              <a:gd name="T49" fmla="*/ 92 h 104"/>
              <a:gd name="T50" fmla="*/ 66 w 69"/>
              <a:gd name="T51" fmla="*/ 89 h 104"/>
              <a:gd name="T52" fmla="*/ 69 w 69"/>
              <a:gd name="T53" fmla="*/ 9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104">
                <a:moveTo>
                  <a:pt x="69" y="98"/>
                </a:moveTo>
                <a:lnTo>
                  <a:pt x="69" y="98"/>
                </a:lnTo>
                <a:cubicBezTo>
                  <a:pt x="66" y="101"/>
                  <a:pt x="62" y="102"/>
                  <a:pt x="58" y="103"/>
                </a:cubicBezTo>
                <a:cubicBezTo>
                  <a:pt x="54" y="104"/>
                  <a:pt x="49" y="104"/>
                  <a:pt x="44" y="104"/>
                </a:cubicBezTo>
                <a:cubicBezTo>
                  <a:pt x="38" y="104"/>
                  <a:pt x="32" y="103"/>
                  <a:pt x="27" y="101"/>
                </a:cubicBezTo>
                <a:cubicBezTo>
                  <a:pt x="22" y="99"/>
                  <a:pt x="17" y="96"/>
                  <a:pt x="13" y="92"/>
                </a:cubicBezTo>
                <a:cubicBezTo>
                  <a:pt x="9" y="88"/>
                  <a:pt x="6" y="82"/>
                  <a:pt x="4" y="76"/>
                </a:cubicBezTo>
                <a:cubicBezTo>
                  <a:pt x="1" y="69"/>
                  <a:pt x="0" y="61"/>
                  <a:pt x="0" y="52"/>
                </a:cubicBezTo>
                <a:cubicBezTo>
                  <a:pt x="0" y="43"/>
                  <a:pt x="1" y="35"/>
                  <a:pt x="4" y="28"/>
                </a:cubicBezTo>
                <a:cubicBezTo>
                  <a:pt x="7" y="22"/>
                  <a:pt x="10" y="16"/>
                  <a:pt x="14" y="12"/>
                </a:cubicBezTo>
                <a:cubicBezTo>
                  <a:pt x="18" y="8"/>
                  <a:pt x="23" y="5"/>
                  <a:pt x="28" y="3"/>
                </a:cubicBezTo>
                <a:cubicBezTo>
                  <a:pt x="33" y="1"/>
                  <a:pt x="39" y="0"/>
                  <a:pt x="44" y="0"/>
                </a:cubicBezTo>
                <a:cubicBezTo>
                  <a:pt x="50" y="0"/>
                  <a:pt x="54" y="0"/>
                  <a:pt x="58" y="1"/>
                </a:cubicBezTo>
                <a:cubicBezTo>
                  <a:pt x="62" y="2"/>
                  <a:pt x="65" y="2"/>
                  <a:pt x="67" y="3"/>
                </a:cubicBezTo>
                <a:lnTo>
                  <a:pt x="65" y="14"/>
                </a:lnTo>
                <a:cubicBezTo>
                  <a:pt x="60" y="12"/>
                  <a:pt x="53" y="11"/>
                  <a:pt x="45" y="11"/>
                </a:cubicBezTo>
                <a:cubicBezTo>
                  <a:pt x="41" y="11"/>
                  <a:pt x="37" y="11"/>
                  <a:pt x="33" y="13"/>
                </a:cubicBezTo>
                <a:cubicBezTo>
                  <a:pt x="29" y="14"/>
                  <a:pt x="26" y="17"/>
                  <a:pt x="23" y="20"/>
                </a:cubicBezTo>
                <a:cubicBezTo>
                  <a:pt x="20" y="23"/>
                  <a:pt x="17" y="27"/>
                  <a:pt x="16" y="33"/>
                </a:cubicBezTo>
                <a:cubicBezTo>
                  <a:pt x="14" y="38"/>
                  <a:pt x="13" y="44"/>
                  <a:pt x="13" y="52"/>
                </a:cubicBezTo>
                <a:cubicBezTo>
                  <a:pt x="13" y="59"/>
                  <a:pt x="14" y="65"/>
                  <a:pt x="15" y="70"/>
                </a:cubicBezTo>
                <a:cubicBezTo>
                  <a:pt x="17" y="75"/>
                  <a:pt x="20" y="80"/>
                  <a:pt x="23" y="83"/>
                </a:cubicBezTo>
                <a:cubicBezTo>
                  <a:pt x="26" y="87"/>
                  <a:pt x="29" y="89"/>
                  <a:pt x="33" y="91"/>
                </a:cubicBezTo>
                <a:cubicBezTo>
                  <a:pt x="37" y="93"/>
                  <a:pt x="42" y="94"/>
                  <a:pt x="47" y="94"/>
                </a:cubicBezTo>
                <a:cubicBezTo>
                  <a:pt x="51" y="94"/>
                  <a:pt x="55" y="93"/>
                  <a:pt x="58" y="92"/>
                </a:cubicBezTo>
                <a:cubicBezTo>
                  <a:pt x="61" y="91"/>
                  <a:pt x="64" y="90"/>
                  <a:pt x="66" y="89"/>
                </a:cubicBezTo>
                <a:lnTo>
                  <a:pt x="69" y="98"/>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2" name="Freeform 1942"/>
          <p:cNvSpPr>
            <a:spLocks/>
          </p:cNvSpPr>
          <p:nvPr userDrawn="1"/>
        </p:nvSpPr>
        <p:spPr bwMode="auto">
          <a:xfrm>
            <a:off x="1035051" y="623888"/>
            <a:ext cx="49213" cy="74613"/>
          </a:xfrm>
          <a:custGeom>
            <a:avLst/>
            <a:gdLst>
              <a:gd name="T0" fmla="*/ 69 w 69"/>
              <a:gd name="T1" fmla="*/ 98 h 104"/>
              <a:gd name="T2" fmla="*/ 69 w 69"/>
              <a:gd name="T3" fmla="*/ 98 h 104"/>
              <a:gd name="T4" fmla="*/ 58 w 69"/>
              <a:gd name="T5" fmla="*/ 103 h 104"/>
              <a:gd name="T6" fmla="*/ 44 w 69"/>
              <a:gd name="T7" fmla="*/ 104 h 104"/>
              <a:gd name="T8" fmla="*/ 27 w 69"/>
              <a:gd name="T9" fmla="*/ 101 h 104"/>
              <a:gd name="T10" fmla="*/ 13 w 69"/>
              <a:gd name="T11" fmla="*/ 92 h 104"/>
              <a:gd name="T12" fmla="*/ 3 w 69"/>
              <a:gd name="T13" fmla="*/ 76 h 104"/>
              <a:gd name="T14" fmla="*/ 0 w 69"/>
              <a:gd name="T15" fmla="*/ 52 h 104"/>
              <a:gd name="T16" fmla="*/ 4 w 69"/>
              <a:gd name="T17" fmla="*/ 28 h 104"/>
              <a:gd name="T18" fmla="*/ 14 w 69"/>
              <a:gd name="T19" fmla="*/ 12 h 104"/>
              <a:gd name="T20" fmla="*/ 28 w 69"/>
              <a:gd name="T21" fmla="*/ 3 h 104"/>
              <a:gd name="T22" fmla="*/ 44 w 69"/>
              <a:gd name="T23" fmla="*/ 0 h 104"/>
              <a:gd name="T24" fmla="*/ 58 w 69"/>
              <a:gd name="T25" fmla="*/ 1 h 104"/>
              <a:gd name="T26" fmla="*/ 67 w 69"/>
              <a:gd name="T27" fmla="*/ 3 h 104"/>
              <a:gd name="T28" fmla="*/ 64 w 69"/>
              <a:gd name="T29" fmla="*/ 14 h 104"/>
              <a:gd name="T30" fmla="*/ 45 w 69"/>
              <a:gd name="T31" fmla="*/ 11 h 104"/>
              <a:gd name="T32" fmla="*/ 33 w 69"/>
              <a:gd name="T33" fmla="*/ 13 h 104"/>
              <a:gd name="T34" fmla="*/ 23 w 69"/>
              <a:gd name="T35" fmla="*/ 20 h 104"/>
              <a:gd name="T36" fmla="*/ 15 w 69"/>
              <a:gd name="T37" fmla="*/ 33 h 104"/>
              <a:gd name="T38" fmla="*/ 13 w 69"/>
              <a:gd name="T39" fmla="*/ 52 h 104"/>
              <a:gd name="T40" fmla="*/ 15 w 69"/>
              <a:gd name="T41" fmla="*/ 70 h 104"/>
              <a:gd name="T42" fmla="*/ 22 w 69"/>
              <a:gd name="T43" fmla="*/ 83 h 104"/>
              <a:gd name="T44" fmla="*/ 33 w 69"/>
              <a:gd name="T45" fmla="*/ 91 h 104"/>
              <a:gd name="T46" fmla="*/ 46 w 69"/>
              <a:gd name="T47" fmla="*/ 94 h 104"/>
              <a:gd name="T48" fmla="*/ 58 w 69"/>
              <a:gd name="T49" fmla="*/ 92 h 104"/>
              <a:gd name="T50" fmla="*/ 66 w 69"/>
              <a:gd name="T51" fmla="*/ 89 h 104"/>
              <a:gd name="T52" fmla="*/ 69 w 69"/>
              <a:gd name="T53" fmla="*/ 9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104">
                <a:moveTo>
                  <a:pt x="69" y="98"/>
                </a:moveTo>
                <a:lnTo>
                  <a:pt x="69" y="98"/>
                </a:lnTo>
                <a:cubicBezTo>
                  <a:pt x="66" y="101"/>
                  <a:pt x="62" y="102"/>
                  <a:pt x="58" y="103"/>
                </a:cubicBezTo>
                <a:cubicBezTo>
                  <a:pt x="53" y="104"/>
                  <a:pt x="49" y="104"/>
                  <a:pt x="44" y="104"/>
                </a:cubicBezTo>
                <a:cubicBezTo>
                  <a:pt x="37" y="104"/>
                  <a:pt x="32" y="103"/>
                  <a:pt x="27" y="101"/>
                </a:cubicBezTo>
                <a:cubicBezTo>
                  <a:pt x="21" y="99"/>
                  <a:pt x="17" y="96"/>
                  <a:pt x="13" y="92"/>
                </a:cubicBezTo>
                <a:cubicBezTo>
                  <a:pt x="9" y="88"/>
                  <a:pt x="6" y="82"/>
                  <a:pt x="3" y="76"/>
                </a:cubicBezTo>
                <a:cubicBezTo>
                  <a:pt x="1" y="69"/>
                  <a:pt x="0" y="61"/>
                  <a:pt x="0" y="52"/>
                </a:cubicBezTo>
                <a:cubicBezTo>
                  <a:pt x="0" y="43"/>
                  <a:pt x="1" y="35"/>
                  <a:pt x="4" y="28"/>
                </a:cubicBezTo>
                <a:cubicBezTo>
                  <a:pt x="6" y="22"/>
                  <a:pt x="10" y="16"/>
                  <a:pt x="14" y="12"/>
                </a:cubicBezTo>
                <a:cubicBezTo>
                  <a:pt x="18" y="8"/>
                  <a:pt x="23" y="5"/>
                  <a:pt x="28" y="3"/>
                </a:cubicBezTo>
                <a:cubicBezTo>
                  <a:pt x="33" y="1"/>
                  <a:pt x="38" y="0"/>
                  <a:pt x="44" y="0"/>
                </a:cubicBezTo>
                <a:cubicBezTo>
                  <a:pt x="49" y="0"/>
                  <a:pt x="54" y="0"/>
                  <a:pt x="58" y="1"/>
                </a:cubicBezTo>
                <a:cubicBezTo>
                  <a:pt x="61" y="2"/>
                  <a:pt x="65" y="2"/>
                  <a:pt x="67" y="3"/>
                </a:cubicBezTo>
                <a:lnTo>
                  <a:pt x="64" y="14"/>
                </a:lnTo>
                <a:cubicBezTo>
                  <a:pt x="60" y="12"/>
                  <a:pt x="53" y="11"/>
                  <a:pt x="45" y="11"/>
                </a:cubicBezTo>
                <a:cubicBezTo>
                  <a:pt x="41" y="11"/>
                  <a:pt x="37" y="11"/>
                  <a:pt x="33" y="13"/>
                </a:cubicBezTo>
                <a:cubicBezTo>
                  <a:pt x="29" y="14"/>
                  <a:pt x="26" y="17"/>
                  <a:pt x="23" y="20"/>
                </a:cubicBezTo>
                <a:cubicBezTo>
                  <a:pt x="20" y="23"/>
                  <a:pt x="17" y="27"/>
                  <a:pt x="15" y="33"/>
                </a:cubicBezTo>
                <a:cubicBezTo>
                  <a:pt x="13" y="38"/>
                  <a:pt x="13" y="44"/>
                  <a:pt x="13" y="52"/>
                </a:cubicBezTo>
                <a:cubicBezTo>
                  <a:pt x="13" y="59"/>
                  <a:pt x="13" y="65"/>
                  <a:pt x="15" y="70"/>
                </a:cubicBezTo>
                <a:cubicBezTo>
                  <a:pt x="17" y="75"/>
                  <a:pt x="19" y="80"/>
                  <a:pt x="22" y="83"/>
                </a:cubicBezTo>
                <a:cubicBezTo>
                  <a:pt x="25" y="87"/>
                  <a:pt x="29" y="89"/>
                  <a:pt x="33" y="91"/>
                </a:cubicBezTo>
                <a:cubicBezTo>
                  <a:pt x="37" y="93"/>
                  <a:pt x="41" y="94"/>
                  <a:pt x="46" y="94"/>
                </a:cubicBezTo>
                <a:cubicBezTo>
                  <a:pt x="51" y="94"/>
                  <a:pt x="54" y="93"/>
                  <a:pt x="58" y="92"/>
                </a:cubicBezTo>
                <a:cubicBezTo>
                  <a:pt x="61" y="91"/>
                  <a:pt x="64" y="90"/>
                  <a:pt x="66" y="89"/>
                </a:cubicBezTo>
                <a:lnTo>
                  <a:pt x="69" y="98"/>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3" name="Freeform 1943"/>
          <p:cNvSpPr>
            <a:spLocks/>
          </p:cNvSpPr>
          <p:nvPr userDrawn="1"/>
        </p:nvSpPr>
        <p:spPr bwMode="auto">
          <a:xfrm>
            <a:off x="1098551" y="625475"/>
            <a:ext cx="52388" cy="73025"/>
          </a:xfrm>
          <a:custGeom>
            <a:avLst/>
            <a:gdLst>
              <a:gd name="T0" fmla="*/ 61 w 73"/>
              <a:gd name="T1" fmla="*/ 32 h 101"/>
              <a:gd name="T2" fmla="*/ 61 w 73"/>
              <a:gd name="T3" fmla="*/ 32 h 101"/>
              <a:gd name="T4" fmla="*/ 62 w 73"/>
              <a:gd name="T5" fmla="*/ 21 h 101"/>
              <a:gd name="T6" fmla="*/ 61 w 73"/>
              <a:gd name="T7" fmla="*/ 21 h 101"/>
              <a:gd name="T8" fmla="*/ 55 w 73"/>
              <a:gd name="T9" fmla="*/ 33 h 101"/>
              <a:gd name="T10" fmla="*/ 7 w 73"/>
              <a:gd name="T11" fmla="*/ 101 h 101"/>
              <a:gd name="T12" fmla="*/ 0 w 73"/>
              <a:gd name="T13" fmla="*/ 101 h 101"/>
              <a:gd name="T14" fmla="*/ 0 w 73"/>
              <a:gd name="T15" fmla="*/ 0 h 101"/>
              <a:gd name="T16" fmla="*/ 11 w 73"/>
              <a:gd name="T17" fmla="*/ 0 h 101"/>
              <a:gd name="T18" fmla="*/ 11 w 73"/>
              <a:gd name="T19" fmla="*/ 69 h 101"/>
              <a:gd name="T20" fmla="*/ 10 w 73"/>
              <a:gd name="T21" fmla="*/ 80 h 101"/>
              <a:gd name="T22" fmla="*/ 11 w 73"/>
              <a:gd name="T23" fmla="*/ 80 h 101"/>
              <a:gd name="T24" fmla="*/ 17 w 73"/>
              <a:gd name="T25" fmla="*/ 68 h 101"/>
              <a:gd name="T26" fmla="*/ 66 w 73"/>
              <a:gd name="T27" fmla="*/ 0 h 101"/>
              <a:gd name="T28" fmla="*/ 73 w 73"/>
              <a:gd name="T29" fmla="*/ 0 h 101"/>
              <a:gd name="T30" fmla="*/ 73 w 73"/>
              <a:gd name="T31" fmla="*/ 101 h 101"/>
              <a:gd name="T32" fmla="*/ 61 w 73"/>
              <a:gd name="T33" fmla="*/ 101 h 101"/>
              <a:gd name="T34" fmla="*/ 61 w 73"/>
              <a:gd name="T35"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01">
                <a:moveTo>
                  <a:pt x="61" y="32"/>
                </a:moveTo>
                <a:lnTo>
                  <a:pt x="61" y="32"/>
                </a:lnTo>
                <a:lnTo>
                  <a:pt x="62" y="21"/>
                </a:lnTo>
                <a:lnTo>
                  <a:pt x="61" y="21"/>
                </a:lnTo>
                <a:lnTo>
                  <a:pt x="55" y="33"/>
                </a:lnTo>
                <a:lnTo>
                  <a:pt x="7" y="101"/>
                </a:lnTo>
                <a:lnTo>
                  <a:pt x="0" y="101"/>
                </a:lnTo>
                <a:lnTo>
                  <a:pt x="0" y="0"/>
                </a:lnTo>
                <a:lnTo>
                  <a:pt x="11" y="0"/>
                </a:lnTo>
                <a:lnTo>
                  <a:pt x="11" y="69"/>
                </a:lnTo>
                <a:lnTo>
                  <a:pt x="10" y="80"/>
                </a:lnTo>
                <a:lnTo>
                  <a:pt x="11" y="80"/>
                </a:lnTo>
                <a:lnTo>
                  <a:pt x="17" y="68"/>
                </a:lnTo>
                <a:lnTo>
                  <a:pt x="66" y="0"/>
                </a:lnTo>
                <a:lnTo>
                  <a:pt x="73" y="0"/>
                </a:lnTo>
                <a:lnTo>
                  <a:pt x="73" y="101"/>
                </a:lnTo>
                <a:lnTo>
                  <a:pt x="61" y="101"/>
                </a:lnTo>
                <a:lnTo>
                  <a:pt x="61" y="3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4" name="Freeform 1944"/>
          <p:cNvSpPr>
            <a:spLocks noEditPoints="1"/>
          </p:cNvSpPr>
          <p:nvPr userDrawn="1"/>
        </p:nvSpPr>
        <p:spPr bwMode="auto">
          <a:xfrm>
            <a:off x="1169988" y="608013"/>
            <a:ext cx="52388" cy="90488"/>
          </a:xfrm>
          <a:custGeom>
            <a:avLst/>
            <a:gdLst>
              <a:gd name="T0" fmla="*/ 25 w 73"/>
              <a:gd name="T1" fmla="*/ 0 h 126"/>
              <a:gd name="T2" fmla="*/ 25 w 73"/>
              <a:gd name="T3" fmla="*/ 0 h 126"/>
              <a:gd name="T4" fmla="*/ 29 w 73"/>
              <a:gd name="T5" fmla="*/ 8 h 126"/>
              <a:gd name="T6" fmla="*/ 38 w 73"/>
              <a:gd name="T7" fmla="*/ 11 h 126"/>
              <a:gd name="T8" fmla="*/ 47 w 73"/>
              <a:gd name="T9" fmla="*/ 8 h 126"/>
              <a:gd name="T10" fmla="*/ 51 w 73"/>
              <a:gd name="T11" fmla="*/ 0 h 126"/>
              <a:gd name="T12" fmla="*/ 61 w 73"/>
              <a:gd name="T13" fmla="*/ 3 h 126"/>
              <a:gd name="T14" fmla="*/ 54 w 73"/>
              <a:gd name="T15" fmla="*/ 15 h 126"/>
              <a:gd name="T16" fmla="*/ 38 w 73"/>
              <a:gd name="T17" fmla="*/ 20 h 126"/>
              <a:gd name="T18" fmla="*/ 21 w 73"/>
              <a:gd name="T19" fmla="*/ 16 h 126"/>
              <a:gd name="T20" fmla="*/ 13 w 73"/>
              <a:gd name="T21" fmla="*/ 3 h 126"/>
              <a:gd name="T22" fmla="*/ 25 w 73"/>
              <a:gd name="T23" fmla="*/ 0 h 126"/>
              <a:gd name="T24" fmla="*/ 61 w 73"/>
              <a:gd name="T25" fmla="*/ 57 h 126"/>
              <a:gd name="T26" fmla="*/ 61 w 73"/>
              <a:gd name="T27" fmla="*/ 57 h 126"/>
              <a:gd name="T28" fmla="*/ 62 w 73"/>
              <a:gd name="T29" fmla="*/ 46 h 126"/>
              <a:gd name="T30" fmla="*/ 62 w 73"/>
              <a:gd name="T31" fmla="*/ 46 h 126"/>
              <a:gd name="T32" fmla="*/ 56 w 73"/>
              <a:gd name="T33" fmla="*/ 58 h 126"/>
              <a:gd name="T34" fmla="*/ 7 w 73"/>
              <a:gd name="T35" fmla="*/ 126 h 126"/>
              <a:gd name="T36" fmla="*/ 0 w 73"/>
              <a:gd name="T37" fmla="*/ 126 h 126"/>
              <a:gd name="T38" fmla="*/ 0 w 73"/>
              <a:gd name="T39" fmla="*/ 25 h 126"/>
              <a:gd name="T40" fmla="*/ 12 w 73"/>
              <a:gd name="T41" fmla="*/ 25 h 126"/>
              <a:gd name="T42" fmla="*/ 12 w 73"/>
              <a:gd name="T43" fmla="*/ 94 h 126"/>
              <a:gd name="T44" fmla="*/ 11 w 73"/>
              <a:gd name="T45" fmla="*/ 105 h 126"/>
              <a:gd name="T46" fmla="*/ 11 w 73"/>
              <a:gd name="T47" fmla="*/ 105 h 126"/>
              <a:gd name="T48" fmla="*/ 18 w 73"/>
              <a:gd name="T49" fmla="*/ 93 h 126"/>
              <a:gd name="T50" fmla="*/ 66 w 73"/>
              <a:gd name="T51" fmla="*/ 25 h 126"/>
              <a:gd name="T52" fmla="*/ 73 w 73"/>
              <a:gd name="T53" fmla="*/ 25 h 126"/>
              <a:gd name="T54" fmla="*/ 73 w 73"/>
              <a:gd name="T55" fmla="*/ 126 h 126"/>
              <a:gd name="T56" fmla="*/ 61 w 73"/>
              <a:gd name="T57" fmla="*/ 126 h 126"/>
              <a:gd name="T58" fmla="*/ 61 w 73"/>
              <a:gd name="T59"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 h="126">
                <a:moveTo>
                  <a:pt x="25" y="0"/>
                </a:moveTo>
                <a:lnTo>
                  <a:pt x="25" y="0"/>
                </a:lnTo>
                <a:cubicBezTo>
                  <a:pt x="25" y="4"/>
                  <a:pt x="26" y="7"/>
                  <a:pt x="29" y="8"/>
                </a:cubicBezTo>
                <a:cubicBezTo>
                  <a:pt x="31" y="10"/>
                  <a:pt x="34" y="11"/>
                  <a:pt x="38" y="11"/>
                </a:cubicBezTo>
                <a:cubicBezTo>
                  <a:pt x="42" y="11"/>
                  <a:pt x="45" y="10"/>
                  <a:pt x="47" y="8"/>
                </a:cubicBezTo>
                <a:cubicBezTo>
                  <a:pt x="49" y="7"/>
                  <a:pt x="51" y="4"/>
                  <a:pt x="51" y="0"/>
                </a:cubicBezTo>
                <a:lnTo>
                  <a:pt x="61" y="3"/>
                </a:lnTo>
                <a:cubicBezTo>
                  <a:pt x="60" y="8"/>
                  <a:pt x="58" y="12"/>
                  <a:pt x="54" y="15"/>
                </a:cubicBezTo>
                <a:cubicBezTo>
                  <a:pt x="50" y="18"/>
                  <a:pt x="45" y="20"/>
                  <a:pt x="38" y="20"/>
                </a:cubicBezTo>
                <a:cubicBezTo>
                  <a:pt x="31" y="20"/>
                  <a:pt x="25" y="18"/>
                  <a:pt x="21" y="16"/>
                </a:cubicBezTo>
                <a:cubicBezTo>
                  <a:pt x="17" y="13"/>
                  <a:pt x="14" y="9"/>
                  <a:pt x="13" y="3"/>
                </a:cubicBezTo>
                <a:lnTo>
                  <a:pt x="25" y="0"/>
                </a:lnTo>
                <a:close/>
                <a:moveTo>
                  <a:pt x="61" y="57"/>
                </a:moveTo>
                <a:lnTo>
                  <a:pt x="61" y="57"/>
                </a:lnTo>
                <a:lnTo>
                  <a:pt x="62" y="46"/>
                </a:lnTo>
                <a:lnTo>
                  <a:pt x="62" y="46"/>
                </a:lnTo>
                <a:lnTo>
                  <a:pt x="56" y="58"/>
                </a:lnTo>
                <a:lnTo>
                  <a:pt x="7" y="126"/>
                </a:lnTo>
                <a:lnTo>
                  <a:pt x="0" y="126"/>
                </a:lnTo>
                <a:lnTo>
                  <a:pt x="0" y="25"/>
                </a:lnTo>
                <a:lnTo>
                  <a:pt x="12" y="25"/>
                </a:lnTo>
                <a:lnTo>
                  <a:pt x="12" y="94"/>
                </a:lnTo>
                <a:lnTo>
                  <a:pt x="11" y="105"/>
                </a:lnTo>
                <a:lnTo>
                  <a:pt x="11" y="105"/>
                </a:lnTo>
                <a:lnTo>
                  <a:pt x="18" y="93"/>
                </a:lnTo>
                <a:lnTo>
                  <a:pt x="66" y="25"/>
                </a:lnTo>
                <a:lnTo>
                  <a:pt x="73" y="25"/>
                </a:lnTo>
                <a:lnTo>
                  <a:pt x="73" y="126"/>
                </a:lnTo>
                <a:lnTo>
                  <a:pt x="61" y="126"/>
                </a:lnTo>
                <a:lnTo>
                  <a:pt x="61" y="5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5" name="Freeform 1945"/>
          <p:cNvSpPr>
            <a:spLocks/>
          </p:cNvSpPr>
          <p:nvPr userDrawn="1"/>
        </p:nvSpPr>
        <p:spPr bwMode="auto">
          <a:xfrm>
            <a:off x="1238251" y="623888"/>
            <a:ext cx="49213" cy="74613"/>
          </a:xfrm>
          <a:custGeom>
            <a:avLst/>
            <a:gdLst>
              <a:gd name="T0" fmla="*/ 69 w 69"/>
              <a:gd name="T1" fmla="*/ 98 h 104"/>
              <a:gd name="T2" fmla="*/ 69 w 69"/>
              <a:gd name="T3" fmla="*/ 98 h 104"/>
              <a:gd name="T4" fmla="*/ 58 w 69"/>
              <a:gd name="T5" fmla="*/ 103 h 104"/>
              <a:gd name="T6" fmla="*/ 44 w 69"/>
              <a:gd name="T7" fmla="*/ 104 h 104"/>
              <a:gd name="T8" fmla="*/ 27 w 69"/>
              <a:gd name="T9" fmla="*/ 101 h 104"/>
              <a:gd name="T10" fmla="*/ 13 w 69"/>
              <a:gd name="T11" fmla="*/ 92 h 104"/>
              <a:gd name="T12" fmla="*/ 3 w 69"/>
              <a:gd name="T13" fmla="*/ 76 h 104"/>
              <a:gd name="T14" fmla="*/ 0 w 69"/>
              <a:gd name="T15" fmla="*/ 52 h 104"/>
              <a:gd name="T16" fmla="*/ 4 w 69"/>
              <a:gd name="T17" fmla="*/ 28 h 104"/>
              <a:gd name="T18" fmla="*/ 14 w 69"/>
              <a:gd name="T19" fmla="*/ 12 h 104"/>
              <a:gd name="T20" fmla="*/ 28 w 69"/>
              <a:gd name="T21" fmla="*/ 3 h 104"/>
              <a:gd name="T22" fmla="*/ 44 w 69"/>
              <a:gd name="T23" fmla="*/ 0 h 104"/>
              <a:gd name="T24" fmla="*/ 58 w 69"/>
              <a:gd name="T25" fmla="*/ 1 h 104"/>
              <a:gd name="T26" fmla="*/ 67 w 69"/>
              <a:gd name="T27" fmla="*/ 3 h 104"/>
              <a:gd name="T28" fmla="*/ 64 w 69"/>
              <a:gd name="T29" fmla="*/ 14 h 104"/>
              <a:gd name="T30" fmla="*/ 45 w 69"/>
              <a:gd name="T31" fmla="*/ 11 h 104"/>
              <a:gd name="T32" fmla="*/ 33 w 69"/>
              <a:gd name="T33" fmla="*/ 13 h 104"/>
              <a:gd name="T34" fmla="*/ 23 w 69"/>
              <a:gd name="T35" fmla="*/ 20 h 104"/>
              <a:gd name="T36" fmla="*/ 15 w 69"/>
              <a:gd name="T37" fmla="*/ 33 h 104"/>
              <a:gd name="T38" fmla="*/ 13 w 69"/>
              <a:gd name="T39" fmla="*/ 52 h 104"/>
              <a:gd name="T40" fmla="*/ 15 w 69"/>
              <a:gd name="T41" fmla="*/ 70 h 104"/>
              <a:gd name="T42" fmla="*/ 22 w 69"/>
              <a:gd name="T43" fmla="*/ 83 h 104"/>
              <a:gd name="T44" fmla="*/ 33 w 69"/>
              <a:gd name="T45" fmla="*/ 91 h 104"/>
              <a:gd name="T46" fmla="*/ 46 w 69"/>
              <a:gd name="T47" fmla="*/ 94 h 104"/>
              <a:gd name="T48" fmla="*/ 58 w 69"/>
              <a:gd name="T49" fmla="*/ 92 h 104"/>
              <a:gd name="T50" fmla="*/ 66 w 69"/>
              <a:gd name="T51" fmla="*/ 89 h 104"/>
              <a:gd name="T52" fmla="*/ 69 w 69"/>
              <a:gd name="T53" fmla="*/ 9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 h="104">
                <a:moveTo>
                  <a:pt x="69" y="98"/>
                </a:moveTo>
                <a:lnTo>
                  <a:pt x="69" y="98"/>
                </a:lnTo>
                <a:cubicBezTo>
                  <a:pt x="66" y="101"/>
                  <a:pt x="62" y="102"/>
                  <a:pt x="58" y="103"/>
                </a:cubicBezTo>
                <a:cubicBezTo>
                  <a:pt x="53" y="104"/>
                  <a:pt x="49" y="104"/>
                  <a:pt x="44" y="104"/>
                </a:cubicBezTo>
                <a:cubicBezTo>
                  <a:pt x="37" y="104"/>
                  <a:pt x="32" y="103"/>
                  <a:pt x="27" y="101"/>
                </a:cubicBezTo>
                <a:cubicBezTo>
                  <a:pt x="21" y="99"/>
                  <a:pt x="17" y="96"/>
                  <a:pt x="13" y="92"/>
                </a:cubicBezTo>
                <a:cubicBezTo>
                  <a:pt x="9" y="88"/>
                  <a:pt x="6" y="82"/>
                  <a:pt x="3" y="76"/>
                </a:cubicBezTo>
                <a:cubicBezTo>
                  <a:pt x="1" y="69"/>
                  <a:pt x="0" y="61"/>
                  <a:pt x="0" y="52"/>
                </a:cubicBezTo>
                <a:cubicBezTo>
                  <a:pt x="0" y="43"/>
                  <a:pt x="1" y="35"/>
                  <a:pt x="4" y="28"/>
                </a:cubicBezTo>
                <a:cubicBezTo>
                  <a:pt x="6" y="22"/>
                  <a:pt x="10" y="16"/>
                  <a:pt x="14" y="12"/>
                </a:cubicBezTo>
                <a:cubicBezTo>
                  <a:pt x="18" y="8"/>
                  <a:pt x="23" y="5"/>
                  <a:pt x="28" y="3"/>
                </a:cubicBezTo>
                <a:cubicBezTo>
                  <a:pt x="33" y="1"/>
                  <a:pt x="38" y="0"/>
                  <a:pt x="44" y="0"/>
                </a:cubicBezTo>
                <a:cubicBezTo>
                  <a:pt x="49" y="0"/>
                  <a:pt x="54" y="0"/>
                  <a:pt x="58" y="1"/>
                </a:cubicBezTo>
                <a:cubicBezTo>
                  <a:pt x="61" y="2"/>
                  <a:pt x="65" y="2"/>
                  <a:pt x="67" y="3"/>
                </a:cubicBezTo>
                <a:lnTo>
                  <a:pt x="64" y="14"/>
                </a:lnTo>
                <a:cubicBezTo>
                  <a:pt x="60" y="12"/>
                  <a:pt x="53" y="11"/>
                  <a:pt x="45" y="11"/>
                </a:cubicBezTo>
                <a:cubicBezTo>
                  <a:pt x="41" y="11"/>
                  <a:pt x="37" y="11"/>
                  <a:pt x="33" y="13"/>
                </a:cubicBezTo>
                <a:cubicBezTo>
                  <a:pt x="29" y="14"/>
                  <a:pt x="26" y="17"/>
                  <a:pt x="23" y="20"/>
                </a:cubicBezTo>
                <a:cubicBezTo>
                  <a:pt x="20" y="23"/>
                  <a:pt x="17" y="27"/>
                  <a:pt x="15" y="33"/>
                </a:cubicBezTo>
                <a:cubicBezTo>
                  <a:pt x="13" y="38"/>
                  <a:pt x="13" y="44"/>
                  <a:pt x="13" y="52"/>
                </a:cubicBezTo>
                <a:cubicBezTo>
                  <a:pt x="13" y="59"/>
                  <a:pt x="13" y="65"/>
                  <a:pt x="15" y="70"/>
                </a:cubicBezTo>
                <a:cubicBezTo>
                  <a:pt x="17" y="75"/>
                  <a:pt x="19" y="80"/>
                  <a:pt x="22" y="83"/>
                </a:cubicBezTo>
                <a:cubicBezTo>
                  <a:pt x="25" y="87"/>
                  <a:pt x="29" y="89"/>
                  <a:pt x="33" y="91"/>
                </a:cubicBezTo>
                <a:cubicBezTo>
                  <a:pt x="37" y="93"/>
                  <a:pt x="41" y="94"/>
                  <a:pt x="46" y="94"/>
                </a:cubicBezTo>
                <a:cubicBezTo>
                  <a:pt x="51" y="94"/>
                  <a:pt x="54" y="93"/>
                  <a:pt x="58" y="92"/>
                </a:cubicBezTo>
                <a:cubicBezTo>
                  <a:pt x="61" y="91"/>
                  <a:pt x="64" y="90"/>
                  <a:pt x="66" y="89"/>
                </a:cubicBezTo>
                <a:lnTo>
                  <a:pt x="69" y="98"/>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6" name="Freeform 1946"/>
          <p:cNvSpPr>
            <a:spLocks/>
          </p:cNvSpPr>
          <p:nvPr userDrawn="1"/>
        </p:nvSpPr>
        <p:spPr bwMode="auto">
          <a:xfrm>
            <a:off x="1301751" y="625475"/>
            <a:ext cx="49213" cy="73025"/>
          </a:xfrm>
          <a:custGeom>
            <a:avLst/>
            <a:gdLst>
              <a:gd name="T0" fmla="*/ 18 w 70"/>
              <a:gd name="T1" fmla="*/ 54 h 101"/>
              <a:gd name="T2" fmla="*/ 18 w 70"/>
              <a:gd name="T3" fmla="*/ 54 h 101"/>
              <a:gd name="T4" fmla="*/ 11 w 70"/>
              <a:gd name="T5" fmla="*/ 54 h 101"/>
              <a:gd name="T6" fmla="*/ 11 w 70"/>
              <a:gd name="T7" fmla="*/ 101 h 101"/>
              <a:gd name="T8" fmla="*/ 0 w 70"/>
              <a:gd name="T9" fmla="*/ 101 h 101"/>
              <a:gd name="T10" fmla="*/ 0 w 70"/>
              <a:gd name="T11" fmla="*/ 0 h 101"/>
              <a:gd name="T12" fmla="*/ 11 w 70"/>
              <a:gd name="T13" fmla="*/ 0 h 101"/>
              <a:gd name="T14" fmla="*/ 11 w 70"/>
              <a:gd name="T15" fmla="*/ 47 h 101"/>
              <a:gd name="T16" fmla="*/ 18 w 70"/>
              <a:gd name="T17" fmla="*/ 45 h 101"/>
              <a:gd name="T18" fmla="*/ 52 w 70"/>
              <a:gd name="T19" fmla="*/ 0 h 101"/>
              <a:gd name="T20" fmla="*/ 66 w 70"/>
              <a:gd name="T21" fmla="*/ 0 h 101"/>
              <a:gd name="T22" fmla="*/ 32 w 70"/>
              <a:gd name="T23" fmla="*/ 43 h 101"/>
              <a:gd name="T24" fmla="*/ 26 w 70"/>
              <a:gd name="T25" fmla="*/ 48 h 101"/>
              <a:gd name="T26" fmla="*/ 33 w 70"/>
              <a:gd name="T27" fmla="*/ 54 h 101"/>
              <a:gd name="T28" fmla="*/ 70 w 70"/>
              <a:gd name="T29" fmla="*/ 101 h 101"/>
              <a:gd name="T30" fmla="*/ 55 w 70"/>
              <a:gd name="T31" fmla="*/ 101 h 101"/>
              <a:gd name="T32" fmla="*/ 18 w 70"/>
              <a:gd name="T33" fmla="*/ 5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01">
                <a:moveTo>
                  <a:pt x="18" y="54"/>
                </a:moveTo>
                <a:lnTo>
                  <a:pt x="18" y="54"/>
                </a:lnTo>
                <a:lnTo>
                  <a:pt x="11" y="54"/>
                </a:lnTo>
                <a:lnTo>
                  <a:pt x="11" y="101"/>
                </a:lnTo>
                <a:lnTo>
                  <a:pt x="0" y="101"/>
                </a:lnTo>
                <a:lnTo>
                  <a:pt x="0" y="0"/>
                </a:lnTo>
                <a:lnTo>
                  <a:pt x="11" y="0"/>
                </a:lnTo>
                <a:lnTo>
                  <a:pt x="11" y="47"/>
                </a:lnTo>
                <a:lnTo>
                  <a:pt x="18" y="45"/>
                </a:lnTo>
                <a:lnTo>
                  <a:pt x="52" y="0"/>
                </a:lnTo>
                <a:lnTo>
                  <a:pt x="66" y="0"/>
                </a:lnTo>
                <a:lnTo>
                  <a:pt x="32" y="43"/>
                </a:lnTo>
                <a:lnTo>
                  <a:pt x="26" y="48"/>
                </a:lnTo>
                <a:lnTo>
                  <a:pt x="33" y="54"/>
                </a:lnTo>
                <a:lnTo>
                  <a:pt x="70" y="101"/>
                </a:lnTo>
                <a:lnTo>
                  <a:pt x="55" y="101"/>
                </a:lnTo>
                <a:lnTo>
                  <a:pt x="18" y="54"/>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7" name="Freeform 1947"/>
          <p:cNvSpPr>
            <a:spLocks noEditPoints="1"/>
          </p:cNvSpPr>
          <p:nvPr userDrawn="1"/>
        </p:nvSpPr>
        <p:spPr bwMode="auto">
          <a:xfrm>
            <a:off x="1360488" y="623888"/>
            <a:ext cx="58738" cy="74613"/>
          </a:xfrm>
          <a:custGeom>
            <a:avLst/>
            <a:gdLst>
              <a:gd name="T0" fmla="*/ 12 w 82"/>
              <a:gd name="T1" fmla="*/ 52 h 104"/>
              <a:gd name="T2" fmla="*/ 12 w 82"/>
              <a:gd name="T3" fmla="*/ 52 h 104"/>
              <a:gd name="T4" fmla="*/ 14 w 82"/>
              <a:gd name="T5" fmla="*/ 68 h 104"/>
              <a:gd name="T6" fmla="*/ 19 w 82"/>
              <a:gd name="T7" fmla="*/ 81 h 104"/>
              <a:gd name="T8" fmla="*/ 28 w 82"/>
              <a:gd name="T9" fmla="*/ 90 h 104"/>
              <a:gd name="T10" fmla="*/ 41 w 82"/>
              <a:gd name="T11" fmla="*/ 94 h 104"/>
              <a:gd name="T12" fmla="*/ 62 w 82"/>
              <a:gd name="T13" fmla="*/ 83 h 104"/>
              <a:gd name="T14" fmla="*/ 69 w 82"/>
              <a:gd name="T15" fmla="*/ 52 h 104"/>
              <a:gd name="T16" fmla="*/ 68 w 82"/>
              <a:gd name="T17" fmla="*/ 36 h 104"/>
              <a:gd name="T18" fmla="*/ 62 w 82"/>
              <a:gd name="T19" fmla="*/ 23 h 104"/>
              <a:gd name="T20" fmla="*/ 53 w 82"/>
              <a:gd name="T21" fmla="*/ 14 h 104"/>
              <a:gd name="T22" fmla="*/ 41 w 82"/>
              <a:gd name="T23" fmla="*/ 11 h 104"/>
              <a:gd name="T24" fmla="*/ 20 w 82"/>
              <a:gd name="T25" fmla="*/ 21 h 104"/>
              <a:gd name="T26" fmla="*/ 12 w 82"/>
              <a:gd name="T27" fmla="*/ 52 h 104"/>
              <a:gd name="T28" fmla="*/ 0 w 82"/>
              <a:gd name="T29" fmla="*/ 52 h 104"/>
              <a:gd name="T30" fmla="*/ 0 w 82"/>
              <a:gd name="T31" fmla="*/ 52 h 104"/>
              <a:gd name="T32" fmla="*/ 10 w 82"/>
              <a:gd name="T33" fmla="*/ 13 h 104"/>
              <a:gd name="T34" fmla="*/ 41 w 82"/>
              <a:gd name="T35" fmla="*/ 0 h 104"/>
              <a:gd name="T36" fmla="*/ 59 w 82"/>
              <a:gd name="T37" fmla="*/ 4 h 104"/>
              <a:gd name="T38" fmla="*/ 72 w 82"/>
              <a:gd name="T39" fmla="*/ 14 h 104"/>
              <a:gd name="T40" fmla="*/ 79 w 82"/>
              <a:gd name="T41" fmla="*/ 31 h 104"/>
              <a:gd name="T42" fmla="*/ 82 w 82"/>
              <a:gd name="T43" fmla="*/ 52 h 104"/>
              <a:gd name="T44" fmla="*/ 71 w 82"/>
              <a:gd name="T45" fmla="*/ 91 h 104"/>
              <a:gd name="T46" fmla="*/ 41 w 82"/>
              <a:gd name="T47" fmla="*/ 104 h 104"/>
              <a:gd name="T48" fmla="*/ 22 w 82"/>
              <a:gd name="T49" fmla="*/ 101 h 104"/>
              <a:gd name="T50" fmla="*/ 10 w 82"/>
              <a:gd name="T51" fmla="*/ 90 h 104"/>
              <a:gd name="T52" fmla="*/ 2 w 82"/>
              <a:gd name="T53" fmla="*/ 74 h 104"/>
              <a:gd name="T54" fmla="*/ 0 w 82"/>
              <a:gd name="T55"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104">
                <a:moveTo>
                  <a:pt x="12" y="52"/>
                </a:moveTo>
                <a:lnTo>
                  <a:pt x="12" y="52"/>
                </a:lnTo>
                <a:cubicBezTo>
                  <a:pt x="12" y="58"/>
                  <a:pt x="13" y="63"/>
                  <a:pt x="14" y="68"/>
                </a:cubicBezTo>
                <a:cubicBezTo>
                  <a:pt x="15" y="73"/>
                  <a:pt x="17" y="77"/>
                  <a:pt x="19" y="81"/>
                </a:cubicBezTo>
                <a:cubicBezTo>
                  <a:pt x="21" y="85"/>
                  <a:pt x="24" y="88"/>
                  <a:pt x="28" y="90"/>
                </a:cubicBezTo>
                <a:cubicBezTo>
                  <a:pt x="31" y="92"/>
                  <a:pt x="36" y="94"/>
                  <a:pt x="41" y="94"/>
                </a:cubicBezTo>
                <a:cubicBezTo>
                  <a:pt x="50" y="94"/>
                  <a:pt x="57" y="90"/>
                  <a:pt x="62" y="83"/>
                </a:cubicBezTo>
                <a:cubicBezTo>
                  <a:pt x="67" y="77"/>
                  <a:pt x="69" y="66"/>
                  <a:pt x="69" y="52"/>
                </a:cubicBezTo>
                <a:cubicBezTo>
                  <a:pt x="69" y="47"/>
                  <a:pt x="69" y="41"/>
                  <a:pt x="68" y="36"/>
                </a:cubicBezTo>
                <a:cubicBezTo>
                  <a:pt x="66" y="31"/>
                  <a:pt x="65" y="27"/>
                  <a:pt x="62" y="23"/>
                </a:cubicBezTo>
                <a:cubicBezTo>
                  <a:pt x="60" y="19"/>
                  <a:pt x="57" y="16"/>
                  <a:pt x="53" y="14"/>
                </a:cubicBezTo>
                <a:cubicBezTo>
                  <a:pt x="50" y="12"/>
                  <a:pt x="46" y="11"/>
                  <a:pt x="41" y="11"/>
                </a:cubicBezTo>
                <a:cubicBezTo>
                  <a:pt x="32" y="11"/>
                  <a:pt x="25" y="14"/>
                  <a:pt x="20" y="21"/>
                </a:cubicBezTo>
                <a:cubicBezTo>
                  <a:pt x="15" y="28"/>
                  <a:pt x="12" y="38"/>
                  <a:pt x="12" y="52"/>
                </a:cubicBezTo>
                <a:close/>
                <a:moveTo>
                  <a:pt x="0" y="52"/>
                </a:moveTo>
                <a:lnTo>
                  <a:pt x="0" y="52"/>
                </a:lnTo>
                <a:cubicBezTo>
                  <a:pt x="0" y="35"/>
                  <a:pt x="3" y="22"/>
                  <a:pt x="10" y="13"/>
                </a:cubicBezTo>
                <a:cubicBezTo>
                  <a:pt x="17" y="4"/>
                  <a:pt x="27" y="0"/>
                  <a:pt x="41" y="0"/>
                </a:cubicBezTo>
                <a:cubicBezTo>
                  <a:pt x="48" y="0"/>
                  <a:pt x="54" y="1"/>
                  <a:pt x="59" y="4"/>
                </a:cubicBezTo>
                <a:cubicBezTo>
                  <a:pt x="64" y="6"/>
                  <a:pt x="68" y="10"/>
                  <a:pt x="72" y="14"/>
                </a:cubicBezTo>
                <a:cubicBezTo>
                  <a:pt x="75" y="19"/>
                  <a:pt x="78" y="24"/>
                  <a:pt x="79" y="31"/>
                </a:cubicBezTo>
                <a:cubicBezTo>
                  <a:pt x="81" y="37"/>
                  <a:pt x="82" y="44"/>
                  <a:pt x="82" y="52"/>
                </a:cubicBezTo>
                <a:cubicBezTo>
                  <a:pt x="82" y="69"/>
                  <a:pt x="78" y="82"/>
                  <a:pt x="71" y="91"/>
                </a:cubicBezTo>
                <a:cubicBezTo>
                  <a:pt x="64" y="100"/>
                  <a:pt x="54" y="104"/>
                  <a:pt x="41" y="104"/>
                </a:cubicBezTo>
                <a:cubicBezTo>
                  <a:pt x="34" y="104"/>
                  <a:pt x="27" y="103"/>
                  <a:pt x="22" y="101"/>
                </a:cubicBezTo>
                <a:cubicBezTo>
                  <a:pt x="17" y="98"/>
                  <a:pt x="13" y="95"/>
                  <a:pt x="10" y="90"/>
                </a:cubicBezTo>
                <a:cubicBezTo>
                  <a:pt x="6" y="85"/>
                  <a:pt x="4" y="80"/>
                  <a:pt x="2" y="74"/>
                </a:cubicBezTo>
                <a:cubicBezTo>
                  <a:pt x="0" y="67"/>
                  <a:pt x="0" y="60"/>
                  <a:pt x="0" y="52"/>
                </a:cubicBez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8" name="Freeform 1948"/>
          <p:cNvSpPr>
            <a:spLocks noEditPoints="1"/>
          </p:cNvSpPr>
          <p:nvPr userDrawn="1"/>
        </p:nvSpPr>
        <p:spPr bwMode="auto">
          <a:xfrm>
            <a:off x="1435101" y="608013"/>
            <a:ext cx="52388" cy="90488"/>
          </a:xfrm>
          <a:custGeom>
            <a:avLst/>
            <a:gdLst>
              <a:gd name="T0" fmla="*/ 25 w 74"/>
              <a:gd name="T1" fmla="*/ 0 h 126"/>
              <a:gd name="T2" fmla="*/ 25 w 74"/>
              <a:gd name="T3" fmla="*/ 0 h 126"/>
              <a:gd name="T4" fmla="*/ 29 w 74"/>
              <a:gd name="T5" fmla="*/ 8 h 126"/>
              <a:gd name="T6" fmla="*/ 38 w 74"/>
              <a:gd name="T7" fmla="*/ 11 h 126"/>
              <a:gd name="T8" fmla="*/ 48 w 74"/>
              <a:gd name="T9" fmla="*/ 8 h 126"/>
              <a:gd name="T10" fmla="*/ 52 w 74"/>
              <a:gd name="T11" fmla="*/ 0 h 126"/>
              <a:gd name="T12" fmla="*/ 62 w 74"/>
              <a:gd name="T13" fmla="*/ 3 h 126"/>
              <a:gd name="T14" fmla="*/ 55 w 74"/>
              <a:gd name="T15" fmla="*/ 15 h 126"/>
              <a:gd name="T16" fmla="*/ 38 w 74"/>
              <a:gd name="T17" fmla="*/ 20 h 126"/>
              <a:gd name="T18" fmla="*/ 22 w 74"/>
              <a:gd name="T19" fmla="*/ 16 h 126"/>
              <a:gd name="T20" fmla="*/ 14 w 74"/>
              <a:gd name="T21" fmla="*/ 3 h 126"/>
              <a:gd name="T22" fmla="*/ 25 w 74"/>
              <a:gd name="T23" fmla="*/ 0 h 126"/>
              <a:gd name="T24" fmla="*/ 62 w 74"/>
              <a:gd name="T25" fmla="*/ 57 h 126"/>
              <a:gd name="T26" fmla="*/ 62 w 74"/>
              <a:gd name="T27" fmla="*/ 57 h 126"/>
              <a:gd name="T28" fmla="*/ 63 w 74"/>
              <a:gd name="T29" fmla="*/ 46 h 126"/>
              <a:gd name="T30" fmla="*/ 62 w 74"/>
              <a:gd name="T31" fmla="*/ 46 h 126"/>
              <a:gd name="T32" fmla="*/ 56 w 74"/>
              <a:gd name="T33" fmla="*/ 58 h 126"/>
              <a:gd name="T34" fmla="*/ 7 w 74"/>
              <a:gd name="T35" fmla="*/ 126 h 126"/>
              <a:gd name="T36" fmla="*/ 0 w 74"/>
              <a:gd name="T37" fmla="*/ 126 h 126"/>
              <a:gd name="T38" fmla="*/ 0 w 74"/>
              <a:gd name="T39" fmla="*/ 25 h 126"/>
              <a:gd name="T40" fmla="*/ 12 w 74"/>
              <a:gd name="T41" fmla="*/ 25 h 126"/>
              <a:gd name="T42" fmla="*/ 12 w 74"/>
              <a:gd name="T43" fmla="*/ 94 h 126"/>
              <a:gd name="T44" fmla="*/ 11 w 74"/>
              <a:gd name="T45" fmla="*/ 105 h 126"/>
              <a:gd name="T46" fmla="*/ 12 w 74"/>
              <a:gd name="T47" fmla="*/ 105 h 126"/>
              <a:gd name="T48" fmla="*/ 18 w 74"/>
              <a:gd name="T49" fmla="*/ 93 h 126"/>
              <a:gd name="T50" fmla="*/ 67 w 74"/>
              <a:gd name="T51" fmla="*/ 25 h 126"/>
              <a:gd name="T52" fmla="*/ 74 w 74"/>
              <a:gd name="T53" fmla="*/ 25 h 126"/>
              <a:gd name="T54" fmla="*/ 74 w 74"/>
              <a:gd name="T55" fmla="*/ 126 h 126"/>
              <a:gd name="T56" fmla="*/ 62 w 74"/>
              <a:gd name="T57" fmla="*/ 126 h 126"/>
              <a:gd name="T58" fmla="*/ 62 w 74"/>
              <a:gd name="T59"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26">
                <a:moveTo>
                  <a:pt x="25" y="0"/>
                </a:moveTo>
                <a:lnTo>
                  <a:pt x="25" y="0"/>
                </a:lnTo>
                <a:cubicBezTo>
                  <a:pt x="26" y="4"/>
                  <a:pt x="27" y="7"/>
                  <a:pt x="29" y="8"/>
                </a:cubicBezTo>
                <a:cubicBezTo>
                  <a:pt x="32" y="10"/>
                  <a:pt x="35" y="11"/>
                  <a:pt x="38" y="11"/>
                </a:cubicBezTo>
                <a:cubicBezTo>
                  <a:pt x="42" y="11"/>
                  <a:pt x="45" y="10"/>
                  <a:pt x="48" y="8"/>
                </a:cubicBezTo>
                <a:cubicBezTo>
                  <a:pt x="50" y="7"/>
                  <a:pt x="51" y="4"/>
                  <a:pt x="52" y="0"/>
                </a:cubicBezTo>
                <a:lnTo>
                  <a:pt x="62" y="3"/>
                </a:lnTo>
                <a:cubicBezTo>
                  <a:pt x="61" y="8"/>
                  <a:pt x="59" y="12"/>
                  <a:pt x="55" y="15"/>
                </a:cubicBezTo>
                <a:cubicBezTo>
                  <a:pt x="51" y="18"/>
                  <a:pt x="46" y="20"/>
                  <a:pt x="38" y="20"/>
                </a:cubicBezTo>
                <a:cubicBezTo>
                  <a:pt x="32" y="20"/>
                  <a:pt x="26" y="18"/>
                  <a:pt x="22" y="16"/>
                </a:cubicBezTo>
                <a:cubicBezTo>
                  <a:pt x="17" y="13"/>
                  <a:pt x="15" y="9"/>
                  <a:pt x="14" y="3"/>
                </a:cubicBezTo>
                <a:lnTo>
                  <a:pt x="25" y="0"/>
                </a:lnTo>
                <a:close/>
                <a:moveTo>
                  <a:pt x="62" y="57"/>
                </a:moveTo>
                <a:lnTo>
                  <a:pt x="62" y="57"/>
                </a:lnTo>
                <a:lnTo>
                  <a:pt x="63" y="46"/>
                </a:lnTo>
                <a:lnTo>
                  <a:pt x="62" y="46"/>
                </a:lnTo>
                <a:lnTo>
                  <a:pt x="56" y="58"/>
                </a:lnTo>
                <a:lnTo>
                  <a:pt x="7" y="126"/>
                </a:lnTo>
                <a:lnTo>
                  <a:pt x="0" y="126"/>
                </a:lnTo>
                <a:lnTo>
                  <a:pt x="0" y="25"/>
                </a:lnTo>
                <a:lnTo>
                  <a:pt x="12" y="25"/>
                </a:lnTo>
                <a:lnTo>
                  <a:pt x="12" y="94"/>
                </a:lnTo>
                <a:lnTo>
                  <a:pt x="11" y="105"/>
                </a:lnTo>
                <a:lnTo>
                  <a:pt x="12" y="105"/>
                </a:lnTo>
                <a:lnTo>
                  <a:pt x="18" y="93"/>
                </a:lnTo>
                <a:lnTo>
                  <a:pt x="67" y="25"/>
                </a:lnTo>
                <a:lnTo>
                  <a:pt x="74" y="25"/>
                </a:lnTo>
                <a:lnTo>
                  <a:pt x="74" y="126"/>
                </a:lnTo>
                <a:lnTo>
                  <a:pt x="62" y="126"/>
                </a:lnTo>
                <a:lnTo>
                  <a:pt x="62" y="57"/>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49" name="Freeform 1949"/>
          <p:cNvSpPr>
            <a:spLocks noEditPoints="1"/>
          </p:cNvSpPr>
          <p:nvPr userDrawn="1"/>
        </p:nvSpPr>
        <p:spPr bwMode="auto">
          <a:xfrm>
            <a:off x="1530351" y="623888"/>
            <a:ext cx="71438" cy="76200"/>
          </a:xfrm>
          <a:custGeom>
            <a:avLst/>
            <a:gdLst>
              <a:gd name="T0" fmla="*/ 67 w 101"/>
              <a:gd name="T1" fmla="*/ 22 h 106"/>
              <a:gd name="T2" fmla="*/ 56 w 101"/>
              <a:gd name="T3" fmla="*/ 23 h 106"/>
              <a:gd name="T4" fmla="*/ 60 w 101"/>
              <a:gd name="T5" fmla="*/ 83 h 106"/>
              <a:gd name="T6" fmla="*/ 74 w 101"/>
              <a:gd name="T7" fmla="*/ 81 h 106"/>
              <a:gd name="T8" fmla="*/ 86 w 101"/>
              <a:gd name="T9" fmla="*/ 66 h 106"/>
              <a:gd name="T10" fmla="*/ 87 w 101"/>
              <a:gd name="T11" fmla="*/ 40 h 106"/>
              <a:gd name="T12" fmla="*/ 76 w 101"/>
              <a:gd name="T13" fmla="*/ 24 h 106"/>
              <a:gd name="T14" fmla="*/ 35 w 101"/>
              <a:gd name="T15" fmla="*/ 83 h 106"/>
              <a:gd name="T16" fmla="*/ 37 w 101"/>
              <a:gd name="T17" fmla="*/ 83 h 106"/>
              <a:gd name="T18" fmla="*/ 42 w 101"/>
              <a:gd name="T19" fmla="*/ 83 h 106"/>
              <a:gd name="T20" fmla="*/ 44 w 101"/>
              <a:gd name="T21" fmla="*/ 22 h 106"/>
              <a:gd name="T22" fmla="*/ 36 w 101"/>
              <a:gd name="T23" fmla="*/ 22 h 106"/>
              <a:gd name="T24" fmla="*/ 19 w 101"/>
              <a:gd name="T25" fmla="*/ 30 h 106"/>
              <a:gd name="T26" fmla="*/ 12 w 101"/>
              <a:gd name="T27" fmla="*/ 53 h 106"/>
              <a:gd name="T28" fmla="*/ 18 w 101"/>
              <a:gd name="T29" fmla="*/ 75 h 106"/>
              <a:gd name="T30" fmla="*/ 35 w 101"/>
              <a:gd name="T31" fmla="*/ 83 h 106"/>
              <a:gd name="T32" fmla="*/ 44 w 101"/>
              <a:gd name="T33" fmla="*/ 92 h 106"/>
              <a:gd name="T34" fmla="*/ 33 w 101"/>
              <a:gd name="T35" fmla="*/ 93 h 106"/>
              <a:gd name="T36" fmla="*/ 9 w 101"/>
              <a:gd name="T37" fmla="*/ 84 h 106"/>
              <a:gd name="T38" fmla="*/ 0 w 101"/>
              <a:gd name="T39" fmla="*/ 53 h 106"/>
              <a:gd name="T40" fmla="*/ 10 w 101"/>
              <a:gd name="T41" fmla="*/ 23 h 106"/>
              <a:gd name="T42" fmla="*/ 35 w 101"/>
              <a:gd name="T43" fmla="*/ 12 h 106"/>
              <a:gd name="T44" fmla="*/ 44 w 101"/>
              <a:gd name="T45" fmla="*/ 12 h 106"/>
              <a:gd name="T46" fmla="*/ 56 w 101"/>
              <a:gd name="T47" fmla="*/ 0 h 106"/>
              <a:gd name="T48" fmla="*/ 62 w 101"/>
              <a:gd name="T49" fmla="*/ 12 h 106"/>
              <a:gd name="T50" fmla="*/ 81 w 101"/>
              <a:gd name="T51" fmla="*/ 14 h 106"/>
              <a:gd name="T52" fmla="*/ 98 w 101"/>
              <a:gd name="T53" fmla="*/ 34 h 106"/>
              <a:gd name="T54" fmla="*/ 98 w 101"/>
              <a:gd name="T55" fmla="*/ 70 h 106"/>
              <a:gd name="T56" fmla="*/ 79 w 101"/>
              <a:gd name="T57" fmla="*/ 90 h 106"/>
              <a:gd name="T58" fmla="*/ 61 w 101"/>
              <a:gd name="T59" fmla="*/ 93 h 106"/>
              <a:gd name="T60" fmla="*/ 56 w 101"/>
              <a:gd name="T61" fmla="*/ 106 h 106"/>
              <a:gd name="T62" fmla="*/ 44 w 101"/>
              <a:gd name="T63" fmla="*/ 9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106">
                <a:moveTo>
                  <a:pt x="67" y="22"/>
                </a:moveTo>
                <a:lnTo>
                  <a:pt x="67" y="22"/>
                </a:lnTo>
                <a:cubicBezTo>
                  <a:pt x="65" y="22"/>
                  <a:pt x="63" y="22"/>
                  <a:pt x="61" y="22"/>
                </a:cubicBezTo>
                <a:cubicBezTo>
                  <a:pt x="59" y="22"/>
                  <a:pt x="58" y="22"/>
                  <a:pt x="56" y="23"/>
                </a:cubicBezTo>
                <a:lnTo>
                  <a:pt x="56" y="83"/>
                </a:lnTo>
                <a:cubicBezTo>
                  <a:pt x="57" y="83"/>
                  <a:pt x="58" y="83"/>
                  <a:pt x="60" y="83"/>
                </a:cubicBezTo>
                <a:cubicBezTo>
                  <a:pt x="62" y="83"/>
                  <a:pt x="63" y="83"/>
                  <a:pt x="65" y="83"/>
                </a:cubicBezTo>
                <a:cubicBezTo>
                  <a:pt x="68" y="83"/>
                  <a:pt x="71" y="82"/>
                  <a:pt x="74" y="81"/>
                </a:cubicBezTo>
                <a:cubicBezTo>
                  <a:pt x="77" y="80"/>
                  <a:pt x="79" y="78"/>
                  <a:pt x="81" y="75"/>
                </a:cubicBezTo>
                <a:cubicBezTo>
                  <a:pt x="83" y="73"/>
                  <a:pt x="85" y="69"/>
                  <a:pt x="86" y="66"/>
                </a:cubicBezTo>
                <a:cubicBezTo>
                  <a:pt x="88" y="62"/>
                  <a:pt x="88" y="57"/>
                  <a:pt x="88" y="52"/>
                </a:cubicBezTo>
                <a:cubicBezTo>
                  <a:pt x="88" y="47"/>
                  <a:pt x="88" y="43"/>
                  <a:pt x="87" y="40"/>
                </a:cubicBezTo>
                <a:cubicBezTo>
                  <a:pt x="86" y="36"/>
                  <a:pt x="84" y="33"/>
                  <a:pt x="82" y="30"/>
                </a:cubicBezTo>
                <a:cubicBezTo>
                  <a:pt x="81" y="27"/>
                  <a:pt x="78" y="25"/>
                  <a:pt x="76" y="24"/>
                </a:cubicBezTo>
                <a:cubicBezTo>
                  <a:pt x="73" y="22"/>
                  <a:pt x="70" y="22"/>
                  <a:pt x="67" y="22"/>
                </a:cubicBezTo>
                <a:close/>
                <a:moveTo>
                  <a:pt x="35" y="83"/>
                </a:moveTo>
                <a:lnTo>
                  <a:pt x="35" y="83"/>
                </a:lnTo>
                <a:lnTo>
                  <a:pt x="37" y="83"/>
                </a:lnTo>
                <a:cubicBezTo>
                  <a:pt x="37" y="83"/>
                  <a:pt x="38" y="83"/>
                  <a:pt x="39" y="83"/>
                </a:cubicBezTo>
                <a:cubicBezTo>
                  <a:pt x="40" y="83"/>
                  <a:pt x="41" y="83"/>
                  <a:pt x="42" y="83"/>
                </a:cubicBezTo>
                <a:cubicBezTo>
                  <a:pt x="43" y="82"/>
                  <a:pt x="44" y="82"/>
                  <a:pt x="44" y="82"/>
                </a:cubicBezTo>
                <a:lnTo>
                  <a:pt x="44" y="22"/>
                </a:lnTo>
                <a:cubicBezTo>
                  <a:pt x="43" y="22"/>
                  <a:pt x="42" y="22"/>
                  <a:pt x="40" y="22"/>
                </a:cubicBezTo>
                <a:cubicBezTo>
                  <a:pt x="39" y="22"/>
                  <a:pt x="37" y="22"/>
                  <a:pt x="36" y="22"/>
                </a:cubicBezTo>
                <a:cubicBezTo>
                  <a:pt x="32" y="22"/>
                  <a:pt x="29" y="22"/>
                  <a:pt x="27" y="24"/>
                </a:cubicBezTo>
                <a:cubicBezTo>
                  <a:pt x="24" y="25"/>
                  <a:pt x="21" y="27"/>
                  <a:pt x="19" y="30"/>
                </a:cubicBezTo>
                <a:cubicBezTo>
                  <a:pt x="17" y="32"/>
                  <a:pt x="15" y="35"/>
                  <a:pt x="14" y="39"/>
                </a:cubicBezTo>
                <a:cubicBezTo>
                  <a:pt x="13" y="43"/>
                  <a:pt x="12" y="48"/>
                  <a:pt x="12" y="53"/>
                </a:cubicBezTo>
                <a:cubicBezTo>
                  <a:pt x="12" y="58"/>
                  <a:pt x="13" y="62"/>
                  <a:pt x="14" y="66"/>
                </a:cubicBezTo>
                <a:cubicBezTo>
                  <a:pt x="15" y="69"/>
                  <a:pt x="17" y="72"/>
                  <a:pt x="18" y="75"/>
                </a:cubicBezTo>
                <a:cubicBezTo>
                  <a:pt x="20" y="78"/>
                  <a:pt x="23" y="80"/>
                  <a:pt x="26" y="81"/>
                </a:cubicBezTo>
                <a:cubicBezTo>
                  <a:pt x="28" y="82"/>
                  <a:pt x="31" y="83"/>
                  <a:pt x="35" y="83"/>
                </a:cubicBezTo>
                <a:close/>
                <a:moveTo>
                  <a:pt x="44" y="92"/>
                </a:moveTo>
                <a:lnTo>
                  <a:pt x="44" y="92"/>
                </a:lnTo>
                <a:cubicBezTo>
                  <a:pt x="43" y="93"/>
                  <a:pt x="41" y="93"/>
                  <a:pt x="39" y="93"/>
                </a:cubicBezTo>
                <a:cubicBezTo>
                  <a:pt x="36" y="93"/>
                  <a:pt x="34" y="93"/>
                  <a:pt x="33" y="93"/>
                </a:cubicBezTo>
                <a:cubicBezTo>
                  <a:pt x="28" y="93"/>
                  <a:pt x="24" y="92"/>
                  <a:pt x="20" y="91"/>
                </a:cubicBezTo>
                <a:cubicBezTo>
                  <a:pt x="16" y="89"/>
                  <a:pt x="12" y="87"/>
                  <a:pt x="9" y="84"/>
                </a:cubicBezTo>
                <a:cubicBezTo>
                  <a:pt x="6" y="80"/>
                  <a:pt x="4" y="76"/>
                  <a:pt x="2" y="71"/>
                </a:cubicBezTo>
                <a:cubicBezTo>
                  <a:pt x="1" y="66"/>
                  <a:pt x="0" y="60"/>
                  <a:pt x="0" y="53"/>
                </a:cubicBezTo>
                <a:cubicBezTo>
                  <a:pt x="0" y="47"/>
                  <a:pt x="1" y="41"/>
                  <a:pt x="2" y="36"/>
                </a:cubicBezTo>
                <a:cubicBezTo>
                  <a:pt x="4" y="30"/>
                  <a:pt x="7" y="26"/>
                  <a:pt x="10" y="23"/>
                </a:cubicBezTo>
                <a:cubicBezTo>
                  <a:pt x="13" y="19"/>
                  <a:pt x="17" y="16"/>
                  <a:pt x="21" y="14"/>
                </a:cubicBezTo>
                <a:cubicBezTo>
                  <a:pt x="25" y="13"/>
                  <a:pt x="30" y="12"/>
                  <a:pt x="35" y="12"/>
                </a:cubicBezTo>
                <a:cubicBezTo>
                  <a:pt x="37" y="12"/>
                  <a:pt x="38" y="12"/>
                  <a:pt x="40" y="12"/>
                </a:cubicBezTo>
                <a:cubicBezTo>
                  <a:pt x="42" y="12"/>
                  <a:pt x="43" y="12"/>
                  <a:pt x="44" y="12"/>
                </a:cubicBezTo>
                <a:lnTo>
                  <a:pt x="44" y="0"/>
                </a:lnTo>
                <a:lnTo>
                  <a:pt x="56" y="0"/>
                </a:lnTo>
                <a:lnTo>
                  <a:pt x="56" y="13"/>
                </a:lnTo>
                <a:cubicBezTo>
                  <a:pt x="58" y="12"/>
                  <a:pt x="60" y="12"/>
                  <a:pt x="62" y="12"/>
                </a:cubicBezTo>
                <a:cubicBezTo>
                  <a:pt x="65" y="12"/>
                  <a:pt x="67" y="12"/>
                  <a:pt x="68" y="12"/>
                </a:cubicBezTo>
                <a:cubicBezTo>
                  <a:pt x="73" y="12"/>
                  <a:pt x="77" y="12"/>
                  <a:pt x="81" y="14"/>
                </a:cubicBezTo>
                <a:cubicBezTo>
                  <a:pt x="85" y="16"/>
                  <a:pt x="88" y="18"/>
                  <a:pt x="91" y="22"/>
                </a:cubicBezTo>
                <a:cubicBezTo>
                  <a:pt x="94" y="25"/>
                  <a:pt x="97" y="29"/>
                  <a:pt x="98" y="34"/>
                </a:cubicBezTo>
                <a:cubicBezTo>
                  <a:pt x="100" y="39"/>
                  <a:pt x="101" y="45"/>
                  <a:pt x="101" y="52"/>
                </a:cubicBezTo>
                <a:cubicBezTo>
                  <a:pt x="101" y="59"/>
                  <a:pt x="100" y="65"/>
                  <a:pt x="98" y="70"/>
                </a:cubicBezTo>
                <a:cubicBezTo>
                  <a:pt x="96" y="75"/>
                  <a:pt x="93" y="79"/>
                  <a:pt x="90" y="83"/>
                </a:cubicBezTo>
                <a:cubicBezTo>
                  <a:pt x="87" y="86"/>
                  <a:pt x="83" y="89"/>
                  <a:pt x="79" y="90"/>
                </a:cubicBezTo>
                <a:cubicBezTo>
                  <a:pt x="75" y="92"/>
                  <a:pt x="70" y="93"/>
                  <a:pt x="66" y="93"/>
                </a:cubicBezTo>
                <a:cubicBezTo>
                  <a:pt x="65" y="93"/>
                  <a:pt x="63" y="93"/>
                  <a:pt x="61" y="93"/>
                </a:cubicBezTo>
                <a:cubicBezTo>
                  <a:pt x="59" y="93"/>
                  <a:pt x="57" y="92"/>
                  <a:pt x="56" y="92"/>
                </a:cubicBezTo>
                <a:lnTo>
                  <a:pt x="56" y="106"/>
                </a:lnTo>
                <a:lnTo>
                  <a:pt x="44" y="106"/>
                </a:lnTo>
                <a:lnTo>
                  <a:pt x="44" y="9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0" name="Freeform 1950"/>
          <p:cNvSpPr>
            <a:spLocks/>
          </p:cNvSpPr>
          <p:nvPr userDrawn="1"/>
        </p:nvSpPr>
        <p:spPr bwMode="auto">
          <a:xfrm>
            <a:off x="1616076" y="625475"/>
            <a:ext cx="39688" cy="73025"/>
          </a:xfrm>
          <a:custGeom>
            <a:avLst/>
            <a:gdLst>
              <a:gd name="T0" fmla="*/ 0 w 55"/>
              <a:gd name="T1" fmla="*/ 0 h 101"/>
              <a:gd name="T2" fmla="*/ 0 w 55"/>
              <a:gd name="T3" fmla="*/ 0 h 101"/>
              <a:gd name="T4" fmla="*/ 55 w 55"/>
              <a:gd name="T5" fmla="*/ 0 h 101"/>
              <a:gd name="T6" fmla="*/ 55 w 55"/>
              <a:gd name="T7" fmla="*/ 10 h 101"/>
              <a:gd name="T8" fmla="*/ 12 w 55"/>
              <a:gd name="T9" fmla="*/ 10 h 101"/>
              <a:gd name="T10" fmla="*/ 12 w 55"/>
              <a:gd name="T11" fmla="*/ 43 h 101"/>
              <a:gd name="T12" fmla="*/ 51 w 55"/>
              <a:gd name="T13" fmla="*/ 43 h 101"/>
              <a:gd name="T14" fmla="*/ 51 w 55"/>
              <a:gd name="T15" fmla="*/ 54 h 101"/>
              <a:gd name="T16" fmla="*/ 12 w 55"/>
              <a:gd name="T17" fmla="*/ 54 h 101"/>
              <a:gd name="T18" fmla="*/ 12 w 55"/>
              <a:gd name="T19" fmla="*/ 90 h 101"/>
              <a:gd name="T20" fmla="*/ 55 w 55"/>
              <a:gd name="T21" fmla="*/ 90 h 101"/>
              <a:gd name="T22" fmla="*/ 55 w 55"/>
              <a:gd name="T23" fmla="*/ 101 h 101"/>
              <a:gd name="T24" fmla="*/ 0 w 55"/>
              <a:gd name="T25" fmla="*/ 101 h 101"/>
              <a:gd name="T26" fmla="*/ 0 w 55"/>
              <a:gd name="T2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01">
                <a:moveTo>
                  <a:pt x="0" y="0"/>
                </a:moveTo>
                <a:lnTo>
                  <a:pt x="0" y="0"/>
                </a:lnTo>
                <a:lnTo>
                  <a:pt x="55" y="0"/>
                </a:lnTo>
                <a:lnTo>
                  <a:pt x="55" y="10"/>
                </a:lnTo>
                <a:lnTo>
                  <a:pt x="12" y="10"/>
                </a:lnTo>
                <a:lnTo>
                  <a:pt x="12" y="43"/>
                </a:lnTo>
                <a:lnTo>
                  <a:pt x="51" y="43"/>
                </a:lnTo>
                <a:lnTo>
                  <a:pt x="51" y="54"/>
                </a:lnTo>
                <a:lnTo>
                  <a:pt x="12" y="54"/>
                </a:lnTo>
                <a:lnTo>
                  <a:pt x="12" y="90"/>
                </a:lnTo>
                <a:lnTo>
                  <a:pt x="55" y="90"/>
                </a:lnTo>
                <a:lnTo>
                  <a:pt x="55" y="101"/>
                </a:lnTo>
                <a:lnTo>
                  <a:pt x="0" y="101"/>
                </a:lnTo>
                <a:lnTo>
                  <a:pt x="0" y="0"/>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1" name="Freeform 1951"/>
          <p:cNvSpPr>
            <a:spLocks noEditPoints="1"/>
          </p:cNvSpPr>
          <p:nvPr userDrawn="1"/>
        </p:nvSpPr>
        <p:spPr bwMode="auto">
          <a:xfrm>
            <a:off x="1665288" y="625475"/>
            <a:ext cx="63500" cy="85725"/>
          </a:xfrm>
          <a:custGeom>
            <a:avLst/>
            <a:gdLst>
              <a:gd name="T0" fmla="*/ 66 w 91"/>
              <a:gd name="T1" fmla="*/ 90 h 119"/>
              <a:gd name="T2" fmla="*/ 66 w 91"/>
              <a:gd name="T3" fmla="*/ 90 h 119"/>
              <a:gd name="T4" fmla="*/ 66 w 91"/>
              <a:gd name="T5" fmla="*/ 10 h 119"/>
              <a:gd name="T6" fmla="*/ 36 w 91"/>
              <a:gd name="T7" fmla="*/ 10 h 119"/>
              <a:gd name="T8" fmla="*/ 34 w 91"/>
              <a:gd name="T9" fmla="*/ 39 h 119"/>
              <a:gd name="T10" fmla="*/ 31 w 91"/>
              <a:gd name="T11" fmla="*/ 61 h 119"/>
              <a:gd name="T12" fmla="*/ 27 w 91"/>
              <a:gd name="T13" fmla="*/ 78 h 119"/>
              <a:gd name="T14" fmla="*/ 23 w 91"/>
              <a:gd name="T15" fmla="*/ 90 h 119"/>
              <a:gd name="T16" fmla="*/ 66 w 91"/>
              <a:gd name="T17" fmla="*/ 90 h 119"/>
              <a:gd name="T18" fmla="*/ 91 w 91"/>
              <a:gd name="T19" fmla="*/ 119 h 119"/>
              <a:gd name="T20" fmla="*/ 91 w 91"/>
              <a:gd name="T21" fmla="*/ 119 h 119"/>
              <a:gd name="T22" fmla="*/ 83 w 91"/>
              <a:gd name="T23" fmla="*/ 119 h 119"/>
              <a:gd name="T24" fmla="*/ 81 w 91"/>
              <a:gd name="T25" fmla="*/ 101 h 119"/>
              <a:gd name="T26" fmla="*/ 10 w 91"/>
              <a:gd name="T27" fmla="*/ 101 h 119"/>
              <a:gd name="T28" fmla="*/ 8 w 91"/>
              <a:gd name="T29" fmla="*/ 119 h 119"/>
              <a:gd name="T30" fmla="*/ 0 w 91"/>
              <a:gd name="T31" fmla="*/ 119 h 119"/>
              <a:gd name="T32" fmla="*/ 0 w 91"/>
              <a:gd name="T33" fmla="*/ 90 h 119"/>
              <a:gd name="T34" fmla="*/ 10 w 91"/>
              <a:gd name="T35" fmla="*/ 90 h 119"/>
              <a:gd name="T36" fmla="*/ 13 w 91"/>
              <a:gd name="T37" fmla="*/ 82 h 119"/>
              <a:gd name="T38" fmla="*/ 18 w 91"/>
              <a:gd name="T39" fmla="*/ 66 h 119"/>
              <a:gd name="T40" fmla="*/ 22 w 91"/>
              <a:gd name="T41" fmla="*/ 39 h 119"/>
              <a:gd name="T42" fmla="*/ 24 w 91"/>
              <a:gd name="T43" fmla="*/ 0 h 119"/>
              <a:gd name="T44" fmla="*/ 78 w 91"/>
              <a:gd name="T45" fmla="*/ 0 h 119"/>
              <a:gd name="T46" fmla="*/ 78 w 91"/>
              <a:gd name="T47" fmla="*/ 90 h 119"/>
              <a:gd name="T48" fmla="*/ 91 w 91"/>
              <a:gd name="T49" fmla="*/ 90 h 119"/>
              <a:gd name="T50" fmla="*/ 91 w 91"/>
              <a:gd name="T51"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19">
                <a:moveTo>
                  <a:pt x="66" y="90"/>
                </a:moveTo>
                <a:lnTo>
                  <a:pt x="66" y="90"/>
                </a:lnTo>
                <a:lnTo>
                  <a:pt x="66" y="10"/>
                </a:lnTo>
                <a:lnTo>
                  <a:pt x="36" y="10"/>
                </a:lnTo>
                <a:cubicBezTo>
                  <a:pt x="35" y="21"/>
                  <a:pt x="35" y="30"/>
                  <a:pt x="34" y="39"/>
                </a:cubicBezTo>
                <a:cubicBezTo>
                  <a:pt x="33" y="47"/>
                  <a:pt x="32" y="55"/>
                  <a:pt x="31" y="61"/>
                </a:cubicBezTo>
                <a:cubicBezTo>
                  <a:pt x="30" y="68"/>
                  <a:pt x="29" y="73"/>
                  <a:pt x="27" y="78"/>
                </a:cubicBezTo>
                <a:cubicBezTo>
                  <a:pt x="26" y="83"/>
                  <a:pt x="24" y="87"/>
                  <a:pt x="23" y="90"/>
                </a:cubicBezTo>
                <a:lnTo>
                  <a:pt x="66" y="90"/>
                </a:lnTo>
                <a:close/>
                <a:moveTo>
                  <a:pt x="91" y="119"/>
                </a:moveTo>
                <a:lnTo>
                  <a:pt x="91" y="119"/>
                </a:lnTo>
                <a:lnTo>
                  <a:pt x="83" y="119"/>
                </a:lnTo>
                <a:lnTo>
                  <a:pt x="81" y="101"/>
                </a:lnTo>
                <a:lnTo>
                  <a:pt x="10" y="101"/>
                </a:lnTo>
                <a:lnTo>
                  <a:pt x="8" y="119"/>
                </a:lnTo>
                <a:lnTo>
                  <a:pt x="0" y="119"/>
                </a:lnTo>
                <a:lnTo>
                  <a:pt x="0" y="90"/>
                </a:lnTo>
                <a:lnTo>
                  <a:pt x="10" y="90"/>
                </a:lnTo>
                <a:cubicBezTo>
                  <a:pt x="11" y="89"/>
                  <a:pt x="12" y="86"/>
                  <a:pt x="13" y="82"/>
                </a:cubicBezTo>
                <a:cubicBezTo>
                  <a:pt x="15" y="79"/>
                  <a:pt x="17" y="73"/>
                  <a:pt x="18" y="66"/>
                </a:cubicBezTo>
                <a:cubicBezTo>
                  <a:pt x="20" y="59"/>
                  <a:pt x="21" y="49"/>
                  <a:pt x="22" y="39"/>
                </a:cubicBezTo>
                <a:cubicBezTo>
                  <a:pt x="24" y="28"/>
                  <a:pt x="24" y="15"/>
                  <a:pt x="24" y="0"/>
                </a:cubicBezTo>
                <a:lnTo>
                  <a:pt x="78" y="0"/>
                </a:lnTo>
                <a:lnTo>
                  <a:pt x="78" y="90"/>
                </a:lnTo>
                <a:lnTo>
                  <a:pt x="91" y="90"/>
                </a:lnTo>
                <a:lnTo>
                  <a:pt x="91" y="119"/>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2" name="Freeform 1952"/>
          <p:cNvSpPr>
            <a:spLocks/>
          </p:cNvSpPr>
          <p:nvPr userDrawn="1"/>
        </p:nvSpPr>
        <p:spPr bwMode="auto">
          <a:xfrm>
            <a:off x="1743076" y="625475"/>
            <a:ext cx="39688" cy="73025"/>
          </a:xfrm>
          <a:custGeom>
            <a:avLst/>
            <a:gdLst>
              <a:gd name="T0" fmla="*/ 0 w 55"/>
              <a:gd name="T1" fmla="*/ 0 h 101"/>
              <a:gd name="T2" fmla="*/ 0 w 55"/>
              <a:gd name="T3" fmla="*/ 0 h 101"/>
              <a:gd name="T4" fmla="*/ 55 w 55"/>
              <a:gd name="T5" fmla="*/ 0 h 101"/>
              <a:gd name="T6" fmla="*/ 55 w 55"/>
              <a:gd name="T7" fmla="*/ 10 h 101"/>
              <a:gd name="T8" fmla="*/ 12 w 55"/>
              <a:gd name="T9" fmla="*/ 10 h 101"/>
              <a:gd name="T10" fmla="*/ 12 w 55"/>
              <a:gd name="T11" fmla="*/ 43 h 101"/>
              <a:gd name="T12" fmla="*/ 51 w 55"/>
              <a:gd name="T13" fmla="*/ 43 h 101"/>
              <a:gd name="T14" fmla="*/ 51 w 55"/>
              <a:gd name="T15" fmla="*/ 54 h 101"/>
              <a:gd name="T16" fmla="*/ 12 w 55"/>
              <a:gd name="T17" fmla="*/ 54 h 101"/>
              <a:gd name="T18" fmla="*/ 12 w 55"/>
              <a:gd name="T19" fmla="*/ 90 h 101"/>
              <a:gd name="T20" fmla="*/ 55 w 55"/>
              <a:gd name="T21" fmla="*/ 90 h 101"/>
              <a:gd name="T22" fmla="*/ 55 w 55"/>
              <a:gd name="T23" fmla="*/ 101 h 101"/>
              <a:gd name="T24" fmla="*/ 0 w 55"/>
              <a:gd name="T25" fmla="*/ 101 h 101"/>
              <a:gd name="T26" fmla="*/ 0 w 55"/>
              <a:gd name="T2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01">
                <a:moveTo>
                  <a:pt x="0" y="0"/>
                </a:moveTo>
                <a:lnTo>
                  <a:pt x="0" y="0"/>
                </a:lnTo>
                <a:lnTo>
                  <a:pt x="55" y="0"/>
                </a:lnTo>
                <a:lnTo>
                  <a:pt x="55" y="10"/>
                </a:lnTo>
                <a:lnTo>
                  <a:pt x="12" y="10"/>
                </a:lnTo>
                <a:lnTo>
                  <a:pt x="12" y="43"/>
                </a:lnTo>
                <a:lnTo>
                  <a:pt x="51" y="43"/>
                </a:lnTo>
                <a:lnTo>
                  <a:pt x="51" y="54"/>
                </a:lnTo>
                <a:lnTo>
                  <a:pt x="12" y="54"/>
                </a:lnTo>
                <a:lnTo>
                  <a:pt x="12" y="90"/>
                </a:lnTo>
                <a:lnTo>
                  <a:pt x="55" y="90"/>
                </a:lnTo>
                <a:lnTo>
                  <a:pt x="55" y="101"/>
                </a:lnTo>
                <a:lnTo>
                  <a:pt x="0" y="101"/>
                </a:lnTo>
                <a:lnTo>
                  <a:pt x="0" y="0"/>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3" name="Freeform 1953"/>
          <p:cNvSpPr>
            <a:spLocks noEditPoints="1"/>
          </p:cNvSpPr>
          <p:nvPr userDrawn="1"/>
        </p:nvSpPr>
        <p:spPr bwMode="auto">
          <a:xfrm>
            <a:off x="1798638" y="623888"/>
            <a:ext cx="46038" cy="74613"/>
          </a:xfrm>
          <a:custGeom>
            <a:avLst/>
            <a:gdLst>
              <a:gd name="T0" fmla="*/ 25 w 63"/>
              <a:gd name="T1" fmla="*/ 10 h 102"/>
              <a:gd name="T2" fmla="*/ 25 w 63"/>
              <a:gd name="T3" fmla="*/ 10 h 102"/>
              <a:gd name="T4" fmla="*/ 18 w 63"/>
              <a:gd name="T5" fmla="*/ 10 h 102"/>
              <a:gd name="T6" fmla="*/ 12 w 63"/>
              <a:gd name="T7" fmla="*/ 11 h 102"/>
              <a:gd name="T8" fmla="*/ 12 w 63"/>
              <a:gd name="T9" fmla="*/ 53 h 102"/>
              <a:gd name="T10" fmla="*/ 14 w 63"/>
              <a:gd name="T11" fmla="*/ 53 h 102"/>
              <a:gd name="T12" fmla="*/ 18 w 63"/>
              <a:gd name="T13" fmla="*/ 53 h 102"/>
              <a:gd name="T14" fmla="*/ 21 w 63"/>
              <a:gd name="T15" fmla="*/ 53 h 102"/>
              <a:gd name="T16" fmla="*/ 23 w 63"/>
              <a:gd name="T17" fmla="*/ 53 h 102"/>
              <a:gd name="T18" fmla="*/ 33 w 63"/>
              <a:gd name="T19" fmla="*/ 52 h 102"/>
              <a:gd name="T20" fmla="*/ 42 w 63"/>
              <a:gd name="T21" fmla="*/ 49 h 102"/>
              <a:gd name="T22" fmla="*/ 48 w 63"/>
              <a:gd name="T23" fmla="*/ 42 h 102"/>
              <a:gd name="T24" fmla="*/ 50 w 63"/>
              <a:gd name="T25" fmla="*/ 31 h 102"/>
              <a:gd name="T26" fmla="*/ 48 w 63"/>
              <a:gd name="T27" fmla="*/ 21 h 102"/>
              <a:gd name="T28" fmla="*/ 42 w 63"/>
              <a:gd name="T29" fmla="*/ 14 h 102"/>
              <a:gd name="T30" fmla="*/ 34 w 63"/>
              <a:gd name="T31" fmla="*/ 11 h 102"/>
              <a:gd name="T32" fmla="*/ 25 w 63"/>
              <a:gd name="T33" fmla="*/ 10 h 102"/>
              <a:gd name="T34" fmla="*/ 0 w 63"/>
              <a:gd name="T35" fmla="*/ 2 h 102"/>
              <a:gd name="T36" fmla="*/ 0 w 63"/>
              <a:gd name="T37" fmla="*/ 2 h 102"/>
              <a:gd name="T38" fmla="*/ 12 w 63"/>
              <a:gd name="T39" fmla="*/ 0 h 102"/>
              <a:gd name="T40" fmla="*/ 25 w 63"/>
              <a:gd name="T41" fmla="*/ 0 h 102"/>
              <a:gd name="T42" fmla="*/ 38 w 63"/>
              <a:gd name="T43" fmla="*/ 1 h 102"/>
              <a:gd name="T44" fmla="*/ 50 w 63"/>
              <a:gd name="T45" fmla="*/ 6 h 102"/>
              <a:gd name="T46" fmla="*/ 60 w 63"/>
              <a:gd name="T47" fmla="*/ 15 h 102"/>
              <a:gd name="T48" fmla="*/ 63 w 63"/>
              <a:gd name="T49" fmla="*/ 31 h 102"/>
              <a:gd name="T50" fmla="*/ 60 w 63"/>
              <a:gd name="T51" fmla="*/ 46 h 102"/>
              <a:gd name="T52" fmla="*/ 51 w 63"/>
              <a:gd name="T53" fmla="*/ 56 h 102"/>
              <a:gd name="T54" fmla="*/ 39 w 63"/>
              <a:gd name="T55" fmla="*/ 62 h 102"/>
              <a:gd name="T56" fmla="*/ 24 w 63"/>
              <a:gd name="T57" fmla="*/ 64 h 102"/>
              <a:gd name="T58" fmla="*/ 22 w 63"/>
              <a:gd name="T59" fmla="*/ 64 h 102"/>
              <a:gd name="T60" fmla="*/ 18 w 63"/>
              <a:gd name="T61" fmla="*/ 64 h 102"/>
              <a:gd name="T62" fmla="*/ 15 w 63"/>
              <a:gd name="T63" fmla="*/ 64 h 102"/>
              <a:gd name="T64" fmla="*/ 12 w 63"/>
              <a:gd name="T65" fmla="*/ 63 h 102"/>
              <a:gd name="T66" fmla="*/ 12 w 63"/>
              <a:gd name="T67" fmla="*/ 102 h 102"/>
              <a:gd name="T68" fmla="*/ 0 w 63"/>
              <a:gd name="T69" fmla="*/ 102 h 102"/>
              <a:gd name="T70" fmla="*/ 0 w 63"/>
              <a:gd name="T71" fmla="*/ 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102">
                <a:moveTo>
                  <a:pt x="25" y="10"/>
                </a:moveTo>
                <a:lnTo>
                  <a:pt x="25" y="10"/>
                </a:lnTo>
                <a:cubicBezTo>
                  <a:pt x="22" y="10"/>
                  <a:pt x="20" y="10"/>
                  <a:pt x="18" y="10"/>
                </a:cubicBezTo>
                <a:cubicBezTo>
                  <a:pt x="15" y="10"/>
                  <a:pt x="13" y="10"/>
                  <a:pt x="12" y="11"/>
                </a:cubicBezTo>
                <a:lnTo>
                  <a:pt x="12" y="53"/>
                </a:lnTo>
                <a:cubicBezTo>
                  <a:pt x="13" y="53"/>
                  <a:pt x="13" y="53"/>
                  <a:pt x="14" y="53"/>
                </a:cubicBezTo>
                <a:cubicBezTo>
                  <a:pt x="16" y="53"/>
                  <a:pt x="17" y="53"/>
                  <a:pt x="18" y="53"/>
                </a:cubicBezTo>
                <a:cubicBezTo>
                  <a:pt x="19" y="53"/>
                  <a:pt x="20" y="53"/>
                  <a:pt x="21" y="53"/>
                </a:cubicBezTo>
                <a:lnTo>
                  <a:pt x="23" y="53"/>
                </a:lnTo>
                <a:cubicBezTo>
                  <a:pt x="27" y="53"/>
                  <a:pt x="30" y="53"/>
                  <a:pt x="33" y="52"/>
                </a:cubicBezTo>
                <a:cubicBezTo>
                  <a:pt x="36" y="52"/>
                  <a:pt x="39" y="50"/>
                  <a:pt x="42" y="49"/>
                </a:cubicBezTo>
                <a:cubicBezTo>
                  <a:pt x="44" y="47"/>
                  <a:pt x="47" y="45"/>
                  <a:pt x="48" y="42"/>
                </a:cubicBezTo>
                <a:cubicBezTo>
                  <a:pt x="50" y="39"/>
                  <a:pt x="50" y="35"/>
                  <a:pt x="50" y="31"/>
                </a:cubicBezTo>
                <a:cubicBezTo>
                  <a:pt x="50" y="27"/>
                  <a:pt x="50" y="23"/>
                  <a:pt x="48" y="21"/>
                </a:cubicBezTo>
                <a:cubicBezTo>
                  <a:pt x="47" y="18"/>
                  <a:pt x="45" y="16"/>
                  <a:pt x="42" y="14"/>
                </a:cubicBezTo>
                <a:cubicBezTo>
                  <a:pt x="40" y="13"/>
                  <a:pt x="37" y="12"/>
                  <a:pt x="34" y="11"/>
                </a:cubicBezTo>
                <a:cubicBezTo>
                  <a:pt x="31" y="10"/>
                  <a:pt x="28" y="10"/>
                  <a:pt x="25" y="10"/>
                </a:cubicBezTo>
                <a:close/>
                <a:moveTo>
                  <a:pt x="0" y="2"/>
                </a:moveTo>
                <a:lnTo>
                  <a:pt x="0" y="2"/>
                </a:lnTo>
                <a:cubicBezTo>
                  <a:pt x="4" y="1"/>
                  <a:pt x="8" y="0"/>
                  <a:pt x="12" y="0"/>
                </a:cubicBezTo>
                <a:cubicBezTo>
                  <a:pt x="16" y="0"/>
                  <a:pt x="20" y="0"/>
                  <a:pt x="25" y="0"/>
                </a:cubicBezTo>
                <a:cubicBezTo>
                  <a:pt x="29" y="0"/>
                  <a:pt x="33" y="0"/>
                  <a:pt x="38" y="1"/>
                </a:cubicBezTo>
                <a:cubicBezTo>
                  <a:pt x="43" y="2"/>
                  <a:pt x="47" y="3"/>
                  <a:pt x="50" y="6"/>
                </a:cubicBezTo>
                <a:cubicBezTo>
                  <a:pt x="54" y="8"/>
                  <a:pt x="57" y="11"/>
                  <a:pt x="60" y="15"/>
                </a:cubicBezTo>
                <a:cubicBezTo>
                  <a:pt x="62" y="19"/>
                  <a:pt x="63" y="24"/>
                  <a:pt x="63" y="31"/>
                </a:cubicBezTo>
                <a:cubicBezTo>
                  <a:pt x="63" y="37"/>
                  <a:pt x="62" y="42"/>
                  <a:pt x="60" y="46"/>
                </a:cubicBezTo>
                <a:cubicBezTo>
                  <a:pt x="58" y="50"/>
                  <a:pt x="55" y="54"/>
                  <a:pt x="51" y="56"/>
                </a:cubicBezTo>
                <a:cubicBezTo>
                  <a:pt x="47" y="59"/>
                  <a:pt x="43" y="61"/>
                  <a:pt x="39" y="62"/>
                </a:cubicBezTo>
                <a:cubicBezTo>
                  <a:pt x="34" y="63"/>
                  <a:pt x="29" y="64"/>
                  <a:pt x="24" y="64"/>
                </a:cubicBezTo>
                <a:lnTo>
                  <a:pt x="22" y="64"/>
                </a:lnTo>
                <a:cubicBezTo>
                  <a:pt x="20" y="64"/>
                  <a:pt x="19" y="64"/>
                  <a:pt x="18" y="64"/>
                </a:cubicBezTo>
                <a:cubicBezTo>
                  <a:pt x="17" y="64"/>
                  <a:pt x="16" y="64"/>
                  <a:pt x="15" y="64"/>
                </a:cubicBezTo>
                <a:cubicBezTo>
                  <a:pt x="13" y="63"/>
                  <a:pt x="13" y="63"/>
                  <a:pt x="12" y="63"/>
                </a:cubicBezTo>
                <a:lnTo>
                  <a:pt x="12" y="102"/>
                </a:lnTo>
                <a:lnTo>
                  <a:pt x="0" y="102"/>
                </a:lnTo>
                <a:lnTo>
                  <a:pt x="0" y="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4" name="Freeform 1954"/>
          <p:cNvSpPr>
            <a:spLocks noEditPoints="1"/>
          </p:cNvSpPr>
          <p:nvPr userDrawn="1"/>
        </p:nvSpPr>
        <p:spPr bwMode="auto">
          <a:xfrm>
            <a:off x="1844676" y="623888"/>
            <a:ext cx="57150" cy="74613"/>
          </a:xfrm>
          <a:custGeom>
            <a:avLst/>
            <a:gdLst>
              <a:gd name="T0" fmla="*/ 26 w 82"/>
              <a:gd name="T1" fmla="*/ 64 h 103"/>
              <a:gd name="T2" fmla="*/ 26 w 82"/>
              <a:gd name="T3" fmla="*/ 64 h 103"/>
              <a:gd name="T4" fmla="*/ 55 w 82"/>
              <a:gd name="T5" fmla="*/ 64 h 103"/>
              <a:gd name="T6" fmla="*/ 44 w 82"/>
              <a:gd name="T7" fmla="*/ 34 h 103"/>
              <a:gd name="T8" fmla="*/ 40 w 82"/>
              <a:gd name="T9" fmla="*/ 18 h 103"/>
              <a:gd name="T10" fmla="*/ 40 w 82"/>
              <a:gd name="T11" fmla="*/ 18 h 103"/>
              <a:gd name="T12" fmla="*/ 37 w 82"/>
              <a:gd name="T13" fmla="*/ 34 h 103"/>
              <a:gd name="T14" fmla="*/ 26 w 82"/>
              <a:gd name="T15" fmla="*/ 64 h 103"/>
              <a:gd name="T16" fmla="*/ 59 w 82"/>
              <a:gd name="T17" fmla="*/ 75 h 103"/>
              <a:gd name="T18" fmla="*/ 59 w 82"/>
              <a:gd name="T19" fmla="*/ 75 h 103"/>
              <a:gd name="T20" fmla="*/ 22 w 82"/>
              <a:gd name="T21" fmla="*/ 75 h 103"/>
              <a:gd name="T22" fmla="*/ 12 w 82"/>
              <a:gd name="T23" fmla="*/ 103 h 103"/>
              <a:gd name="T24" fmla="*/ 0 w 82"/>
              <a:gd name="T25" fmla="*/ 103 h 103"/>
              <a:gd name="T26" fmla="*/ 38 w 82"/>
              <a:gd name="T27" fmla="*/ 0 h 103"/>
              <a:gd name="T28" fmla="*/ 43 w 82"/>
              <a:gd name="T29" fmla="*/ 0 h 103"/>
              <a:gd name="T30" fmla="*/ 82 w 82"/>
              <a:gd name="T31" fmla="*/ 103 h 103"/>
              <a:gd name="T32" fmla="*/ 69 w 82"/>
              <a:gd name="T33" fmla="*/ 103 h 103"/>
              <a:gd name="T34" fmla="*/ 59 w 82"/>
              <a:gd name="T35" fmla="*/ 7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03">
                <a:moveTo>
                  <a:pt x="26" y="64"/>
                </a:moveTo>
                <a:lnTo>
                  <a:pt x="26" y="64"/>
                </a:lnTo>
                <a:lnTo>
                  <a:pt x="55" y="64"/>
                </a:lnTo>
                <a:lnTo>
                  <a:pt x="44" y="34"/>
                </a:lnTo>
                <a:lnTo>
                  <a:pt x="40" y="18"/>
                </a:lnTo>
                <a:lnTo>
                  <a:pt x="40" y="18"/>
                </a:lnTo>
                <a:lnTo>
                  <a:pt x="37" y="34"/>
                </a:lnTo>
                <a:lnTo>
                  <a:pt x="26" y="64"/>
                </a:lnTo>
                <a:close/>
                <a:moveTo>
                  <a:pt x="59" y="75"/>
                </a:moveTo>
                <a:lnTo>
                  <a:pt x="59" y="75"/>
                </a:lnTo>
                <a:lnTo>
                  <a:pt x="22" y="75"/>
                </a:lnTo>
                <a:lnTo>
                  <a:pt x="12" y="103"/>
                </a:lnTo>
                <a:lnTo>
                  <a:pt x="0" y="103"/>
                </a:lnTo>
                <a:lnTo>
                  <a:pt x="38" y="0"/>
                </a:lnTo>
                <a:lnTo>
                  <a:pt x="43" y="0"/>
                </a:lnTo>
                <a:lnTo>
                  <a:pt x="82" y="103"/>
                </a:lnTo>
                <a:lnTo>
                  <a:pt x="69" y="103"/>
                </a:lnTo>
                <a:lnTo>
                  <a:pt x="59" y="75"/>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5" name="Freeform 1955"/>
          <p:cNvSpPr>
            <a:spLocks/>
          </p:cNvSpPr>
          <p:nvPr userDrawn="1"/>
        </p:nvSpPr>
        <p:spPr bwMode="auto">
          <a:xfrm>
            <a:off x="1912938" y="625475"/>
            <a:ext cx="58738" cy="85725"/>
          </a:xfrm>
          <a:custGeom>
            <a:avLst/>
            <a:gdLst>
              <a:gd name="T0" fmla="*/ 83 w 83"/>
              <a:gd name="T1" fmla="*/ 119 h 119"/>
              <a:gd name="T2" fmla="*/ 83 w 83"/>
              <a:gd name="T3" fmla="*/ 119 h 119"/>
              <a:gd name="T4" fmla="*/ 75 w 83"/>
              <a:gd name="T5" fmla="*/ 119 h 119"/>
              <a:gd name="T6" fmla="*/ 73 w 83"/>
              <a:gd name="T7" fmla="*/ 101 h 119"/>
              <a:gd name="T8" fmla="*/ 0 w 83"/>
              <a:gd name="T9" fmla="*/ 101 h 119"/>
              <a:gd name="T10" fmla="*/ 0 w 83"/>
              <a:gd name="T11" fmla="*/ 0 h 119"/>
              <a:gd name="T12" fmla="*/ 12 w 83"/>
              <a:gd name="T13" fmla="*/ 0 h 119"/>
              <a:gd name="T14" fmla="*/ 12 w 83"/>
              <a:gd name="T15" fmla="*/ 90 h 119"/>
              <a:gd name="T16" fmla="*/ 58 w 83"/>
              <a:gd name="T17" fmla="*/ 90 h 119"/>
              <a:gd name="T18" fmla="*/ 58 w 83"/>
              <a:gd name="T19" fmla="*/ 0 h 119"/>
              <a:gd name="T20" fmla="*/ 70 w 83"/>
              <a:gd name="T21" fmla="*/ 0 h 119"/>
              <a:gd name="T22" fmla="*/ 70 w 83"/>
              <a:gd name="T23" fmla="*/ 90 h 119"/>
              <a:gd name="T24" fmla="*/ 83 w 83"/>
              <a:gd name="T25" fmla="*/ 90 h 119"/>
              <a:gd name="T26" fmla="*/ 83 w 83"/>
              <a:gd name="T27"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19">
                <a:moveTo>
                  <a:pt x="83" y="119"/>
                </a:moveTo>
                <a:lnTo>
                  <a:pt x="83" y="119"/>
                </a:lnTo>
                <a:lnTo>
                  <a:pt x="75" y="119"/>
                </a:lnTo>
                <a:lnTo>
                  <a:pt x="73" y="101"/>
                </a:lnTo>
                <a:lnTo>
                  <a:pt x="0" y="101"/>
                </a:lnTo>
                <a:lnTo>
                  <a:pt x="0" y="0"/>
                </a:lnTo>
                <a:lnTo>
                  <a:pt x="12" y="0"/>
                </a:lnTo>
                <a:lnTo>
                  <a:pt x="12" y="90"/>
                </a:lnTo>
                <a:lnTo>
                  <a:pt x="58" y="90"/>
                </a:lnTo>
                <a:lnTo>
                  <a:pt x="58" y="0"/>
                </a:lnTo>
                <a:lnTo>
                  <a:pt x="70" y="0"/>
                </a:lnTo>
                <a:lnTo>
                  <a:pt x="70" y="90"/>
                </a:lnTo>
                <a:lnTo>
                  <a:pt x="83" y="90"/>
                </a:lnTo>
                <a:lnTo>
                  <a:pt x="83" y="119"/>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6" name="Freeform 1956"/>
          <p:cNvSpPr>
            <a:spLocks/>
          </p:cNvSpPr>
          <p:nvPr userDrawn="1"/>
        </p:nvSpPr>
        <p:spPr bwMode="auto">
          <a:xfrm>
            <a:off x="1984376" y="625475"/>
            <a:ext cx="52388" cy="73025"/>
          </a:xfrm>
          <a:custGeom>
            <a:avLst/>
            <a:gdLst>
              <a:gd name="T0" fmla="*/ 62 w 74"/>
              <a:gd name="T1" fmla="*/ 32 h 101"/>
              <a:gd name="T2" fmla="*/ 62 w 74"/>
              <a:gd name="T3" fmla="*/ 32 h 101"/>
              <a:gd name="T4" fmla="*/ 63 w 74"/>
              <a:gd name="T5" fmla="*/ 21 h 101"/>
              <a:gd name="T6" fmla="*/ 62 w 74"/>
              <a:gd name="T7" fmla="*/ 21 h 101"/>
              <a:gd name="T8" fmla="*/ 56 w 74"/>
              <a:gd name="T9" fmla="*/ 33 h 101"/>
              <a:gd name="T10" fmla="*/ 7 w 74"/>
              <a:gd name="T11" fmla="*/ 101 h 101"/>
              <a:gd name="T12" fmla="*/ 0 w 74"/>
              <a:gd name="T13" fmla="*/ 101 h 101"/>
              <a:gd name="T14" fmla="*/ 0 w 74"/>
              <a:gd name="T15" fmla="*/ 0 h 101"/>
              <a:gd name="T16" fmla="*/ 12 w 74"/>
              <a:gd name="T17" fmla="*/ 0 h 101"/>
              <a:gd name="T18" fmla="*/ 12 w 74"/>
              <a:gd name="T19" fmla="*/ 69 h 101"/>
              <a:gd name="T20" fmla="*/ 11 w 74"/>
              <a:gd name="T21" fmla="*/ 80 h 101"/>
              <a:gd name="T22" fmla="*/ 12 w 74"/>
              <a:gd name="T23" fmla="*/ 80 h 101"/>
              <a:gd name="T24" fmla="*/ 18 w 74"/>
              <a:gd name="T25" fmla="*/ 68 h 101"/>
              <a:gd name="T26" fmla="*/ 67 w 74"/>
              <a:gd name="T27" fmla="*/ 0 h 101"/>
              <a:gd name="T28" fmla="*/ 74 w 74"/>
              <a:gd name="T29" fmla="*/ 0 h 101"/>
              <a:gd name="T30" fmla="*/ 74 w 74"/>
              <a:gd name="T31" fmla="*/ 101 h 101"/>
              <a:gd name="T32" fmla="*/ 62 w 74"/>
              <a:gd name="T33" fmla="*/ 101 h 101"/>
              <a:gd name="T34" fmla="*/ 62 w 74"/>
              <a:gd name="T35"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01">
                <a:moveTo>
                  <a:pt x="62" y="32"/>
                </a:moveTo>
                <a:lnTo>
                  <a:pt x="62" y="32"/>
                </a:lnTo>
                <a:lnTo>
                  <a:pt x="63" y="21"/>
                </a:lnTo>
                <a:lnTo>
                  <a:pt x="62" y="21"/>
                </a:lnTo>
                <a:lnTo>
                  <a:pt x="56" y="33"/>
                </a:lnTo>
                <a:lnTo>
                  <a:pt x="7" y="101"/>
                </a:lnTo>
                <a:lnTo>
                  <a:pt x="0" y="101"/>
                </a:lnTo>
                <a:lnTo>
                  <a:pt x="0" y="0"/>
                </a:lnTo>
                <a:lnTo>
                  <a:pt x="12" y="0"/>
                </a:lnTo>
                <a:lnTo>
                  <a:pt x="12" y="69"/>
                </a:lnTo>
                <a:lnTo>
                  <a:pt x="11" y="80"/>
                </a:lnTo>
                <a:lnTo>
                  <a:pt x="12" y="80"/>
                </a:lnTo>
                <a:lnTo>
                  <a:pt x="18" y="68"/>
                </a:lnTo>
                <a:lnTo>
                  <a:pt x="67" y="0"/>
                </a:lnTo>
                <a:lnTo>
                  <a:pt x="74" y="0"/>
                </a:lnTo>
                <a:lnTo>
                  <a:pt x="74" y="101"/>
                </a:lnTo>
                <a:lnTo>
                  <a:pt x="62" y="101"/>
                </a:lnTo>
                <a:lnTo>
                  <a:pt x="62" y="3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
        <p:nvSpPr>
          <p:cNvPr id="1157" name="Freeform 1957"/>
          <p:cNvSpPr>
            <a:spLocks/>
          </p:cNvSpPr>
          <p:nvPr userDrawn="1"/>
        </p:nvSpPr>
        <p:spPr bwMode="auto">
          <a:xfrm>
            <a:off x="2055813" y="625475"/>
            <a:ext cx="52388" cy="73025"/>
          </a:xfrm>
          <a:custGeom>
            <a:avLst/>
            <a:gdLst>
              <a:gd name="T0" fmla="*/ 61 w 73"/>
              <a:gd name="T1" fmla="*/ 32 h 101"/>
              <a:gd name="T2" fmla="*/ 61 w 73"/>
              <a:gd name="T3" fmla="*/ 32 h 101"/>
              <a:gd name="T4" fmla="*/ 62 w 73"/>
              <a:gd name="T5" fmla="*/ 21 h 101"/>
              <a:gd name="T6" fmla="*/ 62 w 73"/>
              <a:gd name="T7" fmla="*/ 21 h 101"/>
              <a:gd name="T8" fmla="*/ 55 w 73"/>
              <a:gd name="T9" fmla="*/ 33 h 101"/>
              <a:gd name="T10" fmla="*/ 7 w 73"/>
              <a:gd name="T11" fmla="*/ 101 h 101"/>
              <a:gd name="T12" fmla="*/ 0 w 73"/>
              <a:gd name="T13" fmla="*/ 101 h 101"/>
              <a:gd name="T14" fmla="*/ 0 w 73"/>
              <a:gd name="T15" fmla="*/ 0 h 101"/>
              <a:gd name="T16" fmla="*/ 12 w 73"/>
              <a:gd name="T17" fmla="*/ 0 h 101"/>
              <a:gd name="T18" fmla="*/ 12 w 73"/>
              <a:gd name="T19" fmla="*/ 69 h 101"/>
              <a:gd name="T20" fmla="*/ 11 w 73"/>
              <a:gd name="T21" fmla="*/ 80 h 101"/>
              <a:gd name="T22" fmla="*/ 11 w 73"/>
              <a:gd name="T23" fmla="*/ 80 h 101"/>
              <a:gd name="T24" fmla="*/ 18 w 73"/>
              <a:gd name="T25" fmla="*/ 68 h 101"/>
              <a:gd name="T26" fmla="*/ 66 w 73"/>
              <a:gd name="T27" fmla="*/ 0 h 101"/>
              <a:gd name="T28" fmla="*/ 73 w 73"/>
              <a:gd name="T29" fmla="*/ 0 h 101"/>
              <a:gd name="T30" fmla="*/ 73 w 73"/>
              <a:gd name="T31" fmla="*/ 101 h 101"/>
              <a:gd name="T32" fmla="*/ 61 w 73"/>
              <a:gd name="T33" fmla="*/ 101 h 101"/>
              <a:gd name="T34" fmla="*/ 61 w 73"/>
              <a:gd name="T35"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101">
                <a:moveTo>
                  <a:pt x="61" y="32"/>
                </a:moveTo>
                <a:lnTo>
                  <a:pt x="61" y="32"/>
                </a:lnTo>
                <a:lnTo>
                  <a:pt x="62" y="21"/>
                </a:lnTo>
                <a:lnTo>
                  <a:pt x="62" y="21"/>
                </a:lnTo>
                <a:lnTo>
                  <a:pt x="55" y="33"/>
                </a:lnTo>
                <a:lnTo>
                  <a:pt x="7" y="101"/>
                </a:lnTo>
                <a:lnTo>
                  <a:pt x="0" y="101"/>
                </a:lnTo>
                <a:lnTo>
                  <a:pt x="0" y="0"/>
                </a:lnTo>
                <a:lnTo>
                  <a:pt x="12" y="0"/>
                </a:lnTo>
                <a:lnTo>
                  <a:pt x="12" y="69"/>
                </a:lnTo>
                <a:lnTo>
                  <a:pt x="11" y="80"/>
                </a:lnTo>
                <a:lnTo>
                  <a:pt x="11" y="80"/>
                </a:lnTo>
                <a:lnTo>
                  <a:pt x="18" y="68"/>
                </a:lnTo>
                <a:lnTo>
                  <a:pt x="66" y="0"/>
                </a:lnTo>
                <a:lnTo>
                  <a:pt x="73" y="0"/>
                </a:lnTo>
                <a:lnTo>
                  <a:pt x="73" y="101"/>
                </a:lnTo>
                <a:lnTo>
                  <a:pt x="61" y="101"/>
                </a:lnTo>
                <a:lnTo>
                  <a:pt x="61" y="32"/>
                </a:lnTo>
                <a:close/>
              </a:path>
            </a:pathLst>
          </a:custGeom>
          <a:solidFill>
            <a:srgbClr val="1E5D2F"/>
          </a:solidFill>
          <a:ln w="0">
            <a:noFill/>
            <a:prstDash val="solid"/>
            <a:round/>
            <a:headEnd/>
            <a:tailEnd/>
          </a:ln>
        </p:spPr>
        <p:txBody>
          <a:bodyPr vert="horz" wrap="square" lIns="91440" tIns="45720" rIns="91440" bIns="45720" numCol="1" anchor="t" anchorCtr="0" compatLnSpc="1">
            <a:prstTxWarp prst="textNoShape">
              <a:avLst/>
            </a:prstTxWarp>
          </a:bodyPr>
          <a:lstStyle/>
          <a:p>
            <a:pPr defTabSz="457200"/>
            <a:endParaRPr lang="ru-RU" dirty="0">
              <a:solidFill>
                <a:prstClr val="black"/>
              </a:solidFill>
            </a:endParaRPr>
          </a:p>
        </p:txBody>
      </p:sp>
    </p:spTree>
    <p:extLst>
      <p:ext uri="{BB962C8B-B14F-4D97-AF65-F5344CB8AC3E}">
        <p14:creationId xmlns:p14="http://schemas.microsoft.com/office/powerpoint/2010/main" val="3215377382"/>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7.xml"/><Relationship Id="rId5" Type="http://schemas.openxmlformats.org/officeDocument/2006/relationships/image" Target="../media/image7.sv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8.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4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18.xml"/><Relationship Id="rId5" Type="http://schemas.openxmlformats.org/officeDocument/2006/relationships/image" Target="../media/image20.emf"/><Relationship Id="rId4" Type="http://schemas.openxmlformats.org/officeDocument/2006/relationships/image" Target="../media/image19.e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4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4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5.xml"/><Relationship Id="rId1" Type="http://schemas.openxmlformats.org/officeDocument/2006/relationships/slideLayout" Target="../slideLayouts/slideLayout4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4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24.png"/><Relationship Id="rId1" Type="http://schemas.openxmlformats.org/officeDocument/2006/relationships/slideLayout" Target="../slideLayouts/slideLayout6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9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24.png"/><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endParaRPr>
          </a:p>
        </p:txBody>
      </p:sp>
      <p:sp>
        <p:nvSpPr>
          <p:cNvPr id="4" name="object 4"/>
          <p:cNvSpPr/>
          <p:nvPr/>
        </p:nvSpPr>
        <p:spPr>
          <a:xfrm flipH="1">
            <a:off x="927568" y="2524212"/>
            <a:ext cx="45719" cy="2091186"/>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5" name="object 5"/>
          <p:cNvSpPr/>
          <p:nvPr/>
        </p:nvSpPr>
        <p:spPr>
          <a:xfrm>
            <a:off x="6304750" y="2506362"/>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6" name="object 6"/>
          <p:cNvSpPr txBox="1">
            <a:spLocks noGrp="1"/>
          </p:cNvSpPr>
          <p:nvPr>
            <p:ph type="title"/>
          </p:nvPr>
        </p:nvSpPr>
        <p:spPr>
          <a:xfrm>
            <a:off x="1115616" y="1873355"/>
            <a:ext cx="5056430" cy="3939540"/>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3200" b="0" dirty="0" smtClean="0">
                <a:solidFill>
                  <a:schemeClr val="tx1"/>
                </a:solidFill>
                <a:latin typeface="Times New Roman" panose="02020603050405020304" pitchFamily="18" charset="0"/>
                <a:ea typeface="Times New Roman" panose="02020603050405020304" pitchFamily="18" charset="0"/>
              </a:rPr>
              <a:t>Федеральный стандарт бухгалтерского учета </a:t>
            </a: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3200" b="0" dirty="0" smtClean="0">
                <a:solidFill>
                  <a:schemeClr val="tx1"/>
                </a:solidFill>
                <a:latin typeface="Times New Roman" panose="02020603050405020304" pitchFamily="18" charset="0"/>
                <a:ea typeface="Times New Roman" panose="02020603050405020304" pitchFamily="18" charset="0"/>
              </a:rPr>
              <a:t>для организаций государственного сектора </a:t>
            </a: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3200" b="0" dirty="0" smtClean="0">
                <a:solidFill>
                  <a:schemeClr val="tx1"/>
                </a:solidFill>
                <a:latin typeface="Times New Roman" panose="02020603050405020304" pitchFamily="18" charset="0"/>
                <a:ea typeface="Times New Roman" panose="02020603050405020304" pitchFamily="18" charset="0"/>
              </a:rPr>
              <a:t>«Учетная </a:t>
            </a:r>
            <a:r>
              <a:rPr lang="ru-RU" sz="3200" b="0" dirty="0">
                <a:solidFill>
                  <a:schemeClr val="tx1"/>
                </a:solidFill>
                <a:latin typeface="Times New Roman" panose="02020603050405020304" pitchFamily="18" charset="0"/>
                <a:ea typeface="Times New Roman" panose="02020603050405020304" pitchFamily="18" charset="0"/>
              </a:rPr>
              <a:t>политика, оценочные значения и ошибки</a:t>
            </a:r>
            <a:r>
              <a:rPr lang="ru-RU" sz="3200" b="0" dirty="0" smtClean="0">
                <a:solidFill>
                  <a:schemeClr val="tx1"/>
                </a:solidFill>
                <a:latin typeface="Times New Roman" panose="02020603050405020304" pitchFamily="18" charset="0"/>
                <a:ea typeface="Times New Roman" panose="02020603050405020304" pitchFamily="18" charset="0"/>
              </a:rPr>
              <a:t>»</a:t>
            </a:r>
            <a:r>
              <a:rPr lang="ru-RU" sz="3200" b="0" dirty="0">
                <a:latin typeface="Times New Roman" panose="02020603050405020304" pitchFamily="18" charset="0"/>
                <a:ea typeface="Times New Roman" panose="02020603050405020304" pitchFamily="18" charset="0"/>
              </a:rPr>
              <a:t/>
            </a:r>
            <a:br>
              <a:rPr lang="ru-RU" sz="3200" b="0" dirty="0">
                <a:latin typeface="Times New Roman" panose="02020603050405020304" pitchFamily="18" charset="0"/>
                <a:ea typeface="Times New Roman" panose="02020603050405020304" pitchFamily="18" charset="0"/>
              </a:rPr>
            </a:br>
            <a:r>
              <a:rPr lang="ru-RU" sz="3200" b="0" dirty="0" smtClean="0">
                <a:latin typeface="Times New Roman" panose="02020603050405020304" pitchFamily="18" charset="0"/>
                <a:ea typeface="Times New Roman" panose="02020603050405020304" pitchFamily="18" charset="0"/>
              </a:rPr>
              <a:t>от 30.12.2017 №274н</a:t>
            </a:r>
            <a:endParaRPr sz="2824" dirty="0"/>
          </a:p>
        </p:txBody>
      </p:sp>
      <p:sp>
        <p:nvSpPr>
          <p:cNvPr id="8" name="object 8"/>
          <p:cNvSpPr/>
          <p:nvPr/>
        </p:nvSpPr>
        <p:spPr>
          <a:xfrm>
            <a:off x="7463118" y="1042147"/>
            <a:ext cx="773206" cy="437029"/>
          </a:xfrm>
          <a:prstGeom prst="rect">
            <a:avLst/>
          </a:prstGeom>
          <a:blipFill>
            <a:blip r:embed="rId3" cstate="print"/>
            <a:stretch>
              <a:fillRect/>
            </a:stretch>
          </a:blipFill>
        </p:spPr>
        <p:txBody>
          <a:bodyPr wrap="square" lIns="0" tIns="0" rIns="0" bIns="0" rtlCol="0"/>
          <a:lstStyle/>
          <a:p>
            <a:pPr defTabSz="806867">
              <a:defRPr/>
            </a:pPr>
            <a:endParaRPr sz="1588" dirty="0">
              <a:solidFill>
                <a:srgbClr val="9BBB59">
                  <a:lumMod val="50000"/>
                </a:srgbClr>
              </a:solidFill>
            </a:endParaRPr>
          </a:p>
        </p:txBody>
      </p:sp>
      <p:sp>
        <p:nvSpPr>
          <p:cNvPr id="9" name="object 9"/>
          <p:cNvSpPr/>
          <p:nvPr/>
        </p:nvSpPr>
        <p:spPr>
          <a:xfrm>
            <a:off x="571600" y="125353"/>
            <a:ext cx="2076920" cy="1651431"/>
          </a:xfrm>
          <a:prstGeom prst="rect">
            <a:avLst/>
          </a:prstGeom>
          <a:blipFill>
            <a:blip r:embed="rId4" cstate="print"/>
            <a:stretch>
              <a:fillRect/>
            </a:stretch>
          </a:blipFill>
        </p:spPr>
        <p:txBody>
          <a:bodyPr wrap="square" lIns="0" tIns="0" rIns="0" bIns="0" rtlCol="0"/>
          <a:lstStyle/>
          <a:p>
            <a:pPr defTabSz="806867">
              <a:defRPr/>
            </a:pPr>
            <a:endParaRPr sz="1588" dirty="0">
              <a:solidFill>
                <a:prstClr val="black"/>
              </a:solidFill>
            </a:endParaRPr>
          </a:p>
        </p:txBody>
      </p:sp>
      <p:sp>
        <p:nvSpPr>
          <p:cNvPr id="10" name="object 10"/>
          <p:cNvSpPr/>
          <p:nvPr/>
        </p:nvSpPr>
        <p:spPr>
          <a:xfrm>
            <a:off x="6372200" y="2204865"/>
            <a:ext cx="2771800" cy="2808312"/>
          </a:xfrm>
          <a:prstGeom prst="rect">
            <a:avLst/>
          </a:prstGeom>
          <a:blipFill>
            <a:blip r:embed="rId5" cstate="print"/>
            <a:stretch>
              <a:fillRect/>
            </a:stretch>
          </a:blipFill>
        </p:spPr>
        <p:txBody>
          <a:bodyPr wrap="square" lIns="0" tIns="0" rIns="0" bIns="0" rtlCol="0"/>
          <a:lstStyle/>
          <a:p>
            <a:pPr defTabSz="806867">
              <a:defRPr/>
            </a:pPr>
            <a:endParaRPr sz="1588" dirty="0">
              <a:solidFill>
                <a:prstClr val="black"/>
              </a:solidFill>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a:t>
            </a:fld>
            <a:endParaRPr lang="ru-RU" spc="-4" dirty="0">
              <a:latin typeface="Arial"/>
              <a:cs typeface="Arial"/>
            </a:endParaRPr>
          </a:p>
        </p:txBody>
      </p:sp>
    </p:spTree>
    <p:extLst>
      <p:ext uri="{BB962C8B-B14F-4D97-AF65-F5344CB8AC3E}">
        <p14:creationId xmlns:p14="http://schemas.microsoft.com/office/powerpoint/2010/main" val="1610170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09581" y="821405"/>
            <a:ext cx="6051550" cy="4538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248614" y="4547007"/>
            <a:ext cx="8002217" cy="707886"/>
          </a:xfrm>
          <a:prstGeom prst="rect">
            <a:avLst/>
          </a:prstGeom>
        </p:spPr>
        <p:txBody>
          <a:bodyPr wrap="square">
            <a:spAutoFit/>
          </a:bodyPr>
          <a:lstStyle/>
          <a:p>
            <a:r>
              <a:rPr lang="ru-RU" sz="40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способ их издания (утверждения)</a:t>
            </a:r>
            <a:r>
              <a:rPr lang="ru-RU" dirty="0">
                <a:ln w="0"/>
                <a:solidFill>
                  <a:schemeClr val="accent1"/>
                </a:solidFill>
                <a:effectLst>
                  <a:outerShdw blurRad="38100" dist="25400" dir="5400000" algn="ctr" rotWithShape="0">
                    <a:srgbClr val="6E747A">
                      <a:alpha val="43000"/>
                    </a:srgbClr>
                  </a:outerShdw>
                </a:effectLst>
              </a:rPr>
              <a:t> </a:t>
            </a:r>
          </a:p>
        </p:txBody>
      </p:sp>
      <p:sp>
        <p:nvSpPr>
          <p:cNvPr id="7" name="Прямоугольник 6"/>
          <p:cNvSpPr/>
          <p:nvPr/>
        </p:nvSpPr>
        <p:spPr>
          <a:xfrm>
            <a:off x="179511" y="98691"/>
            <a:ext cx="9036895" cy="1323439"/>
          </a:xfrm>
          <a:prstGeom prst="rect">
            <a:avLst/>
          </a:prstGeom>
        </p:spPr>
        <p:txBody>
          <a:bodyPr wrap="square">
            <a:spAutoFit/>
          </a:bodyPr>
          <a:lstStyle/>
          <a:p>
            <a:pPr algn="ctr"/>
            <a:r>
              <a:rPr lang="ru-RU" sz="4000" dirty="0">
                <a:ln w="0"/>
                <a:solidFill>
                  <a:schemeClr val="accent1"/>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выбор формы оформления правовых актов </a:t>
            </a:r>
          </a:p>
        </p:txBody>
      </p:sp>
      <p:sp>
        <p:nvSpPr>
          <p:cNvPr id="8" name="TextBox 7"/>
          <p:cNvSpPr txBox="1"/>
          <p:nvPr/>
        </p:nvSpPr>
        <p:spPr>
          <a:xfrm>
            <a:off x="410719" y="1536513"/>
            <a:ext cx="1641988" cy="584775"/>
          </a:xfrm>
          <a:prstGeom prst="rect">
            <a:avLst/>
          </a:prstGeom>
          <a:noFill/>
        </p:spPr>
        <p:txBody>
          <a:bodyPr wrap="none" rtlCol="0">
            <a:spAutoFit/>
          </a:bodyPr>
          <a:lstStyle/>
          <a:p>
            <a:r>
              <a:rPr lang="ru-RU" sz="3200" dirty="0">
                <a:latin typeface="Times New Roman" panose="02020603050405020304" pitchFamily="18" charset="0"/>
                <a:cs typeface="Times New Roman" panose="02020603050405020304" pitchFamily="18" charset="0"/>
              </a:rPr>
              <a:t>приказы</a:t>
            </a:r>
          </a:p>
        </p:txBody>
      </p:sp>
      <p:sp>
        <p:nvSpPr>
          <p:cNvPr id="9" name="TextBox 8"/>
          <p:cNvSpPr txBox="1"/>
          <p:nvPr/>
        </p:nvSpPr>
        <p:spPr>
          <a:xfrm>
            <a:off x="1187624" y="2798350"/>
            <a:ext cx="3032755" cy="584775"/>
          </a:xfrm>
          <a:prstGeom prst="rect">
            <a:avLst/>
          </a:prstGeom>
          <a:noFill/>
        </p:spPr>
        <p:txBody>
          <a:bodyPr wrap="square" rtlCol="0">
            <a:spAutoFit/>
          </a:bodyPr>
          <a:lstStyle/>
          <a:p>
            <a:r>
              <a:rPr lang="ru-RU" sz="3200" dirty="0" smtClean="0">
                <a:latin typeface="Times New Roman" panose="02020603050405020304" pitchFamily="18" charset="0"/>
                <a:cs typeface="Times New Roman" panose="02020603050405020304" pitchFamily="18" charset="0"/>
              </a:rPr>
              <a:t>постановления</a:t>
            </a:r>
            <a:endParaRPr lang="ru-RU" sz="3200"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642899" y="2213575"/>
            <a:ext cx="3209021" cy="584775"/>
          </a:xfrm>
          <a:prstGeom prst="rect">
            <a:avLst/>
          </a:prstGeom>
        </p:spPr>
        <p:txBody>
          <a:bodyPr wrap="square">
            <a:spAutoFit/>
          </a:bodyPr>
          <a:lstStyle/>
          <a:p>
            <a:r>
              <a:rPr lang="ru-RU" dirty="0" smtClean="0"/>
              <a:t> </a:t>
            </a:r>
            <a:r>
              <a:rPr lang="ru-RU" sz="3200" dirty="0">
                <a:latin typeface="Times New Roman" panose="02020603050405020304" pitchFamily="18" charset="0"/>
                <a:cs typeface="Times New Roman" panose="02020603050405020304" pitchFamily="18" charset="0"/>
              </a:rPr>
              <a:t>распоряжения</a:t>
            </a:r>
          </a:p>
        </p:txBody>
      </p:sp>
      <p:sp>
        <p:nvSpPr>
          <p:cNvPr id="13" name="Прямоугольник 12"/>
          <p:cNvSpPr/>
          <p:nvPr/>
        </p:nvSpPr>
        <p:spPr>
          <a:xfrm>
            <a:off x="2499412" y="3415034"/>
            <a:ext cx="1630575" cy="584775"/>
          </a:xfrm>
          <a:prstGeom prst="rect">
            <a:avLst/>
          </a:prstGeom>
        </p:spPr>
        <p:txBody>
          <a:bodyPr wrap="none">
            <a:spAutoFit/>
          </a:bodyPr>
          <a:lstStyle/>
          <a:p>
            <a:r>
              <a:rPr lang="ru-RU" sz="3200" dirty="0" smtClean="0">
                <a:latin typeface="Times New Roman" panose="02020603050405020304" pitchFamily="18" charset="0"/>
                <a:cs typeface="Times New Roman" panose="02020603050405020304" pitchFamily="18" charset="0"/>
              </a:rPr>
              <a:t>порядки</a:t>
            </a:r>
            <a:endParaRPr lang="ru-RU" sz="3200" dirty="0">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4355976" y="5392486"/>
            <a:ext cx="453650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dirty="0" smtClean="0"/>
              <a:t>  </a:t>
            </a:r>
            <a:r>
              <a:rPr lang="ru-RU" sz="2400" dirty="0">
                <a:latin typeface="Times New Roman" panose="02020603050405020304" pitchFamily="18" charset="0"/>
                <a:cs typeface="Times New Roman" panose="02020603050405020304" pitchFamily="18" charset="0"/>
              </a:rPr>
              <a:t>принятием отдельного </a:t>
            </a:r>
            <a:r>
              <a:rPr lang="ru-RU" sz="2400" dirty="0" smtClean="0">
                <a:latin typeface="Times New Roman" panose="02020603050405020304" pitchFamily="18" charset="0"/>
                <a:cs typeface="Times New Roman" panose="02020603050405020304" pitchFamily="18" charset="0"/>
              </a:rPr>
              <a:t>акта</a:t>
            </a:r>
            <a:endParaRPr lang="ru-RU" sz="2400" dirty="0">
              <a:latin typeface="Times New Roman" panose="02020603050405020304" pitchFamily="18" charset="0"/>
              <a:cs typeface="Times New Roman" panose="02020603050405020304" pitchFamily="18" charset="0"/>
            </a:endParaRPr>
          </a:p>
        </p:txBody>
      </p:sp>
      <p:sp>
        <p:nvSpPr>
          <p:cNvPr id="17" name="Прямоугольник 16"/>
          <p:cNvSpPr/>
          <p:nvPr/>
        </p:nvSpPr>
        <p:spPr>
          <a:xfrm>
            <a:off x="268379" y="5421623"/>
            <a:ext cx="3441202"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400" dirty="0">
                <a:latin typeface="Times New Roman" panose="02020603050405020304" pitchFamily="18" charset="0"/>
                <a:cs typeface="Times New Roman" panose="02020603050405020304" pitchFamily="18" charset="0"/>
              </a:rPr>
              <a:t>грифом «</a:t>
            </a:r>
            <a:r>
              <a:rPr lang="ru-RU" sz="2400" dirty="0" smtClean="0">
                <a:latin typeface="Times New Roman" panose="02020603050405020304" pitchFamily="18" charset="0"/>
                <a:cs typeface="Times New Roman" panose="02020603050405020304" pitchFamily="18" charset="0"/>
              </a:rPr>
              <a:t>Утверждено»</a:t>
            </a:r>
            <a:endParaRPr lang="ru-RU" sz="2400"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457077" y="6050018"/>
            <a:ext cx="8481761" cy="830997"/>
          </a:xfrm>
          <a:prstGeom prst="rect">
            <a:avLst/>
          </a:prstGeom>
          <a:noFill/>
        </p:spPr>
        <p:txBody>
          <a:bodyPr wrap="square" rtlCol="0">
            <a:spAutoFit/>
          </a:bodyPr>
          <a:lstStyle/>
          <a:p>
            <a:r>
              <a:rPr lang="ru-RU" sz="2400" b="1" dirty="0">
                <a:solidFill>
                  <a:prstClr val="black"/>
                </a:solidFill>
                <a:latin typeface="Times New Roman" panose="02020603050405020304" pitchFamily="18" charset="0"/>
                <a:cs typeface="Times New Roman" panose="02020603050405020304" pitchFamily="18" charset="0"/>
              </a:rPr>
              <a:t>находится в компетенции субъекта </a:t>
            </a:r>
            <a:r>
              <a:rPr lang="ru-RU" sz="2400" b="1" dirty="0" smtClean="0">
                <a:solidFill>
                  <a:prstClr val="black"/>
                </a:solidFill>
                <a:latin typeface="Times New Roman" panose="02020603050405020304" pitchFamily="18" charset="0"/>
                <a:cs typeface="Times New Roman" panose="02020603050405020304" pitchFamily="18" charset="0"/>
              </a:rPr>
              <a:t>учета (из сложившейся практики делопроизводства)</a:t>
            </a:r>
            <a:endParaRPr lang="ru-RU" sz="2400" b="1" dirty="0">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2"/>
          </p:nvPr>
        </p:nvSpPr>
        <p:spPr/>
        <p:txBody>
          <a:bodyPr/>
          <a:lstStyle/>
          <a:p>
            <a:fld id="{C318D0E1-6172-4638-BCC1-0B70ED483AF8}" type="slidenum">
              <a:rPr lang="ru-RU" smtClean="0"/>
              <a:t>10</a:t>
            </a:fld>
            <a:endParaRPr lang="ru-RU"/>
          </a:p>
        </p:txBody>
      </p:sp>
    </p:spTree>
    <p:extLst>
      <p:ext uri="{BB962C8B-B14F-4D97-AF65-F5344CB8AC3E}">
        <p14:creationId xmlns:p14="http://schemas.microsoft.com/office/powerpoint/2010/main" val="21490589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512" y="286850"/>
            <a:ext cx="8725636" cy="430887"/>
          </a:xfrm>
          <a:prstGeom prst="rect">
            <a:avLst/>
          </a:prstGeom>
        </p:spPr>
        <p:txBody>
          <a:bodyPr vert="horz" wrap="square" lIns="0" tIns="0" rIns="0" bIns="0" rtlCol="0">
            <a:spAutoFit/>
          </a:bodyPr>
          <a:lstStyle/>
          <a:p>
            <a:pPr marL="302575" indent="-302575" algn="ct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СПОД, </a:t>
            </a:r>
            <a:r>
              <a:rPr lang="ru-RU" sz="2800" kern="1200" dirty="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свидетельствующее об условиях </a:t>
            </a: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sz="28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395536" y="1196751"/>
            <a:ext cx="8509612" cy="5755422"/>
          </a:xfrm>
          <a:prstGeom prst="rect">
            <a:avLst/>
          </a:prstGeom>
        </p:spPr>
        <p:txBody>
          <a:bodyPr wrap="square">
            <a:spAutoFit/>
          </a:bodyPr>
          <a:lstStyle/>
          <a:p>
            <a:pPr marL="342900" indent="-342900" algn="just">
              <a:buFont typeface="Wingdings" panose="05000000000000000000" pitchFamily="2" charset="2"/>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существенное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поступление или выбытие активов</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связанное с операциями, инициированными в отчетном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периоде</a:t>
            </a:r>
          </a:p>
          <a:p>
            <a:pPr indent="450215" algn="just">
              <a:lnSpc>
                <a:spcPct val="115000"/>
              </a:lnSpc>
            </a:pPr>
            <a:r>
              <a:rPr lang="ru-RU" sz="2400" b="1" i="1"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Например,</a:t>
            </a:r>
            <a:r>
              <a:rPr lang="ru-RU" sz="2000" b="1" i="1"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r>
              <a:rPr lang="ru-RU" sz="24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утрата значительной части имущества в результате стихийного бедствия, произошедшего после отчетной даты</a:t>
            </a:r>
          </a:p>
          <a:p>
            <a:pPr indent="450215" algn="just">
              <a:lnSpc>
                <a:spcPct val="115000"/>
              </a:lnSpc>
            </a:pPr>
            <a:r>
              <a:rPr lang="ru-RU" sz="24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возникновение обстоятельств, в том числе чрезвычайных, в результате которых активы выбыли из владения, пользования и распоряжения субъекта отчетности вследствие их гибели и (или) уничтожения, в том числе помимо воли владельца, а также вследствие невозможности установления их местонахождения (например: уничтожение здания в результате пожара после отчетной даты)</a:t>
            </a:r>
          </a:p>
          <a:p>
            <a:pPr marL="342900" indent="-342900" algn="just">
              <a:buFont typeface="Wingdings" panose="05000000000000000000" pitchFamily="2" charset="2"/>
              <a:buChar char="§"/>
            </a:pPr>
            <a:endParaRPr lang="ru-RU" sz="20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100</a:t>
            </a:fld>
            <a:endParaRPr lang="ru-RU" spc="-4" dirty="0">
              <a:latin typeface="Arial"/>
              <a:cs typeface="Arial"/>
            </a:endParaRPr>
          </a:p>
        </p:txBody>
      </p:sp>
    </p:spTree>
    <p:extLst>
      <p:ext uri="{BB962C8B-B14F-4D97-AF65-F5344CB8AC3E}">
        <p14:creationId xmlns:p14="http://schemas.microsoft.com/office/powerpoint/2010/main" val="200736479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512" y="286850"/>
            <a:ext cx="8725636" cy="430887"/>
          </a:xfrm>
          <a:prstGeom prst="rect">
            <a:avLst/>
          </a:prstGeom>
        </p:spPr>
        <p:txBody>
          <a:bodyPr vert="horz" wrap="square" lIns="0" tIns="0" rIns="0" bIns="0" rtlCol="0">
            <a:spAutoFit/>
          </a:bodyPr>
          <a:lstStyle/>
          <a:p>
            <a:pPr marL="302575" indent="-302575" algn="ct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СПОД, </a:t>
            </a:r>
            <a:r>
              <a:rPr lang="ru-RU" sz="2800" kern="1200" dirty="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свидетельствующее об условиях </a:t>
            </a: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sz="28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408906" y="1056113"/>
            <a:ext cx="8496242" cy="4616648"/>
          </a:xfrm>
          <a:prstGeom prst="rect">
            <a:avLst/>
          </a:prstGeom>
        </p:spPr>
        <p:txBody>
          <a:bodyPr wrap="square">
            <a:spAutoFit/>
          </a:bodyPr>
          <a:lstStyle/>
          <a:p>
            <a:pPr marL="342900" indent="-342900" algn="just">
              <a:buFont typeface="Wingdings" panose="05000000000000000000" pitchFamily="2" charset="2"/>
              <a:buChar char="§"/>
            </a:pPr>
            <a:r>
              <a:rPr lang="ru-RU" sz="28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публичные </a:t>
            </a:r>
            <a:r>
              <a:rPr lang="ru-RU" sz="28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объявления об изменениях государственной политики</a:t>
            </a:r>
            <a:r>
              <a:rPr lang="ru-RU" sz="2800" dirty="0">
                <a:solidFill>
                  <a:srgbClr val="FF0000"/>
                </a:solidFill>
                <a:latin typeface="Times New Roman" panose="02020603050405020304" pitchFamily="18" charset="0"/>
                <a:ea typeface="Calibri" panose="020F0502020204030204" pitchFamily="34" charset="0"/>
                <a:cs typeface="Calibri" panose="020F0502020204030204" pitchFamily="34" charset="0"/>
              </a:rPr>
              <a:t>, </a:t>
            </a:r>
            <a:r>
              <a:rPr lang="ru-RU" sz="2800" dirty="0">
                <a:solidFill>
                  <a:prstClr val="black"/>
                </a:solidFill>
                <a:latin typeface="Times New Roman" panose="02020603050405020304" pitchFamily="18" charset="0"/>
                <a:ea typeface="Calibri" panose="020F0502020204030204" pitchFamily="34" charset="0"/>
                <a:cs typeface="Calibri" panose="020F0502020204030204" pitchFamily="34" charset="0"/>
              </a:rPr>
              <a:t>планов и намерений государственного органа (органа местного самоуправления (муниципального органа), осуществляющего в отношении субъекта отчетности полномочия и функции учредителя (собственника), реализация которых в ближайшем будущем существенно окажет влияние на деятельность субъекта отчетности</a:t>
            </a:r>
          </a:p>
          <a:p>
            <a:endParaRPr lang="ru-RU" sz="2800" dirty="0">
              <a:solidFill>
                <a:prstClr val="black"/>
              </a:solidFill>
              <a:latin typeface="Times New Roman" panose="02020603050405020304" pitchFamily="18" charset="0"/>
              <a:ea typeface="Calibri" panose="020F0502020204030204" pitchFamily="34" charset="0"/>
              <a:cs typeface="Calibri" panose="020F0502020204030204" pitchFamily="34" charset="0"/>
            </a:endParaRPr>
          </a:p>
          <a:p>
            <a:pPr indent="450215" algn="just"/>
            <a:endParaRPr lang="ru-RU" sz="1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101</a:t>
            </a:fld>
            <a:endParaRPr lang="ru-RU" spc="-4" dirty="0">
              <a:latin typeface="Arial"/>
              <a:cs typeface="Arial"/>
            </a:endParaRPr>
          </a:p>
        </p:txBody>
      </p:sp>
    </p:spTree>
    <p:extLst>
      <p:ext uri="{BB962C8B-B14F-4D97-AF65-F5344CB8AC3E}">
        <p14:creationId xmlns:p14="http://schemas.microsoft.com/office/powerpoint/2010/main" val="372944561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71581" y="984792"/>
            <a:ext cx="8892907" cy="6001643"/>
          </a:xfrm>
          <a:prstGeom prst="rect">
            <a:avLst/>
          </a:prstGeom>
        </p:spPr>
        <p:txBody>
          <a:bodyPr wrap="square">
            <a:spAutoFit/>
          </a:bodyPr>
          <a:lstStyle/>
          <a:p>
            <a:pPr marL="342900" indent="-342900" algn="just">
              <a:buFont typeface="Wingdings" panose="05000000000000000000" pitchFamily="2" charset="2"/>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изменения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законодательства</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в том числе утверждение нормативных правовых актов, оформляющих начало реализации, изменение и прекращение государственных программ и проектов, заключение и прекращение действия договоров и соглашений, а также иные решения, исполнение которых в ближайшем будущем существенно повлияет на величину активов, обязательств, доходов и расходов субъекта отчетности; </a:t>
            </a:r>
            <a:endParaRPr lang="ru-RU" sz="2400" dirty="0">
              <a:solidFill>
                <a:prstClr val="black"/>
              </a:solidFill>
              <a:latin typeface="Times New Roman" panose="02020603050405020304" pitchFamily="18" charset="0"/>
              <a:ea typeface="Calibri" panose="020F0502020204030204" pitchFamily="34" charset="0"/>
            </a:endParaRPr>
          </a:p>
          <a:p>
            <a:pPr marL="342900" indent="-342900" algn="just">
              <a:buFont typeface="Wingdings" panose="05000000000000000000" pitchFamily="2" charset="2"/>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изменение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величины активов и (или) обязательств</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произошедшее в результате существенного изменения после отчетной даты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курсов иностранных </a:t>
            </a: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валют</a:t>
            </a:r>
            <a:endParaRPr lang="ru-RU" sz="2400" b="1" dirty="0">
              <a:solidFill>
                <a:srgbClr val="FF0000"/>
              </a:solidFill>
              <a:latin typeface="Times New Roman" panose="02020603050405020304" pitchFamily="18" charset="0"/>
              <a:ea typeface="Calibri" panose="020F0502020204030204" pitchFamily="34" charset="0"/>
            </a:endParaRPr>
          </a:p>
          <a:p>
            <a:pPr marL="342900" indent="-342900" algn="just">
              <a:buFont typeface="Wingdings" panose="05000000000000000000" pitchFamily="2" charset="2"/>
              <a:buChar char="§"/>
            </a:pP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принятие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после отчетной даты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решений</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о прощении долга по кредиту (займу, ссуде),</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возникшего до отчетной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даты</a:t>
            </a:r>
            <a:endParaRPr lang="ru-RU" sz="2400" dirty="0">
              <a:solidFill>
                <a:prstClr val="black"/>
              </a:solidFill>
              <a:latin typeface="Times New Roman" panose="02020603050405020304" pitchFamily="18" charset="0"/>
              <a:ea typeface="Calibri" panose="020F0502020204030204" pitchFamily="34" charset="0"/>
            </a:endParaRPr>
          </a:p>
          <a:p>
            <a:pPr marL="342900" indent="-342900" algn="just">
              <a:buFont typeface="Wingdings" panose="05000000000000000000" pitchFamily="2" charset="2"/>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начало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судебного производства</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связанного исключительно с событиями, произошедшими после отчетной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даты</a:t>
            </a:r>
            <a:endParaRPr lang="ru-RU" sz="2400" dirty="0">
              <a:solidFill>
                <a:prstClr val="black"/>
              </a:solidFill>
              <a:latin typeface="Times New Roman" panose="02020603050405020304" pitchFamily="18" charset="0"/>
              <a:ea typeface="Calibri" panose="020F0502020204030204" pitchFamily="34" charset="0"/>
            </a:endParaRPr>
          </a:p>
          <a:p>
            <a:pPr indent="450215" algn="just"/>
            <a:endParaRPr lang="ru-RU" sz="2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102</a:t>
            </a:fld>
            <a:endParaRPr lang="ru-RU" spc="-4" dirty="0">
              <a:latin typeface="Arial"/>
              <a:cs typeface="Arial"/>
            </a:endParaRPr>
          </a:p>
        </p:txBody>
      </p:sp>
      <p:sp>
        <p:nvSpPr>
          <p:cNvPr id="2" name="Прямоугольник 1"/>
          <p:cNvSpPr/>
          <p:nvPr/>
        </p:nvSpPr>
        <p:spPr>
          <a:xfrm>
            <a:off x="210787" y="194517"/>
            <a:ext cx="8892480" cy="523220"/>
          </a:xfrm>
          <a:prstGeom prst="rect">
            <a:avLst/>
          </a:prstGeom>
        </p:spPr>
        <p:txBody>
          <a:bodyPr wrap="square">
            <a:spAutoFit/>
          </a:bodyPr>
          <a:lstStyle/>
          <a:p>
            <a:r>
              <a:rPr lang="ru-RU" sz="2800" b="1" dirty="0">
                <a:solidFill>
                  <a:srgbClr val="9BBB59">
                    <a:lumMod val="75000"/>
                  </a:srgbClr>
                </a:solidFill>
                <a:latin typeface="Times New Roman" panose="02020603050405020304" pitchFamily="18" charset="0"/>
                <a:ea typeface="Calibri" panose="020F0502020204030204" pitchFamily="34" charset="0"/>
                <a:cs typeface="Calibri" panose="020F0502020204030204" pitchFamily="34" charset="0"/>
              </a:rPr>
              <a:t>СПОД, свидетельствующее об условиях деятельности</a:t>
            </a:r>
            <a:endParaRPr lang="ru-RU" dirty="0">
              <a:solidFill>
                <a:prstClr val="black"/>
              </a:solidFill>
            </a:endParaRPr>
          </a:p>
        </p:txBody>
      </p:sp>
    </p:spTree>
    <p:extLst>
      <p:ext uri="{BB962C8B-B14F-4D97-AF65-F5344CB8AC3E}">
        <p14:creationId xmlns:p14="http://schemas.microsoft.com/office/powerpoint/2010/main" val="85274394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103</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484004" y="1135117"/>
            <a:ext cx="8175991" cy="943577"/>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600" b="1" dirty="0">
                <a:solidFill>
                  <a:srgbClr val="077A3E"/>
                </a:solidFill>
                <a:latin typeface="Times New Roman" panose="02020603050405020304" pitchFamily="18" charset="0"/>
                <a:cs typeface="Times New Roman" panose="02020603050405020304" pitchFamily="18" charset="0"/>
              </a:rPr>
              <a:t>Событие, </a:t>
            </a:r>
            <a:r>
              <a:rPr lang="ru-RU" sz="2600" b="1" dirty="0" smtClean="0">
                <a:solidFill>
                  <a:srgbClr val="077A3E"/>
                </a:solidFill>
                <a:latin typeface="Times New Roman" panose="02020603050405020304" pitchFamily="18" charset="0"/>
                <a:cs typeface="Times New Roman" panose="02020603050405020304" pitchFamily="18" charset="0"/>
              </a:rPr>
              <a:t>указывающее на </a:t>
            </a:r>
            <a:r>
              <a:rPr lang="ru-RU" sz="2600" b="1" dirty="0">
                <a:solidFill>
                  <a:srgbClr val="077A3E"/>
                </a:solidFill>
                <a:latin typeface="Times New Roman" panose="02020603050405020304" pitchFamily="18" charset="0"/>
                <a:cs typeface="Times New Roman" panose="02020603050405020304" pitchFamily="18" charset="0"/>
              </a:rPr>
              <a:t>условия деятельности – </a:t>
            </a:r>
            <a:r>
              <a:rPr lang="ru-RU" sz="2600" b="1" dirty="0">
                <a:solidFill>
                  <a:srgbClr val="C79023"/>
                </a:solidFill>
                <a:latin typeface="Times New Roman" panose="02020603050405020304" pitchFamily="18" charset="0"/>
                <a:cs typeface="Times New Roman" panose="02020603050405020304" pitchFamily="18" charset="0"/>
              </a:rPr>
              <a:t>отражение в учете</a:t>
            </a:r>
          </a:p>
        </p:txBody>
      </p:sp>
      <p:sp>
        <p:nvSpPr>
          <p:cNvPr id="6" name="Title 1">
            <a:extLst>
              <a:ext uri="{FF2B5EF4-FFF2-40B4-BE49-F238E27FC236}">
                <a16:creationId xmlns:a16="http://schemas.microsoft.com/office/drawing/2014/main" id="{CBC1924E-5B17-4BF8-81B1-C58F70E39623}"/>
              </a:ext>
            </a:extLst>
          </p:cNvPr>
          <p:cNvSpPr txBox="1">
            <a:spLocks/>
          </p:cNvSpPr>
          <p:nvPr/>
        </p:nvSpPr>
        <p:spPr>
          <a:xfrm>
            <a:off x="335798" y="2540297"/>
            <a:ext cx="8571133" cy="362402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1260475" indent="-1260475" algn="just">
              <a:tabLst>
                <a:tab pos="1260475" algn="l"/>
              </a:tabLst>
            </a:pPr>
            <a:r>
              <a:rPr lang="ru-RU" sz="2800" b="1" dirty="0">
                <a:solidFill>
                  <a:srgbClr val="FF0000"/>
                </a:solidFill>
                <a:latin typeface="Times New Roman" panose="02020603050405020304" pitchFamily="18" charset="0"/>
                <a:cs typeface="Times New Roman" panose="02020603050405020304" pitchFamily="18" charset="0"/>
              </a:rPr>
              <a:t>Когда?</a:t>
            </a:r>
            <a:r>
              <a:rPr lang="ru-RU" sz="2800" dirty="0">
                <a:solidFill>
                  <a:srgbClr val="FF0000"/>
                </a:solidFill>
                <a:latin typeface="Times New Roman" panose="02020603050405020304" pitchFamily="18" charset="0"/>
                <a:cs typeface="Times New Roman" panose="02020603050405020304" pitchFamily="18" charset="0"/>
              </a:rPr>
              <a:t>   </a:t>
            </a:r>
            <a:r>
              <a:rPr lang="ru-RU" sz="2800" dirty="0">
                <a:solidFill>
                  <a:prstClr val="black"/>
                </a:solidFill>
                <a:latin typeface="Times New Roman" panose="02020603050405020304" pitchFamily="18" charset="0"/>
                <a:cs typeface="Times New Roman" panose="02020603050405020304" pitchFamily="18" charset="0"/>
              </a:rPr>
              <a:t>В периоде, следующем за отчетным</a:t>
            </a:r>
          </a:p>
          <a:p>
            <a:pPr algn="just"/>
            <a:endParaRPr lang="ru-RU" sz="2800" dirty="0">
              <a:solidFill>
                <a:prstClr val="black"/>
              </a:solidFill>
              <a:latin typeface="Times New Roman" panose="02020603050405020304" pitchFamily="18" charset="0"/>
              <a:cs typeface="Times New Roman" panose="02020603050405020304" pitchFamily="18" charset="0"/>
            </a:endParaRPr>
          </a:p>
          <a:p>
            <a:pPr marL="1260475" indent="-1260475" algn="just"/>
            <a:r>
              <a:rPr lang="ru-RU" sz="2800" b="1" dirty="0">
                <a:solidFill>
                  <a:srgbClr val="FF0000"/>
                </a:solidFill>
                <a:latin typeface="Times New Roman" panose="02020603050405020304" pitchFamily="18" charset="0"/>
                <a:cs typeface="Times New Roman" panose="02020603050405020304" pitchFamily="18" charset="0"/>
              </a:rPr>
              <a:t>Как?</a:t>
            </a:r>
            <a:r>
              <a:rPr lang="ru-RU" sz="2800" dirty="0">
                <a:solidFill>
                  <a:srgbClr val="FF0000"/>
                </a:solidFill>
                <a:latin typeface="Times New Roman" panose="02020603050405020304" pitchFamily="18" charset="0"/>
                <a:cs typeface="Times New Roman" panose="02020603050405020304" pitchFamily="18" charset="0"/>
              </a:rPr>
              <a:t>      </a:t>
            </a:r>
            <a:r>
              <a:rPr lang="ru-RU" sz="2800" dirty="0">
                <a:solidFill>
                  <a:prstClr val="black"/>
                </a:solidFill>
                <a:latin typeface="Times New Roman" panose="02020603050405020304" pitchFamily="18" charset="0"/>
                <a:cs typeface="Times New Roman" panose="02020603050405020304" pitchFamily="18" charset="0"/>
              </a:rPr>
              <a:t>Бухгалтерские записи по счетам</a:t>
            </a:r>
          </a:p>
          <a:p>
            <a:pPr marL="1260475" algn="just"/>
            <a:endParaRPr lang="ru-RU" sz="2800" dirty="0">
              <a:solidFill>
                <a:prstClr val="black"/>
              </a:solidFill>
              <a:latin typeface="Times New Roman" panose="02020603050405020304" pitchFamily="18" charset="0"/>
              <a:cs typeface="Times New Roman" panose="02020603050405020304" pitchFamily="18" charset="0"/>
            </a:endParaRPr>
          </a:p>
          <a:p>
            <a:pPr marL="1339850" indent="-1339850" algn="just"/>
            <a:r>
              <a:rPr lang="ru-RU" sz="2800" b="1" dirty="0">
                <a:solidFill>
                  <a:srgbClr val="FF0000"/>
                </a:solidFill>
                <a:latin typeface="Times New Roman" panose="02020603050405020304" pitchFamily="18" charset="0"/>
                <a:cs typeface="Times New Roman" panose="02020603050405020304" pitchFamily="18" charset="0"/>
              </a:rPr>
              <a:t>Где?</a:t>
            </a:r>
            <a:r>
              <a:rPr lang="ru-RU" sz="2800" dirty="0">
                <a:solidFill>
                  <a:prstClr val="black"/>
                </a:solidFill>
                <a:latin typeface="Times New Roman" panose="02020603050405020304" pitchFamily="18" charset="0"/>
                <a:cs typeface="Times New Roman" panose="02020603050405020304" pitchFamily="18" charset="0"/>
              </a:rPr>
              <a:t>  В Пояснениях к отчетности (не требует изменение величины активов, обязательств, результата)</a:t>
            </a:r>
          </a:p>
        </p:txBody>
      </p:sp>
    </p:spTree>
    <p:extLst>
      <p:ext uri="{BB962C8B-B14F-4D97-AF65-F5344CB8AC3E}">
        <p14:creationId xmlns:p14="http://schemas.microsoft.com/office/powerpoint/2010/main" val="62418432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104</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3801431" y="276138"/>
            <a:ext cx="4836202" cy="43695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СПОД, подтверждающее условия</a:t>
            </a:r>
          </a:p>
        </p:txBody>
      </p:sp>
      <p:sp>
        <p:nvSpPr>
          <p:cNvPr id="19" name="Title 1">
            <a:extLst>
              <a:ext uri="{FF2B5EF4-FFF2-40B4-BE49-F238E27FC236}">
                <a16:creationId xmlns:a16="http://schemas.microsoft.com/office/drawing/2014/main" id="{B286BC3B-43F6-462E-B028-978528B7FEF5}"/>
              </a:ext>
            </a:extLst>
          </p:cNvPr>
          <p:cNvSpPr txBox="1">
            <a:spLocks/>
          </p:cNvSpPr>
          <p:nvPr/>
        </p:nvSpPr>
        <p:spPr>
          <a:xfrm>
            <a:off x="69656" y="6302108"/>
            <a:ext cx="4998865" cy="450273"/>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СПОД, </a:t>
            </a:r>
            <a:r>
              <a:rPr lang="ru-RU" sz="2400" b="1" dirty="0" smtClean="0">
                <a:solidFill>
                  <a:srgbClr val="077A3E"/>
                </a:solidFill>
                <a:latin typeface="Times New Roman" panose="02020603050405020304" pitchFamily="18" charset="0"/>
                <a:cs typeface="Times New Roman" panose="02020603050405020304" pitchFamily="18" charset="0"/>
              </a:rPr>
              <a:t>указывающее на </a:t>
            </a:r>
            <a:r>
              <a:rPr lang="ru-RU" sz="2400" b="1" dirty="0">
                <a:solidFill>
                  <a:srgbClr val="077A3E"/>
                </a:solidFill>
                <a:latin typeface="Times New Roman" panose="02020603050405020304" pitchFamily="18" charset="0"/>
                <a:cs typeface="Times New Roman" panose="02020603050405020304" pitchFamily="18" charset="0"/>
              </a:rPr>
              <a:t>условия</a:t>
            </a:r>
          </a:p>
        </p:txBody>
      </p:sp>
      <p:cxnSp>
        <p:nvCxnSpPr>
          <p:cNvPr id="23" name="Прямая со стрелкой 22">
            <a:extLst>
              <a:ext uri="{FF2B5EF4-FFF2-40B4-BE49-F238E27FC236}">
                <a16:creationId xmlns:a16="http://schemas.microsoft.com/office/drawing/2014/main" id="{64FD853B-7181-4D89-BB93-9C9C0C5B486A}"/>
              </a:ext>
            </a:extLst>
          </p:cNvPr>
          <p:cNvCxnSpPr>
            <a:cxnSpLocks/>
          </p:cNvCxnSpPr>
          <p:nvPr/>
        </p:nvCxnSpPr>
        <p:spPr>
          <a:xfrm flipH="1">
            <a:off x="3167335" y="1844933"/>
            <a:ext cx="611207" cy="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6" name="Стрелка: пятиугольник 5">
            <a:extLst>
              <a:ext uri="{FF2B5EF4-FFF2-40B4-BE49-F238E27FC236}">
                <a16:creationId xmlns:a16="http://schemas.microsoft.com/office/drawing/2014/main" id="{09973AD9-F0B8-4C97-8B85-70D96A482DCB}"/>
              </a:ext>
            </a:extLst>
          </p:cNvPr>
          <p:cNvSpPr/>
          <p:nvPr/>
        </p:nvSpPr>
        <p:spPr>
          <a:xfrm>
            <a:off x="567108" y="3836025"/>
            <a:ext cx="8050395" cy="450273"/>
          </a:xfrm>
          <a:prstGeom prst="homePlat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457200"/>
            <a:endParaRPr lang="ru-RU">
              <a:solidFill>
                <a:prstClr val="white"/>
              </a:solidFill>
            </a:endParaRPr>
          </a:p>
        </p:txBody>
      </p:sp>
      <p:sp>
        <p:nvSpPr>
          <p:cNvPr id="11" name="Равнобедренный треугольник 10">
            <a:extLst>
              <a:ext uri="{FF2B5EF4-FFF2-40B4-BE49-F238E27FC236}">
                <a16:creationId xmlns:a16="http://schemas.microsoft.com/office/drawing/2014/main" id="{6D8FF11A-B2F0-4E0F-B297-EACE056DD5C1}"/>
              </a:ext>
            </a:extLst>
          </p:cNvPr>
          <p:cNvSpPr/>
          <p:nvPr/>
        </p:nvSpPr>
        <p:spPr>
          <a:xfrm>
            <a:off x="5502026" y="3439928"/>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2" name="Равнобедренный треугольник 11">
            <a:extLst>
              <a:ext uri="{FF2B5EF4-FFF2-40B4-BE49-F238E27FC236}">
                <a16:creationId xmlns:a16="http://schemas.microsoft.com/office/drawing/2014/main" id="{29812E6A-B9F0-4842-BBA4-EA6027937040}"/>
              </a:ext>
            </a:extLst>
          </p:cNvPr>
          <p:cNvSpPr/>
          <p:nvPr/>
        </p:nvSpPr>
        <p:spPr>
          <a:xfrm>
            <a:off x="7511872" y="3439928"/>
            <a:ext cx="484909" cy="831272"/>
          </a:xfrm>
          <a:prstGeom prst="triangle">
            <a:avLst/>
          </a:prstGeom>
          <a:gradFill>
            <a:gsLst>
              <a:gs pos="0">
                <a:srgbClr val="FF0000"/>
              </a:gs>
              <a:gs pos="100000">
                <a:schemeClr val="accent6">
                  <a:lumMod val="7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8" name="TextBox 7">
            <a:extLst>
              <a:ext uri="{FF2B5EF4-FFF2-40B4-BE49-F238E27FC236}">
                <a16:creationId xmlns:a16="http://schemas.microsoft.com/office/drawing/2014/main" id="{04BB67EC-D1C5-48ED-B533-BFBA26BD6F13}"/>
              </a:ext>
            </a:extLst>
          </p:cNvPr>
          <p:cNvSpPr txBox="1"/>
          <p:nvPr/>
        </p:nvSpPr>
        <p:spPr>
          <a:xfrm>
            <a:off x="1713569" y="2714207"/>
            <a:ext cx="1226129"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Отчетная дата</a:t>
            </a:r>
          </a:p>
        </p:txBody>
      </p:sp>
      <p:sp>
        <p:nvSpPr>
          <p:cNvPr id="14" name="TextBox 13">
            <a:extLst>
              <a:ext uri="{FF2B5EF4-FFF2-40B4-BE49-F238E27FC236}">
                <a16:creationId xmlns:a16="http://schemas.microsoft.com/office/drawing/2014/main" id="{2989BF1D-32CA-47AA-816E-8FAEDEE8ED8F}"/>
              </a:ext>
            </a:extLst>
          </p:cNvPr>
          <p:cNvSpPr txBox="1"/>
          <p:nvPr/>
        </p:nvSpPr>
        <p:spPr>
          <a:xfrm>
            <a:off x="5221432" y="2455615"/>
            <a:ext cx="1117484" cy="923330"/>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подписания</a:t>
            </a:r>
          </a:p>
        </p:txBody>
      </p:sp>
      <p:sp>
        <p:nvSpPr>
          <p:cNvPr id="15" name="TextBox 14">
            <a:extLst>
              <a:ext uri="{FF2B5EF4-FFF2-40B4-BE49-F238E27FC236}">
                <a16:creationId xmlns:a16="http://schemas.microsoft.com/office/drawing/2014/main" id="{394A70E8-B6C7-4AD5-836B-E4A746DC734A}"/>
              </a:ext>
            </a:extLst>
          </p:cNvPr>
          <p:cNvSpPr txBox="1"/>
          <p:nvPr/>
        </p:nvSpPr>
        <p:spPr>
          <a:xfrm>
            <a:off x="7132859" y="2694796"/>
            <a:ext cx="1287706"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принятия</a:t>
            </a:r>
          </a:p>
        </p:txBody>
      </p:sp>
      <p:sp>
        <p:nvSpPr>
          <p:cNvPr id="13" name="Стрелка: изогнутая вверх 12">
            <a:extLst>
              <a:ext uri="{FF2B5EF4-FFF2-40B4-BE49-F238E27FC236}">
                <a16:creationId xmlns:a16="http://schemas.microsoft.com/office/drawing/2014/main" id="{5F397204-3184-4F78-AF10-B5E227165755}"/>
              </a:ext>
            </a:extLst>
          </p:cNvPr>
          <p:cNvSpPr/>
          <p:nvPr/>
        </p:nvSpPr>
        <p:spPr>
          <a:xfrm flipV="1">
            <a:off x="1119993" y="3031951"/>
            <a:ext cx="2521982" cy="556957"/>
          </a:xfrm>
          <a:prstGeom prst="curvedUpArrow">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sp>
        <p:nvSpPr>
          <p:cNvPr id="17" name="TextBox 16">
            <a:extLst>
              <a:ext uri="{FF2B5EF4-FFF2-40B4-BE49-F238E27FC236}">
                <a16:creationId xmlns:a16="http://schemas.microsoft.com/office/drawing/2014/main" id="{052895BB-24AE-4058-99E1-696F9651D821}"/>
              </a:ext>
            </a:extLst>
          </p:cNvPr>
          <p:cNvSpPr txBox="1"/>
          <p:nvPr/>
        </p:nvSpPr>
        <p:spPr>
          <a:xfrm>
            <a:off x="516847" y="3486232"/>
            <a:ext cx="1780679" cy="369332"/>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1.Наличие ДЗ</a:t>
            </a:r>
          </a:p>
        </p:txBody>
      </p:sp>
      <p:cxnSp>
        <p:nvCxnSpPr>
          <p:cNvPr id="21" name="Прямая соединительная линия 20">
            <a:extLst>
              <a:ext uri="{FF2B5EF4-FFF2-40B4-BE49-F238E27FC236}">
                <a16:creationId xmlns:a16="http://schemas.microsoft.com/office/drawing/2014/main" id="{DB5F4B10-6783-408D-B3DE-810ED7024487}"/>
              </a:ext>
            </a:extLst>
          </p:cNvPr>
          <p:cNvCxnSpPr>
            <a:cxnSpLocks/>
          </p:cNvCxnSpPr>
          <p:nvPr/>
        </p:nvCxnSpPr>
        <p:spPr>
          <a:xfrm flipV="1">
            <a:off x="3784612" y="1826757"/>
            <a:ext cx="11818" cy="161978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8B58FCE4-DE26-430A-A9B3-D4BAFFCF4672}"/>
              </a:ext>
            </a:extLst>
          </p:cNvPr>
          <p:cNvSpPr txBox="1"/>
          <p:nvPr/>
        </p:nvSpPr>
        <p:spPr>
          <a:xfrm>
            <a:off x="2474675" y="3515862"/>
            <a:ext cx="3027351" cy="923330"/>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2. Исключение юридического лица из ЕГРЮЛ</a:t>
            </a:r>
          </a:p>
          <a:p>
            <a:pPr algn="ctr" defTabSz="457200"/>
            <a:endParaRPr lang="ru-RU" i="1" dirty="0">
              <a:solidFill>
                <a:prstClr val="black"/>
              </a:solidFill>
              <a:latin typeface="Times New Roman" panose="02020603050405020304" pitchFamily="18" charset="0"/>
              <a:cs typeface="Times New Roman" panose="02020603050405020304" pitchFamily="18" charset="0"/>
            </a:endParaRPr>
          </a:p>
        </p:txBody>
      </p:sp>
      <p:sp>
        <p:nvSpPr>
          <p:cNvPr id="24" name="TextBox 23">
            <a:extLst>
              <a:ext uri="{FF2B5EF4-FFF2-40B4-BE49-F238E27FC236}">
                <a16:creationId xmlns:a16="http://schemas.microsoft.com/office/drawing/2014/main" id="{532AF774-A45B-49E6-A22A-48F5BAC4035E}"/>
              </a:ext>
            </a:extLst>
          </p:cNvPr>
          <p:cNvSpPr txBox="1"/>
          <p:nvPr/>
        </p:nvSpPr>
        <p:spPr>
          <a:xfrm>
            <a:off x="667972" y="1000888"/>
            <a:ext cx="2933129" cy="1200329"/>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3. </a:t>
            </a:r>
          </a:p>
          <a:p>
            <a:pPr algn="ctr" defTabSz="457200"/>
            <a:r>
              <a:rPr lang="ru-RU" i="1" dirty="0">
                <a:solidFill>
                  <a:prstClr val="black"/>
                </a:solidFill>
                <a:latin typeface="Times New Roman" panose="02020603050405020304" pitchFamily="18" charset="0"/>
                <a:cs typeface="Times New Roman" panose="02020603050405020304" pitchFamily="18" charset="0"/>
              </a:rPr>
              <a:t>балансовые счета забалансовые счета</a:t>
            </a:r>
          </a:p>
          <a:p>
            <a:pPr algn="ctr" defTabSz="457200"/>
            <a:r>
              <a:rPr lang="ru-RU" i="1" dirty="0">
                <a:solidFill>
                  <a:prstClr val="black"/>
                </a:solidFill>
                <a:latin typeface="Times New Roman" panose="02020603050405020304" pitchFamily="18" charset="0"/>
                <a:cs typeface="Times New Roman" panose="02020603050405020304" pitchFamily="18" charset="0"/>
              </a:rPr>
              <a:t>баланс, отчет о </a:t>
            </a:r>
            <a:r>
              <a:rPr lang="ru-RU" i="1" dirty="0" err="1" smtClean="0">
                <a:solidFill>
                  <a:prstClr val="black"/>
                </a:solidFill>
                <a:latin typeface="Times New Roman" panose="02020603050405020304" pitchFamily="18" charset="0"/>
                <a:cs typeface="Times New Roman" panose="02020603050405020304" pitchFamily="18" charset="0"/>
              </a:rPr>
              <a:t>финрезе</a:t>
            </a:r>
            <a:endParaRPr lang="ru-RU" i="1" dirty="0">
              <a:solidFill>
                <a:prstClr val="black"/>
              </a:solidFill>
              <a:latin typeface="Times New Roman" panose="02020603050405020304" pitchFamily="18" charset="0"/>
              <a:cs typeface="Times New Roman" panose="02020603050405020304" pitchFamily="18" charset="0"/>
            </a:endParaRPr>
          </a:p>
        </p:txBody>
      </p:sp>
      <p:cxnSp>
        <p:nvCxnSpPr>
          <p:cNvPr id="29" name="Прямая со стрелкой 28">
            <a:extLst>
              <a:ext uri="{FF2B5EF4-FFF2-40B4-BE49-F238E27FC236}">
                <a16:creationId xmlns:a16="http://schemas.microsoft.com/office/drawing/2014/main" id="{5F729C77-74EC-43F5-A8DF-65626035A463}"/>
              </a:ext>
            </a:extLst>
          </p:cNvPr>
          <p:cNvCxnSpPr>
            <a:cxnSpLocks/>
          </p:cNvCxnSpPr>
          <p:nvPr/>
        </p:nvCxnSpPr>
        <p:spPr>
          <a:xfrm rot="16200000" flipH="1">
            <a:off x="2018007" y="2418441"/>
            <a:ext cx="611207" cy="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D5C25BF7-8EB6-45FC-846C-5933CD12E4E4}"/>
              </a:ext>
            </a:extLst>
          </p:cNvPr>
          <p:cNvSpPr txBox="1"/>
          <p:nvPr/>
        </p:nvSpPr>
        <p:spPr>
          <a:xfrm>
            <a:off x="3274898" y="746985"/>
            <a:ext cx="1988127" cy="877163"/>
          </a:xfrm>
          <a:prstGeom prst="rect">
            <a:avLst/>
          </a:prstGeom>
          <a:noFill/>
        </p:spPr>
        <p:txBody>
          <a:bodyPr wrap="square" rtlCol="0">
            <a:spAutoFit/>
          </a:bodyPr>
          <a:lstStyle/>
          <a:p>
            <a:pPr algn="ctr" defTabSz="457200"/>
            <a:r>
              <a:rPr lang="ru-RU" sz="1600" i="1" dirty="0">
                <a:solidFill>
                  <a:prstClr val="black"/>
                </a:solidFill>
                <a:latin typeface="Times New Roman" panose="02020603050405020304" pitchFamily="18" charset="0"/>
                <a:cs typeface="Times New Roman" panose="02020603050405020304" pitchFamily="18" charset="0"/>
              </a:rPr>
              <a:t>4</a:t>
            </a:r>
            <a:r>
              <a:rPr lang="ru-RU" sz="1700" i="1" dirty="0">
                <a:solidFill>
                  <a:prstClr val="black"/>
                </a:solidFill>
                <a:latin typeface="Times New Roman" panose="02020603050405020304" pitchFamily="18" charset="0"/>
                <a:cs typeface="Times New Roman" panose="02020603050405020304" pitchFamily="18" charset="0"/>
              </a:rPr>
              <a:t>.Без ДЗ на балансе</a:t>
            </a:r>
          </a:p>
          <a:p>
            <a:pPr algn="ctr" defTabSz="457200"/>
            <a:r>
              <a:rPr lang="ru-RU" sz="1700" i="1" dirty="0">
                <a:solidFill>
                  <a:prstClr val="black"/>
                </a:solidFill>
                <a:latin typeface="Times New Roman" panose="02020603050405020304" pitchFamily="18" charset="0"/>
                <a:cs typeface="Times New Roman" panose="02020603050405020304" pitchFamily="18" charset="0"/>
              </a:rPr>
              <a:t>Уточнены формы отчетности</a:t>
            </a:r>
          </a:p>
        </p:txBody>
      </p:sp>
      <p:cxnSp>
        <p:nvCxnSpPr>
          <p:cNvPr id="26" name="Прямая со стрелкой 25">
            <a:extLst>
              <a:ext uri="{FF2B5EF4-FFF2-40B4-BE49-F238E27FC236}">
                <a16:creationId xmlns:a16="http://schemas.microsoft.com/office/drawing/2014/main" id="{760DBC00-2551-4CA0-AD36-991229FF7E6E}"/>
              </a:ext>
            </a:extLst>
          </p:cNvPr>
          <p:cNvCxnSpPr>
            <a:cxnSpLocks/>
          </p:cNvCxnSpPr>
          <p:nvPr/>
        </p:nvCxnSpPr>
        <p:spPr>
          <a:xfrm>
            <a:off x="4993240" y="1516225"/>
            <a:ext cx="762498" cy="849557"/>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31" name="Стрелка: вниз 30">
            <a:extLst>
              <a:ext uri="{FF2B5EF4-FFF2-40B4-BE49-F238E27FC236}">
                <a16:creationId xmlns:a16="http://schemas.microsoft.com/office/drawing/2014/main" id="{84D531F1-F6BC-4AF9-8411-EE7B6B9B1B5A}"/>
              </a:ext>
            </a:extLst>
          </p:cNvPr>
          <p:cNvSpPr/>
          <p:nvPr/>
        </p:nvSpPr>
        <p:spPr>
          <a:xfrm>
            <a:off x="2466003" y="4390075"/>
            <a:ext cx="646331" cy="1245969"/>
          </a:xfrm>
          <a:prstGeom prst="downArrow">
            <a:avLst>
              <a:gd name="adj1" fmla="val 35453"/>
              <a:gd name="adj2" fmla="val 56560"/>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dirty="0">
              <a:solidFill>
                <a:prstClr val="black"/>
              </a:solidFill>
            </a:endParaRPr>
          </a:p>
        </p:txBody>
      </p:sp>
      <p:sp>
        <p:nvSpPr>
          <p:cNvPr id="32" name="TextBox 31">
            <a:extLst>
              <a:ext uri="{FF2B5EF4-FFF2-40B4-BE49-F238E27FC236}">
                <a16:creationId xmlns:a16="http://schemas.microsoft.com/office/drawing/2014/main" id="{C3458C50-3E8B-4A66-B240-6FCEF0C84739}"/>
              </a:ext>
            </a:extLst>
          </p:cNvPr>
          <p:cNvSpPr txBox="1"/>
          <p:nvPr/>
        </p:nvSpPr>
        <p:spPr>
          <a:xfrm>
            <a:off x="1713569" y="5636045"/>
            <a:ext cx="1699458" cy="584775"/>
          </a:xfrm>
          <a:prstGeom prst="rect">
            <a:avLst/>
          </a:prstGeom>
          <a:noFill/>
        </p:spPr>
        <p:txBody>
          <a:bodyPr wrap="square" rtlCol="0">
            <a:spAutoFit/>
          </a:bodyPr>
          <a:lstStyle/>
          <a:p>
            <a:pPr algn="ctr" defTabSz="457200"/>
            <a:r>
              <a:rPr lang="en-US" sz="1600" i="1" dirty="0" smtClean="0">
                <a:solidFill>
                  <a:prstClr val="black"/>
                </a:solidFill>
                <a:latin typeface="Times New Roman" panose="02020603050405020304" pitchFamily="18" charset="0"/>
                <a:cs typeface="Times New Roman" panose="02020603050405020304" pitchFamily="18" charset="0"/>
              </a:rPr>
              <a:t>I</a:t>
            </a:r>
            <a:r>
              <a:rPr lang="ru-RU" sz="1600" i="1" dirty="0" smtClean="0">
                <a:solidFill>
                  <a:prstClr val="black"/>
                </a:solidFill>
                <a:latin typeface="Times New Roman" panose="02020603050405020304" pitchFamily="18" charset="0"/>
                <a:cs typeface="Times New Roman" panose="02020603050405020304" pitchFamily="18" charset="0"/>
              </a:rPr>
              <a:t>.Поступление </a:t>
            </a:r>
            <a:r>
              <a:rPr lang="ru-RU" sz="1600" i="1" dirty="0">
                <a:solidFill>
                  <a:prstClr val="black"/>
                </a:solidFill>
                <a:latin typeface="Times New Roman" panose="02020603050405020304" pitchFamily="18" charset="0"/>
                <a:cs typeface="Times New Roman" panose="02020603050405020304" pitchFamily="18" charset="0"/>
              </a:rPr>
              <a:t>актива</a:t>
            </a:r>
            <a:endParaRPr lang="ru-RU" sz="1700" i="1" dirty="0">
              <a:solidFill>
                <a:prstClr val="black"/>
              </a:solidFill>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20ABF39E-32DB-433D-9598-EFD9A3A563AE}"/>
              </a:ext>
            </a:extLst>
          </p:cNvPr>
          <p:cNvSpPr txBox="1"/>
          <p:nvPr/>
        </p:nvSpPr>
        <p:spPr>
          <a:xfrm>
            <a:off x="4102034" y="5696173"/>
            <a:ext cx="1508164" cy="584775"/>
          </a:xfrm>
          <a:prstGeom prst="rect">
            <a:avLst/>
          </a:prstGeom>
          <a:noFill/>
        </p:spPr>
        <p:txBody>
          <a:bodyPr wrap="square" rtlCol="0">
            <a:spAutoFit/>
          </a:bodyPr>
          <a:lstStyle/>
          <a:p>
            <a:pPr algn="ctr" defTabSz="457200"/>
            <a:r>
              <a:rPr lang="en-US" sz="1600" i="1" dirty="0" smtClean="0">
                <a:solidFill>
                  <a:prstClr val="black"/>
                </a:solidFill>
                <a:latin typeface="Times New Roman" panose="02020603050405020304" pitchFamily="18" charset="0"/>
                <a:cs typeface="Times New Roman" panose="02020603050405020304" pitchFamily="18" charset="0"/>
              </a:rPr>
              <a:t>II</a:t>
            </a:r>
            <a:r>
              <a:rPr lang="ru-RU" sz="1600" i="1" dirty="0" smtClean="0">
                <a:solidFill>
                  <a:prstClr val="black"/>
                </a:solidFill>
                <a:latin typeface="Times New Roman" panose="02020603050405020304" pitchFamily="18" charset="0"/>
                <a:cs typeface="Times New Roman" panose="02020603050405020304" pitchFamily="18" charset="0"/>
              </a:rPr>
              <a:t>.Отражение </a:t>
            </a:r>
            <a:r>
              <a:rPr lang="ru-RU" sz="1600" i="1" dirty="0">
                <a:solidFill>
                  <a:prstClr val="black"/>
                </a:solidFill>
                <a:latin typeface="Times New Roman" panose="02020603050405020304" pitchFamily="18" charset="0"/>
                <a:cs typeface="Times New Roman" panose="02020603050405020304" pitchFamily="18" charset="0"/>
              </a:rPr>
              <a:t>в Пояснениях</a:t>
            </a:r>
            <a:endParaRPr lang="ru-RU" sz="1700" i="1" dirty="0">
              <a:solidFill>
                <a:prstClr val="black"/>
              </a:solidFill>
              <a:latin typeface="Times New Roman" panose="02020603050405020304" pitchFamily="18" charset="0"/>
              <a:cs typeface="Times New Roman" panose="02020603050405020304" pitchFamily="18" charset="0"/>
            </a:endParaRPr>
          </a:p>
        </p:txBody>
      </p:sp>
      <p:cxnSp>
        <p:nvCxnSpPr>
          <p:cNvPr id="40" name="Прямая со стрелкой 39">
            <a:extLst>
              <a:ext uri="{FF2B5EF4-FFF2-40B4-BE49-F238E27FC236}">
                <a16:creationId xmlns:a16="http://schemas.microsoft.com/office/drawing/2014/main" id="{7588D6D9-9318-4344-8320-32DDA4BA04A6}"/>
              </a:ext>
            </a:extLst>
          </p:cNvPr>
          <p:cNvCxnSpPr>
            <a:cxnSpLocks/>
          </p:cNvCxnSpPr>
          <p:nvPr/>
        </p:nvCxnSpPr>
        <p:spPr>
          <a:xfrm rot="10800000" flipH="1">
            <a:off x="3490827" y="6033830"/>
            <a:ext cx="611207" cy="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grpSp>
        <p:nvGrpSpPr>
          <p:cNvPr id="4" name="Группа 3">
            <a:extLst>
              <a:ext uri="{FF2B5EF4-FFF2-40B4-BE49-F238E27FC236}">
                <a16:creationId xmlns:a16="http://schemas.microsoft.com/office/drawing/2014/main" id="{402ED692-60C5-4212-B4B6-BD42552FC498}"/>
              </a:ext>
            </a:extLst>
          </p:cNvPr>
          <p:cNvGrpSpPr/>
          <p:nvPr/>
        </p:nvGrpSpPr>
        <p:grpSpPr>
          <a:xfrm>
            <a:off x="5497281" y="5461324"/>
            <a:ext cx="3219767" cy="990386"/>
            <a:chOff x="5440228" y="5043046"/>
            <a:chExt cx="3219767" cy="990386"/>
          </a:xfrm>
        </p:grpSpPr>
        <p:sp>
          <p:nvSpPr>
            <p:cNvPr id="34" name="TextBox 33">
              <a:extLst>
                <a:ext uri="{FF2B5EF4-FFF2-40B4-BE49-F238E27FC236}">
                  <a16:creationId xmlns:a16="http://schemas.microsoft.com/office/drawing/2014/main" id="{17F0C51E-C7ED-4CB6-8A02-382A71D290B8}"/>
                </a:ext>
              </a:extLst>
            </p:cNvPr>
            <p:cNvSpPr txBox="1"/>
            <p:nvPr/>
          </p:nvSpPr>
          <p:spPr>
            <a:xfrm>
              <a:off x="5440228" y="5110102"/>
              <a:ext cx="3219767" cy="923330"/>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балансовые счета забалансовые счета</a:t>
              </a:r>
            </a:p>
            <a:p>
              <a:pPr algn="ctr" defTabSz="457200"/>
              <a:r>
                <a:rPr lang="ru-RU" i="1" dirty="0">
                  <a:solidFill>
                    <a:prstClr val="black"/>
                  </a:solidFill>
                  <a:latin typeface="Times New Roman" panose="02020603050405020304" pitchFamily="18" charset="0"/>
                  <a:cs typeface="Times New Roman" panose="02020603050405020304" pitchFamily="18" charset="0"/>
                </a:rPr>
                <a:t>баланс, отчет о </a:t>
              </a:r>
              <a:r>
                <a:rPr lang="ru-RU" i="1" dirty="0" err="1" smtClean="0">
                  <a:solidFill>
                    <a:prstClr val="black"/>
                  </a:solidFill>
                  <a:latin typeface="Times New Roman" panose="02020603050405020304" pitchFamily="18" charset="0"/>
                  <a:cs typeface="Times New Roman" panose="02020603050405020304" pitchFamily="18" charset="0"/>
                </a:rPr>
                <a:t>финрезе</a:t>
              </a:r>
              <a:endParaRPr lang="ru-RU" i="1" dirty="0">
                <a:solidFill>
                  <a:prstClr val="black"/>
                </a:solidFill>
                <a:latin typeface="Times New Roman" panose="02020603050405020304" pitchFamily="18" charset="0"/>
                <a:cs typeface="Times New Roman" panose="02020603050405020304" pitchFamily="18" charset="0"/>
              </a:endParaRPr>
            </a:p>
          </p:txBody>
        </p:sp>
        <p:pic>
          <p:nvPicPr>
            <p:cNvPr id="37" name="Рисунок 36" descr="Запрещено">
              <a:extLst>
                <a:ext uri="{FF2B5EF4-FFF2-40B4-BE49-F238E27FC236}">
                  <a16:creationId xmlns:a16="http://schemas.microsoft.com/office/drawing/2014/main" id="{8CFC993C-55C8-49A3-904F-A79C59CD8D10}"/>
                </a:ext>
              </a:extLst>
            </p:cNvPr>
            <p:cNvPicPr>
              <a:picLocks noChangeAspect="1"/>
            </p:cNvPicPr>
            <p:nvPr/>
          </p:nvPicPr>
          <p:blipFill>
            <a:blip r:embed="rId2">
              <a:extLst>
                <a:ext uri="{96DAC541-7B7A-43D3-8B79-37D633B846F1}">
                  <asvg:svgBlip xmlns:asvg="http://schemas.microsoft.com/office/drawing/2016/SVG/main" xmlns="" r:embed="rId5"/>
                </a:ext>
              </a:extLst>
            </a:blip>
            <a:stretch>
              <a:fillRect/>
            </a:stretch>
          </p:blipFill>
          <p:spPr>
            <a:xfrm>
              <a:off x="5801187" y="5043046"/>
              <a:ext cx="374096" cy="374096"/>
            </a:xfrm>
            <a:prstGeom prst="rect">
              <a:avLst/>
            </a:prstGeom>
          </p:spPr>
        </p:pic>
        <p:pic>
          <p:nvPicPr>
            <p:cNvPr id="38" name="Рисунок 37" descr="Запрещено">
              <a:extLst>
                <a:ext uri="{FF2B5EF4-FFF2-40B4-BE49-F238E27FC236}">
                  <a16:creationId xmlns:a16="http://schemas.microsoft.com/office/drawing/2014/main" id="{1296F32F-E19F-472C-8F7E-E2BB31BC1C1C}"/>
                </a:ext>
              </a:extLst>
            </p:cNvPr>
            <p:cNvPicPr>
              <a:picLocks noChangeAspect="1"/>
            </p:cNvPicPr>
            <p:nvPr/>
          </p:nvPicPr>
          <p:blipFill>
            <a:blip r:embed="rId2">
              <a:extLst>
                <a:ext uri="{96DAC541-7B7A-43D3-8B79-37D633B846F1}">
                  <asvg:svgBlip xmlns:asvg="http://schemas.microsoft.com/office/drawing/2016/SVG/main" xmlns="" r:embed="rId5"/>
                </a:ext>
              </a:extLst>
            </a:blip>
            <a:stretch>
              <a:fillRect/>
            </a:stretch>
          </p:blipFill>
          <p:spPr>
            <a:xfrm>
              <a:off x="5677166" y="5368322"/>
              <a:ext cx="374096" cy="374096"/>
            </a:xfrm>
            <a:prstGeom prst="rect">
              <a:avLst/>
            </a:prstGeom>
          </p:spPr>
        </p:pic>
        <p:pic>
          <p:nvPicPr>
            <p:cNvPr id="42" name="Рисунок 41" descr="Запрещено">
              <a:extLst>
                <a:ext uri="{FF2B5EF4-FFF2-40B4-BE49-F238E27FC236}">
                  <a16:creationId xmlns:a16="http://schemas.microsoft.com/office/drawing/2014/main" id="{32FA99EA-8C6D-4951-8967-3EE66E756117}"/>
                </a:ext>
              </a:extLst>
            </p:cNvPr>
            <p:cNvPicPr>
              <a:picLocks noChangeAspect="1"/>
            </p:cNvPicPr>
            <p:nvPr/>
          </p:nvPicPr>
          <p:blipFill>
            <a:blip r:embed="rId2">
              <a:extLst>
                <a:ext uri="{96DAC541-7B7A-43D3-8B79-37D633B846F1}">
                  <asvg:svgBlip xmlns:asvg="http://schemas.microsoft.com/office/drawing/2016/SVG/main" xmlns="" r:embed="rId5"/>
                </a:ext>
              </a:extLst>
            </a:blip>
            <a:stretch>
              <a:fillRect/>
            </a:stretch>
          </p:blipFill>
          <p:spPr>
            <a:xfrm>
              <a:off x="5471778" y="5644221"/>
              <a:ext cx="374096" cy="374096"/>
            </a:xfrm>
            <a:prstGeom prst="rect">
              <a:avLst/>
            </a:prstGeom>
          </p:spPr>
        </p:pic>
      </p:grpSp>
      <p:cxnSp>
        <p:nvCxnSpPr>
          <p:cNvPr id="43" name="Прямая со стрелкой 42">
            <a:extLst>
              <a:ext uri="{FF2B5EF4-FFF2-40B4-BE49-F238E27FC236}">
                <a16:creationId xmlns:a16="http://schemas.microsoft.com/office/drawing/2014/main" id="{5232C8DC-BC54-4A56-88CF-FC1CD5084B63}"/>
              </a:ext>
            </a:extLst>
          </p:cNvPr>
          <p:cNvCxnSpPr>
            <a:cxnSpLocks/>
          </p:cNvCxnSpPr>
          <p:nvPr/>
        </p:nvCxnSpPr>
        <p:spPr>
          <a:xfrm flipV="1">
            <a:off x="4927600" y="4416707"/>
            <a:ext cx="767001" cy="488054"/>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12F412FC-9459-404A-AEEB-9253CB891620}"/>
              </a:ext>
            </a:extLst>
          </p:cNvPr>
          <p:cNvSpPr txBox="1"/>
          <p:nvPr/>
        </p:nvSpPr>
        <p:spPr>
          <a:xfrm>
            <a:off x="4188792" y="4857373"/>
            <a:ext cx="1230381" cy="584775"/>
          </a:xfrm>
          <a:prstGeom prst="rect">
            <a:avLst/>
          </a:prstGeom>
          <a:noFill/>
        </p:spPr>
        <p:txBody>
          <a:bodyPr wrap="square" rtlCol="0">
            <a:spAutoFit/>
          </a:bodyPr>
          <a:lstStyle/>
          <a:p>
            <a:pPr algn="ctr" defTabSz="457200"/>
            <a:r>
              <a:rPr lang="ru-RU" sz="1600" dirty="0">
                <a:solidFill>
                  <a:prstClr val="black"/>
                </a:solidFill>
                <a:latin typeface="Times New Roman" panose="02020603050405020304" pitchFamily="18" charset="0"/>
                <a:cs typeface="Times New Roman" panose="02020603050405020304" pitchFamily="18" charset="0"/>
              </a:rPr>
              <a:t>Описание и оценка</a:t>
            </a:r>
          </a:p>
        </p:txBody>
      </p:sp>
      <p:cxnSp>
        <p:nvCxnSpPr>
          <p:cNvPr id="46" name="Прямая со стрелкой 45">
            <a:extLst>
              <a:ext uri="{FF2B5EF4-FFF2-40B4-BE49-F238E27FC236}">
                <a16:creationId xmlns:a16="http://schemas.microsoft.com/office/drawing/2014/main" id="{9D48BF12-B40F-4F64-A7F1-F357E3B2D90D}"/>
              </a:ext>
            </a:extLst>
          </p:cNvPr>
          <p:cNvCxnSpPr>
            <a:cxnSpLocks/>
          </p:cNvCxnSpPr>
          <p:nvPr/>
        </p:nvCxnSpPr>
        <p:spPr>
          <a:xfrm flipV="1">
            <a:off x="4808274" y="5364619"/>
            <a:ext cx="2289" cy="433152"/>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cxnSp>
        <p:nvCxnSpPr>
          <p:cNvPr id="54" name="Прямая со стрелкой 53">
            <a:extLst>
              <a:ext uri="{FF2B5EF4-FFF2-40B4-BE49-F238E27FC236}">
                <a16:creationId xmlns:a16="http://schemas.microsoft.com/office/drawing/2014/main" id="{C7420DD0-9EED-4576-9401-58EF08828D88}"/>
              </a:ext>
            </a:extLst>
          </p:cNvPr>
          <p:cNvCxnSpPr>
            <a:cxnSpLocks/>
          </p:cNvCxnSpPr>
          <p:nvPr/>
        </p:nvCxnSpPr>
        <p:spPr>
          <a:xfrm flipV="1">
            <a:off x="2466003" y="1000887"/>
            <a:ext cx="808895" cy="28194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7" name="Равнобедренный треугольник 6">
            <a:extLst>
              <a:ext uri="{FF2B5EF4-FFF2-40B4-BE49-F238E27FC236}">
                <a16:creationId xmlns:a16="http://schemas.microsoft.com/office/drawing/2014/main" id="{175D113F-EE64-4D8A-BF1A-0011F1F33951}"/>
              </a:ext>
            </a:extLst>
          </p:cNvPr>
          <p:cNvSpPr/>
          <p:nvPr/>
        </p:nvSpPr>
        <p:spPr>
          <a:xfrm>
            <a:off x="2084180" y="3455026"/>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45" name="TextBox 44"/>
          <p:cNvSpPr txBox="1"/>
          <p:nvPr/>
        </p:nvSpPr>
        <p:spPr>
          <a:xfrm rot="16200000">
            <a:off x="3077384" y="2292520"/>
            <a:ext cx="1402315" cy="430887"/>
          </a:xfrm>
          <a:prstGeom prst="rect">
            <a:avLst/>
          </a:prstGeom>
          <a:noFill/>
        </p:spPr>
        <p:txBody>
          <a:bodyPr wrap="square" rtlCol="0">
            <a:spAutoFit/>
          </a:bodyPr>
          <a:lstStyle/>
          <a:p>
            <a:pPr defTabSz="457200"/>
            <a:r>
              <a:rPr lang="ru-RU" sz="1100" i="1" dirty="0" smtClean="0">
                <a:solidFill>
                  <a:prstClr val="black"/>
                </a:solidFill>
                <a:latin typeface="Times New Roman" panose="02020603050405020304" pitchFamily="18" charset="0"/>
                <a:cs typeface="Times New Roman" panose="02020603050405020304" pitchFamily="18" charset="0"/>
              </a:rPr>
              <a:t>2. Сомнительная </a:t>
            </a:r>
          </a:p>
          <a:p>
            <a:pPr defTabSz="457200"/>
            <a:r>
              <a:rPr lang="ru-RU" sz="1100" i="1" dirty="0" smtClean="0">
                <a:solidFill>
                  <a:prstClr val="black"/>
                </a:solidFill>
                <a:latin typeface="Times New Roman" panose="02020603050405020304" pitchFamily="18" charset="0"/>
                <a:cs typeface="Times New Roman" panose="02020603050405020304" pitchFamily="18" charset="0"/>
              </a:rPr>
              <a:t>задолженность</a:t>
            </a:r>
            <a:endParaRPr lang="ru-RU" sz="1100" i="1" dirty="0">
              <a:solidFill>
                <a:prstClr val="black"/>
              </a:solidFill>
              <a:latin typeface="Times New Roman" panose="02020603050405020304" pitchFamily="18" charset="0"/>
              <a:cs typeface="Times New Roman" panose="02020603050405020304" pitchFamily="18" charset="0"/>
            </a:endParaRPr>
          </a:p>
        </p:txBody>
      </p:sp>
      <p:sp>
        <p:nvSpPr>
          <p:cNvPr id="48" name="Плюс 47"/>
          <p:cNvSpPr/>
          <p:nvPr/>
        </p:nvSpPr>
        <p:spPr>
          <a:xfrm>
            <a:off x="709958" y="1514121"/>
            <a:ext cx="418584" cy="390915"/>
          </a:xfrm>
          <a:prstGeom prst="mathPlus">
            <a:avLst/>
          </a:prstGeom>
          <a:gradFill>
            <a:gsLst>
              <a:gs pos="0">
                <a:srgbClr val="077A3E"/>
              </a:gs>
              <a:gs pos="100000">
                <a:srgbClr val="077A3E"/>
              </a:gs>
            </a:gsLst>
          </a:gradFill>
          <a:ln>
            <a:solidFill>
              <a:srgbClr val="077A3E"/>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49" name="Плюс 48"/>
          <p:cNvSpPr/>
          <p:nvPr/>
        </p:nvSpPr>
        <p:spPr>
          <a:xfrm>
            <a:off x="512887" y="1865107"/>
            <a:ext cx="418584" cy="390915"/>
          </a:xfrm>
          <a:prstGeom prst="mathPlus">
            <a:avLst/>
          </a:prstGeom>
          <a:gradFill>
            <a:gsLst>
              <a:gs pos="0">
                <a:srgbClr val="077A3E"/>
              </a:gs>
              <a:gs pos="100000">
                <a:srgbClr val="077A3E"/>
              </a:gs>
            </a:gsLst>
          </a:gradFill>
          <a:ln>
            <a:solidFill>
              <a:srgbClr val="077A3E"/>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51" name="Плюс 50"/>
          <p:cNvSpPr/>
          <p:nvPr/>
        </p:nvSpPr>
        <p:spPr>
          <a:xfrm>
            <a:off x="864572" y="1180644"/>
            <a:ext cx="418584" cy="390915"/>
          </a:xfrm>
          <a:prstGeom prst="mathPlus">
            <a:avLst/>
          </a:prstGeom>
          <a:gradFill>
            <a:gsLst>
              <a:gs pos="0">
                <a:srgbClr val="077A3E"/>
              </a:gs>
              <a:gs pos="100000">
                <a:srgbClr val="077A3E"/>
              </a:gs>
            </a:gsLst>
          </a:gradFill>
          <a:ln>
            <a:solidFill>
              <a:srgbClr val="077A3E"/>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Tree>
    <p:extLst>
      <p:ext uri="{BB962C8B-B14F-4D97-AF65-F5344CB8AC3E}">
        <p14:creationId xmlns:p14="http://schemas.microsoft.com/office/powerpoint/2010/main" val="417214290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23528" y="2564904"/>
            <a:ext cx="8711322" cy="738664"/>
          </a:xfrm>
        </p:spPr>
        <p:txBody>
          <a:bodyPr/>
          <a:lstStyle/>
          <a:p>
            <a:pPr algn="ctr"/>
            <a:r>
              <a:rPr lang="ru-RU" sz="4800" dirty="0" smtClean="0"/>
              <a:t>СПАСИБО ЗА ВНИМАНИЕ!</a:t>
            </a:r>
            <a:endParaRPr lang="ru-RU" sz="4800" dirty="0"/>
          </a:p>
        </p:txBody>
      </p:sp>
      <p:sp>
        <p:nvSpPr>
          <p:cNvPr id="2" name="Номер слайда 1"/>
          <p:cNvSpPr>
            <a:spLocks noGrp="1"/>
          </p:cNvSpPr>
          <p:nvPr>
            <p:ph type="sldNum" sz="quarter" idx="12"/>
          </p:nvPr>
        </p:nvSpPr>
        <p:spPr/>
        <p:txBody>
          <a:bodyPr/>
          <a:lstStyle/>
          <a:p>
            <a:fld id="{87CAACBE-3CA2-42B4-BAD1-73B4871560ED}" type="slidenum">
              <a:rPr lang="ru-RU" altLang="ru-RU" smtClean="0"/>
              <a:pPr/>
              <a:t>105</a:t>
            </a:fld>
            <a:endParaRPr lang="ru-RU" altLang="ru-RU"/>
          </a:p>
        </p:txBody>
      </p:sp>
    </p:spTree>
    <p:extLst>
      <p:ext uri="{BB962C8B-B14F-4D97-AF65-F5344CB8AC3E}">
        <p14:creationId xmlns:p14="http://schemas.microsoft.com/office/powerpoint/2010/main" val="18441906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16338" y="1172023"/>
            <a:ext cx="8711322" cy="2954655"/>
          </a:xfrm>
        </p:spPr>
        <p:txBody>
          <a:bodyPr/>
          <a:lstStyle/>
          <a:p>
            <a:pPr algn="just"/>
            <a:r>
              <a:rPr lang="ru-RU" sz="3200" dirty="0">
                <a:solidFill>
                  <a:srgbClr val="000000"/>
                </a:solidFill>
                <a:latin typeface="Times New Roman" panose="02020603050405020304" pitchFamily="18" charset="0"/>
                <a:ea typeface="Times New Roman" panose="02020603050405020304" pitchFamily="18" charset="0"/>
              </a:rPr>
              <a:t>При организации ведения бухгалтерского учета и подготовке бухгалтерской (финансовой) отчетности предполагается, что однажды принятые учетные принципы не будут меняться, а однотипные факты хозяйственной жизни будут учитываться одинаковыми методами</a:t>
            </a:r>
            <a:endParaRPr lang="ru-RU" sz="3200"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11</a:t>
            </a:fld>
            <a:endParaRPr lang="ru-RU" spc="-4" dirty="0">
              <a:latin typeface="Arial"/>
              <a:cs typeface="Arial"/>
            </a:endParaRPr>
          </a:p>
        </p:txBody>
      </p:sp>
    </p:spTree>
    <p:extLst>
      <p:ext uri="{BB962C8B-B14F-4D97-AF65-F5344CB8AC3E}">
        <p14:creationId xmlns:p14="http://schemas.microsoft.com/office/powerpoint/2010/main" val="1352586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44882" y="1196752"/>
            <a:ext cx="8711322" cy="2772598"/>
          </a:xfrm>
        </p:spPr>
        <p:txBody>
          <a:bodyPr/>
          <a:lstStyle/>
          <a:p>
            <a:r>
              <a:rPr lang="ru-RU" sz="3600" dirty="0">
                <a:solidFill>
                  <a:srgbClr val="000000"/>
                </a:solidFill>
                <a:latin typeface="Times New Roman" panose="02020603050405020304" pitchFamily="18" charset="0"/>
                <a:ea typeface="Times New Roman" panose="02020603050405020304" pitchFamily="18" charset="0"/>
              </a:rPr>
              <a:t>Субъект учета формирует учетную политику исходя </a:t>
            </a:r>
            <a:r>
              <a:rPr lang="ru-RU" sz="3600" b="1" i="1" dirty="0">
                <a:solidFill>
                  <a:srgbClr val="000000"/>
                </a:solidFill>
                <a:latin typeface="Times New Roman" panose="02020603050405020304" pitchFamily="18" charset="0"/>
                <a:ea typeface="Times New Roman" panose="02020603050405020304" pitchFamily="18" charset="0"/>
              </a:rPr>
              <a:t>из особенностей своей структуры, отраслевых и иных особенностей </a:t>
            </a:r>
            <a:r>
              <a:rPr lang="ru-RU" sz="3600" b="1" i="1" dirty="0" smtClean="0">
                <a:solidFill>
                  <a:srgbClr val="000000"/>
                </a:solidFill>
                <a:latin typeface="Times New Roman" panose="02020603050405020304" pitchFamily="18" charset="0"/>
                <a:ea typeface="Times New Roman" panose="02020603050405020304" pitchFamily="18" charset="0"/>
              </a:rPr>
              <a:t>деятельности</a:t>
            </a:r>
            <a:r>
              <a:rPr lang="ru-RU" sz="1600" dirty="0">
                <a:solidFill>
                  <a:srgbClr val="000000"/>
                </a:solidFill>
                <a:latin typeface="Times New Roman" panose="02020603050405020304" pitchFamily="18" charset="0"/>
                <a:ea typeface="Times New Roman" panose="02020603050405020304" pitchFamily="18" charset="0"/>
              </a:rPr>
              <a:t> </a:t>
            </a:r>
            <a:r>
              <a:rPr lang="ru-RU" sz="3600" b="1" i="1" dirty="0">
                <a:solidFill>
                  <a:srgbClr val="000000"/>
                </a:solidFill>
                <a:latin typeface="Times New Roman" panose="02020603050405020304" pitchFamily="18" charset="0"/>
                <a:ea typeface="Times New Roman" panose="02020603050405020304" pitchFamily="18" charset="0"/>
              </a:rPr>
              <a:t>руководствуясь</a:t>
            </a:r>
          </a:p>
          <a:p>
            <a:endParaRPr lang="ru-RU" sz="1600" dirty="0" smtClean="0">
              <a:solidFill>
                <a:srgbClr val="000000"/>
              </a:solidFill>
              <a:latin typeface="Times New Roman" panose="02020603050405020304" pitchFamily="18" charset="0"/>
              <a:ea typeface="Times New Roman" panose="02020603050405020304" pitchFamily="18" charset="0"/>
            </a:endParaRPr>
          </a:p>
          <a:p>
            <a:endParaRPr lang="ru-RU" dirty="0"/>
          </a:p>
        </p:txBody>
      </p:sp>
      <p:sp>
        <p:nvSpPr>
          <p:cNvPr id="6" name="Прямоугольник 5"/>
          <p:cNvSpPr/>
          <p:nvPr/>
        </p:nvSpPr>
        <p:spPr>
          <a:xfrm>
            <a:off x="683569" y="5251536"/>
            <a:ext cx="4176464" cy="10156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ctr"/>
            <a:r>
              <a:rPr lang="ru-RU" sz="1600" kern="0" dirty="0" smtClean="0">
                <a:solidFill>
                  <a:srgbClr val="000000"/>
                </a:solidFill>
                <a:latin typeface="Times New Roman" panose="02020603050405020304" pitchFamily="18" charset="0"/>
                <a:ea typeface="Times New Roman" panose="02020603050405020304" pitchFamily="18" charset="0"/>
                <a:cs typeface="Times New Roman"/>
              </a:rPr>
              <a:t> </a:t>
            </a:r>
            <a:r>
              <a:rPr lang="ru-RU" sz="2000" kern="0" dirty="0">
                <a:solidFill>
                  <a:srgbClr val="000000"/>
                </a:solidFill>
                <a:latin typeface="Times New Roman" panose="02020603050405020304" pitchFamily="18" charset="0"/>
                <a:ea typeface="Times New Roman" panose="02020603050405020304" pitchFamily="18" charset="0"/>
                <a:cs typeface="Times New Roman"/>
              </a:rPr>
              <a:t>учетной политикой органа, осуществляющего полномочия и функции учредителя</a:t>
            </a:r>
            <a:endParaRPr lang="ru-RU" sz="2000" kern="0" dirty="0">
              <a:solidFill>
                <a:prstClr val="black"/>
              </a:solidFill>
              <a:latin typeface="Times New Roman"/>
              <a:cs typeface="Times New Roman"/>
            </a:endParaRPr>
          </a:p>
        </p:txBody>
      </p:sp>
      <p:sp>
        <p:nvSpPr>
          <p:cNvPr id="8" name="TextBox 7"/>
          <p:cNvSpPr txBox="1"/>
          <p:nvPr/>
        </p:nvSpPr>
        <p:spPr>
          <a:xfrm>
            <a:off x="4981352" y="3530843"/>
            <a:ext cx="2686958" cy="40011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ru-RU" sz="2000" kern="0" dirty="0" smtClean="0">
                <a:solidFill>
                  <a:srgbClr val="000000"/>
                </a:solidFill>
                <a:latin typeface="Times New Roman" panose="02020603050405020304" pitchFamily="18" charset="0"/>
                <a:ea typeface="Times New Roman" panose="02020603050405020304" pitchFamily="18" charset="0"/>
                <a:cs typeface="Times New Roman"/>
              </a:rPr>
              <a:t>Законодательством РФ</a:t>
            </a:r>
            <a:endParaRPr lang="ru-RU" sz="2000" dirty="0"/>
          </a:p>
        </p:txBody>
      </p:sp>
      <p:sp>
        <p:nvSpPr>
          <p:cNvPr id="10" name="Прямоугольник 9"/>
          <p:cNvSpPr/>
          <p:nvPr/>
        </p:nvSpPr>
        <p:spPr>
          <a:xfrm>
            <a:off x="444882" y="4238982"/>
            <a:ext cx="3751348" cy="707886"/>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lvl="0" algn="ctr"/>
            <a:r>
              <a:rPr lang="ru-RU" sz="2000" kern="0" dirty="0">
                <a:solidFill>
                  <a:srgbClr val="000000"/>
                </a:solidFill>
                <a:latin typeface="Times New Roman" panose="02020603050405020304" pitchFamily="18" charset="0"/>
                <a:ea typeface="Times New Roman" panose="02020603050405020304" pitchFamily="18" charset="0"/>
                <a:cs typeface="Times New Roman"/>
              </a:rPr>
              <a:t>СГС «Учетная политика</a:t>
            </a:r>
            <a:r>
              <a:rPr lang="ru-RU" sz="2000" kern="0" dirty="0" smtClean="0">
                <a:solidFill>
                  <a:srgbClr val="000000"/>
                </a:solidFill>
                <a:latin typeface="Times New Roman" panose="02020603050405020304" pitchFamily="18" charset="0"/>
                <a:ea typeface="Times New Roman" panose="02020603050405020304" pitchFamily="18" charset="0"/>
                <a:cs typeface="Times New Roman"/>
              </a:rPr>
              <a:t>,</a:t>
            </a:r>
          </a:p>
          <a:p>
            <a:pPr lvl="0"/>
            <a:r>
              <a:rPr lang="ru-RU" sz="2000" kern="0" dirty="0" smtClean="0">
                <a:solidFill>
                  <a:srgbClr val="000000"/>
                </a:solidFill>
                <a:latin typeface="Times New Roman" panose="02020603050405020304" pitchFamily="18" charset="0"/>
                <a:ea typeface="Times New Roman" panose="02020603050405020304" pitchFamily="18" charset="0"/>
                <a:cs typeface="Times New Roman"/>
              </a:rPr>
              <a:t> </a:t>
            </a:r>
            <a:r>
              <a:rPr lang="ru-RU" sz="2000" kern="0" dirty="0">
                <a:solidFill>
                  <a:srgbClr val="000000"/>
                </a:solidFill>
                <a:latin typeface="Times New Roman" panose="02020603050405020304" pitchFamily="18" charset="0"/>
                <a:ea typeface="Times New Roman" panose="02020603050405020304" pitchFamily="18" charset="0"/>
                <a:cs typeface="Times New Roman"/>
              </a:rPr>
              <a:t>оценочные значения и ошибки»</a:t>
            </a:r>
            <a:endParaRPr lang="ru-RU" sz="2000" kern="0" dirty="0">
              <a:solidFill>
                <a:prstClr val="black"/>
              </a:solidFill>
              <a:latin typeface="Times New Roman"/>
              <a:cs typeface="Times New Roman"/>
            </a:endParaRPr>
          </a:p>
        </p:txBody>
      </p:sp>
      <p:sp>
        <p:nvSpPr>
          <p:cNvPr id="12" name="Прямоугольник 11"/>
          <p:cNvSpPr/>
          <p:nvPr/>
        </p:nvSpPr>
        <p:spPr>
          <a:xfrm>
            <a:off x="5364088" y="4168029"/>
            <a:ext cx="3528392" cy="132343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ru-RU" sz="2000" kern="0" dirty="0">
                <a:solidFill>
                  <a:srgbClr val="000000"/>
                </a:solidFill>
                <a:latin typeface="Times New Roman" panose="02020603050405020304" pitchFamily="18" charset="0"/>
                <a:ea typeface="Times New Roman" panose="02020603050405020304" pitchFamily="18" charset="0"/>
                <a:cs typeface="Times New Roman"/>
              </a:rPr>
              <a:t>иными </a:t>
            </a:r>
            <a:r>
              <a:rPr lang="ru-RU" sz="2000" kern="0" dirty="0" smtClean="0">
                <a:solidFill>
                  <a:srgbClr val="000000"/>
                </a:solidFill>
                <a:latin typeface="Times New Roman" panose="02020603050405020304" pitchFamily="18" charset="0"/>
                <a:ea typeface="Times New Roman" panose="02020603050405020304" pitchFamily="18" charset="0"/>
                <a:cs typeface="Times New Roman"/>
              </a:rPr>
              <a:t>НПА, </a:t>
            </a:r>
            <a:r>
              <a:rPr lang="ru-RU" sz="2000" kern="0" dirty="0">
                <a:solidFill>
                  <a:srgbClr val="000000"/>
                </a:solidFill>
                <a:latin typeface="Times New Roman" panose="02020603050405020304" pitchFamily="18" charset="0"/>
                <a:ea typeface="Times New Roman" panose="02020603050405020304" pitchFamily="18" charset="0"/>
                <a:cs typeface="Times New Roman"/>
              </a:rPr>
              <a:t>регулирующими ведение бухгалтерского учета и составление бухгалтерской (финансовой) отчетности</a:t>
            </a:r>
            <a:endParaRPr lang="ru-RU" sz="2000"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12</a:t>
            </a:fld>
            <a:endParaRPr lang="ru-RU" spc="-4" dirty="0">
              <a:latin typeface="Arial"/>
              <a:cs typeface="Arial"/>
            </a:endParaRPr>
          </a:p>
        </p:txBody>
      </p:sp>
    </p:spTree>
    <p:extLst>
      <p:ext uri="{BB962C8B-B14F-4D97-AF65-F5344CB8AC3E}">
        <p14:creationId xmlns:p14="http://schemas.microsoft.com/office/powerpoint/2010/main" val="28689296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23528" y="404664"/>
            <a:ext cx="8711322" cy="5663089"/>
          </a:xfrm>
        </p:spPr>
        <p:txBody>
          <a:bodyPr/>
          <a:lstStyle/>
          <a:p>
            <a:pPr algn="just"/>
            <a:r>
              <a:rPr lang="ru-RU" sz="3200" dirty="0" smtClean="0">
                <a:solidFill>
                  <a:srgbClr val="000000"/>
                </a:solidFill>
                <a:latin typeface="Times New Roman" panose="02020603050405020304" pitchFamily="18" charset="0"/>
                <a:ea typeface="Times New Roman" panose="02020603050405020304" pitchFamily="18" charset="0"/>
              </a:rPr>
              <a:t>При </a:t>
            </a:r>
            <a:r>
              <a:rPr lang="ru-RU" sz="3200" dirty="0">
                <a:solidFill>
                  <a:srgbClr val="000000"/>
                </a:solidFill>
                <a:latin typeface="Times New Roman" panose="02020603050405020304" pitchFamily="18" charset="0"/>
                <a:ea typeface="Times New Roman" panose="02020603050405020304" pitchFamily="18" charset="0"/>
              </a:rPr>
              <a:t>передаче </a:t>
            </a:r>
            <a:r>
              <a:rPr lang="ru-RU" sz="3200" dirty="0" smtClean="0">
                <a:solidFill>
                  <a:srgbClr val="000000"/>
                </a:solidFill>
                <a:latin typeface="Times New Roman" panose="02020603050405020304" pitchFamily="18" charset="0"/>
                <a:ea typeface="Times New Roman" panose="02020603050405020304" pitchFamily="18" charset="0"/>
              </a:rPr>
              <a:t>ведения бухгалтерского учета  и составления отчетности </a:t>
            </a:r>
            <a:r>
              <a:rPr lang="ru-RU" sz="4000" b="1" dirty="0" smtClean="0">
                <a:solidFill>
                  <a:srgbClr val="000000"/>
                </a:solidFill>
                <a:latin typeface="Times New Roman" panose="02020603050405020304" pitchFamily="18" charset="0"/>
                <a:ea typeface="Times New Roman" panose="02020603050405020304" pitchFamily="18" charset="0"/>
              </a:rPr>
              <a:t>централизованной бухгалтерии</a:t>
            </a:r>
            <a:r>
              <a:rPr lang="ru-RU" sz="3200" dirty="0" smtClean="0">
                <a:solidFill>
                  <a:srgbClr val="000000"/>
                </a:solidFill>
                <a:latin typeface="Times New Roman" panose="02020603050405020304" pitchFamily="18" charset="0"/>
                <a:ea typeface="Times New Roman" panose="02020603050405020304" pitchFamily="18" charset="0"/>
              </a:rPr>
              <a:t>, </a:t>
            </a:r>
            <a:r>
              <a:rPr lang="ru-RU" sz="3200" dirty="0">
                <a:solidFill>
                  <a:srgbClr val="000000"/>
                </a:solidFill>
                <a:latin typeface="Times New Roman" panose="02020603050405020304" pitchFamily="18" charset="0"/>
                <a:ea typeface="Times New Roman" panose="02020603050405020304" pitchFamily="18" charset="0"/>
              </a:rPr>
              <a:t>особенности </a:t>
            </a:r>
            <a:r>
              <a:rPr lang="ru-RU" sz="4000" b="1" dirty="0">
                <a:solidFill>
                  <a:srgbClr val="FF0000"/>
                </a:solidFill>
                <a:latin typeface="Times New Roman" panose="02020603050405020304" pitchFamily="18" charset="0"/>
                <a:ea typeface="Times New Roman" panose="02020603050405020304" pitchFamily="18" charset="0"/>
              </a:rPr>
              <a:t>организации</a:t>
            </a:r>
            <a:r>
              <a:rPr lang="ru-RU" sz="3200" b="1" dirty="0">
                <a:solidFill>
                  <a:srgbClr val="FF0000"/>
                </a:solidFill>
                <a:latin typeface="Times New Roman" panose="02020603050405020304" pitchFamily="18" charset="0"/>
                <a:ea typeface="Times New Roman" panose="02020603050405020304" pitchFamily="18" charset="0"/>
              </a:rPr>
              <a:t> </a:t>
            </a:r>
            <a:r>
              <a:rPr lang="ru-RU" sz="3200" dirty="0">
                <a:solidFill>
                  <a:srgbClr val="000000"/>
                </a:solidFill>
                <a:latin typeface="Times New Roman" panose="02020603050405020304" pitchFamily="18" charset="0"/>
                <a:ea typeface="Times New Roman" panose="02020603050405020304" pitchFamily="18" charset="0"/>
              </a:rPr>
              <a:t>ведения </a:t>
            </a:r>
            <a:r>
              <a:rPr lang="ru-RU" sz="3200" dirty="0" smtClean="0">
                <a:solidFill>
                  <a:srgbClr val="000000"/>
                </a:solidFill>
                <a:latin typeface="Times New Roman" panose="02020603050405020304" pitchFamily="18" charset="0"/>
                <a:ea typeface="Times New Roman" panose="02020603050405020304" pitchFamily="18" charset="0"/>
              </a:rPr>
              <a:t>учета </a:t>
            </a:r>
            <a:r>
              <a:rPr lang="ru-RU" sz="3200" dirty="0">
                <a:solidFill>
                  <a:srgbClr val="000000"/>
                </a:solidFill>
                <a:latin typeface="Times New Roman" panose="02020603050405020304" pitchFamily="18" charset="0"/>
                <a:ea typeface="Times New Roman" panose="02020603050405020304" pitchFamily="18" charset="0"/>
              </a:rPr>
              <a:t>и (или) составления бухгалтерской (финансовой) отчетности </a:t>
            </a:r>
            <a:r>
              <a:rPr lang="ru-RU" sz="3200" dirty="0" smtClean="0">
                <a:solidFill>
                  <a:srgbClr val="000000"/>
                </a:solidFill>
                <a:latin typeface="Times New Roman" panose="02020603050405020304" pitchFamily="18" charset="0"/>
                <a:ea typeface="Times New Roman" panose="02020603050405020304" pitchFamily="18" charset="0"/>
              </a:rPr>
              <a:t>устанавливаются договором </a:t>
            </a:r>
            <a:r>
              <a:rPr lang="ru-RU" sz="3200" dirty="0">
                <a:solidFill>
                  <a:srgbClr val="000000"/>
                </a:solidFill>
                <a:latin typeface="Times New Roman" panose="02020603050405020304" pitchFamily="18" charset="0"/>
                <a:ea typeface="Times New Roman" panose="02020603050405020304" pitchFamily="18" charset="0"/>
              </a:rPr>
              <a:t>(соглашением) с учетом положений СГС «Учетная политика, оценочные значения и ошибки», иных нормативных правовых актов, регулирующих ведение бухгалтерского учета и составление бухгалтерской (финансовой) отчетности</a:t>
            </a:r>
            <a:endParaRPr lang="ru-RU" sz="3200"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13</a:t>
            </a:fld>
            <a:endParaRPr lang="ru-RU" spc="-4" dirty="0">
              <a:latin typeface="Arial"/>
              <a:cs typeface="Arial"/>
            </a:endParaRPr>
          </a:p>
        </p:txBody>
      </p:sp>
    </p:spTree>
    <p:extLst>
      <p:ext uri="{BB962C8B-B14F-4D97-AF65-F5344CB8AC3E}">
        <p14:creationId xmlns:p14="http://schemas.microsoft.com/office/powerpoint/2010/main" val="24564580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669854254"/>
              </p:ext>
            </p:extLst>
          </p:nvPr>
        </p:nvGraphicFramePr>
        <p:xfrm>
          <a:off x="344446" y="1172022"/>
          <a:ext cx="8455106"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1702" y="-38100"/>
            <a:ext cx="8692050" cy="1661993"/>
          </a:xfrm>
        </p:spPr>
        <p:txBody>
          <a:bodyPr/>
          <a:lstStyle/>
          <a:p>
            <a:pPr algn="ctr"/>
            <a:r>
              <a:rPr lang="ru-RU" sz="28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В рамках учетной политики  устанавливается </a:t>
            </a:r>
            <a:r>
              <a:rPr lang="ru-RU" sz="4000" dirty="0" smtClean="0">
                <a:ln w="22225">
                  <a:solidFill>
                    <a:schemeClr val="accent2"/>
                  </a:solidFill>
                  <a:prstDash val="solid"/>
                </a:ln>
                <a:solidFill>
                  <a:schemeClr val="accent2">
                    <a:lumMod val="40000"/>
                    <a:lumOff val="60000"/>
                  </a:schemeClr>
                </a:solidFill>
              </a:rPr>
              <a:t>однозначно</a:t>
            </a:r>
            <a:r>
              <a:rPr lang="ru-RU" sz="4000" dirty="0">
                <a:ln w="22225">
                  <a:solidFill>
                    <a:schemeClr val="accent2"/>
                  </a:solidFill>
                  <a:prstDash val="solid"/>
                </a:ln>
                <a:solidFill>
                  <a:schemeClr val="accent2">
                    <a:lumMod val="40000"/>
                    <a:lumOff val="60000"/>
                  </a:schemeClr>
                </a:solidFill>
              </a:rPr>
              <a:t/>
            </a:r>
            <a:br>
              <a:rPr lang="ru-RU" sz="4000" dirty="0">
                <a:ln w="22225">
                  <a:solidFill>
                    <a:schemeClr val="accent2"/>
                  </a:solidFill>
                  <a:prstDash val="solid"/>
                </a:ln>
                <a:solidFill>
                  <a:schemeClr val="accent2">
                    <a:lumMod val="40000"/>
                    <a:lumOff val="60000"/>
                  </a:schemeClr>
                </a:solidFill>
              </a:rPr>
            </a:br>
            <a:endParaRPr lang="ru-RU" sz="4000" dirty="0">
              <a:ln w="22225">
                <a:solidFill>
                  <a:schemeClr val="accent2"/>
                </a:solidFill>
                <a:prstDash val="solid"/>
              </a:ln>
              <a:solidFill>
                <a:schemeClr val="accent2">
                  <a:lumMod val="40000"/>
                  <a:lumOff val="60000"/>
                </a:schemeClr>
              </a:solidFill>
            </a:endParaRPr>
          </a:p>
        </p:txBody>
      </p:sp>
      <p:sp>
        <p:nvSpPr>
          <p:cNvPr id="5" name="TextBox 4"/>
          <p:cNvSpPr txBox="1"/>
          <p:nvPr/>
        </p:nvSpPr>
        <p:spPr>
          <a:xfrm>
            <a:off x="971600" y="3933056"/>
            <a:ext cx="6822671" cy="461665"/>
          </a:xfrm>
          <a:prstGeom prst="rect">
            <a:avLst/>
          </a:prstGeom>
          <a:noFill/>
        </p:spPr>
        <p:txBody>
          <a:bodyPr wrap="square" rtlCol="0">
            <a:spAutoFit/>
          </a:bodyPr>
          <a:lstStyle/>
          <a:p>
            <a:r>
              <a:rPr lang="ru-RU" sz="24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порядок проведения инвентаризации </a:t>
            </a:r>
            <a:r>
              <a:rPr lang="ru-RU" sz="24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активов </a:t>
            </a:r>
            <a:endParaRPr lang="ru-RU" sz="2400" dirty="0">
              <a:solidFill>
                <a:prstClr val="black"/>
              </a:solidFill>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14</a:t>
            </a:fld>
            <a:endParaRPr lang="ru-RU" spc="-4" dirty="0">
              <a:latin typeface="Arial"/>
              <a:cs typeface="Arial"/>
            </a:endParaRPr>
          </a:p>
        </p:txBody>
      </p:sp>
    </p:spTree>
    <p:extLst>
      <p:ext uri="{BB962C8B-B14F-4D97-AF65-F5344CB8AC3E}">
        <p14:creationId xmlns:p14="http://schemas.microsoft.com/office/powerpoint/2010/main" val="961082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432048"/>
          </a:xfrm>
          <a:solidFill>
            <a:srgbClr val="E6E6E6"/>
          </a:solidFill>
          <a:ln>
            <a:solidFill>
              <a:schemeClr val="accent5">
                <a:lumMod val="75000"/>
              </a:schemeClr>
            </a:solidFill>
          </a:ln>
          <a:effectLst>
            <a:glow rad="228600">
              <a:schemeClr val="accent4">
                <a:satMod val="175000"/>
                <a:alpha val="40000"/>
              </a:schemeClr>
            </a:glow>
          </a:effectLst>
        </p:spPr>
        <p:txBody>
          <a:bodyPr>
            <a:normAutofit fontScale="90000"/>
          </a:bodyPr>
          <a:lstStyle/>
          <a:p>
            <a:pPr algn="ctr"/>
            <a:r>
              <a:rPr lang="ru-RU" sz="3200" dirty="0" smtClean="0">
                <a:ln>
                  <a:solidFill>
                    <a:schemeClr val="accent5">
                      <a:lumMod val="75000"/>
                    </a:schemeClr>
                  </a:solidFill>
                </a:ln>
              </a:rPr>
              <a:t/>
            </a:r>
            <a:br>
              <a:rPr lang="ru-RU" sz="3200" dirty="0" smtClean="0">
                <a:ln>
                  <a:solidFill>
                    <a:schemeClr val="accent5">
                      <a:lumMod val="75000"/>
                    </a:schemeClr>
                  </a:solidFill>
                </a:ln>
              </a:rPr>
            </a:br>
            <a:r>
              <a:rPr lang="ru-RU" sz="2800" dirty="0" smtClean="0">
                <a:ln>
                  <a:solidFill>
                    <a:schemeClr val="accent5">
                      <a:lumMod val="75000"/>
                    </a:schemeClr>
                  </a:solidFill>
                </a:ln>
              </a:rPr>
              <a:t>Проведение </a:t>
            </a:r>
            <a:r>
              <a:rPr lang="ru-RU" sz="2800" dirty="0">
                <a:ln>
                  <a:solidFill>
                    <a:schemeClr val="accent5">
                      <a:lumMod val="75000"/>
                    </a:schemeClr>
                  </a:solidFill>
                </a:ln>
              </a:rPr>
              <a:t>инвентаризации обязательно</a:t>
            </a:r>
            <a:r>
              <a:rPr lang="ru-RU" sz="2800" dirty="0" smtClean="0">
                <a:ln>
                  <a:solidFill>
                    <a:schemeClr val="accent5">
                      <a:lumMod val="75000"/>
                    </a:schemeClr>
                  </a:solidFill>
                </a:ln>
              </a:rPr>
              <a:t>:</a:t>
            </a:r>
            <a:r>
              <a:rPr lang="ru-RU" sz="2800" dirty="0">
                <a:ln>
                  <a:solidFill>
                    <a:schemeClr val="accent5">
                      <a:lumMod val="75000"/>
                    </a:schemeClr>
                  </a:solidFill>
                </a:ln>
              </a:rPr>
              <a:t/>
            </a:r>
            <a:br>
              <a:rPr lang="ru-RU" sz="2800" dirty="0">
                <a:ln>
                  <a:solidFill>
                    <a:schemeClr val="accent5">
                      <a:lumMod val="75000"/>
                    </a:schemeClr>
                  </a:solidFill>
                </a:ln>
              </a:rPr>
            </a:br>
            <a:endParaRPr lang="ru-RU" sz="2800" dirty="0">
              <a:ln>
                <a:solidFill>
                  <a:schemeClr val="accent5">
                    <a:lumMod val="75000"/>
                  </a:schemeClr>
                </a:solidFill>
              </a:ln>
            </a:endParaRPr>
          </a:p>
        </p:txBody>
      </p:sp>
      <p:graphicFrame>
        <p:nvGraphicFramePr>
          <p:cNvPr id="5" name="Объект 4"/>
          <p:cNvGraphicFramePr>
            <a:graphicFrameLocks noGrp="1"/>
          </p:cNvGraphicFramePr>
          <p:nvPr>
            <p:ph idx="1"/>
            <p:extLst/>
          </p:nvPr>
        </p:nvGraphicFramePr>
        <p:xfrm>
          <a:off x="539552" y="1196752"/>
          <a:ext cx="8496944"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pPr>
              <a:defRPr/>
            </a:pPr>
            <a:r>
              <a:rPr lang="ru-RU" smtClean="0">
                <a:solidFill>
                  <a:prstClr val="black">
                    <a:tint val="75000"/>
                  </a:prstClr>
                </a:solidFill>
              </a:rPr>
              <a:t>СЛАЙД</a:t>
            </a:r>
            <a:r>
              <a:rPr lang="ru-RU" sz="1400" smtClean="0">
                <a:solidFill>
                  <a:prstClr val="black">
                    <a:tint val="75000"/>
                  </a:prstClr>
                </a:solidFill>
              </a:rPr>
              <a:t> </a:t>
            </a:r>
            <a:fld id="{CCDF69E5-509E-4D59-AF9B-AD19640FD1F2}" type="slidenum">
              <a:rPr lang="ru-RU" sz="1400" smtClean="0">
                <a:solidFill>
                  <a:prstClr val="black">
                    <a:tint val="75000"/>
                  </a:prstClr>
                </a:solidFill>
              </a:rPr>
              <a:pPr>
                <a:defRPr/>
              </a:pPr>
              <a:t>15</a:t>
            </a:fld>
            <a:endParaRPr lang="ru-RU" sz="1400">
              <a:solidFill>
                <a:prstClr val="black">
                  <a:tint val="75000"/>
                </a:prstClr>
              </a:solidFill>
            </a:endParaRPr>
          </a:p>
        </p:txBody>
      </p:sp>
    </p:spTree>
    <p:extLst>
      <p:ext uri="{BB962C8B-B14F-4D97-AF65-F5344CB8AC3E}">
        <p14:creationId xmlns:p14="http://schemas.microsoft.com/office/powerpoint/2010/main" val="3378385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666653974"/>
              </p:ext>
            </p:extLst>
          </p:nvPr>
        </p:nvGraphicFramePr>
        <p:xfrm>
          <a:off x="344446" y="1172022"/>
          <a:ext cx="8455106"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16</a:t>
            </a:fld>
            <a:endParaRPr lang="ru-RU" spc="-4" dirty="0">
              <a:latin typeface="Arial"/>
              <a:cs typeface="Arial"/>
            </a:endParaRPr>
          </a:p>
        </p:txBody>
      </p:sp>
    </p:spTree>
    <p:extLst>
      <p:ext uri="{BB962C8B-B14F-4D97-AF65-F5344CB8AC3E}">
        <p14:creationId xmlns:p14="http://schemas.microsoft.com/office/powerpoint/2010/main" val="39787238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874279192"/>
              </p:ext>
            </p:extLst>
          </p:nvPr>
        </p:nvGraphicFramePr>
        <p:xfrm>
          <a:off x="344446" y="1172022"/>
          <a:ext cx="8455106"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619829" y="4581128"/>
            <a:ext cx="6984776" cy="830997"/>
          </a:xfrm>
          <a:prstGeom prst="rect">
            <a:avLst/>
          </a:prstGeom>
          <a:noFill/>
        </p:spPr>
        <p:txBody>
          <a:bodyPr wrap="square" rtlCol="0">
            <a:spAutoFit/>
          </a:bodyPr>
          <a:lstStyle/>
          <a:p>
            <a:pPr lvl="0" algn="ctr"/>
            <a:r>
              <a:rPr lang="ru-RU" sz="2400" dirty="0" smtClean="0">
                <a:solidFill>
                  <a:srgbClr val="000000"/>
                </a:solidFill>
                <a:latin typeface="Times New Roman" panose="02020603050405020304" pitchFamily="18" charset="0"/>
                <a:ea typeface="Calibri" panose="020F0502020204030204" pitchFamily="34" charset="0"/>
              </a:rPr>
              <a:t>другие </a:t>
            </a:r>
            <a:r>
              <a:rPr lang="ru-RU" sz="2400" dirty="0">
                <a:solidFill>
                  <a:srgbClr val="000000"/>
                </a:solidFill>
                <a:latin typeface="Times New Roman" panose="02020603050405020304" pitchFamily="18" charset="0"/>
                <a:ea typeface="Calibri" panose="020F0502020204030204" pitchFamily="34" charset="0"/>
              </a:rPr>
              <a:t>особенности с учетом принятых Стандартов и нового понятия актив</a:t>
            </a:r>
            <a:endParaRPr lang="ru-RU" sz="2400" dirty="0"/>
          </a:p>
        </p:txBody>
      </p:sp>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17</a:t>
            </a:fld>
            <a:endParaRPr lang="ru-RU" spc="-4" dirty="0">
              <a:latin typeface="Arial"/>
              <a:cs typeface="Arial"/>
            </a:endParaRPr>
          </a:p>
        </p:txBody>
      </p:sp>
    </p:spTree>
    <p:extLst>
      <p:ext uri="{BB962C8B-B14F-4D97-AF65-F5344CB8AC3E}">
        <p14:creationId xmlns:p14="http://schemas.microsoft.com/office/powerpoint/2010/main" val="811019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050906564"/>
              </p:ext>
            </p:extLst>
          </p:nvPr>
        </p:nvGraphicFramePr>
        <p:xfrm>
          <a:off x="344446" y="1172022"/>
          <a:ext cx="8455106"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611909" y="116632"/>
            <a:ext cx="7920182" cy="861774"/>
          </a:xfrm>
        </p:spPr>
        <p:txBody>
          <a:bodyPr/>
          <a:lstStyle/>
          <a:p>
            <a:pPr algn="ctr"/>
            <a:r>
              <a:rPr lang="ru-RU" sz="28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В УЧЕТНАЯ ПОЛИТИКА устанавливает из допустимых НПА методов </a:t>
            </a:r>
            <a:endParaRPr lang="ru-RU" sz="28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5" name="TextBox 4"/>
          <p:cNvSpPr txBox="1"/>
          <p:nvPr/>
        </p:nvSpPr>
        <p:spPr>
          <a:xfrm>
            <a:off x="3158440" y="2276872"/>
            <a:ext cx="4968552" cy="1077218"/>
          </a:xfrm>
          <a:prstGeom prst="rect">
            <a:avLst/>
          </a:prstGeom>
          <a:noFill/>
        </p:spPr>
        <p:txBody>
          <a:bodyPr wrap="square" rtlCol="0">
            <a:spAutoFit/>
          </a:bodyPr>
          <a:lstStyle/>
          <a:p>
            <a:r>
              <a:rPr lang="ru-RU" sz="3200" b="1" kern="0" dirty="0">
                <a:solidFill>
                  <a:srgbClr val="252523"/>
                </a:solidFill>
                <a:latin typeface="Times New Roman" panose="02020603050405020304" pitchFamily="18" charset="0"/>
                <a:cs typeface="Times New Roman" panose="02020603050405020304" pitchFamily="18" charset="0"/>
              </a:rPr>
              <a:t>Методы </a:t>
            </a:r>
            <a:r>
              <a:rPr lang="ru-RU" sz="3200" b="1" kern="0" dirty="0" smtClean="0">
                <a:solidFill>
                  <a:srgbClr val="252523"/>
                </a:solidFill>
                <a:latin typeface="Times New Roman" panose="02020603050405020304" pitchFamily="18" charset="0"/>
                <a:cs typeface="Times New Roman" panose="02020603050405020304" pitchFamily="18" charset="0"/>
              </a:rPr>
              <a:t>определения</a:t>
            </a:r>
          </a:p>
          <a:p>
            <a:r>
              <a:rPr lang="ru-RU" sz="3200" b="1" kern="0" dirty="0" smtClean="0">
                <a:solidFill>
                  <a:srgbClr val="252523"/>
                </a:solidFill>
                <a:latin typeface="Times New Roman" panose="02020603050405020304" pitchFamily="18" charset="0"/>
                <a:cs typeface="Times New Roman" panose="02020603050405020304" pitchFamily="18" charset="0"/>
              </a:rPr>
              <a:t> </a:t>
            </a:r>
            <a:r>
              <a:rPr lang="ru-RU" sz="3200" b="1" kern="0" dirty="0">
                <a:solidFill>
                  <a:srgbClr val="252523"/>
                </a:solidFill>
                <a:latin typeface="Times New Roman" panose="02020603050405020304" pitchFamily="18" charset="0"/>
                <a:cs typeface="Times New Roman" panose="02020603050405020304" pitchFamily="18" charset="0"/>
              </a:rPr>
              <a:t>справедливой стоимости</a:t>
            </a:r>
            <a:endParaRPr lang="ru-RU" sz="3200" b="1" dirty="0">
              <a:solidFill>
                <a:prstClr val="black"/>
              </a:solidFill>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18</a:t>
            </a:fld>
            <a:endParaRPr lang="ru-RU" spc="-4" dirty="0">
              <a:latin typeface="Arial"/>
              <a:cs typeface="Arial"/>
            </a:endParaRPr>
          </a:p>
        </p:txBody>
      </p:sp>
    </p:spTree>
    <p:extLst>
      <p:ext uri="{BB962C8B-B14F-4D97-AF65-F5344CB8AC3E}">
        <p14:creationId xmlns:p14="http://schemas.microsoft.com/office/powerpoint/2010/main" val="12708163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380232"/>
          </a:xfrm>
          <a:prstGeom prst="rect">
            <a:avLst/>
          </a:prstGeom>
        </p:spPr>
        <p:txBody>
          <a:bodyPr vert="horz" wrap="square" lIns="0" tIns="0" rIns="0" bIns="0" rtlCol="0">
            <a:spAutoFit/>
          </a:bodyPr>
          <a:lstStyle/>
          <a:p>
            <a:pPr marL="302575" indent="-302575"/>
            <a:r>
              <a:rPr lang="ru-RU" dirty="0" smtClean="0">
                <a:latin typeface="Times New Roman" panose="02020603050405020304" pitchFamily="18" charset="0"/>
                <a:cs typeface="Times New Roman" panose="02020603050405020304" pitchFamily="18" charset="0"/>
              </a:rPr>
              <a:t>Методы определения справедливой стоимости</a:t>
            </a:r>
            <a:endParaRPr lang="ru-RU" dirty="0">
              <a:latin typeface="Times New Roman" panose="02020603050405020304" pitchFamily="18" charset="0"/>
              <a:cs typeface="Times New Roman" panose="02020603050405020304" pitchFamily="18" charset="0"/>
            </a:endParaRPr>
          </a:p>
        </p:txBody>
      </p:sp>
      <p:graphicFrame>
        <p:nvGraphicFramePr>
          <p:cNvPr id="11" name="Схема 10"/>
          <p:cNvGraphicFramePr/>
          <p:nvPr>
            <p:extLst/>
          </p:nvPr>
        </p:nvGraphicFramePr>
        <p:xfrm>
          <a:off x="677651" y="1259798"/>
          <a:ext cx="7505140" cy="41190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19</a:t>
            </a:fld>
            <a:endParaRPr lang="ru-RU" spc="-4" dirty="0">
              <a:latin typeface="Arial"/>
              <a:cs typeface="Arial"/>
            </a:endParaRPr>
          </a:p>
        </p:txBody>
      </p:sp>
    </p:spTree>
    <p:extLst>
      <p:ext uri="{BB962C8B-B14F-4D97-AF65-F5344CB8AC3E}">
        <p14:creationId xmlns:p14="http://schemas.microsoft.com/office/powerpoint/2010/main" val="889755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16338" y="1172023"/>
            <a:ext cx="8711322" cy="6645409"/>
          </a:xfrm>
        </p:spPr>
        <p:txBody>
          <a:bodyPr/>
          <a:lstStyle/>
          <a:p>
            <a:pPr marL="3048000" marR="12700" indent="-1130300" algn="r">
              <a:lnSpc>
                <a:spcPts val="1510"/>
              </a:lnSpc>
              <a:spcAft>
                <a:spcPts val="0"/>
              </a:spcAft>
            </a:pPr>
            <a:r>
              <a:rPr lang="ru-RU" sz="3200" dirty="0">
                <a:latin typeface="Times New Roman" panose="02020603050405020304" pitchFamily="18" charset="0"/>
                <a:ea typeface="Times New Roman" panose="02020603050405020304" pitchFamily="18" charset="0"/>
              </a:rPr>
              <a:t> </a:t>
            </a:r>
          </a:p>
          <a:p>
            <a:pPr marL="900430" marR="444500" algn="ctr">
              <a:spcBef>
                <a:spcPts val="3600"/>
              </a:spcBef>
            </a:pPr>
            <a:r>
              <a:rPr lang="ru-RU" sz="2800" b="1" i="1" dirty="0">
                <a:solidFill>
                  <a:srgbClr val="000000"/>
                </a:solidFill>
                <a:latin typeface="Times New Roman" panose="02020603050405020304" pitchFamily="18" charset="0"/>
                <a:ea typeface="Times New Roman" panose="02020603050405020304" pitchFamily="18" charset="0"/>
              </a:rPr>
              <a:t>Методические </a:t>
            </a:r>
            <a:r>
              <a:rPr lang="ru-RU" sz="2800" b="1" i="1" dirty="0" smtClean="0">
                <a:solidFill>
                  <a:srgbClr val="000000"/>
                </a:solidFill>
                <a:latin typeface="Times New Roman" panose="02020603050405020304" pitchFamily="18" charset="0"/>
                <a:ea typeface="Times New Roman" panose="02020603050405020304" pitchFamily="18" charset="0"/>
              </a:rPr>
              <a:t>рекомендации по применению федерального </a:t>
            </a:r>
            <a:r>
              <a:rPr lang="ru-RU" sz="2800" b="1" i="1" dirty="0">
                <a:solidFill>
                  <a:srgbClr val="000000"/>
                </a:solidFill>
                <a:latin typeface="Times New Roman" panose="02020603050405020304" pitchFamily="18" charset="0"/>
                <a:ea typeface="Times New Roman" panose="02020603050405020304" pitchFamily="18" charset="0"/>
              </a:rPr>
              <a:t>стандарта </a:t>
            </a:r>
            <a:r>
              <a:rPr lang="ru-RU" sz="2800" b="1" i="1" dirty="0" smtClean="0">
                <a:solidFill>
                  <a:srgbClr val="000000"/>
                </a:solidFill>
                <a:latin typeface="Times New Roman" panose="02020603050405020304" pitchFamily="18" charset="0"/>
                <a:ea typeface="Times New Roman" panose="02020603050405020304" pitchFamily="18" charset="0"/>
              </a:rPr>
              <a:t>бухгалтерского для </a:t>
            </a:r>
            <a:r>
              <a:rPr lang="ru-RU" sz="2800" b="1" i="1" dirty="0">
                <a:solidFill>
                  <a:srgbClr val="000000"/>
                </a:solidFill>
                <a:latin typeface="Times New Roman" panose="02020603050405020304" pitchFamily="18" charset="0"/>
                <a:ea typeface="Times New Roman" panose="02020603050405020304" pitchFamily="18" charset="0"/>
              </a:rPr>
              <a:t>организаций государственного сектора «Учетная политика, оценочные значения и ошибки</a:t>
            </a:r>
            <a:r>
              <a:rPr lang="ru-RU" sz="2800" b="1" i="1" dirty="0" smtClean="0">
                <a:solidFill>
                  <a:srgbClr val="000000"/>
                </a:solidFill>
                <a:latin typeface="Times New Roman" panose="02020603050405020304" pitchFamily="18" charset="0"/>
                <a:ea typeface="Times New Roman" panose="02020603050405020304" pitchFamily="18" charset="0"/>
              </a:rPr>
              <a:t>»</a:t>
            </a:r>
          </a:p>
          <a:p>
            <a:pPr marL="900430" marR="444500" algn="ctr">
              <a:spcBef>
                <a:spcPts val="3600"/>
              </a:spcBef>
            </a:pPr>
            <a:r>
              <a:rPr lang="ru-RU" sz="2800" b="1" i="1" dirty="0" smtClean="0">
                <a:latin typeface="Times New Roman" panose="02020603050405020304" pitchFamily="18" charset="0"/>
                <a:ea typeface="Times New Roman" panose="02020603050405020304" pitchFamily="18" charset="0"/>
              </a:rPr>
              <a:t>От 31.08.2018 № 02-06-07/62480</a:t>
            </a:r>
            <a:endParaRPr lang="ru-RU" sz="2800" b="1" i="1" dirty="0">
              <a:latin typeface="Times New Roman" panose="02020603050405020304" pitchFamily="18" charset="0"/>
              <a:ea typeface="Times New Roman" panose="02020603050405020304" pitchFamily="18" charset="0"/>
            </a:endParaRPr>
          </a:p>
          <a:p>
            <a:pPr marL="900430" marR="444500" algn="ctr">
              <a:spcBef>
                <a:spcPts val="3600"/>
              </a:spcBef>
            </a:pPr>
            <a:endParaRPr lang="ru-RU" sz="2800" b="1" dirty="0">
              <a:latin typeface="Times New Roman" panose="02020603050405020304" pitchFamily="18" charset="0"/>
              <a:ea typeface="Times New Roman" panose="02020603050405020304" pitchFamily="18" charset="0"/>
            </a:endParaRPr>
          </a:p>
          <a:p>
            <a:pPr marL="900430" marR="444500" algn="ctr">
              <a:spcBef>
                <a:spcPts val="3600"/>
              </a:spcBef>
              <a:spcAft>
                <a:spcPts val="0"/>
              </a:spcAft>
            </a:pPr>
            <a:endParaRPr lang="ru-RU" sz="2800" b="1" dirty="0" smtClean="0">
              <a:solidFill>
                <a:srgbClr val="000000"/>
              </a:solidFill>
              <a:latin typeface="Times New Roman" panose="02020603050405020304" pitchFamily="18" charset="0"/>
              <a:ea typeface="Times New Roman" panose="02020603050405020304" pitchFamily="18" charset="0"/>
            </a:endParaRPr>
          </a:p>
          <a:p>
            <a:pPr marL="540385" marR="444500" algn="ctr">
              <a:lnSpc>
                <a:spcPts val="1610"/>
              </a:lnSpc>
              <a:spcBef>
                <a:spcPts val="3600"/>
              </a:spcBef>
              <a:spcAft>
                <a:spcPts val="0"/>
              </a:spcAft>
            </a:pPr>
            <a:r>
              <a:rPr lang="ru-RU" sz="2800" b="1" dirty="0">
                <a:solidFill>
                  <a:srgbClr val="000000"/>
                </a:solidFill>
                <a:latin typeface="Times New Roman" panose="02020603050405020304" pitchFamily="18" charset="0"/>
                <a:ea typeface="Times New Roman" panose="02020603050405020304" pitchFamily="18" charset="0"/>
              </a:rPr>
              <a:t> </a:t>
            </a:r>
            <a:endParaRPr lang="ru-RU" sz="2800" b="1" dirty="0">
              <a:latin typeface="Times New Roman" panose="02020603050405020304" pitchFamily="18" charset="0"/>
              <a:ea typeface="Times New Roman" panose="02020603050405020304" pitchFamily="18" charset="0"/>
            </a:endParaRPr>
          </a:p>
          <a:p>
            <a:endParaRPr lang="ru-RU" sz="32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a:t>
            </a:fld>
            <a:endParaRPr lang="ru-RU" spc="-4" dirty="0">
              <a:latin typeface="Arial"/>
              <a:cs typeface="Arial"/>
            </a:endParaRPr>
          </a:p>
        </p:txBody>
      </p:sp>
    </p:spTree>
    <p:extLst>
      <p:ext uri="{BB962C8B-B14F-4D97-AF65-F5344CB8AC3E}">
        <p14:creationId xmlns:p14="http://schemas.microsoft.com/office/powerpoint/2010/main" val="19881904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Метод рыночных цен</a:t>
            </a:r>
            <a:endParaRPr lang="ru-RU" dirty="0"/>
          </a:p>
        </p:txBody>
      </p:sp>
      <p:graphicFrame>
        <p:nvGraphicFramePr>
          <p:cNvPr id="7" name="Схема 6"/>
          <p:cNvGraphicFramePr/>
          <p:nvPr>
            <p:extLst/>
          </p:nvPr>
        </p:nvGraphicFramePr>
        <p:xfrm>
          <a:off x="344446" y="1172023"/>
          <a:ext cx="8455106" cy="40895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Стрелка влево 12"/>
          <p:cNvSpPr/>
          <p:nvPr/>
        </p:nvSpPr>
        <p:spPr>
          <a:xfrm>
            <a:off x="5749610" y="3003007"/>
            <a:ext cx="403412" cy="4276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endParaRPr lang="ru-RU" sz="1588">
              <a:solidFill>
                <a:prstClr val="white"/>
              </a:solidFill>
            </a:endParaRPr>
          </a:p>
        </p:txBody>
      </p:sp>
      <p:sp>
        <p:nvSpPr>
          <p:cNvPr id="14" name="Стрелка вправо 13"/>
          <p:cNvSpPr/>
          <p:nvPr/>
        </p:nvSpPr>
        <p:spPr>
          <a:xfrm>
            <a:off x="3294530" y="3003007"/>
            <a:ext cx="537882" cy="4276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endParaRPr lang="ru-RU" sz="1588">
              <a:solidFill>
                <a:prstClr val="white"/>
              </a:solidFill>
            </a:endParaRPr>
          </a:p>
        </p:txBody>
      </p:sp>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20</a:t>
            </a:fld>
            <a:endParaRPr lang="ru-RU" spc="-4" dirty="0">
              <a:latin typeface="Arial"/>
              <a:cs typeface="Arial"/>
            </a:endParaRPr>
          </a:p>
        </p:txBody>
      </p:sp>
    </p:spTree>
    <p:extLst>
      <p:ext uri="{BB962C8B-B14F-4D97-AF65-F5344CB8AC3E}">
        <p14:creationId xmlns:p14="http://schemas.microsoft.com/office/powerpoint/2010/main" val="6039899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380232"/>
          </a:xfrm>
          <a:prstGeom prst="rect">
            <a:avLst/>
          </a:prstGeom>
        </p:spPr>
        <p:txBody>
          <a:bodyPr vert="horz" wrap="square" lIns="0" tIns="0" rIns="0" bIns="0" rtlCol="0">
            <a:spAutoFit/>
          </a:bodyPr>
          <a:lstStyle/>
          <a:p>
            <a:pPr marL="302575" indent="-302575"/>
            <a:r>
              <a:rPr lang="ru-RU" dirty="0" smtClean="0">
                <a:latin typeface="Times New Roman" panose="02020603050405020304" pitchFamily="18" charset="0"/>
                <a:cs typeface="Times New Roman" panose="02020603050405020304" pitchFamily="18" charset="0"/>
              </a:rPr>
              <a:t>Метод амортизированной стоимости замещения</a:t>
            </a:r>
            <a:endParaRPr lang="ru-RU" dirty="0">
              <a:latin typeface="Times New Roman" panose="02020603050405020304" pitchFamily="18" charset="0"/>
              <a:cs typeface="Times New Roman" panose="02020603050405020304" pitchFamily="18" charset="0"/>
            </a:endParaRPr>
          </a:p>
        </p:txBody>
      </p:sp>
      <p:sp>
        <p:nvSpPr>
          <p:cNvPr id="3" name="object 3"/>
          <p:cNvSpPr txBox="1"/>
          <p:nvPr/>
        </p:nvSpPr>
        <p:spPr>
          <a:xfrm>
            <a:off x="677651" y="1259798"/>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pPr>
            <a:r>
              <a:rPr lang="en-US" sz="1588" b="1" dirty="0">
                <a:solidFill>
                  <a:prstClr val="black"/>
                </a:solidFill>
                <a:latin typeface="Times New Roman"/>
                <a:cs typeface="Times New Roman"/>
              </a:rPr>
              <a:t>		</a:t>
            </a:r>
          </a:p>
        </p:txBody>
      </p:sp>
      <p:grpSp>
        <p:nvGrpSpPr>
          <p:cNvPr id="7" name="Группа 6"/>
          <p:cNvGrpSpPr/>
          <p:nvPr/>
        </p:nvGrpSpPr>
        <p:grpSpPr>
          <a:xfrm>
            <a:off x="539552" y="1415732"/>
            <a:ext cx="6981672" cy="3820331"/>
            <a:chOff x="596352" y="3038838"/>
            <a:chExt cx="7568845" cy="1275164"/>
          </a:xfrm>
          <a:noFill/>
        </p:grpSpPr>
        <p:sp>
          <p:nvSpPr>
            <p:cNvPr id="8" name="Скругленный прямоугольник 7"/>
            <p:cNvSpPr/>
            <p:nvPr/>
          </p:nvSpPr>
          <p:spPr>
            <a:xfrm>
              <a:off x="596352" y="3038838"/>
              <a:ext cx="2195846" cy="1275164"/>
            </a:xfrm>
            <a:prstGeom prst="roundRect">
              <a:avLst/>
            </a:prstGeom>
            <a:gr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endParaRPr lang="ru-RU" sz="1588">
                <a:solidFill>
                  <a:prstClr val="white"/>
                </a:solidFill>
              </a:endParaRPr>
            </a:p>
          </p:txBody>
        </p:sp>
        <p:sp>
          <p:nvSpPr>
            <p:cNvPr id="10" name="TextBox 9"/>
            <p:cNvSpPr txBox="1"/>
            <p:nvPr/>
          </p:nvSpPr>
          <p:spPr>
            <a:xfrm>
              <a:off x="699436" y="3412808"/>
              <a:ext cx="1926582" cy="411565"/>
            </a:xfrm>
            <a:prstGeom prst="rect">
              <a:avLst/>
            </a:prstGeom>
            <a:grpFill/>
            <a:ln w="57150">
              <a:solidFill>
                <a:schemeClr val="bg1"/>
              </a:solidFill>
            </a:ln>
          </p:spPr>
          <p:txBody>
            <a:bodyPr wrap="square" rtlCol="0">
              <a:spAutoFit/>
            </a:bodyPr>
            <a:lstStyle/>
            <a:p>
              <a:pPr algn="ctr" defTabSz="806867"/>
              <a:r>
                <a:rPr lang="ru-RU" sz="2471" b="1" dirty="0" smtClean="0">
                  <a:solidFill>
                    <a:prstClr val="black"/>
                  </a:solidFill>
                  <a:latin typeface="Times New Roman" panose="02020603050405020304" pitchFamily="18" charset="0"/>
                  <a:cs typeface="Times New Roman" panose="02020603050405020304" pitchFamily="18" charset="0"/>
                </a:rPr>
                <a:t>Справедливая стоимость</a:t>
              </a:r>
              <a:endParaRPr lang="ru-RU" sz="2471" b="1" dirty="0">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4148875" y="3038838"/>
              <a:ext cx="4016322" cy="1173057"/>
            </a:xfrm>
            <a:prstGeom prst="rect">
              <a:avLst/>
            </a:prstGeom>
            <a:grpFill/>
            <a:ln w="57150">
              <a:solidFill>
                <a:schemeClr val="accent1"/>
              </a:solidFill>
            </a:ln>
          </p:spPr>
          <p:txBody>
            <a:bodyPr wrap="square" rtlCol="0">
              <a:spAutoFit/>
            </a:bodyPr>
            <a:lstStyle/>
            <a:p>
              <a:pPr algn="ctr" defTabSz="806867"/>
              <a:r>
                <a:rPr lang="ru-RU" sz="2471" b="1" dirty="0">
                  <a:solidFill>
                    <a:prstClr val="black"/>
                  </a:solidFill>
                  <a:latin typeface="Times New Roman" panose="02020603050405020304" pitchFamily="18" charset="0"/>
                  <a:cs typeface="Times New Roman" panose="02020603050405020304" pitchFamily="18" charset="0"/>
                </a:rPr>
                <a:t>Стоимость восстановления (воспроизводства)</a:t>
              </a:r>
            </a:p>
            <a:p>
              <a:pPr algn="ctr" defTabSz="806867"/>
              <a:r>
                <a:rPr lang="ru-RU" sz="2471" b="1" dirty="0" smtClean="0">
                  <a:solidFill>
                    <a:prstClr val="black"/>
                  </a:solidFill>
                  <a:latin typeface="Times New Roman" panose="02020603050405020304" pitchFamily="18" charset="0"/>
                  <a:cs typeface="Times New Roman" panose="02020603050405020304" pitchFamily="18" charset="0"/>
                </a:rPr>
                <a:t> или</a:t>
              </a:r>
              <a:endParaRPr lang="ru-RU" sz="2471" b="1" dirty="0">
                <a:solidFill>
                  <a:prstClr val="black"/>
                </a:solidFill>
                <a:latin typeface="Times New Roman" panose="02020603050405020304" pitchFamily="18" charset="0"/>
                <a:cs typeface="Times New Roman" panose="02020603050405020304" pitchFamily="18" charset="0"/>
              </a:endParaRPr>
            </a:p>
            <a:p>
              <a:pPr algn="ctr" defTabSz="806867"/>
              <a:r>
                <a:rPr lang="ru-RU" sz="2471" b="1" dirty="0">
                  <a:solidFill>
                    <a:prstClr val="black"/>
                  </a:solidFill>
                  <a:latin typeface="Times New Roman" panose="02020603050405020304" pitchFamily="18" charset="0"/>
                  <a:cs typeface="Times New Roman" panose="02020603050405020304" pitchFamily="18" charset="0"/>
                </a:rPr>
                <a:t> </a:t>
              </a:r>
              <a:r>
                <a:rPr lang="ru-RU" sz="2471" b="1" dirty="0">
                  <a:solidFill>
                    <a:srgbClr val="1F497D">
                      <a:lumMod val="50000"/>
                    </a:srgbClr>
                  </a:solidFill>
                  <a:latin typeface="Times New Roman" panose="02020603050405020304" pitchFamily="18" charset="0"/>
                  <a:cs typeface="Times New Roman" panose="02020603050405020304" pitchFamily="18" charset="0"/>
                </a:rPr>
                <a:t>Стоимость замены </a:t>
              </a:r>
              <a:r>
                <a:rPr lang="ru-RU" sz="2471" b="1" dirty="0" smtClean="0">
                  <a:solidFill>
                    <a:srgbClr val="1F497D">
                      <a:lumMod val="50000"/>
                    </a:srgbClr>
                  </a:solidFill>
                  <a:latin typeface="Times New Roman" panose="02020603050405020304" pitchFamily="18" charset="0"/>
                  <a:cs typeface="Times New Roman" panose="02020603050405020304" pitchFamily="18" charset="0"/>
                </a:rPr>
                <a:t>актива</a:t>
              </a:r>
            </a:p>
            <a:p>
              <a:pPr algn="ctr" defTabSz="806867"/>
              <a:r>
                <a:rPr lang="ru-RU" sz="2471" b="1" dirty="0" smtClean="0">
                  <a:solidFill>
                    <a:srgbClr val="C00000"/>
                  </a:solidFill>
                  <a:latin typeface="Times New Roman" panose="02020603050405020304" pitchFamily="18" charset="0"/>
                  <a:cs typeface="Times New Roman" panose="02020603050405020304" pitchFamily="18" charset="0"/>
                </a:rPr>
                <a:t>∑ Накопленная амортизация</a:t>
              </a:r>
              <a:endParaRPr lang="ru-RU" sz="2471" b="1" dirty="0">
                <a:solidFill>
                  <a:srgbClr val="C00000"/>
                </a:solidFill>
                <a:latin typeface="Times New Roman" panose="02020603050405020304" pitchFamily="18" charset="0"/>
                <a:cs typeface="Times New Roman" panose="02020603050405020304" pitchFamily="18" charset="0"/>
              </a:endParaRPr>
            </a:p>
            <a:p>
              <a:pPr algn="ctr" defTabSz="806867"/>
              <a:endParaRPr lang="ru-RU" sz="2471" b="1" dirty="0">
                <a:solidFill>
                  <a:prstClr val="black"/>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3236344" y="3412559"/>
              <a:ext cx="468384" cy="318465"/>
            </a:xfrm>
            <a:prstGeom prst="rect">
              <a:avLst/>
            </a:prstGeom>
            <a:grpFill/>
            <a:ln w="57150">
              <a:solidFill>
                <a:schemeClr val="bg1"/>
              </a:solidFill>
            </a:ln>
          </p:spPr>
          <p:txBody>
            <a:bodyPr wrap="square" rtlCol="0">
              <a:spAutoFit/>
            </a:bodyPr>
            <a:lstStyle/>
            <a:p>
              <a:pPr defTabSz="806867"/>
              <a:r>
                <a:rPr lang="ru-RU" sz="2800" b="1" dirty="0" smtClean="0">
                  <a:solidFill>
                    <a:prstClr val="black"/>
                  </a:solidFill>
                </a:rPr>
                <a:t>      =   </a:t>
              </a:r>
              <a:endParaRPr lang="ru-RU" sz="2800" b="1" dirty="0">
                <a:solidFill>
                  <a:prstClr val="black"/>
                </a:solidFill>
              </a:endParaRPr>
            </a:p>
          </p:txBody>
        </p:sp>
      </p:grpSp>
      <p:sp>
        <p:nvSpPr>
          <p:cNvPr id="4" name="Двойная стрелка влево/вправо 3"/>
          <p:cNvSpPr/>
          <p:nvPr/>
        </p:nvSpPr>
        <p:spPr>
          <a:xfrm rot="5400000">
            <a:off x="6401595" y="2399204"/>
            <a:ext cx="1728192" cy="5110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endParaRPr>
          </a:p>
        </p:txBody>
      </p:sp>
      <p:sp>
        <p:nvSpPr>
          <p:cNvPr id="5" name="TextBox 4"/>
          <p:cNvSpPr txBox="1"/>
          <p:nvPr/>
        </p:nvSpPr>
        <p:spPr>
          <a:xfrm>
            <a:off x="7726313" y="1698896"/>
            <a:ext cx="524841" cy="1015663"/>
          </a:xfrm>
          <a:prstGeom prst="rect">
            <a:avLst/>
          </a:prstGeom>
          <a:noFill/>
        </p:spPr>
        <p:txBody>
          <a:bodyPr wrap="square" rtlCol="0">
            <a:spAutoFit/>
          </a:bodyPr>
          <a:lstStyle/>
          <a:p>
            <a:r>
              <a:rPr lang="ru-RU" sz="6000" b="1" dirty="0" smtClean="0">
                <a:solidFill>
                  <a:srgbClr val="FF0000"/>
                </a:solidFill>
                <a:latin typeface="Times New Roman" panose="02020603050405020304" pitchFamily="18" charset="0"/>
                <a:cs typeface="Times New Roman" panose="02020603050405020304" pitchFamily="18" charset="0"/>
              </a:rPr>
              <a:t>?</a:t>
            </a:r>
            <a:endParaRPr lang="ru-RU" sz="2000" b="1" dirty="0">
              <a:solidFill>
                <a:srgbClr val="FF0000"/>
              </a:solidFill>
              <a:latin typeface="Times New Roman" panose="02020603050405020304" pitchFamily="18" charset="0"/>
              <a:cs typeface="Times New Roman" panose="02020603050405020304" pitchFamily="18" charset="0"/>
            </a:endParaRPr>
          </a:p>
        </p:txBody>
      </p:sp>
      <p:sp>
        <p:nvSpPr>
          <p:cNvPr id="15" name="Минус 14"/>
          <p:cNvSpPr/>
          <p:nvPr/>
        </p:nvSpPr>
        <p:spPr>
          <a:xfrm>
            <a:off x="3995936" y="3769157"/>
            <a:ext cx="504056" cy="379924"/>
          </a:xfrm>
          <a:prstGeom prst="mathMinu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0" name="TextBox 19"/>
          <p:cNvSpPr txBox="1"/>
          <p:nvPr/>
        </p:nvSpPr>
        <p:spPr>
          <a:xfrm>
            <a:off x="7551337" y="2550770"/>
            <a:ext cx="1592663" cy="923330"/>
          </a:xfrm>
          <a:prstGeom prst="rect">
            <a:avLst/>
          </a:prstGeom>
          <a:noFill/>
        </p:spPr>
        <p:txBody>
          <a:bodyPr wrap="square" rtlCol="0">
            <a:spAutoFit/>
          </a:bodyPr>
          <a:lstStyle/>
          <a:p>
            <a:r>
              <a:rPr lang="ru-RU" b="1" dirty="0" smtClean="0">
                <a:solidFill>
                  <a:srgbClr val="C00000"/>
                </a:solidFill>
                <a:latin typeface="Times New Roman" panose="02020603050405020304" pitchFamily="18" charset="0"/>
                <a:cs typeface="Times New Roman" panose="02020603050405020304" pitchFamily="18" charset="0"/>
              </a:rPr>
              <a:t>По наименьшей стоимости</a:t>
            </a:r>
            <a:endParaRPr lang="ru-RU" b="1" dirty="0">
              <a:solidFill>
                <a:srgbClr val="C00000"/>
              </a:solidFill>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21</a:t>
            </a:fld>
            <a:endParaRPr lang="ru-RU" spc="-4" dirty="0">
              <a:latin typeface="Arial"/>
              <a:cs typeface="Arial"/>
            </a:endParaRPr>
          </a:p>
        </p:txBody>
      </p:sp>
    </p:spTree>
    <p:extLst>
      <p:ext uri="{BB962C8B-B14F-4D97-AF65-F5344CB8AC3E}">
        <p14:creationId xmlns:p14="http://schemas.microsoft.com/office/powerpoint/2010/main" val="31122203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9" y="470647"/>
            <a:ext cx="8091006" cy="488916"/>
          </a:xfrm>
          <a:prstGeom prst="rect">
            <a:avLst/>
          </a:prstGeom>
        </p:spPr>
        <p:txBody>
          <a:bodyPr vert="horz" wrap="square" lIns="0" tIns="0" rIns="0" bIns="0" rtlCol="0">
            <a:spAutoFit/>
          </a:bodyPr>
          <a:lstStyle/>
          <a:p>
            <a:pPr marL="11206" marR="4483">
              <a:lnSpc>
                <a:spcPct val="150000"/>
              </a:lnSpc>
              <a:tabLst>
                <a:tab pos="212923" algn="l"/>
              </a:tabLst>
            </a:pPr>
            <a:r>
              <a:rPr lang="ru-RU" sz="2118" dirty="0"/>
              <a:t>Методы начисления амортизации</a:t>
            </a:r>
          </a:p>
        </p:txBody>
      </p:sp>
      <p:grpSp>
        <p:nvGrpSpPr>
          <p:cNvPr id="7" name="Группа 6"/>
          <p:cNvGrpSpPr/>
          <p:nvPr/>
        </p:nvGrpSpPr>
        <p:grpSpPr>
          <a:xfrm>
            <a:off x="1502804" y="1112727"/>
            <a:ext cx="5824987" cy="3785242"/>
            <a:chOff x="893621" y="1490421"/>
            <a:chExt cx="3282912" cy="2637898"/>
          </a:xfrm>
          <a:solidFill>
            <a:schemeClr val="accent3">
              <a:lumMod val="20000"/>
              <a:lumOff val="80000"/>
            </a:schemeClr>
          </a:solidFill>
        </p:grpSpPr>
        <p:sp>
          <p:nvSpPr>
            <p:cNvPr id="8" name="Скругленный прямоугольник 7"/>
            <p:cNvSpPr/>
            <p:nvPr/>
          </p:nvSpPr>
          <p:spPr>
            <a:xfrm>
              <a:off x="899933" y="3124535"/>
              <a:ext cx="3276600" cy="1003784"/>
            </a:xfrm>
            <a:prstGeom prst="round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765">
                <a:solidFill>
                  <a:prstClr val="white"/>
                </a:solidFill>
              </a:endParaRPr>
            </a:p>
          </p:txBody>
        </p:sp>
        <p:sp>
          <p:nvSpPr>
            <p:cNvPr id="9" name="TextBox 8"/>
            <p:cNvSpPr txBox="1"/>
            <p:nvPr/>
          </p:nvSpPr>
          <p:spPr>
            <a:xfrm>
              <a:off x="1120139" y="3807123"/>
              <a:ext cx="2971800" cy="284862"/>
            </a:xfrm>
            <a:prstGeom prst="rect">
              <a:avLst/>
            </a:prstGeom>
            <a:grpFill/>
          </p:spPr>
          <p:txBody>
            <a:bodyPr wrap="square" rtlCol="0">
              <a:spAutoFit/>
            </a:bodyPr>
            <a:lstStyle/>
            <a:p>
              <a:pPr algn="ctr" defTabSz="806867">
                <a:defRPr/>
              </a:pPr>
              <a:endParaRPr lang="ru-RU" sz="1765" b="1" dirty="0">
                <a:solidFill>
                  <a:prstClr val="black"/>
                </a:solidFill>
                <a:latin typeface="Times New Roman" panose="02020603050405020304" pitchFamily="18" charset="0"/>
                <a:cs typeface="Times New Roman" panose="02020603050405020304" pitchFamily="18" charset="0"/>
              </a:endParaRPr>
            </a:p>
          </p:txBody>
        </p:sp>
        <p:sp>
          <p:nvSpPr>
            <p:cNvPr id="10" name="Скругленный прямоугольник 9"/>
            <p:cNvSpPr/>
            <p:nvPr/>
          </p:nvSpPr>
          <p:spPr>
            <a:xfrm>
              <a:off x="899933" y="1490421"/>
              <a:ext cx="3276600" cy="737175"/>
            </a:xfrm>
            <a:prstGeom prst="roundRect">
              <a:avLst/>
            </a:prstGeom>
            <a:solidFill>
              <a:schemeClr val="accent2">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765">
                <a:solidFill>
                  <a:prstClr val="white"/>
                </a:solidFill>
              </a:endParaRPr>
            </a:p>
          </p:txBody>
        </p:sp>
        <p:sp>
          <p:nvSpPr>
            <p:cNvPr id="11" name="Скругленный прямоугольник 10"/>
            <p:cNvSpPr/>
            <p:nvPr/>
          </p:nvSpPr>
          <p:spPr>
            <a:xfrm>
              <a:off x="893621" y="2298527"/>
              <a:ext cx="3276600" cy="774383"/>
            </a:xfrm>
            <a:prstGeom prst="roundRect">
              <a:avLst/>
            </a:prstGeom>
            <a:solidFill>
              <a:schemeClr val="accent1">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765">
                <a:solidFill>
                  <a:prstClr val="white"/>
                </a:solidFill>
              </a:endParaRPr>
            </a:p>
          </p:txBody>
        </p:sp>
        <p:sp>
          <p:nvSpPr>
            <p:cNvPr id="12" name="TextBox 11"/>
            <p:cNvSpPr txBox="1"/>
            <p:nvPr/>
          </p:nvSpPr>
          <p:spPr>
            <a:xfrm>
              <a:off x="1070810" y="1723471"/>
              <a:ext cx="2971800" cy="412438"/>
            </a:xfrm>
            <a:prstGeom prst="rect">
              <a:avLst/>
            </a:prstGeom>
            <a:grpFill/>
          </p:spPr>
          <p:txBody>
            <a:bodyPr wrap="square" rtlCol="0">
              <a:spAutoFit/>
            </a:bodyPr>
            <a:lstStyle/>
            <a:p>
              <a:pPr algn="ctr" defTabSz="806867">
                <a:defRPr/>
              </a:pPr>
              <a:r>
                <a:rPr lang="ru-RU" sz="2824" b="1" dirty="0">
                  <a:solidFill>
                    <a:prstClr val="black"/>
                  </a:solidFill>
                  <a:latin typeface="Times New Roman" panose="02020603050405020304" pitchFamily="18" charset="0"/>
                  <a:cs typeface="Times New Roman" panose="02020603050405020304" pitchFamily="18" charset="0"/>
                </a:rPr>
                <a:t>линейный метод</a:t>
              </a:r>
            </a:p>
          </p:txBody>
        </p:sp>
        <p:sp>
          <p:nvSpPr>
            <p:cNvPr id="13" name="TextBox 12"/>
            <p:cNvSpPr txBox="1"/>
            <p:nvPr/>
          </p:nvSpPr>
          <p:spPr>
            <a:xfrm>
              <a:off x="989861" y="2550181"/>
              <a:ext cx="3133699" cy="412438"/>
            </a:xfrm>
            <a:prstGeom prst="rect">
              <a:avLst/>
            </a:prstGeom>
            <a:grpFill/>
          </p:spPr>
          <p:txBody>
            <a:bodyPr wrap="square" rtlCol="0">
              <a:spAutoFit/>
            </a:bodyPr>
            <a:lstStyle/>
            <a:p>
              <a:pPr algn="ctr" defTabSz="806867">
                <a:defRPr/>
              </a:pPr>
              <a:r>
                <a:rPr lang="ru-RU" sz="2824" b="1" dirty="0">
                  <a:solidFill>
                    <a:prstClr val="black"/>
                  </a:solidFill>
                  <a:latin typeface="Times New Roman" panose="02020603050405020304" pitchFamily="18" charset="0"/>
                  <a:cs typeface="Times New Roman" panose="02020603050405020304" pitchFamily="18" charset="0"/>
                </a:rPr>
                <a:t>метод уменьшаемого остатка</a:t>
              </a:r>
            </a:p>
          </p:txBody>
        </p:sp>
      </p:grpSp>
      <p:sp>
        <p:nvSpPr>
          <p:cNvPr id="14" name="TextBox 13"/>
          <p:cNvSpPr txBox="1"/>
          <p:nvPr/>
        </p:nvSpPr>
        <p:spPr>
          <a:xfrm>
            <a:off x="1832348" y="3769126"/>
            <a:ext cx="5401451" cy="961545"/>
          </a:xfrm>
          <a:prstGeom prst="rect">
            <a:avLst/>
          </a:prstGeom>
          <a:solidFill>
            <a:schemeClr val="accent3">
              <a:lumMod val="20000"/>
              <a:lumOff val="80000"/>
            </a:schemeClr>
          </a:solidFill>
        </p:spPr>
        <p:txBody>
          <a:bodyPr wrap="square" rtlCol="0">
            <a:spAutoFit/>
          </a:bodyPr>
          <a:lstStyle/>
          <a:p>
            <a:pPr algn="ctr" defTabSz="806867">
              <a:defRPr/>
            </a:pPr>
            <a:r>
              <a:rPr lang="ru-RU" sz="2824" b="1" dirty="0">
                <a:solidFill>
                  <a:prstClr val="black"/>
                </a:solidFill>
                <a:latin typeface="Times New Roman" panose="02020603050405020304" pitchFamily="18" charset="0"/>
                <a:cs typeface="Times New Roman" panose="02020603050405020304" pitchFamily="18" charset="0"/>
              </a:rPr>
              <a:t>пропорционально объему продукции</a:t>
            </a:r>
          </a:p>
        </p:txBody>
      </p:sp>
      <p:sp>
        <p:nvSpPr>
          <p:cNvPr id="3" name="TextBox 2"/>
          <p:cNvSpPr txBox="1"/>
          <p:nvPr/>
        </p:nvSpPr>
        <p:spPr>
          <a:xfrm>
            <a:off x="1" y="5382696"/>
            <a:ext cx="8830594" cy="1200329"/>
          </a:xfrm>
          <a:prstGeom prst="rect">
            <a:avLst/>
          </a:prstGeom>
          <a:noFill/>
        </p:spPr>
        <p:txBody>
          <a:bodyPr wrap="square" rtlCol="0">
            <a:spAutoFit/>
          </a:bodyPr>
          <a:lstStyle/>
          <a:p>
            <a:pPr algn="ctr"/>
            <a:r>
              <a:rPr lang="ru-RU" sz="2400" kern="0" dirty="0" smtClean="0">
                <a:solidFill>
                  <a:srgbClr val="000000"/>
                </a:solidFill>
                <a:latin typeface="Times New Roman" panose="02020603050405020304" pitchFamily="18" charset="0"/>
                <a:ea typeface="Times New Roman" panose="02020603050405020304" pitchFamily="18" charset="0"/>
                <a:cs typeface="Times New Roman"/>
              </a:rPr>
              <a:t>выбирается  </a:t>
            </a:r>
            <a:r>
              <a:rPr lang="ru-RU" sz="2400" kern="0" dirty="0">
                <a:solidFill>
                  <a:srgbClr val="000000"/>
                </a:solidFill>
                <a:latin typeface="Times New Roman" panose="02020603050405020304" pitchFamily="18" charset="0"/>
                <a:ea typeface="Times New Roman" panose="02020603050405020304" pitchFamily="18" charset="0"/>
                <a:cs typeface="Times New Roman"/>
              </a:rPr>
              <a:t>из </a:t>
            </a:r>
            <a:r>
              <a:rPr lang="ru-RU" sz="2400" kern="0" dirty="0" smtClean="0">
                <a:solidFill>
                  <a:srgbClr val="000000"/>
                </a:solidFill>
                <a:latin typeface="Times New Roman" panose="02020603050405020304" pitchFamily="18" charset="0"/>
                <a:ea typeface="Times New Roman" panose="02020603050405020304" pitchFamily="18" charset="0"/>
                <a:cs typeface="Times New Roman"/>
              </a:rPr>
              <a:t>условия </a:t>
            </a:r>
            <a:r>
              <a:rPr lang="ru-RU" sz="2400" kern="0" dirty="0">
                <a:solidFill>
                  <a:srgbClr val="000000"/>
                </a:solidFill>
                <a:latin typeface="Times New Roman" panose="02020603050405020304" pitchFamily="18" charset="0"/>
                <a:ea typeface="Times New Roman" panose="02020603050405020304" pitchFamily="18" charset="0"/>
                <a:cs typeface="Times New Roman"/>
              </a:rPr>
              <a:t>наиболее точно отражения предполагаемого способа </a:t>
            </a:r>
            <a:r>
              <a:rPr lang="ru-RU" sz="2400" kern="0" dirty="0" smtClean="0">
                <a:solidFill>
                  <a:srgbClr val="000000"/>
                </a:solidFill>
                <a:latin typeface="Times New Roman" panose="02020603050405020304" pitchFamily="18" charset="0"/>
                <a:ea typeface="Times New Roman" panose="02020603050405020304" pitchFamily="18" charset="0"/>
                <a:cs typeface="Times New Roman"/>
              </a:rPr>
              <a:t>получения будущих </a:t>
            </a:r>
            <a:r>
              <a:rPr lang="ru-RU" sz="2400" kern="0" dirty="0">
                <a:solidFill>
                  <a:srgbClr val="000000"/>
                </a:solidFill>
                <a:latin typeface="Times New Roman" panose="02020603050405020304" pitchFamily="18" charset="0"/>
                <a:ea typeface="Times New Roman" panose="02020603050405020304" pitchFamily="18" charset="0"/>
                <a:cs typeface="Times New Roman"/>
              </a:rPr>
              <a:t>экономических выгод или полезного потенциала</a:t>
            </a:r>
            <a:r>
              <a:rPr lang="ru-RU" sz="2400" kern="0" dirty="0" smtClean="0">
                <a:solidFill>
                  <a:srgbClr val="000000"/>
                </a:solidFill>
                <a:latin typeface="Times New Roman" panose="02020603050405020304" pitchFamily="18" charset="0"/>
                <a:ea typeface="Times New Roman" panose="02020603050405020304" pitchFamily="18" charset="0"/>
                <a:cs typeface="Times New Roman"/>
              </a:rPr>
              <a:t>, </a:t>
            </a:r>
            <a:r>
              <a:rPr lang="ru-RU" sz="2400" kern="0" dirty="0">
                <a:solidFill>
                  <a:srgbClr val="000000"/>
                </a:solidFill>
                <a:latin typeface="Times New Roman" panose="02020603050405020304" pitchFamily="18" charset="0"/>
                <a:ea typeface="Times New Roman" panose="02020603050405020304" pitchFamily="18" charset="0"/>
                <a:cs typeface="Times New Roman"/>
              </a:rPr>
              <a:t>заключенных в </a:t>
            </a:r>
            <a:r>
              <a:rPr lang="ru-RU" sz="2400" kern="0" dirty="0" smtClean="0">
                <a:solidFill>
                  <a:srgbClr val="000000"/>
                </a:solidFill>
                <a:latin typeface="Times New Roman" panose="02020603050405020304" pitchFamily="18" charset="0"/>
                <a:ea typeface="Times New Roman" panose="02020603050405020304" pitchFamily="18" charset="0"/>
                <a:cs typeface="Times New Roman"/>
              </a:rPr>
              <a:t>активе</a:t>
            </a:r>
            <a:endParaRPr lang="ru-RU" sz="2400" kern="0" dirty="0">
              <a:solidFill>
                <a:prstClr val="black"/>
              </a:solidFill>
              <a:latin typeface="Times New Roman"/>
              <a:cs typeface="Times New Roman"/>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22</a:t>
            </a:fld>
            <a:endParaRPr lang="ru-RU" spc="-4" dirty="0">
              <a:latin typeface="Arial"/>
              <a:cs typeface="Arial"/>
            </a:endParaRPr>
          </a:p>
        </p:txBody>
      </p:sp>
    </p:spTree>
    <p:extLst>
      <p:ext uri="{BB962C8B-B14F-4D97-AF65-F5344CB8AC3E}">
        <p14:creationId xmlns:p14="http://schemas.microsoft.com/office/powerpoint/2010/main" val="25005699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1781244417"/>
              </p:ext>
            </p:extLst>
          </p:nvPr>
        </p:nvGraphicFramePr>
        <p:xfrm>
          <a:off x="76984" y="1412776"/>
          <a:ext cx="8671479"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2632" y="109746"/>
            <a:ext cx="7920182" cy="1292662"/>
          </a:xfrm>
        </p:spPr>
        <p:txBody>
          <a:bodyPr>
            <a:scene3d>
              <a:camera prst="orthographicFront"/>
              <a:lightRig rig="harsh" dir="t"/>
            </a:scene3d>
            <a:sp3d extrusionH="57150" prstMaterial="matte">
              <a:bevelT w="63500" h="12700" prst="angle"/>
              <a:contourClr>
                <a:schemeClr val="bg1">
                  <a:lumMod val="65000"/>
                </a:schemeClr>
              </a:contourClr>
            </a:sp3d>
          </a:bodyPr>
          <a:lstStyle/>
          <a:p>
            <a:pPr algn="ctr"/>
            <a:r>
              <a:rPr lang="ru-RU" sz="2800" dirty="0" smtClean="0">
                <a:ln/>
                <a:solidFill>
                  <a:schemeClr val="accent3"/>
                </a:solidFill>
              </a:rPr>
              <a:t>Не должны содержать документы  УП дублирующие </a:t>
            </a:r>
            <a:r>
              <a:rPr lang="ru-RU" sz="2800" dirty="0">
                <a:ln/>
                <a:solidFill>
                  <a:schemeClr val="accent3"/>
                </a:solidFill>
              </a:rPr>
              <a:t>установленные НПА</a:t>
            </a:r>
            <a:br>
              <a:rPr lang="ru-RU" sz="2800" dirty="0">
                <a:ln/>
                <a:solidFill>
                  <a:schemeClr val="accent3"/>
                </a:solidFill>
              </a:rPr>
            </a:br>
            <a:r>
              <a:rPr lang="ru-RU" sz="2800" dirty="0">
                <a:ln/>
                <a:solidFill>
                  <a:schemeClr val="accent3"/>
                </a:solidFill>
              </a:rPr>
              <a:t>способы, методы</a:t>
            </a:r>
          </a:p>
        </p:txBody>
      </p:sp>
      <p:sp>
        <p:nvSpPr>
          <p:cNvPr id="5" name="TextBox 4"/>
          <p:cNvSpPr txBox="1"/>
          <p:nvPr/>
        </p:nvSpPr>
        <p:spPr>
          <a:xfrm>
            <a:off x="251520" y="3789040"/>
            <a:ext cx="8280571" cy="1754326"/>
          </a:xfrm>
          <a:prstGeom prst="rect">
            <a:avLst/>
          </a:prstGeom>
          <a:noFill/>
        </p:spPr>
        <p:txBody>
          <a:bodyPr wrap="square" rtlCol="0">
            <a:spAutoFit/>
          </a:bodyPr>
          <a:lstStyle/>
          <a:p>
            <a:pPr algn="ctr"/>
            <a:r>
              <a:rPr lang="ru-RU" sz="3600" b="1" dirty="0">
                <a:solidFill>
                  <a:srgbClr val="FF0000"/>
                </a:solidFill>
              </a:rPr>
              <a:t>Порядок отражения при вводе в эксплуатацию ОС стоимостью </a:t>
            </a:r>
            <a:endParaRPr lang="ru-RU" sz="3600" b="1" dirty="0" smtClean="0">
              <a:solidFill>
                <a:srgbClr val="FF0000"/>
              </a:solidFill>
            </a:endParaRPr>
          </a:p>
          <a:p>
            <a:pPr algn="ctr"/>
            <a:r>
              <a:rPr lang="ru-RU" sz="3600" b="1" dirty="0" smtClean="0">
                <a:solidFill>
                  <a:srgbClr val="FF0000"/>
                </a:solidFill>
              </a:rPr>
              <a:t>до </a:t>
            </a:r>
            <a:r>
              <a:rPr lang="ru-RU" sz="3600" b="1" dirty="0">
                <a:solidFill>
                  <a:srgbClr val="FF0000"/>
                </a:solidFill>
              </a:rPr>
              <a:t>10000 рублей включительно</a:t>
            </a:r>
          </a:p>
        </p:txBody>
      </p:sp>
      <p:sp>
        <p:nvSpPr>
          <p:cNvPr id="2" name="TextBox 1"/>
          <p:cNvSpPr txBox="1"/>
          <p:nvPr/>
        </p:nvSpPr>
        <p:spPr>
          <a:xfrm>
            <a:off x="452632" y="1628800"/>
            <a:ext cx="922992" cy="1569660"/>
          </a:xfrm>
          <a:prstGeom prst="rect">
            <a:avLst/>
          </a:prstGeom>
          <a:noFill/>
        </p:spPr>
        <p:txBody>
          <a:bodyPr wrap="square" rtlCol="0">
            <a:spAutoFit/>
          </a:bodyPr>
          <a:lstStyle/>
          <a:p>
            <a:r>
              <a:rPr lang="ru-RU" sz="9600" dirty="0" smtClean="0">
                <a:solidFill>
                  <a:srgbClr val="FF0000"/>
                </a:solidFill>
                <a:latin typeface="Times New Roman" panose="02020603050405020304" pitchFamily="18" charset="0"/>
                <a:cs typeface="Times New Roman" panose="02020603050405020304" pitchFamily="18" charset="0"/>
              </a:rPr>
              <a:t>!</a:t>
            </a:r>
            <a:endParaRPr lang="ru-RU" sz="9600" dirty="0">
              <a:solidFill>
                <a:srgbClr val="FF0000"/>
              </a:solidFill>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23</a:t>
            </a:fld>
            <a:endParaRPr lang="ru-RU" spc="-4" dirty="0">
              <a:latin typeface="Arial"/>
              <a:cs typeface="Arial"/>
            </a:endParaRPr>
          </a:p>
        </p:txBody>
      </p:sp>
    </p:spTree>
    <p:extLst>
      <p:ext uri="{BB962C8B-B14F-4D97-AF65-F5344CB8AC3E}">
        <p14:creationId xmlns:p14="http://schemas.microsoft.com/office/powerpoint/2010/main" val="18157011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3"/>
            <a:ext cx="8136555" cy="1723549"/>
          </a:xfrm>
        </p:spPr>
        <p:txBody>
          <a:bodyPr/>
          <a:lstStyle/>
          <a:p>
            <a:r>
              <a:rPr lang="ru-RU" sz="2800" dirty="0" smtClean="0">
                <a:solidFill>
                  <a:srgbClr val="000000"/>
                </a:solidFill>
                <a:latin typeface="Times New Roman" panose="02020603050405020304" pitchFamily="18" charset="0"/>
                <a:ea typeface="Times New Roman" panose="02020603050405020304" pitchFamily="18" charset="0"/>
              </a:rPr>
              <a:t>Публичное раскрытие </a:t>
            </a:r>
            <a:r>
              <a:rPr lang="ru-RU" sz="2800" dirty="0">
                <a:solidFill>
                  <a:srgbClr val="000000"/>
                </a:solidFill>
                <a:latin typeface="Times New Roman" panose="02020603050405020304" pitchFamily="18" charset="0"/>
                <a:ea typeface="Times New Roman" panose="02020603050405020304" pitchFamily="18" charset="0"/>
              </a:rPr>
              <a:t>на официальном сайте субъекта учета (централизованной бухгалтерии) в информационно-телекоммуникационной сети «</a:t>
            </a:r>
            <a:r>
              <a:rPr lang="ru-RU" sz="2800" dirty="0" smtClean="0">
                <a:solidFill>
                  <a:srgbClr val="000000"/>
                </a:solidFill>
                <a:latin typeface="Times New Roman" panose="02020603050405020304" pitchFamily="18" charset="0"/>
                <a:ea typeface="Times New Roman" panose="02020603050405020304" pitchFamily="18" charset="0"/>
              </a:rPr>
              <a:t>Интернет»</a:t>
            </a:r>
            <a:endParaRPr lang="ru-RU" dirty="0"/>
          </a:p>
        </p:txBody>
      </p:sp>
      <p:sp>
        <p:nvSpPr>
          <p:cNvPr id="3" name="Текст 2"/>
          <p:cNvSpPr>
            <a:spLocks noGrp="1"/>
          </p:cNvSpPr>
          <p:nvPr>
            <p:ph type="body" idx="1"/>
          </p:nvPr>
        </p:nvSpPr>
        <p:spPr>
          <a:xfrm>
            <a:off x="251520" y="2060848"/>
            <a:ext cx="8711322" cy="4062651"/>
          </a:xfrm>
        </p:spPr>
        <p:txBody>
          <a:bodyPr/>
          <a:lstStyle/>
          <a:p>
            <a:pPr marL="342900" marR="12700" indent="-342900" algn="just">
              <a:spcAft>
                <a:spcPts val="0"/>
              </a:spcAft>
              <a:buFont typeface="Arial" panose="020B0604020202020204" pitchFamily="34" charset="0"/>
              <a:buChar char="•"/>
            </a:pPr>
            <a:endParaRPr lang="ru-RU" sz="2400" dirty="0" smtClean="0">
              <a:solidFill>
                <a:srgbClr val="000000"/>
              </a:solidFill>
              <a:latin typeface="Times New Roman" panose="02020603050405020304" pitchFamily="18" charset="0"/>
              <a:ea typeface="Times New Roman" panose="02020603050405020304" pitchFamily="18" charset="0"/>
            </a:endParaRPr>
          </a:p>
          <a:p>
            <a:pPr marL="342900" marR="12700" indent="-342900" algn="just">
              <a:spcAft>
                <a:spcPts val="0"/>
              </a:spcAft>
              <a:buFont typeface="Arial" panose="020B0604020202020204" pitchFamily="34" charset="0"/>
              <a:buChar char="•"/>
            </a:pPr>
            <a:r>
              <a:rPr lang="ru-RU" sz="2400" dirty="0" smtClean="0">
                <a:solidFill>
                  <a:srgbClr val="000000"/>
                </a:solidFill>
                <a:latin typeface="Times New Roman" panose="02020603050405020304" pitchFamily="18" charset="0"/>
                <a:ea typeface="Times New Roman" panose="02020603050405020304" pitchFamily="18" charset="0"/>
              </a:rPr>
              <a:t>размещением </a:t>
            </a:r>
            <a:r>
              <a:rPr lang="ru-RU" sz="2400" dirty="0">
                <a:solidFill>
                  <a:srgbClr val="000000"/>
                </a:solidFill>
                <a:latin typeface="Times New Roman" panose="02020603050405020304" pitchFamily="18" charset="0"/>
                <a:ea typeface="Times New Roman" panose="02020603050405020304" pitchFamily="18" charset="0"/>
              </a:rPr>
              <a:t>обобщенной информации, содержащей основные положения (перечень основных способов ведения учета (особенностей), установленные документами учетной политики, с указанием их реквизитов (без размещения копий самих актов</a:t>
            </a:r>
            <a:r>
              <a:rPr lang="ru-RU" sz="2400" dirty="0" smtClean="0">
                <a:solidFill>
                  <a:srgbClr val="000000"/>
                </a:solidFill>
                <a:latin typeface="Times New Roman" panose="02020603050405020304" pitchFamily="18" charset="0"/>
                <a:ea typeface="Times New Roman" panose="02020603050405020304" pitchFamily="18" charset="0"/>
              </a:rPr>
              <a:t>)</a:t>
            </a:r>
          </a:p>
          <a:p>
            <a:pPr marL="342900" marR="12700" indent="-342900" algn="just">
              <a:spcAft>
                <a:spcPts val="0"/>
              </a:spcAft>
              <a:buFont typeface="Arial" panose="020B0604020202020204" pitchFamily="34" charset="0"/>
              <a:buChar char="•"/>
            </a:pPr>
            <a:endParaRPr lang="ru-RU" sz="2400" dirty="0">
              <a:solidFill>
                <a:srgbClr val="000000"/>
              </a:solidFill>
              <a:latin typeface="Times New Roman" panose="02020603050405020304" pitchFamily="18" charset="0"/>
              <a:ea typeface="Times New Roman" panose="02020603050405020304" pitchFamily="18" charset="0"/>
            </a:endParaRPr>
          </a:p>
          <a:p>
            <a:pPr marL="342900" marR="12700" indent="-342900" algn="just">
              <a:spcAft>
                <a:spcPts val="0"/>
              </a:spcAft>
              <a:buFont typeface="Arial" panose="020B0604020202020204" pitchFamily="34" charset="0"/>
              <a:buChar char="•"/>
            </a:pPr>
            <a:r>
              <a:rPr lang="ru-RU" sz="2400" dirty="0" smtClean="0">
                <a:solidFill>
                  <a:srgbClr val="000000"/>
                </a:solidFill>
                <a:latin typeface="Times New Roman" panose="02020603050405020304" pitchFamily="18" charset="0"/>
                <a:ea typeface="Times New Roman" panose="02020603050405020304" pitchFamily="18" charset="0"/>
              </a:rPr>
              <a:t> размещением </a:t>
            </a:r>
            <a:r>
              <a:rPr lang="ru-RU" sz="2400" dirty="0">
                <a:solidFill>
                  <a:srgbClr val="000000"/>
                </a:solidFill>
                <a:latin typeface="Times New Roman" panose="02020603050405020304" pitchFamily="18" charset="0"/>
                <a:ea typeface="Times New Roman" panose="02020603050405020304" pitchFamily="18" charset="0"/>
              </a:rPr>
              <a:t>копий документов учетной </a:t>
            </a:r>
            <a:r>
              <a:rPr lang="ru-RU" sz="2400" dirty="0" smtClean="0">
                <a:solidFill>
                  <a:srgbClr val="000000"/>
                </a:solidFill>
                <a:latin typeface="Times New Roman" panose="02020603050405020304" pitchFamily="18" charset="0"/>
                <a:ea typeface="Times New Roman" panose="02020603050405020304" pitchFamily="18" charset="0"/>
              </a:rPr>
              <a:t>политики</a:t>
            </a:r>
          </a:p>
          <a:p>
            <a:pPr marL="342900" marR="12700" indent="-342900" algn="just">
              <a:spcAft>
                <a:spcPts val="0"/>
              </a:spcAft>
              <a:buFont typeface="Arial" panose="020B0604020202020204" pitchFamily="34" charset="0"/>
              <a:buChar char="•"/>
            </a:pPr>
            <a:endParaRPr lang="ru-RU" sz="2400" dirty="0">
              <a:solidFill>
                <a:srgbClr val="000000"/>
              </a:solidFill>
              <a:latin typeface="Times New Roman" panose="02020603050405020304" pitchFamily="18" charset="0"/>
              <a:ea typeface="Times New Roman" panose="02020603050405020304" pitchFamily="18" charset="0"/>
            </a:endParaRPr>
          </a:p>
          <a:p>
            <a:pPr marL="342900" marR="12700" indent="-342900" algn="just">
              <a:spcAft>
                <a:spcPts val="0"/>
              </a:spcAft>
              <a:buFont typeface="Arial" panose="020B0604020202020204" pitchFamily="34" charset="0"/>
              <a:buChar char="•"/>
            </a:pPr>
            <a:r>
              <a:rPr lang="ru-RU" sz="2400" dirty="0" smtClean="0">
                <a:solidFill>
                  <a:srgbClr val="000000"/>
                </a:solidFill>
                <a:latin typeface="Times New Roman" panose="02020603050405020304" pitchFamily="18" charset="0"/>
                <a:ea typeface="Times New Roman" panose="02020603050405020304" pitchFamily="18" charset="0"/>
              </a:rPr>
              <a:t>или в совокупности основные положения учетной политики и  копии документов учетной политики </a:t>
            </a:r>
            <a:endParaRPr lang="ru-RU" sz="2400" dirty="0">
              <a:effectLst/>
              <a:latin typeface="Times New Roman" panose="02020603050405020304" pitchFamily="18" charset="0"/>
              <a:ea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24</a:t>
            </a:fld>
            <a:endParaRPr lang="ru-RU" spc="-4" dirty="0">
              <a:latin typeface="Arial"/>
              <a:cs typeface="Aria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5816" y="1352733"/>
            <a:ext cx="576064" cy="864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5534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nvPr>
        </p:nvGraphicFramePr>
        <p:xfrm>
          <a:off x="344446" y="1172022"/>
          <a:ext cx="8455106" cy="4542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018063" y="2636912"/>
            <a:ext cx="2473817" cy="1077218"/>
          </a:xfrm>
          <a:prstGeom prst="rect">
            <a:avLst/>
          </a:prstGeom>
          <a:solidFill>
            <a:srgbClr val="00B0F0"/>
          </a:solidFill>
        </p:spPr>
        <p:txBody>
          <a:bodyPr wrap="square" rtlCol="0">
            <a:spAutoFit/>
          </a:bodyPr>
          <a:lstStyle/>
          <a:p>
            <a:r>
              <a:rPr lang="ru-RU" sz="3200" dirty="0" smtClean="0">
                <a:solidFill>
                  <a:prstClr val="black"/>
                </a:solidFill>
                <a:latin typeface="Times New Roman" panose="02020603050405020304" pitchFamily="18" charset="0"/>
                <a:cs typeface="Times New Roman" panose="02020603050405020304" pitchFamily="18" charset="0"/>
              </a:rPr>
              <a:t>Учетная</a:t>
            </a:r>
          </a:p>
          <a:p>
            <a:r>
              <a:rPr lang="ru-RU" sz="3200" dirty="0" smtClean="0">
                <a:solidFill>
                  <a:prstClr val="black"/>
                </a:solidFill>
              </a:rPr>
              <a:t> политика</a:t>
            </a:r>
            <a:endParaRPr lang="ru-RU" sz="3200" dirty="0">
              <a:solidFill>
                <a:prstClr val="black"/>
              </a:solidFill>
            </a:endParaRPr>
          </a:p>
        </p:txBody>
      </p:sp>
      <p:sp>
        <p:nvSpPr>
          <p:cNvPr id="7" name="TextBox 6"/>
          <p:cNvSpPr txBox="1"/>
          <p:nvPr/>
        </p:nvSpPr>
        <p:spPr>
          <a:xfrm>
            <a:off x="6372200" y="1533290"/>
            <a:ext cx="1584176" cy="707886"/>
          </a:xfrm>
          <a:prstGeom prst="rect">
            <a:avLst/>
          </a:prstGeom>
          <a:solidFill>
            <a:srgbClr val="FFFF00"/>
          </a:solidFill>
        </p:spPr>
        <p:txBody>
          <a:bodyPr wrap="square" rtlCol="0">
            <a:spAutoFit/>
          </a:bodyPr>
          <a:lstStyle/>
          <a:p>
            <a:r>
              <a:rPr lang="ru-RU" sz="2000" b="1" dirty="0" smtClean="0">
                <a:solidFill>
                  <a:prstClr val="black"/>
                </a:solidFill>
              </a:rPr>
              <a:t>Главный </a:t>
            </a:r>
            <a:r>
              <a:rPr lang="ru-RU" sz="2000" b="1" dirty="0" smtClean="0">
                <a:solidFill>
                  <a:prstClr val="black"/>
                </a:solidFill>
                <a:latin typeface="Times New Roman" panose="02020603050405020304" pitchFamily="18" charset="0"/>
                <a:cs typeface="Times New Roman" panose="02020603050405020304" pitchFamily="18" charset="0"/>
              </a:rPr>
              <a:t>бухгалтер</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6037972" y="3148680"/>
            <a:ext cx="2088232" cy="707886"/>
          </a:xfrm>
          <a:prstGeom prst="rect">
            <a:avLst/>
          </a:prstGeom>
          <a:solidFill>
            <a:schemeClr val="accent2"/>
          </a:solidFill>
        </p:spPr>
        <p:txBody>
          <a:bodyPr wrap="square" rtlCol="0">
            <a:spAutoFit/>
          </a:bodyPr>
          <a:lstStyle/>
          <a:p>
            <a:r>
              <a:rPr lang="ru-RU" sz="2000" b="1" dirty="0" smtClean="0">
                <a:solidFill>
                  <a:prstClr val="black"/>
                </a:solidFill>
                <a:latin typeface="Times New Roman" panose="02020603050405020304" pitchFamily="18" charset="0"/>
                <a:cs typeface="Times New Roman" panose="02020603050405020304" pitchFamily="18" charset="0"/>
              </a:rPr>
              <a:t>Лицо</a:t>
            </a:r>
            <a:r>
              <a:rPr lang="ru-RU" sz="2000" dirty="0" smtClean="0">
                <a:solidFill>
                  <a:prstClr val="black"/>
                </a:solidFill>
                <a:latin typeface="Times New Roman" panose="02020603050405020304" pitchFamily="18" charset="0"/>
                <a:cs typeface="Times New Roman" panose="02020603050405020304" pitchFamily="18" charset="0"/>
              </a:rPr>
              <a:t> </a:t>
            </a:r>
            <a:r>
              <a:rPr lang="ru-RU" sz="2000" b="1" dirty="0" smtClean="0">
                <a:solidFill>
                  <a:prstClr val="black"/>
                </a:solidFill>
                <a:latin typeface="Times New Roman" panose="02020603050405020304" pitchFamily="18" charset="0"/>
                <a:cs typeface="Times New Roman" panose="02020603050405020304" pitchFamily="18" charset="0"/>
              </a:rPr>
              <a:t>уполномоченное  </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4283968" y="1628800"/>
            <a:ext cx="1800199" cy="400110"/>
          </a:xfrm>
          <a:prstGeom prst="rect">
            <a:avLst/>
          </a:prstGeom>
          <a:noFill/>
        </p:spPr>
        <p:txBody>
          <a:bodyPr wrap="square" rtlCol="0">
            <a:spAutoFit/>
          </a:bodyPr>
          <a:lstStyle/>
          <a:p>
            <a:r>
              <a:rPr lang="ru-RU" sz="2000" b="1" dirty="0" smtClean="0">
                <a:solidFill>
                  <a:prstClr val="black"/>
                </a:solidFill>
                <a:latin typeface="Times New Roman" panose="02020603050405020304" pitchFamily="18" charset="0"/>
                <a:cs typeface="Times New Roman" panose="02020603050405020304" pitchFamily="18" charset="0"/>
              </a:rPr>
              <a:t>Формирует</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4283968" y="3006244"/>
            <a:ext cx="1637928" cy="400110"/>
          </a:xfrm>
          <a:prstGeom prst="rect">
            <a:avLst/>
          </a:prstGeom>
          <a:noFill/>
        </p:spPr>
        <p:txBody>
          <a:bodyPr wrap="square" rtlCol="0">
            <a:spAutoFit/>
          </a:bodyPr>
          <a:lstStyle/>
          <a:p>
            <a:r>
              <a:rPr lang="ru-RU" sz="2000" b="1" dirty="0" smtClean="0">
                <a:solidFill>
                  <a:prstClr val="black"/>
                </a:solidFill>
                <a:latin typeface="Times New Roman" panose="02020603050405020304" pitchFamily="18" charset="0"/>
                <a:cs typeface="Times New Roman" panose="02020603050405020304" pitchFamily="18" charset="0"/>
              </a:rPr>
              <a:t>Формирует</a:t>
            </a:r>
            <a:endParaRPr lang="ru-RU" sz="2000" b="1" dirty="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4666469" y="2390917"/>
            <a:ext cx="551754" cy="369332"/>
          </a:xfrm>
          <a:prstGeom prst="rect">
            <a:avLst/>
          </a:prstGeom>
          <a:noFill/>
        </p:spPr>
        <p:txBody>
          <a:bodyPr wrap="none" rtlCol="0">
            <a:spAutoFit/>
          </a:bodyPr>
          <a:lstStyle/>
          <a:p>
            <a:r>
              <a:rPr lang="ru-RU" dirty="0" smtClean="0">
                <a:solidFill>
                  <a:prstClr val="black"/>
                </a:solidFill>
              </a:rPr>
              <a:t>или</a:t>
            </a:r>
            <a:endParaRPr lang="ru-RU" dirty="0">
              <a:solidFill>
                <a:prstClr val="black"/>
              </a:solidFill>
            </a:endParaRPr>
          </a:p>
        </p:txBody>
      </p:sp>
      <p:sp>
        <p:nvSpPr>
          <p:cNvPr id="16" name="TextBox 15"/>
          <p:cNvSpPr txBox="1"/>
          <p:nvPr/>
        </p:nvSpPr>
        <p:spPr>
          <a:xfrm>
            <a:off x="3491880" y="4406787"/>
            <a:ext cx="1864165" cy="461665"/>
          </a:xfrm>
          <a:prstGeom prst="rect">
            <a:avLst/>
          </a:prstGeom>
          <a:noFill/>
        </p:spPr>
        <p:txBody>
          <a:bodyPr wrap="none" rtlCol="0">
            <a:spAutoFit/>
          </a:bodyPr>
          <a:lstStyle/>
          <a:p>
            <a:r>
              <a:rPr lang="ru-RU" sz="2400" b="1" dirty="0" smtClean="0">
                <a:solidFill>
                  <a:prstClr val="black"/>
                </a:solidFill>
                <a:latin typeface="Times New Roman" panose="02020603050405020304" pitchFamily="18" charset="0"/>
                <a:cs typeface="Times New Roman" panose="02020603050405020304" pitchFamily="18" charset="0"/>
              </a:rPr>
              <a:t>Ут</a:t>
            </a:r>
            <a:r>
              <a:rPr lang="ru-RU" sz="2400" b="1" dirty="0" smtClean="0">
                <a:solidFill>
                  <a:prstClr val="black"/>
                </a:solidFill>
              </a:rPr>
              <a:t>верждает</a:t>
            </a:r>
            <a:endParaRPr lang="ru-RU" sz="2400" b="1" dirty="0">
              <a:solidFill>
                <a:prstClr val="black"/>
              </a:solidFill>
            </a:endParaRPr>
          </a:p>
        </p:txBody>
      </p:sp>
      <p:sp>
        <p:nvSpPr>
          <p:cNvPr id="17" name="TextBox 16"/>
          <p:cNvSpPr txBox="1"/>
          <p:nvPr/>
        </p:nvSpPr>
        <p:spPr>
          <a:xfrm>
            <a:off x="5627810" y="4653136"/>
            <a:ext cx="2328566" cy="461665"/>
          </a:xfrm>
          <a:prstGeom prst="rect">
            <a:avLst/>
          </a:prstGeom>
          <a:solidFill>
            <a:srgbClr val="00B050"/>
          </a:solidFill>
        </p:spPr>
        <p:txBody>
          <a:bodyPr wrap="square" rtlCol="0">
            <a:spAutoFit/>
          </a:bodyPr>
          <a:lstStyle/>
          <a:p>
            <a:r>
              <a:rPr lang="ru-RU" sz="2400" b="1" dirty="0" smtClean="0">
                <a:solidFill>
                  <a:prstClr val="black"/>
                </a:solidFill>
                <a:latin typeface="Times New Roman" panose="02020603050405020304" pitchFamily="18" charset="0"/>
                <a:cs typeface="Times New Roman" panose="02020603050405020304" pitchFamily="18" charset="0"/>
              </a:rPr>
              <a:t>Руководитель</a:t>
            </a:r>
            <a:endParaRPr lang="ru-RU" sz="2400" b="1" dirty="0">
              <a:solidFill>
                <a:prstClr val="black"/>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25</a:t>
            </a:fld>
            <a:endParaRPr lang="ru-RU" spc="-4" dirty="0">
              <a:latin typeface="Arial"/>
              <a:cs typeface="Arial"/>
            </a:endParaRPr>
          </a:p>
        </p:txBody>
      </p:sp>
    </p:spTree>
    <p:extLst>
      <p:ext uri="{BB962C8B-B14F-4D97-AF65-F5344CB8AC3E}">
        <p14:creationId xmlns:p14="http://schemas.microsoft.com/office/powerpoint/2010/main" val="14813605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endParaRPr>
          </a:p>
        </p:txBody>
      </p:sp>
      <p:sp>
        <p:nvSpPr>
          <p:cNvPr id="4" name="object 4"/>
          <p:cNvSpPr/>
          <p:nvPr/>
        </p:nvSpPr>
        <p:spPr>
          <a:xfrm flipH="1">
            <a:off x="1737398" y="1873355"/>
            <a:ext cx="45719" cy="2419740"/>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5" name="object 5"/>
          <p:cNvSpPr/>
          <p:nvPr/>
        </p:nvSpPr>
        <p:spPr>
          <a:xfrm>
            <a:off x="7236295" y="1873354"/>
            <a:ext cx="45719" cy="2419741"/>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6" name="object 6"/>
          <p:cNvSpPr txBox="1">
            <a:spLocks noGrp="1"/>
          </p:cNvSpPr>
          <p:nvPr>
            <p:ph type="title"/>
          </p:nvPr>
        </p:nvSpPr>
        <p:spPr>
          <a:xfrm>
            <a:off x="1990163" y="1876653"/>
            <a:ext cx="5056430" cy="3477875"/>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6600" b="0" dirty="0">
                <a:solidFill>
                  <a:schemeClr val="tx1"/>
                </a:solidFill>
                <a:latin typeface="Times New Roman" panose="02020603050405020304" pitchFamily="18" charset="0"/>
                <a:ea typeface="Times New Roman" panose="02020603050405020304" pitchFamily="18" charset="0"/>
              </a:rPr>
              <a:t>Изм</a:t>
            </a:r>
            <a:r>
              <a:rPr lang="ru-RU" sz="6600" b="0" dirty="0" smtClean="0">
                <a:solidFill>
                  <a:schemeClr val="tx1"/>
                </a:solidFill>
                <a:latin typeface="Times New Roman" panose="02020603050405020304" pitchFamily="18" charset="0"/>
                <a:ea typeface="Times New Roman" panose="02020603050405020304" pitchFamily="18" charset="0"/>
              </a:rPr>
              <a:t>енение учетной политики</a:t>
            </a:r>
            <a:endParaRPr sz="6600" dirty="0"/>
          </a:p>
        </p:txBody>
      </p:sp>
      <p:sp>
        <p:nvSpPr>
          <p:cNvPr id="9" name="object 9"/>
          <p:cNvSpPr/>
          <p:nvPr/>
        </p:nvSpPr>
        <p:spPr>
          <a:xfrm>
            <a:off x="7796303" y="5877272"/>
            <a:ext cx="1008112" cy="720081"/>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26</a:t>
            </a:fld>
            <a:endParaRPr lang="ru-RU" spc="-4" dirty="0">
              <a:latin typeface="Arial"/>
              <a:cs typeface="Arial"/>
            </a:endParaRPr>
          </a:p>
        </p:txBody>
      </p:sp>
    </p:spTree>
    <p:extLst>
      <p:ext uri="{BB962C8B-B14F-4D97-AF65-F5344CB8AC3E}">
        <p14:creationId xmlns:p14="http://schemas.microsoft.com/office/powerpoint/2010/main" val="37396080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430887"/>
          </a:xfrm>
          <a:prstGeom prst="rect">
            <a:avLst/>
          </a:prstGeom>
        </p:spPr>
        <p:txBody>
          <a:bodyPr vert="horz" wrap="square" lIns="0" tIns="0" rIns="0" bIns="0" rtlCol="0">
            <a:spAutoFit/>
          </a:bodyPr>
          <a:lstStyle/>
          <a:p>
            <a:pPr marL="302575" indent="-302575"/>
            <a:r>
              <a:rPr lang="ru-RU" sz="2800" dirty="0" smtClean="0">
                <a:solidFill>
                  <a:srgbClr val="000000"/>
                </a:solidFill>
                <a:latin typeface="Times New Roman" panose="02020603050405020304" pitchFamily="18" charset="0"/>
                <a:ea typeface="Times New Roman" panose="02020603050405020304" pitchFamily="18" charset="0"/>
              </a:rPr>
              <a:t>Изменение учетной политики </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spcAft>
                <a:spcPts val="0"/>
              </a:spcAft>
            </a:pPr>
            <a:r>
              <a:rPr lang="ru-RU" sz="1400" dirty="0" smtClean="0">
                <a:latin typeface="Times New Roman" panose="02020603050405020304" pitchFamily="18" charset="0"/>
                <a:ea typeface="Times New Roman" panose="02020603050405020304" pitchFamily="18" charset="0"/>
              </a:rPr>
              <a:t>.</a:t>
            </a:r>
            <a:endParaRPr lang="ru-RU" sz="1200" dirty="0">
              <a:effectLst/>
              <a:latin typeface="Times New Roman" panose="02020603050405020304" pitchFamily="18" charset="0"/>
              <a:ea typeface="Times New Roman" panose="02020603050405020304" pitchFamily="18" charset="0"/>
            </a:endParaRPr>
          </a:p>
        </p:txBody>
      </p:sp>
      <p:graphicFrame>
        <p:nvGraphicFramePr>
          <p:cNvPr id="3" name="Схема 2"/>
          <p:cNvGraphicFramePr/>
          <p:nvPr>
            <p:extLst>
              <p:ext uri="{D42A27DB-BD31-4B8C-83A1-F6EECF244321}">
                <p14:modId xmlns:p14="http://schemas.microsoft.com/office/powerpoint/2010/main" val="3382334228"/>
              </p:ext>
            </p:extLst>
          </p:nvPr>
        </p:nvGraphicFramePr>
        <p:xfrm>
          <a:off x="251520" y="1196752"/>
          <a:ext cx="8712968"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27</a:t>
            </a:fld>
            <a:endParaRPr lang="ru-RU" spc="-4" dirty="0">
              <a:latin typeface="Arial"/>
              <a:cs typeface="Arial"/>
            </a:endParaRPr>
          </a:p>
        </p:txBody>
      </p:sp>
    </p:spTree>
    <p:extLst>
      <p:ext uri="{BB962C8B-B14F-4D97-AF65-F5344CB8AC3E}">
        <p14:creationId xmlns:p14="http://schemas.microsoft.com/office/powerpoint/2010/main" val="17500927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430887"/>
          </a:xfrm>
          <a:prstGeom prst="rect">
            <a:avLst/>
          </a:prstGeom>
        </p:spPr>
        <p:txBody>
          <a:bodyPr vert="horz" wrap="square" lIns="0" tIns="0" rIns="0" bIns="0" rtlCol="0">
            <a:spAutoFit/>
          </a:bodyPr>
          <a:lstStyle/>
          <a:p>
            <a:pPr marL="302575" indent="-302575"/>
            <a:r>
              <a:rPr lang="ru-RU" sz="2800" dirty="0" smtClean="0">
                <a:solidFill>
                  <a:srgbClr val="000000"/>
                </a:solidFill>
                <a:latin typeface="Times New Roman" panose="02020603050405020304" pitchFamily="18" charset="0"/>
                <a:ea typeface="Times New Roman" panose="02020603050405020304" pitchFamily="18" charset="0"/>
              </a:rPr>
              <a:t>Последствия изменения </a:t>
            </a:r>
            <a:r>
              <a:rPr lang="ru-RU" sz="2800" dirty="0">
                <a:solidFill>
                  <a:srgbClr val="000000"/>
                </a:solidFill>
                <a:latin typeface="Times New Roman" panose="02020603050405020304" pitchFamily="18" charset="0"/>
                <a:ea typeface="Times New Roman" panose="02020603050405020304" pitchFamily="18" charset="0"/>
              </a:rPr>
              <a:t>учетной политики </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spcAft>
                <a:spcPts val="0"/>
              </a:spcAft>
            </a:pPr>
            <a:r>
              <a:rPr lang="ru-RU" sz="1400" dirty="0" smtClean="0">
                <a:latin typeface="Times New Roman" panose="02020603050405020304" pitchFamily="18" charset="0"/>
                <a:ea typeface="Times New Roman" panose="02020603050405020304" pitchFamily="18" charset="0"/>
              </a:rPr>
              <a:t>.</a:t>
            </a:r>
            <a:endParaRPr lang="ru-RU" sz="1200" dirty="0">
              <a:effectLst/>
              <a:latin typeface="Times New Roman" panose="02020603050405020304" pitchFamily="18" charset="0"/>
              <a:ea typeface="Times New Roman" panose="02020603050405020304" pitchFamily="18" charset="0"/>
            </a:endParaRPr>
          </a:p>
        </p:txBody>
      </p:sp>
      <p:graphicFrame>
        <p:nvGraphicFramePr>
          <p:cNvPr id="9" name="Схема 8"/>
          <p:cNvGraphicFramePr/>
          <p:nvPr>
            <p:extLst>
              <p:ext uri="{D42A27DB-BD31-4B8C-83A1-F6EECF244321}">
                <p14:modId xmlns:p14="http://schemas.microsoft.com/office/powerpoint/2010/main" val="2083668034"/>
              </p:ext>
            </p:extLst>
          </p:nvPr>
        </p:nvGraphicFramePr>
        <p:xfrm>
          <a:off x="251520" y="1124744"/>
          <a:ext cx="864096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28</a:t>
            </a:fld>
            <a:endParaRPr lang="ru-RU" spc="-4" dirty="0">
              <a:latin typeface="Arial"/>
              <a:cs typeface="Arial"/>
            </a:endParaRPr>
          </a:p>
        </p:txBody>
      </p:sp>
    </p:spTree>
    <p:extLst>
      <p:ext uri="{BB962C8B-B14F-4D97-AF65-F5344CB8AC3E}">
        <p14:creationId xmlns:p14="http://schemas.microsoft.com/office/powerpoint/2010/main" val="389403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430887"/>
          </a:xfrm>
          <a:prstGeom prst="rect">
            <a:avLst/>
          </a:prstGeom>
        </p:spPr>
        <p:txBody>
          <a:bodyPr vert="horz" wrap="square" lIns="0" tIns="0" rIns="0" bIns="0" rtlCol="0">
            <a:spAutoFit/>
          </a:bodyPr>
          <a:lstStyle/>
          <a:p>
            <a:pPr marL="302575" indent="-302575"/>
            <a:r>
              <a:rPr lang="ru-RU" sz="2800" dirty="0">
                <a:solidFill>
                  <a:srgbClr val="000000"/>
                </a:solidFill>
                <a:latin typeface="Times New Roman" panose="02020603050405020304" pitchFamily="18" charset="0"/>
                <a:ea typeface="Times New Roman" panose="02020603050405020304" pitchFamily="18" charset="0"/>
              </a:rPr>
              <a:t>Изменением учетной политики не считается</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graphicFrame>
        <p:nvGraphicFramePr>
          <p:cNvPr id="9" name="Схема 8"/>
          <p:cNvGraphicFramePr/>
          <p:nvPr>
            <p:extLst/>
          </p:nvPr>
        </p:nvGraphicFramePr>
        <p:xfrm>
          <a:off x="0" y="1124744"/>
          <a:ext cx="889248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29</a:t>
            </a:fld>
            <a:endParaRPr lang="ru-RU" spc="-4" dirty="0">
              <a:latin typeface="Arial"/>
              <a:cs typeface="Arial"/>
            </a:endParaRPr>
          </a:p>
        </p:txBody>
      </p:sp>
    </p:spTree>
    <p:extLst>
      <p:ext uri="{BB962C8B-B14F-4D97-AF65-F5344CB8AC3E}">
        <p14:creationId xmlns:p14="http://schemas.microsoft.com/office/powerpoint/2010/main" val="897558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51520" y="2110071"/>
            <a:ext cx="8676140" cy="4322402"/>
          </a:xfrm>
        </p:spPr>
        <p:txBody>
          <a:bodyPr/>
          <a:lstStyle/>
          <a:p>
            <a:pPr marR="14605" indent="471805" algn="just">
              <a:spcAft>
                <a:spcPts val="0"/>
              </a:spcAft>
            </a:pPr>
            <a:endParaRPr lang="ru-RU" sz="2400" dirty="0" smtClean="0">
              <a:solidFill>
                <a:srgbClr val="000000"/>
              </a:solidFill>
              <a:latin typeface="Times New Roman" panose="02020603050405020304" pitchFamily="18" charset="0"/>
              <a:ea typeface="Times New Roman" panose="02020603050405020304" pitchFamily="18" charset="0"/>
            </a:endParaRPr>
          </a:p>
          <a:p>
            <a:pPr marR="14605" indent="471805"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СГС </a:t>
            </a:r>
            <a:r>
              <a:rPr lang="ru-RU" sz="2400" dirty="0">
                <a:solidFill>
                  <a:srgbClr val="000000"/>
                </a:solidFill>
                <a:latin typeface="Times New Roman" panose="02020603050405020304" pitchFamily="18" charset="0"/>
                <a:ea typeface="Times New Roman" panose="02020603050405020304" pitchFamily="18" charset="0"/>
              </a:rPr>
              <a:t>«Концептуальные основы» (пункты 22, 31, 34, 80</a:t>
            </a:r>
            <a:r>
              <a:rPr lang="ru-RU" sz="2400" dirty="0" smtClean="0">
                <a:solidFill>
                  <a:srgbClr val="000000"/>
                </a:solidFill>
                <a:latin typeface="Times New Roman" panose="02020603050405020304" pitchFamily="18" charset="0"/>
                <a:ea typeface="Times New Roman" panose="02020603050405020304" pitchFamily="18" charset="0"/>
              </a:rPr>
              <a:t>);</a:t>
            </a:r>
            <a:endParaRPr lang="ru-RU" sz="2400" dirty="0">
              <a:latin typeface="Times New Roman" panose="02020603050405020304" pitchFamily="18" charset="0"/>
              <a:ea typeface="Times New Roman" panose="02020603050405020304" pitchFamily="18" charset="0"/>
            </a:endParaRPr>
          </a:p>
          <a:p>
            <a:pPr marR="14605" indent="471805" algn="just">
              <a:spcAft>
                <a:spcPts val="0"/>
              </a:spcAft>
            </a:pPr>
            <a:r>
              <a:rPr lang="ru-RU" sz="2400" dirty="0" smtClean="0">
                <a:latin typeface="Times New Roman" panose="02020603050405020304" pitchFamily="18" charset="0"/>
                <a:ea typeface="Times New Roman" panose="02020603050405020304" pitchFamily="18" charset="0"/>
              </a:rPr>
              <a:t>СГС «Основные </a:t>
            </a:r>
            <a:r>
              <a:rPr lang="ru-RU" sz="2400" dirty="0">
                <a:latin typeface="Times New Roman" panose="02020603050405020304" pitchFamily="18" charset="0"/>
                <a:ea typeface="Times New Roman" panose="02020603050405020304" pitchFamily="18" charset="0"/>
              </a:rPr>
              <a:t>средства</a:t>
            </a:r>
            <a:r>
              <a:rPr lang="ru-RU" sz="2400" dirty="0" smtClean="0">
                <a:latin typeface="Times New Roman" panose="02020603050405020304" pitchFamily="18" charset="0"/>
                <a:ea typeface="Times New Roman" panose="02020603050405020304" pitchFamily="18" charset="0"/>
              </a:rPr>
              <a:t>»</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(пункты 8,9,10,27,28,36,40);</a:t>
            </a:r>
            <a:endParaRPr lang="ru-RU" sz="2400" dirty="0">
              <a:latin typeface="Times New Roman" panose="02020603050405020304" pitchFamily="18" charset="0"/>
              <a:ea typeface="Times New Roman" panose="02020603050405020304" pitchFamily="18" charset="0"/>
            </a:endParaRPr>
          </a:p>
          <a:p>
            <a:pPr marR="14605" indent="471805"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СГС «Информация </a:t>
            </a:r>
            <a:r>
              <a:rPr lang="ru-RU" sz="2400" dirty="0">
                <a:solidFill>
                  <a:srgbClr val="000000"/>
                </a:solidFill>
                <a:latin typeface="Times New Roman" panose="02020603050405020304" pitchFamily="18" charset="0"/>
                <a:ea typeface="Times New Roman" panose="02020603050405020304" pitchFamily="18" charset="0"/>
              </a:rPr>
              <a:t>о связанных </a:t>
            </a:r>
            <a:r>
              <a:rPr lang="ru-RU" sz="2400" dirty="0" smtClean="0">
                <a:solidFill>
                  <a:srgbClr val="000000"/>
                </a:solidFill>
                <a:latin typeface="Times New Roman" panose="02020603050405020304" pitchFamily="18" charset="0"/>
                <a:ea typeface="Times New Roman" panose="02020603050405020304" pitchFamily="18" charset="0"/>
              </a:rPr>
              <a:t>сторонах (</a:t>
            </a:r>
            <a:r>
              <a:rPr lang="ru-RU" sz="2400" dirty="0">
                <a:solidFill>
                  <a:srgbClr val="000000"/>
                </a:solidFill>
                <a:latin typeface="Times New Roman" panose="02020603050405020304" pitchFamily="18" charset="0"/>
                <a:ea typeface="Times New Roman" panose="02020603050405020304" pitchFamily="18" charset="0"/>
              </a:rPr>
              <a:t>пункты</a:t>
            </a:r>
            <a:r>
              <a:rPr lang="ru-RU" sz="2400" dirty="0">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8,10);</a:t>
            </a:r>
            <a:endParaRPr lang="ru-RU" sz="2400" dirty="0">
              <a:latin typeface="Times New Roman" panose="02020603050405020304" pitchFamily="18" charset="0"/>
              <a:ea typeface="Times New Roman" panose="02020603050405020304" pitchFamily="18" charset="0"/>
            </a:endParaRPr>
          </a:p>
          <a:p>
            <a:pPr marR="14605" indent="471805"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СГС «</a:t>
            </a:r>
            <a:r>
              <a:rPr lang="ru-RU" sz="2400" dirty="0">
                <a:solidFill>
                  <a:srgbClr val="000000"/>
                </a:solidFill>
                <a:latin typeface="Times New Roman" panose="02020603050405020304" pitchFamily="18" charset="0"/>
                <a:ea typeface="Times New Roman" panose="02020603050405020304" pitchFamily="18" charset="0"/>
              </a:rPr>
              <a:t>Непроизведенные </a:t>
            </a:r>
            <a:r>
              <a:rPr lang="ru-RU" sz="2400" dirty="0" smtClean="0">
                <a:solidFill>
                  <a:srgbClr val="000000"/>
                </a:solidFill>
                <a:latin typeface="Times New Roman" panose="02020603050405020304" pitchFamily="18" charset="0"/>
                <a:ea typeface="Times New Roman" panose="02020603050405020304" pitchFamily="18" charset="0"/>
              </a:rPr>
              <a:t>активы (</a:t>
            </a:r>
            <a:r>
              <a:rPr lang="ru-RU" sz="2400" dirty="0">
                <a:solidFill>
                  <a:srgbClr val="000000"/>
                </a:solidFill>
                <a:latin typeface="Times New Roman" panose="02020603050405020304" pitchFamily="18" charset="0"/>
                <a:ea typeface="Times New Roman" panose="02020603050405020304" pitchFamily="18" charset="0"/>
              </a:rPr>
              <a:t>пункт 7);</a:t>
            </a:r>
            <a:endParaRPr lang="ru-RU" sz="2400" dirty="0">
              <a:latin typeface="Times New Roman" panose="02020603050405020304" pitchFamily="18" charset="0"/>
              <a:ea typeface="Times New Roman" panose="02020603050405020304" pitchFamily="18" charset="0"/>
            </a:endParaRPr>
          </a:p>
          <a:p>
            <a:pPr indent="450215" algn="just">
              <a:spcAft>
                <a:spcPts val="5"/>
              </a:spcAft>
            </a:pPr>
            <a:r>
              <a:rPr lang="ru-RU" sz="2400" dirty="0" smtClean="0">
                <a:solidFill>
                  <a:srgbClr val="000000"/>
                </a:solidFill>
                <a:latin typeface="Times New Roman" panose="02020603050405020304" pitchFamily="18" charset="0"/>
                <a:ea typeface="Times New Roman" panose="02020603050405020304" pitchFamily="18" charset="0"/>
              </a:rPr>
              <a:t>СГС «Резервы</a:t>
            </a:r>
            <a:r>
              <a:rPr lang="ru-RU" sz="2400" dirty="0">
                <a:solidFill>
                  <a:srgbClr val="000000"/>
                </a:solidFill>
                <a:latin typeface="Times New Roman" panose="02020603050405020304" pitchFamily="18" charset="0"/>
                <a:ea typeface="Times New Roman" panose="02020603050405020304" pitchFamily="18" charset="0"/>
              </a:rPr>
              <a:t>. Раскрытие информации об условных обязательствах и условных активах</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 (пункт 7);</a:t>
            </a:r>
          </a:p>
          <a:p>
            <a:pPr marR="14605" indent="471805"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Инструкция № 157н (</a:t>
            </a:r>
            <a:r>
              <a:rPr lang="ru-RU" sz="2400" dirty="0">
                <a:solidFill>
                  <a:srgbClr val="000000"/>
                </a:solidFill>
                <a:latin typeface="Times New Roman" panose="02020603050405020304" pitchFamily="18" charset="0"/>
                <a:ea typeface="Times New Roman" panose="02020603050405020304" pitchFamily="18" charset="0"/>
              </a:rPr>
              <a:t>пункты 6, 10, 11, 14, 19, 21, 21.1, 35, 45, 66, 67, 103, 104, 126, 135, 143, 145, 199, 204, 217, 236, 257, 282, 299, 300, 301, 302, 302.1, 313, 318, 337, 349, 370, 371. 373).</a:t>
            </a:r>
            <a:endParaRPr lang="ru-RU" sz="2400" dirty="0">
              <a:latin typeface="Times New Roman" panose="02020603050405020304" pitchFamily="18" charset="0"/>
              <a:ea typeface="Times New Roman" panose="02020603050405020304" pitchFamily="18" charset="0"/>
            </a:endParaRPr>
          </a:p>
          <a:p>
            <a:pPr marR="14605" indent="471805" algn="just">
              <a:lnSpc>
                <a:spcPts val="1510"/>
              </a:lnSpc>
              <a:spcAft>
                <a:spcPts val="0"/>
              </a:spcAft>
            </a:pPr>
            <a:r>
              <a:rPr lang="ru-RU" sz="2400" dirty="0">
                <a:solidFill>
                  <a:srgbClr val="000000"/>
                </a:solidFill>
                <a:latin typeface="Times New Roman" panose="02020603050405020304" pitchFamily="18" charset="0"/>
                <a:ea typeface="Times New Roman" panose="02020603050405020304" pitchFamily="18" charset="0"/>
              </a:rPr>
              <a:t> </a:t>
            </a:r>
            <a:endParaRPr lang="ru-RU" sz="2400" dirty="0">
              <a:latin typeface="Times New Roman" panose="02020603050405020304" pitchFamily="18" charset="0"/>
              <a:ea typeface="Times New Roman" panose="02020603050405020304" pitchFamily="18" charset="0"/>
            </a:endParaRPr>
          </a:p>
          <a:p>
            <a:pPr marR="14605" indent="471805" algn="just">
              <a:lnSpc>
                <a:spcPts val="1510"/>
              </a:lnSpc>
              <a:spcAft>
                <a:spcPts val="0"/>
              </a:spcAft>
            </a:pPr>
            <a:r>
              <a:rPr lang="ru-RU" sz="1600" dirty="0">
                <a:solidFill>
                  <a:srgbClr val="000000"/>
                </a:solidFill>
                <a:latin typeface="Times New Roman" panose="02020603050405020304" pitchFamily="18" charset="0"/>
                <a:ea typeface="Times New Roman" panose="02020603050405020304" pitchFamily="18" charset="0"/>
              </a:rPr>
              <a:t> </a:t>
            </a:r>
            <a:endParaRPr lang="ru-RU" sz="1600" dirty="0">
              <a:latin typeface="Times New Roman" panose="02020603050405020304" pitchFamily="18" charset="0"/>
              <a:ea typeface="Times New Roman" panose="02020603050405020304" pitchFamily="18" charset="0"/>
            </a:endParaRPr>
          </a:p>
          <a:p>
            <a:endParaRPr lang="ru-RU" dirty="0"/>
          </a:p>
        </p:txBody>
      </p:sp>
      <p:sp>
        <p:nvSpPr>
          <p:cNvPr id="4" name="Прямоугольник 3"/>
          <p:cNvSpPr/>
          <p:nvPr/>
        </p:nvSpPr>
        <p:spPr>
          <a:xfrm>
            <a:off x="611560" y="1052737"/>
            <a:ext cx="8291140" cy="1200329"/>
          </a:xfrm>
          <a:prstGeom prst="rect">
            <a:avLst/>
          </a:prstGeom>
        </p:spPr>
        <p:txBody>
          <a:bodyPr wrap="square">
            <a:spAutoFit/>
          </a:bodyPr>
          <a:lstStyle/>
          <a:p>
            <a:pPr marR="14605" indent="471805" algn="just"/>
            <a:r>
              <a:rPr lang="ru-RU" sz="2400" dirty="0" smtClean="0">
                <a:solidFill>
                  <a:srgbClr val="000000"/>
                </a:solidFill>
                <a:latin typeface="Times New Roman" panose="02020603050405020304" pitchFamily="18" charset="0"/>
                <a:ea typeface="Times New Roman" panose="02020603050405020304" pitchFamily="18" charset="0"/>
              </a:rPr>
              <a:t>Положения </a:t>
            </a:r>
            <a:r>
              <a:rPr lang="ru-RU" sz="2400" dirty="0">
                <a:solidFill>
                  <a:srgbClr val="000000"/>
                </a:solidFill>
                <a:latin typeface="Times New Roman" panose="02020603050405020304" pitchFamily="18" charset="0"/>
                <a:ea typeface="Times New Roman" panose="02020603050405020304" pitchFamily="18" charset="0"/>
              </a:rPr>
              <a:t>о требованиях к порядку формирования учетной политики (документам учетной политики) в настоящее время содержатся </a:t>
            </a:r>
            <a:r>
              <a:rPr lang="ru-RU" sz="2400" dirty="0" smtClean="0">
                <a:solidFill>
                  <a:srgbClr val="000000"/>
                </a:solidFill>
                <a:latin typeface="Times New Roman" panose="02020603050405020304" pitchFamily="18" charset="0"/>
                <a:ea typeface="Times New Roman" panose="02020603050405020304" pitchFamily="18" charset="0"/>
              </a:rPr>
              <a:t>:</a:t>
            </a:r>
            <a:endParaRPr lang="ru-RU" sz="2400" dirty="0">
              <a:solidFill>
                <a:prstClr val="black"/>
              </a:solidFill>
              <a:latin typeface="Times New Roman" panose="02020603050405020304" pitchFamily="18" charset="0"/>
              <a:ea typeface="Times New Roman" panose="02020603050405020304" pitchFamily="18" charset="0"/>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a:t>
            </a:fld>
            <a:endParaRPr lang="ru-RU" spc="-4" dirty="0">
              <a:latin typeface="Arial"/>
              <a:cs typeface="Arial"/>
            </a:endParaRPr>
          </a:p>
        </p:txBody>
      </p:sp>
    </p:spTree>
    <p:extLst>
      <p:ext uri="{BB962C8B-B14F-4D97-AF65-F5344CB8AC3E}">
        <p14:creationId xmlns:p14="http://schemas.microsoft.com/office/powerpoint/2010/main" val="19889288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9" y="207421"/>
            <a:ext cx="7920182" cy="430887"/>
          </a:xfrm>
        </p:spPr>
        <p:txBody>
          <a:bodyPr/>
          <a:lstStyle/>
          <a:p>
            <a:r>
              <a:rPr lang="ru-RU" sz="2800" i="1" dirty="0">
                <a:solidFill>
                  <a:srgbClr val="000000"/>
                </a:solidFill>
                <a:latin typeface="Times New Roman" panose="02020603050405020304" pitchFamily="18" charset="0"/>
                <a:ea typeface="Times New Roman" panose="02020603050405020304" pitchFamily="18" charset="0"/>
              </a:rPr>
              <a:t>Например</a:t>
            </a:r>
            <a:endParaRPr lang="ru-RU" dirty="0"/>
          </a:p>
        </p:txBody>
      </p:sp>
      <p:sp>
        <p:nvSpPr>
          <p:cNvPr id="3" name="Текст 2"/>
          <p:cNvSpPr>
            <a:spLocks noGrp="1"/>
          </p:cNvSpPr>
          <p:nvPr>
            <p:ph type="body" idx="1"/>
          </p:nvPr>
        </p:nvSpPr>
        <p:spPr>
          <a:xfrm>
            <a:off x="216338" y="980728"/>
            <a:ext cx="8820158" cy="5731273"/>
          </a:xfrm>
        </p:spPr>
        <p:txBody>
          <a:bodyPr/>
          <a:lstStyle/>
          <a:p>
            <a:pPr marR="12700" indent="469900"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a:t>
            </a:r>
            <a:r>
              <a:rPr lang="ru-RU" sz="2400" dirty="0">
                <a:solidFill>
                  <a:srgbClr val="000000"/>
                </a:solidFill>
                <a:latin typeface="Times New Roman" panose="02020603050405020304" pitchFamily="18" charset="0"/>
                <a:ea typeface="Times New Roman" panose="02020603050405020304" pitchFamily="18" charset="0"/>
              </a:rPr>
              <a:t> установление субъектом учета особенностей отражения в бухгалтерском учете на счетах бухгалтерского учета Рабочего плана счетов (включая дополнительную аналитику):</a:t>
            </a:r>
            <a:endParaRPr lang="ru-RU" sz="2400" dirty="0">
              <a:latin typeface="Times New Roman" panose="02020603050405020304" pitchFamily="18" charset="0"/>
              <a:ea typeface="Times New Roman" panose="02020603050405020304" pitchFamily="18" charset="0"/>
            </a:endParaRPr>
          </a:p>
          <a:p>
            <a:pPr marR="12700" indent="469900"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операций </a:t>
            </a:r>
            <a:r>
              <a:rPr lang="ru-RU" sz="2400" dirty="0">
                <a:solidFill>
                  <a:srgbClr val="000000"/>
                </a:solidFill>
                <a:latin typeface="Times New Roman" panose="02020603050405020304" pitchFamily="18" charset="0"/>
                <a:ea typeface="Times New Roman" panose="02020603050405020304" pitchFamily="18" charset="0"/>
              </a:rPr>
              <a:t>по приобретению оборудования на условиях рассрочки платежа и перехода права владения таким имуществом по факту полной оплаты по договору, либо на условиях предоставления залога в виде имущества </a:t>
            </a:r>
            <a:r>
              <a:rPr lang="ru-RU" sz="2400" dirty="0" smtClean="0">
                <a:solidFill>
                  <a:srgbClr val="000000"/>
                </a:solidFill>
                <a:latin typeface="Times New Roman" panose="02020603050405020304" pitchFamily="18" charset="0"/>
                <a:ea typeface="Times New Roman" panose="02020603050405020304" pitchFamily="18" charset="0"/>
              </a:rPr>
              <a:t>учреждения</a:t>
            </a:r>
            <a:endParaRPr lang="ru-RU" sz="2400" dirty="0">
              <a:latin typeface="Times New Roman" panose="02020603050405020304" pitchFamily="18" charset="0"/>
              <a:ea typeface="Times New Roman" panose="02020603050405020304" pitchFamily="18" charset="0"/>
            </a:endParaRPr>
          </a:p>
          <a:p>
            <a:pPr marR="12700" indent="469900" algn="just">
              <a:spcAft>
                <a:spcPts val="0"/>
              </a:spcAft>
            </a:pPr>
            <a:r>
              <a:rPr lang="ru-RU" sz="2400" dirty="0">
                <a:solidFill>
                  <a:srgbClr val="000000"/>
                </a:solidFill>
                <a:latin typeface="Times New Roman" panose="02020603050405020304" pitchFamily="18" charset="0"/>
                <a:ea typeface="Times New Roman" panose="02020603050405020304" pitchFamily="18" charset="0"/>
              </a:rPr>
              <a:t>объектов учета, возникающих при реализации договора концессии, предусматривающего передачу помимо объектов недвижимого имущества (по ранее имевшей место практике), объекты движимого </a:t>
            </a:r>
            <a:r>
              <a:rPr lang="ru-RU" sz="2400" dirty="0" smtClean="0">
                <a:solidFill>
                  <a:srgbClr val="000000"/>
                </a:solidFill>
                <a:latin typeface="Times New Roman" panose="02020603050405020304" pitchFamily="18" charset="0"/>
                <a:ea typeface="Times New Roman" panose="02020603050405020304" pitchFamily="18" charset="0"/>
              </a:rPr>
              <a:t>имущества</a:t>
            </a:r>
            <a:endParaRPr lang="ru-RU" sz="2400" dirty="0">
              <a:latin typeface="Times New Roman" panose="02020603050405020304" pitchFamily="18" charset="0"/>
              <a:ea typeface="Times New Roman" panose="02020603050405020304" pitchFamily="18" charset="0"/>
            </a:endParaRPr>
          </a:p>
          <a:p>
            <a:r>
              <a:rPr lang="ru-RU" sz="2400" dirty="0">
                <a:solidFill>
                  <a:srgbClr val="000000"/>
                </a:solidFill>
                <a:latin typeface="Times New Roman" panose="02020603050405020304" pitchFamily="18" charset="0"/>
                <a:ea typeface="Times New Roman" panose="02020603050405020304" pitchFamily="18" charset="0"/>
              </a:rPr>
              <a:t>- изменение графика документооборота, а также введение особенностей формирования первичных учетных документов, регистров бухгалтерского учета, при переходе на электронный документооборот</a:t>
            </a:r>
            <a:endParaRPr lang="ru-RU" sz="24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30</a:t>
            </a:fld>
            <a:endParaRPr lang="ru-RU" spc="-4" dirty="0">
              <a:latin typeface="Arial"/>
              <a:cs typeface="Arial"/>
            </a:endParaRPr>
          </a:p>
        </p:txBody>
      </p:sp>
    </p:spTree>
    <p:extLst>
      <p:ext uri="{BB962C8B-B14F-4D97-AF65-F5344CB8AC3E}">
        <p14:creationId xmlns:p14="http://schemas.microsoft.com/office/powerpoint/2010/main" val="9287792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9" y="207421"/>
            <a:ext cx="7920182" cy="430887"/>
          </a:xfrm>
        </p:spPr>
        <p:txBody>
          <a:bodyPr/>
          <a:lstStyle/>
          <a:p>
            <a:r>
              <a:rPr lang="ru-RU" sz="2800" i="1" dirty="0">
                <a:solidFill>
                  <a:srgbClr val="000000"/>
                </a:solidFill>
                <a:latin typeface="Times New Roman" panose="02020603050405020304" pitchFamily="18" charset="0"/>
                <a:ea typeface="Times New Roman" panose="02020603050405020304" pitchFamily="18" charset="0"/>
              </a:rPr>
              <a:t>Например:</a:t>
            </a:r>
            <a:endParaRPr lang="ru-RU" dirty="0"/>
          </a:p>
        </p:txBody>
      </p:sp>
      <p:sp>
        <p:nvSpPr>
          <p:cNvPr id="3" name="Текст 2"/>
          <p:cNvSpPr>
            <a:spLocks noGrp="1"/>
          </p:cNvSpPr>
          <p:nvPr>
            <p:ph type="body" idx="1"/>
          </p:nvPr>
        </p:nvSpPr>
        <p:spPr>
          <a:xfrm>
            <a:off x="216338" y="1172023"/>
            <a:ext cx="8711322" cy="5047536"/>
          </a:xfrm>
        </p:spPr>
        <p:txBody>
          <a:bodyPr/>
          <a:lstStyle/>
          <a:p>
            <a:pPr marR="12700" indent="469900" algn="just">
              <a:spcAft>
                <a:spcPts val="0"/>
              </a:spcAft>
            </a:pPr>
            <a:r>
              <a:rPr lang="ru-RU" sz="2800" dirty="0" smtClean="0">
                <a:solidFill>
                  <a:srgbClr val="000000"/>
                </a:solidFill>
                <a:latin typeface="Times New Roman" panose="02020603050405020304" pitchFamily="18" charset="0"/>
                <a:ea typeface="Times New Roman" panose="02020603050405020304" pitchFamily="18" charset="0"/>
              </a:rPr>
              <a:t>у</a:t>
            </a:r>
            <a:r>
              <a:rPr lang="ru-RU" sz="2800" dirty="0">
                <a:solidFill>
                  <a:srgbClr val="000000"/>
                </a:solidFill>
                <a:latin typeface="Times New Roman" panose="02020603050405020304" pitchFamily="18" charset="0"/>
                <a:ea typeface="Times New Roman" panose="02020603050405020304" pitchFamily="18" charset="0"/>
              </a:rPr>
              <a:t> субъекта учета возникла </a:t>
            </a:r>
            <a:r>
              <a:rPr lang="ru-RU" sz="2800" b="1" dirty="0">
                <a:solidFill>
                  <a:srgbClr val="000000"/>
                </a:solidFill>
                <a:latin typeface="Times New Roman" panose="02020603050405020304" pitchFamily="18" charset="0"/>
                <a:ea typeface="Times New Roman" panose="02020603050405020304" pitchFamily="18" charset="0"/>
              </a:rPr>
              <a:t>новая функция </a:t>
            </a:r>
            <a:r>
              <a:rPr lang="ru-RU" sz="2800" dirty="0">
                <a:solidFill>
                  <a:srgbClr val="000000"/>
                </a:solidFill>
                <a:latin typeface="Times New Roman" panose="02020603050405020304" pitchFamily="18" charset="0"/>
                <a:ea typeface="Times New Roman" panose="02020603050405020304" pitchFamily="18" charset="0"/>
              </a:rPr>
              <a:t>в его деятельности (новый вид деятельности</a:t>
            </a:r>
            <a:r>
              <a:rPr lang="ru-RU" sz="2800" dirty="0" smtClean="0">
                <a:solidFill>
                  <a:srgbClr val="000000"/>
                </a:solidFill>
                <a:latin typeface="Times New Roman" panose="02020603050405020304" pitchFamily="18" charset="0"/>
                <a:ea typeface="Times New Roman" panose="02020603050405020304" pitchFamily="18" charset="0"/>
              </a:rPr>
              <a:t>):</a:t>
            </a:r>
          </a:p>
          <a:p>
            <a:pPr marR="12700" indent="469900" algn="just">
              <a:spcAft>
                <a:spcPts val="0"/>
              </a:spcAft>
            </a:pPr>
            <a:r>
              <a:rPr lang="ru-RU" sz="2800" dirty="0" smtClean="0">
                <a:solidFill>
                  <a:srgbClr val="000000"/>
                </a:solidFill>
                <a:latin typeface="Times New Roman" panose="02020603050405020304" pitchFamily="18" charset="0"/>
                <a:ea typeface="Times New Roman" panose="02020603050405020304" pitchFamily="18" charset="0"/>
              </a:rPr>
              <a:t> </a:t>
            </a:r>
            <a:r>
              <a:rPr lang="ru-RU" sz="2800" dirty="0">
                <a:solidFill>
                  <a:srgbClr val="000000"/>
                </a:solidFill>
                <a:latin typeface="Times New Roman" panose="02020603050405020304" pitchFamily="18" charset="0"/>
                <a:ea typeface="Times New Roman" panose="02020603050405020304" pitchFamily="18" charset="0"/>
              </a:rPr>
              <a:t>оказание услуги по выдаче в прокат спортивного </a:t>
            </a:r>
            <a:r>
              <a:rPr lang="ru-RU" sz="2800" dirty="0" smtClean="0">
                <a:solidFill>
                  <a:srgbClr val="000000"/>
                </a:solidFill>
                <a:latin typeface="Times New Roman" panose="02020603050405020304" pitchFamily="18" charset="0"/>
                <a:ea typeface="Times New Roman" panose="02020603050405020304" pitchFamily="18" charset="0"/>
              </a:rPr>
              <a:t>инвентаря</a:t>
            </a:r>
          </a:p>
          <a:p>
            <a:pPr marR="12700" indent="469900" algn="just">
              <a:spcAft>
                <a:spcPts val="0"/>
              </a:spcAft>
            </a:pPr>
            <a:r>
              <a:rPr lang="ru-RU" sz="2800" dirty="0" smtClean="0">
                <a:solidFill>
                  <a:srgbClr val="000000"/>
                </a:solidFill>
                <a:latin typeface="Times New Roman" panose="02020603050405020304" pitchFamily="18" charset="0"/>
                <a:ea typeface="Times New Roman" panose="02020603050405020304" pitchFamily="18" charset="0"/>
              </a:rPr>
              <a:t>организация </a:t>
            </a:r>
            <a:r>
              <a:rPr lang="ru-RU" sz="2800" dirty="0">
                <a:solidFill>
                  <a:srgbClr val="000000"/>
                </a:solidFill>
                <a:latin typeface="Times New Roman" panose="02020603050405020304" pitchFamily="18" charset="0"/>
                <a:ea typeface="Times New Roman" panose="02020603050405020304" pitchFamily="18" charset="0"/>
              </a:rPr>
              <a:t>для сотрудников питания в </a:t>
            </a:r>
            <a:r>
              <a:rPr lang="ru-RU" sz="2800" dirty="0" smtClean="0">
                <a:solidFill>
                  <a:srgbClr val="000000"/>
                </a:solidFill>
                <a:latin typeface="Times New Roman" panose="02020603050405020304" pitchFamily="18" charset="0"/>
                <a:ea typeface="Times New Roman" panose="02020603050405020304" pitchFamily="18" charset="0"/>
              </a:rPr>
              <a:t>столовой</a:t>
            </a:r>
          </a:p>
          <a:p>
            <a:pPr marR="12700" indent="469900" algn="just">
              <a:spcAft>
                <a:spcPts val="0"/>
              </a:spcAft>
            </a:pPr>
            <a:r>
              <a:rPr lang="ru-RU" sz="2800" dirty="0" smtClean="0">
                <a:solidFill>
                  <a:srgbClr val="000000"/>
                </a:solidFill>
                <a:latin typeface="Times New Roman" panose="02020603050405020304" pitchFamily="18" charset="0"/>
                <a:ea typeface="Times New Roman" panose="02020603050405020304" pitchFamily="18" charset="0"/>
              </a:rPr>
              <a:t>осуществление </a:t>
            </a:r>
            <a:r>
              <a:rPr lang="ru-RU" sz="2800" dirty="0">
                <a:solidFill>
                  <a:srgbClr val="000000"/>
                </a:solidFill>
                <a:latin typeface="Times New Roman" panose="02020603050405020304" pitchFamily="18" charset="0"/>
                <a:ea typeface="Times New Roman" panose="02020603050405020304" pitchFamily="18" charset="0"/>
              </a:rPr>
              <a:t>органами власти функций, ранее не осуществляемые </a:t>
            </a:r>
            <a:r>
              <a:rPr lang="ru-RU" sz="2800" dirty="0" smtClean="0">
                <a:solidFill>
                  <a:srgbClr val="000000"/>
                </a:solidFill>
                <a:latin typeface="Times New Roman" panose="02020603050405020304" pitchFamily="18" charset="0"/>
                <a:ea typeface="Times New Roman" panose="02020603050405020304" pitchFamily="18" charset="0"/>
              </a:rPr>
              <a:t>функции (например</a:t>
            </a:r>
            <a:r>
              <a:rPr lang="ru-RU" sz="2800" dirty="0">
                <a:solidFill>
                  <a:srgbClr val="000000"/>
                </a:solidFill>
                <a:latin typeface="Times New Roman" panose="02020603050405020304" pitchFamily="18" charset="0"/>
                <a:ea typeface="Times New Roman" panose="02020603050405020304" pitchFamily="18" charset="0"/>
              </a:rPr>
              <a:t>, наделение </a:t>
            </a:r>
            <a:r>
              <a:rPr lang="ru-RU" sz="2800" dirty="0" smtClean="0">
                <a:solidFill>
                  <a:srgbClr val="000000"/>
                </a:solidFill>
                <a:latin typeface="Times New Roman" panose="02020603050405020304" pitchFamily="18" charset="0"/>
                <a:ea typeface="Times New Roman" panose="02020603050405020304" pitchFamily="18" charset="0"/>
              </a:rPr>
              <a:t>ФК правом </a:t>
            </a:r>
            <a:r>
              <a:rPr lang="ru-RU" sz="2800" dirty="0">
                <a:solidFill>
                  <a:srgbClr val="000000"/>
                </a:solidFill>
                <a:latin typeface="Times New Roman" panose="02020603050405020304" pitchFamily="18" charset="0"/>
                <a:ea typeface="Times New Roman" panose="02020603050405020304" pitchFamily="18" charset="0"/>
              </a:rPr>
              <a:t>осуществления операций по договорам с </a:t>
            </a:r>
            <a:r>
              <a:rPr lang="ru-RU" sz="2800" dirty="0">
                <a:latin typeface="Times New Roman" panose="02020603050405020304" pitchFamily="18" charset="0"/>
                <a:ea typeface="Times New Roman" panose="02020603050405020304" pitchFamily="18" charset="0"/>
              </a:rPr>
              <a:t>производными финансовыми инструментами, предметом которых является операции с иностранной валютой</a:t>
            </a:r>
            <a:r>
              <a:rPr lang="ru-RU" sz="2800" dirty="0" smtClean="0">
                <a:latin typeface="Times New Roman" panose="02020603050405020304" pitchFamily="18" charset="0"/>
                <a:ea typeface="Times New Roman" panose="02020603050405020304" pitchFamily="18" charset="0"/>
              </a:rPr>
              <a:t>)</a:t>
            </a:r>
            <a:endParaRPr lang="ru-RU" sz="2800" dirty="0">
              <a:latin typeface="Times New Roman" panose="02020603050405020304" pitchFamily="18" charset="0"/>
              <a:ea typeface="Times New Roman" panose="02020603050405020304" pitchFamily="18" charset="0"/>
            </a:endParaRPr>
          </a:p>
          <a:p>
            <a:endParaRPr lang="ru-RU" sz="20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31</a:t>
            </a:fld>
            <a:endParaRPr lang="ru-RU" spc="-4" dirty="0">
              <a:latin typeface="Arial"/>
              <a:cs typeface="Arial"/>
            </a:endParaRPr>
          </a:p>
        </p:txBody>
      </p:sp>
    </p:spTree>
    <p:extLst>
      <p:ext uri="{BB962C8B-B14F-4D97-AF65-F5344CB8AC3E}">
        <p14:creationId xmlns:p14="http://schemas.microsoft.com/office/powerpoint/2010/main" val="32705765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6336" y="4181"/>
            <a:ext cx="7889300" cy="861774"/>
          </a:xfrm>
          <a:prstGeom prst="rect">
            <a:avLst/>
          </a:prstGeom>
        </p:spPr>
        <p:txBody>
          <a:bodyPr vert="horz" wrap="square" lIns="0" tIns="0" rIns="0" bIns="0" rtlCol="0">
            <a:spAutoFit/>
          </a:bodyPr>
          <a:lstStyle/>
          <a:p>
            <a:pPr marL="302575" indent="-302575"/>
            <a:r>
              <a:rPr lang="ru-RU" sz="2800" b="0" kern="1200" dirty="0" smtClean="0">
                <a:solidFill>
                  <a:srgbClr val="000000"/>
                </a:solidFill>
                <a:latin typeface="Times New Roman" panose="02020603050405020304" pitchFamily="18" charset="0"/>
                <a:ea typeface="Times New Roman" panose="02020603050405020304" pitchFamily="18" charset="0"/>
                <a:cs typeface="+mn-cs"/>
              </a:rPr>
              <a:t>Перспективное и ретроспективное  </a:t>
            </a:r>
            <a:r>
              <a:rPr lang="ru-RU" sz="2800" b="0" kern="1200" dirty="0">
                <a:solidFill>
                  <a:srgbClr val="000000"/>
                </a:solidFill>
                <a:latin typeface="Times New Roman" panose="02020603050405020304" pitchFamily="18" charset="0"/>
                <a:ea typeface="Times New Roman" panose="02020603050405020304" pitchFamily="18" charset="0"/>
                <a:cs typeface="+mn-cs"/>
              </a:rPr>
              <a:t>применение измененной учетной</a:t>
            </a:r>
            <a:endParaRPr lang="ru-RU" sz="28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spcAft>
                <a:spcPts val="0"/>
              </a:spcAft>
            </a:pPr>
            <a:r>
              <a:rPr lang="ru-RU" sz="1400" dirty="0" smtClean="0">
                <a:latin typeface="Times New Roman" panose="02020603050405020304" pitchFamily="18" charset="0"/>
                <a:ea typeface="Times New Roman" panose="02020603050405020304" pitchFamily="18" charset="0"/>
              </a:rPr>
              <a:t>.</a:t>
            </a:r>
            <a:endParaRPr lang="ru-RU" sz="1200" dirty="0">
              <a:effectLst/>
              <a:latin typeface="Times New Roman" panose="02020603050405020304" pitchFamily="18" charset="0"/>
              <a:ea typeface="Times New Roman" panose="02020603050405020304" pitchFamily="18" charset="0"/>
            </a:endParaRPr>
          </a:p>
        </p:txBody>
      </p:sp>
      <p:sp>
        <p:nvSpPr>
          <p:cNvPr id="19" name="Прямоугольник 18"/>
          <p:cNvSpPr/>
          <p:nvPr/>
        </p:nvSpPr>
        <p:spPr>
          <a:xfrm>
            <a:off x="528834" y="1535982"/>
            <a:ext cx="2963045" cy="707886"/>
          </a:xfrm>
          <a:prstGeom prst="rect">
            <a:avLst/>
          </a:prstGeom>
          <a:solidFill>
            <a:srgbClr val="FFFF99"/>
          </a:solidFill>
          <a:ln w="38100">
            <a:solidFill>
              <a:schemeClr val="accent1"/>
            </a:solidFill>
          </a:ln>
        </p:spPr>
        <p:txBody>
          <a:bodyPr wrap="square">
            <a:spAutoFit/>
          </a:bodyPr>
          <a:lstStyle/>
          <a:p>
            <a:pPr marL="12700" marR="12700" indent="457200" algn="just">
              <a:lnSpc>
                <a:spcPts val="1620"/>
              </a:lnSpc>
              <a:spcAft>
                <a:spcPts val="0"/>
              </a:spcAft>
            </a:pPr>
            <a:r>
              <a:rPr lang="ru-RU" sz="2000" dirty="0">
                <a:solidFill>
                  <a:srgbClr val="FF0000"/>
                </a:solidFill>
                <a:latin typeface="Times New Roman" panose="02020603050405020304" pitchFamily="18" charset="0"/>
                <a:ea typeface="Times New Roman" panose="02020603050405020304" pitchFamily="18" charset="0"/>
              </a:rPr>
              <a:t>Перспективное применение </a:t>
            </a:r>
            <a:r>
              <a:rPr lang="ru-RU" sz="2000" dirty="0">
                <a:solidFill>
                  <a:srgbClr val="000000"/>
                </a:solidFill>
                <a:latin typeface="Times New Roman" panose="02020603050405020304" pitchFamily="18" charset="0"/>
                <a:ea typeface="Times New Roman" panose="02020603050405020304" pitchFamily="18" charset="0"/>
              </a:rPr>
              <a:t>измененной учетной </a:t>
            </a:r>
            <a:r>
              <a:rPr lang="ru-RU" sz="2000" dirty="0" smtClean="0">
                <a:solidFill>
                  <a:srgbClr val="000000"/>
                </a:solidFill>
                <a:latin typeface="Times New Roman" panose="02020603050405020304" pitchFamily="18" charset="0"/>
                <a:ea typeface="Times New Roman" panose="02020603050405020304" pitchFamily="18" charset="0"/>
              </a:rPr>
              <a:t>политики</a:t>
            </a:r>
            <a:endParaRPr lang="ru-RU" sz="2000" dirty="0">
              <a:latin typeface="Times New Roman" panose="02020603050405020304" pitchFamily="18" charset="0"/>
              <a:ea typeface="Times New Roman" panose="02020603050405020304" pitchFamily="18" charset="0"/>
            </a:endParaRPr>
          </a:p>
        </p:txBody>
      </p:sp>
      <p:sp>
        <p:nvSpPr>
          <p:cNvPr id="21" name="Прямоугольник 20"/>
          <p:cNvSpPr/>
          <p:nvPr/>
        </p:nvSpPr>
        <p:spPr>
          <a:xfrm>
            <a:off x="6261941" y="1479636"/>
            <a:ext cx="2965933" cy="707886"/>
          </a:xfrm>
          <a:prstGeom prst="rect">
            <a:avLst/>
          </a:prstGeom>
          <a:solidFill>
            <a:srgbClr val="FFFF99"/>
          </a:solidFill>
          <a:ln w="38100">
            <a:solidFill>
              <a:schemeClr val="accent1"/>
            </a:solidFill>
          </a:ln>
        </p:spPr>
        <p:txBody>
          <a:bodyPr wrap="square">
            <a:spAutoFit/>
          </a:bodyPr>
          <a:lstStyle/>
          <a:p>
            <a:pPr marL="12700" marR="12700" lvl="0" indent="457200" algn="just">
              <a:lnSpc>
                <a:spcPts val="1620"/>
              </a:lnSpc>
            </a:pPr>
            <a:r>
              <a:rPr lang="ru-RU" sz="2000" dirty="0">
                <a:solidFill>
                  <a:srgbClr val="FF0000"/>
                </a:solidFill>
                <a:latin typeface="Times New Roman" panose="02020603050405020304" pitchFamily="18" charset="0"/>
                <a:ea typeface="Times New Roman" panose="02020603050405020304" pitchFamily="18" charset="0"/>
              </a:rPr>
              <a:t>Ретроспективное применение </a:t>
            </a:r>
            <a:r>
              <a:rPr lang="ru-RU" sz="2000" dirty="0">
                <a:solidFill>
                  <a:srgbClr val="000000"/>
                </a:solidFill>
                <a:latin typeface="Times New Roman" panose="02020603050405020304" pitchFamily="18" charset="0"/>
                <a:ea typeface="Times New Roman" panose="02020603050405020304" pitchFamily="18" charset="0"/>
              </a:rPr>
              <a:t>измененной учетной </a:t>
            </a:r>
            <a:r>
              <a:rPr lang="ru-RU" sz="2000" dirty="0" smtClean="0">
                <a:solidFill>
                  <a:srgbClr val="000000"/>
                </a:solidFill>
                <a:latin typeface="Times New Roman" panose="02020603050405020304" pitchFamily="18" charset="0"/>
                <a:ea typeface="Times New Roman" panose="02020603050405020304" pitchFamily="18" charset="0"/>
              </a:rPr>
              <a:t>политики</a:t>
            </a:r>
            <a:endParaRPr lang="ru-RU" sz="2000" dirty="0">
              <a:solidFill>
                <a:prstClr val="black"/>
              </a:solidFill>
              <a:latin typeface="Times New Roman" panose="02020603050405020304" pitchFamily="18" charset="0"/>
              <a:ea typeface="Times New Roman" panose="02020603050405020304" pitchFamily="18" charset="0"/>
            </a:endParaRPr>
          </a:p>
        </p:txBody>
      </p:sp>
      <p:sp>
        <p:nvSpPr>
          <p:cNvPr id="24" name="Прямоугольник 23"/>
          <p:cNvSpPr/>
          <p:nvPr/>
        </p:nvSpPr>
        <p:spPr>
          <a:xfrm>
            <a:off x="224405" y="4349452"/>
            <a:ext cx="3406545" cy="1015663"/>
          </a:xfrm>
          <a:prstGeom prst="rect">
            <a:avLst/>
          </a:prstGeom>
          <a:ln w="38100">
            <a:solidFill>
              <a:schemeClr val="accent1"/>
            </a:solidFill>
          </a:ln>
        </p:spPr>
        <p:txBody>
          <a:bodyPr wrap="square">
            <a:spAutoFit/>
          </a:bodyPr>
          <a:lstStyle/>
          <a:p>
            <a:pPr algn="ctr"/>
            <a:r>
              <a:rPr lang="ru-RU" sz="2000" dirty="0">
                <a:latin typeface="Times New Roman" panose="02020603050405020304" pitchFamily="18" charset="0"/>
                <a:ea typeface="Times New Roman" panose="02020603050405020304" pitchFamily="18" charset="0"/>
              </a:rPr>
              <a:t>после даты соответствующего изменения учетной </a:t>
            </a:r>
            <a:r>
              <a:rPr lang="ru-RU" sz="2000" dirty="0" smtClean="0">
                <a:latin typeface="Times New Roman" panose="02020603050405020304" pitchFamily="18" charset="0"/>
                <a:ea typeface="Times New Roman" panose="02020603050405020304" pitchFamily="18" charset="0"/>
              </a:rPr>
              <a:t>политики</a:t>
            </a:r>
            <a:endParaRPr lang="ru-RU" sz="2000" dirty="0"/>
          </a:p>
        </p:txBody>
      </p:sp>
      <p:sp>
        <p:nvSpPr>
          <p:cNvPr id="25" name="Прямоугольник 24"/>
          <p:cNvSpPr/>
          <p:nvPr/>
        </p:nvSpPr>
        <p:spPr>
          <a:xfrm>
            <a:off x="2910574" y="2392706"/>
            <a:ext cx="3193135" cy="1200329"/>
          </a:xfrm>
          <a:prstGeom prst="rect">
            <a:avLst/>
          </a:prstGeom>
        </p:spPr>
        <p:txBody>
          <a:bodyPr wrap="square">
            <a:spAutoFit/>
          </a:bodyPr>
          <a:lstStyle/>
          <a:p>
            <a:pPr marL="12700" marR="12700" lvl="0" indent="457200" algn="ctr"/>
            <a:r>
              <a:rPr lang="ru-RU" sz="2400" dirty="0" smtClean="0">
                <a:solidFill>
                  <a:srgbClr val="000000"/>
                </a:solidFill>
                <a:latin typeface="Times New Roman" panose="02020603050405020304" pitchFamily="18" charset="0"/>
                <a:ea typeface="Times New Roman" panose="02020603050405020304" pitchFamily="18" charset="0"/>
              </a:rPr>
              <a:t>к </a:t>
            </a:r>
            <a:r>
              <a:rPr lang="ru-RU" sz="2400" dirty="0">
                <a:solidFill>
                  <a:srgbClr val="000000"/>
                </a:solidFill>
                <a:latin typeface="Times New Roman" panose="02020603050405020304" pitchFamily="18" charset="0"/>
                <a:ea typeface="Times New Roman" panose="02020603050405020304" pitchFamily="18" charset="0"/>
              </a:rPr>
              <a:t>фактам </a:t>
            </a:r>
            <a:r>
              <a:rPr lang="ru-RU" sz="2400" dirty="0" smtClean="0">
                <a:solidFill>
                  <a:srgbClr val="000000"/>
                </a:solidFill>
                <a:latin typeface="Times New Roman" panose="02020603050405020304" pitchFamily="18" charset="0"/>
                <a:ea typeface="Times New Roman" panose="02020603050405020304" pitchFamily="18" charset="0"/>
              </a:rPr>
              <a:t>хозяйственной жизни</a:t>
            </a:r>
            <a:r>
              <a:rPr lang="ru-RU" sz="2400" dirty="0">
                <a:solidFill>
                  <a:srgbClr val="000000"/>
                </a:solidFill>
                <a:latin typeface="Times New Roman" panose="02020603050405020304" pitchFamily="18" charset="0"/>
                <a:ea typeface="Times New Roman" panose="02020603050405020304" pitchFamily="18" charset="0"/>
              </a:rPr>
              <a:t>, возникающим</a:t>
            </a:r>
            <a:endParaRPr lang="ru-RU" sz="2400" dirty="0">
              <a:solidFill>
                <a:prstClr val="black"/>
              </a:solidFill>
              <a:latin typeface="Times New Roman" panose="02020603050405020304" pitchFamily="18" charset="0"/>
              <a:ea typeface="Times New Roman" panose="02020603050405020304" pitchFamily="18" charset="0"/>
            </a:endParaRPr>
          </a:p>
        </p:txBody>
      </p:sp>
      <p:cxnSp>
        <p:nvCxnSpPr>
          <p:cNvPr id="27" name="Прямая со стрелкой 26"/>
          <p:cNvCxnSpPr/>
          <p:nvPr/>
        </p:nvCxnSpPr>
        <p:spPr>
          <a:xfrm flipH="1">
            <a:off x="1668862" y="2243868"/>
            <a:ext cx="22818" cy="204923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31" name="Прямоугольник 30"/>
          <p:cNvSpPr/>
          <p:nvPr/>
        </p:nvSpPr>
        <p:spPr>
          <a:xfrm>
            <a:off x="5178541" y="4246860"/>
            <a:ext cx="3890222" cy="1118255"/>
          </a:xfrm>
          <a:prstGeom prst="rect">
            <a:avLst/>
          </a:prstGeom>
          <a:ln w="38100">
            <a:solidFill>
              <a:schemeClr val="accent1"/>
            </a:solidFill>
          </a:ln>
        </p:spPr>
        <p:txBody>
          <a:bodyPr wrap="square">
            <a:spAutoFit/>
          </a:bodyPr>
          <a:lstStyle/>
          <a:p>
            <a:pPr marL="12700" marR="12700" lvl="0" indent="457200" algn="ctr">
              <a:lnSpc>
                <a:spcPts val="1620"/>
              </a:lnSpc>
            </a:pPr>
            <a:r>
              <a:rPr lang="ru-RU" sz="2000" dirty="0" smtClean="0">
                <a:latin typeface="Times New Roman" panose="02020603050405020304" pitchFamily="18" charset="0"/>
                <a:ea typeface="Times New Roman" panose="02020603050405020304" pitchFamily="18" charset="0"/>
              </a:rPr>
              <a:t> </a:t>
            </a:r>
            <a:r>
              <a:rPr lang="ru-RU" sz="2000" dirty="0">
                <a:latin typeface="Times New Roman" panose="02020603050405020304" pitchFamily="18" charset="0"/>
                <a:ea typeface="Times New Roman" panose="02020603050405020304" pitchFamily="18" charset="0"/>
              </a:rPr>
              <a:t>если бы измененная учетная политика применялась с момента возникновения соответствующего факта хозяйственной </a:t>
            </a:r>
            <a:r>
              <a:rPr lang="ru-RU" sz="2000" dirty="0" smtClean="0">
                <a:latin typeface="Times New Roman" panose="02020603050405020304" pitchFamily="18" charset="0"/>
                <a:ea typeface="Times New Roman" panose="02020603050405020304" pitchFamily="18" charset="0"/>
              </a:rPr>
              <a:t>жизни</a:t>
            </a:r>
            <a:endParaRPr lang="ru-RU" sz="2000" dirty="0">
              <a:latin typeface="Times New Roman" panose="02020603050405020304" pitchFamily="18" charset="0"/>
              <a:ea typeface="Times New Roman" panose="02020603050405020304" pitchFamily="18" charset="0"/>
            </a:endParaRPr>
          </a:p>
        </p:txBody>
      </p:sp>
      <p:cxnSp>
        <p:nvCxnSpPr>
          <p:cNvPr id="33" name="Прямая со стрелкой 32"/>
          <p:cNvCxnSpPr>
            <a:stCxn id="21" idx="2"/>
          </p:cNvCxnSpPr>
          <p:nvPr/>
        </p:nvCxnSpPr>
        <p:spPr>
          <a:xfrm flipH="1">
            <a:off x="7744907" y="2187522"/>
            <a:ext cx="1" cy="2059338"/>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32</a:t>
            </a:fld>
            <a:endParaRPr lang="ru-RU" spc="-4" dirty="0">
              <a:latin typeface="Arial"/>
              <a:cs typeface="Arial"/>
            </a:endParaRPr>
          </a:p>
        </p:txBody>
      </p:sp>
    </p:spTree>
    <p:extLst>
      <p:ext uri="{BB962C8B-B14F-4D97-AF65-F5344CB8AC3E}">
        <p14:creationId xmlns:p14="http://schemas.microsoft.com/office/powerpoint/2010/main" val="5702038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83568" y="169798"/>
            <a:ext cx="7949666" cy="738664"/>
          </a:xfrm>
          <a:prstGeom prst="rect">
            <a:avLst/>
          </a:prstGeom>
        </p:spPr>
        <p:txBody>
          <a:bodyPr vert="horz" wrap="square" lIns="0" tIns="0" rIns="0" bIns="0" rtlCol="0">
            <a:spAutoFit/>
          </a:bodyPr>
          <a:lstStyle/>
          <a:p>
            <a:pPr marL="302575" indent="-302575" algn="ctr"/>
            <a:r>
              <a:rPr lang="ru-RU" sz="2400" b="0" kern="1200" dirty="0" smtClean="0">
                <a:solidFill>
                  <a:schemeClr val="tx1"/>
                </a:solidFill>
                <a:latin typeface="Times New Roman" panose="02020603050405020304" pitchFamily="18" charset="0"/>
                <a:ea typeface="Times New Roman" panose="02020603050405020304" pitchFamily="18" charset="0"/>
                <a:cs typeface="+mn-cs"/>
              </a:rPr>
              <a:t>Ретроспективное</a:t>
            </a:r>
            <a:r>
              <a:rPr lang="ru-RU" sz="2400" b="0" kern="1200" dirty="0" smtClean="0">
                <a:solidFill>
                  <a:srgbClr val="000000"/>
                </a:solidFill>
                <a:latin typeface="Times New Roman" panose="02020603050405020304" pitchFamily="18" charset="0"/>
                <a:ea typeface="Times New Roman" panose="02020603050405020304" pitchFamily="18" charset="0"/>
                <a:cs typeface="+mn-cs"/>
              </a:rPr>
              <a:t>  признание результатов измененной учетной политики</a:t>
            </a:r>
            <a:endParaRPr lang="ru-RU" sz="2400"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spcAft>
                <a:spcPts val="0"/>
              </a:spcAft>
            </a:pPr>
            <a:r>
              <a:rPr lang="ru-RU" sz="1400" dirty="0" smtClean="0">
                <a:latin typeface="Times New Roman" panose="02020603050405020304" pitchFamily="18" charset="0"/>
                <a:ea typeface="Times New Roman" panose="02020603050405020304" pitchFamily="18" charset="0"/>
              </a:rPr>
              <a:t>.</a:t>
            </a:r>
            <a:endParaRPr lang="ru-RU" sz="1200" dirty="0">
              <a:effectLst/>
              <a:latin typeface="Times New Roman" panose="02020603050405020304" pitchFamily="18" charset="0"/>
              <a:ea typeface="Times New Roman" panose="02020603050405020304" pitchFamily="18" charset="0"/>
            </a:endParaRPr>
          </a:p>
        </p:txBody>
      </p:sp>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33</a:t>
            </a:fld>
            <a:endParaRPr lang="ru-RU" spc="-4" dirty="0">
              <a:latin typeface="Arial"/>
              <a:cs typeface="Arial"/>
            </a:endParaRPr>
          </a:p>
        </p:txBody>
      </p:sp>
      <p:grpSp>
        <p:nvGrpSpPr>
          <p:cNvPr id="12" name="Группа 11">
            <a:extLst>
              <a:ext uri="{FF2B5EF4-FFF2-40B4-BE49-F238E27FC236}">
                <a16:creationId xmlns:a16="http://schemas.microsoft.com/office/drawing/2014/main" id="{FB54CEDD-D23B-4DA3-AC26-6025B440CABF}"/>
              </a:ext>
            </a:extLst>
          </p:cNvPr>
          <p:cNvGrpSpPr/>
          <p:nvPr/>
        </p:nvGrpSpPr>
        <p:grpSpPr>
          <a:xfrm>
            <a:off x="471398" y="4355297"/>
            <a:ext cx="8207608" cy="1148745"/>
            <a:chOff x="609600" y="3428999"/>
            <a:chExt cx="8207608" cy="1148745"/>
          </a:xfrm>
        </p:grpSpPr>
        <p:sp>
          <p:nvSpPr>
            <p:cNvPr id="13" name="Стрелка: пятиугольник 5">
              <a:extLst>
                <a:ext uri="{FF2B5EF4-FFF2-40B4-BE49-F238E27FC236}">
                  <a16:creationId xmlns:a16="http://schemas.microsoft.com/office/drawing/2014/main" id="{09973AD9-F0B8-4C97-8B85-70D96A482DCB}"/>
                </a:ext>
              </a:extLst>
            </p:cNvPr>
            <p:cNvSpPr/>
            <p:nvPr/>
          </p:nvSpPr>
          <p:spPr>
            <a:xfrm>
              <a:off x="609600" y="3428999"/>
              <a:ext cx="8050395" cy="271145"/>
            </a:xfrm>
            <a:prstGeom prst="homePlate">
              <a:avLst/>
            </a:prstGeom>
            <a:solidFill>
              <a:srgbClr val="00B05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 name="Равнобедренный треугольник 13">
              <a:extLst>
                <a:ext uri="{FF2B5EF4-FFF2-40B4-BE49-F238E27FC236}">
                  <a16:creationId xmlns:a16="http://schemas.microsoft.com/office/drawing/2014/main" id="{175D113F-EE64-4D8A-BF1A-0011F1F33951}"/>
                </a:ext>
              </a:extLst>
            </p:cNvPr>
            <p:cNvSpPr/>
            <p:nvPr/>
          </p:nvSpPr>
          <p:spPr>
            <a:xfrm>
              <a:off x="738454" y="3734403"/>
              <a:ext cx="543200" cy="770298"/>
            </a:xfrm>
            <a:prstGeom prst="triangle">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6" name="Равнобедренный треугольник 15">
              <a:extLst>
                <a:ext uri="{FF2B5EF4-FFF2-40B4-BE49-F238E27FC236}">
                  <a16:creationId xmlns:a16="http://schemas.microsoft.com/office/drawing/2014/main" id="{29812E6A-B9F0-4842-BBA4-EA6027937040}"/>
                </a:ext>
              </a:extLst>
            </p:cNvPr>
            <p:cNvSpPr/>
            <p:nvPr/>
          </p:nvSpPr>
          <p:spPr>
            <a:xfrm>
              <a:off x="6167173" y="3746472"/>
              <a:ext cx="484909" cy="831272"/>
            </a:xfrm>
            <a:prstGeom prst="triangle">
              <a:avLst/>
            </a:prstGeom>
            <a:solidFill>
              <a:schemeClr val="accent2">
                <a:lumMod val="75000"/>
              </a:schemeClr>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394A70E8-B6C7-4AD5-836B-E4A746DC734A}"/>
                </a:ext>
              </a:extLst>
            </p:cNvPr>
            <p:cNvSpPr txBox="1"/>
            <p:nvPr/>
          </p:nvSpPr>
          <p:spPr>
            <a:xfrm>
              <a:off x="6512952" y="3864091"/>
              <a:ext cx="2304256" cy="369332"/>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Отчетный год</a:t>
              </a:r>
            </a:p>
          </p:txBody>
        </p:sp>
      </p:grpSp>
      <p:sp>
        <p:nvSpPr>
          <p:cNvPr id="7" name="TextBox 6"/>
          <p:cNvSpPr txBox="1"/>
          <p:nvPr/>
        </p:nvSpPr>
        <p:spPr>
          <a:xfrm>
            <a:off x="1279174" y="4691106"/>
            <a:ext cx="3491434" cy="400110"/>
          </a:xfrm>
          <a:prstGeom prst="rect">
            <a:avLst/>
          </a:prstGeom>
          <a:noFill/>
        </p:spPr>
        <p:txBody>
          <a:bodyPr wrap="square" rtlCol="0">
            <a:spAutoFit/>
          </a:bodyPr>
          <a:lstStyle/>
          <a:p>
            <a:r>
              <a:rPr lang="ru-RU" sz="2000" b="1" dirty="0" smtClean="0">
                <a:latin typeface="Times New Roman" panose="02020603050405020304" pitchFamily="18" charset="0"/>
                <a:cs typeface="Times New Roman" panose="02020603050405020304" pitchFamily="18" charset="0"/>
              </a:rPr>
              <a:t>Предшествующие</a:t>
            </a:r>
            <a:r>
              <a:rPr lang="ru-RU" sz="2000" b="1" dirty="0" smtClean="0"/>
              <a:t> годы</a:t>
            </a:r>
            <a:endParaRPr lang="ru-RU" sz="2000" b="1" dirty="0"/>
          </a:p>
        </p:txBody>
      </p:sp>
      <p:sp>
        <p:nvSpPr>
          <p:cNvPr id="8" name="TextBox 7"/>
          <p:cNvSpPr txBox="1"/>
          <p:nvPr/>
        </p:nvSpPr>
        <p:spPr>
          <a:xfrm>
            <a:off x="6009878" y="2107344"/>
            <a:ext cx="2018506" cy="2308324"/>
          </a:xfrm>
          <a:prstGeom prst="rect">
            <a:avLst/>
          </a:prstGeom>
          <a:noFill/>
        </p:spPr>
        <p:txBody>
          <a:bodyPr wrap="square" rtlCol="0">
            <a:spAutoFit/>
          </a:bodyPr>
          <a:lstStyle/>
          <a:p>
            <a:r>
              <a:rPr lang="ru-RU" b="1" dirty="0" smtClean="0">
                <a:latin typeface="Times New Roman" panose="02020603050405020304" pitchFamily="18" charset="0"/>
                <a:cs typeface="Times New Roman" panose="02020603050405020304" pitchFamily="18" charset="0"/>
              </a:rPr>
              <a:t>Изменение учетной политики, повлиявшее на показатели , предшествующих отчетных периодов </a:t>
            </a:r>
            <a:endParaRPr lang="ru-RU" b="1" dirty="0">
              <a:latin typeface="Times New Roman" panose="02020603050405020304" pitchFamily="18" charset="0"/>
              <a:cs typeface="Times New Roman" panose="02020603050405020304" pitchFamily="18" charset="0"/>
            </a:endParaRPr>
          </a:p>
        </p:txBody>
      </p:sp>
      <p:sp>
        <p:nvSpPr>
          <p:cNvPr id="9" name="Выгнутая влево стрелка 8"/>
          <p:cNvSpPr/>
          <p:nvPr/>
        </p:nvSpPr>
        <p:spPr>
          <a:xfrm rot="5400000">
            <a:off x="4937541" y="744974"/>
            <a:ext cx="2312596" cy="4855907"/>
          </a:xfrm>
          <a:prstGeom prst="curvedRightArrow">
            <a:avLst>
              <a:gd name="adj1" fmla="val 8068"/>
              <a:gd name="adj2" fmla="val 50000"/>
              <a:gd name="adj3" fmla="val 21528"/>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TextBox 9"/>
          <p:cNvSpPr txBox="1"/>
          <p:nvPr/>
        </p:nvSpPr>
        <p:spPr>
          <a:xfrm>
            <a:off x="3779912" y="1252005"/>
            <a:ext cx="251701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b="1" dirty="0" smtClean="0"/>
              <a:t>1. Изменяются входящие остатки</a:t>
            </a:r>
            <a:endParaRPr lang="ru-RU" b="1" dirty="0"/>
          </a:p>
        </p:txBody>
      </p:sp>
      <p:sp>
        <p:nvSpPr>
          <p:cNvPr id="11" name="Выгнутая влево стрелка 10"/>
          <p:cNvSpPr/>
          <p:nvPr/>
        </p:nvSpPr>
        <p:spPr>
          <a:xfrm rot="5400000">
            <a:off x="4730477" y="-1845778"/>
            <a:ext cx="993474" cy="6912769"/>
          </a:xfrm>
          <a:prstGeom prst="curved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5" name="TextBox 14"/>
          <p:cNvSpPr txBox="1"/>
          <p:nvPr/>
        </p:nvSpPr>
        <p:spPr>
          <a:xfrm>
            <a:off x="71581" y="2099280"/>
            <a:ext cx="4444273"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smtClean="0"/>
              <a:t>2. Корректируются сравнительные показатели за предшествующие годы, </a:t>
            </a:r>
            <a:r>
              <a:rPr lang="ru-RU" sz="2000" b="1" dirty="0" smtClean="0">
                <a:solidFill>
                  <a:srgbClr val="FF0000"/>
                </a:solidFill>
              </a:rPr>
              <a:t>но отражаются в отчетности отчетного года в </a:t>
            </a:r>
            <a:r>
              <a:rPr lang="ru-RU" sz="2000" b="1" dirty="0" err="1" smtClean="0">
                <a:solidFill>
                  <a:srgbClr val="FF0000"/>
                </a:solidFill>
              </a:rPr>
              <a:t>межотчетный</a:t>
            </a:r>
            <a:r>
              <a:rPr lang="ru-RU" sz="2000" b="1" dirty="0" smtClean="0">
                <a:solidFill>
                  <a:srgbClr val="FF0000"/>
                </a:solidFill>
              </a:rPr>
              <a:t> период через счет 0 40130 000</a:t>
            </a:r>
            <a:endParaRPr lang="ru-RU" sz="2000" b="1" dirty="0">
              <a:solidFill>
                <a:srgbClr val="FF0000"/>
              </a:solidFill>
            </a:endParaRPr>
          </a:p>
        </p:txBody>
      </p:sp>
      <p:sp>
        <p:nvSpPr>
          <p:cNvPr id="32" name="Равнобедренный треугольник 31">
            <a:extLst>
              <a:ext uri="{FF2B5EF4-FFF2-40B4-BE49-F238E27FC236}">
                <a16:creationId xmlns:a16="http://schemas.microsoft.com/office/drawing/2014/main" id="{29812E6A-B9F0-4842-BBA4-EA6027937040}"/>
              </a:ext>
            </a:extLst>
          </p:cNvPr>
          <p:cNvSpPr/>
          <p:nvPr/>
        </p:nvSpPr>
        <p:spPr>
          <a:xfrm>
            <a:off x="4550076" y="4633985"/>
            <a:ext cx="484909" cy="831272"/>
          </a:xfrm>
          <a:prstGeom prst="triangle">
            <a:avLst/>
          </a:prstGeom>
          <a:solidFill>
            <a:schemeClr val="accent2">
              <a:lumMod val="75000"/>
            </a:schemeClr>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35" name="TextBox 34"/>
          <p:cNvSpPr txBox="1"/>
          <p:nvPr/>
        </p:nvSpPr>
        <p:spPr>
          <a:xfrm>
            <a:off x="4621977" y="5522533"/>
            <a:ext cx="1800198" cy="646331"/>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b="1" dirty="0" err="1" smtClean="0"/>
              <a:t>Межотчетный</a:t>
            </a:r>
            <a:r>
              <a:rPr lang="ru-RU" b="1" dirty="0" smtClean="0"/>
              <a:t> период</a:t>
            </a:r>
            <a:endParaRPr lang="ru-RU" b="1" dirty="0"/>
          </a:p>
        </p:txBody>
      </p:sp>
      <p:cxnSp>
        <p:nvCxnSpPr>
          <p:cNvPr id="5" name="Прямая со стрелкой 4"/>
          <p:cNvCxnSpPr/>
          <p:nvPr/>
        </p:nvCxnSpPr>
        <p:spPr>
          <a:xfrm>
            <a:off x="5160056" y="1918128"/>
            <a:ext cx="506678" cy="305692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7" name="Прямая со стрелкой 16"/>
          <p:cNvCxnSpPr/>
          <p:nvPr/>
        </p:nvCxnSpPr>
        <p:spPr>
          <a:xfrm>
            <a:off x="4499918" y="2914888"/>
            <a:ext cx="1166816" cy="202426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538398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7992539" cy="861774"/>
          </a:xfrm>
        </p:spPr>
        <p:txBody>
          <a:bodyPr/>
          <a:lstStyle/>
          <a:p>
            <a:pPr algn="ctr"/>
            <a:r>
              <a:rPr lang="ru-RU" sz="2800" b="0" dirty="0">
                <a:ln w="0"/>
                <a:solidFill>
                  <a:srgbClr val="7030A0"/>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Ретроспективное применение измененной учетной политики </a:t>
            </a:r>
            <a:endParaRPr lang="ru-RU" b="0" dirty="0">
              <a:ln w="0"/>
              <a:solidFill>
                <a:srgbClr val="7030A0"/>
              </a:solidFill>
              <a:effectLst>
                <a:outerShdw blurRad="38100" dist="19050" dir="2700000" algn="tl" rotWithShape="0">
                  <a:schemeClr val="dk1">
                    <a:alpha val="40000"/>
                  </a:schemeClr>
                </a:outerShdw>
              </a:effectLst>
            </a:endParaRPr>
          </a:p>
        </p:txBody>
      </p:sp>
      <p:sp>
        <p:nvSpPr>
          <p:cNvPr id="3" name="Текст 2"/>
          <p:cNvSpPr>
            <a:spLocks noGrp="1"/>
          </p:cNvSpPr>
          <p:nvPr>
            <p:ph type="body" idx="1"/>
          </p:nvPr>
        </p:nvSpPr>
        <p:spPr>
          <a:xfrm>
            <a:off x="251520" y="980728"/>
            <a:ext cx="8676140" cy="6153672"/>
          </a:xfrm>
        </p:spPr>
        <p:txBody>
          <a:bodyPr/>
          <a:lstStyle/>
          <a:p>
            <a:pPr marL="12700" marR="12700" indent="457200"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Выполняется путем </a:t>
            </a:r>
            <a:r>
              <a:rPr lang="ru-RU" sz="2400" dirty="0">
                <a:solidFill>
                  <a:srgbClr val="000000"/>
                </a:solidFill>
                <a:latin typeface="Times New Roman" panose="02020603050405020304" pitchFamily="18" charset="0"/>
                <a:ea typeface="Times New Roman" panose="02020603050405020304" pitchFamily="18" charset="0"/>
              </a:rPr>
              <a:t>корректировки сравнительных показателей бухгалтерской (финансовой) отчетности за предшествующий год (годы</a:t>
            </a:r>
            <a:r>
              <a:rPr lang="ru-RU" sz="2400" dirty="0" smtClean="0">
                <a:solidFill>
                  <a:srgbClr val="000000"/>
                </a:solidFill>
                <a:latin typeface="Times New Roman" panose="02020603050405020304" pitchFamily="18" charset="0"/>
                <a:ea typeface="Times New Roman" panose="02020603050405020304" pitchFamily="18" charset="0"/>
              </a:rPr>
              <a:t>):</a:t>
            </a:r>
            <a:endParaRPr lang="ru-RU" sz="2400" dirty="0">
              <a:solidFill>
                <a:srgbClr val="000000"/>
              </a:solidFill>
              <a:latin typeface="Times New Roman" panose="02020603050405020304" pitchFamily="18" charset="0"/>
              <a:ea typeface="Times New Roman" panose="02020603050405020304" pitchFamily="18" charset="0"/>
            </a:endParaRPr>
          </a:p>
          <a:p>
            <a:pPr marL="12700" marR="12700" indent="457200" algn="just"/>
            <a:r>
              <a:rPr lang="ru-RU" sz="2400" b="1" dirty="0" smtClean="0">
                <a:solidFill>
                  <a:srgbClr val="FF0000"/>
                </a:solidFill>
                <a:latin typeface="Times New Roman" panose="02020603050405020304" pitchFamily="18" charset="0"/>
                <a:ea typeface="Times New Roman" panose="02020603050405020304" pitchFamily="18" charset="0"/>
              </a:rPr>
              <a:t>входящие </a:t>
            </a:r>
            <a:r>
              <a:rPr lang="ru-RU" sz="2400" b="1" dirty="0">
                <a:solidFill>
                  <a:srgbClr val="FF0000"/>
                </a:solidFill>
                <a:latin typeface="Times New Roman" panose="02020603050405020304" pitchFamily="18" charset="0"/>
                <a:ea typeface="Times New Roman" panose="02020603050405020304" pitchFamily="18" charset="0"/>
              </a:rPr>
              <a:t>остатки </a:t>
            </a:r>
            <a:r>
              <a:rPr lang="ru-RU" sz="2400" dirty="0">
                <a:solidFill>
                  <a:srgbClr val="000000"/>
                </a:solidFill>
                <a:latin typeface="Times New Roman" panose="02020603050405020304" pitchFamily="18" charset="0"/>
                <a:ea typeface="Times New Roman" panose="02020603050405020304" pitchFamily="18" charset="0"/>
              </a:rPr>
              <a:t>каждого показателя бухгалтерской (финансовой) отчетности, на которые повлияло изменение учетной </a:t>
            </a:r>
            <a:r>
              <a:rPr lang="ru-RU" sz="2400" dirty="0" smtClean="0">
                <a:solidFill>
                  <a:srgbClr val="000000"/>
                </a:solidFill>
                <a:latin typeface="Times New Roman" panose="02020603050405020304" pitchFamily="18" charset="0"/>
                <a:ea typeface="Times New Roman" panose="02020603050405020304" pitchFamily="18" charset="0"/>
              </a:rPr>
              <a:t>политики </a:t>
            </a:r>
            <a:r>
              <a:rPr lang="ru-RU" sz="2400" dirty="0">
                <a:solidFill>
                  <a:srgbClr val="000000"/>
                </a:solidFill>
                <a:latin typeface="Times New Roman" panose="02020603050405020304" pitchFamily="18" charset="0"/>
                <a:ea typeface="Times New Roman" panose="02020603050405020304" pitchFamily="18" charset="0"/>
              </a:rPr>
              <a:t>корректируются, начиная с наиболее раннего из представленных периодов </a:t>
            </a:r>
            <a:r>
              <a:rPr lang="ru-RU" sz="2400" dirty="0" smtClean="0">
                <a:solidFill>
                  <a:srgbClr val="000000"/>
                </a:solidFill>
                <a:latin typeface="Times New Roman" panose="02020603050405020304" pitchFamily="18" charset="0"/>
                <a:ea typeface="Times New Roman" panose="02020603050405020304" pitchFamily="18" charset="0"/>
              </a:rPr>
              <a:t>отчетности </a:t>
            </a:r>
          </a:p>
          <a:p>
            <a:pPr marL="12700" marR="12700" indent="457200" algn="just"/>
            <a:r>
              <a:rPr lang="ru-RU" sz="2400" b="1" dirty="0" smtClean="0">
                <a:solidFill>
                  <a:srgbClr val="FF0000"/>
                </a:solidFill>
                <a:latin typeface="Times New Roman" panose="02020603050405020304" pitchFamily="18" charset="0"/>
                <a:ea typeface="Times New Roman" panose="02020603050405020304" pitchFamily="18" charset="0"/>
              </a:rPr>
              <a:t>сравнительные </a:t>
            </a:r>
            <a:r>
              <a:rPr lang="ru-RU" sz="2400" b="1" dirty="0">
                <a:solidFill>
                  <a:srgbClr val="FF0000"/>
                </a:solidFill>
                <a:latin typeface="Times New Roman" panose="02020603050405020304" pitchFamily="18" charset="0"/>
                <a:ea typeface="Times New Roman" panose="02020603050405020304" pitchFamily="18" charset="0"/>
              </a:rPr>
              <a:t>показатели </a:t>
            </a:r>
            <a:r>
              <a:rPr lang="ru-RU" sz="2400" dirty="0">
                <a:solidFill>
                  <a:srgbClr val="000000"/>
                </a:solidFill>
                <a:latin typeface="Times New Roman" panose="02020603050405020304" pitchFamily="18" charset="0"/>
                <a:ea typeface="Times New Roman" panose="02020603050405020304" pitchFamily="18" charset="0"/>
              </a:rPr>
              <a:t>раскрываются для каждого представленного периода, как если бы новая учетная политика применялась </a:t>
            </a:r>
            <a:r>
              <a:rPr lang="ru-RU" sz="2400" dirty="0" smtClean="0">
                <a:solidFill>
                  <a:srgbClr val="000000"/>
                </a:solidFill>
                <a:latin typeface="Times New Roman" panose="02020603050405020304" pitchFamily="18" charset="0"/>
                <a:ea typeface="Times New Roman" panose="02020603050405020304" pitchFamily="18" charset="0"/>
              </a:rPr>
              <a:t>всегда</a:t>
            </a:r>
            <a:endParaRPr lang="ru-RU" sz="2400" dirty="0">
              <a:latin typeface="Times New Roman" panose="02020603050405020304" pitchFamily="18" charset="0"/>
              <a:ea typeface="Times New Roman" panose="02020603050405020304" pitchFamily="18" charset="0"/>
            </a:endParaRPr>
          </a:p>
          <a:p>
            <a:pPr marR="12700" lvl="0" indent="450215" algn="just"/>
            <a:r>
              <a:rPr lang="ru-RU" sz="2400" b="1" dirty="0">
                <a:solidFill>
                  <a:srgbClr val="FF0000"/>
                </a:solidFill>
                <a:latin typeface="Times New Roman" panose="02020603050405020304" pitchFamily="18" charset="0"/>
                <a:ea typeface="Times New Roman" panose="02020603050405020304" pitchFamily="18" charset="0"/>
              </a:rPr>
              <a:t>Суммы корректировок сравнительных показателей </a:t>
            </a:r>
            <a:r>
              <a:rPr lang="ru-RU" sz="2400" dirty="0">
                <a:solidFill>
                  <a:srgbClr val="000000"/>
                </a:solidFill>
                <a:latin typeface="Times New Roman" panose="02020603050405020304" pitchFamily="18" charset="0"/>
                <a:ea typeface="Times New Roman" panose="02020603050405020304" pitchFamily="18" charset="0"/>
              </a:rPr>
              <a:t>отражаются в периоде, в котором произошло изменение учетной политики, с применением корреспонденций в </a:t>
            </a:r>
            <a:r>
              <a:rPr lang="ru-RU" sz="2400" b="1" dirty="0" err="1">
                <a:solidFill>
                  <a:srgbClr val="000000"/>
                </a:solidFill>
                <a:latin typeface="Times New Roman" panose="02020603050405020304" pitchFamily="18" charset="0"/>
                <a:ea typeface="Times New Roman" panose="02020603050405020304" pitchFamily="18" charset="0"/>
              </a:rPr>
              <a:t>межотчетный</a:t>
            </a:r>
            <a:r>
              <a:rPr lang="ru-RU" sz="2400" b="1" dirty="0">
                <a:solidFill>
                  <a:srgbClr val="000000"/>
                </a:solidFill>
                <a:latin typeface="Times New Roman" panose="02020603050405020304" pitchFamily="18" charset="0"/>
                <a:ea typeface="Times New Roman" panose="02020603050405020304" pitchFamily="18" charset="0"/>
              </a:rPr>
              <a:t> период </a:t>
            </a:r>
            <a:r>
              <a:rPr lang="ru-RU" sz="2400" dirty="0">
                <a:solidFill>
                  <a:srgbClr val="000000"/>
                </a:solidFill>
                <a:latin typeface="Times New Roman" panose="02020603050405020304" pitchFamily="18" charset="0"/>
                <a:ea typeface="Times New Roman" panose="02020603050405020304" pitchFamily="18" charset="0"/>
              </a:rPr>
              <a:t>со счетом 040130000</a:t>
            </a:r>
            <a:r>
              <a:rPr lang="ru-RU" sz="2400" dirty="0">
                <a:solidFill>
                  <a:prstClr val="black"/>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Финансовый результат прошлых отчетных периодов»</a:t>
            </a:r>
            <a:endParaRPr lang="ru-RU" sz="2400" dirty="0">
              <a:solidFill>
                <a:prstClr val="black"/>
              </a:solidFill>
              <a:latin typeface="Times New Roman" panose="02020603050405020304" pitchFamily="18" charset="0"/>
              <a:ea typeface="Times New Roman" panose="02020603050405020304" pitchFamily="18" charset="0"/>
            </a:endParaRPr>
          </a:p>
          <a:p>
            <a:pPr marL="12700" marR="12700" indent="457200" algn="just">
              <a:spcAft>
                <a:spcPts val="0"/>
              </a:spcAft>
            </a:pPr>
            <a:endParaRPr lang="ru-RU" sz="2400" dirty="0">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34</a:t>
            </a:fld>
            <a:endParaRPr lang="ru-RU" spc="-4" dirty="0">
              <a:latin typeface="Arial"/>
              <a:cs typeface="Arial"/>
            </a:endParaRPr>
          </a:p>
        </p:txBody>
      </p:sp>
    </p:spTree>
    <p:extLst>
      <p:ext uri="{BB962C8B-B14F-4D97-AF65-F5344CB8AC3E}">
        <p14:creationId xmlns:p14="http://schemas.microsoft.com/office/powerpoint/2010/main" val="31963662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94870" y="1556792"/>
            <a:ext cx="8435280" cy="5865515"/>
          </a:xfrm>
        </p:spPr>
        <p:txBody>
          <a:bodyPr>
            <a:normAutofit/>
          </a:bodyPr>
          <a:lstStyle/>
          <a:p>
            <a:pPr marL="0" indent="0" algn="just">
              <a:buNone/>
            </a:pPr>
            <a:r>
              <a:rPr lang="ru-RU" dirty="0">
                <a:solidFill>
                  <a:srgbClr val="000000"/>
                </a:solidFill>
                <a:latin typeface="Times New Roman" panose="02020603050405020304" pitchFamily="18" charset="0"/>
                <a:ea typeface="Calibri" panose="020F0502020204030204" pitchFamily="34" charset="0"/>
              </a:rPr>
              <a:t>В </a:t>
            </a:r>
            <a:r>
              <a:rPr lang="ru-RU" dirty="0" smtClean="0">
                <a:solidFill>
                  <a:srgbClr val="000000"/>
                </a:solidFill>
                <a:latin typeface="Times New Roman" panose="02020603050405020304" pitchFamily="18" charset="0"/>
                <a:ea typeface="Calibri" panose="020F0502020204030204" pitchFamily="34" charset="0"/>
              </a:rPr>
              <a:t>балансе в графах «На </a:t>
            </a:r>
            <a:r>
              <a:rPr lang="ru-RU" dirty="0">
                <a:solidFill>
                  <a:srgbClr val="000000"/>
                </a:solidFill>
                <a:latin typeface="Times New Roman" panose="02020603050405020304" pitchFamily="18" charset="0"/>
                <a:ea typeface="Calibri" panose="020F0502020204030204" pitchFamily="34" charset="0"/>
              </a:rPr>
              <a:t>начало </a:t>
            </a:r>
            <a:r>
              <a:rPr lang="ru-RU" dirty="0" smtClean="0">
                <a:solidFill>
                  <a:srgbClr val="000000"/>
                </a:solidFill>
                <a:latin typeface="Times New Roman" panose="02020603050405020304" pitchFamily="18" charset="0"/>
                <a:ea typeface="Calibri" panose="020F0502020204030204" pitchFamily="34" charset="0"/>
              </a:rPr>
              <a:t>года» </a:t>
            </a:r>
            <a:r>
              <a:rPr lang="ru-RU" dirty="0">
                <a:solidFill>
                  <a:srgbClr val="000000"/>
                </a:solidFill>
                <a:latin typeface="Times New Roman" panose="02020603050405020304" pitchFamily="18" charset="0"/>
                <a:ea typeface="Calibri" panose="020F0502020204030204" pitchFamily="34" charset="0"/>
              </a:rPr>
              <a:t>показываются данные о стоимости активов, обязательств, финансовом результате на начало года (вступительный баланс), которые должны соответствовать данным граф </a:t>
            </a:r>
            <a:r>
              <a:rPr lang="ru-RU" dirty="0" smtClean="0">
                <a:solidFill>
                  <a:srgbClr val="000000"/>
                </a:solidFill>
                <a:latin typeface="Times New Roman" panose="02020603050405020304" pitchFamily="18" charset="0"/>
                <a:ea typeface="Calibri" panose="020F0502020204030204" pitchFamily="34" charset="0"/>
              </a:rPr>
              <a:t>«На </a:t>
            </a:r>
            <a:r>
              <a:rPr lang="ru-RU" dirty="0">
                <a:solidFill>
                  <a:srgbClr val="000000"/>
                </a:solidFill>
                <a:latin typeface="Times New Roman" panose="02020603050405020304" pitchFamily="18" charset="0"/>
                <a:ea typeface="Calibri" panose="020F0502020204030204" pitchFamily="34" charset="0"/>
              </a:rPr>
              <a:t>конец отчетного </a:t>
            </a:r>
            <a:r>
              <a:rPr lang="ru-RU" dirty="0" smtClean="0">
                <a:solidFill>
                  <a:srgbClr val="000000"/>
                </a:solidFill>
                <a:latin typeface="Times New Roman" panose="02020603050405020304" pitchFamily="18" charset="0"/>
                <a:ea typeface="Calibri" panose="020F0502020204030204" pitchFamily="34" charset="0"/>
              </a:rPr>
              <a:t>периода» </a:t>
            </a:r>
            <a:r>
              <a:rPr lang="ru-RU" dirty="0">
                <a:solidFill>
                  <a:srgbClr val="000000"/>
                </a:solidFill>
                <a:latin typeface="Times New Roman" panose="02020603050405020304" pitchFamily="18" charset="0"/>
                <a:ea typeface="Calibri" panose="020F0502020204030204" pitchFamily="34" charset="0"/>
              </a:rPr>
              <a:t>предыдущего года (заключительный баланс) с учетом изменений показателей вступительного баланса, отраженных в Сведениях об изменении остатков валюты баланса (ф. </a:t>
            </a:r>
            <a:r>
              <a:rPr lang="ru-RU" dirty="0" smtClean="0">
                <a:solidFill>
                  <a:srgbClr val="000000"/>
                </a:solidFill>
                <a:latin typeface="Times New Roman" panose="02020603050405020304" pitchFamily="18" charset="0"/>
                <a:ea typeface="Calibri" panose="020F0502020204030204" pitchFamily="34" charset="0"/>
              </a:rPr>
              <a:t>0503173)</a:t>
            </a:r>
            <a:endParaRPr lang="ru-RU" dirty="0"/>
          </a:p>
        </p:txBody>
      </p:sp>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35</a:t>
            </a:fld>
            <a:endParaRPr lang="ru-RU">
              <a:solidFill>
                <a:prstClr val="black">
                  <a:tint val="75000"/>
                </a:prstClr>
              </a:solidFill>
            </a:endParaRPr>
          </a:p>
        </p:txBody>
      </p:sp>
      <p:sp>
        <p:nvSpPr>
          <p:cNvPr id="6" name="TextBox 5"/>
          <p:cNvSpPr txBox="1"/>
          <p:nvPr/>
        </p:nvSpPr>
        <p:spPr>
          <a:xfrm>
            <a:off x="3491880" y="404664"/>
            <a:ext cx="2307042" cy="646331"/>
          </a:xfrm>
          <a:prstGeom prst="rect">
            <a:avLst/>
          </a:prstGeom>
          <a:noFill/>
        </p:spPr>
        <p:txBody>
          <a:bodyPr wrap="none" rtlCol="0">
            <a:spAutoFit/>
          </a:bodyPr>
          <a:lstStyle/>
          <a:p>
            <a:r>
              <a:rPr lang="ru-RU" sz="3600" dirty="0" smtClean="0">
                <a:latin typeface="Times New Roman" panose="02020603050405020304" pitchFamily="18" charset="0"/>
                <a:cs typeface="Times New Roman" panose="02020603050405020304" pitchFamily="18" charset="0"/>
              </a:rPr>
              <a:t>191н и 33н</a:t>
            </a:r>
            <a:endParaRPr lang="ru-RU"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46016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2167628859"/>
              </p:ext>
            </p:extLst>
          </p:nvPr>
        </p:nvGraphicFramePr>
        <p:xfrm>
          <a:off x="323528" y="274632"/>
          <a:ext cx="8363337" cy="6329442"/>
        </p:xfrm>
        <a:graphic>
          <a:graphicData uri="http://schemas.openxmlformats.org/drawingml/2006/table">
            <a:tbl>
              <a:tblPr>
                <a:tableStyleId>{5C22544A-7EE6-4342-B048-85BDC9FD1C3A}</a:tableStyleId>
              </a:tblPr>
              <a:tblGrid>
                <a:gridCol w="3744416">
                  <a:extLst>
                    <a:ext uri="{9D8B030D-6E8A-4147-A177-3AD203B41FA5}">
                      <a16:colId xmlns:a16="http://schemas.microsoft.com/office/drawing/2014/main" val="20000"/>
                    </a:ext>
                  </a:extLst>
                </a:gridCol>
                <a:gridCol w="481581">
                  <a:extLst>
                    <a:ext uri="{9D8B030D-6E8A-4147-A177-3AD203B41FA5}">
                      <a16:colId xmlns:a16="http://schemas.microsoft.com/office/drawing/2014/main" val="20001"/>
                    </a:ext>
                  </a:extLst>
                </a:gridCol>
                <a:gridCol w="958579">
                  <a:extLst>
                    <a:ext uri="{9D8B030D-6E8A-4147-A177-3AD203B41FA5}">
                      <a16:colId xmlns:a16="http://schemas.microsoft.com/office/drawing/2014/main" val="20002"/>
                    </a:ext>
                  </a:extLst>
                </a:gridCol>
                <a:gridCol w="383261">
                  <a:extLst>
                    <a:ext uri="{9D8B030D-6E8A-4147-A177-3AD203B41FA5}">
                      <a16:colId xmlns:a16="http://schemas.microsoft.com/office/drawing/2014/main" val="20003"/>
                    </a:ext>
                  </a:extLst>
                </a:gridCol>
                <a:gridCol w="559100">
                  <a:extLst>
                    <a:ext uri="{9D8B030D-6E8A-4147-A177-3AD203B41FA5}">
                      <a16:colId xmlns:a16="http://schemas.microsoft.com/office/drawing/2014/main" val="20004"/>
                    </a:ext>
                  </a:extLst>
                </a:gridCol>
                <a:gridCol w="559100">
                  <a:extLst>
                    <a:ext uri="{9D8B030D-6E8A-4147-A177-3AD203B41FA5}">
                      <a16:colId xmlns:a16="http://schemas.microsoft.com/office/drawing/2014/main" val="20005"/>
                    </a:ext>
                  </a:extLst>
                </a:gridCol>
                <a:gridCol w="559100">
                  <a:extLst>
                    <a:ext uri="{9D8B030D-6E8A-4147-A177-3AD203B41FA5}">
                      <a16:colId xmlns:a16="http://schemas.microsoft.com/office/drawing/2014/main" val="20006"/>
                    </a:ext>
                  </a:extLst>
                </a:gridCol>
                <a:gridCol w="559100">
                  <a:extLst>
                    <a:ext uri="{9D8B030D-6E8A-4147-A177-3AD203B41FA5}">
                      <a16:colId xmlns:a16="http://schemas.microsoft.com/office/drawing/2014/main" val="20007"/>
                    </a:ext>
                  </a:extLst>
                </a:gridCol>
                <a:gridCol w="391370">
                  <a:extLst>
                    <a:ext uri="{9D8B030D-6E8A-4147-A177-3AD203B41FA5}">
                      <a16:colId xmlns:a16="http://schemas.microsoft.com/office/drawing/2014/main" val="20008"/>
                    </a:ext>
                  </a:extLst>
                </a:gridCol>
                <a:gridCol w="55910">
                  <a:extLst>
                    <a:ext uri="{9D8B030D-6E8A-4147-A177-3AD203B41FA5}">
                      <a16:colId xmlns:a16="http://schemas.microsoft.com/office/drawing/2014/main" val="20009"/>
                    </a:ext>
                  </a:extLst>
                </a:gridCol>
                <a:gridCol w="55910">
                  <a:extLst>
                    <a:ext uri="{9D8B030D-6E8A-4147-A177-3AD203B41FA5}">
                      <a16:colId xmlns:a16="http://schemas.microsoft.com/office/drawing/2014/main" val="20010"/>
                    </a:ext>
                  </a:extLst>
                </a:gridCol>
                <a:gridCol w="55910">
                  <a:extLst>
                    <a:ext uri="{9D8B030D-6E8A-4147-A177-3AD203B41FA5}">
                      <a16:colId xmlns:a16="http://schemas.microsoft.com/office/drawing/2014/main" val="20011"/>
                    </a:ext>
                  </a:extLst>
                </a:gridCol>
              </a:tblGrid>
              <a:tr h="180602">
                <a:tc gridSpan="9">
                  <a:txBody>
                    <a:bodyPr/>
                    <a:lstStyle/>
                    <a:p>
                      <a:pPr algn="ctr" fontAlgn="b"/>
                      <a:r>
                        <a:rPr lang="ru-RU" sz="2000" u="none" strike="noStrike" dirty="0">
                          <a:effectLst/>
                        </a:rPr>
                        <a:t>1. Изменение остатков валюты </a:t>
                      </a:r>
                      <a:r>
                        <a:rPr lang="ru-RU" sz="2000" u="none" strike="noStrike" dirty="0" smtClean="0">
                          <a:effectLst/>
                        </a:rPr>
                        <a:t>баланса (ф. 0503173)</a:t>
                      </a:r>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ru-RU" sz="1200" b="1" i="0" u="none" strike="noStrike" dirty="0">
                        <a:effectLst/>
                        <a:latin typeface="Arial" panose="020B0604020202020204" pitchFamily="34" charset="0"/>
                      </a:endParaRPr>
                    </a:p>
                  </a:txBody>
                  <a:tcPr marL="6985" marR="6985" marT="6985"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l" fontAlgn="b"/>
                      <a:endParaRPr lang="ru-RU" sz="8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6757">
                <a:tc rowSpan="2">
                  <a:txBody>
                    <a:bodyPr/>
                    <a:lstStyle/>
                    <a:p>
                      <a:pPr algn="ctr" fontAlgn="ctr"/>
                      <a:r>
                        <a:rPr lang="ru-RU" sz="1600" u="none" strike="noStrike" dirty="0">
                          <a:effectLst/>
                        </a:rPr>
                        <a:t>А К Т И В</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Код строки</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Сумма изменений, всего (</a:t>
                      </a:r>
                      <a:r>
                        <a:rPr lang="ru-RU" sz="1600" u="none" strike="noStrike" dirty="0" err="1">
                          <a:effectLst/>
                        </a:rPr>
                        <a:t>руб</a:t>
                      </a:r>
                      <a:r>
                        <a:rPr lang="ru-RU" sz="1600" u="none" strike="noStrike" dirty="0">
                          <a:effectLst/>
                        </a:rPr>
                        <a:t>)</a:t>
                      </a:r>
                      <a:br>
                        <a:rPr lang="ru-RU" sz="1600" u="none" strike="noStrike" dirty="0">
                          <a:effectLst/>
                        </a:rPr>
                      </a:br>
                      <a:r>
                        <a:rPr lang="ru-RU" sz="1600" u="none" strike="noStrike" dirty="0">
                          <a:effectLst/>
                        </a:rPr>
                        <a:t>сумма гр.4-9</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9">
                  <a:txBody>
                    <a:bodyPr/>
                    <a:lstStyle/>
                    <a:p>
                      <a:pPr algn="ctr" fontAlgn="ctr"/>
                      <a:r>
                        <a:rPr lang="ru-RU" sz="1600" u="none" strike="noStrike" dirty="0">
                          <a:effectLst/>
                        </a:rPr>
                        <a:t>в том числе по кодам </a:t>
                      </a:r>
                      <a:r>
                        <a:rPr lang="ru-RU" sz="1600" u="none" strike="noStrike" dirty="0" smtClean="0">
                          <a:effectLst/>
                        </a:rPr>
                        <a:t>причин</a:t>
                      </a:r>
                    </a:p>
                    <a:p>
                      <a:pPr algn="ctr" fontAlgn="ctr"/>
                      <a:r>
                        <a:rPr lang="ru-RU" sz="1600" u="none" strike="noStrike" dirty="0" smtClean="0">
                          <a:effectLst/>
                        </a:rPr>
                        <a:t> </a:t>
                      </a:r>
                      <a:r>
                        <a:rPr lang="ru-RU" sz="1600" u="none" strike="noStrike" dirty="0">
                          <a:effectLst/>
                        </a:rPr>
                        <a:t>(</a:t>
                      </a:r>
                      <a:r>
                        <a:rPr lang="ru-RU" sz="1600" u="none" strike="noStrike" dirty="0" err="1">
                          <a:effectLst/>
                        </a:rPr>
                        <a:t>руб</a:t>
                      </a:r>
                      <a:r>
                        <a:rPr lang="ru-RU" sz="1600" u="none" strike="noStrike" dirty="0">
                          <a:effectLst/>
                        </a:rPr>
                        <a:t>)</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469568">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600" u="none" strike="noStrike" dirty="0">
                          <a:effectLst/>
                        </a:rPr>
                        <a:t>01</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02</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03</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04</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05</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dirty="0">
                          <a:effectLst/>
                        </a:rPr>
                        <a:t>06</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192614">
                <a:tc>
                  <a:txBody>
                    <a:bodyPr/>
                    <a:lstStyle/>
                    <a:p>
                      <a:pPr algn="ctr" fontAlgn="ctr"/>
                      <a:r>
                        <a:rPr lang="ru-RU" sz="1200" b="1" u="none" strike="noStrike">
                          <a:effectLst/>
                        </a:rPr>
                        <a:t>1</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2</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3</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dirty="0">
                          <a:effectLst/>
                        </a:rPr>
                        <a:t>4</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5</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6</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200" b="1" u="none" strike="noStrike" dirty="0">
                          <a:effectLst/>
                        </a:rPr>
                        <a:t>7</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8</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200" b="1" u="none" strike="noStrike" dirty="0">
                          <a:effectLst/>
                        </a:rPr>
                        <a:t>9</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3"/>
                  </a:ext>
                </a:extLst>
              </a:tr>
              <a:tr h="346757">
                <a:tc>
                  <a:txBody>
                    <a:bodyPr/>
                    <a:lstStyle/>
                    <a:p>
                      <a:pPr algn="ctr" fontAlgn="b"/>
                      <a:r>
                        <a:rPr lang="en-US" sz="1600" u="none" strike="noStrike" dirty="0">
                          <a:effectLst/>
                        </a:rPr>
                        <a:t>I. </a:t>
                      </a:r>
                      <a:r>
                        <a:rPr lang="ru-RU" sz="1600" u="none" strike="noStrike" dirty="0">
                          <a:effectLst/>
                        </a:rPr>
                        <a:t>Нефинансовые активы</a:t>
                      </a:r>
                      <a:endParaRPr lang="ru-RU" sz="16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1"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04"/>
                  </a:ext>
                </a:extLst>
              </a:tr>
              <a:tr h="346757">
                <a:tc>
                  <a:txBody>
                    <a:bodyPr/>
                    <a:lstStyle/>
                    <a:p>
                      <a:pPr algn="l" fontAlgn="b"/>
                      <a:r>
                        <a:rPr lang="ru-RU" sz="1600" u="none" strike="noStrike">
                          <a:effectLst/>
                        </a:rPr>
                        <a:t>Основные средства (балансовая стоимость, 010100000)*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010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5"/>
                  </a:ext>
                </a:extLst>
              </a:tr>
              <a:tr h="346757">
                <a:tc>
                  <a:txBody>
                    <a:bodyPr/>
                    <a:lstStyle/>
                    <a:p>
                      <a:pPr algn="l" fontAlgn="b"/>
                      <a:r>
                        <a:rPr lang="ru-RU" sz="1600" u="none" strike="noStrike">
                          <a:effectLst/>
                        </a:rPr>
                        <a:t>Уменьшение стоимости основных средств, всего*</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020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6"/>
                  </a:ext>
                </a:extLst>
              </a:tr>
              <a:tr h="346757">
                <a:tc>
                  <a:txBody>
                    <a:bodyPr/>
                    <a:lstStyle/>
                    <a:p>
                      <a:pPr algn="l" fontAlgn="b"/>
                      <a:r>
                        <a:rPr lang="ru-RU" sz="1600" u="none" strike="noStrike" dirty="0" smtClean="0">
                          <a:effectLst/>
                        </a:rPr>
                        <a:t>из них:</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07"/>
                  </a:ext>
                </a:extLst>
              </a:tr>
              <a:tr h="346757">
                <a:tc>
                  <a:txBody>
                    <a:bodyPr/>
                    <a:lstStyle/>
                    <a:p>
                      <a:pPr algn="l" fontAlgn="b"/>
                      <a:r>
                        <a:rPr lang="ru-RU" sz="1600" u="none" strike="noStrike">
                          <a:effectLst/>
                        </a:rPr>
                        <a:t>амортизация основных средств*</a:t>
                      </a:r>
                      <a:endParaRPr lang="ru-RU" sz="1600" b="0" i="0" u="none" strike="noStrike">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021</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8"/>
                  </a:ext>
                </a:extLst>
              </a:tr>
              <a:tr h="346757">
                <a:tc>
                  <a:txBody>
                    <a:bodyPr/>
                    <a:lstStyle/>
                    <a:p>
                      <a:pPr algn="l" fontAlgn="b"/>
                      <a:r>
                        <a:rPr lang="ru-RU" sz="1600" u="none" strike="noStrike" dirty="0">
                          <a:effectLst/>
                        </a:rPr>
                        <a:t>Основные средства (остаточная стоимость, стр. 010 -  стр. 020)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030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9"/>
                  </a:ext>
                </a:extLst>
              </a:tr>
              <a:tr h="346757">
                <a:tc>
                  <a:txBody>
                    <a:bodyPr/>
                    <a:lstStyle/>
                    <a:p>
                      <a:pPr algn="l" fontAlgn="b"/>
                      <a:r>
                        <a:rPr lang="ru-RU" sz="1600" u="none" strike="noStrike">
                          <a:effectLst/>
                        </a:rPr>
                        <a:t>Нематериальные активы (балансовая стоимость, 010200000)*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040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10"/>
                  </a:ext>
                </a:extLst>
              </a:tr>
              <a:tr h="346757">
                <a:tc>
                  <a:txBody>
                    <a:bodyPr/>
                    <a:lstStyle/>
                    <a:p>
                      <a:pPr algn="l" fontAlgn="b"/>
                      <a:r>
                        <a:rPr lang="ru-RU" sz="1600" u="none" strike="noStrike">
                          <a:effectLst/>
                        </a:rPr>
                        <a:t>Уменьшение стоимости нематериальных активов, всего*</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050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11"/>
                  </a:ext>
                </a:extLst>
              </a:tr>
              <a:tr h="346757">
                <a:tc>
                  <a:txBody>
                    <a:bodyPr/>
                    <a:lstStyle/>
                    <a:p>
                      <a:pPr algn="l" fontAlgn="b"/>
                      <a:r>
                        <a:rPr lang="ru-RU" sz="1600" u="none" strike="noStrike" dirty="0" smtClean="0">
                          <a:effectLst/>
                        </a:rPr>
                        <a:t>из них:</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12"/>
                  </a:ext>
                </a:extLst>
              </a:tr>
              <a:tr h="346757">
                <a:tc>
                  <a:txBody>
                    <a:bodyPr/>
                    <a:lstStyle/>
                    <a:p>
                      <a:pPr algn="l" fontAlgn="b"/>
                      <a:r>
                        <a:rPr lang="ru-RU" sz="1600" u="none" strike="noStrike" dirty="0">
                          <a:effectLst/>
                        </a:rPr>
                        <a:t>амортизация нематериальных активов*</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smtClean="0">
                          <a:effectLst/>
                        </a:rPr>
                        <a:t>051</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13"/>
                  </a:ext>
                </a:extLst>
              </a:tr>
            </a:tbl>
          </a:graphicData>
        </a:graphic>
      </p:graphicFrame>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36</a:t>
            </a:fld>
            <a:endParaRPr lang="ru-RU">
              <a:solidFill>
                <a:prstClr val="black">
                  <a:tint val="75000"/>
                </a:prstClr>
              </a:solidFill>
            </a:endParaRPr>
          </a:p>
        </p:txBody>
      </p:sp>
      <p:sp>
        <p:nvSpPr>
          <p:cNvPr id="8" name="TextBox 7"/>
          <p:cNvSpPr txBox="1"/>
          <p:nvPr/>
        </p:nvSpPr>
        <p:spPr>
          <a:xfrm rot="16200000">
            <a:off x="5082188" y="4114165"/>
            <a:ext cx="3251866" cy="461665"/>
          </a:xfrm>
          <a:prstGeom prst="rect">
            <a:avLst/>
          </a:prstGeom>
          <a:solidFill>
            <a:schemeClr val="accent2">
              <a:lumMod val="40000"/>
              <a:lumOff val="60000"/>
            </a:schemeClr>
          </a:solidFill>
        </p:spPr>
        <p:txBody>
          <a:bodyPr wrap="square" rtlCol="0">
            <a:spAutoFit/>
          </a:bodyPr>
          <a:lstStyle/>
          <a:p>
            <a:r>
              <a:rPr lang="ru-RU" sz="2400" dirty="0" smtClean="0">
                <a:solidFill>
                  <a:prstClr val="black"/>
                </a:solidFill>
              </a:rPr>
              <a:t>Ошибки прошлых лет</a:t>
            </a:r>
            <a:endParaRPr lang="ru-RU" sz="2400" dirty="0">
              <a:solidFill>
                <a:prstClr val="black"/>
              </a:solidFill>
            </a:endParaRPr>
          </a:p>
        </p:txBody>
      </p:sp>
      <p:sp>
        <p:nvSpPr>
          <p:cNvPr id="10" name="TextBox 9"/>
          <p:cNvSpPr txBox="1"/>
          <p:nvPr/>
        </p:nvSpPr>
        <p:spPr>
          <a:xfrm rot="16200000" flipH="1">
            <a:off x="4597180" y="4263273"/>
            <a:ext cx="3045985" cy="369332"/>
          </a:xfrm>
          <a:prstGeom prst="rect">
            <a:avLst/>
          </a:prstGeom>
          <a:solidFill>
            <a:srgbClr val="CCFFFF"/>
          </a:solidFill>
        </p:spPr>
        <p:txBody>
          <a:bodyPr wrap="square" rtlCol="0">
            <a:spAutoFit/>
          </a:bodyPr>
          <a:lstStyle/>
          <a:p>
            <a:r>
              <a:rPr lang="ru-RU" b="1" dirty="0" smtClean="0">
                <a:solidFill>
                  <a:prstClr val="black"/>
                </a:solidFill>
              </a:rPr>
              <a:t>Внедрение ФСГС</a:t>
            </a:r>
            <a:endParaRPr lang="ru-RU" b="1" dirty="0">
              <a:solidFill>
                <a:prstClr val="black"/>
              </a:solidFill>
            </a:endParaRPr>
          </a:p>
        </p:txBody>
      </p:sp>
      <p:sp>
        <p:nvSpPr>
          <p:cNvPr id="11" name="TextBox 10"/>
          <p:cNvSpPr txBox="1"/>
          <p:nvPr/>
        </p:nvSpPr>
        <p:spPr>
          <a:xfrm rot="16200000">
            <a:off x="3309477" y="4375338"/>
            <a:ext cx="4710280" cy="369332"/>
          </a:xfrm>
          <a:prstGeom prst="rect">
            <a:avLst/>
          </a:prstGeom>
          <a:solidFill>
            <a:srgbClr val="FFFF00"/>
          </a:solidFill>
        </p:spPr>
        <p:txBody>
          <a:bodyPr wrap="square" rtlCol="0">
            <a:spAutoFit/>
          </a:bodyPr>
          <a:lstStyle/>
          <a:p>
            <a:r>
              <a:rPr lang="ru-RU" b="1" dirty="0" smtClean="0">
                <a:solidFill>
                  <a:prstClr val="black"/>
                </a:solidFill>
              </a:rPr>
              <a:t>Реорганизация, изменение типа учреждения</a:t>
            </a:r>
            <a:endParaRPr lang="ru-RU" b="1" dirty="0">
              <a:solidFill>
                <a:prstClr val="black"/>
              </a:solidFill>
            </a:endParaRPr>
          </a:p>
        </p:txBody>
      </p:sp>
      <p:sp>
        <p:nvSpPr>
          <p:cNvPr id="12" name="TextBox 11"/>
          <p:cNvSpPr txBox="1"/>
          <p:nvPr/>
        </p:nvSpPr>
        <p:spPr>
          <a:xfrm rot="16200000">
            <a:off x="5527847" y="4144942"/>
            <a:ext cx="3504660" cy="400110"/>
          </a:xfrm>
          <a:prstGeom prst="rect">
            <a:avLst/>
          </a:prstGeom>
          <a:solidFill>
            <a:schemeClr val="accent3">
              <a:lumMod val="60000"/>
              <a:lumOff val="40000"/>
            </a:schemeClr>
          </a:solidFill>
        </p:spPr>
        <p:txBody>
          <a:bodyPr wrap="square" rtlCol="0">
            <a:spAutoFit/>
          </a:bodyPr>
          <a:lstStyle/>
          <a:p>
            <a:r>
              <a:rPr lang="ru-RU" sz="2000" b="1" dirty="0" smtClean="0">
                <a:solidFill>
                  <a:prstClr val="black"/>
                </a:solidFill>
              </a:rPr>
              <a:t>Изменение</a:t>
            </a:r>
            <a:r>
              <a:rPr lang="ru-RU" dirty="0" smtClean="0">
                <a:solidFill>
                  <a:prstClr val="black"/>
                </a:solidFill>
              </a:rPr>
              <a:t> </a:t>
            </a:r>
            <a:r>
              <a:rPr lang="ru-RU" b="1" dirty="0" smtClean="0">
                <a:solidFill>
                  <a:prstClr val="black"/>
                </a:solidFill>
              </a:rPr>
              <a:t>учетной политики</a:t>
            </a:r>
            <a:endParaRPr lang="ru-RU" b="1" dirty="0">
              <a:solidFill>
                <a:prstClr val="black"/>
              </a:solidFill>
            </a:endParaRPr>
          </a:p>
        </p:txBody>
      </p:sp>
      <p:sp>
        <p:nvSpPr>
          <p:cNvPr id="13" name="TextBox 12"/>
          <p:cNvSpPr txBox="1"/>
          <p:nvPr/>
        </p:nvSpPr>
        <p:spPr>
          <a:xfrm rot="16200000">
            <a:off x="5879426" y="4129504"/>
            <a:ext cx="4020844" cy="369332"/>
          </a:xfrm>
          <a:prstGeom prst="rect">
            <a:avLst/>
          </a:prstGeom>
          <a:solidFill>
            <a:srgbClr val="99FFCC"/>
          </a:solidFill>
        </p:spPr>
        <p:txBody>
          <a:bodyPr wrap="none" rtlCol="0">
            <a:spAutoFit/>
          </a:bodyPr>
          <a:lstStyle/>
          <a:p>
            <a:r>
              <a:rPr lang="ru-RU" b="1" dirty="0" smtClean="0">
                <a:solidFill>
                  <a:srgbClr val="000000"/>
                </a:solidFill>
                <a:highlight>
                  <a:srgbClr val="00FFFF"/>
                </a:highlight>
                <a:latin typeface="Times New Roman" panose="02020603050405020304" pitchFamily="18" charset="0"/>
                <a:ea typeface="Calibri" panose="020F0502020204030204" pitchFamily="34" charset="0"/>
              </a:rPr>
              <a:t>Пересчеты </a:t>
            </a:r>
            <a:r>
              <a:rPr lang="ru-RU" b="1" dirty="0">
                <a:solidFill>
                  <a:srgbClr val="000000"/>
                </a:solidFill>
                <a:highlight>
                  <a:srgbClr val="00FFFF"/>
                </a:highlight>
                <a:latin typeface="Times New Roman" panose="02020603050405020304" pitchFamily="18" charset="0"/>
                <a:ea typeface="Calibri" panose="020F0502020204030204" pitchFamily="34" charset="0"/>
              </a:rPr>
              <a:t>показателей отчетности</a:t>
            </a:r>
            <a:endParaRPr lang="ru-RU" b="1" dirty="0">
              <a:solidFill>
                <a:prstClr val="black"/>
              </a:solidFill>
            </a:endParaRPr>
          </a:p>
        </p:txBody>
      </p:sp>
      <p:sp>
        <p:nvSpPr>
          <p:cNvPr id="14" name="TextBox 13"/>
          <p:cNvSpPr txBox="1"/>
          <p:nvPr/>
        </p:nvSpPr>
        <p:spPr>
          <a:xfrm rot="16200000">
            <a:off x="7532138" y="4144941"/>
            <a:ext cx="1867819" cy="400110"/>
          </a:xfrm>
          <a:prstGeom prst="rect">
            <a:avLst/>
          </a:prstGeom>
          <a:solidFill>
            <a:schemeClr val="accent4">
              <a:lumMod val="40000"/>
              <a:lumOff val="60000"/>
            </a:schemeClr>
          </a:solidFill>
        </p:spPr>
        <p:txBody>
          <a:bodyPr wrap="none" rtlCol="0">
            <a:spAutoFit/>
          </a:bodyPr>
          <a:lstStyle/>
          <a:p>
            <a:r>
              <a:rPr lang="ru-RU" sz="2000" b="1" dirty="0" smtClean="0">
                <a:solidFill>
                  <a:prstClr val="black"/>
                </a:solidFill>
              </a:rPr>
              <a:t>Иные причины</a:t>
            </a:r>
            <a:endParaRPr lang="ru-RU" sz="2000" b="1" dirty="0">
              <a:solidFill>
                <a:prstClr val="black"/>
              </a:solidFill>
            </a:endParaRPr>
          </a:p>
        </p:txBody>
      </p:sp>
    </p:spTree>
    <p:extLst>
      <p:ext uri="{BB962C8B-B14F-4D97-AF65-F5344CB8AC3E}">
        <p14:creationId xmlns:p14="http://schemas.microsoft.com/office/powerpoint/2010/main" val="11588229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32467"/>
            <a:ext cx="8208563" cy="1520929"/>
          </a:xfrm>
        </p:spPr>
        <p:txBody>
          <a:bodyPr/>
          <a:lstStyle/>
          <a:p>
            <a:r>
              <a:rPr lang="ru-RU" dirty="0" smtClean="0"/>
              <a:t>Корректировка показателей при ретроспективном применении измененной учетной политики в регистрах бухгалтерского учета и финансовой (бухгалтерской) отчетности</a:t>
            </a:r>
            <a:endParaRPr lang="ru-RU" dirty="0"/>
          </a:p>
        </p:txBody>
      </p:sp>
      <p:sp>
        <p:nvSpPr>
          <p:cNvPr id="5" name="Прямоугольник 4"/>
          <p:cNvSpPr/>
          <p:nvPr/>
        </p:nvSpPr>
        <p:spPr>
          <a:xfrm>
            <a:off x="5547652" y="1640091"/>
            <a:ext cx="3038540" cy="1200329"/>
          </a:xfrm>
          <a:prstGeom prst="rect">
            <a:avLst/>
          </a:prstGeom>
          <a:effectLst>
            <a:glow rad="101600">
              <a:schemeClr val="accent6">
                <a:lumMod val="75000"/>
                <a:alpha val="6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r>
              <a:rPr lang="ru-RU" kern="0" dirty="0">
                <a:solidFill>
                  <a:srgbClr val="000000"/>
                </a:solidFill>
                <a:latin typeface="Times New Roman" panose="02020603050405020304" pitchFamily="18" charset="0"/>
                <a:ea typeface="Times New Roman" panose="02020603050405020304" pitchFamily="18" charset="0"/>
                <a:cs typeface="Times New Roman"/>
              </a:rPr>
              <a:t>Журнал по прочим операциям (ф. 0504071)</a:t>
            </a:r>
            <a:r>
              <a:rPr lang="ru-RU" kern="0" dirty="0">
                <a:solidFill>
                  <a:prstClr val="black"/>
                </a:solidFill>
                <a:latin typeface="Times New Roman" panose="02020603050405020304" pitchFamily="18" charset="0"/>
                <a:ea typeface="Times New Roman" panose="02020603050405020304" pitchFamily="18" charset="0"/>
                <a:cs typeface="Times New Roman"/>
              </a:rPr>
              <a:t> </a:t>
            </a:r>
            <a:r>
              <a:rPr lang="ru-RU" kern="0" dirty="0">
                <a:solidFill>
                  <a:srgbClr val="000000"/>
                </a:solidFill>
                <a:latin typeface="Times New Roman" panose="02020603050405020304" pitchFamily="18" charset="0"/>
                <a:ea typeface="Times New Roman" panose="02020603050405020304" pitchFamily="18" charset="0"/>
                <a:cs typeface="Times New Roman"/>
              </a:rPr>
              <a:t>с признаком </a:t>
            </a:r>
            <a:r>
              <a:rPr lang="ru-RU" b="1" kern="0" dirty="0" smtClean="0">
                <a:solidFill>
                  <a:srgbClr val="000000"/>
                </a:solidFill>
                <a:latin typeface="Times New Roman" panose="02020603050405020304" pitchFamily="18" charset="0"/>
                <a:ea typeface="Times New Roman" panose="02020603050405020304" pitchFamily="18" charset="0"/>
                <a:cs typeface="Times New Roman"/>
              </a:rPr>
              <a:t>«</a:t>
            </a:r>
            <a:r>
              <a:rPr lang="ru-RU" b="1" kern="0" dirty="0" err="1" smtClean="0">
                <a:solidFill>
                  <a:srgbClr val="000000"/>
                </a:solidFill>
                <a:latin typeface="Times New Roman" panose="02020603050405020304" pitchFamily="18" charset="0"/>
                <a:ea typeface="Times New Roman" panose="02020603050405020304" pitchFamily="18" charset="0"/>
                <a:cs typeface="Times New Roman"/>
              </a:rPr>
              <a:t>Межотчетный</a:t>
            </a:r>
            <a:r>
              <a:rPr lang="ru-RU" b="1" kern="0" dirty="0" smtClean="0">
                <a:solidFill>
                  <a:srgbClr val="000000"/>
                </a:solidFill>
                <a:latin typeface="Times New Roman" panose="02020603050405020304" pitchFamily="18" charset="0"/>
                <a:ea typeface="Times New Roman" panose="02020603050405020304" pitchFamily="18" charset="0"/>
                <a:cs typeface="Times New Roman"/>
              </a:rPr>
              <a:t> период»</a:t>
            </a:r>
            <a:endParaRPr lang="ru-RU" b="1" dirty="0">
              <a:solidFill>
                <a:prstClr val="black"/>
              </a:solidFill>
            </a:endParaRPr>
          </a:p>
        </p:txBody>
      </p:sp>
      <p:sp>
        <p:nvSpPr>
          <p:cNvPr id="6" name="TextBox 5"/>
          <p:cNvSpPr txBox="1"/>
          <p:nvPr/>
        </p:nvSpPr>
        <p:spPr>
          <a:xfrm>
            <a:off x="323430" y="1699226"/>
            <a:ext cx="2857129" cy="646331"/>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b="1" dirty="0" smtClean="0">
                <a:solidFill>
                  <a:srgbClr val="000000"/>
                </a:solidFill>
                <a:latin typeface="Times New Roman" panose="02020603050405020304" pitchFamily="18" charset="0"/>
              </a:rPr>
              <a:t>Входящие остатки</a:t>
            </a:r>
            <a:endParaRPr lang="ru-RU" b="1" dirty="0">
              <a:solidFill>
                <a:prstClr val="black"/>
              </a:solidFill>
            </a:endParaRPr>
          </a:p>
          <a:p>
            <a:r>
              <a:rPr lang="ru-RU" dirty="0" smtClean="0">
                <a:solidFill>
                  <a:srgbClr val="000000"/>
                </a:solidFill>
                <a:latin typeface="Times New Roman" panose="02020603050405020304" pitchFamily="18" charset="0"/>
                <a:ea typeface="Times New Roman" panose="02020603050405020304" pitchFamily="18" charset="0"/>
              </a:rPr>
              <a:t>Главная книга </a:t>
            </a:r>
            <a:r>
              <a:rPr lang="ru-RU" dirty="0">
                <a:solidFill>
                  <a:srgbClr val="000000"/>
                </a:solidFill>
                <a:latin typeface="Times New Roman" panose="02020603050405020304" pitchFamily="18" charset="0"/>
                <a:ea typeface="Times New Roman" panose="02020603050405020304" pitchFamily="18" charset="0"/>
              </a:rPr>
              <a:t>(ф. 0504072</a:t>
            </a:r>
            <a:r>
              <a:rPr lang="ru-RU" dirty="0" smtClean="0">
                <a:solidFill>
                  <a:srgbClr val="000000"/>
                </a:solidFill>
                <a:latin typeface="Times New Roman" panose="02020603050405020304" pitchFamily="18" charset="0"/>
                <a:ea typeface="Times New Roman" panose="02020603050405020304" pitchFamily="18" charset="0"/>
              </a:rPr>
              <a:t>)</a:t>
            </a:r>
          </a:p>
        </p:txBody>
      </p:sp>
      <p:sp>
        <p:nvSpPr>
          <p:cNvPr id="8" name="TextBox 7"/>
          <p:cNvSpPr txBox="1"/>
          <p:nvPr/>
        </p:nvSpPr>
        <p:spPr>
          <a:xfrm>
            <a:off x="4390736" y="3933477"/>
            <a:ext cx="4195456"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dirty="0" smtClean="0">
                <a:solidFill>
                  <a:srgbClr val="000000"/>
                </a:solidFill>
                <a:latin typeface="Times New Roman" panose="02020603050405020304" pitchFamily="18" charset="0"/>
                <a:ea typeface="Times New Roman" panose="02020603050405020304" pitchFamily="18" charset="0"/>
              </a:rPr>
              <a:t>Графа 7 «Код причины 4» Сведений </a:t>
            </a:r>
            <a:r>
              <a:rPr lang="ru-RU" dirty="0">
                <a:solidFill>
                  <a:srgbClr val="000000"/>
                </a:solidFill>
                <a:latin typeface="Times New Roman" panose="02020603050405020304" pitchFamily="18" charset="0"/>
                <a:ea typeface="Times New Roman" panose="02020603050405020304" pitchFamily="18" charset="0"/>
              </a:rPr>
              <a:t>(ф. 0503173</a:t>
            </a:r>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формируется </a:t>
            </a:r>
            <a:r>
              <a:rPr lang="ru-RU" dirty="0" smtClean="0">
                <a:solidFill>
                  <a:srgbClr val="000000"/>
                </a:solidFill>
                <a:latin typeface="Times New Roman" panose="02020603050405020304" pitchFamily="18" charset="0"/>
                <a:ea typeface="Times New Roman" panose="02020603050405020304" pitchFamily="18" charset="0"/>
              </a:rPr>
              <a:t>отдельно</a:t>
            </a:r>
          </a:p>
          <a:p>
            <a:pPr algn="just"/>
            <a:r>
              <a:rPr lang="ru-RU" dirty="0" smtClean="0">
                <a:solidFill>
                  <a:srgbClr val="000000"/>
                </a:solidFill>
                <a:latin typeface="Times New Roman" panose="02020603050405020304" pitchFamily="18" charset="0"/>
                <a:ea typeface="Times New Roman" panose="02020603050405020304" pitchFamily="18" charset="0"/>
              </a:rPr>
              <a:t> по признаку «Изменение учетной политики»</a:t>
            </a:r>
            <a:endParaRPr lang="ru-RU" dirty="0">
              <a:solidFill>
                <a:prstClr val="black"/>
              </a:solidFill>
            </a:endParaRPr>
          </a:p>
        </p:txBody>
      </p:sp>
      <p:sp>
        <p:nvSpPr>
          <p:cNvPr id="19" name="TextBox 18"/>
          <p:cNvSpPr txBox="1"/>
          <p:nvPr/>
        </p:nvSpPr>
        <p:spPr>
          <a:xfrm>
            <a:off x="877832" y="3009238"/>
            <a:ext cx="2037737" cy="615553"/>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sz="1600" b="1" kern="0" dirty="0">
                <a:solidFill>
                  <a:srgbClr val="000000"/>
                </a:solidFill>
                <a:latin typeface="Times New Roman" panose="02020603050405020304" pitchFamily="18" charset="0"/>
                <a:ea typeface="Times New Roman" panose="02020603050405020304" pitchFamily="18" charset="0"/>
                <a:cs typeface="Times New Roman"/>
              </a:rPr>
              <a:t>Входящие остатки </a:t>
            </a:r>
          </a:p>
          <a:p>
            <a:r>
              <a:rPr lang="ru-RU" sz="1600" kern="0" dirty="0">
                <a:solidFill>
                  <a:srgbClr val="000000"/>
                </a:solidFill>
                <a:latin typeface="Times New Roman" panose="02020603050405020304" pitchFamily="18" charset="0"/>
                <a:ea typeface="Times New Roman" panose="02020603050405020304" pitchFamily="18" charset="0"/>
                <a:cs typeface="Times New Roman"/>
              </a:rPr>
              <a:t> Баланс ( ф. 0503130</a:t>
            </a:r>
            <a:r>
              <a:rPr lang="ru-RU" dirty="0" smtClean="0">
                <a:solidFill>
                  <a:prstClr val="black"/>
                </a:solidFill>
              </a:rPr>
              <a:t>)</a:t>
            </a:r>
            <a:endParaRPr lang="ru-RU" dirty="0">
              <a:solidFill>
                <a:prstClr val="black"/>
              </a:solidFill>
            </a:endParaRPr>
          </a:p>
        </p:txBody>
      </p:sp>
      <p:sp>
        <p:nvSpPr>
          <p:cNvPr id="20" name="TextBox 19"/>
          <p:cNvSpPr txBox="1"/>
          <p:nvPr/>
        </p:nvSpPr>
        <p:spPr>
          <a:xfrm>
            <a:off x="877832" y="4253288"/>
            <a:ext cx="212605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1600" b="1" kern="0" dirty="0">
                <a:solidFill>
                  <a:srgbClr val="000000"/>
                </a:solidFill>
                <a:latin typeface="Times New Roman" panose="02020603050405020304" pitchFamily="18" charset="0"/>
                <a:ea typeface="Times New Roman" panose="02020603050405020304" pitchFamily="18" charset="0"/>
                <a:cs typeface="Times New Roman"/>
              </a:rPr>
              <a:t>Входящие остатки</a:t>
            </a:r>
          </a:p>
          <a:p>
            <a:r>
              <a:rPr lang="ru-RU" sz="1600" kern="0" dirty="0">
                <a:solidFill>
                  <a:srgbClr val="000000"/>
                </a:solidFill>
                <a:latin typeface="Times New Roman" panose="02020603050405020304" pitchFamily="18" charset="0"/>
                <a:ea typeface="Times New Roman" panose="02020603050405020304" pitchFamily="18" charset="0"/>
                <a:cs typeface="Times New Roman"/>
              </a:rPr>
              <a:t>  (ф. 0503168</a:t>
            </a:r>
            <a:r>
              <a:rPr lang="ru-RU" sz="1600" kern="0" dirty="0" smtClean="0">
                <a:solidFill>
                  <a:srgbClr val="000000"/>
                </a:solidFill>
                <a:latin typeface="Times New Roman" panose="02020603050405020304" pitchFamily="18" charset="0"/>
                <a:ea typeface="Times New Roman" panose="02020603050405020304" pitchFamily="18" charset="0"/>
                <a:cs typeface="Times New Roman"/>
              </a:rPr>
              <a:t>), (ф.0503169)  ………. </a:t>
            </a:r>
            <a:endParaRPr lang="ru-RU" sz="1600" kern="0" dirty="0">
              <a:solidFill>
                <a:srgbClr val="000000"/>
              </a:solidFill>
              <a:latin typeface="Times New Roman" panose="02020603050405020304" pitchFamily="18" charset="0"/>
              <a:ea typeface="Times New Roman" panose="02020603050405020304" pitchFamily="18" charset="0"/>
              <a:cs typeface="Times New Roman"/>
            </a:endParaRPr>
          </a:p>
        </p:txBody>
      </p:sp>
      <p:cxnSp>
        <p:nvCxnSpPr>
          <p:cNvPr id="23" name="Прямая со стрелкой 22"/>
          <p:cNvCxnSpPr/>
          <p:nvPr/>
        </p:nvCxnSpPr>
        <p:spPr>
          <a:xfrm flipH="1" flipV="1">
            <a:off x="2867512" y="3317022"/>
            <a:ext cx="1523224" cy="1057910"/>
          </a:xfrm>
          <a:prstGeom prst="straightConnector1">
            <a:avLst/>
          </a:prstGeom>
          <a:ln>
            <a:solidFill>
              <a:srgbClr val="00B050"/>
            </a:solidFill>
            <a:tailEnd type="arrow"/>
          </a:ln>
        </p:spPr>
        <p:style>
          <a:lnRef idx="3">
            <a:schemeClr val="accent3"/>
          </a:lnRef>
          <a:fillRef idx="0">
            <a:schemeClr val="accent3"/>
          </a:fillRef>
          <a:effectRef idx="2">
            <a:schemeClr val="accent3"/>
          </a:effectRef>
          <a:fontRef idx="minor">
            <a:schemeClr val="tx1"/>
          </a:fontRef>
        </p:style>
      </p:cxnSp>
      <p:cxnSp>
        <p:nvCxnSpPr>
          <p:cNvPr id="26" name="Прямая со стрелкой 25"/>
          <p:cNvCxnSpPr/>
          <p:nvPr/>
        </p:nvCxnSpPr>
        <p:spPr>
          <a:xfrm flipH="1">
            <a:off x="2964296" y="4351450"/>
            <a:ext cx="1376098" cy="265165"/>
          </a:xfrm>
          <a:prstGeom prst="straightConnector1">
            <a:avLst/>
          </a:prstGeom>
          <a:ln>
            <a:solidFill>
              <a:srgbClr val="00B050"/>
            </a:solidFill>
            <a:tailEnd type="arrow"/>
          </a:ln>
        </p:spPr>
        <p:style>
          <a:lnRef idx="3">
            <a:schemeClr val="accent3"/>
          </a:lnRef>
          <a:fillRef idx="0">
            <a:schemeClr val="accent3"/>
          </a:fillRef>
          <a:effectRef idx="2">
            <a:schemeClr val="accent3"/>
          </a:effectRef>
          <a:fontRef idx="minor">
            <a:schemeClr val="tx1"/>
          </a:fontRef>
        </p:style>
      </p:cxnSp>
      <p:sp>
        <p:nvSpPr>
          <p:cNvPr id="3" name="Номер слайда 2"/>
          <p:cNvSpPr>
            <a:spLocks noGrp="1"/>
          </p:cNvSpPr>
          <p:nvPr>
            <p:ph type="sldNum" sz="quarter" idx="12"/>
          </p:nvPr>
        </p:nvSpPr>
        <p:spPr/>
        <p:txBody>
          <a:bodyPr/>
          <a:lstStyle/>
          <a:p>
            <a:fld id="{87CAACBE-3CA2-42B4-BAD1-73B4871560ED}" type="slidenum">
              <a:rPr lang="ru-RU" altLang="ru-RU" smtClean="0"/>
              <a:pPr/>
              <a:t>37</a:t>
            </a:fld>
            <a:endParaRPr lang="ru-RU" altLang="ru-RU"/>
          </a:p>
        </p:txBody>
      </p:sp>
      <p:cxnSp>
        <p:nvCxnSpPr>
          <p:cNvPr id="21" name="Прямая со стрелкой 20"/>
          <p:cNvCxnSpPr>
            <a:stCxn id="5" idx="2"/>
          </p:cNvCxnSpPr>
          <p:nvPr/>
        </p:nvCxnSpPr>
        <p:spPr>
          <a:xfrm flipH="1">
            <a:off x="5201052" y="2840420"/>
            <a:ext cx="1865870" cy="109305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6300192" y="3234219"/>
            <a:ext cx="427446" cy="369332"/>
          </a:xfrm>
          <a:prstGeom prst="rect">
            <a:avLst/>
          </a:prstGeom>
          <a:noFill/>
        </p:spPr>
        <p:txBody>
          <a:bodyPr wrap="square" rtlCol="0">
            <a:spAutoFit/>
          </a:bodyPr>
          <a:lstStyle/>
          <a:p>
            <a:r>
              <a:rPr lang="ru-RU" b="1" dirty="0" smtClean="0">
                <a:solidFill>
                  <a:prstClr val="black"/>
                </a:solidFill>
              </a:rPr>
              <a:t>1</a:t>
            </a:r>
            <a:endParaRPr lang="ru-RU" b="1" dirty="0">
              <a:solidFill>
                <a:prstClr val="black"/>
              </a:solidFill>
            </a:endParaRPr>
          </a:p>
        </p:txBody>
      </p:sp>
      <p:sp>
        <p:nvSpPr>
          <p:cNvPr id="15" name="TextBox 14"/>
          <p:cNvSpPr txBox="1"/>
          <p:nvPr/>
        </p:nvSpPr>
        <p:spPr>
          <a:xfrm>
            <a:off x="6120172" y="3982118"/>
            <a:ext cx="252028" cy="369332"/>
          </a:xfrm>
          <a:prstGeom prst="rect">
            <a:avLst/>
          </a:prstGeom>
          <a:noFill/>
        </p:spPr>
        <p:txBody>
          <a:bodyPr wrap="square" rtlCol="0">
            <a:spAutoFit/>
          </a:bodyPr>
          <a:lstStyle/>
          <a:p>
            <a:r>
              <a:rPr lang="ru-RU" dirty="0" smtClean="0">
                <a:solidFill>
                  <a:prstClr val="black"/>
                </a:solidFill>
              </a:rPr>
              <a:t>2</a:t>
            </a:r>
            <a:endParaRPr lang="ru-RU" dirty="0">
              <a:solidFill>
                <a:prstClr val="black"/>
              </a:solidFill>
            </a:endParaRPr>
          </a:p>
        </p:txBody>
      </p:sp>
      <p:sp>
        <p:nvSpPr>
          <p:cNvPr id="16" name="TextBox 15"/>
          <p:cNvSpPr txBox="1"/>
          <p:nvPr/>
        </p:nvSpPr>
        <p:spPr>
          <a:xfrm>
            <a:off x="3521214" y="3280238"/>
            <a:ext cx="301686" cy="369332"/>
          </a:xfrm>
          <a:prstGeom prst="rect">
            <a:avLst/>
          </a:prstGeom>
          <a:noFill/>
        </p:spPr>
        <p:txBody>
          <a:bodyPr wrap="none" rtlCol="0">
            <a:spAutoFit/>
          </a:bodyPr>
          <a:lstStyle/>
          <a:p>
            <a:r>
              <a:rPr lang="ru-RU" dirty="0" smtClean="0">
                <a:solidFill>
                  <a:prstClr val="black"/>
                </a:solidFill>
              </a:rPr>
              <a:t>2</a:t>
            </a:r>
            <a:endParaRPr lang="ru-RU" dirty="0">
              <a:solidFill>
                <a:prstClr val="black"/>
              </a:solidFill>
            </a:endParaRPr>
          </a:p>
        </p:txBody>
      </p:sp>
      <p:sp>
        <p:nvSpPr>
          <p:cNvPr id="17" name="TextBox 16"/>
          <p:cNvSpPr txBox="1"/>
          <p:nvPr/>
        </p:nvSpPr>
        <p:spPr>
          <a:xfrm>
            <a:off x="3628995" y="4590003"/>
            <a:ext cx="301686" cy="369332"/>
          </a:xfrm>
          <a:prstGeom prst="rect">
            <a:avLst/>
          </a:prstGeom>
          <a:noFill/>
        </p:spPr>
        <p:txBody>
          <a:bodyPr wrap="none" rtlCol="0">
            <a:spAutoFit/>
          </a:bodyPr>
          <a:lstStyle/>
          <a:p>
            <a:r>
              <a:rPr lang="ru-RU" b="1" dirty="0" smtClean="0">
                <a:solidFill>
                  <a:prstClr val="black"/>
                </a:solidFill>
              </a:rPr>
              <a:t>2</a:t>
            </a:r>
            <a:endParaRPr lang="ru-RU" b="1" dirty="0">
              <a:solidFill>
                <a:prstClr val="black"/>
              </a:solidFill>
            </a:endParaRPr>
          </a:p>
        </p:txBody>
      </p:sp>
      <p:cxnSp>
        <p:nvCxnSpPr>
          <p:cNvPr id="7" name="Прямая со стрелкой 6"/>
          <p:cNvCxnSpPr/>
          <p:nvPr/>
        </p:nvCxnSpPr>
        <p:spPr>
          <a:xfrm flipH="1" flipV="1">
            <a:off x="3180559" y="2318099"/>
            <a:ext cx="1210177" cy="2056833"/>
          </a:xfrm>
          <a:prstGeom prst="straightConnector1">
            <a:avLst/>
          </a:prstGeom>
          <a:ln>
            <a:solidFill>
              <a:srgbClr val="00B050"/>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0759539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88640"/>
            <a:ext cx="7920182" cy="738664"/>
          </a:xfrm>
        </p:spPr>
        <p:txBody>
          <a:bodyPr/>
          <a:lstStyle/>
          <a:p>
            <a:pPr algn="ctr"/>
            <a:r>
              <a:rPr lang="ru-RU" sz="2400" dirty="0">
                <a:ln w="0"/>
                <a:solidFill>
                  <a:schemeClr val="bg2">
                    <a:lumMod val="1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Ретроспективное применение измененной учетной политики не представляется </a:t>
            </a:r>
            <a:r>
              <a:rPr lang="ru-RU" sz="2400" dirty="0" smtClean="0">
                <a:ln w="0"/>
                <a:solidFill>
                  <a:schemeClr val="bg2">
                    <a:lumMod val="1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возможным</a:t>
            </a:r>
            <a:endParaRPr lang="ru-RU" sz="2400" dirty="0">
              <a:ln w="0"/>
              <a:solidFill>
                <a:schemeClr val="bg2">
                  <a:lumMod val="10000"/>
                </a:schemeClr>
              </a:solidFill>
              <a:effectLst>
                <a:outerShdw blurRad="38100" dist="25400" dir="5400000" algn="ctr" rotWithShape="0">
                  <a:srgbClr val="6E747A">
                    <a:alpha val="43000"/>
                  </a:srgbClr>
                </a:outerShdw>
              </a:effectLst>
            </a:endParaRPr>
          </a:p>
        </p:txBody>
      </p:sp>
      <p:sp>
        <p:nvSpPr>
          <p:cNvPr id="3" name="Текст 2"/>
          <p:cNvSpPr>
            <a:spLocks noGrp="1"/>
          </p:cNvSpPr>
          <p:nvPr>
            <p:ph type="body" idx="1"/>
          </p:nvPr>
        </p:nvSpPr>
        <p:spPr>
          <a:xfrm>
            <a:off x="4932040" y="1507545"/>
            <a:ext cx="3888432" cy="1846659"/>
          </a:xfrm>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lstStyle/>
          <a:p>
            <a:pPr algn="just"/>
            <a:r>
              <a:rPr lang="ru-RU" sz="1600" b="1" dirty="0" smtClean="0">
                <a:solidFill>
                  <a:srgbClr val="000000"/>
                </a:solidFill>
                <a:latin typeface="Times New Roman" panose="02020603050405020304" pitchFamily="18" charset="0"/>
                <a:ea typeface="Times New Roman" panose="02020603050405020304" pitchFamily="18" charset="0"/>
              </a:rPr>
              <a:t>     </a:t>
            </a:r>
            <a:r>
              <a:rPr lang="ru-RU" sz="1600" dirty="0" smtClean="0">
                <a:solidFill>
                  <a:srgbClr val="000000"/>
                </a:solidFill>
                <a:latin typeface="Times New Roman" panose="02020603050405020304" pitchFamily="18" charset="0"/>
                <a:ea typeface="Times New Roman" panose="02020603050405020304" pitchFamily="18" charset="0"/>
              </a:rPr>
              <a:t>т</a:t>
            </a:r>
            <a:r>
              <a:rPr lang="ru-RU" sz="1800" dirty="0" smtClean="0">
                <a:solidFill>
                  <a:srgbClr val="000000"/>
                </a:solidFill>
                <a:latin typeface="Times New Roman" panose="02020603050405020304" pitchFamily="18" charset="0"/>
                <a:ea typeface="Times New Roman" panose="02020603050405020304" pitchFamily="18" charset="0"/>
              </a:rPr>
              <a:t>ребуется </a:t>
            </a:r>
            <a:r>
              <a:rPr lang="ru-RU" sz="1800" dirty="0">
                <a:solidFill>
                  <a:srgbClr val="000000"/>
                </a:solidFill>
                <a:latin typeface="Times New Roman" panose="02020603050405020304" pitchFamily="18" charset="0"/>
                <a:ea typeface="Times New Roman" panose="02020603050405020304" pitchFamily="18" charset="0"/>
              </a:rPr>
              <a:t>использования </a:t>
            </a:r>
            <a:r>
              <a:rPr lang="ru-RU" sz="1800" b="1" dirty="0">
                <a:solidFill>
                  <a:srgbClr val="000000"/>
                </a:solidFill>
                <a:latin typeface="Times New Roman" panose="02020603050405020304" pitchFamily="18" charset="0"/>
                <a:ea typeface="Times New Roman" panose="02020603050405020304" pitchFamily="18" charset="0"/>
              </a:rPr>
              <a:t>оценочных значений,</a:t>
            </a:r>
            <a:r>
              <a:rPr lang="ru-RU" sz="1800" dirty="0">
                <a:solidFill>
                  <a:srgbClr val="000000"/>
                </a:solidFill>
                <a:latin typeface="Times New Roman" panose="02020603050405020304" pitchFamily="18" charset="0"/>
                <a:ea typeface="Times New Roman" panose="02020603050405020304" pitchFamily="18" charset="0"/>
              </a:rPr>
              <a:t> основанных </a:t>
            </a:r>
            <a:r>
              <a:rPr lang="ru-RU" sz="1800" b="1" dirty="0">
                <a:latin typeface="Times New Roman" panose="02020603050405020304" pitchFamily="18" charset="0"/>
                <a:ea typeface="Times New Roman" panose="02020603050405020304" pitchFamily="18" charset="0"/>
              </a:rPr>
              <a:t>на</a:t>
            </a:r>
            <a:r>
              <a:rPr lang="ru-RU" sz="1800" b="1" dirty="0">
                <a:solidFill>
                  <a:srgbClr val="FF0000"/>
                </a:solidFill>
                <a:latin typeface="Times New Roman" panose="02020603050405020304" pitchFamily="18" charset="0"/>
                <a:ea typeface="Times New Roman" panose="02020603050405020304" pitchFamily="18" charset="0"/>
              </a:rPr>
              <a:t> </a:t>
            </a:r>
            <a:r>
              <a:rPr lang="ru-RU" sz="2400" b="1" dirty="0">
                <a:solidFill>
                  <a:srgbClr val="FF0000"/>
                </a:solidFill>
                <a:latin typeface="Times New Roman" panose="02020603050405020304" pitchFamily="18" charset="0"/>
                <a:ea typeface="Times New Roman" panose="02020603050405020304" pitchFamily="18" charset="0"/>
              </a:rPr>
              <a:t>информации</a:t>
            </a:r>
            <a:r>
              <a:rPr lang="ru-RU" sz="1800" b="1" dirty="0">
                <a:solidFill>
                  <a:srgbClr val="FF0000"/>
                </a:solidFill>
                <a:latin typeface="Times New Roman" panose="02020603050405020304" pitchFamily="18" charset="0"/>
                <a:ea typeface="Times New Roman" panose="02020603050405020304" pitchFamily="18" charset="0"/>
              </a:rPr>
              <a:t>, </a:t>
            </a:r>
            <a:r>
              <a:rPr lang="ru-RU" sz="1800" b="1" dirty="0">
                <a:latin typeface="Times New Roman" panose="02020603050405020304" pitchFamily="18" charset="0"/>
                <a:ea typeface="Times New Roman" panose="02020603050405020304" pitchFamily="18" charset="0"/>
              </a:rPr>
              <a:t>которая</a:t>
            </a:r>
            <a:r>
              <a:rPr lang="ru-RU" sz="1800" b="1" dirty="0">
                <a:solidFill>
                  <a:srgbClr val="FF0000"/>
                </a:solidFill>
                <a:latin typeface="Times New Roman" panose="02020603050405020304" pitchFamily="18" charset="0"/>
                <a:ea typeface="Times New Roman" panose="02020603050405020304" pitchFamily="18" charset="0"/>
              </a:rPr>
              <a:t> </a:t>
            </a:r>
            <a:r>
              <a:rPr lang="ru-RU" sz="2400" b="1" dirty="0" smtClean="0">
                <a:solidFill>
                  <a:srgbClr val="FF0000"/>
                </a:solidFill>
                <a:latin typeface="Times New Roman" panose="02020603050405020304" pitchFamily="18" charset="0"/>
                <a:ea typeface="Times New Roman" panose="02020603050405020304" pitchFamily="18" charset="0"/>
              </a:rPr>
              <a:t>не </a:t>
            </a:r>
            <a:r>
              <a:rPr lang="ru-RU" sz="2400" b="1" dirty="0">
                <a:solidFill>
                  <a:srgbClr val="FF0000"/>
                </a:solidFill>
                <a:latin typeface="Times New Roman" panose="02020603050405020304" pitchFamily="18" charset="0"/>
                <a:ea typeface="Times New Roman" panose="02020603050405020304" pitchFamily="18" charset="0"/>
              </a:rPr>
              <a:t>была доступна </a:t>
            </a:r>
            <a:r>
              <a:rPr lang="ru-RU" sz="1800" b="1" dirty="0">
                <a:latin typeface="Times New Roman" panose="02020603050405020304" pitchFamily="18" charset="0"/>
                <a:ea typeface="Times New Roman" panose="02020603050405020304" pitchFamily="18" charset="0"/>
              </a:rPr>
              <a:t>на дату представления бухгалтерс</a:t>
            </a:r>
            <a:r>
              <a:rPr lang="ru-RU" sz="1800" dirty="0">
                <a:latin typeface="Times New Roman" panose="02020603050405020304" pitchFamily="18" charset="0"/>
                <a:ea typeface="Times New Roman" panose="02020603050405020304" pitchFamily="18" charset="0"/>
              </a:rPr>
              <a:t>кой (финансовой) отчетности </a:t>
            </a:r>
            <a:r>
              <a:rPr lang="ru-RU" sz="1800" dirty="0">
                <a:solidFill>
                  <a:srgbClr val="000000"/>
                </a:solidFill>
                <a:latin typeface="Times New Roman" panose="02020603050405020304" pitchFamily="18" charset="0"/>
                <a:ea typeface="Times New Roman" panose="02020603050405020304" pitchFamily="18" charset="0"/>
              </a:rPr>
              <a:t>за предшествующий год</a:t>
            </a:r>
            <a:endParaRPr lang="ru-RU" sz="1800" dirty="0"/>
          </a:p>
        </p:txBody>
      </p:sp>
      <p:sp>
        <p:nvSpPr>
          <p:cNvPr id="4" name="Прямоугольник 3"/>
          <p:cNvSpPr/>
          <p:nvPr/>
        </p:nvSpPr>
        <p:spPr>
          <a:xfrm>
            <a:off x="827584" y="4077072"/>
            <a:ext cx="7344816"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12700" marR="12700" indent="457200" algn="ctr">
              <a:lnSpc>
                <a:spcPts val="1620"/>
              </a:lnSpc>
              <a:spcAft>
                <a:spcPts val="0"/>
              </a:spcAft>
            </a:pPr>
            <a:r>
              <a:rPr lang="ru-RU" sz="2000" dirty="0" smtClean="0">
                <a:solidFill>
                  <a:srgbClr val="000000"/>
                </a:solidFill>
                <a:latin typeface="Times New Roman" panose="02020603050405020304" pitchFamily="18" charset="0"/>
                <a:ea typeface="Times New Roman" panose="02020603050405020304" pitchFamily="18" charset="0"/>
              </a:rPr>
              <a:t>субъект </a:t>
            </a:r>
            <a:r>
              <a:rPr lang="ru-RU" sz="2000" dirty="0">
                <a:solidFill>
                  <a:srgbClr val="000000"/>
                </a:solidFill>
                <a:latin typeface="Times New Roman" panose="02020603050405020304" pitchFamily="18" charset="0"/>
                <a:ea typeface="Times New Roman" panose="02020603050405020304" pitchFamily="18" charset="0"/>
              </a:rPr>
              <a:t>учета применяет измененную учетную политику к </a:t>
            </a:r>
            <a:r>
              <a:rPr lang="ru-RU" sz="2000" b="1" dirty="0">
                <a:solidFill>
                  <a:srgbClr val="000000"/>
                </a:solidFill>
                <a:latin typeface="Times New Roman" panose="02020603050405020304" pitchFamily="18" charset="0"/>
                <a:ea typeface="Times New Roman" panose="02020603050405020304" pitchFamily="18" charset="0"/>
              </a:rPr>
              <a:t>фактам хозяйственной жизни, возникающим после изменения учетной </a:t>
            </a:r>
            <a:r>
              <a:rPr lang="ru-RU" sz="2000" b="1" dirty="0" smtClean="0">
                <a:solidFill>
                  <a:srgbClr val="000000"/>
                </a:solidFill>
                <a:latin typeface="Times New Roman" panose="02020603050405020304" pitchFamily="18" charset="0"/>
                <a:ea typeface="Times New Roman" panose="02020603050405020304" pitchFamily="18" charset="0"/>
              </a:rPr>
              <a:t>политики</a:t>
            </a:r>
          </a:p>
          <a:p>
            <a:pPr marL="12700" marR="12700" indent="457200" algn="ctr">
              <a:lnSpc>
                <a:spcPts val="1620"/>
              </a:lnSpc>
              <a:spcAft>
                <a:spcPts val="0"/>
              </a:spcAft>
            </a:pPr>
            <a:endParaRPr lang="ru-RU" sz="2000" b="1" dirty="0" smtClean="0">
              <a:solidFill>
                <a:srgbClr val="000000"/>
              </a:solidFill>
              <a:latin typeface="Times New Roman" panose="02020603050405020304" pitchFamily="18" charset="0"/>
              <a:ea typeface="Times New Roman" panose="02020603050405020304" pitchFamily="18" charset="0"/>
            </a:endParaRPr>
          </a:p>
          <a:p>
            <a:pPr marL="12700" marR="12700" indent="457200" algn="ctr">
              <a:lnSpc>
                <a:spcPts val="1620"/>
              </a:lnSpc>
              <a:spcAft>
                <a:spcPts val="0"/>
              </a:spcAft>
            </a:pPr>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a:t>
            </a:r>
            <a:r>
              <a:rPr lang="ru-RU" sz="2800" dirty="0">
                <a:solidFill>
                  <a:srgbClr val="000000"/>
                </a:solidFill>
                <a:latin typeface="Times New Roman" panose="02020603050405020304" pitchFamily="18" charset="0"/>
                <a:ea typeface="Times New Roman" panose="02020603050405020304" pitchFamily="18" charset="0"/>
              </a:rPr>
              <a:t>перспективное применение </a:t>
            </a:r>
            <a:r>
              <a:rPr lang="ru-RU" sz="2800" dirty="0" smtClean="0">
                <a:solidFill>
                  <a:srgbClr val="000000"/>
                </a:solidFill>
                <a:latin typeface="Times New Roman" panose="02020603050405020304" pitchFamily="18" charset="0"/>
                <a:ea typeface="Times New Roman" panose="02020603050405020304" pitchFamily="18" charset="0"/>
              </a:rPr>
              <a:t>измененной учетной политики</a:t>
            </a:r>
            <a:r>
              <a:rPr lang="ru-RU" dirty="0" smtClean="0">
                <a:solidFill>
                  <a:srgbClr val="000000"/>
                </a:solidFill>
                <a:latin typeface="Times New Roman" panose="02020603050405020304" pitchFamily="18" charset="0"/>
                <a:ea typeface="Times New Roman" panose="02020603050405020304" pitchFamily="18" charset="0"/>
              </a:rPr>
              <a:t>)</a:t>
            </a:r>
            <a:endParaRPr lang="ru-RU" dirty="0">
              <a:latin typeface="Times New Roman" panose="02020603050405020304" pitchFamily="18" charset="0"/>
              <a:ea typeface="Times New Roman" panose="02020603050405020304" pitchFamily="18" charset="0"/>
            </a:endParaRPr>
          </a:p>
        </p:txBody>
      </p:sp>
      <p:sp>
        <p:nvSpPr>
          <p:cNvPr id="5" name="TextBox 4"/>
          <p:cNvSpPr txBox="1"/>
          <p:nvPr/>
        </p:nvSpPr>
        <p:spPr>
          <a:xfrm>
            <a:off x="251520" y="1507545"/>
            <a:ext cx="4248472" cy="1938992"/>
          </a:xfrm>
          <a:prstGeom prst="rect">
            <a:avLst/>
          </a:prstGeom>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12700" marR="12700" indent="457200" algn="just">
              <a:spcAft>
                <a:spcPts val="0"/>
              </a:spcAft>
            </a:pPr>
            <a:r>
              <a:rPr lang="ru-RU" dirty="0" smtClean="0">
                <a:solidFill>
                  <a:srgbClr val="000000"/>
                </a:solidFill>
                <a:latin typeface="Times New Roman" panose="02020603050405020304" pitchFamily="18" charset="0"/>
                <a:ea typeface="Times New Roman" panose="02020603050405020304" pitchFamily="18" charset="0"/>
              </a:rPr>
              <a:t> </a:t>
            </a:r>
            <a:r>
              <a:rPr lang="ru-RU" b="1" dirty="0" smtClean="0">
                <a:solidFill>
                  <a:srgbClr val="000000"/>
                </a:solidFill>
                <a:latin typeface="Times New Roman" panose="02020603050405020304" pitchFamily="18" charset="0"/>
                <a:ea typeface="Times New Roman" panose="02020603050405020304" pitchFamily="18" charset="0"/>
              </a:rPr>
              <a:t>оценка</a:t>
            </a:r>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в денежном измерении </a:t>
            </a:r>
            <a:r>
              <a:rPr lang="ru-RU" dirty="0" smtClean="0">
                <a:solidFill>
                  <a:srgbClr val="000000"/>
                </a:solidFill>
                <a:latin typeface="Times New Roman" panose="02020603050405020304" pitchFamily="18" charset="0"/>
                <a:ea typeface="Times New Roman" panose="02020603050405020304" pitchFamily="18" charset="0"/>
              </a:rPr>
              <a:t>последствий </a:t>
            </a:r>
            <a:r>
              <a:rPr lang="ru-RU" dirty="0">
                <a:solidFill>
                  <a:srgbClr val="000000"/>
                </a:solidFill>
                <a:latin typeface="Times New Roman" panose="02020603050405020304" pitchFamily="18" charset="0"/>
                <a:ea typeface="Times New Roman" panose="02020603050405020304" pitchFamily="18" charset="0"/>
              </a:rPr>
              <a:t>такого </a:t>
            </a:r>
            <a:r>
              <a:rPr lang="ru-RU" dirty="0" smtClean="0">
                <a:solidFill>
                  <a:srgbClr val="000000"/>
                </a:solidFill>
                <a:latin typeface="Times New Roman" panose="02020603050405020304" pitchFamily="18" charset="0"/>
                <a:ea typeface="Times New Roman" panose="02020603050405020304" pitchFamily="18" charset="0"/>
              </a:rPr>
              <a:t>изменения </a:t>
            </a:r>
            <a:r>
              <a:rPr lang="ru-RU" b="1" dirty="0" smtClean="0">
                <a:solidFill>
                  <a:srgbClr val="000000"/>
                </a:solidFill>
                <a:latin typeface="Times New Roman" panose="02020603050405020304" pitchFamily="18" charset="0"/>
                <a:ea typeface="Times New Roman" panose="02020603050405020304" pitchFamily="18" charset="0"/>
              </a:rPr>
              <a:t>не </a:t>
            </a:r>
            <a:r>
              <a:rPr lang="ru-RU" b="1" dirty="0">
                <a:solidFill>
                  <a:srgbClr val="000000"/>
                </a:solidFill>
                <a:latin typeface="Times New Roman" panose="02020603050405020304" pitchFamily="18" charset="0"/>
                <a:ea typeface="Times New Roman" panose="02020603050405020304" pitchFamily="18" charset="0"/>
              </a:rPr>
              <a:t>может быть произведена </a:t>
            </a:r>
            <a:r>
              <a:rPr lang="ru-RU" dirty="0">
                <a:solidFill>
                  <a:srgbClr val="000000"/>
                </a:solidFill>
                <a:latin typeface="Times New Roman" panose="02020603050405020304" pitchFamily="18" charset="0"/>
                <a:ea typeface="Times New Roman" panose="02020603050405020304" pitchFamily="18" charset="0"/>
              </a:rPr>
              <a:t>в связи </a:t>
            </a:r>
            <a:r>
              <a:rPr lang="ru-RU" b="1" dirty="0">
                <a:solidFill>
                  <a:schemeClr val="tx1"/>
                </a:solidFill>
                <a:latin typeface="Times New Roman" panose="02020603050405020304" pitchFamily="18" charset="0"/>
                <a:ea typeface="Times New Roman" panose="02020603050405020304" pitchFamily="18" charset="0"/>
              </a:rPr>
              <a:t>с</a:t>
            </a:r>
            <a:r>
              <a:rPr lang="ru-RU" b="1" dirty="0">
                <a:solidFill>
                  <a:srgbClr val="FF0000"/>
                </a:solidFill>
                <a:latin typeface="Times New Roman" panose="02020603050405020304" pitchFamily="18" charset="0"/>
                <a:ea typeface="Times New Roman" panose="02020603050405020304" pitchFamily="18" charset="0"/>
              </a:rPr>
              <a:t> </a:t>
            </a:r>
            <a:r>
              <a:rPr lang="ru-RU" sz="2400" b="1" dirty="0">
                <a:solidFill>
                  <a:srgbClr val="FF0000"/>
                </a:solidFill>
                <a:latin typeface="Times New Roman" panose="02020603050405020304" pitchFamily="18" charset="0"/>
                <a:ea typeface="Times New Roman" panose="02020603050405020304" pitchFamily="18" charset="0"/>
              </a:rPr>
              <a:t>недостаточностью </a:t>
            </a:r>
            <a:r>
              <a:rPr lang="ru-RU" b="1" dirty="0">
                <a:solidFill>
                  <a:schemeClr val="tx1"/>
                </a:solidFill>
                <a:latin typeface="Times New Roman" panose="02020603050405020304" pitchFamily="18" charset="0"/>
                <a:ea typeface="Times New Roman" panose="02020603050405020304" pitchFamily="18" charset="0"/>
              </a:rPr>
              <a:t>(отсутствием) </a:t>
            </a:r>
            <a:r>
              <a:rPr lang="ru-RU" sz="2400" b="1" dirty="0">
                <a:solidFill>
                  <a:srgbClr val="FF0000"/>
                </a:solidFill>
                <a:latin typeface="Times New Roman" panose="02020603050405020304" pitchFamily="18" charset="0"/>
                <a:ea typeface="Times New Roman" panose="02020603050405020304" pitchFamily="18" charset="0"/>
              </a:rPr>
              <a:t>информации</a:t>
            </a:r>
            <a:r>
              <a:rPr lang="ru-RU" b="1" dirty="0">
                <a:solidFill>
                  <a:schemeClr val="tx1"/>
                </a:solidFill>
                <a:latin typeface="Times New Roman" panose="02020603050405020304" pitchFamily="18" charset="0"/>
                <a:ea typeface="Times New Roman" panose="02020603050405020304" pitchFamily="18" charset="0"/>
              </a:rPr>
              <a:t> за соответствующий предшествующий го</a:t>
            </a:r>
            <a:r>
              <a:rPr lang="ru-RU" dirty="0">
                <a:solidFill>
                  <a:schemeClr val="tx1"/>
                </a:solidFill>
                <a:latin typeface="Times New Roman" panose="02020603050405020304" pitchFamily="18" charset="0"/>
                <a:ea typeface="Times New Roman" panose="02020603050405020304" pitchFamily="18" charset="0"/>
              </a:rPr>
              <a:t>д</a:t>
            </a:r>
            <a:endParaRPr lang="ru-RU" dirty="0">
              <a:solidFill>
                <a:schemeClr val="tx1"/>
              </a:solidFill>
            </a:endParaRPr>
          </a:p>
        </p:txBody>
      </p:sp>
      <p:cxnSp>
        <p:nvCxnSpPr>
          <p:cNvPr id="7" name="Прямая со стрелкой 6"/>
          <p:cNvCxnSpPr>
            <a:stCxn id="3" idx="2"/>
            <a:endCxn id="4" idx="0"/>
          </p:cNvCxnSpPr>
          <p:nvPr/>
        </p:nvCxnSpPr>
        <p:spPr>
          <a:xfrm flipH="1">
            <a:off x="4499992" y="3354204"/>
            <a:ext cx="2376264" cy="72286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Прямая со стрелкой 8"/>
          <p:cNvCxnSpPr>
            <a:stCxn id="5" idx="2"/>
            <a:endCxn id="4" idx="0"/>
          </p:cNvCxnSpPr>
          <p:nvPr/>
        </p:nvCxnSpPr>
        <p:spPr>
          <a:xfrm>
            <a:off x="2375756" y="3446537"/>
            <a:ext cx="2124236" cy="63053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6" name="Номер слайда 5"/>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38</a:t>
            </a:fld>
            <a:endParaRPr lang="ru-RU" spc="-4" dirty="0">
              <a:latin typeface="Arial"/>
              <a:cs typeface="Arial"/>
            </a:endParaRPr>
          </a:p>
        </p:txBody>
      </p:sp>
      <p:sp>
        <p:nvSpPr>
          <p:cNvPr id="11" name="Овал 10"/>
          <p:cNvSpPr/>
          <p:nvPr/>
        </p:nvSpPr>
        <p:spPr>
          <a:xfrm>
            <a:off x="251520" y="1268760"/>
            <a:ext cx="576064" cy="473745"/>
          </a:xfrm>
          <a:prstGeom prst="ellipse">
            <a:avLst/>
          </a:prstGeom>
          <a:ln>
            <a:solidFill>
              <a:srgbClr val="FF006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1</a:t>
            </a:r>
            <a:endParaRPr lang="ru-RU" b="1" dirty="0">
              <a:solidFill>
                <a:srgbClr val="FF0000"/>
              </a:solidFill>
            </a:endParaRPr>
          </a:p>
        </p:txBody>
      </p:sp>
      <p:sp>
        <p:nvSpPr>
          <p:cNvPr id="12" name="Овал 11"/>
          <p:cNvSpPr/>
          <p:nvPr/>
        </p:nvSpPr>
        <p:spPr>
          <a:xfrm>
            <a:off x="4644008" y="1268760"/>
            <a:ext cx="576064" cy="473745"/>
          </a:xfrm>
          <a:prstGeom prst="ellipse">
            <a:avLst/>
          </a:prstGeom>
          <a:ln>
            <a:solidFill>
              <a:srgbClr val="FF006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2</a:t>
            </a:r>
            <a:endParaRPr lang="ru-RU" b="1" dirty="0">
              <a:solidFill>
                <a:srgbClr val="FF0000"/>
              </a:solidFill>
            </a:endParaRPr>
          </a:p>
        </p:txBody>
      </p:sp>
    </p:spTree>
    <p:extLst>
      <p:ext uri="{BB962C8B-B14F-4D97-AF65-F5344CB8AC3E}">
        <p14:creationId xmlns:p14="http://schemas.microsoft.com/office/powerpoint/2010/main" val="32266897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32678" y="476672"/>
            <a:ext cx="8531810" cy="369332"/>
          </a:xfrm>
        </p:spPr>
        <p:txBody>
          <a:bodyPr/>
          <a:lstStyle/>
          <a:p>
            <a:pPr algn="ctr"/>
            <a:r>
              <a:rPr lang="ru-RU" sz="2400" b="1" dirty="0" smtClean="0"/>
              <a:t>Отчет о финансовых результатах деятельности (ф. 0503121)</a:t>
            </a:r>
            <a:endParaRPr lang="ru-RU" sz="24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13" y="1609725"/>
            <a:ext cx="7724775"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Овал 3"/>
          <p:cNvSpPr/>
          <p:nvPr/>
        </p:nvSpPr>
        <p:spPr>
          <a:xfrm>
            <a:off x="5482952" y="2852936"/>
            <a:ext cx="529208" cy="216024"/>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39</a:t>
            </a:fld>
            <a:endParaRPr lang="ru-RU" spc="-4" dirty="0">
              <a:latin typeface="Arial"/>
              <a:cs typeface="Arial"/>
            </a:endParaRPr>
          </a:p>
        </p:txBody>
      </p:sp>
    </p:spTree>
    <p:extLst>
      <p:ext uri="{BB962C8B-B14F-4D97-AF65-F5344CB8AC3E}">
        <p14:creationId xmlns:p14="http://schemas.microsoft.com/office/powerpoint/2010/main" val="13438532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37442" y="116632"/>
            <a:ext cx="7622989" cy="95410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800" kern="0" dirty="0">
                <a:solidFill>
                  <a:srgbClr val="000000"/>
                </a:solidFill>
                <a:latin typeface="Times New Roman" panose="02020603050405020304" pitchFamily="18" charset="0"/>
                <a:ea typeface="Times New Roman" panose="02020603050405020304" pitchFamily="18" charset="0"/>
                <a:cs typeface="Times New Roman"/>
              </a:rPr>
              <a:t>СГС «Учетная политика, оценочные значения и ошибки» </a:t>
            </a:r>
            <a:r>
              <a:rPr lang="ru-RU" sz="2800" kern="0" dirty="0" smtClean="0">
                <a:solidFill>
                  <a:srgbClr val="000000"/>
                </a:solidFill>
                <a:latin typeface="Times New Roman" panose="02020603050405020304" pitchFamily="18" charset="0"/>
                <a:ea typeface="Times New Roman" panose="02020603050405020304" pitchFamily="18" charset="0"/>
                <a:cs typeface="Times New Roman"/>
              </a:rPr>
              <a:t>устанавливает</a:t>
            </a:r>
            <a:endParaRPr lang="ru-RU" sz="2800" dirty="0">
              <a:solidFill>
                <a:prstClr val="black"/>
              </a:solidFill>
            </a:endParaRPr>
          </a:p>
        </p:txBody>
      </p:sp>
      <p:sp>
        <p:nvSpPr>
          <p:cNvPr id="7" name="TextBox 6"/>
          <p:cNvSpPr txBox="1"/>
          <p:nvPr/>
        </p:nvSpPr>
        <p:spPr>
          <a:xfrm>
            <a:off x="223700" y="1411257"/>
            <a:ext cx="3234788" cy="400110"/>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marR="12700">
              <a:buClr>
                <a:srgbClr val="000000"/>
              </a:buClr>
              <a:buSzPts val="1400"/>
            </a:pPr>
            <a:r>
              <a:rPr lang="ru-RU" sz="2000" b="1" dirty="0">
                <a:solidFill>
                  <a:srgbClr val="000000"/>
                </a:solidFill>
                <a:latin typeface="Times New Roman" panose="02020603050405020304" pitchFamily="18" charset="0"/>
                <a:ea typeface="Times New Roman" panose="02020603050405020304" pitchFamily="18" charset="0"/>
              </a:rPr>
              <a:t>Единые </a:t>
            </a:r>
            <a:r>
              <a:rPr lang="ru-RU" sz="2000" b="1" dirty="0" smtClean="0">
                <a:solidFill>
                  <a:srgbClr val="000000"/>
                </a:solidFill>
                <a:latin typeface="Times New Roman" panose="02020603050405020304" pitchFamily="18" charset="0"/>
                <a:ea typeface="Times New Roman" panose="02020603050405020304" pitchFamily="18" charset="0"/>
              </a:rPr>
              <a:t>требования</a:t>
            </a:r>
            <a:endParaRPr lang="ru-RU" dirty="0">
              <a:solidFill>
                <a:prstClr val="black"/>
              </a:solidFill>
            </a:endParaRPr>
          </a:p>
        </p:txBody>
      </p:sp>
      <p:sp>
        <p:nvSpPr>
          <p:cNvPr id="8" name="TextBox 7"/>
          <p:cNvSpPr txBox="1"/>
          <p:nvPr/>
        </p:nvSpPr>
        <p:spPr>
          <a:xfrm>
            <a:off x="32988" y="3062525"/>
            <a:ext cx="2019887"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a:solidFill>
                  <a:srgbClr val="000000"/>
                </a:solidFill>
                <a:latin typeface="Times New Roman" panose="02020603050405020304" pitchFamily="18" charset="0"/>
                <a:ea typeface="Times New Roman" panose="02020603050405020304" pitchFamily="18" charset="0"/>
              </a:rPr>
              <a:t>к </a:t>
            </a:r>
            <a:r>
              <a:rPr lang="ru-RU" dirty="0" smtClean="0">
                <a:solidFill>
                  <a:srgbClr val="000000"/>
                </a:solidFill>
                <a:latin typeface="Times New Roman" panose="02020603050405020304" pitchFamily="18" charset="0"/>
                <a:ea typeface="Times New Roman" panose="02020603050405020304" pitchFamily="18" charset="0"/>
              </a:rPr>
              <a:t>формированию</a:t>
            </a:r>
            <a:endParaRPr lang="ru-RU" dirty="0">
              <a:solidFill>
                <a:prstClr val="black"/>
              </a:solidFill>
            </a:endParaRPr>
          </a:p>
        </p:txBody>
      </p:sp>
      <p:sp>
        <p:nvSpPr>
          <p:cNvPr id="10" name="TextBox 9"/>
          <p:cNvSpPr txBox="1"/>
          <p:nvPr/>
        </p:nvSpPr>
        <p:spPr>
          <a:xfrm>
            <a:off x="1025160" y="3611491"/>
            <a:ext cx="163186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a:solidFill>
                  <a:srgbClr val="000000"/>
                </a:solidFill>
                <a:latin typeface="Times New Roman" panose="02020603050405020304" pitchFamily="18" charset="0"/>
                <a:ea typeface="Times New Roman" panose="02020603050405020304" pitchFamily="18" charset="0"/>
              </a:rPr>
              <a:t>утверждению</a:t>
            </a:r>
            <a:endParaRPr lang="ru-RU" dirty="0">
              <a:solidFill>
                <a:prstClr val="black"/>
              </a:solidFill>
            </a:endParaRPr>
          </a:p>
        </p:txBody>
      </p:sp>
      <p:sp>
        <p:nvSpPr>
          <p:cNvPr id="14" name="TextBox 13"/>
          <p:cNvSpPr txBox="1"/>
          <p:nvPr/>
        </p:nvSpPr>
        <p:spPr>
          <a:xfrm>
            <a:off x="2089366" y="4158142"/>
            <a:ext cx="1384201"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a:solidFill>
                  <a:srgbClr val="000000"/>
                </a:solidFill>
                <a:latin typeface="Times New Roman" panose="02020603050405020304" pitchFamily="18" charset="0"/>
                <a:ea typeface="Times New Roman" panose="02020603050405020304" pitchFamily="18" charset="0"/>
              </a:rPr>
              <a:t>изменению учетной политики</a:t>
            </a:r>
            <a:endParaRPr lang="ru-RU" dirty="0">
              <a:solidFill>
                <a:prstClr val="black"/>
              </a:solidFill>
            </a:endParaRPr>
          </a:p>
        </p:txBody>
      </p:sp>
      <p:cxnSp>
        <p:nvCxnSpPr>
          <p:cNvPr id="16" name="Прямая со стрелкой 15"/>
          <p:cNvCxnSpPr/>
          <p:nvPr/>
        </p:nvCxnSpPr>
        <p:spPr>
          <a:xfrm flipH="1">
            <a:off x="837443" y="1894382"/>
            <a:ext cx="1010722" cy="112636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9" name="Прямая со стрелкой 18"/>
          <p:cNvCxnSpPr/>
          <p:nvPr/>
        </p:nvCxnSpPr>
        <p:spPr>
          <a:xfrm>
            <a:off x="1841094" y="1948896"/>
            <a:ext cx="779431" cy="166173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5" name="Прямая со стрелкой 24"/>
          <p:cNvCxnSpPr/>
          <p:nvPr/>
        </p:nvCxnSpPr>
        <p:spPr>
          <a:xfrm>
            <a:off x="1887119" y="1894382"/>
            <a:ext cx="1586448" cy="221628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8" name="TextBox 27"/>
          <p:cNvSpPr txBox="1"/>
          <p:nvPr/>
        </p:nvSpPr>
        <p:spPr>
          <a:xfrm>
            <a:off x="5148064" y="1411257"/>
            <a:ext cx="3312368" cy="1323439"/>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2000" b="1" dirty="0" smtClean="0">
                <a:solidFill>
                  <a:srgbClr val="000000"/>
                </a:solidFill>
                <a:latin typeface="Times New Roman" panose="02020603050405020304" pitchFamily="18" charset="0"/>
                <a:ea typeface="Times New Roman" panose="02020603050405020304" pitchFamily="18" charset="0"/>
              </a:rPr>
              <a:t>Единые правила </a:t>
            </a:r>
            <a:r>
              <a:rPr lang="ru-RU" sz="2000" dirty="0">
                <a:solidFill>
                  <a:srgbClr val="000000"/>
                </a:solidFill>
                <a:latin typeface="Times New Roman" panose="02020603050405020304" pitchFamily="18" charset="0"/>
                <a:ea typeface="Times New Roman" panose="02020603050405020304" pitchFamily="18" charset="0"/>
              </a:rPr>
              <a:t>отражения в бухгалтерской (финансовой) </a:t>
            </a:r>
            <a:r>
              <a:rPr lang="ru-RU" sz="2000" dirty="0" smtClean="0">
                <a:solidFill>
                  <a:srgbClr val="000000"/>
                </a:solidFill>
                <a:latin typeface="Times New Roman" panose="02020603050405020304" pitchFamily="18" charset="0"/>
                <a:ea typeface="Times New Roman" panose="02020603050405020304" pitchFamily="18" charset="0"/>
              </a:rPr>
              <a:t>отчетности</a:t>
            </a:r>
          </a:p>
          <a:p>
            <a:endParaRPr lang="ru-RU" sz="2000" dirty="0">
              <a:solidFill>
                <a:prstClr val="black"/>
              </a:solidFill>
            </a:endParaRPr>
          </a:p>
        </p:txBody>
      </p:sp>
      <p:sp>
        <p:nvSpPr>
          <p:cNvPr id="29" name="TextBox 28"/>
          <p:cNvSpPr txBox="1"/>
          <p:nvPr/>
        </p:nvSpPr>
        <p:spPr>
          <a:xfrm>
            <a:off x="4067944" y="3036370"/>
            <a:ext cx="252028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a:solidFill>
                  <a:srgbClr val="000000"/>
                </a:solidFill>
                <a:latin typeface="Times New Roman" panose="02020603050405020304" pitchFamily="18" charset="0"/>
                <a:ea typeface="Times New Roman" panose="02020603050405020304" pitchFamily="18" charset="0"/>
              </a:rPr>
              <a:t>последствий изменения учетной политики</a:t>
            </a:r>
            <a:endParaRPr lang="ru-RU" dirty="0">
              <a:solidFill>
                <a:prstClr val="black"/>
              </a:solidFill>
            </a:endParaRPr>
          </a:p>
        </p:txBody>
      </p:sp>
      <p:sp>
        <p:nvSpPr>
          <p:cNvPr id="31" name="TextBox 30"/>
          <p:cNvSpPr txBox="1"/>
          <p:nvPr/>
        </p:nvSpPr>
        <p:spPr>
          <a:xfrm>
            <a:off x="4401369" y="4291651"/>
            <a:ext cx="3064750" cy="510845"/>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marR="12700" indent="469900" algn="just">
              <a:lnSpc>
                <a:spcPts val="1620"/>
              </a:lnSpc>
            </a:pPr>
            <a:r>
              <a:rPr lang="ru-RU" dirty="0">
                <a:solidFill>
                  <a:srgbClr val="000000"/>
                </a:solidFill>
                <a:latin typeface="Times New Roman" panose="02020603050405020304" pitchFamily="18" charset="0"/>
                <a:ea typeface="Times New Roman" panose="02020603050405020304" pitchFamily="18" charset="0"/>
              </a:rPr>
              <a:t>последствий изменения </a:t>
            </a:r>
            <a:endParaRPr lang="ru-RU" dirty="0" smtClean="0">
              <a:solidFill>
                <a:srgbClr val="000000"/>
              </a:solidFill>
              <a:latin typeface="Times New Roman" panose="02020603050405020304" pitchFamily="18" charset="0"/>
              <a:ea typeface="Times New Roman" panose="02020603050405020304" pitchFamily="18" charset="0"/>
            </a:endParaRPr>
          </a:p>
          <a:p>
            <a:pPr marR="12700" indent="469900" algn="just">
              <a:lnSpc>
                <a:spcPts val="1620"/>
              </a:lnSpc>
            </a:pPr>
            <a:r>
              <a:rPr lang="ru-RU" dirty="0" smtClean="0">
                <a:solidFill>
                  <a:srgbClr val="000000"/>
                </a:solidFill>
                <a:latin typeface="Times New Roman" panose="02020603050405020304" pitchFamily="18" charset="0"/>
                <a:ea typeface="Times New Roman" panose="02020603050405020304" pitchFamily="18" charset="0"/>
              </a:rPr>
              <a:t>оценочных </a:t>
            </a:r>
            <a:r>
              <a:rPr lang="ru-RU" dirty="0">
                <a:solidFill>
                  <a:srgbClr val="000000"/>
                </a:solidFill>
                <a:latin typeface="Times New Roman" panose="02020603050405020304" pitchFamily="18" charset="0"/>
                <a:ea typeface="Times New Roman" panose="02020603050405020304" pitchFamily="18" charset="0"/>
              </a:rPr>
              <a:t>значений</a:t>
            </a:r>
            <a:endParaRPr lang="ru-RU" dirty="0">
              <a:solidFill>
                <a:prstClr val="black"/>
              </a:solidFill>
            </a:endParaRPr>
          </a:p>
        </p:txBody>
      </p:sp>
      <p:sp>
        <p:nvSpPr>
          <p:cNvPr id="32" name="TextBox 31"/>
          <p:cNvSpPr txBox="1"/>
          <p:nvPr/>
        </p:nvSpPr>
        <p:spPr>
          <a:xfrm>
            <a:off x="6884495" y="5025212"/>
            <a:ext cx="226555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a:solidFill>
                  <a:srgbClr val="000000"/>
                </a:solidFill>
                <a:latin typeface="Times New Roman" panose="02020603050405020304" pitchFamily="18" charset="0"/>
                <a:ea typeface="Times New Roman" panose="02020603050405020304" pitchFamily="18" charset="0"/>
              </a:rPr>
              <a:t>исправлений ошибок</a:t>
            </a:r>
            <a:endParaRPr lang="ru-RU" dirty="0">
              <a:solidFill>
                <a:prstClr val="black"/>
              </a:solidFill>
            </a:endParaRPr>
          </a:p>
        </p:txBody>
      </p:sp>
      <p:cxnSp>
        <p:nvCxnSpPr>
          <p:cNvPr id="47" name="Прямая со стрелкой 46"/>
          <p:cNvCxnSpPr>
            <a:stCxn id="28" idx="2"/>
          </p:cNvCxnSpPr>
          <p:nvPr/>
        </p:nvCxnSpPr>
        <p:spPr>
          <a:xfrm flipH="1">
            <a:off x="5904148" y="2734696"/>
            <a:ext cx="900100" cy="28448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9" name="Прямая со стрелкой 48"/>
          <p:cNvCxnSpPr/>
          <p:nvPr/>
        </p:nvCxnSpPr>
        <p:spPr>
          <a:xfrm>
            <a:off x="6804248" y="2659263"/>
            <a:ext cx="296271" cy="165917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1" name="Прямая со стрелкой 50"/>
          <p:cNvCxnSpPr>
            <a:stCxn id="28" idx="2"/>
          </p:cNvCxnSpPr>
          <p:nvPr/>
        </p:nvCxnSpPr>
        <p:spPr>
          <a:xfrm>
            <a:off x="6804248" y="2734696"/>
            <a:ext cx="1638099" cy="228232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3" name="Прямая со стрелкой 52"/>
          <p:cNvCxnSpPr>
            <a:stCxn id="5" idx="2"/>
          </p:cNvCxnSpPr>
          <p:nvPr/>
        </p:nvCxnSpPr>
        <p:spPr>
          <a:xfrm flipH="1">
            <a:off x="3156779" y="1070739"/>
            <a:ext cx="1492158" cy="2562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5" name="Прямая со стрелкой 54"/>
          <p:cNvCxnSpPr/>
          <p:nvPr/>
        </p:nvCxnSpPr>
        <p:spPr>
          <a:xfrm>
            <a:off x="4659688" y="1070739"/>
            <a:ext cx="1643146" cy="34051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a:t>
            </a:fld>
            <a:endParaRPr lang="ru-RU" spc="-4" dirty="0">
              <a:latin typeface="Arial"/>
              <a:cs typeface="Arial"/>
            </a:endParaRPr>
          </a:p>
        </p:txBody>
      </p:sp>
    </p:spTree>
    <p:extLst>
      <p:ext uri="{BB962C8B-B14F-4D97-AF65-F5344CB8AC3E}">
        <p14:creationId xmlns:p14="http://schemas.microsoft.com/office/powerpoint/2010/main" val="42493909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380232"/>
          </a:xfrm>
          <a:prstGeom prst="rect">
            <a:avLst/>
          </a:prstGeom>
        </p:spPr>
        <p:txBody>
          <a:bodyPr vert="horz" wrap="square" lIns="0" tIns="0" rIns="0" bIns="0" rtlCol="0">
            <a:spAutoFit/>
          </a:bodyPr>
          <a:lstStyle/>
          <a:p>
            <a:pPr marL="302575" indent="-302575"/>
            <a:r>
              <a:rPr lang="ru-RU" dirty="0" smtClean="0">
                <a:latin typeface="Times New Roman" panose="02020603050405020304" pitchFamily="18" charset="0"/>
                <a:cs typeface="Times New Roman" panose="02020603050405020304" pitchFamily="18" charset="0"/>
              </a:rPr>
              <a:t>Ретроспективное применение изменений УП</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Схема 14"/>
          <p:cNvGraphicFramePr/>
          <p:nvPr>
            <p:extLst>
              <p:ext uri="{D42A27DB-BD31-4B8C-83A1-F6EECF244321}">
                <p14:modId xmlns:p14="http://schemas.microsoft.com/office/powerpoint/2010/main" val="968404152"/>
              </p:ext>
            </p:extLst>
          </p:nvPr>
        </p:nvGraphicFramePr>
        <p:xfrm>
          <a:off x="840603" y="1196752"/>
          <a:ext cx="7632848"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40</a:t>
            </a:fld>
            <a:endParaRPr lang="ru-RU" spc="-4" dirty="0">
              <a:latin typeface="Arial"/>
              <a:cs typeface="Arial"/>
            </a:endParaRPr>
          </a:p>
        </p:txBody>
      </p:sp>
    </p:spTree>
    <p:extLst>
      <p:ext uri="{BB962C8B-B14F-4D97-AF65-F5344CB8AC3E}">
        <p14:creationId xmlns:p14="http://schemas.microsoft.com/office/powerpoint/2010/main" val="35638252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08214" cy="738664"/>
          </a:xfrm>
        </p:spPr>
        <p:txBody>
          <a:bodyPr/>
          <a:lstStyle/>
          <a:p>
            <a:pPr algn="ctr"/>
            <a:r>
              <a:rPr lang="ru-RU" sz="2400" dirty="0">
                <a:solidFill>
                  <a:srgbClr val="000000"/>
                </a:solidFill>
                <a:latin typeface="Times New Roman" panose="02020603050405020304" pitchFamily="18" charset="0"/>
                <a:ea typeface="Times New Roman" panose="02020603050405020304" pitchFamily="18" charset="0"/>
              </a:rPr>
              <a:t>Раскрытие в бухгалтерской (финансовой) отчетности информации о положениях учетной политики </a:t>
            </a:r>
            <a:endParaRPr lang="ru-RU" sz="2400" dirty="0"/>
          </a:p>
        </p:txBody>
      </p:sp>
      <p:sp>
        <p:nvSpPr>
          <p:cNvPr id="3" name="Текст 2"/>
          <p:cNvSpPr>
            <a:spLocks noGrp="1"/>
          </p:cNvSpPr>
          <p:nvPr>
            <p:ph type="body" idx="1"/>
          </p:nvPr>
        </p:nvSpPr>
        <p:spPr>
          <a:xfrm>
            <a:off x="216338" y="1172023"/>
            <a:ext cx="8711322" cy="4431983"/>
          </a:xfrm>
        </p:spPr>
        <p:txBody>
          <a:bodyPr/>
          <a:lstStyle/>
          <a:p>
            <a:pPr algn="just"/>
            <a:r>
              <a:rPr lang="ru-RU" sz="3200" dirty="0" smtClean="0">
                <a:solidFill>
                  <a:srgbClr val="000000"/>
                </a:solidFill>
                <a:latin typeface="Times New Roman" panose="02020603050405020304" pitchFamily="18" charset="0"/>
                <a:ea typeface="Times New Roman" panose="02020603050405020304" pitchFamily="18" charset="0"/>
              </a:rPr>
              <a:t>В </a:t>
            </a:r>
            <a:r>
              <a:rPr lang="ru-RU" sz="3200" dirty="0">
                <a:solidFill>
                  <a:srgbClr val="000000"/>
                </a:solidFill>
                <a:latin typeface="Times New Roman" panose="02020603050405020304" pitchFamily="18" charset="0"/>
                <a:ea typeface="Times New Roman" panose="02020603050405020304" pitchFamily="18" charset="0"/>
              </a:rPr>
              <a:t>Сведениях об особенностях ведения бюджетного учета </a:t>
            </a:r>
            <a:r>
              <a:rPr lang="ru-RU" sz="3200" dirty="0" smtClean="0">
                <a:solidFill>
                  <a:srgbClr val="000000"/>
                </a:solidFill>
                <a:latin typeface="Times New Roman" panose="02020603050405020304" pitchFamily="18" charset="0"/>
                <a:ea typeface="Times New Roman" panose="02020603050405020304" pitchFamily="18" charset="0"/>
              </a:rPr>
              <a:t>(Таблица № 4) раздела 5 Пояснительной записки (ф. 0503160)</a:t>
            </a:r>
          </a:p>
          <a:p>
            <a:pPr algn="just"/>
            <a:endParaRPr lang="ru-RU" sz="3200" dirty="0">
              <a:solidFill>
                <a:srgbClr val="000000"/>
              </a:solidFill>
              <a:latin typeface="Times New Roman" panose="02020603050405020304" pitchFamily="18" charset="0"/>
              <a:ea typeface="Times New Roman" panose="02020603050405020304" pitchFamily="18" charset="0"/>
            </a:endParaRPr>
          </a:p>
          <a:p>
            <a:pPr algn="just"/>
            <a:r>
              <a:rPr lang="ru-RU" sz="3200" dirty="0" smtClean="0">
                <a:solidFill>
                  <a:srgbClr val="000000"/>
                </a:solidFill>
                <a:latin typeface="Times New Roman" panose="02020603050405020304" pitchFamily="18" charset="0"/>
                <a:ea typeface="Times New Roman" panose="02020603050405020304" pitchFamily="18" charset="0"/>
              </a:rPr>
              <a:t>В Сведениях </a:t>
            </a:r>
            <a:r>
              <a:rPr lang="ru-RU" sz="3200" dirty="0">
                <a:solidFill>
                  <a:srgbClr val="000000"/>
                </a:solidFill>
                <a:latin typeface="Times New Roman" panose="02020603050405020304" pitchFamily="18" charset="0"/>
                <a:ea typeface="Times New Roman" panose="02020603050405020304" pitchFamily="18" charset="0"/>
              </a:rPr>
              <a:t>об особенностях ведения учреждением бухгалтерского </a:t>
            </a:r>
            <a:r>
              <a:rPr lang="ru-RU" sz="3200" dirty="0" smtClean="0">
                <a:solidFill>
                  <a:srgbClr val="000000"/>
                </a:solidFill>
                <a:latin typeface="Times New Roman" panose="02020603050405020304" pitchFamily="18" charset="0"/>
                <a:ea typeface="Times New Roman" panose="02020603050405020304" pitchFamily="18" charset="0"/>
              </a:rPr>
              <a:t>учета  (Таблица   №4</a:t>
            </a:r>
            <a:r>
              <a:rPr lang="ru-RU" sz="3200" dirty="0">
                <a:solidFill>
                  <a:srgbClr val="000000"/>
                </a:solidFill>
                <a:latin typeface="Times New Roman" panose="02020603050405020304" pitchFamily="18" charset="0"/>
                <a:ea typeface="Times New Roman" panose="02020603050405020304" pitchFamily="18" charset="0"/>
              </a:rPr>
              <a:t>) </a:t>
            </a:r>
            <a:r>
              <a:rPr lang="ru-RU" sz="3200" dirty="0" smtClean="0">
                <a:solidFill>
                  <a:srgbClr val="000000"/>
                </a:solidFill>
                <a:latin typeface="Times New Roman" panose="02020603050405020304" pitchFamily="18" charset="0"/>
                <a:ea typeface="Times New Roman" panose="02020603050405020304" pitchFamily="18" charset="0"/>
              </a:rPr>
              <a:t>раздела 5 Пояснительной </a:t>
            </a:r>
            <a:r>
              <a:rPr lang="ru-RU" sz="3200" dirty="0">
                <a:solidFill>
                  <a:srgbClr val="000000"/>
                </a:solidFill>
                <a:latin typeface="Times New Roman" panose="02020603050405020304" pitchFamily="18" charset="0"/>
                <a:ea typeface="Times New Roman" panose="02020603050405020304" pitchFamily="18" charset="0"/>
              </a:rPr>
              <a:t>записки к Балансу учреждения </a:t>
            </a:r>
            <a:r>
              <a:rPr lang="ru-RU" sz="3200" dirty="0" smtClean="0">
                <a:solidFill>
                  <a:srgbClr val="000000"/>
                </a:solidFill>
                <a:latin typeface="Times New Roman" panose="02020603050405020304" pitchFamily="18" charset="0"/>
                <a:ea typeface="Times New Roman" panose="02020603050405020304" pitchFamily="18" charset="0"/>
              </a:rPr>
              <a:t>  (</a:t>
            </a:r>
            <a:r>
              <a:rPr lang="ru-RU" sz="3200" dirty="0">
                <a:solidFill>
                  <a:srgbClr val="000000"/>
                </a:solidFill>
                <a:latin typeface="Times New Roman" panose="02020603050405020304" pitchFamily="18" charset="0"/>
                <a:ea typeface="Times New Roman" panose="02020603050405020304" pitchFamily="18" charset="0"/>
              </a:rPr>
              <a:t>ф. 0503760</a:t>
            </a:r>
            <a:r>
              <a:rPr lang="ru-RU" sz="3200" dirty="0" smtClean="0">
                <a:solidFill>
                  <a:srgbClr val="000000"/>
                </a:solidFill>
                <a:latin typeface="Times New Roman" panose="02020603050405020304" pitchFamily="18" charset="0"/>
                <a:ea typeface="Times New Roman" panose="02020603050405020304" pitchFamily="18" charset="0"/>
              </a:rPr>
              <a:t>)</a:t>
            </a:r>
            <a:endParaRPr lang="ru-RU" sz="3200" dirty="0">
              <a:latin typeface="Times New Roman" panose="02020603050405020304" pitchFamily="18" charset="0"/>
              <a:ea typeface="Times New Roman" panose="02020603050405020304" pitchFamily="18" charset="0"/>
            </a:endParaRPr>
          </a:p>
          <a:p>
            <a:endParaRPr lang="ru-RU" sz="32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41</a:t>
            </a:fld>
            <a:endParaRPr lang="ru-RU" spc="-4" dirty="0">
              <a:latin typeface="Arial"/>
              <a:cs typeface="Arial"/>
            </a:endParaRPr>
          </a:p>
        </p:txBody>
      </p:sp>
    </p:spTree>
    <p:extLst>
      <p:ext uri="{BB962C8B-B14F-4D97-AF65-F5344CB8AC3E}">
        <p14:creationId xmlns:p14="http://schemas.microsoft.com/office/powerpoint/2010/main" val="23571084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8" y="44624"/>
            <a:ext cx="7920182" cy="861774"/>
          </a:xfrm>
        </p:spPr>
        <p:txBody>
          <a:bodyPr/>
          <a:lstStyle/>
          <a:p>
            <a:pPr algn="ctr"/>
            <a:r>
              <a:rPr lang="ru-RU" sz="2800" dirty="0" smtClean="0">
                <a:solidFill>
                  <a:srgbClr val="000000"/>
                </a:solidFill>
                <a:latin typeface="Times New Roman" panose="02020603050405020304" pitchFamily="18" charset="0"/>
                <a:ea typeface="Times New Roman" panose="02020603050405020304" pitchFamily="18" charset="0"/>
              </a:rPr>
              <a:t>Раскрытие последствий </a:t>
            </a:r>
            <a:r>
              <a:rPr lang="ru-RU" sz="2800" dirty="0">
                <a:solidFill>
                  <a:srgbClr val="000000"/>
                </a:solidFill>
                <a:latin typeface="Times New Roman" panose="02020603050405020304" pitchFamily="18" charset="0"/>
                <a:ea typeface="Times New Roman" panose="02020603050405020304" pitchFamily="18" charset="0"/>
              </a:rPr>
              <a:t>изменения учетной политики</a:t>
            </a:r>
            <a:endParaRPr lang="ru-RU" dirty="0"/>
          </a:p>
        </p:txBody>
      </p:sp>
      <p:sp>
        <p:nvSpPr>
          <p:cNvPr id="3" name="Текст 2"/>
          <p:cNvSpPr>
            <a:spLocks noGrp="1"/>
          </p:cNvSpPr>
          <p:nvPr>
            <p:ph type="body" idx="1"/>
          </p:nvPr>
        </p:nvSpPr>
        <p:spPr>
          <a:xfrm>
            <a:off x="323528" y="2105250"/>
            <a:ext cx="8711322" cy="4493538"/>
          </a:xfrm>
        </p:spPr>
        <p:txBody>
          <a:bodyPr/>
          <a:lstStyle/>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r>
              <a:rPr lang="ru-RU" sz="2000" dirty="0" smtClean="0">
                <a:solidFill>
                  <a:srgbClr val="000000"/>
                </a:solidFill>
                <a:latin typeface="Times New Roman" panose="02020603050405020304" pitchFamily="18" charset="0"/>
                <a:ea typeface="Times New Roman" panose="02020603050405020304" pitchFamily="18" charset="0"/>
              </a:rPr>
              <a:t> </a:t>
            </a:r>
            <a:r>
              <a:rPr lang="ru-RU" sz="1600" dirty="0" smtClean="0">
                <a:solidFill>
                  <a:srgbClr val="000000"/>
                </a:solidFill>
                <a:latin typeface="Times New Roman" panose="02020603050405020304" pitchFamily="18" charset="0"/>
                <a:ea typeface="Times New Roman" panose="02020603050405020304" pitchFamily="18" charset="0"/>
              </a:rPr>
              <a:t> </a:t>
            </a:r>
            <a:r>
              <a:rPr lang="ru-RU" sz="2000" dirty="0" smtClean="0">
                <a:solidFill>
                  <a:srgbClr val="000000"/>
                </a:solidFill>
                <a:latin typeface="Times New Roman" panose="02020603050405020304" pitchFamily="18" charset="0"/>
                <a:ea typeface="Times New Roman" panose="02020603050405020304" pitchFamily="18" charset="0"/>
              </a:rPr>
              <a:t>3.</a:t>
            </a:r>
            <a:r>
              <a:rPr lang="ru-RU" sz="2000" dirty="0" smtClean="0">
                <a:solidFill>
                  <a:srgbClr val="FF0000"/>
                </a:solidFill>
                <a:latin typeface="Times New Roman" panose="02020603050405020304" pitchFamily="18" charset="0"/>
                <a:ea typeface="Times New Roman" panose="02020603050405020304" pitchFamily="18" charset="0"/>
              </a:rPr>
              <a:t>Порядок </a:t>
            </a:r>
            <a:r>
              <a:rPr lang="ru-RU" sz="2000" dirty="0">
                <a:solidFill>
                  <a:srgbClr val="FF0000"/>
                </a:solidFill>
                <a:latin typeface="Times New Roman" panose="02020603050405020304" pitchFamily="18" charset="0"/>
                <a:ea typeface="Times New Roman" panose="02020603050405020304" pitchFamily="18" charset="0"/>
              </a:rPr>
              <a:t>отражения последствий изменения учетной политики </a:t>
            </a:r>
            <a:r>
              <a:rPr lang="ru-RU" sz="2000" dirty="0">
                <a:solidFill>
                  <a:srgbClr val="000000"/>
                </a:solidFill>
                <a:latin typeface="Times New Roman" panose="02020603050405020304" pitchFamily="18" charset="0"/>
                <a:ea typeface="Times New Roman" panose="02020603050405020304" pitchFamily="18" charset="0"/>
              </a:rPr>
              <a:t>в бухгалтерской (финансовой) отчетности, включая указание на обстоятельства, в связи с которыми применяется выбранный способ ведения бухгалтерского учета, и дату, с которой он применяется в связи с изменением учетной </a:t>
            </a:r>
            <a:r>
              <a:rPr lang="ru-RU" sz="2000" dirty="0" smtClean="0">
                <a:solidFill>
                  <a:srgbClr val="000000"/>
                </a:solidFill>
                <a:latin typeface="Times New Roman" panose="02020603050405020304" pitchFamily="18" charset="0"/>
                <a:ea typeface="Times New Roman" panose="02020603050405020304" pitchFamily="18" charset="0"/>
              </a:rPr>
              <a:t>политики</a:t>
            </a:r>
          </a:p>
          <a:p>
            <a:pPr marL="12700" marR="12700" algn="just">
              <a:spcAft>
                <a:spcPts val="0"/>
              </a:spcAft>
            </a:pPr>
            <a:r>
              <a:rPr lang="ru-RU" sz="3200" dirty="0" smtClean="0">
                <a:solidFill>
                  <a:srgbClr val="FF0000"/>
                </a:solidFill>
                <a:latin typeface="Times New Roman" panose="02020603050405020304" pitchFamily="18" charset="0"/>
                <a:ea typeface="Times New Roman" panose="02020603050405020304" pitchFamily="18" charset="0"/>
              </a:rPr>
              <a:t>!</a:t>
            </a:r>
            <a:r>
              <a:rPr lang="ru-RU" sz="2000" dirty="0" smtClean="0">
                <a:solidFill>
                  <a:srgbClr val="000000"/>
                </a:solidFill>
                <a:latin typeface="Times New Roman" panose="02020603050405020304" pitchFamily="18" charset="0"/>
                <a:ea typeface="Times New Roman" panose="02020603050405020304" pitchFamily="18" charset="0"/>
              </a:rPr>
              <a:t> Аналогичный порядок раскрытия информации применяется для бюджетных</a:t>
            </a:r>
          </a:p>
          <a:p>
            <a:pPr marL="12700" marR="12700" algn="just">
              <a:spcAft>
                <a:spcPts val="0"/>
              </a:spcAft>
            </a:pPr>
            <a:r>
              <a:rPr lang="ru-RU" sz="2000" dirty="0" smtClean="0">
                <a:solidFill>
                  <a:srgbClr val="000000"/>
                </a:solidFill>
                <a:latin typeface="Times New Roman" panose="02020603050405020304" pitchFamily="18" charset="0"/>
                <a:ea typeface="Times New Roman" panose="02020603050405020304" pitchFamily="18" charset="0"/>
              </a:rPr>
              <a:t> (автономных) учреждений  </a:t>
            </a:r>
            <a:endParaRPr lang="ru-RU" dirty="0"/>
          </a:p>
        </p:txBody>
      </p:sp>
      <p:sp>
        <p:nvSpPr>
          <p:cNvPr id="5" name="TextBox 4"/>
          <p:cNvSpPr txBox="1"/>
          <p:nvPr/>
        </p:nvSpPr>
        <p:spPr>
          <a:xfrm>
            <a:off x="5364088" y="2924944"/>
            <a:ext cx="184731" cy="369332"/>
          </a:xfrm>
          <a:prstGeom prst="rect">
            <a:avLst/>
          </a:prstGeom>
          <a:noFill/>
        </p:spPr>
        <p:txBody>
          <a:bodyPr wrap="none" rtlCol="0">
            <a:spAutoFit/>
          </a:bodyPr>
          <a:lstStyle/>
          <a:p>
            <a:endParaRPr lang="ru-RU" dirty="0"/>
          </a:p>
        </p:txBody>
      </p:sp>
      <p:sp>
        <p:nvSpPr>
          <p:cNvPr id="7" name="TextBox 6"/>
          <p:cNvSpPr txBox="1"/>
          <p:nvPr/>
        </p:nvSpPr>
        <p:spPr>
          <a:xfrm>
            <a:off x="1187624" y="1628800"/>
            <a:ext cx="396262" cy="369332"/>
          </a:xfrm>
          <a:prstGeom prst="rect">
            <a:avLst/>
          </a:prstGeom>
          <a:noFill/>
        </p:spPr>
        <p:txBody>
          <a:bodyPr wrap="none" rtlCol="0">
            <a:spAutoFit/>
          </a:bodyPr>
          <a:lstStyle/>
          <a:p>
            <a:r>
              <a:rPr lang="ru-RU" dirty="0" smtClean="0"/>
              <a:t>    </a:t>
            </a:r>
            <a:endParaRPr lang="ru-RU" dirty="0"/>
          </a:p>
        </p:txBody>
      </p:sp>
      <p:sp>
        <p:nvSpPr>
          <p:cNvPr id="8" name="TextBox 7"/>
          <p:cNvSpPr txBox="1"/>
          <p:nvPr/>
        </p:nvSpPr>
        <p:spPr>
          <a:xfrm>
            <a:off x="719829" y="3154545"/>
            <a:ext cx="3104889" cy="923330"/>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t>В </a:t>
            </a:r>
            <a:r>
              <a:rPr lang="ru-RU" dirty="0">
                <a:solidFill>
                  <a:srgbClr val="000000"/>
                </a:solidFill>
                <a:latin typeface="Times New Roman" panose="02020603050405020304" pitchFamily="18" charset="0"/>
                <a:ea typeface="Times New Roman" panose="02020603050405020304" pitchFamily="18" charset="0"/>
              </a:rPr>
              <a:t>Сведениях об </a:t>
            </a:r>
            <a:r>
              <a:rPr lang="ru-RU" dirty="0" smtClean="0">
                <a:solidFill>
                  <a:srgbClr val="000000"/>
                </a:solidFill>
                <a:latin typeface="Times New Roman" panose="02020603050405020304" pitchFamily="18" charset="0"/>
                <a:ea typeface="Times New Roman" panose="02020603050405020304" pitchFamily="18" charset="0"/>
              </a:rPr>
              <a:t>особенностях</a:t>
            </a:r>
          </a:p>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ведения бюджетного </a:t>
            </a:r>
            <a:r>
              <a:rPr lang="ru-RU" dirty="0" smtClean="0">
                <a:solidFill>
                  <a:srgbClr val="000000"/>
                </a:solidFill>
                <a:latin typeface="Times New Roman" panose="02020603050405020304" pitchFamily="18" charset="0"/>
                <a:ea typeface="Times New Roman" panose="02020603050405020304" pitchFamily="18" charset="0"/>
              </a:rPr>
              <a:t>учета</a:t>
            </a:r>
          </a:p>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(Таблица № 4), </a:t>
            </a:r>
            <a:endParaRPr lang="ru-RU" dirty="0"/>
          </a:p>
        </p:txBody>
      </p:sp>
      <p:sp>
        <p:nvSpPr>
          <p:cNvPr id="9" name="TextBox 8"/>
          <p:cNvSpPr txBox="1"/>
          <p:nvPr/>
        </p:nvSpPr>
        <p:spPr>
          <a:xfrm>
            <a:off x="881246" y="2107403"/>
            <a:ext cx="2802819" cy="923330"/>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solidFill>
                  <a:srgbClr val="000000"/>
                </a:solidFill>
                <a:latin typeface="Times New Roman" panose="02020603050405020304" pitchFamily="18" charset="0"/>
                <a:ea typeface="Times New Roman" panose="02020603050405020304" pitchFamily="18" charset="0"/>
              </a:rPr>
              <a:t>раздел </a:t>
            </a:r>
            <a:r>
              <a:rPr lang="ru-RU" dirty="0">
                <a:solidFill>
                  <a:srgbClr val="000000"/>
                </a:solidFill>
                <a:latin typeface="Times New Roman" panose="02020603050405020304" pitchFamily="18" charset="0"/>
                <a:ea typeface="Times New Roman" panose="02020603050405020304" pitchFamily="18" charset="0"/>
              </a:rPr>
              <a:t>5 «Прочие </a:t>
            </a:r>
            <a:r>
              <a:rPr lang="ru-RU" dirty="0" smtClean="0">
                <a:solidFill>
                  <a:srgbClr val="000000"/>
                </a:solidFill>
                <a:latin typeface="Times New Roman" panose="02020603050405020304" pitchFamily="18" charset="0"/>
                <a:ea typeface="Times New Roman" panose="02020603050405020304" pitchFamily="18" charset="0"/>
              </a:rPr>
              <a:t>вопросы</a:t>
            </a:r>
          </a:p>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деятельности </a:t>
            </a:r>
            <a:r>
              <a:rPr lang="ru-RU" dirty="0" smtClean="0">
                <a:solidFill>
                  <a:srgbClr val="000000"/>
                </a:solidFill>
                <a:latin typeface="Times New Roman" panose="02020603050405020304" pitchFamily="18" charset="0"/>
                <a:ea typeface="Times New Roman" panose="02020603050405020304" pitchFamily="18" charset="0"/>
              </a:rPr>
              <a:t>субъекта</a:t>
            </a:r>
          </a:p>
          <a:p>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бюджетной отчетности» </a:t>
            </a:r>
            <a:endParaRPr lang="ru-RU" dirty="0"/>
          </a:p>
        </p:txBody>
      </p:sp>
      <p:sp>
        <p:nvSpPr>
          <p:cNvPr id="10" name="TextBox 9"/>
          <p:cNvSpPr txBox="1"/>
          <p:nvPr/>
        </p:nvSpPr>
        <p:spPr>
          <a:xfrm flipH="1">
            <a:off x="5548819" y="1103399"/>
            <a:ext cx="2941831"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dirty="0" smtClean="0"/>
              <a:t>В </a:t>
            </a:r>
            <a:r>
              <a:rPr lang="ru-RU" dirty="0" smtClean="0">
                <a:solidFill>
                  <a:srgbClr val="000000"/>
                </a:solidFill>
                <a:latin typeface="Times New Roman" panose="02020603050405020304" pitchFamily="18" charset="0"/>
                <a:ea typeface="Times New Roman" panose="02020603050405020304" pitchFamily="18" charset="0"/>
              </a:rPr>
              <a:t>сопроводительном </a:t>
            </a:r>
            <a:r>
              <a:rPr lang="ru-RU" dirty="0">
                <a:solidFill>
                  <a:srgbClr val="000000"/>
                </a:solidFill>
                <a:latin typeface="Times New Roman" panose="02020603050405020304" pitchFamily="18" charset="0"/>
                <a:ea typeface="Times New Roman" panose="02020603050405020304" pitchFamily="18" charset="0"/>
              </a:rPr>
              <a:t>документе, содержащем пояснения к бухгалтерской (финансовой) отчетности при представлении отчетности</a:t>
            </a:r>
            <a:r>
              <a:rPr lang="ru-RU" dirty="0" smtClean="0"/>
              <a:t> </a:t>
            </a:r>
            <a:endParaRPr lang="ru-RU" dirty="0"/>
          </a:p>
        </p:txBody>
      </p:sp>
      <p:sp>
        <p:nvSpPr>
          <p:cNvPr id="13" name="TextBox 12"/>
          <p:cNvSpPr txBox="1"/>
          <p:nvPr/>
        </p:nvSpPr>
        <p:spPr>
          <a:xfrm>
            <a:off x="881246" y="1087747"/>
            <a:ext cx="278205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12700" marR="12700" algn="just">
              <a:spcAft>
                <a:spcPts val="0"/>
              </a:spcAft>
            </a:pPr>
            <a:r>
              <a:rPr lang="ru-RU" dirty="0">
                <a:solidFill>
                  <a:srgbClr val="000000"/>
                </a:solidFill>
                <a:latin typeface="Times New Roman" panose="02020603050405020304" pitchFamily="18" charset="0"/>
                <a:ea typeface="Times New Roman" panose="02020603050405020304" pitchFamily="18" charset="0"/>
              </a:rPr>
              <a:t>В текстовой части</a:t>
            </a:r>
          </a:p>
          <a:p>
            <a:pPr marL="12700" marR="12700" algn="just">
              <a:spcAft>
                <a:spcPts val="0"/>
              </a:spcAft>
            </a:pPr>
            <a:r>
              <a:rPr lang="ru-RU" dirty="0">
                <a:solidFill>
                  <a:srgbClr val="000000"/>
                </a:solidFill>
                <a:latin typeface="Times New Roman" panose="02020603050405020304" pitchFamily="18" charset="0"/>
                <a:ea typeface="Times New Roman" panose="02020603050405020304" pitchFamily="18" charset="0"/>
              </a:rPr>
              <a:t> Пояснительной записки</a:t>
            </a:r>
          </a:p>
          <a:p>
            <a:pPr marL="12700" marR="12700" algn="just">
              <a:spcAft>
                <a:spcPts val="0"/>
              </a:spcAft>
            </a:pPr>
            <a:r>
              <a:rPr lang="ru-RU" dirty="0">
                <a:solidFill>
                  <a:srgbClr val="000000"/>
                </a:solidFill>
                <a:latin typeface="Times New Roman" panose="02020603050405020304" pitchFamily="18" charset="0"/>
                <a:ea typeface="Times New Roman" panose="02020603050405020304" pitchFamily="18" charset="0"/>
              </a:rPr>
              <a:t> (ф. 0503160</a:t>
            </a:r>
            <a:r>
              <a:rPr lang="ru-RU" dirty="0" smtClean="0">
                <a:solidFill>
                  <a:srgbClr val="000000"/>
                </a:solidFill>
                <a:latin typeface="Times New Roman" panose="02020603050405020304" pitchFamily="18" charset="0"/>
                <a:ea typeface="Times New Roman" panose="02020603050405020304" pitchFamily="18" charset="0"/>
              </a:rPr>
              <a:t>)</a:t>
            </a:r>
            <a:endParaRPr lang="ru-RU" dirty="0"/>
          </a:p>
        </p:txBody>
      </p:sp>
      <p:sp>
        <p:nvSpPr>
          <p:cNvPr id="14" name="TextBox 13"/>
          <p:cNvSpPr txBox="1"/>
          <p:nvPr/>
        </p:nvSpPr>
        <p:spPr>
          <a:xfrm>
            <a:off x="4388899" y="1239739"/>
            <a:ext cx="1159920" cy="369332"/>
          </a:xfrm>
          <a:prstGeom prst="rect">
            <a:avLst/>
          </a:prstGeom>
          <a:noFill/>
        </p:spPr>
        <p:txBody>
          <a:bodyPr wrap="square" rtlCol="0">
            <a:spAutoFit/>
          </a:bodyPr>
          <a:lstStyle/>
          <a:p>
            <a:r>
              <a:rPr lang="ru-RU" dirty="0" smtClean="0"/>
              <a:t>ИЛИ</a:t>
            </a:r>
            <a:endParaRPr lang="ru-RU" dirty="0"/>
          </a:p>
        </p:txBody>
      </p:sp>
      <p:sp>
        <p:nvSpPr>
          <p:cNvPr id="15" name="TextBox 14"/>
          <p:cNvSpPr txBox="1"/>
          <p:nvPr/>
        </p:nvSpPr>
        <p:spPr>
          <a:xfrm>
            <a:off x="4026100" y="2924944"/>
            <a:ext cx="4464550" cy="1200329"/>
          </a:xfrm>
          <a:prstGeom prst="rect">
            <a:avLst/>
          </a:prstGeom>
          <a:noFill/>
        </p:spPr>
        <p:txBody>
          <a:bodyPr wrap="square" rtlCol="0">
            <a:spAutoFit/>
          </a:bodyPr>
          <a:lstStyle/>
          <a:p>
            <a:pPr marL="12700" marR="12700" algn="just">
              <a:spcAft>
                <a:spcPts val="0"/>
              </a:spcAft>
            </a:pPr>
            <a:r>
              <a:rPr lang="ru-RU" dirty="0">
                <a:latin typeface="Times New Roman" panose="02020603050405020304" pitchFamily="18" charset="0"/>
                <a:ea typeface="Times New Roman" panose="02020603050405020304" pitchFamily="18" charset="0"/>
              </a:rPr>
              <a:t>1</a:t>
            </a:r>
            <a:r>
              <a:rPr lang="ru-RU" dirty="0">
                <a:solidFill>
                  <a:srgbClr val="FF0000"/>
                </a:solidFill>
                <a:latin typeface="Times New Roman" panose="02020603050405020304" pitchFamily="18" charset="0"/>
                <a:ea typeface="Times New Roman" panose="02020603050405020304" pitchFamily="18" charset="0"/>
              </a:rPr>
              <a:t>. Обоснование</a:t>
            </a:r>
            <a:r>
              <a:rPr lang="ru-RU" dirty="0">
                <a:solidFill>
                  <a:srgbClr val="000000"/>
                </a:solidFill>
                <a:latin typeface="Times New Roman" panose="02020603050405020304" pitchFamily="18" charset="0"/>
                <a:ea typeface="Times New Roman" panose="02020603050405020304" pitchFamily="18" charset="0"/>
              </a:rPr>
              <a:t> </a:t>
            </a:r>
            <a:r>
              <a:rPr lang="ru-RU" dirty="0" smtClean="0">
                <a:solidFill>
                  <a:srgbClr val="000000"/>
                </a:solidFill>
                <a:latin typeface="Times New Roman" panose="02020603050405020304" pitchFamily="18" charset="0"/>
                <a:ea typeface="Times New Roman" panose="02020603050405020304" pitchFamily="18" charset="0"/>
              </a:rPr>
              <a:t>изменения                                                                         </a:t>
            </a:r>
            <a:r>
              <a:rPr lang="ru-RU" dirty="0">
                <a:solidFill>
                  <a:srgbClr val="000000"/>
                </a:solidFill>
                <a:latin typeface="Times New Roman" panose="02020603050405020304" pitchFamily="18" charset="0"/>
                <a:ea typeface="Times New Roman" panose="02020603050405020304" pitchFamily="18" charset="0"/>
              </a:rPr>
              <a:t>учетной политики</a:t>
            </a:r>
          </a:p>
          <a:p>
            <a:pPr marL="12700" marR="12700" lvl="0" algn="just"/>
            <a:r>
              <a:rPr lang="ru-RU" dirty="0">
                <a:solidFill>
                  <a:srgbClr val="000000"/>
                </a:solidFill>
                <a:latin typeface="Times New Roman" panose="02020603050405020304" pitchFamily="18" charset="0"/>
                <a:ea typeface="Times New Roman" panose="02020603050405020304" pitchFamily="18" charset="0"/>
              </a:rPr>
              <a:t>2. </a:t>
            </a:r>
            <a:r>
              <a:rPr lang="ru-RU" dirty="0">
                <a:solidFill>
                  <a:srgbClr val="FF0000"/>
                </a:solidFill>
                <a:latin typeface="Times New Roman" panose="02020603050405020304" pitchFamily="18" charset="0"/>
                <a:ea typeface="Times New Roman" panose="02020603050405020304" pitchFamily="18" charset="0"/>
              </a:rPr>
              <a:t>Содержание</a:t>
            </a:r>
            <a:r>
              <a:rPr lang="ru-RU" dirty="0">
                <a:solidFill>
                  <a:srgbClr val="000000"/>
                </a:solidFill>
                <a:latin typeface="Times New Roman" panose="02020603050405020304" pitchFamily="18" charset="0"/>
                <a:ea typeface="Times New Roman" panose="02020603050405020304" pitchFamily="18" charset="0"/>
              </a:rPr>
              <a:t> изменения учетной </a:t>
            </a:r>
            <a:r>
              <a:rPr lang="ru-RU" dirty="0" smtClean="0">
                <a:solidFill>
                  <a:srgbClr val="000000"/>
                </a:solidFill>
                <a:latin typeface="Times New Roman" panose="02020603050405020304" pitchFamily="18" charset="0"/>
                <a:ea typeface="Times New Roman" panose="02020603050405020304" pitchFamily="18" charset="0"/>
              </a:rPr>
              <a:t>политики</a:t>
            </a:r>
            <a:endParaRPr lang="ru-RU" dirty="0"/>
          </a:p>
        </p:txBody>
      </p:sp>
      <p:sp>
        <p:nvSpPr>
          <p:cNvPr id="19" name="Выгнутая вверх стрелка 18"/>
          <p:cNvSpPr/>
          <p:nvPr/>
        </p:nvSpPr>
        <p:spPr>
          <a:xfrm rot="5400000">
            <a:off x="3560574" y="1785353"/>
            <a:ext cx="1185783" cy="93880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0" name="Выгнутая влево стрелка 19"/>
          <p:cNvSpPr/>
          <p:nvPr/>
        </p:nvSpPr>
        <p:spPr>
          <a:xfrm rot="525603">
            <a:off x="106418" y="2336829"/>
            <a:ext cx="689280" cy="117623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42</a:t>
            </a:fld>
            <a:endParaRPr lang="ru-RU" spc="-4" dirty="0">
              <a:latin typeface="Arial"/>
              <a:cs typeface="Arial"/>
            </a:endParaRPr>
          </a:p>
        </p:txBody>
      </p:sp>
    </p:spTree>
    <p:extLst>
      <p:ext uri="{BB962C8B-B14F-4D97-AF65-F5344CB8AC3E}">
        <p14:creationId xmlns:p14="http://schemas.microsoft.com/office/powerpoint/2010/main" val="118158983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524530"/>
            <a:ext cx="7889300" cy="380232"/>
          </a:xfrm>
          <a:prstGeom prst="rect">
            <a:avLst/>
          </a:prstGeom>
        </p:spPr>
        <p:txBody>
          <a:bodyPr vert="horz" wrap="square" lIns="0" tIns="0" rIns="0" bIns="0" rtlCol="0">
            <a:spAutoFit/>
          </a:bodyPr>
          <a:lstStyle/>
          <a:p>
            <a:pPr marL="302575" indent="-302575"/>
            <a:r>
              <a:rPr lang="ru-RU" dirty="0" smtClean="0">
                <a:latin typeface="Times New Roman" panose="02020603050405020304" pitchFamily="18" charset="0"/>
                <a:cs typeface="Times New Roman" panose="02020603050405020304" pitchFamily="18" charset="0"/>
              </a:rPr>
              <a:t>Ретроспективное применение изменений УП</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Схема 14"/>
          <p:cNvGraphicFramePr/>
          <p:nvPr>
            <p:extLst>
              <p:ext uri="{D42A27DB-BD31-4B8C-83A1-F6EECF244321}">
                <p14:modId xmlns:p14="http://schemas.microsoft.com/office/powerpoint/2010/main" val="167222699"/>
              </p:ext>
            </p:extLst>
          </p:nvPr>
        </p:nvGraphicFramePr>
        <p:xfrm>
          <a:off x="840603" y="1196752"/>
          <a:ext cx="7632848"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1205165" y="3695080"/>
            <a:ext cx="595035" cy="1569660"/>
          </a:xfrm>
          <a:prstGeom prst="rect">
            <a:avLst/>
          </a:prstGeom>
          <a:noFill/>
        </p:spPr>
        <p:txBody>
          <a:bodyPr wrap="none" rtlCol="0">
            <a:spAutoFit/>
          </a:bodyPr>
          <a:lstStyle/>
          <a:p>
            <a:r>
              <a:rPr lang="ru-RU" sz="9600" dirty="0" smtClean="0">
                <a:solidFill>
                  <a:srgbClr val="FF0000"/>
                </a:solidFill>
                <a:latin typeface="Times New Roman" panose="02020603050405020304" pitchFamily="18" charset="0"/>
                <a:cs typeface="Times New Roman" panose="02020603050405020304" pitchFamily="18" charset="0"/>
              </a:rPr>
              <a:t>!</a:t>
            </a:r>
            <a:endParaRPr lang="ru-RU" sz="9600" dirty="0">
              <a:solidFill>
                <a:srgbClr val="FF0000"/>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43</a:t>
            </a:fld>
            <a:endParaRPr lang="ru-RU" spc="-4" dirty="0">
              <a:latin typeface="Arial"/>
              <a:cs typeface="Arial"/>
            </a:endParaRPr>
          </a:p>
        </p:txBody>
      </p:sp>
    </p:spTree>
    <p:extLst>
      <p:ext uri="{BB962C8B-B14F-4D97-AF65-F5344CB8AC3E}">
        <p14:creationId xmlns:p14="http://schemas.microsoft.com/office/powerpoint/2010/main" val="15174104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endParaRPr>
          </a:p>
        </p:txBody>
      </p:sp>
      <p:sp>
        <p:nvSpPr>
          <p:cNvPr id="4" name="object 4"/>
          <p:cNvSpPr/>
          <p:nvPr/>
        </p:nvSpPr>
        <p:spPr>
          <a:xfrm flipH="1">
            <a:off x="1737398" y="1873355"/>
            <a:ext cx="45719" cy="2419740"/>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5" name="object 5"/>
          <p:cNvSpPr/>
          <p:nvPr/>
        </p:nvSpPr>
        <p:spPr>
          <a:xfrm>
            <a:off x="7236295" y="1873354"/>
            <a:ext cx="45719" cy="2419741"/>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6" name="object 6"/>
          <p:cNvSpPr txBox="1">
            <a:spLocks noGrp="1"/>
          </p:cNvSpPr>
          <p:nvPr>
            <p:ph type="title"/>
          </p:nvPr>
        </p:nvSpPr>
        <p:spPr>
          <a:xfrm>
            <a:off x="1990163" y="1876653"/>
            <a:ext cx="5056430" cy="2462213"/>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6600" b="0" dirty="0">
                <a:solidFill>
                  <a:schemeClr val="tx1"/>
                </a:solidFill>
                <a:latin typeface="Times New Roman" panose="02020603050405020304" pitchFamily="18" charset="0"/>
                <a:ea typeface="Times New Roman" panose="02020603050405020304" pitchFamily="18" charset="0"/>
              </a:rPr>
              <a:t>Оценочные </a:t>
            </a:r>
            <a:r>
              <a:rPr lang="ru-RU" sz="6600" b="0" dirty="0" smtClean="0">
                <a:solidFill>
                  <a:schemeClr val="tx1"/>
                </a:solidFill>
                <a:latin typeface="Times New Roman" panose="02020603050405020304" pitchFamily="18" charset="0"/>
                <a:ea typeface="Times New Roman" panose="02020603050405020304" pitchFamily="18" charset="0"/>
              </a:rPr>
              <a:t>значения</a:t>
            </a:r>
            <a:endParaRPr sz="6600" dirty="0"/>
          </a:p>
        </p:txBody>
      </p:sp>
      <p:sp>
        <p:nvSpPr>
          <p:cNvPr id="9" name="object 9"/>
          <p:cNvSpPr/>
          <p:nvPr/>
        </p:nvSpPr>
        <p:spPr>
          <a:xfrm>
            <a:off x="7796303" y="5877272"/>
            <a:ext cx="1008112" cy="720081"/>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44</a:t>
            </a:fld>
            <a:endParaRPr lang="ru-RU" spc="-4" dirty="0">
              <a:latin typeface="Arial"/>
              <a:cs typeface="Arial"/>
            </a:endParaRPr>
          </a:p>
        </p:txBody>
      </p:sp>
    </p:spTree>
    <p:extLst>
      <p:ext uri="{BB962C8B-B14F-4D97-AF65-F5344CB8AC3E}">
        <p14:creationId xmlns:p14="http://schemas.microsoft.com/office/powerpoint/2010/main" val="19588726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16338" y="1172023"/>
            <a:ext cx="8711322" cy="4678204"/>
          </a:xfrm>
        </p:spPr>
        <p:txBody>
          <a:bodyPr/>
          <a:lstStyle/>
          <a:p>
            <a:pPr marL="12700" marR="12700" indent="457200" algn="just">
              <a:spcAft>
                <a:spcPts val="0"/>
              </a:spcAft>
            </a:pPr>
            <a:r>
              <a:rPr lang="ru-RU" sz="3600" dirty="0">
                <a:solidFill>
                  <a:srgbClr val="000000"/>
                </a:solidFill>
                <a:latin typeface="Times New Roman" panose="02020603050405020304" pitchFamily="18" charset="0"/>
                <a:ea typeface="Times New Roman" panose="02020603050405020304" pitchFamily="18" charset="0"/>
              </a:rPr>
              <a:t>Под оценочным значением понимается рассчитанное или приблизительно определенное значение какого-либо показателя, необходимого для ведения бухгалтерского учета и (или) отражаемого в бухгалтерской (финансовой) отчетности, </a:t>
            </a:r>
            <a:r>
              <a:rPr lang="ru-RU" sz="3600" dirty="0">
                <a:solidFill>
                  <a:srgbClr val="FF0000"/>
                </a:solidFill>
                <a:latin typeface="Times New Roman" panose="02020603050405020304" pitchFamily="18" charset="0"/>
                <a:ea typeface="Times New Roman" panose="02020603050405020304" pitchFamily="18" charset="0"/>
              </a:rPr>
              <a:t>при отсутствии точного способа его </a:t>
            </a:r>
            <a:r>
              <a:rPr lang="ru-RU" sz="3600" dirty="0" smtClean="0">
                <a:solidFill>
                  <a:srgbClr val="FF0000"/>
                </a:solidFill>
                <a:latin typeface="Times New Roman" panose="02020603050405020304" pitchFamily="18" charset="0"/>
                <a:ea typeface="Times New Roman" panose="02020603050405020304" pitchFamily="18" charset="0"/>
              </a:rPr>
              <a:t>определения</a:t>
            </a:r>
            <a:endParaRPr lang="ru-RU" sz="3600" dirty="0">
              <a:solidFill>
                <a:srgbClr val="FF0000"/>
              </a:solidFill>
              <a:latin typeface="Times New Roman" panose="02020603050405020304" pitchFamily="18" charset="0"/>
              <a:ea typeface="Times New Roman" panose="02020603050405020304" pitchFamily="18" charset="0"/>
            </a:endParaRPr>
          </a:p>
          <a:p>
            <a:endParaRPr lang="ru-RU" sz="1600"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45</a:t>
            </a:fld>
            <a:endParaRPr lang="ru-RU" spc="-4" dirty="0">
              <a:latin typeface="Arial"/>
              <a:cs typeface="Arial"/>
            </a:endParaRPr>
          </a:p>
        </p:txBody>
      </p:sp>
    </p:spTree>
    <p:extLst>
      <p:ext uri="{BB962C8B-B14F-4D97-AF65-F5344CB8AC3E}">
        <p14:creationId xmlns:p14="http://schemas.microsoft.com/office/powerpoint/2010/main" val="30988824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9" y="207421"/>
            <a:ext cx="7920182" cy="430887"/>
          </a:xfrm>
        </p:spPr>
        <p:txBody>
          <a:bodyPr/>
          <a:lstStyle/>
          <a:p>
            <a:pPr algn="ctr"/>
            <a:r>
              <a:rPr lang="ru-RU" sz="2800" dirty="0" smtClean="0">
                <a:solidFill>
                  <a:srgbClr val="000000"/>
                </a:solidFill>
                <a:latin typeface="Times New Roman" panose="02020603050405020304" pitchFamily="18" charset="0"/>
                <a:ea typeface="Times New Roman" panose="02020603050405020304" pitchFamily="18" charset="0"/>
              </a:rPr>
              <a:t>Оценочные значения</a:t>
            </a:r>
            <a:endParaRPr lang="ru-RU" dirty="0"/>
          </a:p>
        </p:txBody>
      </p:sp>
      <p:sp>
        <p:nvSpPr>
          <p:cNvPr id="3" name="Текст 2"/>
          <p:cNvSpPr>
            <a:spLocks noGrp="1"/>
          </p:cNvSpPr>
          <p:nvPr>
            <p:ph type="body" idx="1"/>
          </p:nvPr>
        </p:nvSpPr>
        <p:spPr>
          <a:xfrm>
            <a:off x="107504" y="1052736"/>
            <a:ext cx="8711322" cy="4861011"/>
          </a:xfrm>
        </p:spPr>
        <p:txBody>
          <a:bodyPr/>
          <a:lstStyle/>
          <a:p>
            <a:pPr marL="298450" marR="12700" indent="-285750" algn="just">
              <a:spcAft>
                <a:spcPts val="0"/>
              </a:spcAft>
              <a:buFont typeface="Arial" panose="020B0604020202020204" pitchFamily="34" charset="0"/>
              <a:buChar char="•"/>
            </a:pPr>
            <a:r>
              <a:rPr lang="ru-RU" sz="2000" dirty="0">
                <a:solidFill>
                  <a:srgbClr val="000000"/>
                </a:solidFill>
                <a:latin typeface="Times New Roman" panose="02020603050405020304" pitchFamily="18" charset="0"/>
                <a:ea typeface="Times New Roman" panose="02020603050405020304" pitchFamily="18" charset="0"/>
              </a:rPr>
              <a:t> </a:t>
            </a:r>
            <a:r>
              <a:rPr lang="ru-RU" sz="2000" b="1" dirty="0">
                <a:solidFill>
                  <a:srgbClr val="FF0000"/>
                </a:solidFill>
                <a:latin typeface="Times New Roman" panose="02020603050405020304" pitchFamily="18" charset="0"/>
                <a:ea typeface="Times New Roman" panose="02020603050405020304" pitchFamily="18" charset="0"/>
              </a:rPr>
              <a:t>сроки полезного использования </a:t>
            </a:r>
            <a:r>
              <a:rPr lang="ru-RU" sz="2000" dirty="0">
                <a:solidFill>
                  <a:srgbClr val="000000"/>
                </a:solidFill>
                <a:latin typeface="Times New Roman" panose="02020603050405020304" pitchFamily="18" charset="0"/>
                <a:ea typeface="Times New Roman" panose="02020603050405020304" pitchFamily="18" charset="0"/>
              </a:rPr>
              <a:t>объектов основных средств</a:t>
            </a:r>
            <a:r>
              <a:rPr lang="x-none" sz="2000" dirty="0">
                <a:solidFill>
                  <a:srgbClr val="000000"/>
                </a:solidFill>
                <a:latin typeface="Times New Roman" panose="02020603050405020304" pitchFamily="18" charset="0"/>
                <a:ea typeface="Times New Roman" panose="02020603050405020304" pitchFamily="18" charset="0"/>
              </a:rPr>
              <a:t>, </a:t>
            </a:r>
            <a:r>
              <a:rPr lang="ru-RU" sz="2000" dirty="0">
                <a:solidFill>
                  <a:srgbClr val="000000"/>
                </a:solidFill>
                <a:latin typeface="Times New Roman" panose="02020603050405020304" pitchFamily="18" charset="0"/>
                <a:ea typeface="Times New Roman" panose="02020603050405020304" pitchFamily="18" charset="0"/>
              </a:rPr>
              <a:t>нематериальных активов</a:t>
            </a:r>
            <a:r>
              <a:rPr lang="x-none" sz="2000" dirty="0">
                <a:solidFill>
                  <a:srgbClr val="000000"/>
                </a:solidFill>
                <a:latin typeface="Times New Roman" panose="02020603050405020304" pitchFamily="18" charset="0"/>
                <a:ea typeface="Times New Roman" panose="02020603050405020304" pitchFamily="18" charset="0"/>
              </a:rPr>
              <a:t>, прав пользования активами (в том числе условно определенные по договорам аренды с неопределенным сроком аренды</a:t>
            </a:r>
            <a:r>
              <a:rPr lang="x-none" sz="2000" dirty="0" smtClean="0">
                <a:solidFill>
                  <a:srgbClr val="000000"/>
                </a:solidFill>
                <a:latin typeface="Times New Roman" panose="02020603050405020304" pitchFamily="18" charset="0"/>
                <a:ea typeface="Times New Roman" panose="02020603050405020304" pitchFamily="18" charset="0"/>
              </a:rPr>
              <a:t>)</a:t>
            </a:r>
            <a:endParaRPr lang="ru-RU" sz="2000" dirty="0" smtClean="0">
              <a:solidFill>
                <a:srgbClr val="000000"/>
              </a:solidFill>
              <a:latin typeface="Times New Roman" panose="02020603050405020304" pitchFamily="18" charset="0"/>
              <a:ea typeface="Times New Roman" panose="02020603050405020304" pitchFamily="18" charset="0"/>
            </a:endParaRPr>
          </a:p>
          <a:p>
            <a:pPr marL="298450" marR="12700" indent="-285750" algn="just">
              <a:spcAft>
                <a:spcPts val="0"/>
              </a:spcAft>
              <a:buFont typeface="Arial" panose="020B0604020202020204" pitchFamily="34" charset="0"/>
              <a:buChar char="•"/>
            </a:pPr>
            <a:r>
              <a:rPr lang="ru-RU" sz="2000" dirty="0">
                <a:solidFill>
                  <a:srgbClr val="000000"/>
                </a:solidFill>
                <a:latin typeface="Times New Roman" panose="02020603050405020304" pitchFamily="18" charset="0"/>
                <a:ea typeface="Times New Roman" panose="02020603050405020304" pitchFamily="18" charset="0"/>
              </a:rPr>
              <a:t> </a:t>
            </a:r>
            <a:r>
              <a:rPr lang="ru-RU" sz="2000" b="1" dirty="0">
                <a:solidFill>
                  <a:srgbClr val="FF0000"/>
                </a:solidFill>
                <a:latin typeface="Times New Roman" panose="02020603050405020304" pitchFamily="18" charset="0"/>
                <a:ea typeface="Times New Roman" panose="02020603050405020304" pitchFamily="18" charset="0"/>
              </a:rPr>
              <a:t>величины оценочных резервов</a:t>
            </a:r>
            <a:r>
              <a:rPr lang="x-none" sz="2000" b="1" dirty="0">
                <a:solidFill>
                  <a:srgbClr val="FF0000"/>
                </a:solidFill>
                <a:latin typeface="Times New Roman" panose="02020603050405020304" pitchFamily="18" charset="0"/>
                <a:ea typeface="Times New Roman" panose="02020603050405020304" pitchFamily="18" charset="0"/>
              </a:rPr>
              <a:t> </a:t>
            </a:r>
            <a:r>
              <a:rPr lang="x-none" sz="2000" dirty="0">
                <a:solidFill>
                  <a:srgbClr val="000000"/>
                </a:solidFill>
                <a:latin typeface="Times New Roman" panose="02020603050405020304" pitchFamily="18" charset="0"/>
                <a:ea typeface="Times New Roman" panose="02020603050405020304" pitchFamily="18" charset="0"/>
              </a:rPr>
              <a:t>(</a:t>
            </a:r>
            <a:r>
              <a:rPr lang="x-none" sz="2000" dirty="0" smtClean="0">
                <a:solidFill>
                  <a:srgbClr val="000000"/>
                </a:solidFill>
                <a:latin typeface="Times New Roman" panose="02020603050405020304" pitchFamily="18" charset="0"/>
                <a:ea typeface="Times New Roman" panose="02020603050405020304" pitchFamily="18" charset="0"/>
              </a:rPr>
              <a:t>Например: </a:t>
            </a:r>
            <a:r>
              <a:rPr lang="x-none" sz="2000" dirty="0">
                <a:solidFill>
                  <a:srgbClr val="000000"/>
                </a:solidFill>
                <a:latin typeface="Times New Roman" panose="02020603050405020304" pitchFamily="18" charset="0"/>
                <a:ea typeface="Times New Roman" panose="02020603050405020304" pitchFamily="18" charset="0"/>
              </a:rPr>
              <a:t>гарантийных</a:t>
            </a:r>
            <a:r>
              <a:rPr lang="ru-RU" sz="2000" dirty="0">
                <a:solidFill>
                  <a:srgbClr val="000000"/>
                </a:solidFill>
                <a:latin typeface="Times New Roman" panose="02020603050405020304" pitchFamily="18" charset="0"/>
                <a:ea typeface="Times New Roman" panose="02020603050405020304" pitchFamily="18" charset="0"/>
              </a:rPr>
              <a:t> обязательств, резервов </a:t>
            </a:r>
            <a:r>
              <a:rPr lang="ru-RU" sz="2000" dirty="0" smtClean="0">
                <a:solidFill>
                  <a:srgbClr val="000000"/>
                </a:solidFill>
                <a:latin typeface="Times New Roman" panose="02020603050405020304" pitchFamily="18" charset="0"/>
                <a:ea typeface="Times New Roman" panose="02020603050405020304" pitchFamily="18" charset="0"/>
              </a:rPr>
              <a:t>отпускных</a:t>
            </a:r>
            <a:endParaRPr lang="ru-RU" sz="2000" dirty="0" smtClean="0">
              <a:latin typeface="Times New Roman" panose="02020603050405020304" pitchFamily="18" charset="0"/>
              <a:ea typeface="Times New Roman" panose="02020603050405020304" pitchFamily="18" charset="0"/>
            </a:endParaRPr>
          </a:p>
          <a:p>
            <a:pPr marL="298450" marR="12700" indent="-285750" algn="just">
              <a:spcAft>
                <a:spcPts val="0"/>
              </a:spcAft>
              <a:buFont typeface="Arial" panose="020B0604020202020204" pitchFamily="34" charset="0"/>
              <a:buChar char="•"/>
            </a:pPr>
            <a:r>
              <a:rPr lang="ru-RU" sz="2000" dirty="0">
                <a:solidFill>
                  <a:srgbClr val="FF0000"/>
                </a:solidFill>
                <a:latin typeface="Times New Roman" panose="02020603050405020304" pitchFamily="18" charset="0"/>
                <a:ea typeface="Times New Roman" panose="02020603050405020304" pitchFamily="18" charset="0"/>
              </a:rPr>
              <a:t> </a:t>
            </a:r>
            <a:r>
              <a:rPr lang="ru-RU" sz="2000" b="1" dirty="0">
                <a:solidFill>
                  <a:srgbClr val="FF0000"/>
                </a:solidFill>
                <a:latin typeface="Times New Roman" panose="02020603050405020304" pitchFamily="18" charset="0"/>
                <a:ea typeface="Times New Roman" panose="02020603050405020304" pitchFamily="18" charset="0"/>
              </a:rPr>
              <a:t>величины амортизационных </a:t>
            </a:r>
            <a:r>
              <a:rPr lang="ru-RU" sz="2000" b="1" dirty="0" smtClean="0">
                <a:solidFill>
                  <a:srgbClr val="FF0000"/>
                </a:solidFill>
                <a:latin typeface="Times New Roman" panose="02020603050405020304" pitchFamily="18" charset="0"/>
                <a:ea typeface="Times New Roman" panose="02020603050405020304" pitchFamily="18" charset="0"/>
              </a:rPr>
              <a:t>отчислений</a:t>
            </a:r>
          </a:p>
          <a:p>
            <a:pPr marL="298450" marR="12700" indent="-285750" algn="just">
              <a:spcAft>
                <a:spcPts val="0"/>
              </a:spcAft>
              <a:buFont typeface="Arial" panose="020B0604020202020204" pitchFamily="34" charset="0"/>
              <a:buChar char="•"/>
            </a:pPr>
            <a:r>
              <a:rPr lang="ru-RU" sz="2000" b="1" dirty="0" smtClean="0">
                <a:solidFill>
                  <a:srgbClr val="FF0000"/>
                </a:solidFill>
                <a:latin typeface="Times New Roman" panose="02020603050405020304" pitchFamily="18" charset="0"/>
                <a:ea typeface="Times New Roman" panose="02020603050405020304" pitchFamily="18" charset="0"/>
              </a:rPr>
              <a:t>величины </a:t>
            </a:r>
            <a:r>
              <a:rPr lang="ru-RU" sz="2000" b="1" dirty="0">
                <a:solidFill>
                  <a:srgbClr val="FF0000"/>
                </a:solidFill>
                <a:latin typeface="Times New Roman" panose="02020603050405020304" pitchFamily="18" charset="0"/>
                <a:ea typeface="Times New Roman" panose="02020603050405020304" pitchFamily="18" charset="0"/>
              </a:rPr>
              <a:t>стоимости нефинансовых активов </a:t>
            </a:r>
            <a:r>
              <a:rPr lang="ru-RU" sz="2000" dirty="0">
                <a:solidFill>
                  <a:srgbClr val="000000"/>
                </a:solidFill>
                <a:latin typeface="Times New Roman" panose="02020603050405020304" pitchFamily="18" charset="0"/>
                <a:ea typeface="Times New Roman" panose="02020603050405020304" pitchFamily="18" charset="0"/>
              </a:rPr>
              <a:t>в случаях, предусмотренных федеральными и (или) отраслевыми стандартами бухгалтерского учета для организаций государственного </a:t>
            </a:r>
            <a:r>
              <a:rPr lang="ru-RU" sz="2000" dirty="0" smtClean="0">
                <a:solidFill>
                  <a:srgbClr val="000000"/>
                </a:solidFill>
                <a:latin typeface="Times New Roman" panose="02020603050405020304" pitchFamily="18" charset="0"/>
                <a:ea typeface="Times New Roman" panose="02020603050405020304" pitchFamily="18" charset="0"/>
              </a:rPr>
              <a:t>сектора. </a:t>
            </a:r>
            <a:r>
              <a:rPr lang="ru-RU" sz="2000" dirty="0">
                <a:solidFill>
                  <a:srgbClr val="000000"/>
                </a:solidFill>
                <a:latin typeface="Times New Roman" panose="02020603050405020304" pitchFamily="18" charset="0"/>
                <a:ea typeface="Times New Roman" panose="02020603050405020304" pitchFamily="18" charset="0"/>
              </a:rPr>
              <a:t>(</a:t>
            </a:r>
            <a:r>
              <a:rPr lang="ru-RU" sz="2000" b="1" i="1" dirty="0">
                <a:solidFill>
                  <a:srgbClr val="000000"/>
                </a:solidFill>
                <a:latin typeface="Times New Roman" panose="02020603050405020304" pitchFamily="18" charset="0"/>
                <a:ea typeface="Times New Roman" panose="02020603050405020304" pitchFamily="18" charset="0"/>
              </a:rPr>
              <a:t>Например:</a:t>
            </a:r>
            <a:r>
              <a:rPr lang="ru-RU" sz="2000" dirty="0">
                <a:solidFill>
                  <a:srgbClr val="000000"/>
                </a:solidFill>
                <a:latin typeface="Times New Roman" panose="02020603050405020304" pitchFamily="18" charset="0"/>
                <a:ea typeface="Times New Roman" panose="02020603050405020304" pitchFamily="18" charset="0"/>
              </a:rPr>
              <a:t> стоимостные значения справедливых стоимостей нефинансовых активов</a:t>
            </a:r>
            <a:r>
              <a:rPr lang="ru-RU" sz="2000" dirty="0" smtClean="0">
                <a:solidFill>
                  <a:srgbClr val="000000"/>
                </a:solidFill>
                <a:latin typeface="Times New Roman" panose="02020603050405020304" pitchFamily="18" charset="0"/>
                <a:ea typeface="Times New Roman" panose="02020603050405020304" pitchFamily="18" charset="0"/>
              </a:rPr>
              <a:t>)</a:t>
            </a:r>
          </a:p>
          <a:p>
            <a:pPr marL="298450" marR="12700" indent="-285750" algn="just">
              <a:spcAft>
                <a:spcPts val="0"/>
              </a:spcAft>
              <a:buFont typeface="Arial" panose="020B0604020202020204" pitchFamily="34" charset="0"/>
              <a:buChar char="•"/>
            </a:pPr>
            <a:r>
              <a:rPr lang="ru-RU" sz="2000" dirty="0">
                <a:solidFill>
                  <a:srgbClr val="000000"/>
                </a:solidFill>
                <a:latin typeface="Times New Roman" panose="02020603050405020304" pitchFamily="18" charset="0"/>
                <a:ea typeface="Times New Roman" panose="02020603050405020304" pitchFamily="18" charset="0"/>
              </a:rPr>
              <a:t> </a:t>
            </a:r>
            <a:r>
              <a:rPr lang="ru-RU" sz="2000" b="1" dirty="0">
                <a:solidFill>
                  <a:srgbClr val="FF0000"/>
                </a:solidFill>
                <a:latin typeface="Times New Roman" panose="02020603050405020304" pitchFamily="18" charset="0"/>
                <a:ea typeface="Times New Roman" panose="02020603050405020304" pitchFamily="18" charset="0"/>
              </a:rPr>
              <a:t>иные значения показателей</a:t>
            </a:r>
            <a:r>
              <a:rPr lang="ru-RU" sz="2000" dirty="0">
                <a:solidFill>
                  <a:srgbClr val="000000"/>
                </a:solidFill>
                <a:latin typeface="Times New Roman" panose="02020603050405020304" pitchFamily="18" charset="0"/>
                <a:ea typeface="Times New Roman" panose="02020603050405020304" pitchFamily="18" charset="0"/>
              </a:rPr>
              <a:t>, необходимых для ведения бухгалтерского учета и (или) отражаемых в бухгалтерской (финансовой) отчетности, рассчитываемые или приблизительно (оценочно) определяемые </a:t>
            </a:r>
            <a:r>
              <a:rPr lang="ru-RU" sz="2000" b="1" dirty="0">
                <a:solidFill>
                  <a:srgbClr val="000000"/>
                </a:solidFill>
                <a:latin typeface="Times New Roman" panose="02020603050405020304" pitchFamily="18" charset="0"/>
                <a:ea typeface="Times New Roman" panose="02020603050405020304" pitchFamily="18" charset="0"/>
              </a:rPr>
              <a:t>на основе экспертных заключений (профессиональных суждений) при отсутствии точного способа их определения</a:t>
            </a:r>
            <a:r>
              <a:rPr lang="ru-RU" sz="2000" b="1" dirty="0">
                <a:latin typeface="Times New Roman" panose="02020603050405020304" pitchFamily="18" charset="0"/>
                <a:ea typeface="Times New Roman" panose="02020603050405020304" pitchFamily="18" charset="0"/>
              </a:rPr>
              <a:t> (</a:t>
            </a:r>
            <a:r>
              <a:rPr lang="ru-RU" sz="2000" b="1" dirty="0">
                <a:solidFill>
                  <a:srgbClr val="000000"/>
                </a:solidFill>
                <a:latin typeface="Times New Roman" panose="02020603050405020304" pitchFamily="18" charset="0"/>
                <a:ea typeface="Times New Roman" panose="02020603050405020304" pitchFamily="18" charset="0"/>
              </a:rPr>
              <a:t>расчетная оценка</a:t>
            </a:r>
            <a:r>
              <a:rPr lang="ru-RU" sz="2000" b="1" dirty="0" smtClean="0">
                <a:solidFill>
                  <a:srgbClr val="000000"/>
                </a:solidFill>
                <a:latin typeface="Times New Roman" panose="02020603050405020304" pitchFamily="18" charset="0"/>
                <a:ea typeface="Times New Roman" panose="02020603050405020304" pitchFamily="18" charset="0"/>
              </a:rPr>
              <a:t>)</a:t>
            </a:r>
            <a:endParaRPr lang="ru-RU" sz="2000" b="1" dirty="0">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46</a:t>
            </a:fld>
            <a:endParaRPr lang="ru-RU" spc="-4" dirty="0">
              <a:latin typeface="Arial"/>
              <a:cs typeface="Arial"/>
            </a:endParaRPr>
          </a:p>
        </p:txBody>
      </p:sp>
    </p:spTree>
    <p:extLst>
      <p:ext uri="{BB962C8B-B14F-4D97-AF65-F5344CB8AC3E}">
        <p14:creationId xmlns:p14="http://schemas.microsoft.com/office/powerpoint/2010/main" val="21916326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23528" y="404664"/>
            <a:ext cx="8711322" cy="5539978"/>
          </a:xfrm>
        </p:spPr>
        <p:txBody>
          <a:bodyPr/>
          <a:lstStyle/>
          <a:p>
            <a:pPr marL="12700" marR="12700" lvl="0" indent="444500" algn="just" defTabSz="914400" eaLnBrk="1" fontAlgn="auto" latinLnBrk="0" hangingPunct="1">
              <a:lnSpc>
                <a:spcPct val="150000"/>
              </a:lnSpc>
              <a:spcBef>
                <a:spcPts val="0"/>
              </a:spcBef>
              <a:spcAft>
                <a:spcPts val="0"/>
              </a:spcAft>
              <a:buClrTx/>
              <a:buSzTx/>
              <a:buFontTx/>
              <a:buNone/>
              <a:tabLst/>
              <a:defRPr/>
            </a:pPr>
            <a:r>
              <a:rPr lang="ru-RU" sz="2000" b="1" i="1" dirty="0">
                <a:solidFill>
                  <a:srgbClr val="000000"/>
                </a:solidFill>
                <a:latin typeface="Times New Roman" panose="02020603050405020304" pitchFamily="18" charset="0"/>
                <a:ea typeface="Times New Roman" panose="02020603050405020304" pitchFamily="18" charset="0"/>
              </a:rPr>
              <a:t>Например</a:t>
            </a:r>
            <a:r>
              <a:rPr lang="ru-RU" sz="2000" dirty="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оценка ожидаемых доходов от  предоставления имущества в аренду (доходов будущих периодов), прогнозные показатели доходов бюджета, оценка безнадежных долгов по налоговым (неналоговым) доходам).</a:t>
            </a:r>
            <a:endParaRPr lang="ru-RU" sz="2400" dirty="0">
              <a:solidFill>
                <a:prstClr val="black"/>
              </a:solidFill>
              <a:latin typeface="Times New Roman" panose="02020603050405020304" pitchFamily="18" charset="0"/>
              <a:ea typeface="Times New Roman" panose="02020603050405020304" pitchFamily="18" charset="0"/>
            </a:endParaRPr>
          </a:p>
          <a:p>
            <a:pPr lvl="0" indent="457200" algn="just">
              <a:lnSpc>
                <a:spcPct val="150000"/>
              </a:lnSpc>
            </a:pPr>
            <a:r>
              <a:rPr lang="ru-RU" sz="2400" dirty="0">
                <a:solidFill>
                  <a:srgbClr val="000000"/>
                </a:solidFill>
                <a:latin typeface="Times New Roman" panose="02020603050405020304" pitchFamily="18" charset="0"/>
                <a:ea typeface="Times New Roman" panose="02020603050405020304" pitchFamily="18" charset="0"/>
              </a:rPr>
              <a:t>При этом  в бухгалтерском учете и (или) бухгалтерской (финансовой) отчетности следует </a:t>
            </a:r>
            <a:r>
              <a:rPr lang="ru-RU" sz="2400" b="1" dirty="0">
                <a:solidFill>
                  <a:srgbClr val="FF0000"/>
                </a:solidFill>
                <a:latin typeface="Times New Roman" panose="02020603050405020304" pitchFamily="18" charset="0"/>
                <a:ea typeface="Times New Roman" panose="02020603050405020304" pitchFamily="18" charset="0"/>
              </a:rPr>
              <a:t>применять обоснованные оценочные значения (оценки) (подтвержденные расчетом, прогнозом, оценочным экспертным суждением (в частности, </a:t>
            </a:r>
            <a:r>
              <a:rPr lang="ru-RU" sz="2400" b="1" dirty="0" smtClean="0">
                <a:solidFill>
                  <a:srgbClr val="FF0000"/>
                </a:solidFill>
                <a:latin typeface="Times New Roman" panose="02020603050405020304" pitchFamily="18" charset="0"/>
                <a:ea typeface="Times New Roman" panose="02020603050405020304" pitchFamily="18" charset="0"/>
              </a:rPr>
              <a:t>решение </a:t>
            </a:r>
            <a:r>
              <a:rPr lang="ru-RU" sz="2400" b="1" dirty="0">
                <a:solidFill>
                  <a:srgbClr val="FF0000"/>
                </a:solidFill>
                <a:latin typeface="Times New Roman" panose="02020603050405020304" pitchFamily="18" charset="0"/>
                <a:ea typeface="Times New Roman" panose="02020603050405020304" pitchFamily="18" charset="0"/>
              </a:rPr>
              <a:t>комиссии по поступлению и выбытию нефинансовых </a:t>
            </a:r>
            <a:r>
              <a:rPr lang="ru-RU" sz="2400" b="1" dirty="0" smtClean="0">
                <a:solidFill>
                  <a:srgbClr val="FF0000"/>
                </a:solidFill>
                <a:latin typeface="Times New Roman" panose="02020603050405020304" pitchFamily="18" charset="0"/>
                <a:ea typeface="Times New Roman" panose="02020603050405020304" pitchFamily="18" charset="0"/>
              </a:rPr>
              <a:t>активов, заключение оценщика </a:t>
            </a:r>
            <a:r>
              <a:rPr lang="ru-RU" sz="2400" b="1" dirty="0">
                <a:solidFill>
                  <a:srgbClr val="FF0000"/>
                </a:solidFill>
                <a:latin typeface="Times New Roman" panose="02020603050405020304" pitchFamily="18" charset="0"/>
                <a:ea typeface="Times New Roman" panose="02020603050405020304" pitchFamily="18" charset="0"/>
              </a:rPr>
              <a:t>) </a:t>
            </a:r>
            <a:endParaRPr lang="ru-RU" sz="2400" b="1" dirty="0">
              <a:solidFill>
                <a:srgbClr val="FF0000"/>
              </a:solidFill>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47</a:t>
            </a:fld>
            <a:endParaRPr lang="ru-RU" spc="-4" dirty="0">
              <a:latin typeface="Arial"/>
              <a:cs typeface="Arial"/>
            </a:endParaRPr>
          </a:p>
        </p:txBody>
      </p:sp>
    </p:spTree>
    <p:extLst>
      <p:ext uri="{BB962C8B-B14F-4D97-AF65-F5344CB8AC3E}">
        <p14:creationId xmlns:p14="http://schemas.microsoft.com/office/powerpoint/2010/main" val="25503689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16338" y="1172023"/>
            <a:ext cx="8711322" cy="3693319"/>
          </a:xfrm>
        </p:spPr>
        <p:txBody>
          <a:bodyPr/>
          <a:lstStyle/>
          <a:p>
            <a:pPr algn="just"/>
            <a:r>
              <a:rPr lang="ru-RU" sz="2400" b="1" dirty="0">
                <a:solidFill>
                  <a:srgbClr val="000000"/>
                </a:solidFill>
                <a:latin typeface="Times New Roman" panose="02020603050405020304" pitchFamily="18" charset="0"/>
                <a:ea typeface="Times New Roman" panose="02020603050405020304" pitchFamily="18" charset="0"/>
              </a:rPr>
              <a:t>Пересмотр (</a:t>
            </a:r>
            <a:r>
              <a:rPr lang="ru-RU" sz="2400" b="1" dirty="0" smtClean="0">
                <a:solidFill>
                  <a:srgbClr val="000000"/>
                </a:solidFill>
                <a:latin typeface="Times New Roman" panose="02020603050405020304" pitchFamily="18" charset="0"/>
                <a:ea typeface="Times New Roman" panose="02020603050405020304" pitchFamily="18" charset="0"/>
              </a:rPr>
              <a:t>корректировка</a:t>
            </a:r>
            <a:r>
              <a:rPr lang="ru-RU" sz="2400" b="1" dirty="0">
                <a:solidFill>
                  <a:srgbClr val="000000"/>
                </a:solidFill>
                <a:latin typeface="Times New Roman" panose="02020603050405020304" pitchFamily="18" charset="0"/>
                <a:ea typeface="Times New Roman" panose="02020603050405020304" pitchFamily="18" charset="0"/>
              </a:rPr>
              <a:t>) оценочных значений</a:t>
            </a:r>
            <a:r>
              <a:rPr lang="ru-RU" sz="2400" dirty="0">
                <a:solidFill>
                  <a:srgbClr val="000000"/>
                </a:solidFill>
                <a:latin typeface="Times New Roman" panose="02020603050405020304" pitchFamily="18" charset="0"/>
                <a:ea typeface="Times New Roman" panose="02020603050405020304" pitchFamily="18" charset="0"/>
              </a:rPr>
              <a:t>, отраженных в бухгалтерском учете, бухгалтерской (финансовой) отчетности </a:t>
            </a:r>
            <a:r>
              <a:rPr lang="ru-RU" sz="2400" dirty="0" smtClean="0">
                <a:solidFill>
                  <a:srgbClr val="000000"/>
                </a:solidFill>
                <a:latin typeface="Times New Roman" panose="02020603050405020304" pitchFamily="18" charset="0"/>
                <a:ea typeface="Times New Roman" panose="02020603050405020304" pitchFamily="18" charset="0"/>
              </a:rPr>
              <a:t>в </a:t>
            </a:r>
            <a:r>
              <a:rPr lang="ru-RU" sz="2400" dirty="0">
                <a:solidFill>
                  <a:srgbClr val="000000"/>
                </a:solidFill>
                <a:latin typeface="Times New Roman" panose="02020603050405020304" pitchFamily="18" charset="0"/>
                <a:ea typeface="Times New Roman" panose="02020603050405020304" pitchFamily="18" charset="0"/>
              </a:rPr>
              <a:t>результате появления новой информации, накопления опыта, вследствие изменения допущений, обстоятельств, или последующих событий, в том числе изменение информации, на основе которых были определены суммовые величины оценочных </a:t>
            </a:r>
            <a:r>
              <a:rPr lang="ru-RU" sz="2400" dirty="0" smtClean="0">
                <a:solidFill>
                  <a:srgbClr val="000000"/>
                </a:solidFill>
                <a:latin typeface="Times New Roman" panose="02020603050405020304" pitchFamily="18" charset="0"/>
                <a:ea typeface="Times New Roman" panose="02020603050405020304" pitchFamily="18" charset="0"/>
              </a:rPr>
              <a:t>значений</a:t>
            </a:r>
          </a:p>
          <a:p>
            <a:pPr algn="just"/>
            <a:endParaRPr lang="ru-RU" sz="2400" dirty="0" smtClean="0">
              <a:solidFill>
                <a:srgbClr val="000000"/>
              </a:solidFill>
              <a:latin typeface="Times New Roman" panose="02020603050405020304" pitchFamily="18" charset="0"/>
              <a:ea typeface="Times New Roman" panose="02020603050405020304" pitchFamily="18" charset="0"/>
            </a:endParaRPr>
          </a:p>
          <a:p>
            <a:pPr algn="just"/>
            <a:r>
              <a:rPr lang="ru-RU" sz="2400" dirty="0" smtClean="0">
                <a:solidFill>
                  <a:srgbClr val="000000"/>
                </a:solidFill>
                <a:latin typeface="Times New Roman" panose="02020603050405020304" pitchFamily="18" charset="0"/>
                <a:ea typeface="Times New Roman" panose="02020603050405020304" pitchFamily="18" charset="0"/>
              </a:rPr>
              <a:t>Информация </a:t>
            </a:r>
            <a:r>
              <a:rPr lang="ru-RU" sz="2400" dirty="0">
                <a:solidFill>
                  <a:srgbClr val="000000"/>
                </a:solidFill>
                <a:latin typeface="Times New Roman" panose="02020603050405020304" pitchFamily="18" charset="0"/>
                <a:ea typeface="Times New Roman" panose="02020603050405020304" pitchFamily="18" charset="0"/>
              </a:rPr>
              <a:t>о таких корректировках </a:t>
            </a:r>
            <a:r>
              <a:rPr lang="ru-RU" sz="2400" b="1" i="1" dirty="0">
                <a:solidFill>
                  <a:srgbClr val="000000"/>
                </a:solidFill>
                <a:latin typeface="Times New Roman" panose="02020603050405020304" pitchFamily="18" charset="0"/>
                <a:ea typeface="Times New Roman" panose="02020603050405020304" pitchFamily="18" charset="0"/>
              </a:rPr>
              <a:t>не подлежит раскрытию в бухгалтерской (финансовой) отчетности</a:t>
            </a:r>
            <a:endParaRPr lang="ru-RU" sz="2400" b="1" i="1" dirty="0"/>
          </a:p>
        </p:txBody>
      </p:sp>
      <p:sp>
        <p:nvSpPr>
          <p:cNvPr id="2" name="Прямоугольник 1"/>
          <p:cNvSpPr/>
          <p:nvPr/>
        </p:nvSpPr>
        <p:spPr>
          <a:xfrm>
            <a:off x="539551" y="0"/>
            <a:ext cx="8064896" cy="954107"/>
          </a:xfrm>
          <a:prstGeom prst="rect">
            <a:avLst/>
          </a:prstGeom>
        </p:spPr>
        <p:txBody>
          <a:bodyPr wrap="square">
            <a:spAutoFit/>
          </a:bodyPr>
          <a:lstStyle/>
          <a:p>
            <a:r>
              <a:rPr lang="ru-RU" sz="2800" b="1" i="1" dirty="0" smtClean="0">
                <a:solidFill>
                  <a:schemeClr val="tx2">
                    <a:lumMod val="75000"/>
                  </a:schemeClr>
                </a:solidFill>
                <a:latin typeface="Times New Roman" panose="02020603050405020304" pitchFamily="18" charset="0"/>
                <a:ea typeface="Times New Roman" panose="02020603050405020304" pitchFamily="18" charset="0"/>
              </a:rPr>
              <a:t>Не является изменением учетной политики</a:t>
            </a:r>
            <a:r>
              <a:rPr lang="ru-RU" sz="2800" dirty="0" smtClean="0">
                <a:solidFill>
                  <a:schemeClr val="tx2">
                    <a:lumMod val="75000"/>
                  </a:schemeClr>
                </a:solidFill>
                <a:latin typeface="Times New Roman" panose="02020603050405020304" pitchFamily="18" charset="0"/>
                <a:ea typeface="Times New Roman" panose="02020603050405020304" pitchFamily="18" charset="0"/>
              </a:rPr>
              <a:t> </a:t>
            </a:r>
            <a:r>
              <a:rPr lang="ru-RU" sz="2800" b="1" i="1" dirty="0" smtClean="0">
                <a:solidFill>
                  <a:schemeClr val="tx2">
                    <a:lumMod val="75000"/>
                  </a:schemeClr>
                </a:solidFill>
                <a:latin typeface="Times New Roman" panose="02020603050405020304" pitchFamily="18" charset="0"/>
                <a:ea typeface="Times New Roman" panose="02020603050405020304" pitchFamily="18" charset="0"/>
              </a:rPr>
              <a:t>и исправлением </a:t>
            </a:r>
            <a:r>
              <a:rPr lang="ru-RU" sz="2800" b="1" i="1" dirty="0">
                <a:solidFill>
                  <a:schemeClr val="tx2">
                    <a:lumMod val="75000"/>
                  </a:schemeClr>
                </a:solidFill>
                <a:latin typeface="Times New Roman" panose="02020603050405020304" pitchFamily="18" charset="0"/>
                <a:ea typeface="Times New Roman" panose="02020603050405020304" pitchFamily="18" charset="0"/>
              </a:rPr>
              <a:t>ошибки </a:t>
            </a:r>
            <a:endParaRPr lang="ru-RU" sz="2800" dirty="0">
              <a:solidFill>
                <a:schemeClr val="tx2">
                  <a:lumMod val="75000"/>
                </a:schemeClr>
              </a:solidFill>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48</a:t>
            </a:fld>
            <a:endParaRPr lang="ru-RU" spc="-4" dirty="0">
              <a:latin typeface="Arial"/>
              <a:cs typeface="Arial"/>
            </a:endParaRPr>
          </a:p>
        </p:txBody>
      </p:sp>
    </p:spTree>
    <p:extLst>
      <p:ext uri="{BB962C8B-B14F-4D97-AF65-F5344CB8AC3E}">
        <p14:creationId xmlns:p14="http://schemas.microsoft.com/office/powerpoint/2010/main" val="32059708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79512" y="1124744"/>
            <a:ext cx="8711322" cy="4676345"/>
          </a:xfrm>
        </p:spPr>
        <p:txBody>
          <a:bodyPr/>
          <a:lstStyle/>
          <a:p>
            <a:pPr algn="just"/>
            <a:r>
              <a:rPr lang="ru-RU" sz="2400" dirty="0"/>
              <a:t>Изменение оценочного значения отражается в бухгалтерской (финансовой) отчетности </a:t>
            </a:r>
            <a:r>
              <a:rPr lang="ru-RU" sz="2400" b="1" dirty="0" smtClean="0">
                <a:solidFill>
                  <a:srgbClr val="FF0000"/>
                </a:solidFill>
              </a:rPr>
              <a:t>перспективно</a:t>
            </a:r>
          </a:p>
          <a:p>
            <a:pPr algn="just"/>
            <a:endParaRPr lang="ru-RU" sz="2400" b="1" dirty="0" smtClean="0"/>
          </a:p>
          <a:p>
            <a:pPr algn="just"/>
            <a:r>
              <a:rPr lang="ru-RU" sz="2400" dirty="0" smtClean="0"/>
              <a:t>Перспективное </a:t>
            </a:r>
            <a:r>
              <a:rPr lang="ru-RU" sz="2400" dirty="0"/>
              <a:t>признание результатов изменения оценочного значения и отражение их в бухгалтерской (финансовой) отчетности осуществляется:</a:t>
            </a:r>
          </a:p>
          <a:p>
            <a:pPr algn="just"/>
            <a:r>
              <a:rPr lang="ru-RU" sz="2400" dirty="0"/>
              <a:t>в том отчетном периоде, </a:t>
            </a:r>
            <a:r>
              <a:rPr lang="ru-RU" sz="2400" b="1" i="1" dirty="0"/>
              <a:t>в котором произошло изменение, если такое изменение влияет на показатели бухгалтерской (финансовой) отчетности только данного отчетного </a:t>
            </a:r>
            <a:r>
              <a:rPr lang="ru-RU" sz="2400" b="1" i="1" dirty="0" smtClean="0"/>
              <a:t>периода</a:t>
            </a:r>
            <a:endParaRPr lang="ru-RU" sz="2400" dirty="0"/>
          </a:p>
          <a:p>
            <a:pPr algn="just"/>
            <a:r>
              <a:rPr lang="ru-RU" sz="2400" dirty="0"/>
              <a:t>в периоде, в котором произошло изменение и </a:t>
            </a:r>
            <a:r>
              <a:rPr lang="ru-RU" sz="2400" b="1" i="1" dirty="0"/>
              <a:t>в будущих отчетных периодах, на которые указанное изменение оказывает влияние</a:t>
            </a:r>
          </a:p>
          <a:p>
            <a:endParaRPr lang="ru-RU"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49</a:t>
            </a:fld>
            <a:endParaRPr lang="ru-RU" spc="-4" dirty="0">
              <a:latin typeface="Arial"/>
              <a:cs typeface="Arial"/>
            </a:endParaRPr>
          </a:p>
        </p:txBody>
      </p:sp>
    </p:spTree>
    <p:extLst>
      <p:ext uri="{BB962C8B-B14F-4D97-AF65-F5344CB8AC3E}">
        <p14:creationId xmlns:p14="http://schemas.microsoft.com/office/powerpoint/2010/main" val="4226365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latin typeface="Calibri"/>
            </a:endParaRPr>
          </a:p>
        </p:txBody>
      </p:sp>
      <p:sp>
        <p:nvSpPr>
          <p:cNvPr id="4" name="object 4"/>
          <p:cNvSpPr/>
          <p:nvPr/>
        </p:nvSpPr>
        <p:spPr>
          <a:xfrm flipH="1">
            <a:off x="1737398" y="1873355"/>
            <a:ext cx="45719" cy="2419740"/>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5" name="object 5"/>
          <p:cNvSpPr/>
          <p:nvPr/>
        </p:nvSpPr>
        <p:spPr>
          <a:xfrm>
            <a:off x="7236295" y="1873354"/>
            <a:ext cx="45719" cy="2419741"/>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6" name="object 6"/>
          <p:cNvSpPr txBox="1">
            <a:spLocks noGrp="1"/>
          </p:cNvSpPr>
          <p:nvPr>
            <p:ph type="title"/>
          </p:nvPr>
        </p:nvSpPr>
        <p:spPr>
          <a:xfrm>
            <a:off x="1990163" y="1876653"/>
            <a:ext cx="5056430" cy="2462213"/>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6600" b="0" dirty="0" smtClean="0">
                <a:solidFill>
                  <a:schemeClr val="tx1"/>
                </a:solidFill>
                <a:latin typeface="Times New Roman" panose="02020603050405020304" pitchFamily="18" charset="0"/>
                <a:ea typeface="Times New Roman" panose="02020603050405020304" pitchFamily="18" charset="0"/>
              </a:rPr>
              <a:t>Учетная политика</a:t>
            </a:r>
            <a:endParaRPr sz="6600" dirty="0"/>
          </a:p>
        </p:txBody>
      </p:sp>
      <p:sp>
        <p:nvSpPr>
          <p:cNvPr id="9" name="object 9"/>
          <p:cNvSpPr/>
          <p:nvPr/>
        </p:nvSpPr>
        <p:spPr>
          <a:xfrm>
            <a:off x="7796303" y="5877272"/>
            <a:ext cx="1008112" cy="720081"/>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a:t>
            </a:fld>
            <a:endParaRPr lang="ru-RU" spc="-4" dirty="0">
              <a:latin typeface="Arial"/>
              <a:cs typeface="Arial"/>
            </a:endParaRPr>
          </a:p>
        </p:txBody>
      </p:sp>
    </p:spTree>
    <p:extLst>
      <p:ext uri="{BB962C8B-B14F-4D97-AF65-F5344CB8AC3E}">
        <p14:creationId xmlns:p14="http://schemas.microsoft.com/office/powerpoint/2010/main" val="21205791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51520" y="1124744"/>
            <a:ext cx="8711322" cy="5170646"/>
          </a:xfrm>
        </p:spPr>
        <p:txBody>
          <a:bodyPr/>
          <a:lstStyle/>
          <a:p>
            <a:pPr algn="just"/>
            <a:r>
              <a:rPr lang="ru-RU" sz="2800" b="1" i="1" dirty="0" smtClean="0"/>
              <a:t>Например,</a:t>
            </a:r>
            <a:r>
              <a:rPr lang="ru-RU" sz="2800" dirty="0" smtClean="0"/>
              <a:t> резерв по реорганизации (в части оплаты выходного пособия) может быть уточнен (пересчитаны суммовые значения ожидаемых выплат) в связи с появившимися новыми обстоятельствами - сокращением сотрудников, изъявивших желание продолжить работу на новых условиях оплаты труда</a:t>
            </a:r>
          </a:p>
          <a:p>
            <a:pPr algn="just"/>
            <a:endParaRPr lang="ru-RU" sz="2800" dirty="0" smtClean="0"/>
          </a:p>
          <a:p>
            <a:pPr algn="just"/>
            <a:r>
              <a:rPr lang="ru-RU" sz="2800" dirty="0" smtClean="0"/>
              <a:t>Оценочные значения и их изменения отражаются в бухгалтерском учете согласно нормативным правовым актам, регулирующим ведение бухгалтерского учета и составление бухгалтерской (финансовой) отчетности</a:t>
            </a:r>
          </a:p>
          <a:p>
            <a:pPr algn="just"/>
            <a:endParaRPr lang="ru-RU" sz="2800" dirty="0"/>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50</a:t>
            </a:fld>
            <a:endParaRPr lang="ru-RU" spc="-4" dirty="0">
              <a:latin typeface="Arial"/>
              <a:cs typeface="Arial"/>
            </a:endParaRPr>
          </a:p>
        </p:txBody>
      </p:sp>
    </p:spTree>
    <p:extLst>
      <p:ext uri="{BB962C8B-B14F-4D97-AF65-F5344CB8AC3E}">
        <p14:creationId xmlns:p14="http://schemas.microsoft.com/office/powerpoint/2010/main" val="1420117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51520" y="775272"/>
            <a:ext cx="8567306" cy="5755422"/>
          </a:xfrm>
        </p:spPr>
        <p:txBody>
          <a:bodyPr/>
          <a:lstStyle/>
          <a:p>
            <a:endParaRPr lang="ru-RU" sz="1800" dirty="0" smtClean="0">
              <a:solidFill>
                <a:srgbClr val="000000"/>
              </a:solidFill>
              <a:latin typeface="Times New Roman" panose="02020603050405020304" pitchFamily="18" charset="0"/>
              <a:ea typeface="Times New Roman" panose="02020603050405020304" pitchFamily="18" charset="0"/>
            </a:endParaRPr>
          </a:p>
          <a:p>
            <a:pPr algn="just"/>
            <a:r>
              <a:rPr lang="ru-RU" sz="2800" dirty="0" smtClean="0">
                <a:solidFill>
                  <a:srgbClr val="000000"/>
                </a:solidFill>
                <a:latin typeface="Times New Roman" panose="02020603050405020304" pitchFamily="18" charset="0"/>
                <a:ea typeface="Times New Roman" panose="02020603050405020304" pitchFamily="18" charset="0"/>
              </a:rPr>
              <a:t>Изменение </a:t>
            </a:r>
            <a:r>
              <a:rPr lang="ru-RU" sz="2800" b="1" dirty="0">
                <a:solidFill>
                  <a:srgbClr val="000000"/>
                </a:solidFill>
                <a:latin typeface="Times New Roman" panose="02020603050405020304" pitchFamily="18" charset="0"/>
                <a:ea typeface="Times New Roman" panose="02020603050405020304" pitchFamily="18" charset="0"/>
              </a:rPr>
              <a:t>метода определения (расчета) оценочного значения </a:t>
            </a:r>
            <a:r>
              <a:rPr lang="ru-RU" sz="2800" dirty="0">
                <a:solidFill>
                  <a:srgbClr val="000000"/>
                </a:solidFill>
                <a:latin typeface="Times New Roman" panose="02020603050405020304" pitchFamily="18" charset="0"/>
                <a:ea typeface="Times New Roman" panose="02020603050405020304" pitchFamily="18" charset="0"/>
              </a:rPr>
              <a:t>является изменением учетной политики и подлежит раскрытию в бухгалтерской (финансовой) отчетности субъекта учета </a:t>
            </a:r>
            <a:r>
              <a:rPr lang="ru-RU" sz="2800" b="1" dirty="0">
                <a:solidFill>
                  <a:srgbClr val="000000"/>
                </a:solidFill>
                <a:latin typeface="Times New Roman" panose="02020603050405020304" pitchFamily="18" charset="0"/>
                <a:ea typeface="Times New Roman" panose="02020603050405020304" pitchFamily="18" charset="0"/>
              </a:rPr>
              <a:t>путем ретроспективного применения измененной учетной </a:t>
            </a:r>
            <a:r>
              <a:rPr lang="ru-RU" sz="2800" b="1" dirty="0" smtClean="0">
                <a:solidFill>
                  <a:srgbClr val="000000"/>
                </a:solidFill>
                <a:latin typeface="Times New Roman" panose="02020603050405020304" pitchFamily="18" charset="0"/>
                <a:ea typeface="Times New Roman" panose="02020603050405020304" pitchFamily="18" charset="0"/>
              </a:rPr>
              <a:t>политики</a:t>
            </a:r>
          </a:p>
          <a:p>
            <a:pPr algn="just"/>
            <a:r>
              <a:rPr lang="ru-RU" sz="2800" b="1" i="1" dirty="0" smtClean="0">
                <a:solidFill>
                  <a:srgbClr val="000000"/>
                </a:solidFill>
                <a:latin typeface="Times New Roman" panose="02020603050405020304" pitchFamily="18" charset="0"/>
                <a:ea typeface="Times New Roman" panose="02020603050405020304" pitchFamily="18" charset="0"/>
              </a:rPr>
              <a:t>Например,</a:t>
            </a:r>
            <a:r>
              <a:rPr lang="ru-RU" sz="2800" dirty="0" smtClean="0">
                <a:solidFill>
                  <a:srgbClr val="000000"/>
                </a:solidFill>
                <a:latin typeface="Times New Roman" panose="02020603050405020304" pitchFamily="18" charset="0"/>
                <a:ea typeface="Times New Roman" panose="02020603050405020304" pitchFamily="18" charset="0"/>
              </a:rPr>
              <a:t> </a:t>
            </a:r>
            <a:r>
              <a:rPr lang="ru-RU" sz="2800" dirty="0">
                <a:solidFill>
                  <a:srgbClr val="000000"/>
                </a:solidFill>
                <a:latin typeface="Times New Roman" panose="02020603050405020304" pitchFamily="18" charset="0"/>
                <a:ea typeface="Times New Roman" panose="02020603050405020304" pitchFamily="18" charset="0"/>
              </a:rPr>
              <a:t>в </a:t>
            </a:r>
            <a:r>
              <a:rPr lang="ru-RU" sz="2800" dirty="0" smtClean="0">
                <a:solidFill>
                  <a:srgbClr val="000000"/>
                </a:solidFill>
                <a:latin typeface="Times New Roman" panose="02020603050405020304" pitchFamily="18" charset="0"/>
                <a:ea typeface="Times New Roman" panose="02020603050405020304" pitchFamily="18" charset="0"/>
              </a:rPr>
              <a:t>2018 </a:t>
            </a:r>
            <a:r>
              <a:rPr lang="ru-RU" sz="2800" dirty="0">
                <a:solidFill>
                  <a:srgbClr val="000000"/>
                </a:solidFill>
                <a:latin typeface="Times New Roman" panose="02020603050405020304" pitchFamily="18" charset="0"/>
                <a:ea typeface="Times New Roman" panose="02020603050405020304" pitchFamily="18" charset="0"/>
              </a:rPr>
              <a:t>году для определения оценочного значения поступившего объекта основных средств (его справедливой стоимости) применялся метод рыночных цен, а с </a:t>
            </a:r>
            <a:r>
              <a:rPr lang="ru-RU" sz="2800" dirty="0" smtClean="0">
                <a:solidFill>
                  <a:srgbClr val="000000"/>
                </a:solidFill>
                <a:latin typeface="Times New Roman" panose="02020603050405020304" pitchFamily="18" charset="0"/>
                <a:ea typeface="Times New Roman" panose="02020603050405020304" pitchFamily="18" charset="0"/>
              </a:rPr>
              <a:t>01.01.2019 </a:t>
            </a:r>
            <a:r>
              <a:rPr lang="ru-RU" sz="2800" dirty="0">
                <a:solidFill>
                  <a:srgbClr val="000000"/>
                </a:solidFill>
                <a:latin typeface="Times New Roman" panose="02020603050405020304" pitchFamily="18" charset="0"/>
                <a:ea typeface="Times New Roman" panose="02020603050405020304" pitchFamily="18" charset="0"/>
              </a:rPr>
              <a:t>внесено изменение в учетную политику и пересчитана справедливая стоимость объекта основных средств по методу амортизационной стоимости замещения</a:t>
            </a:r>
            <a:endParaRPr lang="ru-RU" sz="2800" b="1" dirty="0">
              <a:solidFill>
                <a:srgbClr val="000000"/>
              </a:solidFill>
              <a:latin typeface="Times New Roman" panose="02020603050405020304" pitchFamily="18" charset="0"/>
              <a:ea typeface="Times New Roman" panose="02020603050405020304" pitchFamily="18" charset="0"/>
            </a:endParaRPr>
          </a:p>
          <a:p>
            <a:pPr algn="just"/>
            <a:endParaRPr lang="ru-RU" sz="2000" dirty="0" smtClean="0">
              <a:solidFill>
                <a:srgbClr val="000000"/>
              </a:solidFill>
              <a:latin typeface="Times New Roman" panose="02020603050405020304" pitchFamily="18" charset="0"/>
              <a:ea typeface="Times New Roman" panose="02020603050405020304" pitchFamily="18" charset="0"/>
            </a:endParaRPr>
          </a:p>
        </p:txBody>
      </p: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51</a:t>
            </a:fld>
            <a:endParaRPr lang="ru-RU" spc="-4" dirty="0">
              <a:latin typeface="Arial"/>
              <a:cs typeface="Arial"/>
            </a:endParaRPr>
          </a:p>
        </p:txBody>
      </p:sp>
    </p:spTree>
    <p:extLst>
      <p:ext uri="{BB962C8B-B14F-4D97-AF65-F5344CB8AC3E}">
        <p14:creationId xmlns:p14="http://schemas.microsoft.com/office/powerpoint/2010/main" val="7057804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9" y="207421"/>
            <a:ext cx="7920182" cy="1140697"/>
          </a:xfrm>
        </p:spPr>
        <p:txBody>
          <a:bodyPr/>
          <a:lstStyle/>
          <a:p>
            <a:pPr algn="ctr"/>
            <a:r>
              <a:rPr lang="ru-RU" dirty="0" smtClean="0"/>
              <a:t>Раскрытие </a:t>
            </a:r>
            <a:r>
              <a:rPr lang="ru-RU" dirty="0"/>
              <a:t>информации об изменении оценочного </a:t>
            </a:r>
            <a:r>
              <a:rPr lang="ru-RU" dirty="0" smtClean="0"/>
              <a:t>значения</a:t>
            </a:r>
            <a:r>
              <a:rPr lang="ru-RU" dirty="0"/>
              <a:t/>
            </a:r>
            <a:br>
              <a:rPr lang="ru-RU" dirty="0"/>
            </a:br>
            <a:endParaRPr lang="ru-RU" dirty="0"/>
          </a:p>
        </p:txBody>
      </p:sp>
      <p:sp>
        <p:nvSpPr>
          <p:cNvPr id="3" name="Текст 2"/>
          <p:cNvSpPr>
            <a:spLocks noGrp="1"/>
          </p:cNvSpPr>
          <p:nvPr>
            <p:ph type="body" idx="1"/>
          </p:nvPr>
        </p:nvSpPr>
        <p:spPr>
          <a:xfrm>
            <a:off x="216338" y="1172023"/>
            <a:ext cx="8711322" cy="5413149"/>
          </a:xfrm>
        </p:spPr>
        <p:txBody>
          <a:bodyPr/>
          <a:lstStyle/>
          <a:p>
            <a:pPr algn="just"/>
            <a:r>
              <a:rPr lang="ru-RU" dirty="0" smtClean="0"/>
              <a:t> </a:t>
            </a:r>
            <a:r>
              <a:rPr lang="ru-RU" sz="2000" b="1" dirty="0" smtClean="0"/>
              <a:t>Описание </a:t>
            </a:r>
            <a:r>
              <a:rPr lang="ru-RU" sz="2000" b="1" dirty="0"/>
              <a:t>изменения оценочного </a:t>
            </a:r>
            <a:r>
              <a:rPr lang="ru-RU" sz="2000" b="1" dirty="0" smtClean="0"/>
              <a:t>значения:</a:t>
            </a:r>
          </a:p>
          <a:p>
            <a:pPr marL="342900" indent="-342900" algn="just">
              <a:buFont typeface="Arial" panose="020B0604020202020204" pitchFamily="34" charset="0"/>
              <a:buChar char="•"/>
            </a:pPr>
            <a:r>
              <a:rPr lang="ru-RU" sz="2000" dirty="0" smtClean="0"/>
              <a:t> </a:t>
            </a:r>
            <a:r>
              <a:rPr lang="ru-RU" sz="2000" dirty="0"/>
              <a:t>повлиявшего на показатели бухгалтерской (финансовой) отчетности за отчетный период, с указанием денежных (стоимостных) значений таких </a:t>
            </a:r>
            <a:r>
              <a:rPr lang="ru-RU" sz="2000" dirty="0" smtClean="0"/>
              <a:t>изменений</a:t>
            </a:r>
            <a:endParaRPr lang="ru-RU" sz="2000" dirty="0"/>
          </a:p>
          <a:p>
            <a:pPr marL="342900" indent="-342900" algn="just">
              <a:buFont typeface="Arial" panose="020B0604020202020204" pitchFamily="34" charset="0"/>
              <a:buChar char="•"/>
            </a:pPr>
            <a:r>
              <a:rPr lang="ru-RU" sz="2000" dirty="0" smtClean="0"/>
              <a:t>которое </a:t>
            </a:r>
            <a:r>
              <a:rPr lang="ru-RU" sz="2000" dirty="0"/>
              <a:t>повлияет на показатели бухгалтерской (финансовой) отчетности за периоды, следующие за отчетным, с указанием денежных (стоимостных) значений таких </a:t>
            </a:r>
            <a:r>
              <a:rPr lang="ru-RU" sz="2000" dirty="0" smtClean="0"/>
              <a:t>изменений</a:t>
            </a:r>
          </a:p>
          <a:p>
            <a:pPr algn="just"/>
            <a:r>
              <a:rPr lang="ru-RU" sz="2000" dirty="0" smtClean="0"/>
              <a:t> </a:t>
            </a:r>
            <a:r>
              <a:rPr lang="ru-RU" sz="2000" dirty="0"/>
              <a:t>В случае, когда определить влияние изменения оценочного значения на показатели бухгалтерской (финансовой) отчетности за будущие периоды в денежном (стоимостном) значении не представляется возможным, об этом указывается в текстовой части Пояснительной записки (ф. 0503160), Пояснительной записки к Балансу учреждения (ф. 0503760) соответственно в разделе 5 «Прочие вопросы деятельности субъекта бюджетной отчетности», «Прочие вопросы деятельности учреждения» или в сопроводительном документе, содержащем пояснения к бухгалтерской (финансовой) отчетности при представлении </a:t>
            </a:r>
            <a:r>
              <a:rPr lang="ru-RU" sz="2000" dirty="0" smtClean="0"/>
              <a:t>отчетности</a:t>
            </a:r>
            <a:endParaRPr lang="ru-RU" sz="2000" dirty="0"/>
          </a:p>
          <a:p>
            <a:endParaRPr lang="ru-RU" dirty="0"/>
          </a:p>
          <a:p>
            <a:endParaRPr lang="ru-RU"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52</a:t>
            </a:fld>
            <a:endParaRPr lang="ru-RU" spc="-4" dirty="0">
              <a:latin typeface="Arial"/>
              <a:cs typeface="Arial"/>
            </a:endParaRPr>
          </a:p>
        </p:txBody>
      </p:sp>
    </p:spTree>
    <p:extLst>
      <p:ext uri="{BB962C8B-B14F-4D97-AF65-F5344CB8AC3E}">
        <p14:creationId xmlns:p14="http://schemas.microsoft.com/office/powerpoint/2010/main" val="5949928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endParaRPr>
          </a:p>
        </p:txBody>
      </p:sp>
      <p:sp>
        <p:nvSpPr>
          <p:cNvPr id="4" name="object 4"/>
          <p:cNvSpPr/>
          <p:nvPr/>
        </p:nvSpPr>
        <p:spPr>
          <a:xfrm flipH="1">
            <a:off x="1737398" y="1873355"/>
            <a:ext cx="45719" cy="2419740"/>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5" name="object 5"/>
          <p:cNvSpPr/>
          <p:nvPr/>
        </p:nvSpPr>
        <p:spPr>
          <a:xfrm>
            <a:off x="7236295" y="1873354"/>
            <a:ext cx="45719" cy="2419741"/>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6" name="object 6"/>
          <p:cNvSpPr txBox="1">
            <a:spLocks noGrp="1"/>
          </p:cNvSpPr>
          <p:nvPr>
            <p:ph type="title"/>
          </p:nvPr>
        </p:nvSpPr>
        <p:spPr>
          <a:xfrm>
            <a:off x="1990163" y="1982450"/>
            <a:ext cx="5056430" cy="1446550"/>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6600" b="0" dirty="0" smtClean="0">
                <a:solidFill>
                  <a:schemeClr val="tx1"/>
                </a:solidFill>
                <a:latin typeface="Times New Roman" panose="02020603050405020304" pitchFamily="18" charset="0"/>
                <a:ea typeface="Times New Roman" panose="02020603050405020304" pitchFamily="18" charset="0"/>
              </a:rPr>
              <a:t>Ошибки</a:t>
            </a:r>
            <a:endParaRPr sz="6600" dirty="0"/>
          </a:p>
        </p:txBody>
      </p:sp>
      <p:sp>
        <p:nvSpPr>
          <p:cNvPr id="9" name="object 9"/>
          <p:cNvSpPr/>
          <p:nvPr/>
        </p:nvSpPr>
        <p:spPr>
          <a:xfrm>
            <a:off x="7796303" y="5877272"/>
            <a:ext cx="1008112" cy="720081"/>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53</a:t>
            </a:fld>
            <a:endParaRPr lang="ru-RU" spc="-4" dirty="0">
              <a:latin typeface="Arial"/>
              <a:cs typeface="Arial"/>
            </a:endParaRPr>
          </a:p>
        </p:txBody>
      </p:sp>
    </p:spTree>
    <p:extLst>
      <p:ext uri="{BB962C8B-B14F-4D97-AF65-F5344CB8AC3E}">
        <p14:creationId xmlns:p14="http://schemas.microsoft.com/office/powerpoint/2010/main" val="394003651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3540"/>
            <a:ext cx="7920182" cy="861774"/>
          </a:xfrm>
        </p:spPr>
        <p:txBody>
          <a:bodyPr/>
          <a:lstStyle/>
          <a:p>
            <a:pPr algn="ctr"/>
            <a:r>
              <a:rPr lang="ru-RU" sz="2800" dirty="0">
                <a:solidFill>
                  <a:srgbClr val="000000"/>
                </a:solidFill>
                <a:latin typeface="Times New Roman" panose="02020603050405020304" pitchFamily="18" charset="0"/>
                <a:ea typeface="Times New Roman" panose="02020603050405020304" pitchFamily="18" charset="0"/>
              </a:rPr>
              <a:t>Ошибкой в бухгалтерской (финансовой) отчетности считается </a:t>
            </a:r>
            <a:endParaRPr lang="ru-RU" dirty="0"/>
          </a:p>
        </p:txBody>
      </p:sp>
      <p:sp>
        <p:nvSpPr>
          <p:cNvPr id="3" name="Текст 2"/>
          <p:cNvSpPr>
            <a:spLocks noGrp="1"/>
          </p:cNvSpPr>
          <p:nvPr>
            <p:ph type="body" idx="1"/>
          </p:nvPr>
        </p:nvSpPr>
        <p:spPr>
          <a:xfrm>
            <a:off x="216338" y="1108963"/>
            <a:ext cx="8820157" cy="4984333"/>
          </a:xfrm>
          <a:ln>
            <a:solidFill>
              <a:schemeClr val="bg1"/>
            </a:solidFill>
          </a:ln>
        </p:spPr>
        <p:style>
          <a:lnRef idx="2">
            <a:schemeClr val="accent3"/>
          </a:lnRef>
          <a:fillRef idx="1">
            <a:schemeClr val="lt1"/>
          </a:fillRef>
          <a:effectRef idx="0">
            <a:schemeClr val="accent3"/>
          </a:effectRef>
          <a:fontRef idx="minor">
            <a:schemeClr val="dk1"/>
          </a:fontRef>
        </p:style>
        <p:txBody>
          <a:bodyPr/>
          <a:lstStyle/>
          <a:p>
            <a:pPr marR="12700" lvl="0" algn="just">
              <a:spcAft>
                <a:spcPts val="0"/>
              </a:spcAft>
            </a:pPr>
            <a:r>
              <a:rPr lang="ru-RU" sz="2400" dirty="0" smtClean="0">
                <a:solidFill>
                  <a:srgbClr val="000000"/>
                </a:solidFill>
                <a:latin typeface="Times New Roman" panose="02020603050405020304" pitchFamily="18" charset="0"/>
                <a:ea typeface="Times New Roman" panose="02020603050405020304" pitchFamily="18" charset="0"/>
              </a:rPr>
              <a:t>Пропуск </a:t>
            </a:r>
            <a:r>
              <a:rPr lang="ru-RU" sz="2400" dirty="0">
                <a:solidFill>
                  <a:srgbClr val="000000"/>
                </a:solidFill>
                <a:latin typeface="Times New Roman" panose="02020603050405020304" pitchFamily="18" charset="0"/>
                <a:ea typeface="Times New Roman" panose="02020603050405020304" pitchFamily="18" charset="0"/>
              </a:rPr>
              <a:t>и (или) </a:t>
            </a:r>
            <a:r>
              <a:rPr lang="ru-RU" sz="2400" dirty="0" smtClean="0">
                <a:solidFill>
                  <a:srgbClr val="000000"/>
                </a:solidFill>
                <a:latin typeface="Times New Roman" panose="02020603050405020304" pitchFamily="18" charset="0"/>
                <a:ea typeface="Times New Roman" panose="02020603050405020304" pitchFamily="18" charset="0"/>
              </a:rPr>
              <a:t>искажение информации, </a:t>
            </a:r>
            <a:r>
              <a:rPr lang="ru-RU" sz="2400" dirty="0">
                <a:solidFill>
                  <a:srgbClr val="000000"/>
                </a:solidFill>
                <a:latin typeface="Times New Roman" panose="02020603050405020304" pitchFamily="18" charset="0"/>
                <a:ea typeface="Times New Roman" panose="02020603050405020304" pitchFamily="18" charset="0"/>
              </a:rPr>
              <a:t>возникшее при ведении бухгалтерского учета и (или) формировании бухгалтерской (</a:t>
            </a:r>
            <a:r>
              <a:rPr lang="ru-RU" sz="2400" dirty="0" smtClean="0">
                <a:solidFill>
                  <a:srgbClr val="000000"/>
                </a:solidFill>
                <a:latin typeface="Times New Roman" panose="02020603050405020304" pitchFamily="18" charset="0"/>
                <a:ea typeface="Times New Roman" panose="02020603050405020304" pitchFamily="18" charset="0"/>
              </a:rPr>
              <a:t>финансовой</a:t>
            </a:r>
            <a:r>
              <a:rPr lang="ru-RU" sz="2400" dirty="0">
                <a:solidFill>
                  <a:srgbClr val="000000"/>
                </a:solidFill>
                <a:latin typeface="Times New Roman" panose="02020603050405020304" pitchFamily="18" charset="0"/>
                <a:ea typeface="Times New Roman" panose="02020603050405020304" pitchFamily="18" charset="0"/>
              </a:rPr>
              <a:t>) отчетности </a:t>
            </a:r>
            <a:r>
              <a:rPr lang="ru-RU" sz="2400" b="1" dirty="0" smtClean="0">
                <a:latin typeface="Times New Roman" panose="02020603050405020304" pitchFamily="18" charset="0"/>
                <a:ea typeface="Times New Roman" panose="02020603050405020304" pitchFamily="18" charset="0"/>
              </a:rPr>
              <a:t>в результате:</a:t>
            </a:r>
          </a:p>
          <a:p>
            <a:pPr marR="12700" lvl="0" algn="just">
              <a:spcAft>
                <a:spcPts val="0"/>
              </a:spcAft>
            </a:pPr>
            <a:r>
              <a:rPr lang="ru-RU" sz="2400" b="1" dirty="0">
                <a:latin typeface="Times New Roman" panose="02020603050405020304" pitchFamily="18" charset="0"/>
                <a:ea typeface="Times New Roman" panose="02020603050405020304" pitchFamily="18" charset="0"/>
              </a:rPr>
              <a:t> </a:t>
            </a:r>
            <a:endParaRPr lang="ru-RU" sz="2400" b="1" dirty="0" smtClean="0">
              <a:latin typeface="Times New Roman" panose="02020603050405020304" pitchFamily="18" charset="0"/>
              <a:ea typeface="Times New Roman" panose="02020603050405020304" pitchFamily="18" charset="0"/>
            </a:endParaRPr>
          </a:p>
          <a:p>
            <a:pPr marR="12700" indent="450215" algn="just">
              <a:spcAft>
                <a:spcPts val="0"/>
              </a:spcAft>
            </a:pPr>
            <a:endParaRPr lang="ru-RU" sz="2400" dirty="0" smtClean="0">
              <a:solidFill>
                <a:srgbClr val="000000"/>
              </a:solidFill>
              <a:latin typeface="Times New Roman" panose="02020603050405020304" pitchFamily="18" charset="0"/>
              <a:ea typeface="Times New Roman" panose="02020603050405020304" pitchFamily="18" charset="0"/>
            </a:endParaRPr>
          </a:p>
          <a:p>
            <a:pPr marR="12700" indent="450215" algn="just">
              <a:spcAft>
                <a:spcPts val="0"/>
              </a:spcAft>
            </a:pPr>
            <a:endParaRPr lang="ru-RU" sz="2400" dirty="0">
              <a:solidFill>
                <a:srgbClr val="000000"/>
              </a:solidFill>
              <a:latin typeface="Times New Roman" panose="02020603050405020304" pitchFamily="18" charset="0"/>
              <a:ea typeface="Times New Roman" panose="02020603050405020304" pitchFamily="18" charset="0"/>
            </a:endParaRPr>
          </a:p>
          <a:p>
            <a:pPr marR="12700" indent="450215" algn="just">
              <a:spcAft>
                <a:spcPts val="0"/>
              </a:spcAft>
            </a:pPr>
            <a:endParaRPr lang="ru-RU" sz="2400" dirty="0" smtClean="0">
              <a:solidFill>
                <a:srgbClr val="000000"/>
              </a:solidFill>
              <a:latin typeface="Times New Roman" panose="02020603050405020304" pitchFamily="18" charset="0"/>
              <a:ea typeface="Times New Roman" panose="02020603050405020304" pitchFamily="18" charset="0"/>
            </a:endParaRPr>
          </a:p>
          <a:p>
            <a:pPr marR="12700" indent="450215" algn="just">
              <a:spcAft>
                <a:spcPts val="0"/>
              </a:spcAft>
            </a:pPr>
            <a:endParaRPr lang="ru-RU" sz="2400" dirty="0">
              <a:solidFill>
                <a:srgbClr val="000000"/>
              </a:solidFill>
              <a:latin typeface="Times New Roman" panose="02020603050405020304" pitchFamily="18" charset="0"/>
              <a:ea typeface="Times New Roman" panose="02020603050405020304" pitchFamily="18" charset="0"/>
            </a:endParaRPr>
          </a:p>
          <a:p>
            <a:pPr marR="12700" indent="450215" algn="just">
              <a:spcAft>
                <a:spcPts val="0"/>
              </a:spcAft>
            </a:pPr>
            <a:endParaRPr lang="ru-RU" sz="2400" dirty="0" smtClean="0">
              <a:solidFill>
                <a:srgbClr val="000000"/>
              </a:solidFill>
              <a:latin typeface="Times New Roman" panose="02020603050405020304" pitchFamily="18" charset="0"/>
              <a:ea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54</a:t>
            </a:fld>
            <a:endParaRPr lang="ru-RU" spc="-4" dirty="0">
              <a:latin typeface="Arial"/>
              <a:cs typeface="Arial"/>
            </a:endParaRPr>
          </a:p>
        </p:txBody>
      </p:sp>
      <p:sp>
        <p:nvSpPr>
          <p:cNvPr id="5" name="TextBox 4"/>
          <p:cNvSpPr txBox="1"/>
          <p:nvPr/>
        </p:nvSpPr>
        <p:spPr>
          <a:xfrm>
            <a:off x="1331640" y="3239265"/>
            <a:ext cx="621783" cy="369332"/>
          </a:xfrm>
          <a:prstGeom prst="rect">
            <a:avLst/>
          </a:prstGeom>
          <a:noFill/>
        </p:spPr>
        <p:txBody>
          <a:bodyPr wrap="square" rtlCol="0">
            <a:spAutoFit/>
          </a:bodyPr>
          <a:lstStyle/>
          <a:p>
            <a:endParaRPr lang="ru-RU" dirty="0"/>
          </a:p>
        </p:txBody>
      </p:sp>
      <p:sp>
        <p:nvSpPr>
          <p:cNvPr id="6" name="Прямоугольник 5"/>
          <p:cNvSpPr/>
          <p:nvPr/>
        </p:nvSpPr>
        <p:spPr>
          <a:xfrm>
            <a:off x="216339" y="3478872"/>
            <a:ext cx="8460117" cy="234042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b="1" dirty="0">
                <a:latin typeface="Times New Roman" panose="02020603050405020304" pitchFamily="18" charset="0"/>
                <a:ea typeface="Times New Roman" panose="02020603050405020304" pitchFamily="18" charset="0"/>
              </a:rPr>
              <a:t>информации </a:t>
            </a:r>
            <a:r>
              <a:rPr lang="ru-RU" sz="2400" dirty="0">
                <a:latin typeface="Times New Roman" panose="02020603050405020304" pitchFamily="18" charset="0"/>
                <a:ea typeface="Times New Roman" panose="02020603050405020304" pitchFamily="18" charset="0"/>
              </a:rPr>
              <a:t>о фактах хозяйственной жизни отчетного периода</a:t>
            </a:r>
            <a:r>
              <a:rPr lang="ru-RU" sz="2400" dirty="0" smtClean="0">
                <a:latin typeface="Times New Roman" panose="02020603050405020304" pitchFamily="18" charset="0"/>
                <a:ea typeface="Times New Roman" panose="02020603050405020304" pitchFamily="18" charset="0"/>
              </a:rPr>
              <a:t>,</a:t>
            </a:r>
          </a:p>
          <a:p>
            <a:pPr algn="ctr"/>
            <a:r>
              <a:rPr lang="ru-RU" sz="2400" dirty="0" smtClean="0">
                <a:latin typeface="Times New Roman" panose="02020603050405020304" pitchFamily="18" charset="0"/>
                <a:ea typeface="Times New Roman" panose="02020603050405020304" pitchFamily="18" charset="0"/>
              </a:rPr>
              <a:t> </a:t>
            </a:r>
            <a:r>
              <a:rPr lang="ru-RU" sz="2400" dirty="0">
                <a:latin typeface="Times New Roman" panose="02020603050405020304" pitchFamily="18" charset="0"/>
                <a:ea typeface="Times New Roman" panose="02020603050405020304" pitchFamily="18" charset="0"/>
              </a:rPr>
              <a:t>которая </a:t>
            </a:r>
            <a:r>
              <a:rPr lang="ru-RU" sz="2400" b="1" dirty="0">
                <a:latin typeface="Times New Roman" panose="02020603050405020304" pitchFamily="18" charset="0"/>
                <a:ea typeface="Times New Roman" panose="02020603050405020304" pitchFamily="18" charset="0"/>
              </a:rPr>
              <a:t>была доступна на дату подписания </a:t>
            </a:r>
            <a:r>
              <a:rPr lang="ru-RU" sz="2400" dirty="0">
                <a:latin typeface="Times New Roman" panose="02020603050405020304" pitchFamily="18" charset="0"/>
                <a:ea typeface="Times New Roman" panose="02020603050405020304" pitchFamily="18" charset="0"/>
              </a:rPr>
              <a:t>бухгалтерской (финансовой) отчетности </a:t>
            </a:r>
            <a:endParaRPr lang="ru-RU" sz="2400" dirty="0" smtClean="0">
              <a:latin typeface="Times New Roman" panose="02020603050405020304" pitchFamily="18" charset="0"/>
              <a:ea typeface="Times New Roman" panose="02020603050405020304" pitchFamily="18" charset="0"/>
            </a:endParaRPr>
          </a:p>
          <a:p>
            <a:pPr algn="ctr"/>
            <a:r>
              <a:rPr lang="ru-RU" sz="2400" dirty="0" smtClean="0">
                <a:solidFill>
                  <a:srgbClr val="000000"/>
                </a:solidFill>
                <a:latin typeface="Times New Roman" panose="02020603050405020304" pitchFamily="18" charset="0"/>
                <a:ea typeface="Times New Roman" panose="02020603050405020304" pitchFamily="18" charset="0"/>
              </a:rPr>
              <a:t>и </a:t>
            </a:r>
            <a:r>
              <a:rPr lang="ru-RU" sz="2400" b="1" dirty="0">
                <a:solidFill>
                  <a:srgbClr val="000000"/>
                </a:solidFill>
                <a:latin typeface="Times New Roman" panose="02020603050405020304" pitchFamily="18" charset="0"/>
                <a:ea typeface="Times New Roman" panose="02020603050405020304" pitchFamily="18" charset="0"/>
              </a:rPr>
              <a:t>должна была быть </a:t>
            </a:r>
            <a:r>
              <a:rPr lang="ru-RU" sz="2400" b="1" dirty="0">
                <a:latin typeface="Times New Roman" panose="02020603050405020304" pitchFamily="18" charset="0"/>
                <a:ea typeface="Times New Roman" panose="02020603050405020304" pitchFamily="18" charset="0"/>
              </a:rPr>
              <a:t> </a:t>
            </a:r>
            <a:r>
              <a:rPr lang="ru-RU" sz="2400" b="1" dirty="0">
                <a:solidFill>
                  <a:srgbClr val="000000"/>
                </a:solidFill>
                <a:latin typeface="Times New Roman" panose="02020603050405020304" pitchFamily="18" charset="0"/>
                <a:ea typeface="Times New Roman" panose="02020603050405020304" pitchFamily="18" charset="0"/>
              </a:rPr>
              <a:t>получена </a:t>
            </a:r>
            <a:r>
              <a:rPr lang="ru-RU" sz="2400" dirty="0">
                <a:solidFill>
                  <a:srgbClr val="000000"/>
                </a:solidFill>
                <a:latin typeface="Times New Roman" panose="02020603050405020304" pitchFamily="18" charset="0"/>
                <a:ea typeface="Times New Roman" panose="02020603050405020304" pitchFamily="18" charset="0"/>
              </a:rPr>
              <a:t>и использована при подготовке бухгалтерской (финансовой) отчетности</a:t>
            </a:r>
            <a:endParaRPr lang="ru-RU" sz="2400" dirty="0">
              <a:latin typeface="Times New Roman" panose="02020603050405020304" pitchFamily="18" charset="0"/>
              <a:ea typeface="Times New Roman" panose="02020603050405020304" pitchFamily="18" charset="0"/>
            </a:endParaRPr>
          </a:p>
          <a:p>
            <a:pPr algn="ctr"/>
            <a:endParaRPr lang="ru-RU" dirty="0"/>
          </a:p>
        </p:txBody>
      </p:sp>
      <p:sp>
        <p:nvSpPr>
          <p:cNvPr id="7" name="Прямоугольник 6"/>
          <p:cNvSpPr/>
          <p:nvPr/>
        </p:nvSpPr>
        <p:spPr>
          <a:xfrm>
            <a:off x="5687300" y="2446680"/>
            <a:ext cx="2880320" cy="6004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b="1" dirty="0" smtClean="0">
                <a:latin typeface="Times New Roman" panose="02020603050405020304" pitchFamily="18" charset="0"/>
                <a:ea typeface="Times New Roman" panose="02020603050405020304" pitchFamily="18" charset="0"/>
              </a:rPr>
              <a:t>не использования</a:t>
            </a:r>
            <a:endParaRPr lang="ru-RU" dirty="0"/>
          </a:p>
        </p:txBody>
      </p:sp>
      <p:sp>
        <p:nvSpPr>
          <p:cNvPr id="8" name="TextBox 7"/>
          <p:cNvSpPr txBox="1"/>
          <p:nvPr/>
        </p:nvSpPr>
        <p:spPr>
          <a:xfrm>
            <a:off x="216338" y="2421900"/>
            <a:ext cx="4470533"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R="12700" lvl="0" algn="just">
              <a:spcAft>
                <a:spcPts val="0"/>
              </a:spcAft>
            </a:pPr>
            <a:r>
              <a:rPr lang="ru-RU" sz="2400" b="1" dirty="0">
                <a:latin typeface="Times New Roman" panose="02020603050405020304" pitchFamily="18" charset="0"/>
                <a:ea typeface="Times New Roman" panose="02020603050405020304" pitchFamily="18" charset="0"/>
              </a:rPr>
              <a:t>неправильного </a:t>
            </a:r>
            <a:r>
              <a:rPr lang="ru-RU" sz="2400" b="1" dirty="0" smtClean="0">
                <a:latin typeface="Times New Roman" panose="02020603050405020304" pitchFamily="18" charset="0"/>
                <a:ea typeface="Times New Roman" panose="02020603050405020304" pitchFamily="18" charset="0"/>
              </a:rPr>
              <a:t>использования</a:t>
            </a:r>
            <a:endParaRPr lang="ru-RU" b="1" dirty="0">
              <a:latin typeface="Times New Roman" panose="02020603050405020304" pitchFamily="18" charset="0"/>
              <a:ea typeface="Times New Roman" panose="02020603050405020304" pitchFamily="18" charset="0"/>
            </a:endParaRPr>
          </a:p>
          <a:p>
            <a:endParaRPr lang="ru-RU" dirty="0"/>
          </a:p>
        </p:txBody>
      </p:sp>
      <p:sp>
        <p:nvSpPr>
          <p:cNvPr id="9" name="Прямоугольник 8"/>
          <p:cNvSpPr/>
          <p:nvPr/>
        </p:nvSpPr>
        <p:spPr>
          <a:xfrm flipH="1">
            <a:off x="4894256" y="2490273"/>
            <a:ext cx="585659" cy="43503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b="1" dirty="0" smtClean="0">
              <a:latin typeface="Times New Roman" panose="02020603050405020304" pitchFamily="18" charset="0"/>
              <a:ea typeface="Times New Roman" panose="02020603050405020304" pitchFamily="18" charset="0"/>
            </a:endParaRPr>
          </a:p>
          <a:p>
            <a:pPr algn="ctr"/>
            <a:r>
              <a:rPr lang="ru-RU" b="1" dirty="0" smtClean="0">
                <a:latin typeface="Times New Roman" panose="02020603050405020304" pitchFamily="18" charset="0"/>
                <a:ea typeface="Times New Roman" panose="02020603050405020304" pitchFamily="18" charset="0"/>
              </a:rPr>
              <a:t>или</a:t>
            </a:r>
            <a:endParaRPr lang="ru-RU" b="1" dirty="0">
              <a:latin typeface="Times New Roman" panose="02020603050405020304" pitchFamily="18" charset="0"/>
              <a:ea typeface="Times New Roman" panose="02020603050405020304" pitchFamily="18" charset="0"/>
            </a:endParaRPr>
          </a:p>
          <a:p>
            <a:pPr algn="ctr"/>
            <a:endParaRPr lang="ru-RU" dirty="0"/>
          </a:p>
        </p:txBody>
      </p:sp>
      <p:sp>
        <p:nvSpPr>
          <p:cNvPr id="10" name="TextBox 9"/>
          <p:cNvSpPr txBox="1"/>
          <p:nvPr/>
        </p:nvSpPr>
        <p:spPr>
          <a:xfrm>
            <a:off x="2771800" y="2641224"/>
            <a:ext cx="45719" cy="568173"/>
          </a:xfrm>
          <a:prstGeom prst="rect">
            <a:avLst/>
          </a:prstGeom>
          <a:noFill/>
        </p:spPr>
        <p:txBody>
          <a:bodyPr wrap="square" rtlCol="0">
            <a:spAutoFit/>
          </a:bodyPr>
          <a:lstStyle/>
          <a:p>
            <a:endParaRPr lang="ru-RU" dirty="0"/>
          </a:p>
        </p:txBody>
      </p:sp>
      <p:cxnSp>
        <p:nvCxnSpPr>
          <p:cNvPr id="12" name="Прямая со стрелкой 11"/>
          <p:cNvCxnSpPr/>
          <p:nvPr/>
        </p:nvCxnSpPr>
        <p:spPr>
          <a:xfrm flipH="1">
            <a:off x="3275856" y="2132856"/>
            <a:ext cx="1800200" cy="28904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4" name="Прямая со стрелкой 13"/>
          <p:cNvCxnSpPr/>
          <p:nvPr/>
        </p:nvCxnSpPr>
        <p:spPr>
          <a:xfrm>
            <a:off x="5076056" y="2162558"/>
            <a:ext cx="1872208" cy="24993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6" name="Прямая со стрелкой 15"/>
          <p:cNvCxnSpPr/>
          <p:nvPr/>
        </p:nvCxnSpPr>
        <p:spPr>
          <a:xfrm>
            <a:off x="2339752" y="3194785"/>
            <a:ext cx="2736304" cy="2510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Прямая со стрелкой 17"/>
          <p:cNvCxnSpPr/>
          <p:nvPr/>
        </p:nvCxnSpPr>
        <p:spPr>
          <a:xfrm flipH="1">
            <a:off x="5076056" y="3080204"/>
            <a:ext cx="2448272" cy="3655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827150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7065" y="372008"/>
            <a:ext cx="8229600" cy="490066"/>
          </a:xfrm>
          <a:ln w="38100">
            <a:solidFill>
              <a:schemeClr val="accent2">
                <a:lumMod val="75000"/>
              </a:schemeClr>
            </a:solidFill>
          </a:ln>
        </p:spPr>
        <p:txBody>
          <a:bodyPr>
            <a:normAutofit fontScale="90000"/>
          </a:bodyPr>
          <a:lstStyle/>
          <a:p>
            <a:r>
              <a:rPr lang="ru-RU" b="1" dirty="0" smtClean="0">
                <a:ln w="22225">
                  <a:solidFill>
                    <a:schemeClr val="accent2"/>
                  </a:solidFill>
                  <a:prstDash val="solid"/>
                </a:ln>
                <a:solidFill>
                  <a:schemeClr val="accent2">
                    <a:lumMod val="40000"/>
                    <a:lumOff val="60000"/>
                  </a:schemeClr>
                </a:solidFill>
              </a:rPr>
              <a:t>Существенность ошибок </a:t>
            </a:r>
            <a:endParaRPr lang="ru-RU" b="1" dirty="0">
              <a:ln w="22225">
                <a:solidFill>
                  <a:schemeClr val="accent2"/>
                </a:solidFill>
                <a:prstDash val="solid"/>
              </a:ln>
              <a:solidFill>
                <a:schemeClr val="accent2">
                  <a:lumMod val="40000"/>
                  <a:lumOff val="60000"/>
                </a:schemeClr>
              </a:solidFill>
            </a:endParaRPr>
          </a:p>
        </p:txBody>
      </p:sp>
      <p:sp>
        <p:nvSpPr>
          <p:cNvPr id="3" name="Объект 2"/>
          <p:cNvSpPr>
            <a:spLocks noGrp="1"/>
          </p:cNvSpPr>
          <p:nvPr>
            <p:ph idx="1"/>
          </p:nvPr>
        </p:nvSpPr>
        <p:spPr>
          <a:xfrm>
            <a:off x="369549" y="1202209"/>
            <a:ext cx="8661648" cy="5519266"/>
          </a:xfrm>
        </p:spPr>
        <p:style>
          <a:lnRef idx="2">
            <a:schemeClr val="accent2"/>
          </a:lnRef>
          <a:fillRef idx="1">
            <a:schemeClr val="lt1"/>
          </a:fillRef>
          <a:effectRef idx="0">
            <a:schemeClr val="accent2"/>
          </a:effectRef>
          <a:fontRef idx="minor">
            <a:schemeClr val="dk1"/>
          </a:fontRef>
        </p:style>
        <p:txBody>
          <a:bodyPr>
            <a:normAutofit fontScale="70000" lnSpcReduction="20000"/>
          </a:bodyPr>
          <a:lstStyle/>
          <a:p>
            <a:pPr marL="0" indent="0" algn="just">
              <a:buNone/>
            </a:pPr>
            <a:r>
              <a:rPr lang="ru-RU" sz="4200" b="1" dirty="0" smtClean="0">
                <a:solidFill>
                  <a:prstClr val="black"/>
                </a:solidFill>
              </a:rPr>
              <a:t>Ошибки </a:t>
            </a:r>
            <a:r>
              <a:rPr lang="ru-RU" sz="4200" b="1" dirty="0">
                <a:solidFill>
                  <a:prstClr val="black"/>
                </a:solidFill>
              </a:rPr>
              <a:t>и  искажения </a:t>
            </a:r>
            <a:r>
              <a:rPr lang="ru-RU" sz="4200" b="1" dirty="0" smtClean="0">
                <a:solidFill>
                  <a:prstClr val="black"/>
                </a:solidFill>
              </a:rPr>
              <a:t>являются существенными, если </a:t>
            </a:r>
            <a:r>
              <a:rPr lang="ru-RU" sz="4200" dirty="0" smtClean="0">
                <a:solidFill>
                  <a:prstClr val="black"/>
                </a:solidFill>
              </a:rPr>
              <a:t> показатели </a:t>
            </a:r>
            <a:r>
              <a:rPr lang="ru-RU" sz="4200" dirty="0">
                <a:solidFill>
                  <a:prstClr val="black"/>
                </a:solidFill>
              </a:rPr>
              <a:t>(</a:t>
            </a:r>
            <a:r>
              <a:rPr lang="ru-RU" sz="4200" dirty="0" smtClean="0">
                <a:solidFill>
                  <a:prstClr val="black"/>
                </a:solidFill>
              </a:rPr>
              <a:t>аналитические показатели) </a:t>
            </a:r>
            <a:r>
              <a:rPr lang="ru-RU" sz="4200" dirty="0">
                <a:solidFill>
                  <a:prstClr val="black"/>
                </a:solidFill>
              </a:rPr>
              <a:t>бухгалтерской (финансовой) отчетности субъекта учета </a:t>
            </a:r>
            <a:r>
              <a:rPr lang="ru-RU" sz="4200" b="1" dirty="0" smtClean="0">
                <a:solidFill>
                  <a:srgbClr val="FF0000"/>
                </a:solidFill>
              </a:rPr>
              <a:t>влияют </a:t>
            </a:r>
            <a:r>
              <a:rPr lang="ru-RU" sz="4200" b="1" dirty="0">
                <a:solidFill>
                  <a:srgbClr val="FF0000"/>
                </a:solidFill>
              </a:rPr>
              <a:t>на достоверность бухгалтерской (финансовой) отчетности и  </a:t>
            </a:r>
            <a:r>
              <a:rPr lang="ru-RU" sz="4200" b="1" dirty="0" smtClean="0">
                <a:solidFill>
                  <a:srgbClr val="FF0000"/>
                </a:solidFill>
              </a:rPr>
              <a:t>на </a:t>
            </a:r>
            <a:r>
              <a:rPr lang="ru-RU" sz="4200" b="1" dirty="0">
                <a:solidFill>
                  <a:srgbClr val="FF0000"/>
                </a:solidFill>
              </a:rPr>
              <a:t>экономическое решение учредителей учреждения </a:t>
            </a:r>
            <a:r>
              <a:rPr lang="ru-RU" sz="4200" dirty="0">
                <a:solidFill>
                  <a:prstClr val="black"/>
                </a:solidFill>
              </a:rPr>
              <a:t>(пользователей информации), </a:t>
            </a:r>
            <a:r>
              <a:rPr lang="ru-RU" sz="4200" dirty="0" smtClean="0">
                <a:solidFill>
                  <a:prstClr val="black"/>
                </a:solidFill>
              </a:rPr>
              <a:t>а также на принимаемое </a:t>
            </a:r>
            <a:r>
              <a:rPr lang="ru-RU" sz="4200" dirty="0">
                <a:solidFill>
                  <a:prstClr val="black"/>
                </a:solidFill>
              </a:rPr>
              <a:t>на </a:t>
            </a:r>
            <a:r>
              <a:rPr lang="ru-RU" sz="4200" dirty="0" smtClean="0">
                <a:solidFill>
                  <a:prstClr val="black"/>
                </a:solidFill>
              </a:rPr>
              <a:t>их основании решений  </a:t>
            </a:r>
            <a:r>
              <a:rPr lang="ru-RU" sz="4200" dirty="0" smtClean="0"/>
              <a:t>для оценки:</a:t>
            </a:r>
          </a:p>
          <a:p>
            <a:pPr marL="0" indent="0" algn="just">
              <a:buNone/>
            </a:pPr>
            <a:endParaRPr lang="ru-RU" sz="3600" dirty="0" smtClean="0"/>
          </a:p>
          <a:p>
            <a:pPr marL="0" indent="0" algn="just">
              <a:buNone/>
            </a:pPr>
            <a:r>
              <a:rPr lang="ru-RU" sz="4200" dirty="0" smtClean="0"/>
              <a:t> </a:t>
            </a:r>
          </a:p>
          <a:p>
            <a:pPr marL="0" indent="0" algn="just">
              <a:buNone/>
            </a:pPr>
            <a:r>
              <a:rPr lang="ru-RU" sz="4200" dirty="0" smtClean="0"/>
              <a:t> </a:t>
            </a:r>
          </a:p>
          <a:p>
            <a:pPr marL="0" indent="0" algn="just">
              <a:buNone/>
            </a:pPr>
            <a:r>
              <a:rPr lang="ru-RU" sz="4200" dirty="0" smtClean="0"/>
              <a:t> </a:t>
            </a:r>
            <a:endParaRPr lang="ru-RU" sz="3600" dirty="0"/>
          </a:p>
          <a:p>
            <a:pPr marL="0" indent="0" algn="just">
              <a:buNone/>
            </a:pPr>
            <a:endParaRPr lang="ru-RU" sz="3600" dirty="0"/>
          </a:p>
          <a:p>
            <a:pPr marL="0" indent="0" algn="just">
              <a:buNone/>
            </a:pPr>
            <a:endParaRPr lang="ru-RU" sz="4200" dirty="0" smtClean="0"/>
          </a:p>
          <a:p>
            <a:pPr marL="0" indent="0" algn="just">
              <a:buNone/>
            </a:pPr>
            <a:endParaRPr lang="ru-RU" sz="4200" dirty="0"/>
          </a:p>
          <a:p>
            <a:pPr marL="0" indent="0" algn="just">
              <a:buNone/>
            </a:pPr>
            <a:endParaRPr lang="ru-RU" sz="3600" dirty="0" smtClean="0"/>
          </a:p>
          <a:p>
            <a:pPr marL="0" indent="0" algn="just">
              <a:buNone/>
            </a:pPr>
            <a:endParaRPr lang="ru-RU" sz="3600" dirty="0"/>
          </a:p>
        </p:txBody>
      </p:sp>
      <p:sp>
        <p:nvSpPr>
          <p:cNvPr id="5" name="Скругленный прямоугольник 4"/>
          <p:cNvSpPr/>
          <p:nvPr/>
        </p:nvSpPr>
        <p:spPr>
          <a:xfrm>
            <a:off x="495745" y="4117404"/>
            <a:ext cx="8280920" cy="91440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prstClr val="black"/>
                </a:solidFill>
              </a:rPr>
              <a:t>(определения) исполнения субъектом учета (субъектом отчетности) условий получения субсидий бюджетными (автономными) учреждениями</a:t>
            </a:r>
            <a:endParaRPr lang="ru-RU" dirty="0">
              <a:solidFill>
                <a:prstClr val="white"/>
              </a:solidFill>
            </a:endParaRPr>
          </a:p>
        </p:txBody>
      </p:sp>
      <p:sp>
        <p:nvSpPr>
          <p:cNvPr id="6" name="Скругленный прямоугольник 5"/>
          <p:cNvSpPr/>
          <p:nvPr/>
        </p:nvSpPr>
        <p:spPr>
          <a:xfrm>
            <a:off x="1763688" y="5096055"/>
            <a:ext cx="5688632" cy="510028"/>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20000"/>
              </a:spcBef>
            </a:pPr>
            <a:r>
              <a:rPr lang="ru-RU" sz="2000" dirty="0">
                <a:solidFill>
                  <a:prstClr val="black"/>
                </a:solidFill>
              </a:rPr>
              <a:t>условий получения бюджетных кредитов</a:t>
            </a:r>
          </a:p>
        </p:txBody>
      </p:sp>
      <p:sp>
        <p:nvSpPr>
          <p:cNvPr id="10" name="Скругленный прямоугольник 9"/>
          <p:cNvSpPr/>
          <p:nvPr/>
        </p:nvSpPr>
        <p:spPr>
          <a:xfrm>
            <a:off x="467544" y="5734585"/>
            <a:ext cx="3591762" cy="721457"/>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prstClr val="black"/>
                </a:solidFill>
              </a:rPr>
              <a:t>межбюджетных трансфертов</a:t>
            </a:r>
            <a:endParaRPr lang="ru-RU" dirty="0">
              <a:solidFill>
                <a:prstClr val="white"/>
              </a:solidFill>
            </a:endParaRPr>
          </a:p>
        </p:txBody>
      </p:sp>
      <p:sp>
        <p:nvSpPr>
          <p:cNvPr id="11" name="Скругленный прямоугольник 10"/>
          <p:cNvSpPr/>
          <p:nvPr/>
        </p:nvSpPr>
        <p:spPr>
          <a:xfrm>
            <a:off x="4494512" y="5763837"/>
            <a:ext cx="4464496" cy="721457"/>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20000"/>
              </a:spcBef>
            </a:pPr>
            <a:r>
              <a:rPr lang="ru-RU" sz="2000" dirty="0" smtClean="0">
                <a:solidFill>
                  <a:prstClr val="black"/>
                </a:solidFill>
              </a:rPr>
              <a:t>иных бюджетных ограничений</a:t>
            </a:r>
          </a:p>
          <a:p>
            <a:pPr algn="just">
              <a:spcBef>
                <a:spcPct val="20000"/>
              </a:spcBef>
            </a:pPr>
            <a:endParaRPr lang="ru-RU" sz="2000" dirty="0">
              <a:solidFill>
                <a:prstClr val="black"/>
              </a:solidFill>
            </a:endParaRPr>
          </a:p>
        </p:txBody>
      </p:sp>
      <p:sp>
        <p:nvSpPr>
          <p:cNvPr id="4" name="Номер слайда 3"/>
          <p:cNvSpPr>
            <a:spLocks noGrp="1"/>
          </p:cNvSpPr>
          <p:nvPr>
            <p:ph type="sldNum" sz="quarter" idx="12"/>
          </p:nvPr>
        </p:nvSpPr>
        <p:spPr/>
        <p:txBody>
          <a:bodyPr/>
          <a:lstStyle/>
          <a:p>
            <a:fld id="{C318D0E1-6172-4638-BCC1-0B70ED483AF8}" type="slidenum">
              <a:rPr lang="ru-RU" smtClean="0"/>
              <a:t>55</a:t>
            </a:fld>
            <a:endParaRPr lang="ru-RU"/>
          </a:p>
        </p:txBody>
      </p:sp>
    </p:spTree>
    <p:extLst>
      <p:ext uri="{BB962C8B-B14F-4D97-AF65-F5344CB8AC3E}">
        <p14:creationId xmlns:p14="http://schemas.microsoft.com/office/powerpoint/2010/main" val="41120444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Таблица 9"/>
          <p:cNvGraphicFramePr>
            <a:graphicFrameLocks noGrp="1"/>
          </p:cNvGraphicFramePr>
          <p:nvPr>
            <p:extLst/>
          </p:nvPr>
        </p:nvGraphicFramePr>
        <p:xfrm>
          <a:off x="395536" y="2499487"/>
          <a:ext cx="8316922" cy="1131705"/>
        </p:xfrm>
        <a:graphic>
          <a:graphicData uri="http://schemas.openxmlformats.org/drawingml/2006/table">
            <a:tbl>
              <a:tblPr firstRow="1" firstCol="1" bandRow="1"/>
              <a:tblGrid>
                <a:gridCol w="3757207">
                  <a:extLst>
                    <a:ext uri="{9D8B030D-6E8A-4147-A177-3AD203B41FA5}">
                      <a16:colId xmlns:a16="http://schemas.microsoft.com/office/drawing/2014/main" val="20000"/>
                    </a:ext>
                  </a:extLst>
                </a:gridCol>
                <a:gridCol w="401252">
                  <a:extLst>
                    <a:ext uri="{9D8B030D-6E8A-4147-A177-3AD203B41FA5}">
                      <a16:colId xmlns:a16="http://schemas.microsoft.com/office/drawing/2014/main" val="20001"/>
                    </a:ext>
                  </a:extLst>
                </a:gridCol>
                <a:gridCol w="619344">
                  <a:extLst>
                    <a:ext uri="{9D8B030D-6E8A-4147-A177-3AD203B41FA5}">
                      <a16:colId xmlns:a16="http://schemas.microsoft.com/office/drawing/2014/main" val="20002"/>
                    </a:ext>
                  </a:extLst>
                </a:gridCol>
                <a:gridCol w="438513">
                  <a:extLst>
                    <a:ext uri="{9D8B030D-6E8A-4147-A177-3AD203B41FA5}">
                      <a16:colId xmlns:a16="http://schemas.microsoft.com/office/drawing/2014/main" val="20003"/>
                    </a:ext>
                  </a:extLst>
                </a:gridCol>
                <a:gridCol w="583644">
                  <a:extLst>
                    <a:ext uri="{9D8B030D-6E8A-4147-A177-3AD203B41FA5}">
                      <a16:colId xmlns:a16="http://schemas.microsoft.com/office/drawing/2014/main" val="20004"/>
                    </a:ext>
                  </a:extLst>
                </a:gridCol>
                <a:gridCol w="656599">
                  <a:extLst>
                    <a:ext uri="{9D8B030D-6E8A-4147-A177-3AD203B41FA5}">
                      <a16:colId xmlns:a16="http://schemas.microsoft.com/office/drawing/2014/main" val="20005"/>
                    </a:ext>
                  </a:extLst>
                </a:gridCol>
                <a:gridCol w="488132">
                  <a:extLst>
                    <a:ext uri="{9D8B030D-6E8A-4147-A177-3AD203B41FA5}">
                      <a16:colId xmlns:a16="http://schemas.microsoft.com/office/drawing/2014/main" val="20006"/>
                    </a:ext>
                  </a:extLst>
                </a:gridCol>
                <a:gridCol w="343238">
                  <a:extLst>
                    <a:ext uri="{9D8B030D-6E8A-4147-A177-3AD203B41FA5}">
                      <a16:colId xmlns:a16="http://schemas.microsoft.com/office/drawing/2014/main" val="20007"/>
                    </a:ext>
                  </a:extLst>
                </a:gridCol>
                <a:gridCol w="342517">
                  <a:extLst>
                    <a:ext uri="{9D8B030D-6E8A-4147-A177-3AD203B41FA5}">
                      <a16:colId xmlns:a16="http://schemas.microsoft.com/office/drawing/2014/main" val="20008"/>
                    </a:ext>
                  </a:extLst>
                </a:gridCol>
                <a:gridCol w="343238">
                  <a:extLst>
                    <a:ext uri="{9D8B030D-6E8A-4147-A177-3AD203B41FA5}">
                      <a16:colId xmlns:a16="http://schemas.microsoft.com/office/drawing/2014/main" val="20009"/>
                    </a:ext>
                  </a:extLst>
                </a:gridCol>
                <a:gridCol w="343238">
                  <a:extLst>
                    <a:ext uri="{9D8B030D-6E8A-4147-A177-3AD203B41FA5}">
                      <a16:colId xmlns:a16="http://schemas.microsoft.com/office/drawing/2014/main" val="20010"/>
                    </a:ext>
                  </a:extLst>
                </a:gridCol>
              </a:tblGrid>
              <a:tr h="551424">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Иные расчеты года, предшествующего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отчетному*</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3</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8</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6</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22105">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Иные расчеты прошлых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лет*</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3</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9</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6</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11" name="Таблица 10"/>
          <p:cNvGraphicFramePr>
            <a:graphicFrameLocks noGrp="1"/>
          </p:cNvGraphicFramePr>
          <p:nvPr>
            <p:extLst/>
          </p:nvPr>
        </p:nvGraphicFramePr>
        <p:xfrm>
          <a:off x="395536" y="1102924"/>
          <a:ext cx="8316920" cy="1277115"/>
        </p:xfrm>
        <a:graphic>
          <a:graphicData uri="http://schemas.openxmlformats.org/drawingml/2006/table">
            <a:tbl>
              <a:tblPr firstRow="1" firstCol="1" bandRow="1"/>
              <a:tblGrid>
                <a:gridCol w="3720729">
                  <a:extLst>
                    <a:ext uri="{9D8B030D-6E8A-4147-A177-3AD203B41FA5}">
                      <a16:colId xmlns:a16="http://schemas.microsoft.com/office/drawing/2014/main" val="20000"/>
                    </a:ext>
                  </a:extLst>
                </a:gridCol>
                <a:gridCol w="455735">
                  <a:extLst>
                    <a:ext uri="{9D8B030D-6E8A-4147-A177-3AD203B41FA5}">
                      <a16:colId xmlns:a16="http://schemas.microsoft.com/office/drawing/2014/main" val="20001"/>
                    </a:ext>
                  </a:extLst>
                </a:gridCol>
                <a:gridCol w="565641">
                  <a:extLst>
                    <a:ext uri="{9D8B030D-6E8A-4147-A177-3AD203B41FA5}">
                      <a16:colId xmlns:a16="http://schemas.microsoft.com/office/drawing/2014/main" val="20002"/>
                    </a:ext>
                  </a:extLst>
                </a:gridCol>
                <a:gridCol w="437733">
                  <a:extLst>
                    <a:ext uri="{9D8B030D-6E8A-4147-A177-3AD203B41FA5}">
                      <a16:colId xmlns:a16="http://schemas.microsoft.com/office/drawing/2014/main" val="20003"/>
                    </a:ext>
                  </a:extLst>
                </a:gridCol>
                <a:gridCol w="656599">
                  <a:extLst>
                    <a:ext uri="{9D8B030D-6E8A-4147-A177-3AD203B41FA5}">
                      <a16:colId xmlns:a16="http://schemas.microsoft.com/office/drawing/2014/main" val="20004"/>
                    </a:ext>
                  </a:extLst>
                </a:gridCol>
                <a:gridCol w="583644">
                  <a:extLst>
                    <a:ext uri="{9D8B030D-6E8A-4147-A177-3AD203B41FA5}">
                      <a16:colId xmlns:a16="http://schemas.microsoft.com/office/drawing/2014/main" val="20005"/>
                    </a:ext>
                  </a:extLst>
                </a:gridCol>
                <a:gridCol w="437733">
                  <a:extLst>
                    <a:ext uri="{9D8B030D-6E8A-4147-A177-3AD203B41FA5}">
                      <a16:colId xmlns:a16="http://schemas.microsoft.com/office/drawing/2014/main" val="20006"/>
                    </a:ext>
                  </a:extLst>
                </a:gridCol>
                <a:gridCol w="364777">
                  <a:extLst>
                    <a:ext uri="{9D8B030D-6E8A-4147-A177-3AD203B41FA5}">
                      <a16:colId xmlns:a16="http://schemas.microsoft.com/office/drawing/2014/main" val="20007"/>
                    </a:ext>
                  </a:extLst>
                </a:gridCol>
                <a:gridCol w="291822">
                  <a:extLst>
                    <a:ext uri="{9D8B030D-6E8A-4147-A177-3AD203B41FA5}">
                      <a16:colId xmlns:a16="http://schemas.microsoft.com/office/drawing/2014/main" val="20008"/>
                    </a:ext>
                  </a:extLst>
                </a:gridCol>
                <a:gridCol w="427871">
                  <a:extLst>
                    <a:ext uri="{9D8B030D-6E8A-4147-A177-3AD203B41FA5}">
                      <a16:colId xmlns:a16="http://schemas.microsoft.com/office/drawing/2014/main" val="20009"/>
                    </a:ext>
                  </a:extLst>
                </a:gridCol>
                <a:gridCol w="374636">
                  <a:extLst>
                    <a:ext uri="{9D8B030D-6E8A-4147-A177-3AD203B41FA5}">
                      <a16:colId xmlns:a16="http://schemas.microsoft.com/office/drawing/2014/main" val="20010"/>
                    </a:ext>
                  </a:extLst>
                </a:gridCol>
              </a:tblGrid>
              <a:tr h="601989">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Консолидируемые расчеты года, предшествующие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отчетному*</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3</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8</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67515">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Консолидируемые расчеты года иных прошлых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лет*</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3</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9</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12" name="Таблица 11"/>
          <p:cNvGraphicFramePr>
            <a:graphicFrameLocks noGrp="1"/>
          </p:cNvGraphicFramePr>
          <p:nvPr>
            <p:extLst/>
          </p:nvPr>
        </p:nvGraphicFramePr>
        <p:xfrm>
          <a:off x="395535" y="3750640"/>
          <a:ext cx="8316923" cy="1229881"/>
        </p:xfrm>
        <a:graphic>
          <a:graphicData uri="http://schemas.openxmlformats.org/drawingml/2006/table">
            <a:tbl>
              <a:tblPr firstRow="1" firstCol="1" bandRow="1"/>
              <a:tblGrid>
                <a:gridCol w="3777118">
                  <a:extLst>
                    <a:ext uri="{9D8B030D-6E8A-4147-A177-3AD203B41FA5}">
                      <a16:colId xmlns:a16="http://schemas.microsoft.com/office/drawing/2014/main" val="20000"/>
                    </a:ext>
                  </a:extLst>
                </a:gridCol>
                <a:gridCol w="435821">
                  <a:extLst>
                    <a:ext uri="{9D8B030D-6E8A-4147-A177-3AD203B41FA5}">
                      <a16:colId xmlns:a16="http://schemas.microsoft.com/office/drawing/2014/main" val="20001"/>
                    </a:ext>
                  </a:extLst>
                </a:gridCol>
                <a:gridCol w="581096">
                  <a:extLst>
                    <a:ext uri="{9D8B030D-6E8A-4147-A177-3AD203B41FA5}">
                      <a16:colId xmlns:a16="http://schemas.microsoft.com/office/drawing/2014/main" val="20002"/>
                    </a:ext>
                  </a:extLst>
                </a:gridCol>
                <a:gridCol w="435821">
                  <a:extLst>
                    <a:ext uri="{9D8B030D-6E8A-4147-A177-3AD203B41FA5}">
                      <a16:colId xmlns:a16="http://schemas.microsoft.com/office/drawing/2014/main" val="20003"/>
                    </a:ext>
                  </a:extLst>
                </a:gridCol>
                <a:gridCol w="581096">
                  <a:extLst>
                    <a:ext uri="{9D8B030D-6E8A-4147-A177-3AD203B41FA5}">
                      <a16:colId xmlns:a16="http://schemas.microsoft.com/office/drawing/2014/main" val="20004"/>
                    </a:ext>
                  </a:extLst>
                </a:gridCol>
                <a:gridCol w="581096">
                  <a:extLst>
                    <a:ext uri="{9D8B030D-6E8A-4147-A177-3AD203B41FA5}">
                      <a16:colId xmlns:a16="http://schemas.microsoft.com/office/drawing/2014/main" val="20005"/>
                    </a:ext>
                  </a:extLst>
                </a:gridCol>
                <a:gridCol w="558643">
                  <a:extLst>
                    <a:ext uri="{9D8B030D-6E8A-4147-A177-3AD203B41FA5}">
                      <a16:colId xmlns:a16="http://schemas.microsoft.com/office/drawing/2014/main" val="20006"/>
                    </a:ext>
                  </a:extLst>
                </a:gridCol>
                <a:gridCol w="341737">
                  <a:extLst>
                    <a:ext uri="{9D8B030D-6E8A-4147-A177-3AD203B41FA5}">
                      <a16:colId xmlns:a16="http://schemas.microsoft.com/office/drawing/2014/main" val="20007"/>
                    </a:ext>
                  </a:extLst>
                </a:gridCol>
                <a:gridCol w="341021">
                  <a:extLst>
                    <a:ext uri="{9D8B030D-6E8A-4147-A177-3AD203B41FA5}">
                      <a16:colId xmlns:a16="http://schemas.microsoft.com/office/drawing/2014/main" val="20008"/>
                    </a:ext>
                  </a:extLst>
                </a:gridCol>
                <a:gridCol w="341737">
                  <a:extLst>
                    <a:ext uri="{9D8B030D-6E8A-4147-A177-3AD203B41FA5}">
                      <a16:colId xmlns:a16="http://schemas.microsoft.com/office/drawing/2014/main" val="20009"/>
                    </a:ext>
                  </a:extLst>
                </a:gridCol>
                <a:gridCol w="341737">
                  <a:extLst>
                    <a:ext uri="{9D8B030D-6E8A-4147-A177-3AD203B41FA5}">
                      <a16:colId xmlns:a16="http://schemas.microsoft.com/office/drawing/2014/main" val="20010"/>
                    </a:ext>
                  </a:extLst>
                </a:gridCol>
              </a:tblGrid>
              <a:tr h="498239">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Доходы финансового года, предшествующего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отчетному*</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8</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20281">
                <a:tc>
                  <a:txBody>
                    <a:bodyPr/>
                    <a:lstStyle/>
                    <a:p>
                      <a:pP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Доходы прошлых финансовых </a:t>
                      </a:r>
                      <a:r>
                        <a:rPr lang="ru-RU" sz="2000" dirty="0" smtClean="0">
                          <a:effectLst/>
                          <a:latin typeface="Times New Roman" panose="02020603050405020304" pitchFamily="18" charset="0"/>
                          <a:ea typeface="Times New Roman" panose="02020603050405020304" pitchFamily="18" charset="0"/>
                          <a:cs typeface="Calibri" panose="020F0502020204030204" pitchFamily="34" charset="0"/>
                        </a:rPr>
                        <a:t>лет*</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9</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13" name="Таблица 12"/>
          <p:cNvGraphicFramePr>
            <a:graphicFrameLocks noGrp="1"/>
          </p:cNvGraphicFramePr>
          <p:nvPr>
            <p:extLst/>
          </p:nvPr>
        </p:nvGraphicFramePr>
        <p:xfrm>
          <a:off x="395535" y="5118101"/>
          <a:ext cx="8316921" cy="1285898"/>
        </p:xfrm>
        <a:graphic>
          <a:graphicData uri="http://schemas.openxmlformats.org/drawingml/2006/table">
            <a:tbl>
              <a:tblPr firstRow="1" firstCol="1" bandRow="1"/>
              <a:tblGrid>
                <a:gridCol w="3744417">
                  <a:extLst>
                    <a:ext uri="{9D8B030D-6E8A-4147-A177-3AD203B41FA5}">
                      <a16:colId xmlns:a16="http://schemas.microsoft.com/office/drawing/2014/main" val="20000"/>
                    </a:ext>
                  </a:extLst>
                </a:gridCol>
                <a:gridCol w="432048">
                  <a:extLst>
                    <a:ext uri="{9D8B030D-6E8A-4147-A177-3AD203B41FA5}">
                      <a16:colId xmlns:a16="http://schemas.microsoft.com/office/drawing/2014/main" val="20001"/>
                    </a:ext>
                  </a:extLst>
                </a:gridCol>
                <a:gridCol w="648072">
                  <a:extLst>
                    <a:ext uri="{9D8B030D-6E8A-4147-A177-3AD203B41FA5}">
                      <a16:colId xmlns:a16="http://schemas.microsoft.com/office/drawing/2014/main" val="20002"/>
                    </a:ext>
                  </a:extLst>
                </a:gridCol>
                <a:gridCol w="504056">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504056">
                  <a:extLst>
                    <a:ext uri="{9D8B030D-6E8A-4147-A177-3AD203B41FA5}">
                      <a16:colId xmlns:a16="http://schemas.microsoft.com/office/drawing/2014/main" val="20005"/>
                    </a:ext>
                  </a:extLst>
                </a:gridCol>
                <a:gridCol w="799512">
                  <a:extLst>
                    <a:ext uri="{9D8B030D-6E8A-4147-A177-3AD203B41FA5}">
                      <a16:colId xmlns:a16="http://schemas.microsoft.com/office/drawing/2014/main" val="20006"/>
                    </a:ext>
                  </a:extLst>
                </a:gridCol>
                <a:gridCol w="371678">
                  <a:extLst>
                    <a:ext uri="{9D8B030D-6E8A-4147-A177-3AD203B41FA5}">
                      <a16:colId xmlns:a16="http://schemas.microsoft.com/office/drawing/2014/main" val="20007"/>
                    </a:ext>
                  </a:extLst>
                </a:gridCol>
                <a:gridCol w="371678">
                  <a:extLst>
                    <a:ext uri="{9D8B030D-6E8A-4147-A177-3AD203B41FA5}">
                      <a16:colId xmlns:a16="http://schemas.microsoft.com/office/drawing/2014/main" val="20008"/>
                    </a:ext>
                  </a:extLst>
                </a:gridCol>
                <a:gridCol w="218480">
                  <a:extLst>
                    <a:ext uri="{9D8B030D-6E8A-4147-A177-3AD203B41FA5}">
                      <a16:colId xmlns:a16="http://schemas.microsoft.com/office/drawing/2014/main" val="20009"/>
                    </a:ext>
                  </a:extLst>
                </a:gridCol>
                <a:gridCol w="218868">
                  <a:extLst>
                    <a:ext uri="{9D8B030D-6E8A-4147-A177-3AD203B41FA5}">
                      <a16:colId xmlns:a16="http://schemas.microsoft.com/office/drawing/2014/main" val="20010"/>
                    </a:ext>
                  </a:extLst>
                </a:gridCol>
              </a:tblGrid>
              <a:tr h="556723">
                <a:tc>
                  <a:txBody>
                    <a:bodyPr/>
                    <a:lstStyle/>
                    <a:p>
                      <a:pPr>
                        <a:spcAft>
                          <a:spcPts val="0"/>
                        </a:spcAft>
                      </a:pPr>
                      <a:r>
                        <a:rPr lang="ru-RU" sz="2000" dirty="0" smtClean="0">
                          <a:solidFill>
                            <a:srgbClr val="000000"/>
                          </a:solidFill>
                          <a:effectLst/>
                          <a:latin typeface="Times New Roman" panose="02020603050405020304" pitchFamily="18" charset="0"/>
                          <a:ea typeface="Times New Roman" panose="02020603050405020304" pitchFamily="18" charset="0"/>
                        </a:rPr>
                        <a:t>Расходы финансового года, предшествующего отчетному*</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smtClean="0">
                          <a:effectLst/>
                          <a:latin typeface="Times New Roman" panose="02020603050405020304" pitchFamily="18" charset="0"/>
                          <a:ea typeface="Times New Roman" panose="02020603050405020304" pitchFamily="18" charset="0"/>
                          <a:cs typeface="Calibri" panose="020F0502020204030204" pitchFamily="34" charset="0"/>
                        </a:rPr>
                        <a:t>2</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a:effectLst/>
                          <a:latin typeface="Times New Roman" panose="02020603050405020304" pitchFamily="18" charset="0"/>
                          <a:ea typeface="Times New Roman" panose="02020603050405020304" pitchFamily="18" charset="0"/>
                          <a:cs typeface="Calibri" panose="020F0502020204030204" pitchFamily="34" charset="0"/>
                        </a:rPr>
                        <a:t>8</a:t>
                      </a:r>
                      <a:endParaRPr lang="ru-RU" sz="2000" b="1">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76298">
                <a:tc>
                  <a:txBody>
                    <a:bodyPr/>
                    <a:lstStyle/>
                    <a:p>
                      <a:pPr>
                        <a:spcAft>
                          <a:spcPts val="0"/>
                        </a:spcAft>
                      </a:pPr>
                      <a:r>
                        <a:rPr lang="ru-RU" sz="2000" baseline="30000" dirty="0" smtClean="0">
                          <a:effectLst/>
                          <a:latin typeface="Times New Roman" panose="02020603050405020304" pitchFamily="18" charset="0"/>
                          <a:ea typeface="Times New Roman" panose="02020603050405020304" pitchFamily="18" charset="0"/>
                          <a:cs typeface="Calibri" panose="020F0502020204030204" pitchFamily="34" charset="0"/>
                        </a:rPr>
                        <a:t>&gt;</a:t>
                      </a:r>
                      <a:r>
                        <a:rPr lang="ru-RU" sz="2000" dirty="0" smtClean="0">
                          <a:solidFill>
                            <a:srgbClr val="000000"/>
                          </a:solidFill>
                          <a:effectLst/>
                          <a:latin typeface="Times New Roman" panose="02020603050405020304" pitchFamily="18" charset="0"/>
                          <a:ea typeface="Times New Roman" panose="02020603050405020304" pitchFamily="18" charset="0"/>
                        </a:rPr>
                        <a:t>Расходы прошлых финансовых лет*</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4</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1</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smtClean="0">
                          <a:effectLst/>
                          <a:latin typeface="Times New Roman" panose="02020603050405020304" pitchFamily="18" charset="0"/>
                          <a:ea typeface="Times New Roman" panose="02020603050405020304" pitchFamily="18" charset="0"/>
                          <a:cs typeface="Calibri" panose="020F0502020204030204" pitchFamily="34" charset="0"/>
                        </a:rPr>
                        <a:t>2</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b="1" dirty="0">
                          <a:effectLst/>
                          <a:latin typeface="Times New Roman" panose="02020603050405020304" pitchFamily="18" charset="0"/>
                          <a:ea typeface="Times New Roman" panose="02020603050405020304" pitchFamily="18" charset="0"/>
                          <a:cs typeface="Calibri" panose="020F0502020204030204" pitchFamily="34" charset="0"/>
                        </a:rPr>
                        <a:t>9</a:t>
                      </a:r>
                      <a:endParaRPr lang="ru-RU" sz="2000" b="1"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effectLst/>
                          <a:latin typeface="Times New Roman" panose="02020603050405020304" pitchFamily="18" charset="0"/>
                          <a:ea typeface="Times New Roman" panose="02020603050405020304" pitchFamily="18" charset="0"/>
                          <a:cs typeface="Calibri" panose="020F0502020204030204" pitchFamily="34" charset="0"/>
                        </a:rPr>
                        <a:t>0</a:t>
                      </a:r>
                      <a:endParaRPr lang="ru-RU" sz="2000" dirty="0">
                        <a:effectLst/>
                        <a:latin typeface="Calibri" panose="020F0502020204030204" pitchFamily="34" charset="0"/>
                        <a:ea typeface="Times New Roman" panose="02020603050405020304" pitchFamily="18" charset="0"/>
                        <a:cs typeface="Calibri" panose="020F0502020204030204" pitchFamily="34" charset="0"/>
                      </a:endParaRPr>
                    </a:p>
                  </a:txBody>
                  <a:tcPr marL="17859" marR="178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539552" y="0"/>
            <a:ext cx="8604448" cy="107721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3200" b="0" i="0" u="none" strike="noStrike" kern="0" cap="none" spc="0" normalizeH="0" baseline="0" noProof="0" dirty="0" smtClean="0">
                <a:ln>
                  <a:noFill/>
                </a:ln>
                <a:solidFill>
                  <a:prstClr val="black"/>
                </a:solidFill>
                <a:effectLst/>
                <a:uLnTx/>
                <a:uFillTx/>
              </a:rPr>
              <a:t>В целях обособления операций, связанных с исправлением ошибок прошлых лет</a:t>
            </a: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 name="Номер слайда 2"/>
          <p:cNvSpPr>
            <a:spLocks noGrp="1"/>
          </p:cNvSpPr>
          <p:nvPr>
            <p:ph type="sldNum" sz="quarter" idx="12"/>
          </p:nvPr>
        </p:nvSpPr>
        <p:spPr/>
        <p:txBody>
          <a:bodyPr/>
          <a:lstStyle/>
          <a:p>
            <a:fld id="{87CAACBE-3CA2-42B4-BAD1-73B4871560ED}" type="slidenum">
              <a:rPr lang="ru-RU" altLang="ru-RU" smtClean="0"/>
              <a:pPr/>
              <a:t>56</a:t>
            </a:fld>
            <a:endParaRPr lang="ru-RU" altLang="ru-RU"/>
          </a:p>
        </p:txBody>
      </p:sp>
    </p:spTree>
    <p:extLst>
      <p:ext uri="{BB962C8B-B14F-4D97-AF65-F5344CB8AC3E}">
        <p14:creationId xmlns:p14="http://schemas.microsoft.com/office/powerpoint/2010/main" val="38676203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83568" y="169798"/>
            <a:ext cx="7949666" cy="615553"/>
          </a:xfrm>
          <a:prstGeom prst="rect">
            <a:avLst/>
          </a:prstGeom>
        </p:spPr>
        <p:txBody>
          <a:bodyPr vert="horz" wrap="square" lIns="0" tIns="0" rIns="0" bIns="0" rtlCol="0">
            <a:spAutoFit/>
          </a:bodyPr>
          <a:lstStyle/>
          <a:p>
            <a:pPr marL="302575" indent="-302575" algn="ctr"/>
            <a:r>
              <a:rPr lang="ru-RU" sz="3200" kern="12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Calibri"/>
                <a:cs typeface="+mj-cs"/>
              </a:rPr>
              <a:t>Ошибки предшествующего года (годов</a:t>
            </a:r>
            <a:r>
              <a:rPr lang="ru-RU" sz="4000" kern="1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Calibri"/>
                <a:cs typeface="+mj-cs"/>
              </a:rPr>
              <a:t>)</a:t>
            </a:r>
            <a:endParaRPr lang="ru-RU" sz="24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71581" y="4192258"/>
            <a:ext cx="2020713" cy="1200329"/>
          </a:xfrm>
          <a:prstGeom prst="rect">
            <a:avLst/>
          </a:prstGeom>
        </p:spPr>
        <p:txBody>
          <a:bodyPr wrap="square">
            <a:spAutoFit/>
          </a:bodyPr>
          <a:lstStyle/>
          <a:p>
            <a:pPr indent="342900" algn="ctr"/>
            <a:r>
              <a:rPr lang="ru-RU" b="1" dirty="0" smtClean="0">
                <a:solidFill>
                  <a:prstClr val="black"/>
                </a:solidFill>
                <a:latin typeface="Times New Roman" panose="02020603050405020304" pitchFamily="18" charset="0"/>
                <a:ea typeface="Times New Roman" panose="02020603050405020304" pitchFamily="18" charset="0"/>
              </a:rPr>
              <a:t>Отчетный период, предшествующие годы</a:t>
            </a:r>
            <a:endParaRPr lang="ru-RU" b="1" dirty="0">
              <a:solidFill>
                <a:prstClr val="black"/>
              </a:solidFill>
              <a:latin typeface="Times New Roman" panose="02020603050405020304" pitchFamily="18" charset="0"/>
              <a:ea typeface="Times New Roman" panose="02020603050405020304" pitchFamily="18" charset="0"/>
            </a:endParaRPr>
          </a:p>
        </p:txBody>
      </p:sp>
      <p:sp>
        <p:nvSpPr>
          <p:cNvPr id="3" name="Номер слайда 2"/>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57</a:t>
            </a:fld>
            <a:endParaRPr lang="ru-RU" spc="-4" dirty="0">
              <a:latin typeface="Arial"/>
              <a:cs typeface="Arial"/>
            </a:endParaRPr>
          </a:p>
        </p:txBody>
      </p:sp>
      <p:grpSp>
        <p:nvGrpSpPr>
          <p:cNvPr id="12" name="Группа 11">
            <a:extLst>
              <a:ext uri="{FF2B5EF4-FFF2-40B4-BE49-F238E27FC236}">
                <a16:creationId xmlns:a16="http://schemas.microsoft.com/office/drawing/2014/main" id="{FB54CEDD-D23B-4DA3-AC26-6025B440CABF}"/>
              </a:ext>
            </a:extLst>
          </p:cNvPr>
          <p:cNvGrpSpPr/>
          <p:nvPr/>
        </p:nvGrpSpPr>
        <p:grpSpPr>
          <a:xfrm>
            <a:off x="126808" y="3740297"/>
            <a:ext cx="8050395" cy="1781805"/>
            <a:chOff x="609600" y="3354081"/>
            <a:chExt cx="8050395" cy="1781805"/>
          </a:xfrm>
        </p:grpSpPr>
        <p:sp>
          <p:nvSpPr>
            <p:cNvPr id="13" name="Стрелка: пятиугольник 5">
              <a:extLst>
                <a:ext uri="{FF2B5EF4-FFF2-40B4-BE49-F238E27FC236}">
                  <a16:creationId xmlns:a16="http://schemas.microsoft.com/office/drawing/2014/main" id="{09973AD9-F0B8-4C97-8B85-70D96A482DCB}"/>
                </a:ext>
              </a:extLst>
            </p:cNvPr>
            <p:cNvSpPr/>
            <p:nvPr/>
          </p:nvSpPr>
          <p:spPr>
            <a:xfrm>
              <a:off x="609600" y="3354081"/>
              <a:ext cx="8050395" cy="271145"/>
            </a:xfrm>
            <a:prstGeom prst="homePlate">
              <a:avLst/>
            </a:prstGeom>
            <a:solidFill>
              <a:srgbClr val="00B050"/>
            </a:soli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457200">
                <a:defRPr/>
              </a:pPr>
              <a:endParaRPr lang="ru-RU" kern="0" smtClean="0">
                <a:solidFill>
                  <a:prstClr val="white"/>
                </a:solidFill>
              </a:endParaRPr>
            </a:p>
          </p:txBody>
        </p:sp>
        <p:sp>
          <p:nvSpPr>
            <p:cNvPr id="14" name="Равнобедренный треугольник 13">
              <a:extLst>
                <a:ext uri="{FF2B5EF4-FFF2-40B4-BE49-F238E27FC236}">
                  <a16:creationId xmlns:a16="http://schemas.microsoft.com/office/drawing/2014/main" id="{175D113F-EE64-4D8A-BF1A-0011F1F33951}"/>
                </a:ext>
              </a:extLst>
            </p:cNvPr>
            <p:cNvSpPr/>
            <p:nvPr/>
          </p:nvSpPr>
          <p:spPr>
            <a:xfrm>
              <a:off x="4417881" y="3701506"/>
              <a:ext cx="543200" cy="770298"/>
            </a:xfrm>
            <a:prstGeom prst="triangle">
              <a:avLst/>
            </a:prstGeom>
            <a:solidFill>
              <a:srgbClr val="FFC000"/>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457200">
                <a:defRPr/>
              </a:pPr>
              <a:endParaRPr lang="ru-RU" kern="0" smtClean="0">
                <a:solidFill>
                  <a:prstClr val="white"/>
                </a:solidFill>
              </a:endParaRPr>
            </a:p>
          </p:txBody>
        </p:sp>
        <p:sp>
          <p:nvSpPr>
            <p:cNvPr id="16" name="Равнобедренный треугольник 15">
              <a:extLst>
                <a:ext uri="{FF2B5EF4-FFF2-40B4-BE49-F238E27FC236}">
                  <a16:creationId xmlns:a16="http://schemas.microsoft.com/office/drawing/2014/main" id="{29812E6A-B9F0-4842-BBA4-EA6027937040}"/>
                </a:ext>
              </a:extLst>
            </p:cNvPr>
            <p:cNvSpPr/>
            <p:nvPr/>
          </p:nvSpPr>
          <p:spPr>
            <a:xfrm>
              <a:off x="2709954" y="3722407"/>
              <a:ext cx="484909" cy="831272"/>
            </a:xfrm>
            <a:prstGeom prst="triangle">
              <a:avLst/>
            </a:prstGeom>
            <a:solidFill>
              <a:schemeClr val="tx2">
                <a:lumMod val="60000"/>
                <a:lumOff val="40000"/>
              </a:schemeClr>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457200">
                <a:defRPr/>
              </a:pPr>
              <a:endParaRPr lang="ru-RU" kern="0" smtClean="0">
                <a:solidFill>
                  <a:prstClr val="white"/>
                </a:solidFill>
              </a:endParaRPr>
            </a:p>
          </p:txBody>
        </p:sp>
        <p:sp>
          <p:nvSpPr>
            <p:cNvPr id="20" name="TextBox 19">
              <a:extLst>
                <a:ext uri="{FF2B5EF4-FFF2-40B4-BE49-F238E27FC236}">
                  <a16:creationId xmlns:a16="http://schemas.microsoft.com/office/drawing/2014/main" id="{394A70E8-B6C7-4AD5-836B-E4A746DC734A}"/>
                </a:ext>
              </a:extLst>
            </p:cNvPr>
            <p:cNvSpPr txBox="1"/>
            <p:nvPr/>
          </p:nvSpPr>
          <p:spPr>
            <a:xfrm>
              <a:off x="4044886" y="4489555"/>
              <a:ext cx="2383848" cy="646331"/>
            </a:xfrm>
            <a:prstGeom prst="rect">
              <a:avLst/>
            </a:prstGeom>
            <a:noFill/>
          </p:spPr>
          <p:txBody>
            <a:bodyPr wrap="square" rtlCol="0">
              <a:spAutoFit/>
            </a:bodyPr>
            <a:lstStyle/>
            <a:p>
              <a:pPr algn="ctr" defTabSz="457200">
                <a:defRPr/>
              </a:pPr>
              <a:r>
                <a:rPr lang="ru-RU" b="1" kern="0" dirty="0" smtClean="0">
                  <a:solidFill>
                    <a:prstClr val="black"/>
                  </a:solidFill>
                  <a:latin typeface="Times New Roman" panose="02020603050405020304" pitchFamily="18" charset="0"/>
                  <a:cs typeface="Times New Roman" panose="02020603050405020304" pitchFamily="18" charset="0"/>
                </a:rPr>
                <a:t>Дата утверждения годовой отчетности</a:t>
              </a:r>
            </a:p>
          </p:txBody>
        </p:sp>
      </p:grpSp>
      <p:sp>
        <p:nvSpPr>
          <p:cNvPr id="10" name="TextBox 9"/>
          <p:cNvSpPr txBox="1"/>
          <p:nvPr/>
        </p:nvSpPr>
        <p:spPr>
          <a:xfrm>
            <a:off x="6427835" y="2697980"/>
            <a:ext cx="2520280" cy="969496"/>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900" dirty="0" smtClean="0">
                <a:solidFill>
                  <a:srgbClr val="000000"/>
                </a:solidFill>
                <a:latin typeface="Times New Roman" panose="02020603050405020304" pitchFamily="18" charset="0"/>
                <a:ea typeface="Times New Roman" panose="02020603050405020304" pitchFamily="18" charset="0"/>
              </a:rPr>
              <a:t>В </a:t>
            </a:r>
            <a:r>
              <a:rPr lang="ru-RU" sz="1900" dirty="0">
                <a:solidFill>
                  <a:srgbClr val="000000"/>
                </a:solidFill>
                <a:latin typeface="Times New Roman" panose="02020603050405020304" pitchFamily="18" charset="0"/>
                <a:ea typeface="Times New Roman" panose="02020603050405020304" pitchFamily="18" charset="0"/>
              </a:rPr>
              <a:t>соответствии с пунктом 18 Инструкции № 157н</a:t>
            </a:r>
            <a:endParaRPr lang="ru-RU" b="1" dirty="0">
              <a:solidFill>
                <a:prstClr val="black"/>
              </a:solidFill>
            </a:endParaRPr>
          </a:p>
        </p:txBody>
      </p:sp>
      <p:sp>
        <p:nvSpPr>
          <p:cNvPr id="15" name="TextBox 14"/>
          <p:cNvSpPr txBox="1"/>
          <p:nvPr/>
        </p:nvSpPr>
        <p:spPr>
          <a:xfrm>
            <a:off x="4381532" y="1945408"/>
            <a:ext cx="2206692" cy="969496"/>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1900" dirty="0" smtClean="0">
                <a:solidFill>
                  <a:srgbClr val="000000"/>
                </a:solidFill>
                <a:latin typeface="Times New Roman" panose="02020603050405020304" pitchFamily="18" charset="0"/>
                <a:ea typeface="Times New Roman" panose="02020603050405020304" pitchFamily="18" charset="0"/>
              </a:rPr>
              <a:t>Ошибка предшествующего года (годов)    </a:t>
            </a:r>
            <a:endParaRPr lang="ru-RU" sz="2000" b="1" dirty="0">
              <a:solidFill>
                <a:srgbClr val="FF0000"/>
              </a:solidFill>
            </a:endParaRPr>
          </a:p>
        </p:txBody>
      </p:sp>
      <p:sp>
        <p:nvSpPr>
          <p:cNvPr id="32" name="Равнобедренный треугольник 31">
            <a:extLst>
              <a:ext uri="{FF2B5EF4-FFF2-40B4-BE49-F238E27FC236}">
                <a16:creationId xmlns:a16="http://schemas.microsoft.com/office/drawing/2014/main" id="{29812E6A-B9F0-4842-BBA4-EA6027937040}"/>
              </a:ext>
            </a:extLst>
          </p:cNvPr>
          <p:cNvSpPr/>
          <p:nvPr/>
        </p:nvSpPr>
        <p:spPr>
          <a:xfrm rot="10800000">
            <a:off x="568739" y="2596366"/>
            <a:ext cx="484909" cy="831272"/>
          </a:xfrm>
          <a:prstGeom prst="triangle">
            <a:avLst/>
          </a:prstGeom>
          <a:solidFill>
            <a:schemeClr val="bg1">
              <a:lumMod val="95000"/>
            </a:schemeClr>
          </a:solidFill>
          <a:ln w="38100" cap="flat" cmpd="sng" algn="ctr">
            <a:solidFill>
              <a:srgbClr val="C00000"/>
            </a:solidFill>
            <a:prstDash val="solid"/>
          </a:ln>
          <a:effectLst>
            <a:outerShdw blurRad="40000" dist="23000" dir="5400000" rotWithShape="0">
              <a:srgbClr val="000000">
                <a:alpha val="35000"/>
              </a:srgbClr>
            </a:outerShdw>
          </a:effectLst>
        </p:spPr>
        <p:txBody>
          <a:bodyPr rtlCol="0" anchor="ctr"/>
          <a:lstStyle/>
          <a:p>
            <a:pPr algn="ctr" defTabSz="457200">
              <a:defRPr/>
            </a:pPr>
            <a:endParaRPr lang="ru-RU" kern="0" smtClean="0">
              <a:solidFill>
                <a:prstClr val="white"/>
              </a:solidFill>
            </a:endParaRPr>
          </a:p>
        </p:txBody>
      </p:sp>
      <p:sp>
        <p:nvSpPr>
          <p:cNvPr id="22" name="TextBox 21"/>
          <p:cNvSpPr txBox="1"/>
          <p:nvPr/>
        </p:nvSpPr>
        <p:spPr>
          <a:xfrm>
            <a:off x="6264576" y="1043265"/>
            <a:ext cx="2610145" cy="794064"/>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marR="12700" lvl="0" algn="just">
              <a:lnSpc>
                <a:spcPct val="120000"/>
              </a:lnSpc>
              <a:spcBef>
                <a:spcPct val="20000"/>
              </a:spcBef>
            </a:pPr>
            <a:r>
              <a:rPr lang="ru-RU" sz="1900" dirty="0" smtClean="0">
                <a:solidFill>
                  <a:srgbClr val="000000"/>
                </a:solidFill>
                <a:latin typeface="Times New Roman" panose="02020603050405020304" pitchFamily="18" charset="0"/>
                <a:ea typeface="Times New Roman" panose="02020603050405020304" pitchFamily="18" charset="0"/>
              </a:rPr>
              <a:t>Ретроспективный пересчет </a:t>
            </a:r>
            <a:r>
              <a:rPr lang="ru-RU" sz="1900" dirty="0">
                <a:solidFill>
                  <a:srgbClr val="000000"/>
                </a:solidFill>
                <a:latin typeface="Times New Roman" panose="02020603050405020304" pitchFamily="18" charset="0"/>
                <a:ea typeface="Times New Roman" panose="02020603050405020304" pitchFamily="18" charset="0"/>
              </a:rPr>
              <a:t>отчетности</a:t>
            </a:r>
          </a:p>
        </p:txBody>
      </p:sp>
      <p:sp>
        <p:nvSpPr>
          <p:cNvPr id="23" name="TextBox 22"/>
          <p:cNvSpPr txBox="1"/>
          <p:nvPr/>
        </p:nvSpPr>
        <p:spPr>
          <a:xfrm>
            <a:off x="7088819" y="2038195"/>
            <a:ext cx="1590549" cy="369332"/>
          </a:xfrm>
          <a:prstGeom prst="rect">
            <a:avLst/>
          </a:prstGeom>
          <a:noFill/>
        </p:spPr>
        <p:txBody>
          <a:bodyPr wrap="square" rtlCol="0">
            <a:spAutoFit/>
          </a:bodyPr>
          <a:lstStyle/>
          <a:p>
            <a:r>
              <a:rPr lang="ru-RU" dirty="0" smtClean="0"/>
              <a:t>исправляется</a:t>
            </a:r>
            <a:endParaRPr lang="ru-RU" dirty="0"/>
          </a:p>
        </p:txBody>
      </p:sp>
      <p:cxnSp>
        <p:nvCxnSpPr>
          <p:cNvPr id="28" name="Прямая соединительная линия 27"/>
          <p:cNvCxnSpPr/>
          <p:nvPr/>
        </p:nvCxnSpPr>
        <p:spPr>
          <a:xfrm flipH="1">
            <a:off x="4152006" y="972156"/>
            <a:ext cx="54446" cy="3033706"/>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51" name="Равнобедренный треугольник 50">
            <a:extLst>
              <a:ext uri="{FF2B5EF4-FFF2-40B4-BE49-F238E27FC236}">
                <a16:creationId xmlns:a16="http://schemas.microsoft.com/office/drawing/2014/main" id="{29812E6A-B9F0-4842-BBA4-EA6027937040}"/>
              </a:ext>
            </a:extLst>
          </p:cNvPr>
          <p:cNvSpPr/>
          <p:nvPr/>
        </p:nvSpPr>
        <p:spPr>
          <a:xfrm rot="10995282">
            <a:off x="5227697" y="3011426"/>
            <a:ext cx="484909" cy="560127"/>
          </a:xfrm>
          <a:prstGeom prst="triangle">
            <a:avLst>
              <a:gd name="adj" fmla="val 40076"/>
            </a:avLst>
          </a:prstGeom>
          <a:solidFill>
            <a:schemeClr val="accent2">
              <a:lumMod val="75000"/>
            </a:schemeClr>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457200">
              <a:defRPr/>
            </a:pPr>
            <a:endParaRPr lang="ru-RU" kern="0" smtClean="0">
              <a:solidFill>
                <a:prstClr val="white"/>
              </a:solidFill>
            </a:endParaRPr>
          </a:p>
        </p:txBody>
      </p:sp>
      <p:sp>
        <p:nvSpPr>
          <p:cNvPr id="52" name="Выгнутая вниз стрелка 51"/>
          <p:cNvSpPr/>
          <p:nvPr/>
        </p:nvSpPr>
        <p:spPr>
          <a:xfrm rot="10800000">
            <a:off x="726882" y="1485265"/>
            <a:ext cx="3744409" cy="73152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cxnSp>
        <p:nvCxnSpPr>
          <p:cNvPr id="65" name="Прямая со стрелкой 64"/>
          <p:cNvCxnSpPr>
            <a:stCxn id="15" idx="3"/>
            <a:endCxn id="23" idx="1"/>
          </p:cNvCxnSpPr>
          <p:nvPr/>
        </p:nvCxnSpPr>
        <p:spPr>
          <a:xfrm flipV="1">
            <a:off x="6588224" y="2222861"/>
            <a:ext cx="500595" cy="20729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8" name="Прямая со стрелкой 67"/>
          <p:cNvCxnSpPr>
            <a:stCxn id="23" idx="0"/>
          </p:cNvCxnSpPr>
          <p:nvPr/>
        </p:nvCxnSpPr>
        <p:spPr>
          <a:xfrm flipH="1" flipV="1">
            <a:off x="7884093" y="1830875"/>
            <a:ext cx="1" cy="20732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1" name="Прямая со стрелкой 70"/>
          <p:cNvCxnSpPr>
            <a:stCxn id="23" idx="2"/>
          </p:cNvCxnSpPr>
          <p:nvPr/>
        </p:nvCxnSpPr>
        <p:spPr>
          <a:xfrm flipH="1">
            <a:off x="7884093" y="2407527"/>
            <a:ext cx="1" cy="22183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478644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Ошибки предшествующего года (годов)</a:t>
            </a:r>
            <a:endParaRPr lang="ru-RU" sz="32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3" name="Объект 2"/>
          <p:cNvSpPr>
            <a:spLocks noGrp="1"/>
          </p:cNvSpPr>
          <p:nvPr>
            <p:ph idx="1"/>
          </p:nvPr>
        </p:nvSpPr>
        <p:spPr>
          <a:xfrm>
            <a:off x="251520" y="1398293"/>
            <a:ext cx="8712968" cy="4925144"/>
          </a:xfrm>
        </p:spPr>
        <p:txBody>
          <a:bodyPr>
            <a:normAutofit fontScale="25000" lnSpcReduction="20000"/>
          </a:bodyPr>
          <a:lstStyle/>
          <a:p>
            <a:pPr marL="0" marR="12700" lvl="0" indent="0" algn="just">
              <a:lnSpc>
                <a:spcPct val="120000"/>
              </a:lnSpc>
              <a:buNone/>
            </a:pPr>
            <a:r>
              <a:rPr lang="ru-RU" sz="9600" b="1" dirty="0" smtClean="0">
                <a:solidFill>
                  <a:srgbClr val="000000"/>
                </a:solidFill>
                <a:latin typeface="Times New Roman" panose="02020603050405020304" pitchFamily="18" charset="0"/>
                <a:ea typeface="Times New Roman" panose="02020603050405020304" pitchFamily="18" charset="0"/>
              </a:rPr>
              <a:t>Ретроспективный </a:t>
            </a:r>
            <a:r>
              <a:rPr lang="ru-RU" sz="9600" b="1" dirty="0">
                <a:solidFill>
                  <a:srgbClr val="000000"/>
                </a:solidFill>
                <a:latin typeface="Times New Roman" panose="02020603050405020304" pitchFamily="18" charset="0"/>
                <a:ea typeface="Times New Roman" panose="02020603050405020304" pitchFamily="18" charset="0"/>
              </a:rPr>
              <a:t>пересчет бухгалтерской (финансовой) отчетности </a:t>
            </a:r>
            <a:r>
              <a:rPr lang="ru-RU" sz="9600" dirty="0">
                <a:solidFill>
                  <a:srgbClr val="000000"/>
                </a:solidFill>
                <a:latin typeface="Times New Roman" panose="02020603050405020304" pitchFamily="18" charset="0"/>
                <a:ea typeface="Times New Roman" panose="02020603050405020304" pitchFamily="18" charset="0"/>
              </a:rPr>
              <a:t>- исправление ошибки предшествующего года (годов) путем корректировки сравнительных показателей бухгалтерской (финансовой) отчетности за предшествующий год (годы) таким образом, </a:t>
            </a:r>
            <a:r>
              <a:rPr lang="ru-RU" sz="9600" b="1" dirty="0">
                <a:solidFill>
                  <a:srgbClr val="000000"/>
                </a:solidFill>
                <a:latin typeface="Times New Roman" panose="02020603050405020304" pitchFamily="18" charset="0"/>
                <a:ea typeface="Times New Roman" panose="02020603050405020304" pitchFamily="18" charset="0"/>
              </a:rPr>
              <a:t>как если бы ошибка не была </a:t>
            </a:r>
            <a:r>
              <a:rPr lang="ru-RU" sz="9600" b="1" dirty="0" smtClean="0">
                <a:solidFill>
                  <a:srgbClr val="000000"/>
                </a:solidFill>
                <a:latin typeface="Times New Roman" panose="02020603050405020304" pitchFamily="18" charset="0"/>
                <a:ea typeface="Times New Roman" panose="02020603050405020304" pitchFamily="18" charset="0"/>
              </a:rPr>
              <a:t>допущена</a:t>
            </a:r>
            <a:endParaRPr lang="ru-RU" sz="9600" b="1" dirty="0">
              <a:latin typeface="Times New Roman" panose="02020603050405020304" pitchFamily="18" charset="0"/>
              <a:ea typeface="Times New Roman" panose="02020603050405020304" pitchFamily="18" charset="0"/>
            </a:endParaRPr>
          </a:p>
          <a:p>
            <a:pPr marL="0" marR="12700" lvl="0" indent="0" algn="just">
              <a:lnSpc>
                <a:spcPct val="120000"/>
              </a:lnSpc>
              <a:buNone/>
            </a:pPr>
            <a:r>
              <a:rPr lang="ru-RU" sz="9600" b="1" dirty="0" smtClean="0">
                <a:solidFill>
                  <a:srgbClr val="000000"/>
                </a:solidFill>
                <a:latin typeface="Times New Roman" panose="02020603050405020304" pitchFamily="18" charset="0"/>
                <a:ea typeface="Times New Roman" panose="02020603050405020304" pitchFamily="18" charset="0"/>
              </a:rPr>
              <a:t>Корректировке </a:t>
            </a:r>
            <a:r>
              <a:rPr lang="ru-RU" sz="9600" b="1" dirty="0">
                <a:solidFill>
                  <a:srgbClr val="000000"/>
                </a:solidFill>
                <a:latin typeface="Times New Roman" panose="02020603050405020304" pitchFamily="18" charset="0"/>
                <a:ea typeface="Times New Roman" panose="02020603050405020304" pitchFamily="18" charset="0"/>
              </a:rPr>
              <a:t>подлежат сравнительные показатели, раскрываемые в бухгалтерской (финансовой) отчетности за отчетный год, начиная с того предшествующего года, в котором была допущена ошибка</a:t>
            </a:r>
            <a:r>
              <a:rPr lang="ru-RU" sz="9600" dirty="0">
                <a:solidFill>
                  <a:srgbClr val="000000"/>
                </a:solidFill>
                <a:latin typeface="Times New Roman" panose="02020603050405020304" pitchFamily="18" charset="0"/>
                <a:ea typeface="Times New Roman" panose="02020603050405020304" pitchFamily="18" charset="0"/>
              </a:rPr>
              <a:t>, за исключением случаев, когда осуществление такой корректировки не представляется возможным. Скорректированные сравнительные показатели предшествующего года (годов) приводятся в бухгалтерской (финансовой) отчетности отчетного года </a:t>
            </a:r>
            <a:r>
              <a:rPr lang="ru-RU" sz="9600" b="1" dirty="0">
                <a:solidFill>
                  <a:srgbClr val="000000"/>
                </a:solidFill>
                <a:latin typeface="Times New Roman" panose="02020603050405020304" pitchFamily="18" charset="0"/>
                <a:ea typeface="Times New Roman" panose="02020603050405020304" pitchFamily="18" charset="0"/>
              </a:rPr>
              <a:t>обособленно с отметкой «Пересчитано</a:t>
            </a:r>
            <a:r>
              <a:rPr lang="ru-RU" sz="9600" b="1" dirty="0" smtClean="0">
                <a:solidFill>
                  <a:srgbClr val="000000"/>
                </a:solidFill>
                <a:latin typeface="Times New Roman" panose="02020603050405020304" pitchFamily="18" charset="0"/>
                <a:ea typeface="Times New Roman" panose="02020603050405020304" pitchFamily="18" charset="0"/>
              </a:rPr>
              <a:t>»</a:t>
            </a:r>
            <a:endParaRPr lang="ru-RU" sz="9600" b="1" dirty="0">
              <a:latin typeface="Times New Roman" panose="02020603050405020304" pitchFamily="18" charset="0"/>
              <a:ea typeface="Times New Roman" panose="02020603050405020304" pitchFamily="18" charset="0"/>
            </a:endParaRPr>
          </a:p>
          <a:p>
            <a:pPr>
              <a:lnSpc>
                <a:spcPct val="120000"/>
              </a:lnSpc>
            </a:pPr>
            <a:endParaRPr lang="ru-RU" sz="7400" b="1" dirty="0"/>
          </a:p>
        </p:txBody>
      </p:sp>
      <p:sp>
        <p:nvSpPr>
          <p:cNvPr id="4" name="Номер слайда 3"/>
          <p:cNvSpPr>
            <a:spLocks noGrp="1"/>
          </p:cNvSpPr>
          <p:nvPr>
            <p:ph type="sldNum" sz="quarter" idx="12"/>
          </p:nvPr>
        </p:nvSpPr>
        <p:spPr/>
        <p:txBody>
          <a:bodyPr/>
          <a:lstStyle/>
          <a:p>
            <a:fld id="{C318D0E1-6172-4638-BCC1-0B70ED483AF8}" type="slidenum">
              <a:rPr lang="ru-RU" smtClean="0"/>
              <a:t>58</a:t>
            </a:fld>
            <a:endParaRPr lang="ru-RU"/>
          </a:p>
        </p:txBody>
      </p:sp>
    </p:spTree>
    <p:extLst>
      <p:ext uri="{BB962C8B-B14F-4D97-AF65-F5344CB8AC3E}">
        <p14:creationId xmlns:p14="http://schemas.microsoft.com/office/powerpoint/2010/main" val="19552579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726611741"/>
              </p:ext>
            </p:extLst>
          </p:nvPr>
        </p:nvGraphicFramePr>
        <p:xfrm>
          <a:off x="216338" y="1172022"/>
          <a:ext cx="8711322" cy="45612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555777" y="1412776"/>
            <a:ext cx="432048" cy="1323439"/>
          </a:xfrm>
          <a:prstGeom prst="rect">
            <a:avLst/>
          </a:prstGeom>
          <a:noFill/>
        </p:spPr>
        <p:txBody>
          <a:bodyPr wrap="square" rtlCol="0">
            <a:spAutoFit/>
          </a:bodyPr>
          <a:lstStyle/>
          <a:p>
            <a:r>
              <a:rPr lang="ru-RU" sz="8000" dirty="0" smtClean="0">
                <a:solidFill>
                  <a:srgbClr val="FF0000"/>
                </a:solidFill>
              </a:rPr>
              <a:t>!</a:t>
            </a:r>
            <a:endParaRPr lang="ru-RU" sz="8000" dirty="0">
              <a:solidFill>
                <a:srgbClr val="FF0000"/>
              </a:solidFill>
            </a:endParaRPr>
          </a:p>
        </p:txBody>
      </p:sp>
      <p:sp>
        <p:nvSpPr>
          <p:cNvPr id="2" name="Номер слайда 1"/>
          <p:cNvSpPr>
            <a:spLocks noGrp="1"/>
          </p:cNvSpPr>
          <p:nvPr>
            <p:ph type="sldNum" sz="quarter" idx="12"/>
          </p:nvPr>
        </p:nvSpPr>
        <p:spPr/>
        <p:txBody>
          <a:bodyPr/>
          <a:lstStyle/>
          <a:p>
            <a:fld id="{87CAACBE-3CA2-42B4-BAD1-73B4871560ED}" type="slidenum">
              <a:rPr lang="ru-RU" altLang="ru-RU" smtClean="0"/>
              <a:pPr/>
              <a:t>59</a:t>
            </a:fld>
            <a:endParaRPr lang="ru-RU" altLang="ru-RU"/>
          </a:p>
        </p:txBody>
      </p:sp>
    </p:spTree>
    <p:extLst>
      <p:ext uri="{BB962C8B-B14F-4D97-AF65-F5344CB8AC3E}">
        <p14:creationId xmlns:p14="http://schemas.microsoft.com/office/powerpoint/2010/main" val="26190277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2"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3" name="object 3"/>
          <p:cNvSpPr/>
          <p:nvPr/>
        </p:nvSpPr>
        <p:spPr>
          <a:xfrm>
            <a:off x="539552" y="647967"/>
            <a:ext cx="3092824" cy="1225388"/>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latin typeface="Calibri"/>
            </a:endParaRPr>
          </a:p>
        </p:txBody>
      </p:sp>
      <p:sp>
        <p:nvSpPr>
          <p:cNvPr id="4" name="object 4"/>
          <p:cNvSpPr/>
          <p:nvPr/>
        </p:nvSpPr>
        <p:spPr>
          <a:xfrm flipH="1">
            <a:off x="1737398" y="1873355"/>
            <a:ext cx="45719" cy="2419740"/>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5" name="object 5"/>
          <p:cNvSpPr/>
          <p:nvPr/>
        </p:nvSpPr>
        <p:spPr>
          <a:xfrm>
            <a:off x="7236295" y="1873354"/>
            <a:ext cx="45719" cy="2419741"/>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latin typeface="Calibri"/>
            </a:endParaRPr>
          </a:p>
        </p:txBody>
      </p:sp>
      <p:sp>
        <p:nvSpPr>
          <p:cNvPr id="6" name="object 6"/>
          <p:cNvSpPr txBox="1">
            <a:spLocks noGrp="1"/>
          </p:cNvSpPr>
          <p:nvPr>
            <p:ph type="title"/>
          </p:nvPr>
        </p:nvSpPr>
        <p:spPr>
          <a:xfrm>
            <a:off x="1990163" y="1876653"/>
            <a:ext cx="5056430" cy="2462213"/>
          </a:xfrm>
          <a:prstGeom prst="rect">
            <a:avLst/>
          </a:prstGeom>
          <a:solidFill>
            <a:schemeClr val="accent3">
              <a:lumMod val="20000"/>
              <a:lumOff val="80000"/>
            </a:schemeClr>
          </a:solidFill>
        </p:spPr>
        <p:txBody>
          <a:bodyPr vert="horz" wrap="square" lIns="0" tIns="0" rIns="0" bIns="0" rtlCol="0">
            <a:spAutoFit/>
          </a:bodyPr>
          <a:lstStyle/>
          <a:p>
            <a:pPr algn="ctr">
              <a:spcAft>
                <a:spcPts val="0"/>
              </a:spcAft>
            </a:pP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6600" b="0" dirty="0" smtClean="0">
                <a:solidFill>
                  <a:schemeClr val="tx1"/>
                </a:solidFill>
                <a:latin typeface="Times New Roman" panose="02020603050405020304" pitchFamily="18" charset="0"/>
                <a:ea typeface="Times New Roman" panose="02020603050405020304" pitchFamily="18" charset="0"/>
              </a:rPr>
              <a:t>Учетная политика</a:t>
            </a:r>
            <a:endParaRPr sz="6600" dirty="0"/>
          </a:p>
        </p:txBody>
      </p:sp>
      <p:sp>
        <p:nvSpPr>
          <p:cNvPr id="9" name="object 9"/>
          <p:cNvSpPr/>
          <p:nvPr/>
        </p:nvSpPr>
        <p:spPr>
          <a:xfrm>
            <a:off x="7796303" y="5877272"/>
            <a:ext cx="1008112" cy="720081"/>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latin typeface="Calibri"/>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6</a:t>
            </a:fld>
            <a:endParaRPr lang="ru-RU" spc="-4" dirty="0">
              <a:latin typeface="Arial"/>
              <a:cs typeface="Arial"/>
            </a:endParaRPr>
          </a:p>
        </p:txBody>
      </p:sp>
    </p:spTree>
    <p:extLst>
      <p:ext uri="{BB962C8B-B14F-4D97-AF65-F5344CB8AC3E}">
        <p14:creationId xmlns:p14="http://schemas.microsoft.com/office/powerpoint/2010/main" val="306038384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532125" cy="1457003"/>
          </a:xfrm>
        </p:spPr>
        <p:txBody>
          <a:bodyPr/>
          <a:lstStyle/>
          <a:p>
            <a:r>
              <a:rPr lang="ru-RU" sz="1800" i="1" dirty="0">
                <a:solidFill>
                  <a:srgbClr val="000000"/>
                </a:solidFill>
                <a:latin typeface="Times New Roman" panose="02020603050405020304" pitchFamily="18" charset="0"/>
                <a:ea typeface="Times New Roman" panose="02020603050405020304" pitchFamily="18" charset="0"/>
              </a:rPr>
              <a:t>Пример исправления ошибки прошлых лет:</a:t>
            </a:r>
            <a:r>
              <a:rPr lang="ru-RU" sz="1800" dirty="0">
                <a:solidFill>
                  <a:srgbClr val="000000"/>
                </a:solidFill>
                <a:latin typeface="Times New Roman" panose="02020603050405020304" pitchFamily="18" charset="0"/>
                <a:ea typeface="Times New Roman" panose="02020603050405020304" pitchFamily="18" charset="0"/>
              </a:rPr>
              <a:t> в отчетном периоде в 2019 году субъектом учета (казенным учреждением) обнаружена ошибка, допущенная в 2018 году, расходы по текущему ремонту здания в сумме 1200000 руб. ошибочно отнесены на увеличение стоимости здания бухгалтерскими записями:</a:t>
            </a:r>
            <a:r>
              <a:rPr lang="ru-RU" sz="1800" dirty="0">
                <a:latin typeface="Times New Roman" panose="02020603050405020304" pitchFamily="18" charset="0"/>
                <a:ea typeface="Times New Roman" panose="02020603050405020304" pitchFamily="18" charset="0"/>
              </a:rPr>
              <a:t/>
            </a:r>
            <a:br>
              <a:rPr lang="ru-RU" sz="1800" dirty="0">
                <a:latin typeface="Times New Roman" panose="02020603050405020304" pitchFamily="18" charset="0"/>
                <a:ea typeface="Times New Roman" panose="02020603050405020304" pitchFamily="18" charset="0"/>
              </a:rPr>
            </a:br>
            <a:endParaRPr lang="ru-RU" sz="1800" dirty="0"/>
          </a:p>
        </p:txBody>
      </p:sp>
      <p:sp>
        <p:nvSpPr>
          <p:cNvPr id="3" name="Текст 2"/>
          <p:cNvSpPr>
            <a:spLocks noGrp="1"/>
          </p:cNvSpPr>
          <p:nvPr>
            <p:ph type="body" idx="1"/>
          </p:nvPr>
        </p:nvSpPr>
        <p:spPr>
          <a:xfrm>
            <a:off x="251520" y="1196752"/>
            <a:ext cx="8711322" cy="5199372"/>
          </a:xfrm>
        </p:spPr>
        <p:txBody>
          <a:bodyPr/>
          <a:lstStyle/>
          <a:p>
            <a:pPr marR="12700" indent="450215" algn="just">
              <a:lnSpc>
                <a:spcPts val="1620"/>
              </a:lnSpc>
              <a:spcAft>
                <a:spcPts val="0"/>
              </a:spcAft>
            </a:pPr>
            <a:endParaRPr lang="ru-RU" sz="2400" dirty="0">
              <a:solidFill>
                <a:srgbClr val="000000"/>
              </a:solidFill>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110611310  </a:t>
            </a:r>
            <a:r>
              <a:rPr lang="ru-RU" sz="2400" dirty="0" smtClean="0">
                <a:solidFill>
                  <a:srgbClr val="000000"/>
                </a:solidFill>
                <a:latin typeface="Times New Roman" panose="02020603050405020304" pitchFamily="18" charset="0"/>
                <a:ea typeface="Times New Roman" panose="02020603050405020304" pitchFamily="18" charset="0"/>
              </a:rPr>
              <a:t>Кт </a:t>
            </a:r>
            <a:r>
              <a:rPr lang="ru-RU" sz="2400" dirty="0">
                <a:solidFill>
                  <a:srgbClr val="000000"/>
                </a:solidFill>
                <a:latin typeface="Times New Roman" panose="02020603050405020304" pitchFamily="18" charset="0"/>
                <a:ea typeface="Times New Roman" panose="02020603050405020304" pitchFamily="18" charset="0"/>
              </a:rPr>
              <a:t>130225730  - 1200000,00</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110112310  </a:t>
            </a:r>
            <a:r>
              <a:rPr lang="ru-RU" sz="2400" dirty="0" smtClean="0">
                <a:solidFill>
                  <a:srgbClr val="000000"/>
                </a:solidFill>
                <a:latin typeface="Times New Roman" panose="02020603050405020304" pitchFamily="18" charset="0"/>
                <a:ea typeface="Times New Roman" panose="02020603050405020304" pitchFamily="18" charset="0"/>
              </a:rPr>
              <a:t>Кт </a:t>
            </a:r>
            <a:r>
              <a:rPr lang="ru-RU" sz="2400" dirty="0">
                <a:solidFill>
                  <a:srgbClr val="000000"/>
                </a:solidFill>
                <a:latin typeface="Times New Roman" panose="02020603050405020304" pitchFamily="18" charset="0"/>
                <a:ea typeface="Times New Roman" panose="02020603050405020304" pitchFamily="18" charset="0"/>
              </a:rPr>
              <a:t>110611310  - </a:t>
            </a:r>
            <a:r>
              <a:rPr lang="ru-RU" sz="2400" dirty="0" smtClean="0">
                <a:solidFill>
                  <a:srgbClr val="000000"/>
                </a:solidFill>
                <a:latin typeface="Times New Roman" panose="02020603050405020304" pitchFamily="18" charset="0"/>
                <a:ea typeface="Times New Roman" panose="02020603050405020304" pitchFamily="18" charset="0"/>
              </a:rPr>
              <a:t>1200000,00</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140120271  </a:t>
            </a:r>
            <a:r>
              <a:rPr lang="ru-RU" sz="2400" dirty="0" smtClean="0">
                <a:solidFill>
                  <a:srgbClr val="000000"/>
                </a:solidFill>
                <a:latin typeface="Times New Roman" panose="02020603050405020304" pitchFamily="18" charset="0"/>
                <a:ea typeface="Times New Roman" panose="02020603050405020304" pitchFamily="18" charset="0"/>
              </a:rPr>
              <a:t>Кт 110412411  </a:t>
            </a:r>
            <a:r>
              <a:rPr lang="ru-RU" sz="2400" dirty="0">
                <a:solidFill>
                  <a:srgbClr val="000000"/>
                </a:solidFill>
                <a:latin typeface="Times New Roman" panose="02020603050405020304" pitchFamily="18" charset="0"/>
                <a:ea typeface="Times New Roman" panose="02020603050405020304" pitchFamily="18" charset="0"/>
              </a:rPr>
              <a:t>- </a:t>
            </a:r>
            <a:r>
              <a:rPr lang="ru-RU" sz="2400" dirty="0" smtClean="0">
                <a:solidFill>
                  <a:srgbClr val="000000"/>
                </a:solidFill>
                <a:latin typeface="Times New Roman" panose="02020603050405020304" pitchFamily="18" charset="0"/>
                <a:ea typeface="Times New Roman" panose="02020603050405020304" pitchFamily="18" charset="0"/>
              </a:rPr>
              <a:t>3000,00 за период эксплуатации здания в 2018 году начислена амортизация</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a:solidFill>
                  <a:srgbClr val="000000"/>
                </a:solidFill>
                <a:latin typeface="Times New Roman" panose="02020603050405020304" pitchFamily="18" charset="0"/>
                <a:ea typeface="Times New Roman" panose="02020603050405020304" pitchFamily="18" charset="0"/>
              </a:rPr>
              <a:t>В </a:t>
            </a:r>
            <a:r>
              <a:rPr lang="ru-RU" sz="2400" dirty="0" smtClean="0">
                <a:solidFill>
                  <a:srgbClr val="000000"/>
                </a:solidFill>
                <a:latin typeface="Times New Roman" panose="02020603050405020304" pitchFamily="18" charset="0"/>
                <a:ea typeface="Times New Roman" panose="02020603050405020304" pitchFamily="18" charset="0"/>
              </a:rPr>
              <a:t>2019 году </a:t>
            </a:r>
            <a:r>
              <a:rPr lang="ru-RU" sz="2400" dirty="0">
                <a:solidFill>
                  <a:srgbClr val="000000"/>
                </a:solidFill>
                <a:latin typeface="Times New Roman" panose="02020603050405020304" pitchFamily="18" charset="0"/>
                <a:ea typeface="Times New Roman" panose="02020603050405020304" pitchFamily="18" charset="0"/>
              </a:rPr>
              <a:t>исправительные корреспонденции отражаются следующими бухгалтерскими записями:</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110112310  Кт 130486731     </a:t>
            </a:r>
            <a:r>
              <a:rPr lang="ru-RU" sz="2400" dirty="0">
                <a:solidFill>
                  <a:srgbClr val="000000"/>
                </a:solidFill>
                <a:latin typeface="Times New Roman" panose="02020603050405020304" pitchFamily="18" charset="0"/>
                <a:ea typeface="Times New Roman" panose="02020603050405020304" pitchFamily="18" charset="0"/>
              </a:rPr>
              <a:t>1200000,00 «Красное </a:t>
            </a:r>
            <a:r>
              <a:rPr lang="ru-RU" sz="2400" dirty="0" err="1">
                <a:solidFill>
                  <a:srgbClr val="000000"/>
                </a:solidFill>
                <a:latin typeface="Times New Roman" panose="02020603050405020304" pitchFamily="18" charset="0"/>
                <a:ea typeface="Times New Roman" panose="02020603050405020304" pitchFamily="18" charset="0"/>
              </a:rPr>
              <a:t>сторно</a:t>
            </a:r>
            <a:r>
              <a:rPr lang="ru-RU" sz="2400" dirty="0">
                <a:solidFill>
                  <a:srgbClr val="000000"/>
                </a:solidFill>
                <a:latin typeface="Times New Roman" panose="02020603050405020304" pitchFamily="18" charset="0"/>
                <a:ea typeface="Times New Roman" panose="02020603050405020304" pitchFamily="18" charset="0"/>
              </a:rPr>
              <a:t>»;</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130486831  Кт </a:t>
            </a:r>
            <a:r>
              <a:rPr lang="ru-RU" sz="2400" dirty="0">
                <a:solidFill>
                  <a:srgbClr val="000000"/>
                </a:solidFill>
                <a:latin typeface="Times New Roman" panose="02020603050405020304" pitchFamily="18" charset="0"/>
                <a:ea typeface="Times New Roman" panose="02020603050405020304" pitchFamily="18" charset="0"/>
              </a:rPr>
              <a:t>110611310     1200000,00 «Красное </a:t>
            </a:r>
            <a:r>
              <a:rPr lang="ru-RU" sz="2400" dirty="0" err="1">
                <a:solidFill>
                  <a:srgbClr val="000000"/>
                </a:solidFill>
                <a:latin typeface="Times New Roman" panose="02020603050405020304" pitchFamily="18" charset="0"/>
                <a:ea typeface="Times New Roman" panose="02020603050405020304" pitchFamily="18" charset="0"/>
              </a:rPr>
              <a:t>сторно</a:t>
            </a:r>
            <a:r>
              <a:rPr lang="ru-RU" sz="2400" dirty="0">
                <a:solidFill>
                  <a:srgbClr val="000000"/>
                </a:solidFill>
                <a:latin typeface="Times New Roman" panose="02020603050405020304" pitchFamily="18" charset="0"/>
                <a:ea typeface="Times New Roman" panose="02020603050405020304" pitchFamily="18" charset="0"/>
              </a:rPr>
              <a:t>»;</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110611310  </a:t>
            </a:r>
            <a:r>
              <a:rPr lang="ru-RU" sz="2400" dirty="0" smtClean="0">
                <a:solidFill>
                  <a:srgbClr val="000000"/>
                </a:solidFill>
                <a:latin typeface="Times New Roman" panose="02020603050405020304" pitchFamily="18" charset="0"/>
                <a:ea typeface="Times New Roman" panose="02020603050405020304" pitchFamily="18" charset="0"/>
              </a:rPr>
              <a:t>Кт 130486731     </a:t>
            </a:r>
            <a:r>
              <a:rPr lang="ru-RU" sz="2400" dirty="0">
                <a:solidFill>
                  <a:srgbClr val="000000"/>
                </a:solidFill>
                <a:latin typeface="Times New Roman" panose="02020603050405020304" pitchFamily="18" charset="0"/>
                <a:ea typeface="Times New Roman" panose="02020603050405020304" pitchFamily="18" charset="0"/>
              </a:rPr>
              <a:t>1200000,00 «Красное </a:t>
            </a:r>
            <a:r>
              <a:rPr lang="ru-RU" sz="2400" dirty="0" err="1">
                <a:solidFill>
                  <a:srgbClr val="000000"/>
                </a:solidFill>
                <a:latin typeface="Times New Roman" panose="02020603050405020304" pitchFamily="18" charset="0"/>
                <a:ea typeface="Times New Roman" panose="02020603050405020304" pitchFamily="18" charset="0"/>
              </a:rPr>
              <a:t>сторно</a:t>
            </a:r>
            <a:r>
              <a:rPr lang="ru-RU" sz="2400" dirty="0">
                <a:solidFill>
                  <a:srgbClr val="000000"/>
                </a:solidFill>
                <a:latin typeface="Times New Roman" panose="02020603050405020304" pitchFamily="18" charset="0"/>
                <a:ea typeface="Times New Roman" panose="02020603050405020304" pitchFamily="18" charset="0"/>
              </a:rPr>
              <a:t>»;</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140128271  </a:t>
            </a:r>
            <a:r>
              <a:rPr lang="ru-RU" sz="2400" dirty="0" smtClean="0">
                <a:solidFill>
                  <a:srgbClr val="000000"/>
                </a:solidFill>
                <a:latin typeface="Times New Roman" panose="02020603050405020304" pitchFamily="18" charset="0"/>
                <a:ea typeface="Times New Roman" panose="02020603050405020304" pitchFamily="18" charset="0"/>
              </a:rPr>
              <a:t>Кт </a:t>
            </a:r>
            <a:r>
              <a:rPr lang="ru-RU" sz="2400" dirty="0">
                <a:solidFill>
                  <a:srgbClr val="000000"/>
                </a:solidFill>
                <a:latin typeface="Times New Roman" panose="02020603050405020304" pitchFamily="18" charset="0"/>
                <a:ea typeface="Times New Roman" panose="02020603050405020304" pitchFamily="18" charset="0"/>
              </a:rPr>
              <a:t>110412411      3000,00       «Красное </a:t>
            </a:r>
            <a:r>
              <a:rPr lang="ru-RU" sz="2400" dirty="0" err="1">
                <a:solidFill>
                  <a:srgbClr val="000000"/>
                </a:solidFill>
                <a:latin typeface="Times New Roman" panose="02020603050405020304" pitchFamily="18" charset="0"/>
                <a:ea typeface="Times New Roman" panose="02020603050405020304" pitchFamily="18" charset="0"/>
              </a:rPr>
              <a:t>сторно</a:t>
            </a:r>
            <a:r>
              <a:rPr lang="ru-RU" sz="2400" dirty="0">
                <a:solidFill>
                  <a:srgbClr val="000000"/>
                </a:solidFill>
                <a:latin typeface="Times New Roman" panose="02020603050405020304" pitchFamily="18" charset="0"/>
                <a:ea typeface="Times New Roman" panose="02020603050405020304" pitchFamily="18" charset="0"/>
              </a:rPr>
              <a:t>»;</a:t>
            </a:r>
            <a:endParaRPr lang="ru-RU" sz="2400" dirty="0">
              <a:latin typeface="Times New Roman" panose="02020603050405020304" pitchFamily="18" charset="0"/>
              <a:ea typeface="Times New Roman" panose="02020603050405020304" pitchFamily="18" charset="0"/>
            </a:endParaRPr>
          </a:p>
          <a:p>
            <a:pPr marR="12700" indent="450215" algn="just">
              <a:spcAft>
                <a:spcPts val="0"/>
              </a:spcAft>
            </a:pPr>
            <a:r>
              <a:rPr lang="ru-RU" sz="2400" dirty="0" err="1" smtClean="0">
                <a:solidFill>
                  <a:srgbClr val="000000"/>
                </a:solidFill>
                <a:latin typeface="Times New Roman" panose="02020603050405020304" pitchFamily="18" charset="0"/>
                <a:ea typeface="Times New Roman" panose="02020603050405020304" pitchFamily="18" charset="0"/>
              </a:rPr>
              <a:t>Дт</a:t>
            </a:r>
            <a:r>
              <a:rPr lang="ru-RU" sz="2400" dirty="0" smtClean="0">
                <a:solidFill>
                  <a:srgbClr val="000000"/>
                </a:solidFill>
                <a:latin typeface="Times New Roman" panose="02020603050405020304" pitchFamily="18" charset="0"/>
                <a:ea typeface="Times New Roman" panose="02020603050405020304" pitchFamily="18" charset="0"/>
              </a:rPr>
              <a:t> </a:t>
            </a:r>
            <a:r>
              <a:rPr lang="ru-RU" sz="2400" dirty="0">
                <a:solidFill>
                  <a:srgbClr val="000000"/>
                </a:solidFill>
                <a:latin typeface="Times New Roman" panose="02020603050405020304" pitchFamily="18" charset="0"/>
                <a:ea typeface="Times New Roman" panose="02020603050405020304" pitchFamily="18" charset="0"/>
              </a:rPr>
              <a:t>140128225  </a:t>
            </a:r>
            <a:r>
              <a:rPr lang="ru-RU" sz="2400" dirty="0" smtClean="0">
                <a:solidFill>
                  <a:srgbClr val="000000"/>
                </a:solidFill>
                <a:latin typeface="Times New Roman" panose="02020603050405020304" pitchFamily="18" charset="0"/>
                <a:ea typeface="Times New Roman" panose="02020603050405020304" pitchFamily="18" charset="0"/>
              </a:rPr>
              <a:t>Кт 130486731      1200000,00</a:t>
            </a:r>
            <a:endParaRPr lang="ru-RU" sz="2400" dirty="0">
              <a:solidFill>
                <a:srgbClr val="000000"/>
              </a:solidFill>
              <a:latin typeface="Times New Roman" panose="02020603050405020304" pitchFamily="18" charset="0"/>
              <a:ea typeface="Times New Roman" panose="02020603050405020304" pitchFamily="18" charset="0"/>
            </a:endParaRPr>
          </a:p>
          <a:p>
            <a:pPr marR="12700" indent="450215" algn="just">
              <a:lnSpc>
                <a:spcPts val="1620"/>
              </a:lnSpc>
              <a:spcAft>
                <a:spcPts val="0"/>
              </a:spcAft>
            </a:pPr>
            <a:endParaRPr lang="ru-RU" sz="2000" dirty="0">
              <a:latin typeface="Times New Roman" panose="02020603050405020304" pitchFamily="18" charset="0"/>
              <a:ea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87CAACBE-3CA2-42B4-BAD1-73B4871560ED}" type="slidenum">
              <a:rPr lang="ru-RU" altLang="ru-RU" smtClean="0"/>
              <a:pPr/>
              <a:t>60</a:t>
            </a:fld>
            <a:endParaRPr lang="ru-RU" altLang="ru-RU"/>
          </a:p>
        </p:txBody>
      </p:sp>
    </p:spTree>
    <p:extLst>
      <p:ext uri="{BB962C8B-B14F-4D97-AF65-F5344CB8AC3E}">
        <p14:creationId xmlns:p14="http://schemas.microsoft.com/office/powerpoint/2010/main" val="34153636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t>Закрытие в конце года счетов </a:t>
            </a:r>
            <a:r>
              <a:rPr lang="ru-RU" sz="2400" dirty="0" smtClean="0"/>
              <a:t>бухгалтерского учета осуществляется в общеустановленном порядке</a:t>
            </a:r>
            <a:endParaRPr lang="ru-RU" sz="2400" dirty="0"/>
          </a:p>
        </p:txBody>
      </p:sp>
      <p:sp>
        <p:nvSpPr>
          <p:cNvPr id="3" name="Объект 2"/>
          <p:cNvSpPr>
            <a:spLocks noGrp="1"/>
          </p:cNvSpPr>
          <p:nvPr>
            <p:ph idx="1"/>
          </p:nvPr>
        </p:nvSpPr>
        <p:spPr/>
        <p:style>
          <a:lnRef idx="2">
            <a:schemeClr val="accent2"/>
          </a:lnRef>
          <a:fillRef idx="1">
            <a:schemeClr val="lt1"/>
          </a:fillRef>
          <a:effectRef idx="0">
            <a:schemeClr val="accent2"/>
          </a:effectRef>
          <a:fontRef idx="minor">
            <a:schemeClr val="dk1"/>
          </a:fontRef>
        </p:style>
        <p:txBody>
          <a:bodyPr>
            <a:normAutofit/>
          </a:bodyPr>
          <a:lstStyle/>
          <a:p>
            <a:r>
              <a:rPr lang="ru-RU" sz="2800" dirty="0" err="1" smtClean="0"/>
              <a:t>Дт</a:t>
            </a:r>
            <a:r>
              <a:rPr lang="ru-RU" sz="2800" dirty="0"/>
              <a:t> 1 401 30 000 </a:t>
            </a:r>
            <a:r>
              <a:rPr lang="ru-RU" sz="2800" dirty="0" smtClean="0"/>
              <a:t>Кт1 </a:t>
            </a:r>
            <a:r>
              <a:rPr lang="ru-RU" sz="2800" dirty="0"/>
              <a:t>401 28 </a:t>
            </a:r>
            <a:r>
              <a:rPr lang="ru-RU" sz="2800" dirty="0" smtClean="0"/>
              <a:t>271–  (-3 000,00)</a:t>
            </a:r>
          </a:p>
          <a:p>
            <a:r>
              <a:rPr lang="ru-RU" sz="2800" dirty="0" err="1" smtClean="0"/>
              <a:t>Дт</a:t>
            </a:r>
            <a:r>
              <a:rPr lang="ru-RU" sz="2800" dirty="0" smtClean="0"/>
              <a:t> 1 401 30 000  Кт 1 401 28 225 – 1 200 000,00</a:t>
            </a:r>
          </a:p>
          <a:p>
            <a:r>
              <a:rPr lang="ru-RU" sz="2800" dirty="0" err="1" smtClean="0"/>
              <a:t>Дт</a:t>
            </a:r>
            <a:r>
              <a:rPr lang="ru-RU" sz="2800" dirty="0" smtClean="0"/>
              <a:t> 1 304 86 731  Кт 1 401 30 000 – (-1 200 000,00)</a:t>
            </a:r>
          </a:p>
          <a:p>
            <a:r>
              <a:rPr lang="ru-RU" sz="2800" dirty="0" err="1" smtClean="0"/>
              <a:t>Дт</a:t>
            </a:r>
            <a:r>
              <a:rPr lang="ru-RU" sz="2800" dirty="0" smtClean="0"/>
              <a:t> 1 401 30 000  Кт 1 304 86 831 – (-1 200 000,00)</a:t>
            </a:r>
          </a:p>
          <a:p>
            <a:endParaRPr lang="ru-RU" sz="2800" dirty="0"/>
          </a:p>
          <a:p>
            <a:r>
              <a:rPr lang="ru-RU" sz="2800" dirty="0" smtClean="0"/>
              <a:t>Отражаются в Журнале по прочим операциям     </a:t>
            </a:r>
            <a:r>
              <a:rPr lang="ru-RU" sz="2800" dirty="0"/>
              <a:t>(ф. 0504071) с признаком «Ошибки прошлых отчетных </a:t>
            </a:r>
            <a:r>
              <a:rPr lang="ru-RU" sz="2800" dirty="0" smtClean="0"/>
              <a:t>периодов»</a:t>
            </a:r>
            <a:endParaRPr lang="ru-RU" sz="2800" dirty="0"/>
          </a:p>
        </p:txBody>
      </p:sp>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61</a:t>
            </a:fld>
            <a:endParaRPr lang="ru-RU">
              <a:solidFill>
                <a:prstClr val="black">
                  <a:tint val="75000"/>
                </a:prstClr>
              </a:solidFill>
            </a:endParaRPr>
          </a:p>
        </p:txBody>
      </p:sp>
      <p:sp>
        <p:nvSpPr>
          <p:cNvPr id="6" name="Левая фигурная скобка 5"/>
          <p:cNvSpPr/>
          <p:nvPr/>
        </p:nvSpPr>
        <p:spPr>
          <a:xfrm rot="16200000">
            <a:off x="4211426" y="189174"/>
            <a:ext cx="649139" cy="7272808"/>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319486748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1"/>
            <p:extLst>
              <p:ext uri="{D42A27DB-BD31-4B8C-83A1-F6EECF244321}">
                <p14:modId xmlns:p14="http://schemas.microsoft.com/office/powerpoint/2010/main" val="2437206628"/>
              </p:ext>
            </p:extLst>
          </p:nvPr>
        </p:nvGraphicFramePr>
        <p:xfrm>
          <a:off x="1" y="139668"/>
          <a:ext cx="8964486" cy="6775476"/>
        </p:xfrm>
        <a:graphic>
          <a:graphicData uri="http://schemas.openxmlformats.org/drawingml/2006/table">
            <a:tbl>
              <a:tblPr>
                <a:tableStyleId>{5C22544A-7EE6-4342-B048-85BDC9FD1C3A}</a:tableStyleId>
              </a:tblPr>
              <a:tblGrid>
                <a:gridCol w="4013562">
                  <a:extLst>
                    <a:ext uri="{9D8B030D-6E8A-4147-A177-3AD203B41FA5}">
                      <a16:colId xmlns:a16="http://schemas.microsoft.com/office/drawing/2014/main" val="20000"/>
                    </a:ext>
                  </a:extLst>
                </a:gridCol>
                <a:gridCol w="516197">
                  <a:extLst>
                    <a:ext uri="{9D8B030D-6E8A-4147-A177-3AD203B41FA5}">
                      <a16:colId xmlns:a16="http://schemas.microsoft.com/office/drawing/2014/main" val="20001"/>
                    </a:ext>
                  </a:extLst>
                </a:gridCol>
                <a:gridCol w="1027481">
                  <a:extLst>
                    <a:ext uri="{9D8B030D-6E8A-4147-A177-3AD203B41FA5}">
                      <a16:colId xmlns:a16="http://schemas.microsoft.com/office/drawing/2014/main" val="20002"/>
                    </a:ext>
                  </a:extLst>
                </a:gridCol>
                <a:gridCol w="410810">
                  <a:extLst>
                    <a:ext uri="{9D8B030D-6E8A-4147-A177-3AD203B41FA5}">
                      <a16:colId xmlns:a16="http://schemas.microsoft.com/office/drawing/2014/main" val="20003"/>
                    </a:ext>
                  </a:extLst>
                </a:gridCol>
                <a:gridCol w="599287">
                  <a:extLst>
                    <a:ext uri="{9D8B030D-6E8A-4147-A177-3AD203B41FA5}">
                      <a16:colId xmlns:a16="http://schemas.microsoft.com/office/drawing/2014/main" val="20004"/>
                    </a:ext>
                  </a:extLst>
                </a:gridCol>
                <a:gridCol w="599287">
                  <a:extLst>
                    <a:ext uri="{9D8B030D-6E8A-4147-A177-3AD203B41FA5}">
                      <a16:colId xmlns:a16="http://schemas.microsoft.com/office/drawing/2014/main" val="20005"/>
                    </a:ext>
                  </a:extLst>
                </a:gridCol>
                <a:gridCol w="599287">
                  <a:extLst>
                    <a:ext uri="{9D8B030D-6E8A-4147-A177-3AD203B41FA5}">
                      <a16:colId xmlns:a16="http://schemas.microsoft.com/office/drawing/2014/main" val="20006"/>
                    </a:ext>
                  </a:extLst>
                </a:gridCol>
                <a:gridCol w="599287">
                  <a:extLst>
                    <a:ext uri="{9D8B030D-6E8A-4147-A177-3AD203B41FA5}">
                      <a16:colId xmlns:a16="http://schemas.microsoft.com/office/drawing/2014/main" val="20007"/>
                    </a:ext>
                  </a:extLst>
                </a:gridCol>
                <a:gridCol w="419501">
                  <a:extLst>
                    <a:ext uri="{9D8B030D-6E8A-4147-A177-3AD203B41FA5}">
                      <a16:colId xmlns:a16="http://schemas.microsoft.com/office/drawing/2014/main" val="20008"/>
                    </a:ext>
                  </a:extLst>
                </a:gridCol>
                <a:gridCol w="59929">
                  <a:extLst>
                    <a:ext uri="{9D8B030D-6E8A-4147-A177-3AD203B41FA5}">
                      <a16:colId xmlns:a16="http://schemas.microsoft.com/office/drawing/2014/main" val="20009"/>
                    </a:ext>
                  </a:extLst>
                </a:gridCol>
                <a:gridCol w="59929">
                  <a:extLst>
                    <a:ext uri="{9D8B030D-6E8A-4147-A177-3AD203B41FA5}">
                      <a16:colId xmlns:a16="http://schemas.microsoft.com/office/drawing/2014/main" val="20010"/>
                    </a:ext>
                  </a:extLst>
                </a:gridCol>
                <a:gridCol w="59929">
                  <a:extLst>
                    <a:ext uri="{9D8B030D-6E8A-4147-A177-3AD203B41FA5}">
                      <a16:colId xmlns:a16="http://schemas.microsoft.com/office/drawing/2014/main" val="20011"/>
                    </a:ext>
                  </a:extLst>
                </a:gridCol>
              </a:tblGrid>
              <a:tr h="333756">
                <a:tc gridSpan="9">
                  <a:txBody>
                    <a:bodyPr/>
                    <a:lstStyle/>
                    <a:p>
                      <a:pPr algn="ctr" fontAlgn="b"/>
                      <a:r>
                        <a:rPr lang="ru-RU" sz="2000" u="none" strike="noStrike" dirty="0">
                          <a:effectLst/>
                        </a:rPr>
                        <a:t>1. Изменение остатков валюты </a:t>
                      </a:r>
                      <a:r>
                        <a:rPr lang="ru-RU" sz="2000" u="none" strike="noStrike" dirty="0" smtClean="0">
                          <a:effectLst/>
                        </a:rPr>
                        <a:t>баланса (ф. 0503173)</a:t>
                      </a:r>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ru-RU" sz="1200" b="1" i="0" u="none" strike="noStrike" dirty="0">
                        <a:effectLst/>
                        <a:latin typeface="Arial" panose="020B0604020202020204" pitchFamily="34" charset="0"/>
                      </a:endParaRPr>
                    </a:p>
                  </a:txBody>
                  <a:tcPr marL="6985" marR="6985" marT="6985"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l" fontAlgn="b"/>
                      <a:endParaRPr lang="ru-RU" sz="8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29524">
                <a:tc rowSpan="2">
                  <a:txBody>
                    <a:bodyPr/>
                    <a:lstStyle/>
                    <a:p>
                      <a:pPr algn="ctr" fontAlgn="ctr"/>
                      <a:r>
                        <a:rPr lang="ru-RU" sz="1600" u="none" strike="noStrike" dirty="0">
                          <a:effectLst/>
                        </a:rPr>
                        <a:t>А К Т И В</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Код строки</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Сумма изменений, всего (</a:t>
                      </a:r>
                      <a:r>
                        <a:rPr lang="ru-RU" sz="1600" u="none" strike="noStrike" dirty="0" err="1">
                          <a:effectLst/>
                        </a:rPr>
                        <a:t>руб</a:t>
                      </a:r>
                      <a:r>
                        <a:rPr lang="ru-RU" sz="1600" u="none" strike="noStrike" dirty="0">
                          <a:effectLst/>
                        </a:rPr>
                        <a:t>)</a:t>
                      </a:r>
                      <a:br>
                        <a:rPr lang="ru-RU" sz="1600" u="none" strike="noStrike" dirty="0">
                          <a:effectLst/>
                        </a:rPr>
                      </a:br>
                      <a:r>
                        <a:rPr lang="ru-RU" sz="1600" u="none" strike="noStrike" dirty="0">
                          <a:effectLst/>
                        </a:rPr>
                        <a:t>сумма гр.4-9</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9">
                  <a:txBody>
                    <a:bodyPr/>
                    <a:lstStyle/>
                    <a:p>
                      <a:pPr algn="ctr" fontAlgn="ctr"/>
                      <a:r>
                        <a:rPr lang="ru-RU" sz="1600" u="none" strike="noStrike" dirty="0">
                          <a:effectLst/>
                        </a:rPr>
                        <a:t>в том числе по кодам </a:t>
                      </a:r>
                      <a:r>
                        <a:rPr lang="ru-RU" sz="1600" u="none" strike="noStrike" dirty="0" smtClean="0">
                          <a:effectLst/>
                        </a:rPr>
                        <a:t>причин</a:t>
                      </a:r>
                    </a:p>
                    <a:p>
                      <a:pPr algn="ctr" fontAlgn="ctr"/>
                      <a:r>
                        <a:rPr lang="ru-RU" sz="1600" u="none" strike="noStrike" dirty="0" smtClean="0">
                          <a:effectLst/>
                        </a:rPr>
                        <a:t> </a:t>
                      </a:r>
                      <a:r>
                        <a:rPr lang="ru-RU" sz="1600" u="none" strike="noStrike" dirty="0">
                          <a:effectLst/>
                        </a:rPr>
                        <a:t>(</a:t>
                      </a:r>
                      <a:r>
                        <a:rPr lang="ru-RU" sz="1600" u="none" strike="noStrike" dirty="0" err="1">
                          <a:effectLst/>
                        </a:rPr>
                        <a:t>руб</a:t>
                      </a:r>
                      <a:r>
                        <a:rPr lang="ru-RU" sz="1600" u="none" strike="noStrike" dirty="0">
                          <a:effectLst/>
                        </a:rPr>
                        <a:t>)</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1044093">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600" u="none" strike="noStrike" dirty="0">
                          <a:effectLst/>
                        </a:rPr>
                        <a:t>01</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02</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03</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04</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05</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06</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206187">
                <a:tc>
                  <a:txBody>
                    <a:bodyPr/>
                    <a:lstStyle/>
                    <a:p>
                      <a:pPr algn="ctr" fontAlgn="ctr"/>
                      <a:r>
                        <a:rPr lang="ru-RU" sz="1200" b="1" u="none" strike="noStrike">
                          <a:effectLst/>
                        </a:rPr>
                        <a:t>1</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2</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3</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dirty="0">
                          <a:effectLst/>
                        </a:rPr>
                        <a:t>4</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5</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6</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200" b="1" u="none" strike="noStrike" dirty="0">
                          <a:effectLst/>
                        </a:rPr>
                        <a:t>7</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200" b="1" u="none" strike="noStrike">
                          <a:effectLst/>
                        </a:rPr>
                        <a:t>8</a:t>
                      </a:r>
                      <a:endParaRPr lang="ru-RU" sz="12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200" b="1" u="none" strike="noStrike" dirty="0">
                          <a:effectLst/>
                        </a:rPr>
                        <a:t>9</a:t>
                      </a:r>
                      <a:endParaRPr lang="ru-RU" sz="12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3"/>
                  </a:ext>
                </a:extLst>
              </a:tr>
              <a:tr h="371193">
                <a:tc>
                  <a:txBody>
                    <a:bodyPr/>
                    <a:lstStyle/>
                    <a:p>
                      <a:pPr algn="ctr" fontAlgn="b"/>
                      <a:r>
                        <a:rPr lang="en-US" sz="1600" u="none" strike="noStrike" dirty="0">
                          <a:effectLst/>
                        </a:rPr>
                        <a:t>I. </a:t>
                      </a:r>
                      <a:r>
                        <a:rPr lang="ru-RU" sz="1600" u="none" strike="noStrike" dirty="0">
                          <a:effectLst/>
                        </a:rPr>
                        <a:t>Нефинансовые активы</a:t>
                      </a:r>
                      <a:endParaRPr lang="ru-RU" sz="16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1"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04"/>
                  </a:ext>
                </a:extLst>
              </a:tr>
              <a:tr h="529524">
                <a:tc>
                  <a:txBody>
                    <a:bodyPr/>
                    <a:lstStyle/>
                    <a:p>
                      <a:pPr algn="l" fontAlgn="b"/>
                      <a:r>
                        <a:rPr lang="ru-RU" sz="1600" u="none" strike="noStrike">
                          <a:effectLst/>
                        </a:rPr>
                        <a:t>Основные средства (балансовая стоимость, 010100000)*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010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5"/>
                  </a:ext>
                </a:extLst>
              </a:tr>
              <a:tr h="529524">
                <a:tc>
                  <a:txBody>
                    <a:bodyPr/>
                    <a:lstStyle/>
                    <a:p>
                      <a:pPr algn="l" fontAlgn="b"/>
                      <a:r>
                        <a:rPr lang="ru-RU" sz="1600" u="none" strike="noStrike">
                          <a:effectLst/>
                        </a:rPr>
                        <a:t>Уменьшение стоимости основных средств, всего*</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020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6"/>
                  </a:ext>
                </a:extLst>
              </a:tr>
              <a:tr h="371193">
                <a:tc>
                  <a:txBody>
                    <a:bodyPr/>
                    <a:lstStyle/>
                    <a:p>
                      <a:pPr algn="l" fontAlgn="b"/>
                      <a:r>
                        <a:rPr lang="ru-RU" sz="1600" u="none" strike="noStrike" dirty="0" smtClean="0">
                          <a:effectLst/>
                        </a:rPr>
                        <a:t>из них:</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07"/>
                  </a:ext>
                </a:extLst>
              </a:tr>
              <a:tr h="371193">
                <a:tc>
                  <a:txBody>
                    <a:bodyPr/>
                    <a:lstStyle/>
                    <a:p>
                      <a:pPr algn="l" fontAlgn="b"/>
                      <a:r>
                        <a:rPr lang="ru-RU" sz="1600" u="none" strike="noStrike" dirty="0">
                          <a:effectLst/>
                        </a:rPr>
                        <a:t>амортизация основных средств*</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021</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8"/>
                  </a:ext>
                </a:extLst>
              </a:tr>
              <a:tr h="529524">
                <a:tc>
                  <a:txBody>
                    <a:bodyPr/>
                    <a:lstStyle/>
                    <a:p>
                      <a:pPr algn="l" fontAlgn="b"/>
                      <a:r>
                        <a:rPr lang="ru-RU" sz="1600" u="none" strike="noStrike" dirty="0">
                          <a:effectLst/>
                        </a:rPr>
                        <a:t>Основные средства (остаточная стоимость, стр. 010 -  стр. 020)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030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9"/>
                  </a:ext>
                </a:extLst>
              </a:tr>
              <a:tr h="529524">
                <a:tc>
                  <a:txBody>
                    <a:bodyPr/>
                    <a:lstStyle/>
                    <a:p>
                      <a:pPr algn="l" fontAlgn="b"/>
                      <a:r>
                        <a:rPr lang="ru-RU" sz="1600" u="none" strike="noStrike">
                          <a:effectLst/>
                        </a:rPr>
                        <a:t>Нематериальные активы (балансовая стоимость, 010200000)*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040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20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10"/>
                  </a:ext>
                </a:extLst>
              </a:tr>
              <a:tr h="529524">
                <a:tc>
                  <a:txBody>
                    <a:bodyPr/>
                    <a:lstStyle/>
                    <a:p>
                      <a:pPr algn="l" fontAlgn="b"/>
                      <a:r>
                        <a:rPr lang="ru-RU" sz="1600" u="none" strike="noStrike">
                          <a:effectLst/>
                        </a:rPr>
                        <a:t>Уменьшение стоимости нематериальных активов, всего*</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050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11"/>
                  </a:ext>
                </a:extLst>
              </a:tr>
              <a:tr h="371193">
                <a:tc>
                  <a:txBody>
                    <a:bodyPr/>
                    <a:lstStyle/>
                    <a:p>
                      <a:pPr algn="l" fontAlgn="b"/>
                      <a:r>
                        <a:rPr lang="ru-RU" sz="1600" u="none" strike="noStrike" dirty="0" smtClean="0">
                          <a:effectLst/>
                        </a:rPr>
                        <a:t>из них:</a:t>
                      </a:r>
                      <a:endParaRPr lang="ru-RU" sz="1600" b="0" i="0" u="none" strike="noStrike" dirty="0">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4">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extLst>
                  <a:ext uri="{0D108BD9-81ED-4DB2-BD59-A6C34878D82A}">
                    <a16:rowId xmlns:a16="http://schemas.microsoft.com/office/drawing/2014/main" val="10012"/>
                  </a:ext>
                </a:extLst>
              </a:tr>
              <a:tr h="529524">
                <a:tc>
                  <a:txBody>
                    <a:bodyPr/>
                    <a:lstStyle/>
                    <a:p>
                      <a:pPr algn="l" fontAlgn="b"/>
                      <a:r>
                        <a:rPr lang="ru-RU" sz="1600" u="none" strike="noStrike">
                          <a:effectLst/>
                        </a:rPr>
                        <a:t>амортизация нематериальных активов*</a:t>
                      </a:r>
                      <a:endParaRPr lang="ru-RU" sz="1600" b="0" i="0" u="none" strike="noStrike">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052</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4"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13"/>
                  </a:ext>
                </a:extLst>
              </a:tr>
            </a:tbl>
          </a:graphicData>
        </a:graphic>
      </p:graphicFrame>
      <p:sp>
        <p:nvSpPr>
          <p:cNvPr id="4" name="Номер слайда 3"/>
          <p:cNvSpPr>
            <a:spLocks noGrp="1"/>
          </p:cNvSpPr>
          <p:nvPr>
            <p:ph type="sldNum" sz="quarter" idx="12"/>
          </p:nvPr>
        </p:nvSpPr>
        <p:spPr/>
        <p:txBody>
          <a:bodyPr/>
          <a:lstStyle/>
          <a:p>
            <a:fld id="{C318D0E1-6172-4638-BCC1-0B70ED483AF8}" type="slidenum">
              <a:rPr lang="ru-RU" smtClean="0">
                <a:solidFill>
                  <a:prstClr val="black">
                    <a:tint val="75000"/>
                  </a:prstClr>
                </a:solidFill>
              </a:rPr>
              <a:pPr/>
              <a:t>62</a:t>
            </a:fld>
            <a:endParaRPr lang="ru-RU">
              <a:solidFill>
                <a:prstClr val="black">
                  <a:tint val="75000"/>
                </a:prstClr>
              </a:solidFill>
            </a:endParaRPr>
          </a:p>
        </p:txBody>
      </p:sp>
      <p:sp>
        <p:nvSpPr>
          <p:cNvPr id="8" name="TextBox 7"/>
          <p:cNvSpPr txBox="1"/>
          <p:nvPr/>
        </p:nvSpPr>
        <p:spPr>
          <a:xfrm rot="16200000">
            <a:off x="5082188" y="4114165"/>
            <a:ext cx="3251866" cy="461665"/>
          </a:xfrm>
          <a:prstGeom prst="rect">
            <a:avLst/>
          </a:prstGeom>
          <a:solidFill>
            <a:schemeClr val="accent2">
              <a:lumMod val="40000"/>
              <a:lumOff val="60000"/>
            </a:schemeClr>
          </a:solidFill>
        </p:spPr>
        <p:txBody>
          <a:bodyPr wrap="square" rtlCol="0">
            <a:spAutoFit/>
          </a:bodyPr>
          <a:lstStyle/>
          <a:p>
            <a:r>
              <a:rPr lang="ru-RU" sz="2400" dirty="0" smtClean="0"/>
              <a:t>Ошибки прошлых лет</a:t>
            </a:r>
            <a:endParaRPr lang="ru-RU" sz="2400" dirty="0"/>
          </a:p>
        </p:txBody>
      </p:sp>
      <p:sp>
        <p:nvSpPr>
          <p:cNvPr id="10" name="TextBox 9"/>
          <p:cNvSpPr txBox="1"/>
          <p:nvPr/>
        </p:nvSpPr>
        <p:spPr>
          <a:xfrm rot="16200000" flipH="1">
            <a:off x="4597180" y="4263273"/>
            <a:ext cx="3045985" cy="369332"/>
          </a:xfrm>
          <a:prstGeom prst="rect">
            <a:avLst/>
          </a:prstGeom>
          <a:solidFill>
            <a:srgbClr val="CCFFFF"/>
          </a:solidFill>
        </p:spPr>
        <p:txBody>
          <a:bodyPr wrap="square" rtlCol="0">
            <a:spAutoFit/>
          </a:bodyPr>
          <a:lstStyle/>
          <a:p>
            <a:r>
              <a:rPr lang="ru-RU" b="1" dirty="0" smtClean="0"/>
              <a:t>Внедрение ФСГС</a:t>
            </a:r>
            <a:endParaRPr lang="ru-RU" b="1" dirty="0"/>
          </a:p>
        </p:txBody>
      </p:sp>
      <p:sp>
        <p:nvSpPr>
          <p:cNvPr id="11" name="TextBox 10"/>
          <p:cNvSpPr txBox="1"/>
          <p:nvPr/>
        </p:nvSpPr>
        <p:spPr>
          <a:xfrm rot="16200000">
            <a:off x="3309477" y="4375338"/>
            <a:ext cx="4710280" cy="369332"/>
          </a:xfrm>
          <a:prstGeom prst="rect">
            <a:avLst/>
          </a:prstGeom>
          <a:solidFill>
            <a:srgbClr val="FFFF00"/>
          </a:solidFill>
        </p:spPr>
        <p:txBody>
          <a:bodyPr wrap="square" rtlCol="0">
            <a:spAutoFit/>
          </a:bodyPr>
          <a:lstStyle/>
          <a:p>
            <a:r>
              <a:rPr lang="ru-RU" b="1" dirty="0" smtClean="0"/>
              <a:t>Реорганизация, изменение типа учреждения</a:t>
            </a:r>
            <a:endParaRPr lang="ru-RU" b="1" dirty="0"/>
          </a:p>
        </p:txBody>
      </p:sp>
      <p:sp>
        <p:nvSpPr>
          <p:cNvPr id="12" name="TextBox 11"/>
          <p:cNvSpPr txBox="1"/>
          <p:nvPr/>
        </p:nvSpPr>
        <p:spPr>
          <a:xfrm rot="16200000">
            <a:off x="5527847" y="4144942"/>
            <a:ext cx="3504660" cy="400110"/>
          </a:xfrm>
          <a:prstGeom prst="rect">
            <a:avLst/>
          </a:prstGeom>
          <a:solidFill>
            <a:schemeClr val="accent3">
              <a:lumMod val="60000"/>
              <a:lumOff val="40000"/>
            </a:schemeClr>
          </a:solidFill>
        </p:spPr>
        <p:txBody>
          <a:bodyPr wrap="square" rtlCol="0">
            <a:spAutoFit/>
          </a:bodyPr>
          <a:lstStyle/>
          <a:p>
            <a:r>
              <a:rPr lang="ru-RU" sz="2000" b="1" dirty="0" smtClean="0"/>
              <a:t>Изменение</a:t>
            </a:r>
            <a:r>
              <a:rPr lang="ru-RU" sz="2000" dirty="0" smtClean="0"/>
              <a:t> </a:t>
            </a:r>
            <a:r>
              <a:rPr lang="ru-RU" sz="2000" b="1" dirty="0" smtClean="0"/>
              <a:t>учетной политики</a:t>
            </a:r>
            <a:endParaRPr lang="ru-RU" sz="2000" b="1" dirty="0"/>
          </a:p>
        </p:txBody>
      </p:sp>
      <p:sp>
        <p:nvSpPr>
          <p:cNvPr id="13" name="TextBox 12"/>
          <p:cNvSpPr txBox="1"/>
          <p:nvPr/>
        </p:nvSpPr>
        <p:spPr>
          <a:xfrm rot="16200000">
            <a:off x="5879426" y="4129504"/>
            <a:ext cx="4020844" cy="369332"/>
          </a:xfrm>
          <a:prstGeom prst="rect">
            <a:avLst/>
          </a:prstGeom>
          <a:solidFill>
            <a:srgbClr val="99FFCC"/>
          </a:solidFill>
        </p:spPr>
        <p:txBody>
          <a:bodyPr wrap="none" rtlCol="0">
            <a:spAutoFit/>
          </a:bodyPr>
          <a:lstStyle/>
          <a:p>
            <a:r>
              <a:rPr lang="ru-RU" b="1" dirty="0" smtClean="0">
                <a:solidFill>
                  <a:srgbClr val="000000"/>
                </a:solidFill>
                <a:highlight>
                  <a:srgbClr val="00FFFF"/>
                </a:highlight>
                <a:latin typeface="Times New Roman" panose="02020603050405020304" pitchFamily="18" charset="0"/>
                <a:ea typeface="Calibri" panose="020F0502020204030204" pitchFamily="34" charset="0"/>
              </a:rPr>
              <a:t>Пересчеты </a:t>
            </a:r>
            <a:r>
              <a:rPr lang="ru-RU" b="1" dirty="0">
                <a:solidFill>
                  <a:srgbClr val="000000"/>
                </a:solidFill>
                <a:highlight>
                  <a:srgbClr val="00FFFF"/>
                </a:highlight>
                <a:latin typeface="Times New Roman" panose="02020603050405020304" pitchFamily="18" charset="0"/>
                <a:ea typeface="Calibri" panose="020F0502020204030204" pitchFamily="34" charset="0"/>
              </a:rPr>
              <a:t>показателей отчетности</a:t>
            </a:r>
            <a:endParaRPr lang="ru-RU" b="1" dirty="0"/>
          </a:p>
        </p:txBody>
      </p:sp>
      <p:sp>
        <p:nvSpPr>
          <p:cNvPr id="14" name="TextBox 13"/>
          <p:cNvSpPr txBox="1"/>
          <p:nvPr/>
        </p:nvSpPr>
        <p:spPr>
          <a:xfrm rot="16200000">
            <a:off x="7532138" y="4144941"/>
            <a:ext cx="1867819" cy="400110"/>
          </a:xfrm>
          <a:prstGeom prst="rect">
            <a:avLst/>
          </a:prstGeom>
          <a:solidFill>
            <a:schemeClr val="accent4">
              <a:lumMod val="40000"/>
              <a:lumOff val="60000"/>
            </a:schemeClr>
          </a:solidFill>
        </p:spPr>
        <p:txBody>
          <a:bodyPr wrap="none" rtlCol="0">
            <a:spAutoFit/>
          </a:bodyPr>
          <a:lstStyle/>
          <a:p>
            <a:r>
              <a:rPr lang="ru-RU" sz="2000" b="1" dirty="0" smtClean="0"/>
              <a:t>Иные причины</a:t>
            </a:r>
            <a:endParaRPr lang="ru-RU" sz="2000" b="1" dirty="0"/>
          </a:p>
        </p:txBody>
      </p:sp>
    </p:spTree>
    <p:extLst>
      <p:ext uri="{BB962C8B-B14F-4D97-AF65-F5344CB8AC3E}">
        <p14:creationId xmlns:p14="http://schemas.microsoft.com/office/powerpoint/2010/main" val="15552643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4294967295"/>
            <p:extLst>
              <p:ext uri="{D42A27DB-BD31-4B8C-83A1-F6EECF244321}">
                <p14:modId xmlns:p14="http://schemas.microsoft.com/office/powerpoint/2010/main" val="2421834837"/>
              </p:ext>
            </p:extLst>
          </p:nvPr>
        </p:nvGraphicFramePr>
        <p:xfrm>
          <a:off x="179511" y="209992"/>
          <a:ext cx="8964489" cy="5233791"/>
        </p:xfrm>
        <a:graphic>
          <a:graphicData uri="http://schemas.openxmlformats.org/drawingml/2006/table">
            <a:tbl>
              <a:tblPr>
                <a:tableStyleId>{5C22544A-7EE6-4342-B048-85BDC9FD1C3A}</a:tableStyleId>
              </a:tblPr>
              <a:tblGrid>
                <a:gridCol w="3744417">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1536074">
                  <a:extLst>
                    <a:ext uri="{9D8B030D-6E8A-4147-A177-3AD203B41FA5}">
                      <a16:colId xmlns:a16="http://schemas.microsoft.com/office/drawing/2014/main" val="20002"/>
                    </a:ext>
                  </a:extLst>
                </a:gridCol>
                <a:gridCol w="307722">
                  <a:extLst>
                    <a:ext uri="{9D8B030D-6E8A-4147-A177-3AD203B41FA5}">
                      <a16:colId xmlns:a16="http://schemas.microsoft.com/office/drawing/2014/main" val="20003"/>
                    </a:ext>
                  </a:extLst>
                </a:gridCol>
                <a:gridCol w="340373">
                  <a:extLst>
                    <a:ext uri="{9D8B030D-6E8A-4147-A177-3AD203B41FA5}">
                      <a16:colId xmlns:a16="http://schemas.microsoft.com/office/drawing/2014/main" val="20004"/>
                    </a:ext>
                  </a:extLst>
                </a:gridCol>
                <a:gridCol w="1269969">
                  <a:extLst>
                    <a:ext uri="{9D8B030D-6E8A-4147-A177-3AD203B41FA5}">
                      <a16:colId xmlns:a16="http://schemas.microsoft.com/office/drawing/2014/main" val="20005"/>
                    </a:ext>
                  </a:extLst>
                </a:gridCol>
                <a:gridCol w="373521">
                  <a:extLst>
                    <a:ext uri="{9D8B030D-6E8A-4147-A177-3AD203B41FA5}">
                      <a16:colId xmlns:a16="http://schemas.microsoft.com/office/drawing/2014/main" val="20006"/>
                    </a:ext>
                  </a:extLst>
                </a:gridCol>
                <a:gridCol w="373674">
                  <a:extLst>
                    <a:ext uri="{9D8B030D-6E8A-4147-A177-3AD203B41FA5}">
                      <a16:colId xmlns:a16="http://schemas.microsoft.com/office/drawing/2014/main" val="20007"/>
                    </a:ext>
                  </a:extLst>
                </a:gridCol>
                <a:gridCol w="238927">
                  <a:extLst>
                    <a:ext uri="{9D8B030D-6E8A-4147-A177-3AD203B41FA5}">
                      <a16:colId xmlns:a16="http://schemas.microsoft.com/office/drawing/2014/main" val="20008"/>
                    </a:ext>
                  </a:extLst>
                </a:gridCol>
                <a:gridCol w="59732">
                  <a:extLst>
                    <a:ext uri="{9D8B030D-6E8A-4147-A177-3AD203B41FA5}">
                      <a16:colId xmlns:a16="http://schemas.microsoft.com/office/drawing/2014/main" val="20009"/>
                    </a:ext>
                  </a:extLst>
                </a:gridCol>
              </a:tblGrid>
              <a:tr h="308473">
                <a:tc gridSpan="9">
                  <a:txBody>
                    <a:bodyPr/>
                    <a:lstStyle/>
                    <a:p>
                      <a:pPr algn="ctr" fontAlgn="b"/>
                      <a:r>
                        <a:rPr lang="ru-RU" sz="2000" u="none" strike="noStrike" dirty="0">
                          <a:effectLst/>
                        </a:rPr>
                        <a:t>1. Изменение остатков валюты </a:t>
                      </a:r>
                      <a:r>
                        <a:rPr lang="ru-RU" sz="2000" u="none" strike="noStrike" dirty="0" smtClean="0">
                          <a:effectLst/>
                        </a:rPr>
                        <a:t>баланса                        ф. 0503173</a:t>
                      </a:r>
                      <a:endParaRPr lang="ru-RU" sz="20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ru-RU" sz="1200" b="1" i="0" u="none" strike="noStrike" dirty="0">
                        <a:effectLst/>
                        <a:latin typeface="Arial" panose="020B0604020202020204" pitchFamily="34" charset="0"/>
                      </a:endParaRPr>
                    </a:p>
                  </a:txBody>
                  <a:tcPr marL="6985" marR="6985" marT="6985" marB="0" anchor="b"/>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pPr algn="l" fontAlgn="b"/>
                      <a:endParaRPr lang="ru-RU" sz="800" b="1"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fontAlgn="b"/>
                      <a:endParaRPr lang="ru-RU" sz="800" b="1"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ru-RU" sz="800" b="1" i="0" u="none" strike="noStrike">
                        <a:effectLst/>
                        <a:latin typeface="Arial" panose="020B0604020202020204" pitchFamily="34" charset="0"/>
                      </a:endParaRPr>
                    </a:p>
                  </a:txBody>
                  <a:tcPr marL="6985" marR="6985" marT="698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89411">
                <a:tc rowSpan="2">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Код строки</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ru-RU" sz="1600" u="none" strike="noStrike" dirty="0">
                          <a:effectLst/>
                        </a:rPr>
                        <a:t>Сумма изменений, всего (</a:t>
                      </a:r>
                      <a:r>
                        <a:rPr lang="ru-RU" sz="1600" u="none" strike="noStrike" dirty="0" err="1">
                          <a:effectLst/>
                        </a:rPr>
                        <a:t>руб</a:t>
                      </a:r>
                      <a:r>
                        <a:rPr lang="ru-RU" sz="1600" u="none" strike="noStrike" dirty="0">
                          <a:effectLst/>
                        </a:rPr>
                        <a:t>)</a:t>
                      </a:r>
                      <a:br>
                        <a:rPr lang="ru-RU" sz="1600" u="none" strike="noStrike" dirty="0">
                          <a:effectLst/>
                        </a:rPr>
                      </a:br>
                      <a:r>
                        <a:rPr lang="ru-RU" sz="1600" u="none" strike="noStrike" dirty="0" smtClean="0">
                          <a:effectLst/>
                        </a:rPr>
                        <a:t>(сумма граф 4-9)</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gridSpan="7">
                  <a:txBody>
                    <a:bodyPr/>
                    <a:lstStyle/>
                    <a:p>
                      <a:pPr algn="ctr" fontAlgn="ctr"/>
                      <a:r>
                        <a:rPr lang="ru-RU" sz="1600" u="none" strike="noStrike" dirty="0">
                          <a:effectLst/>
                        </a:rPr>
                        <a:t>в том числе по кодам </a:t>
                      </a:r>
                      <a:r>
                        <a:rPr lang="ru-RU" sz="1600" u="none" strike="noStrike" dirty="0" smtClean="0">
                          <a:effectLst/>
                        </a:rPr>
                        <a:t>причин</a:t>
                      </a:r>
                    </a:p>
                    <a:p>
                      <a:pPr algn="ctr" fontAlgn="ctr"/>
                      <a:r>
                        <a:rPr lang="ru-RU" sz="1600" u="none" strike="noStrike" dirty="0" smtClean="0">
                          <a:effectLst/>
                        </a:rPr>
                        <a:t> </a:t>
                      </a:r>
                      <a:r>
                        <a:rPr lang="ru-RU" sz="1600" u="none" strike="noStrike" dirty="0">
                          <a:effectLst/>
                        </a:rPr>
                        <a:t>(</a:t>
                      </a:r>
                      <a:r>
                        <a:rPr lang="ru-RU" sz="1600" u="none" strike="noStrike" dirty="0" err="1">
                          <a:effectLst/>
                        </a:rPr>
                        <a:t>руб</a:t>
                      </a:r>
                      <a:r>
                        <a:rPr lang="ru-RU" sz="1600" u="none" strike="noStrike" dirty="0">
                          <a:effectLst/>
                        </a:rPr>
                        <a:t>)</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489411">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600" u="none" strike="noStrike" dirty="0">
                          <a:effectLst/>
                        </a:rPr>
                        <a:t>01</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02</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sng" strike="noStrike" dirty="0">
                          <a:effectLst/>
                        </a:rPr>
                        <a:t>03</a:t>
                      </a:r>
                      <a:endParaRPr lang="ru-RU" sz="1600" b="1" i="0" u="sng"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04</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05</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ru-RU" sz="1600" u="none" strike="noStrike" dirty="0">
                          <a:effectLst/>
                        </a:rPr>
                        <a:t>06</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2"/>
                  </a:ext>
                </a:extLst>
              </a:tr>
              <a:tr h="187848">
                <a:tc>
                  <a:txBody>
                    <a:bodyPr/>
                    <a:lstStyle/>
                    <a:p>
                      <a:pPr algn="ctr" fontAlgn="ctr"/>
                      <a:r>
                        <a:rPr lang="ru-RU" sz="1600" b="1" u="none" strike="noStrike">
                          <a:effectLst/>
                        </a:rPr>
                        <a:t>1</a:t>
                      </a:r>
                      <a:endParaRPr lang="ru-RU" sz="16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none" strike="noStrike" dirty="0">
                          <a:effectLst/>
                        </a:rPr>
                        <a:t>2</a:t>
                      </a:r>
                      <a:endParaRPr lang="ru-RU" sz="16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none" strike="noStrike" dirty="0">
                          <a:effectLst/>
                        </a:rPr>
                        <a:t>3</a:t>
                      </a:r>
                      <a:endParaRPr lang="ru-RU" sz="16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ru-RU" sz="1600" b="1" u="none" strike="noStrike" dirty="0">
                          <a:effectLst/>
                        </a:rPr>
                        <a:t>4</a:t>
                      </a:r>
                      <a:endParaRPr lang="ru-RU" sz="16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none" strike="noStrike">
                          <a:effectLst/>
                        </a:rPr>
                        <a:t>5</a:t>
                      </a:r>
                      <a:endParaRPr lang="ru-RU" sz="16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none" strike="noStrike">
                          <a:effectLst/>
                        </a:rPr>
                        <a:t>6</a:t>
                      </a:r>
                      <a:endParaRPr lang="ru-RU" sz="16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b="1" u="none" strike="noStrike" dirty="0">
                          <a:effectLst/>
                        </a:rPr>
                        <a:t>7</a:t>
                      </a:r>
                      <a:endParaRPr lang="ru-RU" sz="16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u="none" strike="noStrike">
                          <a:effectLst/>
                        </a:rPr>
                        <a:t>8</a:t>
                      </a:r>
                      <a:endParaRPr lang="ru-RU" sz="1600" b="1"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ru-RU" sz="1600" b="1" u="none" strike="noStrike" dirty="0">
                          <a:effectLst/>
                        </a:rPr>
                        <a:t>9</a:t>
                      </a:r>
                      <a:endParaRPr lang="ru-RU" sz="1600" b="1"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3"/>
                  </a:ext>
                </a:extLst>
              </a:tr>
              <a:tr h="278425">
                <a:tc>
                  <a:txBody>
                    <a:bodyPr/>
                    <a:lstStyle/>
                    <a:p>
                      <a:pPr algn="ctr" fontAlgn="b"/>
                      <a:r>
                        <a:rPr lang="en-US" sz="1600" b="1" i="0" u="none" strike="noStrike" dirty="0">
                          <a:solidFill>
                            <a:schemeClr val="dk1"/>
                          </a:solidFill>
                          <a:effectLst/>
                          <a:latin typeface="Arial" panose="020B0604020202020204" pitchFamily="34" charset="0"/>
                          <a:ea typeface="+mn-ea"/>
                          <a:cs typeface="+mn-cs"/>
                        </a:rPr>
                        <a:t>I. </a:t>
                      </a:r>
                      <a:r>
                        <a:rPr lang="ru-RU" sz="1600" b="1" i="0" u="none" strike="noStrike" dirty="0">
                          <a:solidFill>
                            <a:schemeClr val="dk1"/>
                          </a:solidFill>
                          <a:effectLst/>
                          <a:latin typeface="Arial" panose="020B0604020202020204" pitchFamily="34" charset="0"/>
                          <a:ea typeface="+mn-ea"/>
                          <a:cs typeface="+mn-cs"/>
                        </a:rPr>
                        <a:t>Нефинансовые активы</a:t>
                      </a: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 </a:t>
                      </a:r>
                      <a:endParaRPr lang="ru-RU" sz="1600" b="0" i="1"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r>
                        <a:rPr lang="ru-RU" sz="1600" u="none" strike="noStrike" dirty="0" smtClean="0">
                          <a:effectLst/>
                        </a:rPr>
                        <a:t>-1 200 000,00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extLst>
                  <a:ext uri="{0D108BD9-81ED-4DB2-BD59-A6C34878D82A}">
                    <a16:rowId xmlns:a16="http://schemas.microsoft.com/office/drawing/2014/main" val="10004"/>
                  </a:ext>
                </a:extLst>
              </a:tr>
              <a:tr h="489411">
                <a:tc>
                  <a:txBody>
                    <a:bodyPr/>
                    <a:lstStyle/>
                    <a:p>
                      <a:pPr algn="l" fontAlgn="b"/>
                      <a:r>
                        <a:rPr lang="ru-RU" sz="1600" u="none" strike="noStrike" dirty="0">
                          <a:effectLst/>
                        </a:rPr>
                        <a:t>Основные средства (балансовая стоимость, </a:t>
                      </a:r>
                      <a:r>
                        <a:rPr lang="ru-RU" sz="1600" b="1" u="none" strike="noStrike" dirty="0">
                          <a:effectLst/>
                        </a:rPr>
                        <a:t>010100000)*                                                               </a:t>
                      </a:r>
                      <a:endParaRPr lang="ru-RU" sz="16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010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smtClean="0">
                          <a:effectLst/>
                        </a:rPr>
                        <a:t>-</a:t>
                      </a:r>
                      <a:r>
                        <a:rPr lang="ru-RU" sz="1600" u="none" strike="noStrike" dirty="0">
                          <a:effectLst/>
                        </a:rPr>
                        <a:t> </a:t>
                      </a:r>
                      <a:r>
                        <a:rPr lang="ru-RU" sz="1600" u="none" strike="noStrike" dirty="0" smtClean="0">
                          <a:effectLst/>
                        </a:rPr>
                        <a:t>1 200 000,00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5"/>
                  </a:ext>
                </a:extLst>
              </a:tr>
              <a:tr h="489411">
                <a:tc>
                  <a:txBody>
                    <a:bodyPr/>
                    <a:lstStyle/>
                    <a:p>
                      <a:pPr algn="l" fontAlgn="b"/>
                      <a:r>
                        <a:rPr lang="ru-RU" sz="1600" u="none" strike="noStrike">
                          <a:effectLst/>
                        </a:rPr>
                        <a:t>Уменьшение стоимости основных средств, всего*</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020</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smtClean="0">
                          <a:effectLst/>
                        </a:rPr>
                        <a:t>-3 000,00</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smtClean="0">
                          <a:effectLst/>
                        </a:rPr>
                        <a:t>-3 000,00</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6"/>
                  </a:ext>
                </a:extLst>
              </a:tr>
              <a:tr h="278425">
                <a:tc>
                  <a:txBody>
                    <a:bodyPr/>
                    <a:lstStyle/>
                    <a:p>
                      <a:pPr algn="l" fontAlgn="b"/>
                      <a:r>
                        <a:rPr lang="ru-RU" sz="1600" u="none" strike="noStrike">
                          <a:effectLst/>
                        </a:rPr>
                        <a:t>в том числе:</a:t>
                      </a:r>
                      <a:endParaRPr lang="ru-RU" sz="1600" b="0" i="0" u="none" strike="noStrike">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a:effectLst/>
                        </a:rPr>
                        <a:t> </a:t>
                      </a:r>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smtClean="0">
                          <a:effectLst/>
                        </a:rPr>
                        <a:t>-3 000,00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2">
                  <a:txBody>
                    <a:bodyPr/>
                    <a:lstStyle/>
                    <a:p>
                      <a:pPr algn="ctr" fontAlgn="b"/>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extLst>
                  <a:ext uri="{0D108BD9-81ED-4DB2-BD59-A6C34878D82A}">
                    <a16:rowId xmlns:a16="http://schemas.microsoft.com/office/drawing/2014/main" val="10007"/>
                  </a:ext>
                </a:extLst>
              </a:tr>
              <a:tr h="331719">
                <a:tc>
                  <a:txBody>
                    <a:bodyPr/>
                    <a:lstStyle/>
                    <a:p>
                      <a:pPr algn="l" fontAlgn="b"/>
                      <a:r>
                        <a:rPr lang="ru-RU" sz="1600" u="none" strike="noStrike">
                          <a:effectLst/>
                        </a:rPr>
                        <a:t>амортизация основных средств*</a:t>
                      </a:r>
                      <a:endParaRPr lang="ru-RU" sz="1600" b="0" i="0" u="none" strike="noStrike">
                        <a:effectLst/>
                        <a:latin typeface="Arial" panose="020B0604020202020204" pitchFamily="34" charset="0"/>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021</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fontAlgn="ctr"/>
                      <a:r>
                        <a:rPr lang="ru-RU" sz="1600" u="none" strike="noStrike" dirty="0" smtClean="0">
                          <a:solidFill>
                            <a:schemeClr val="dk1"/>
                          </a:solidFill>
                          <a:effectLst/>
                          <a:latin typeface="+mn-lt"/>
                          <a:ea typeface="+mn-ea"/>
                          <a:cs typeface="+mn-cs"/>
                        </a:rPr>
                        <a:t>-3 000,00</a:t>
                      </a:r>
                      <a:endParaRPr lang="ru-RU" sz="1600" u="none" strike="noStrike"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08"/>
                  </a:ext>
                </a:extLst>
              </a:tr>
              <a:tr h="489411">
                <a:tc>
                  <a:txBody>
                    <a:bodyPr/>
                    <a:lstStyle/>
                    <a:p>
                      <a:pPr algn="l" fontAlgn="b"/>
                      <a:r>
                        <a:rPr lang="ru-RU" sz="1600" u="none" strike="noStrike" dirty="0">
                          <a:effectLst/>
                        </a:rPr>
                        <a:t>Основные средства (остаточная стоимость, стр. 010 -  стр. 020)                                                                                             </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a:effectLst/>
                        </a:rPr>
                        <a:t>030</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u="none" strike="noStrike" dirty="0" smtClean="0">
                        <a:effectLst/>
                      </a:endParaRPr>
                    </a:p>
                    <a:p>
                      <a:pPr algn="ctr" fontAlgn="ctr"/>
                      <a:r>
                        <a:rPr lang="ru-RU" sz="1600" u="none" strike="noStrike" dirty="0" smtClean="0">
                          <a:effectLst/>
                        </a:rPr>
                        <a:t>-1 197 000,00</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a:effectLst/>
                        </a:rPr>
                        <a:t> </a:t>
                      </a: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u="none" strike="noStrike" dirty="0" smtClean="0">
                        <a:effectLst/>
                      </a:endParaRPr>
                    </a:p>
                    <a:p>
                      <a:pPr algn="ctr" fontAlgn="ctr"/>
                      <a:r>
                        <a:rPr lang="ru-RU" sz="1600" u="none" strike="noStrike" dirty="0" smtClean="0">
                          <a:effectLst/>
                        </a:rPr>
                        <a:t>-1 197 000,00</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9"/>
                  </a:ext>
                </a:extLst>
              </a:tr>
              <a:tr h="278425">
                <a:tc>
                  <a:txBody>
                    <a:bodyPr/>
                    <a:lstStyle/>
                    <a:p>
                      <a:r>
                        <a:rPr lang="ru-RU" dirty="0" smtClean="0"/>
                        <a:t>………………</a:t>
                      </a:r>
                      <a:endParaRPr lang="ru-RU" dirty="0"/>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ru-RU"/>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r>
                        <a:rPr lang="ru-RU" sz="1600" u="none" strike="noStrike" dirty="0">
                          <a:effectLst/>
                        </a:rPr>
                        <a:t> </a:t>
                      </a: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10"/>
                  </a:ext>
                </a:extLst>
              </a:tr>
              <a:tr h="278425">
                <a:tc>
                  <a:txBody>
                    <a:bodyPr/>
                    <a:lstStyle/>
                    <a:p>
                      <a:pPr algn="l" fontAlgn="b"/>
                      <a:r>
                        <a:rPr lang="en-US" sz="1600" b="1" i="0" u="none" strike="noStrike" dirty="0" smtClean="0">
                          <a:effectLst/>
                          <a:latin typeface="Arial" panose="020B0604020202020204" pitchFamily="34" charset="0"/>
                        </a:rPr>
                        <a:t>IV. </a:t>
                      </a:r>
                      <a:r>
                        <a:rPr lang="ru-RU" sz="1600" b="1" i="0" u="none" strike="noStrike" dirty="0" smtClean="0">
                          <a:effectLst/>
                          <a:latin typeface="Arial" panose="020B0604020202020204" pitchFamily="34" charset="0"/>
                        </a:rPr>
                        <a:t>Финансовый результат</a:t>
                      </a:r>
                      <a:endParaRPr lang="ru-RU" sz="1600" b="1"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endParaRPr lang="ru-RU"/>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ru-RU" sz="1600" b="0" i="0" u="none" strike="noStrike" dirty="0">
                        <a:effectLst/>
                        <a:latin typeface="Arial" panose="020B0604020202020204" pitchFamily="34" charset="0"/>
                      </a:endParaRPr>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ru-RU" dirty="0"/>
                    </a:p>
                  </a:txBody>
                  <a:tcPr marL="6985" marR="6985" marT="698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11"/>
                  </a:ext>
                </a:extLst>
              </a:tr>
              <a:tr h="248161">
                <a:tc>
                  <a:txBody>
                    <a:bodyPr/>
                    <a:lstStyle/>
                    <a:p>
                      <a:pPr algn="l" fontAlgn="b"/>
                      <a:r>
                        <a:rPr lang="ru-RU" sz="1600" b="0" i="0" u="none" strike="noStrike" dirty="0" smtClean="0">
                          <a:effectLst/>
                          <a:latin typeface="Arial" panose="020B0604020202020204" pitchFamily="34" charset="0"/>
                        </a:rPr>
                        <a:t>……………</a:t>
                      </a:r>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smtClean="0">
                          <a:solidFill>
                            <a:schemeClr val="dk1"/>
                          </a:solidFill>
                          <a:effectLst/>
                          <a:latin typeface="+mn-lt"/>
                          <a:ea typeface="+mn-ea"/>
                          <a:cs typeface="+mn-cs"/>
                        </a:rPr>
                        <a:t>-1 197 000,00</a:t>
                      </a:r>
                      <a:endParaRPr lang="ru-RU" sz="1600" u="none" strike="noStrike" dirty="0">
                        <a:solidFill>
                          <a:schemeClr val="dk1"/>
                        </a:solidFill>
                        <a:effectLst/>
                        <a:latin typeface="+mn-lt"/>
                        <a:ea typeface="+mn-ea"/>
                        <a:cs typeface="+mn-cs"/>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rowSpan="2">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1600" b="0" i="0" u="none" strike="noStrike">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r>
                        <a:rPr lang="ru-RU" sz="1600" u="none" strike="noStrike" dirty="0" smtClean="0">
                          <a:solidFill>
                            <a:schemeClr val="dk1"/>
                          </a:solidFill>
                          <a:effectLst/>
                          <a:latin typeface="+mn-lt"/>
                          <a:ea typeface="+mn-ea"/>
                          <a:cs typeface="+mn-cs"/>
                        </a:rPr>
                        <a:t>-1 197 000,00</a:t>
                      </a:r>
                      <a:endParaRPr lang="ru-RU" sz="1600" u="none" strike="noStrike" dirty="0">
                        <a:solidFill>
                          <a:schemeClr val="dk1"/>
                        </a:solidFill>
                        <a:effectLst/>
                        <a:latin typeface="+mn-lt"/>
                        <a:ea typeface="+mn-ea"/>
                        <a:cs typeface="+mn-cs"/>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rowSpan="2">
                  <a:txBody>
                    <a:bodyPr/>
                    <a:lstStyle/>
                    <a:p>
                      <a:endParaRPr lang="ru-RU"/>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b"/>
                      <a:endParaRPr lang="ru-RU" sz="1600" b="0" i="0" u="none" strike="noStrike" dirty="0">
                        <a:effectLst/>
                        <a:latin typeface="Arial" panose="020B0604020202020204" pitchFamily="34" charset="0"/>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2">
                  <a:txBody>
                    <a:bodyPr/>
                    <a:lstStyle/>
                    <a:p>
                      <a:endParaRPr lang="ru-RU" dirty="0"/>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ru-RU"/>
                    </a:p>
                  </a:txBody>
                  <a:tcPr/>
                </a:tc>
                <a:extLst>
                  <a:ext uri="{0D108BD9-81ED-4DB2-BD59-A6C34878D82A}">
                    <a16:rowId xmlns:a16="http://schemas.microsoft.com/office/drawing/2014/main" val="10012"/>
                  </a:ext>
                </a:extLst>
              </a:tr>
              <a:tr h="420839">
                <a:tc>
                  <a:txBody>
                    <a:bodyPr/>
                    <a:lstStyle/>
                    <a:p>
                      <a:pPr algn="l" fontAlgn="b"/>
                      <a:r>
                        <a:rPr lang="ru-RU" sz="1600" u="none" strike="noStrike" dirty="0" smtClean="0">
                          <a:solidFill>
                            <a:schemeClr val="dk1"/>
                          </a:solidFill>
                          <a:effectLst/>
                          <a:latin typeface="+mn-lt"/>
                          <a:ea typeface="+mn-ea"/>
                          <a:cs typeface="+mn-cs"/>
                        </a:rPr>
                        <a:t>финансовый результат экономического субъекта</a:t>
                      </a:r>
                      <a:endParaRPr lang="ru-RU" sz="1600" b="1" u="none" strike="noStrike" dirty="0">
                        <a:solidFill>
                          <a:schemeClr val="dk1"/>
                        </a:solidFill>
                        <a:effectLst/>
                        <a:latin typeface="+mn-lt"/>
                        <a:ea typeface="+mn-ea"/>
                        <a:cs typeface="+mn-cs"/>
                      </a:endParaRPr>
                    </a:p>
                  </a:txBody>
                  <a:tcPr marL="335257"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1600" u="none" strike="noStrike" dirty="0" smtClean="0">
                          <a:solidFill>
                            <a:schemeClr val="dk1"/>
                          </a:solidFill>
                          <a:effectLst/>
                          <a:latin typeface="+mn-lt"/>
                          <a:ea typeface="+mn-ea"/>
                          <a:cs typeface="+mn-cs"/>
                        </a:rPr>
                        <a:t>570</a:t>
                      </a:r>
                      <a:endParaRPr lang="ru-RU" sz="1600" u="none" strike="noStrike" dirty="0">
                        <a:solidFill>
                          <a:schemeClr val="dk1"/>
                        </a:solidFill>
                        <a:effectLst/>
                        <a:latin typeface="+mn-lt"/>
                        <a:ea typeface="+mn-ea"/>
                        <a:cs typeface="+mn-cs"/>
                      </a:endParaRPr>
                    </a:p>
                  </a:txBody>
                  <a:tcPr marL="6985" marR="6985" marT="698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8243967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8" y="207421"/>
            <a:ext cx="8208563" cy="760465"/>
          </a:xfrm>
        </p:spPr>
        <p:txBody>
          <a:bodyPr/>
          <a:lstStyle/>
          <a:p>
            <a:r>
              <a:rPr lang="ru-RU" dirty="0" smtClean="0"/>
              <a:t>Корректировка ошибок в Главной книге и финансовой (бухгалтерской) отчетности</a:t>
            </a:r>
            <a:endParaRPr lang="ru-RU" dirty="0"/>
          </a:p>
        </p:txBody>
      </p:sp>
      <p:sp>
        <p:nvSpPr>
          <p:cNvPr id="5" name="Прямоугольник 4"/>
          <p:cNvSpPr/>
          <p:nvPr/>
        </p:nvSpPr>
        <p:spPr>
          <a:xfrm>
            <a:off x="6300192" y="1412776"/>
            <a:ext cx="2286000" cy="1323439"/>
          </a:xfrm>
          <a:prstGeom prst="rect">
            <a:avLst/>
          </a:prstGeom>
          <a:effectLst>
            <a:glow rad="101600">
              <a:schemeClr val="accent6">
                <a:lumMod val="75000"/>
                <a:alpha val="60000"/>
              </a:schemeClr>
            </a:glow>
          </a:effectLst>
        </p:spPr>
        <p:style>
          <a:lnRef idx="2">
            <a:schemeClr val="accent2"/>
          </a:lnRef>
          <a:fillRef idx="1">
            <a:schemeClr val="lt1"/>
          </a:fillRef>
          <a:effectRef idx="0">
            <a:schemeClr val="accent2"/>
          </a:effectRef>
          <a:fontRef idx="minor">
            <a:schemeClr val="dk1"/>
          </a:fontRef>
        </p:style>
        <p:txBody>
          <a:bodyPr>
            <a:spAutoFit/>
          </a:bodyPr>
          <a:lstStyle/>
          <a:p>
            <a:r>
              <a:rPr lang="ru-RU" sz="1600" kern="0" dirty="0">
                <a:solidFill>
                  <a:srgbClr val="000000"/>
                </a:solidFill>
                <a:latin typeface="Times New Roman" panose="02020603050405020304" pitchFamily="18" charset="0"/>
                <a:ea typeface="Times New Roman" panose="02020603050405020304" pitchFamily="18" charset="0"/>
                <a:cs typeface="Times New Roman"/>
              </a:rPr>
              <a:t>Журнал по прочим операциям (ф. 0504071)</a:t>
            </a:r>
            <a:r>
              <a:rPr lang="ru-RU" sz="1600" kern="0" dirty="0">
                <a:solidFill>
                  <a:prstClr val="black"/>
                </a:solidFill>
                <a:latin typeface="Times New Roman" panose="02020603050405020304" pitchFamily="18" charset="0"/>
                <a:ea typeface="Times New Roman" panose="02020603050405020304" pitchFamily="18" charset="0"/>
                <a:cs typeface="Times New Roman"/>
              </a:rPr>
              <a:t> </a:t>
            </a:r>
            <a:r>
              <a:rPr lang="ru-RU" sz="1600" kern="0" dirty="0">
                <a:solidFill>
                  <a:srgbClr val="000000"/>
                </a:solidFill>
                <a:latin typeface="Times New Roman" panose="02020603050405020304" pitchFamily="18" charset="0"/>
                <a:ea typeface="Times New Roman" panose="02020603050405020304" pitchFamily="18" charset="0"/>
                <a:cs typeface="Times New Roman"/>
              </a:rPr>
              <a:t>с признаком «Исправление ошибок прошлых лет»</a:t>
            </a:r>
            <a:endParaRPr lang="ru-RU" dirty="0"/>
          </a:p>
        </p:txBody>
      </p:sp>
      <p:sp>
        <p:nvSpPr>
          <p:cNvPr id="6" name="TextBox 5"/>
          <p:cNvSpPr txBox="1"/>
          <p:nvPr/>
        </p:nvSpPr>
        <p:spPr>
          <a:xfrm>
            <a:off x="1403648" y="1309410"/>
            <a:ext cx="2857129" cy="923330"/>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solidFill>
                  <a:srgbClr val="000000"/>
                </a:solidFill>
                <a:latin typeface="Times New Roman" panose="02020603050405020304" pitchFamily="18" charset="0"/>
                <a:ea typeface="Times New Roman" panose="02020603050405020304" pitchFamily="18" charset="0"/>
              </a:rPr>
              <a:t>Главная книга </a:t>
            </a:r>
            <a:r>
              <a:rPr lang="ru-RU" dirty="0">
                <a:solidFill>
                  <a:srgbClr val="000000"/>
                </a:solidFill>
                <a:latin typeface="Times New Roman" panose="02020603050405020304" pitchFamily="18" charset="0"/>
                <a:ea typeface="Times New Roman" panose="02020603050405020304" pitchFamily="18" charset="0"/>
              </a:rPr>
              <a:t>(ф. 0504072</a:t>
            </a:r>
            <a:r>
              <a:rPr lang="ru-RU" dirty="0" smtClean="0">
                <a:solidFill>
                  <a:srgbClr val="000000"/>
                </a:solidFill>
                <a:latin typeface="Times New Roman" panose="02020603050405020304" pitchFamily="18" charset="0"/>
                <a:ea typeface="Times New Roman" panose="02020603050405020304" pitchFamily="18" charset="0"/>
              </a:rPr>
              <a:t>)</a:t>
            </a:r>
          </a:p>
          <a:p>
            <a:r>
              <a:rPr lang="ru-RU" dirty="0" smtClean="0">
                <a:solidFill>
                  <a:srgbClr val="000000"/>
                </a:solidFill>
                <a:latin typeface="Times New Roman" panose="02020603050405020304" pitchFamily="18" charset="0"/>
                <a:ea typeface="Times New Roman" panose="02020603050405020304" pitchFamily="18" charset="0"/>
              </a:rPr>
              <a:t>Отчетного периода (года)</a:t>
            </a:r>
          </a:p>
          <a:p>
            <a:r>
              <a:rPr lang="ru-RU" dirty="0" smtClean="0">
                <a:solidFill>
                  <a:srgbClr val="000000"/>
                </a:solidFill>
                <a:latin typeface="Times New Roman" panose="02020603050405020304" pitchFamily="18" charset="0"/>
              </a:rPr>
              <a:t>Обороты по счетам</a:t>
            </a:r>
            <a:endParaRPr lang="ru-RU" dirty="0"/>
          </a:p>
        </p:txBody>
      </p:sp>
      <p:sp>
        <p:nvSpPr>
          <p:cNvPr id="8" name="TextBox 7"/>
          <p:cNvSpPr txBox="1"/>
          <p:nvPr/>
        </p:nvSpPr>
        <p:spPr>
          <a:xfrm>
            <a:off x="4448005" y="3623619"/>
            <a:ext cx="4195456"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dirty="0" smtClean="0">
                <a:solidFill>
                  <a:srgbClr val="000000"/>
                </a:solidFill>
                <a:latin typeface="Times New Roman" panose="02020603050405020304" pitchFamily="18" charset="0"/>
                <a:ea typeface="Times New Roman" panose="02020603050405020304" pitchFamily="18" charset="0"/>
              </a:rPr>
              <a:t>Графа 6 Код причины 3 Сведений </a:t>
            </a:r>
            <a:r>
              <a:rPr lang="ru-RU" dirty="0">
                <a:solidFill>
                  <a:srgbClr val="000000"/>
                </a:solidFill>
                <a:latin typeface="Times New Roman" panose="02020603050405020304" pitchFamily="18" charset="0"/>
                <a:ea typeface="Times New Roman" panose="02020603050405020304" pitchFamily="18" charset="0"/>
              </a:rPr>
              <a:t>(ф. 0503173</a:t>
            </a:r>
            <a:r>
              <a:rPr lang="ru-RU" dirty="0" smtClean="0">
                <a:solidFill>
                  <a:srgbClr val="000000"/>
                </a:solidFill>
                <a:latin typeface="Times New Roman" panose="02020603050405020304" pitchFamily="18" charset="0"/>
                <a:ea typeface="Times New Roman" panose="02020603050405020304" pitchFamily="18" charset="0"/>
              </a:rPr>
              <a:t>) </a:t>
            </a:r>
            <a:r>
              <a:rPr lang="ru-RU" dirty="0">
                <a:solidFill>
                  <a:srgbClr val="000000"/>
                </a:solidFill>
                <a:latin typeface="Times New Roman" panose="02020603050405020304" pitchFamily="18" charset="0"/>
                <a:ea typeface="Times New Roman" panose="02020603050405020304" pitchFamily="18" charset="0"/>
              </a:rPr>
              <a:t>формируется </a:t>
            </a:r>
            <a:r>
              <a:rPr lang="ru-RU" dirty="0" smtClean="0">
                <a:solidFill>
                  <a:srgbClr val="000000"/>
                </a:solidFill>
                <a:latin typeface="Times New Roman" panose="02020603050405020304" pitchFamily="18" charset="0"/>
                <a:ea typeface="Times New Roman" panose="02020603050405020304" pitchFamily="18" charset="0"/>
              </a:rPr>
              <a:t>отдельно</a:t>
            </a:r>
          </a:p>
          <a:p>
            <a:pPr algn="just"/>
            <a:r>
              <a:rPr lang="ru-RU" dirty="0" smtClean="0">
                <a:solidFill>
                  <a:srgbClr val="000000"/>
                </a:solidFill>
                <a:latin typeface="Times New Roman" panose="02020603050405020304" pitchFamily="18" charset="0"/>
                <a:ea typeface="Times New Roman" panose="02020603050405020304" pitchFamily="18" charset="0"/>
              </a:rPr>
              <a:t> по признаку </a:t>
            </a:r>
            <a:r>
              <a:rPr lang="ru-RU" dirty="0">
                <a:solidFill>
                  <a:srgbClr val="000000"/>
                </a:solidFill>
                <a:latin typeface="Times New Roman" panose="02020603050405020304" pitchFamily="18" charset="0"/>
                <a:ea typeface="Times New Roman" panose="02020603050405020304" pitchFamily="18" charset="0"/>
              </a:rPr>
              <a:t>«Исправление ошибок прошлых </a:t>
            </a:r>
            <a:r>
              <a:rPr lang="ru-RU" dirty="0" smtClean="0">
                <a:solidFill>
                  <a:srgbClr val="000000"/>
                </a:solidFill>
                <a:latin typeface="Times New Roman" panose="02020603050405020304" pitchFamily="18" charset="0"/>
                <a:ea typeface="Times New Roman" panose="02020603050405020304" pitchFamily="18" charset="0"/>
              </a:rPr>
              <a:t>лет»</a:t>
            </a:r>
            <a:endParaRPr lang="ru-RU" dirty="0"/>
          </a:p>
        </p:txBody>
      </p:sp>
      <p:sp>
        <p:nvSpPr>
          <p:cNvPr id="19" name="TextBox 18"/>
          <p:cNvSpPr txBox="1"/>
          <p:nvPr/>
        </p:nvSpPr>
        <p:spPr>
          <a:xfrm>
            <a:off x="794475" y="2618666"/>
            <a:ext cx="2037737" cy="615553"/>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sz="1600" b="1" kern="0" dirty="0">
                <a:solidFill>
                  <a:srgbClr val="000000"/>
                </a:solidFill>
                <a:latin typeface="Times New Roman" panose="02020603050405020304" pitchFamily="18" charset="0"/>
                <a:ea typeface="Times New Roman" panose="02020603050405020304" pitchFamily="18" charset="0"/>
                <a:cs typeface="Times New Roman"/>
              </a:rPr>
              <a:t>Входящие остатки </a:t>
            </a:r>
          </a:p>
          <a:p>
            <a:r>
              <a:rPr lang="ru-RU" sz="1600" kern="0" dirty="0">
                <a:solidFill>
                  <a:srgbClr val="000000"/>
                </a:solidFill>
                <a:latin typeface="Times New Roman" panose="02020603050405020304" pitchFamily="18" charset="0"/>
                <a:ea typeface="Times New Roman" panose="02020603050405020304" pitchFamily="18" charset="0"/>
                <a:cs typeface="Times New Roman"/>
              </a:rPr>
              <a:t> Баланс ( ф. 0503130</a:t>
            </a:r>
            <a:r>
              <a:rPr lang="ru-RU" dirty="0" smtClean="0"/>
              <a:t>)</a:t>
            </a:r>
            <a:endParaRPr lang="ru-RU" dirty="0"/>
          </a:p>
        </p:txBody>
      </p:sp>
      <p:sp>
        <p:nvSpPr>
          <p:cNvPr id="20" name="TextBox 19"/>
          <p:cNvSpPr txBox="1"/>
          <p:nvPr/>
        </p:nvSpPr>
        <p:spPr>
          <a:xfrm>
            <a:off x="862687" y="3687155"/>
            <a:ext cx="2126058"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sz="1600" b="1" kern="0" dirty="0">
                <a:solidFill>
                  <a:srgbClr val="000000"/>
                </a:solidFill>
                <a:latin typeface="Times New Roman" panose="02020603050405020304" pitchFamily="18" charset="0"/>
                <a:ea typeface="Times New Roman" panose="02020603050405020304" pitchFamily="18" charset="0"/>
                <a:cs typeface="Times New Roman"/>
              </a:rPr>
              <a:t>Входящие остатки</a:t>
            </a:r>
          </a:p>
          <a:p>
            <a:r>
              <a:rPr lang="ru-RU" sz="1600" kern="0" dirty="0">
                <a:solidFill>
                  <a:srgbClr val="000000"/>
                </a:solidFill>
                <a:latin typeface="Times New Roman" panose="02020603050405020304" pitchFamily="18" charset="0"/>
                <a:ea typeface="Times New Roman" panose="02020603050405020304" pitchFamily="18" charset="0"/>
                <a:cs typeface="Times New Roman"/>
              </a:rPr>
              <a:t>  (ф. 0503168)</a:t>
            </a:r>
          </a:p>
        </p:txBody>
      </p:sp>
      <p:cxnSp>
        <p:nvCxnSpPr>
          <p:cNvPr id="23" name="Прямая со стрелкой 22"/>
          <p:cNvCxnSpPr/>
          <p:nvPr/>
        </p:nvCxnSpPr>
        <p:spPr>
          <a:xfrm flipH="1" flipV="1">
            <a:off x="2794806" y="2838721"/>
            <a:ext cx="1523224" cy="1057910"/>
          </a:xfrm>
          <a:prstGeom prst="straightConnector1">
            <a:avLst/>
          </a:prstGeom>
          <a:ln>
            <a:solidFill>
              <a:srgbClr val="00B050"/>
            </a:solidFill>
            <a:tailEnd type="arrow"/>
          </a:ln>
        </p:spPr>
        <p:style>
          <a:lnRef idx="3">
            <a:schemeClr val="accent3"/>
          </a:lnRef>
          <a:fillRef idx="0">
            <a:schemeClr val="accent3"/>
          </a:fillRef>
          <a:effectRef idx="2">
            <a:schemeClr val="accent3"/>
          </a:effectRef>
          <a:fontRef idx="minor">
            <a:schemeClr val="tx1"/>
          </a:fontRef>
        </p:style>
      </p:cxnSp>
      <p:cxnSp>
        <p:nvCxnSpPr>
          <p:cNvPr id="26" name="Прямая со стрелкой 25"/>
          <p:cNvCxnSpPr/>
          <p:nvPr/>
        </p:nvCxnSpPr>
        <p:spPr>
          <a:xfrm flipH="1">
            <a:off x="2977897" y="4004536"/>
            <a:ext cx="1459259" cy="62634"/>
          </a:xfrm>
          <a:prstGeom prst="straightConnector1">
            <a:avLst/>
          </a:prstGeom>
          <a:ln>
            <a:solidFill>
              <a:srgbClr val="00B050"/>
            </a:solidFill>
            <a:tailEnd type="arrow"/>
          </a:ln>
        </p:spPr>
        <p:style>
          <a:lnRef idx="3">
            <a:schemeClr val="accent3"/>
          </a:lnRef>
          <a:fillRef idx="0">
            <a:schemeClr val="accent3"/>
          </a:fillRef>
          <a:effectRef idx="2">
            <a:schemeClr val="accent3"/>
          </a:effectRef>
          <a:fontRef idx="minor">
            <a:schemeClr val="tx1"/>
          </a:fontRef>
        </p:style>
      </p:cxnSp>
      <p:sp>
        <p:nvSpPr>
          <p:cNvPr id="3" name="Номер слайда 2"/>
          <p:cNvSpPr>
            <a:spLocks noGrp="1"/>
          </p:cNvSpPr>
          <p:nvPr>
            <p:ph type="sldNum" sz="quarter" idx="12"/>
          </p:nvPr>
        </p:nvSpPr>
        <p:spPr/>
        <p:txBody>
          <a:bodyPr/>
          <a:lstStyle/>
          <a:p>
            <a:fld id="{87CAACBE-3CA2-42B4-BAD1-73B4871560ED}" type="slidenum">
              <a:rPr lang="ru-RU" altLang="ru-RU" smtClean="0"/>
              <a:pPr/>
              <a:t>64</a:t>
            </a:fld>
            <a:endParaRPr lang="ru-RU" altLang="ru-RU"/>
          </a:p>
        </p:txBody>
      </p:sp>
      <p:cxnSp>
        <p:nvCxnSpPr>
          <p:cNvPr id="21" name="Прямая со стрелкой 20"/>
          <p:cNvCxnSpPr/>
          <p:nvPr/>
        </p:nvCxnSpPr>
        <p:spPr>
          <a:xfrm flipH="1">
            <a:off x="5540901" y="2860869"/>
            <a:ext cx="1551379" cy="74268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Прямая со стрелкой 23"/>
          <p:cNvCxnSpPr/>
          <p:nvPr/>
        </p:nvCxnSpPr>
        <p:spPr>
          <a:xfrm flipH="1" flipV="1">
            <a:off x="4215036" y="1666193"/>
            <a:ext cx="1967408" cy="59769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1" name="TextBox 10"/>
          <p:cNvSpPr txBox="1"/>
          <p:nvPr/>
        </p:nvSpPr>
        <p:spPr>
          <a:xfrm>
            <a:off x="5580112" y="1678742"/>
            <a:ext cx="301686" cy="369332"/>
          </a:xfrm>
          <a:prstGeom prst="rect">
            <a:avLst/>
          </a:prstGeom>
          <a:noFill/>
        </p:spPr>
        <p:txBody>
          <a:bodyPr wrap="none" rtlCol="0">
            <a:spAutoFit/>
          </a:bodyPr>
          <a:lstStyle/>
          <a:p>
            <a:r>
              <a:rPr lang="ru-RU" dirty="0" smtClean="0"/>
              <a:t>1</a:t>
            </a:r>
            <a:endParaRPr lang="ru-RU" dirty="0"/>
          </a:p>
        </p:txBody>
      </p:sp>
      <p:sp>
        <p:nvSpPr>
          <p:cNvPr id="12" name="TextBox 11"/>
          <p:cNvSpPr txBox="1"/>
          <p:nvPr/>
        </p:nvSpPr>
        <p:spPr>
          <a:xfrm>
            <a:off x="6300192" y="3234219"/>
            <a:ext cx="427446" cy="369332"/>
          </a:xfrm>
          <a:prstGeom prst="rect">
            <a:avLst/>
          </a:prstGeom>
          <a:noFill/>
        </p:spPr>
        <p:txBody>
          <a:bodyPr wrap="square" rtlCol="0">
            <a:spAutoFit/>
          </a:bodyPr>
          <a:lstStyle/>
          <a:p>
            <a:r>
              <a:rPr lang="ru-RU" b="1" dirty="0" smtClean="0"/>
              <a:t>1</a:t>
            </a:r>
            <a:endParaRPr lang="ru-RU" b="1" dirty="0"/>
          </a:p>
        </p:txBody>
      </p:sp>
      <p:sp>
        <p:nvSpPr>
          <p:cNvPr id="16" name="TextBox 15"/>
          <p:cNvSpPr txBox="1"/>
          <p:nvPr/>
        </p:nvSpPr>
        <p:spPr>
          <a:xfrm>
            <a:off x="3521214" y="3280238"/>
            <a:ext cx="301686" cy="369332"/>
          </a:xfrm>
          <a:prstGeom prst="rect">
            <a:avLst/>
          </a:prstGeom>
          <a:noFill/>
        </p:spPr>
        <p:txBody>
          <a:bodyPr wrap="none" rtlCol="0">
            <a:spAutoFit/>
          </a:bodyPr>
          <a:lstStyle/>
          <a:p>
            <a:r>
              <a:rPr lang="ru-RU" dirty="0" smtClean="0"/>
              <a:t>2</a:t>
            </a:r>
            <a:endParaRPr lang="ru-RU" dirty="0"/>
          </a:p>
        </p:txBody>
      </p:sp>
      <p:sp>
        <p:nvSpPr>
          <p:cNvPr id="17" name="TextBox 16"/>
          <p:cNvSpPr txBox="1"/>
          <p:nvPr/>
        </p:nvSpPr>
        <p:spPr>
          <a:xfrm>
            <a:off x="3628995" y="4590003"/>
            <a:ext cx="301686" cy="369332"/>
          </a:xfrm>
          <a:prstGeom prst="rect">
            <a:avLst/>
          </a:prstGeom>
          <a:noFill/>
        </p:spPr>
        <p:txBody>
          <a:bodyPr wrap="none" rtlCol="0">
            <a:spAutoFit/>
          </a:bodyPr>
          <a:lstStyle/>
          <a:p>
            <a:r>
              <a:rPr lang="ru-RU" b="1" dirty="0" smtClean="0"/>
              <a:t>2</a:t>
            </a:r>
            <a:endParaRPr lang="ru-RU" b="1" dirty="0"/>
          </a:p>
        </p:txBody>
      </p:sp>
      <p:pic>
        <p:nvPicPr>
          <p:cNvPr id="4" name="Рисунок 3"/>
          <p:cNvPicPr>
            <a:picLocks noChangeAspect="1"/>
          </p:cNvPicPr>
          <p:nvPr/>
        </p:nvPicPr>
        <p:blipFill>
          <a:blip r:embed="rId2"/>
          <a:stretch>
            <a:fillRect/>
          </a:stretch>
        </p:blipFill>
        <p:spPr>
          <a:xfrm>
            <a:off x="-118295" y="4800897"/>
            <a:ext cx="4566300" cy="2060627"/>
          </a:xfrm>
          <a:prstGeom prst="rect">
            <a:avLst/>
          </a:prstGeom>
        </p:spPr>
      </p:pic>
      <p:sp>
        <p:nvSpPr>
          <p:cNvPr id="14" name="Стрелка углом 13"/>
          <p:cNvSpPr/>
          <p:nvPr/>
        </p:nvSpPr>
        <p:spPr>
          <a:xfrm>
            <a:off x="473087" y="2736215"/>
            <a:ext cx="272875" cy="210852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5" name="Стрелка углом 14"/>
          <p:cNvSpPr/>
          <p:nvPr/>
        </p:nvSpPr>
        <p:spPr>
          <a:xfrm>
            <a:off x="611908" y="3806207"/>
            <a:ext cx="264029" cy="99469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3680840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3"/>
          <p:cNvGraphicFramePr>
            <a:graphicFrameLocks noGrp="1"/>
          </p:cNvGraphicFramePr>
          <p:nvPr>
            <p:ph idx="1"/>
            <p:extLst>
              <p:ext uri="{D42A27DB-BD31-4B8C-83A1-F6EECF244321}">
                <p14:modId xmlns:p14="http://schemas.microsoft.com/office/powerpoint/2010/main" val="1993084861"/>
              </p:ext>
            </p:extLst>
          </p:nvPr>
        </p:nvGraphicFramePr>
        <p:xfrm>
          <a:off x="395536" y="233264"/>
          <a:ext cx="8435280" cy="66247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8" name="Прямая со стрелкой 7"/>
          <p:cNvCxnSpPr/>
          <p:nvPr/>
        </p:nvCxnSpPr>
        <p:spPr>
          <a:xfrm flipH="1">
            <a:off x="2915816" y="4797152"/>
            <a:ext cx="936104" cy="425353"/>
          </a:xfrm>
          <a:prstGeom prst="straightConnector1">
            <a:avLst/>
          </a:prstGeom>
          <a:ln>
            <a:solidFill>
              <a:srgbClr val="FF0000"/>
            </a:solidFill>
            <a:prstDash val="dash"/>
            <a:tailEnd type="arrow"/>
          </a:ln>
        </p:spPr>
        <p:style>
          <a:lnRef idx="2">
            <a:schemeClr val="dk1"/>
          </a:lnRef>
          <a:fillRef idx="0">
            <a:schemeClr val="dk1"/>
          </a:fillRef>
          <a:effectRef idx="1">
            <a:schemeClr val="dk1"/>
          </a:effectRef>
          <a:fontRef idx="minor">
            <a:schemeClr val="tx1"/>
          </a:fontRef>
        </p:style>
      </p:cxnSp>
      <p:cxnSp>
        <p:nvCxnSpPr>
          <p:cNvPr id="3" name="Прямая со стрелкой 2"/>
          <p:cNvCxnSpPr/>
          <p:nvPr/>
        </p:nvCxnSpPr>
        <p:spPr>
          <a:xfrm>
            <a:off x="5004048" y="3789040"/>
            <a:ext cx="0" cy="36004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 name="Номер слайда 1"/>
          <p:cNvSpPr>
            <a:spLocks noGrp="1"/>
          </p:cNvSpPr>
          <p:nvPr>
            <p:ph type="sldNum" sz="quarter" idx="12"/>
          </p:nvPr>
        </p:nvSpPr>
        <p:spPr/>
        <p:txBody>
          <a:bodyPr/>
          <a:lstStyle/>
          <a:p>
            <a:fld id="{C318D0E1-6172-4638-BCC1-0B70ED483AF8}" type="slidenum">
              <a:rPr lang="ru-RU" smtClean="0">
                <a:solidFill>
                  <a:prstClr val="black">
                    <a:tint val="75000"/>
                  </a:prstClr>
                </a:solidFill>
              </a:rPr>
              <a:pPr/>
              <a:t>65</a:t>
            </a:fld>
            <a:endParaRPr lang="ru-RU">
              <a:solidFill>
                <a:prstClr val="black">
                  <a:tint val="75000"/>
                </a:prstClr>
              </a:solidFill>
            </a:endParaRPr>
          </a:p>
        </p:txBody>
      </p:sp>
    </p:spTree>
    <p:extLst>
      <p:ext uri="{BB962C8B-B14F-4D97-AF65-F5344CB8AC3E}">
        <p14:creationId xmlns:p14="http://schemas.microsoft.com/office/powerpoint/2010/main" val="28603627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8" y="207421"/>
            <a:ext cx="8208563" cy="760465"/>
          </a:xfrm>
        </p:spPr>
        <p:txBody>
          <a:bodyPr/>
          <a:lstStyle/>
          <a:p>
            <a:r>
              <a:rPr lang="ru-RU" dirty="0" smtClean="0"/>
              <a:t>Корректировка ошибок в Главной книге и финансовой (бухгалтерской) отчетности</a:t>
            </a:r>
            <a:endParaRPr lang="ru-RU" dirty="0"/>
          </a:p>
        </p:txBody>
      </p:sp>
      <p:sp>
        <p:nvSpPr>
          <p:cNvPr id="5" name="Прямоугольник 4"/>
          <p:cNvSpPr/>
          <p:nvPr/>
        </p:nvSpPr>
        <p:spPr>
          <a:xfrm>
            <a:off x="6588224" y="1071207"/>
            <a:ext cx="2286000" cy="1323439"/>
          </a:xfrm>
          <a:prstGeom prst="rect">
            <a:avLst/>
          </a:prstGeom>
          <a:effectLst>
            <a:glow rad="101600">
              <a:schemeClr val="accent6">
                <a:lumMod val="75000"/>
                <a:alpha val="60000"/>
              </a:schemeClr>
            </a:glow>
          </a:effectLst>
        </p:spPr>
        <p:style>
          <a:lnRef idx="2">
            <a:schemeClr val="accent2"/>
          </a:lnRef>
          <a:fillRef idx="1">
            <a:schemeClr val="lt1"/>
          </a:fillRef>
          <a:effectRef idx="0">
            <a:schemeClr val="accent2"/>
          </a:effectRef>
          <a:fontRef idx="minor">
            <a:schemeClr val="dk1"/>
          </a:fontRef>
        </p:style>
        <p:txBody>
          <a:bodyPr>
            <a:spAutoFit/>
          </a:bodyPr>
          <a:lstStyle/>
          <a:p>
            <a:r>
              <a:rPr lang="ru-RU" sz="1600" kern="0" dirty="0">
                <a:solidFill>
                  <a:srgbClr val="000000"/>
                </a:solidFill>
                <a:latin typeface="Times New Roman" panose="02020603050405020304" pitchFamily="18" charset="0"/>
                <a:ea typeface="Times New Roman" panose="02020603050405020304" pitchFamily="18" charset="0"/>
                <a:cs typeface="Times New Roman"/>
              </a:rPr>
              <a:t>Журнал по прочим операциям (ф. 0504071)</a:t>
            </a:r>
            <a:r>
              <a:rPr lang="ru-RU" sz="1600" kern="0" dirty="0">
                <a:solidFill>
                  <a:prstClr val="black"/>
                </a:solidFill>
                <a:latin typeface="Times New Roman" panose="02020603050405020304" pitchFamily="18" charset="0"/>
                <a:ea typeface="Times New Roman" panose="02020603050405020304" pitchFamily="18" charset="0"/>
                <a:cs typeface="Times New Roman"/>
              </a:rPr>
              <a:t> </a:t>
            </a:r>
            <a:r>
              <a:rPr lang="ru-RU" sz="1600" kern="0" dirty="0">
                <a:solidFill>
                  <a:srgbClr val="000000"/>
                </a:solidFill>
                <a:latin typeface="Times New Roman" panose="02020603050405020304" pitchFamily="18" charset="0"/>
                <a:ea typeface="Times New Roman" panose="02020603050405020304" pitchFamily="18" charset="0"/>
                <a:cs typeface="Times New Roman"/>
              </a:rPr>
              <a:t>с признаком «Исправление ошибок прошлых лет»</a:t>
            </a:r>
            <a:endParaRPr lang="ru-RU" dirty="0"/>
          </a:p>
        </p:txBody>
      </p:sp>
      <p:sp>
        <p:nvSpPr>
          <p:cNvPr id="6" name="TextBox 5"/>
          <p:cNvSpPr txBox="1"/>
          <p:nvPr/>
        </p:nvSpPr>
        <p:spPr>
          <a:xfrm>
            <a:off x="643782" y="1302558"/>
            <a:ext cx="3023841"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a:solidFill>
                  <a:srgbClr val="000000"/>
                </a:solidFill>
                <a:latin typeface="Times New Roman" panose="02020603050405020304" pitchFamily="18" charset="0"/>
                <a:ea typeface="Times New Roman" panose="02020603050405020304" pitchFamily="18" charset="0"/>
              </a:rPr>
              <a:t>в </a:t>
            </a:r>
            <a:r>
              <a:rPr lang="ru-RU" dirty="0" smtClean="0">
                <a:solidFill>
                  <a:srgbClr val="000000"/>
                </a:solidFill>
                <a:latin typeface="Times New Roman" panose="02020603050405020304" pitchFamily="18" charset="0"/>
                <a:ea typeface="Times New Roman" panose="02020603050405020304" pitchFamily="18" charset="0"/>
              </a:rPr>
              <a:t>Главная книга </a:t>
            </a:r>
            <a:r>
              <a:rPr lang="ru-RU" dirty="0">
                <a:solidFill>
                  <a:srgbClr val="000000"/>
                </a:solidFill>
                <a:latin typeface="Times New Roman" panose="02020603050405020304" pitchFamily="18" charset="0"/>
                <a:ea typeface="Times New Roman" panose="02020603050405020304" pitchFamily="18" charset="0"/>
              </a:rPr>
              <a:t>(ф. 0504072</a:t>
            </a:r>
            <a:r>
              <a:rPr lang="ru-RU" dirty="0" smtClean="0">
                <a:solidFill>
                  <a:srgbClr val="000000"/>
                </a:solidFill>
                <a:latin typeface="Times New Roman" panose="02020603050405020304" pitchFamily="18" charset="0"/>
                <a:ea typeface="Times New Roman" panose="02020603050405020304" pitchFamily="18" charset="0"/>
              </a:rPr>
              <a:t>)</a:t>
            </a:r>
            <a:endParaRPr lang="ru-RU" dirty="0"/>
          </a:p>
        </p:txBody>
      </p:sp>
      <p:cxnSp>
        <p:nvCxnSpPr>
          <p:cNvPr id="10" name="Прямая со стрелкой 9"/>
          <p:cNvCxnSpPr>
            <a:endCxn id="6" idx="3"/>
          </p:cNvCxnSpPr>
          <p:nvPr/>
        </p:nvCxnSpPr>
        <p:spPr>
          <a:xfrm flipH="1">
            <a:off x="3667623" y="1487224"/>
            <a:ext cx="287449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1429129" y="2938908"/>
            <a:ext cx="1257780"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ru-RU" dirty="0" smtClean="0"/>
              <a:t>Ф. 0503168</a:t>
            </a:r>
            <a:endParaRPr lang="ru-RU" dirty="0"/>
          </a:p>
        </p:txBody>
      </p:sp>
      <p:sp>
        <p:nvSpPr>
          <p:cNvPr id="9" name="TextBox 8"/>
          <p:cNvSpPr txBox="1"/>
          <p:nvPr/>
        </p:nvSpPr>
        <p:spPr>
          <a:xfrm>
            <a:off x="1437608" y="3779382"/>
            <a:ext cx="1257780"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ru-RU" dirty="0" smtClean="0"/>
              <a:t>Ф. 0503121</a:t>
            </a:r>
            <a:endParaRPr lang="ru-RU" dirty="0"/>
          </a:p>
        </p:txBody>
      </p:sp>
      <p:sp>
        <p:nvSpPr>
          <p:cNvPr id="11" name="TextBox 10"/>
          <p:cNvSpPr txBox="1"/>
          <p:nvPr/>
        </p:nvSpPr>
        <p:spPr>
          <a:xfrm>
            <a:off x="1444817" y="4540478"/>
            <a:ext cx="1257780"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ru-RU" dirty="0" smtClean="0"/>
              <a:t>Ф. 0503110</a:t>
            </a:r>
            <a:endParaRPr lang="ru-RU" dirty="0"/>
          </a:p>
        </p:txBody>
      </p:sp>
      <p:cxnSp>
        <p:nvCxnSpPr>
          <p:cNvPr id="18" name="Прямая со стрелкой 17"/>
          <p:cNvCxnSpPr/>
          <p:nvPr/>
        </p:nvCxnSpPr>
        <p:spPr>
          <a:xfrm flipH="1" flipV="1">
            <a:off x="2686909" y="3258463"/>
            <a:ext cx="868885" cy="10319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2" name="Прямая со стрелкой 21"/>
          <p:cNvCxnSpPr>
            <a:endCxn id="9" idx="3"/>
          </p:cNvCxnSpPr>
          <p:nvPr/>
        </p:nvCxnSpPr>
        <p:spPr>
          <a:xfrm flipH="1" flipV="1">
            <a:off x="2695388" y="3964048"/>
            <a:ext cx="900977" cy="34961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5" name="Прямая со стрелкой 24"/>
          <p:cNvCxnSpPr/>
          <p:nvPr/>
        </p:nvCxnSpPr>
        <p:spPr>
          <a:xfrm flipH="1">
            <a:off x="2686909" y="4300783"/>
            <a:ext cx="868885" cy="55929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31" name="Овальная выноска 30"/>
          <p:cNvSpPr/>
          <p:nvPr/>
        </p:nvSpPr>
        <p:spPr>
          <a:xfrm>
            <a:off x="4214518" y="2505720"/>
            <a:ext cx="4384550" cy="3615878"/>
          </a:xfrm>
          <a:prstGeom prst="wedgeEllipseCallout">
            <a:avLst>
              <a:gd name="adj1" fmla="val -63817"/>
              <a:gd name="adj2" fmla="val 273"/>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dirty="0" smtClean="0"/>
              <a:t>Показатели изменений оборотов по увеличению, уменьшению активов, обязательств,  доходов, расходов в отчетности текущего финансового года отражаются </a:t>
            </a:r>
            <a:r>
              <a:rPr lang="ru-RU" sz="2000" b="1" dirty="0" smtClean="0">
                <a:solidFill>
                  <a:srgbClr val="FF0000"/>
                </a:solidFill>
              </a:rPr>
              <a:t>без учета операций по исправлении ошибок прошлых лет </a:t>
            </a:r>
            <a:endParaRPr lang="ru-RU" sz="2000" b="1" dirty="0">
              <a:solidFill>
                <a:srgbClr val="FF0000"/>
              </a:solidFill>
            </a:endParaRPr>
          </a:p>
        </p:txBody>
      </p:sp>
      <p:sp>
        <p:nvSpPr>
          <p:cNvPr id="3" name="Номер слайда 2"/>
          <p:cNvSpPr>
            <a:spLocks noGrp="1"/>
          </p:cNvSpPr>
          <p:nvPr>
            <p:ph type="sldNum" sz="quarter" idx="12"/>
          </p:nvPr>
        </p:nvSpPr>
        <p:spPr/>
        <p:txBody>
          <a:bodyPr/>
          <a:lstStyle/>
          <a:p>
            <a:fld id="{87CAACBE-3CA2-42B4-BAD1-73B4871560ED}" type="slidenum">
              <a:rPr lang="ru-RU" altLang="ru-RU" smtClean="0"/>
              <a:pPr/>
              <a:t>66</a:t>
            </a:fld>
            <a:endParaRPr lang="ru-RU" altLang="ru-RU"/>
          </a:p>
        </p:txBody>
      </p:sp>
      <p:cxnSp>
        <p:nvCxnSpPr>
          <p:cNvPr id="20" name="Прямая со стрелкой 19"/>
          <p:cNvCxnSpPr>
            <a:stCxn id="6" idx="2"/>
          </p:cNvCxnSpPr>
          <p:nvPr/>
        </p:nvCxnSpPr>
        <p:spPr>
          <a:xfrm>
            <a:off x="2155703" y="1671890"/>
            <a:ext cx="2560486" cy="143450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375834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 0503168</a:t>
            </a:r>
            <a:endParaRPr lang="ru-RU" dirty="0"/>
          </a:p>
        </p:txBody>
      </p:sp>
      <p:pic>
        <p:nvPicPr>
          <p:cNvPr id="5" name="Рисунок 4"/>
          <p:cNvPicPr>
            <a:picLocks noChangeAspect="1"/>
          </p:cNvPicPr>
          <p:nvPr/>
        </p:nvPicPr>
        <p:blipFill>
          <a:blip r:embed="rId2"/>
          <a:stretch>
            <a:fillRect/>
          </a:stretch>
        </p:blipFill>
        <p:spPr>
          <a:xfrm>
            <a:off x="355470" y="1065817"/>
            <a:ext cx="8784976" cy="4752528"/>
          </a:xfrm>
          <a:prstGeom prst="rect">
            <a:avLst/>
          </a:prstGeom>
        </p:spPr>
      </p:pic>
      <p:sp>
        <p:nvSpPr>
          <p:cNvPr id="7" name="TextBox 6"/>
          <p:cNvSpPr txBox="1"/>
          <p:nvPr/>
        </p:nvSpPr>
        <p:spPr>
          <a:xfrm>
            <a:off x="4792912" y="4714308"/>
            <a:ext cx="2443384"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t>входящие остатки с учетом изменений, связанных с исправлением ошибок прошлых лет </a:t>
            </a:r>
            <a:r>
              <a:rPr lang="ru-RU" b="1" dirty="0" smtClean="0"/>
              <a:t>1300000,0</a:t>
            </a:r>
            <a:r>
              <a:rPr lang="ru-RU" dirty="0" smtClean="0"/>
              <a:t>0</a:t>
            </a:r>
            <a:endParaRPr lang="ru-RU" dirty="0"/>
          </a:p>
        </p:txBody>
      </p:sp>
      <p:cxnSp>
        <p:nvCxnSpPr>
          <p:cNvPr id="25" name="Прямая соединительная линия 24"/>
          <p:cNvCxnSpPr/>
          <p:nvPr/>
        </p:nvCxnSpPr>
        <p:spPr>
          <a:xfrm>
            <a:off x="3491880" y="4509120"/>
            <a:ext cx="828092" cy="2160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flipH="1">
            <a:off x="3707904" y="4502733"/>
            <a:ext cx="612068" cy="1504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3491880" y="4856386"/>
            <a:ext cx="828092" cy="2287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V="1">
            <a:off x="3676830" y="4882484"/>
            <a:ext cx="576064" cy="17660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a:off x="4319972" y="5059086"/>
            <a:ext cx="431540" cy="5301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Прямая со стрелкой 36"/>
          <p:cNvCxnSpPr/>
          <p:nvPr/>
        </p:nvCxnSpPr>
        <p:spPr>
          <a:xfrm>
            <a:off x="4335782" y="4643541"/>
            <a:ext cx="431540" cy="9435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6300192" y="1577774"/>
            <a:ext cx="2843808"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t>Показатели по </a:t>
            </a:r>
            <a:r>
              <a:rPr lang="ru-RU" dirty="0" smtClean="0">
                <a:solidFill>
                  <a:srgbClr val="FF0000"/>
                </a:solidFill>
              </a:rPr>
              <a:t>увеличению, уменьшению оборотов по </a:t>
            </a:r>
            <a:r>
              <a:rPr lang="ru-RU" dirty="0" smtClean="0"/>
              <a:t>счету 010100000 отражаются без учета оборотов по операциям по исправлению ошибок прошлых лет</a:t>
            </a:r>
            <a:endParaRPr lang="ru-RU" dirty="0"/>
          </a:p>
        </p:txBody>
      </p:sp>
      <p:cxnSp>
        <p:nvCxnSpPr>
          <p:cNvPr id="40" name="Прямая со стрелкой 39"/>
          <p:cNvCxnSpPr/>
          <p:nvPr/>
        </p:nvCxnSpPr>
        <p:spPr>
          <a:xfrm flipH="1">
            <a:off x="4952997" y="3827685"/>
            <a:ext cx="3103187" cy="34077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2" name="Прямая со стрелкой 41"/>
          <p:cNvCxnSpPr>
            <a:stCxn id="38" idx="2"/>
          </p:cNvCxnSpPr>
          <p:nvPr/>
        </p:nvCxnSpPr>
        <p:spPr>
          <a:xfrm flipH="1">
            <a:off x="6787542" y="3886098"/>
            <a:ext cx="934554" cy="474894"/>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50" name="Прямоугольник 49"/>
          <p:cNvSpPr/>
          <p:nvPr/>
        </p:nvSpPr>
        <p:spPr>
          <a:xfrm>
            <a:off x="4368338" y="4081262"/>
            <a:ext cx="635710" cy="4966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Прямоугольник 50"/>
          <p:cNvSpPr/>
          <p:nvPr/>
        </p:nvSpPr>
        <p:spPr>
          <a:xfrm>
            <a:off x="6504591" y="4053287"/>
            <a:ext cx="537130" cy="55262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Номер слайда 2"/>
          <p:cNvSpPr>
            <a:spLocks noGrp="1"/>
          </p:cNvSpPr>
          <p:nvPr>
            <p:ph type="sldNum" sz="quarter" idx="12"/>
          </p:nvPr>
        </p:nvSpPr>
        <p:spPr/>
        <p:txBody>
          <a:bodyPr/>
          <a:lstStyle/>
          <a:p>
            <a:fld id="{87CAACBE-3CA2-42B4-BAD1-73B4871560ED}" type="slidenum">
              <a:rPr lang="ru-RU" altLang="ru-RU" smtClean="0"/>
              <a:pPr/>
              <a:t>67</a:t>
            </a:fld>
            <a:endParaRPr lang="ru-RU" altLang="ru-RU"/>
          </a:p>
        </p:txBody>
      </p:sp>
    </p:spTree>
    <p:extLst>
      <p:ext uri="{BB962C8B-B14F-4D97-AF65-F5344CB8AC3E}">
        <p14:creationId xmlns:p14="http://schemas.microsoft.com/office/powerpoint/2010/main" val="152294118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5059" y="41234"/>
            <a:ext cx="7920182" cy="380232"/>
          </a:xfrm>
        </p:spPr>
        <p:txBody>
          <a:bodyPr/>
          <a:lstStyle/>
          <a:p>
            <a:r>
              <a:rPr lang="ru-RU" dirty="0" smtClean="0"/>
              <a:t>Ф. 0503121</a:t>
            </a:r>
            <a:endParaRPr lang="ru-RU" dirty="0"/>
          </a:p>
        </p:txBody>
      </p:sp>
      <p:pic>
        <p:nvPicPr>
          <p:cNvPr id="4" name="Рисунок 3"/>
          <p:cNvPicPr>
            <a:picLocks noChangeAspect="1"/>
          </p:cNvPicPr>
          <p:nvPr/>
        </p:nvPicPr>
        <p:blipFill>
          <a:blip r:embed="rId2"/>
          <a:stretch>
            <a:fillRect/>
          </a:stretch>
        </p:blipFill>
        <p:spPr>
          <a:xfrm>
            <a:off x="-6850" y="3574980"/>
            <a:ext cx="9144000" cy="1249584"/>
          </a:xfrm>
          <a:prstGeom prst="rect">
            <a:avLst/>
          </a:prstGeom>
        </p:spPr>
      </p:pic>
      <p:pic>
        <p:nvPicPr>
          <p:cNvPr id="5" name="Рисунок 4"/>
          <p:cNvPicPr>
            <a:picLocks noChangeAspect="1"/>
          </p:cNvPicPr>
          <p:nvPr/>
        </p:nvPicPr>
        <p:blipFill>
          <a:blip r:embed="rId3"/>
          <a:stretch>
            <a:fillRect/>
          </a:stretch>
        </p:blipFill>
        <p:spPr>
          <a:xfrm>
            <a:off x="18030" y="508168"/>
            <a:ext cx="9144000" cy="2654157"/>
          </a:xfrm>
          <a:prstGeom prst="rect">
            <a:avLst/>
          </a:prstGeom>
        </p:spPr>
      </p:pic>
      <p:pic>
        <p:nvPicPr>
          <p:cNvPr id="6" name="Рисунок 5"/>
          <p:cNvPicPr>
            <a:picLocks noChangeAspect="1"/>
          </p:cNvPicPr>
          <p:nvPr/>
        </p:nvPicPr>
        <p:blipFill>
          <a:blip r:embed="rId4"/>
          <a:stretch>
            <a:fillRect/>
          </a:stretch>
        </p:blipFill>
        <p:spPr>
          <a:xfrm>
            <a:off x="18030" y="5036108"/>
            <a:ext cx="9144000" cy="794309"/>
          </a:xfrm>
          <a:prstGeom prst="rect">
            <a:avLst/>
          </a:prstGeom>
        </p:spPr>
      </p:pic>
      <p:cxnSp>
        <p:nvCxnSpPr>
          <p:cNvPr id="9" name="Прямая со стрелкой 8"/>
          <p:cNvCxnSpPr/>
          <p:nvPr/>
        </p:nvCxnSpPr>
        <p:spPr>
          <a:xfrm flipH="1" flipV="1">
            <a:off x="5341200" y="4168798"/>
            <a:ext cx="1450840" cy="693905"/>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1" name="Прямая со стрелкой 10"/>
          <p:cNvCxnSpPr/>
          <p:nvPr/>
        </p:nvCxnSpPr>
        <p:spPr>
          <a:xfrm flipH="1">
            <a:off x="5325030" y="4846089"/>
            <a:ext cx="1422350" cy="648900"/>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3" name="Прямая со стрелкой 12"/>
          <p:cNvCxnSpPr/>
          <p:nvPr/>
        </p:nvCxnSpPr>
        <p:spPr>
          <a:xfrm>
            <a:off x="6876257" y="4916157"/>
            <a:ext cx="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62" y="5949280"/>
            <a:ext cx="898207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Прямая со стрелкой 11"/>
          <p:cNvCxnSpPr/>
          <p:nvPr/>
        </p:nvCxnSpPr>
        <p:spPr>
          <a:xfrm flipH="1">
            <a:off x="5341200" y="4846089"/>
            <a:ext cx="1512521" cy="1499457"/>
          </a:xfrm>
          <a:prstGeom prst="straightConnector1">
            <a:avLst/>
          </a:prstGeom>
          <a:ln>
            <a:solidFill>
              <a:srgbClr val="C00000"/>
            </a:solidFill>
            <a:tailEnd type="arrow"/>
          </a:ln>
        </p:spPr>
        <p:style>
          <a:lnRef idx="2">
            <a:schemeClr val="accent2"/>
          </a:lnRef>
          <a:fillRef idx="0">
            <a:schemeClr val="accent2"/>
          </a:fillRef>
          <a:effectRef idx="1">
            <a:schemeClr val="accent2"/>
          </a:effectRef>
          <a:fontRef idx="minor">
            <a:schemeClr val="tx1"/>
          </a:fontRef>
        </p:style>
      </p:cxnSp>
      <p:sp>
        <p:nvSpPr>
          <p:cNvPr id="3" name="Номер слайда 2"/>
          <p:cNvSpPr>
            <a:spLocks noGrp="1"/>
          </p:cNvSpPr>
          <p:nvPr>
            <p:ph type="sldNum" sz="quarter" idx="12"/>
          </p:nvPr>
        </p:nvSpPr>
        <p:spPr/>
        <p:txBody>
          <a:bodyPr/>
          <a:lstStyle/>
          <a:p>
            <a:fld id="{87CAACBE-3CA2-42B4-BAD1-73B4871560ED}" type="slidenum">
              <a:rPr lang="ru-RU" altLang="ru-RU" smtClean="0"/>
              <a:pPr/>
              <a:t>68</a:t>
            </a:fld>
            <a:endParaRPr lang="ru-RU" altLang="ru-RU"/>
          </a:p>
        </p:txBody>
      </p:sp>
      <p:sp>
        <p:nvSpPr>
          <p:cNvPr id="16" name="Овал 15"/>
          <p:cNvSpPr/>
          <p:nvPr/>
        </p:nvSpPr>
        <p:spPr>
          <a:xfrm>
            <a:off x="4829612" y="6205337"/>
            <a:ext cx="595805" cy="572265"/>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t>731</a:t>
            </a:r>
          </a:p>
          <a:p>
            <a:pPr algn="ctr"/>
            <a:r>
              <a:rPr lang="ru-RU" sz="1200" dirty="0" smtClean="0"/>
              <a:t>831</a:t>
            </a:r>
            <a:endParaRPr lang="ru-RU" sz="1200" dirty="0"/>
          </a:p>
        </p:txBody>
      </p:sp>
      <p:sp>
        <p:nvSpPr>
          <p:cNvPr id="18" name="Овал 17"/>
          <p:cNvSpPr/>
          <p:nvPr/>
        </p:nvSpPr>
        <p:spPr>
          <a:xfrm>
            <a:off x="4838700" y="3890942"/>
            <a:ext cx="586717" cy="382658"/>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100" dirty="0" smtClean="0"/>
              <a:t>271</a:t>
            </a:r>
            <a:endParaRPr lang="ru-RU" sz="1100" dirty="0"/>
          </a:p>
        </p:txBody>
      </p:sp>
      <p:sp>
        <p:nvSpPr>
          <p:cNvPr id="21" name="Овал 20"/>
          <p:cNvSpPr/>
          <p:nvPr/>
        </p:nvSpPr>
        <p:spPr>
          <a:xfrm>
            <a:off x="4838700" y="5383203"/>
            <a:ext cx="595805" cy="518089"/>
          </a:xfrm>
          <a:prstGeom prst="ellipse">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t>310</a:t>
            </a:r>
          </a:p>
          <a:p>
            <a:pPr algn="ctr"/>
            <a:r>
              <a:rPr lang="ru-RU" sz="1200" dirty="0" smtClean="0"/>
              <a:t>41Х</a:t>
            </a:r>
            <a:endParaRPr lang="ru-RU" sz="1200" dirty="0"/>
          </a:p>
        </p:txBody>
      </p:sp>
      <p:sp>
        <p:nvSpPr>
          <p:cNvPr id="8" name="Прямоугольник 7"/>
          <p:cNvSpPr/>
          <p:nvPr/>
        </p:nvSpPr>
        <p:spPr>
          <a:xfrm>
            <a:off x="6205164" y="3266393"/>
            <a:ext cx="2915816" cy="3539430"/>
          </a:xfrm>
          <a:prstGeom prst="rect">
            <a:avLst/>
          </a:prstGeom>
          <a:ln w="38100"/>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1600" dirty="0">
                <a:solidFill>
                  <a:srgbClr val="000000"/>
                </a:solidFill>
                <a:latin typeface="Times New Roman" panose="02020603050405020304" pitchFamily="18" charset="0"/>
                <a:ea typeface="Calibri" panose="020F0502020204030204" pitchFamily="34" charset="0"/>
              </a:rPr>
              <a:t>В показатели, формируемые в графах 4, 5, 6 </a:t>
            </a:r>
            <a:r>
              <a:rPr lang="ru-RU" sz="1600" dirty="0" smtClean="0">
                <a:solidFill>
                  <a:srgbClr val="000000"/>
                </a:solidFill>
                <a:latin typeface="Times New Roman" panose="02020603050405020304" pitchFamily="18" charset="0"/>
                <a:ea typeface="Calibri" panose="020F0502020204030204" pitchFamily="34" charset="0"/>
              </a:rPr>
              <a:t>текущего </a:t>
            </a:r>
            <a:r>
              <a:rPr lang="ru-RU" sz="1600" dirty="0">
                <a:solidFill>
                  <a:srgbClr val="000000"/>
                </a:solidFill>
                <a:latin typeface="Times New Roman" panose="02020603050405020304" pitchFamily="18" charset="0"/>
                <a:ea typeface="Calibri" panose="020F0502020204030204" pitchFamily="34" charset="0"/>
              </a:rPr>
              <a:t>(отчетного) финансового года не включаются показатели </a:t>
            </a:r>
            <a:r>
              <a:rPr lang="ru-RU" sz="1600" b="1" dirty="0">
                <a:solidFill>
                  <a:srgbClr val="000000"/>
                </a:solidFill>
                <a:latin typeface="Times New Roman" panose="02020603050405020304" pitchFamily="18" charset="0"/>
                <a:ea typeface="Calibri" panose="020F0502020204030204" pitchFamily="34" charset="0"/>
              </a:rPr>
              <a:t>по изменениям доходов и расходов, а также показатели по увеличению (уменьшению) активов и обязательств</a:t>
            </a:r>
            <a:r>
              <a:rPr lang="ru-RU" sz="1600" dirty="0">
                <a:solidFill>
                  <a:srgbClr val="000000"/>
                </a:solidFill>
                <a:latin typeface="Times New Roman" panose="02020603050405020304" pitchFamily="18" charset="0"/>
                <a:ea typeface="Calibri" panose="020F0502020204030204" pitchFamily="34" charset="0"/>
              </a:rPr>
              <a:t>, сформированные в корреспонденции со счетами, предназначенными для отражения ошибок прошлых лет</a:t>
            </a:r>
            <a:endParaRPr lang="ru-RU" sz="1600" dirty="0"/>
          </a:p>
        </p:txBody>
      </p:sp>
    </p:spTree>
    <p:extLst>
      <p:ext uri="{BB962C8B-B14F-4D97-AF65-F5344CB8AC3E}">
        <p14:creationId xmlns:p14="http://schemas.microsoft.com/office/powerpoint/2010/main" val="278888645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8" y="0"/>
            <a:ext cx="7920182" cy="861774"/>
          </a:xfrm>
        </p:spPr>
        <p:txBody>
          <a:bodyPr/>
          <a:lstStyle/>
          <a:p>
            <a:r>
              <a:rPr lang="ru-RU" sz="2800"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Периодичность представления </a:t>
            </a:r>
            <a:r>
              <a:rPr lang="ru-RU" sz="2800"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Сведений           </a:t>
            </a:r>
            <a:r>
              <a:rPr lang="ru-RU" sz="2800"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(ф. </a:t>
            </a:r>
            <a:r>
              <a:rPr lang="ru-RU" sz="2800"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0503173),  (0503373), (ф. 0503773)</a:t>
            </a:r>
            <a:endParaRPr lang="ru-RU" dirty="0"/>
          </a:p>
        </p:txBody>
      </p:sp>
      <p:sp>
        <p:nvSpPr>
          <p:cNvPr id="3" name="Текст 2"/>
          <p:cNvSpPr>
            <a:spLocks noGrp="1"/>
          </p:cNvSpPr>
          <p:nvPr>
            <p:ph type="body" idx="1"/>
          </p:nvPr>
        </p:nvSpPr>
        <p:spPr>
          <a:xfrm>
            <a:off x="216338" y="1172023"/>
            <a:ext cx="8711322" cy="4775666"/>
          </a:xfrm>
        </p:spPr>
        <p:txBody>
          <a:bodyPr/>
          <a:lstStyle/>
          <a:p>
            <a:pPr marL="285750" indent="-285750" algn="just">
              <a:spcBef>
                <a:spcPts val="1100"/>
              </a:spcBef>
              <a:spcAft>
                <a:spcPts val="0"/>
              </a:spcAft>
              <a:buFont typeface="Arial" panose="020B0604020202020204" pitchFamily="34" charset="0"/>
              <a:buChar char="•"/>
            </a:pPr>
            <a:r>
              <a:rPr lang="ru-RU" sz="2800" b="1" dirty="0" smtClean="0">
                <a:solidFill>
                  <a:srgbClr val="FF0000"/>
                </a:solidFill>
                <a:latin typeface="Times New Roman" panose="02020603050405020304" pitchFamily="18" charset="0"/>
                <a:ea typeface="Times New Roman" panose="02020603050405020304" pitchFamily="18" charset="0"/>
                <a:cs typeface="Calibri" panose="020F0502020204030204" pitchFamily="34" charset="0"/>
              </a:rPr>
              <a:t> </a:t>
            </a:r>
            <a:r>
              <a:rPr lang="ru-RU" sz="28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годовая</a:t>
            </a:r>
          </a:p>
          <a:p>
            <a:pPr marL="285750" indent="-285750" algn="just">
              <a:spcBef>
                <a:spcPts val="1100"/>
              </a:spcBef>
              <a:spcAft>
                <a:spcPts val="0"/>
              </a:spcAft>
              <a:buFont typeface="Arial" panose="020B0604020202020204" pitchFamily="34" charset="0"/>
              <a:buChar char="•"/>
            </a:pPr>
            <a:r>
              <a:rPr lang="ru-RU" sz="2400" b="1"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в </a:t>
            </a:r>
            <a:r>
              <a:rPr lang="ru-RU" sz="2400" b="1"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течении финансового </a:t>
            </a:r>
            <a:r>
              <a:rPr lang="ru-RU" sz="2400" b="1"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года в составе отчетности </a:t>
            </a:r>
            <a:r>
              <a:rPr lang="ru-RU" sz="24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ru-RU" sz="2400"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на </a:t>
            </a:r>
            <a:r>
              <a:rPr lang="ru-RU" sz="2400"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дату реорганизации, ликвидации, и (или) по решению субъекта отчетности об раскрытии информации об исправлении им выявленных </a:t>
            </a:r>
            <a:r>
              <a:rPr lang="ru-RU" sz="2400"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ошибок прошлых лет, пересчетов показателей отчетности в течение </a:t>
            </a:r>
            <a:r>
              <a:rPr lang="ru-RU" sz="2400" dirty="0">
                <a:latin typeface="Times New Roman" panose="02020603050405020304" pitchFamily="18" charset="0"/>
                <a:ea typeface="Times New Roman" panose="02020603050405020304" pitchFamily="18" charset="0"/>
                <a:cs typeface="Times New Roman" panose="02020603050405020304" pitchFamily="18" charset="0"/>
              </a:rPr>
              <a:t>финансового </a:t>
            </a:r>
            <a:r>
              <a:rPr lang="ru-RU" sz="2400" dirty="0" smtClean="0">
                <a:latin typeface="Times New Roman" panose="02020603050405020304" pitchFamily="18" charset="0"/>
                <a:ea typeface="Times New Roman" panose="02020603050405020304" pitchFamily="18" charset="0"/>
                <a:cs typeface="Times New Roman" panose="02020603050405020304" pitchFamily="18" charset="0"/>
              </a:rPr>
              <a:t>года</a:t>
            </a:r>
          </a:p>
          <a:p>
            <a:pPr marL="285750" indent="-285750" algn="just">
              <a:spcBef>
                <a:spcPts val="1100"/>
              </a:spcBef>
              <a:spcAft>
                <a:spcPts val="0"/>
              </a:spcAft>
              <a:buFont typeface="Arial" panose="020B0604020202020204" pitchFamily="34" charset="0"/>
              <a:buChar char="•"/>
            </a:pPr>
            <a:r>
              <a:rPr lang="ru-RU"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ru-RU" sz="2400" b="1" dirty="0" smtClean="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на </a:t>
            </a:r>
            <a:r>
              <a:rPr lang="ru-RU" sz="2400" b="1" dirty="0">
                <a:solidFill>
                  <a:srgbClr val="000000"/>
                </a:solidFill>
                <a:latin typeface="Times New Roman" panose="02020603050405020304" pitchFamily="18" charset="0"/>
                <a:ea typeface="Times New Roman" panose="02020603050405020304" pitchFamily="18" charset="0"/>
                <a:cs typeface="Calibri" panose="020F0502020204030204" pitchFamily="34" charset="0"/>
              </a:rPr>
              <a:t>нерегулярной основе </a:t>
            </a:r>
            <a:r>
              <a:rPr lang="ru-RU" sz="2000" dirty="0" smtClean="0">
                <a:solidFill>
                  <a:srgbClr val="000000"/>
                </a:solidFill>
                <a:latin typeface="Times New Roman" panose="02020603050405020304" pitchFamily="18" charset="0"/>
                <a:ea typeface="Times New Roman" panose="02020603050405020304" pitchFamily="18" charset="0"/>
              </a:rPr>
              <a:t>- </a:t>
            </a:r>
            <a:r>
              <a:rPr lang="ru-RU" sz="2400" dirty="0" smtClean="0">
                <a:solidFill>
                  <a:srgbClr val="000000"/>
                </a:solidFill>
                <a:latin typeface="Times New Roman" panose="02020603050405020304" pitchFamily="18" charset="0"/>
                <a:ea typeface="Times New Roman" panose="02020603050405020304" pitchFamily="18" charset="0"/>
              </a:rPr>
              <a:t>в </a:t>
            </a:r>
            <a:r>
              <a:rPr lang="ru-RU" sz="2400" dirty="0">
                <a:solidFill>
                  <a:srgbClr val="000000"/>
                </a:solidFill>
                <a:latin typeface="Times New Roman" panose="02020603050405020304" pitchFamily="18" charset="0"/>
                <a:ea typeface="Times New Roman" panose="02020603050405020304" pitchFamily="18" charset="0"/>
              </a:rPr>
              <a:t>целях раскрытия информация об исправлении субъектом учета ошибок прошлых </a:t>
            </a:r>
            <a:r>
              <a:rPr lang="ru-RU" sz="2400" dirty="0" smtClean="0">
                <a:solidFill>
                  <a:srgbClr val="000000"/>
                </a:solidFill>
                <a:latin typeface="Times New Roman" panose="02020603050405020304" pitchFamily="18" charset="0"/>
                <a:ea typeface="Times New Roman" panose="02020603050405020304" pitchFamily="18" charset="0"/>
              </a:rPr>
              <a:t>лет,  </a:t>
            </a:r>
            <a:r>
              <a:rPr lang="ru-RU" sz="2400" dirty="0">
                <a:solidFill>
                  <a:srgbClr val="000000"/>
                </a:solidFill>
                <a:latin typeface="Times New Roman" panose="02020603050405020304" pitchFamily="18" charset="0"/>
                <a:ea typeface="Times New Roman" panose="02020603050405020304" pitchFamily="18" charset="0"/>
              </a:rPr>
              <a:t>пересчетов показателей </a:t>
            </a:r>
            <a:r>
              <a:rPr lang="ru-RU" sz="2400" dirty="0" smtClean="0">
                <a:solidFill>
                  <a:srgbClr val="000000"/>
                </a:solidFill>
                <a:latin typeface="Times New Roman" panose="02020603050405020304" pitchFamily="18" charset="0"/>
                <a:ea typeface="Times New Roman" panose="02020603050405020304" pitchFamily="18" charset="0"/>
              </a:rPr>
              <a:t>отчетности, </a:t>
            </a:r>
            <a:r>
              <a:rPr lang="ru-RU" sz="2000" dirty="0" smtClean="0">
                <a:solidFill>
                  <a:srgbClr val="000000"/>
                </a:solidFill>
                <a:latin typeface="Times New Roman" panose="02020603050405020304" pitchFamily="18" charset="0"/>
                <a:ea typeface="Times New Roman" panose="02020603050405020304" pitchFamily="18" charset="0"/>
              </a:rPr>
              <a:t> </a:t>
            </a:r>
            <a:r>
              <a:rPr lang="ru-RU" sz="2400" dirty="0" smtClean="0">
                <a:solidFill>
                  <a:srgbClr val="000000"/>
                </a:solidFill>
                <a:latin typeface="Times New Roman" panose="02020603050405020304" pitchFamily="18" charset="0"/>
                <a:ea typeface="Times New Roman" panose="02020603050405020304" pitchFamily="18" charset="0"/>
              </a:rPr>
              <a:t>по </a:t>
            </a:r>
            <a:r>
              <a:rPr lang="ru-RU" sz="2400" dirty="0">
                <a:solidFill>
                  <a:srgbClr val="000000"/>
                </a:solidFill>
                <a:latin typeface="Times New Roman" panose="02020603050405020304" pitchFamily="18" charset="0"/>
                <a:ea typeface="Times New Roman" panose="02020603050405020304" pitchFamily="18" charset="0"/>
              </a:rPr>
              <a:t>которой изменяются показатели, </a:t>
            </a:r>
            <a:r>
              <a:rPr lang="ru-RU" sz="2400" dirty="0" smtClean="0">
                <a:solidFill>
                  <a:srgbClr val="000000"/>
                </a:solidFill>
                <a:latin typeface="Times New Roman" panose="02020603050405020304" pitchFamily="18" charset="0"/>
                <a:ea typeface="Times New Roman" panose="02020603050405020304" pitchFamily="18" charset="0"/>
              </a:rPr>
              <a:t> включаемые в </a:t>
            </a:r>
            <a:r>
              <a:rPr lang="ru-RU" sz="2400" dirty="0">
                <a:solidFill>
                  <a:srgbClr val="000000"/>
                </a:solidFill>
                <a:latin typeface="Times New Roman" panose="02020603050405020304" pitchFamily="18" charset="0"/>
                <a:ea typeface="Times New Roman" panose="02020603050405020304" pitchFamily="18" charset="0"/>
              </a:rPr>
              <a:t>консолидированную бюджетную </a:t>
            </a:r>
            <a:r>
              <a:rPr lang="ru-RU" sz="2400" dirty="0" smtClean="0">
                <a:solidFill>
                  <a:srgbClr val="000000"/>
                </a:solidFill>
                <a:latin typeface="Times New Roman" panose="02020603050405020304" pitchFamily="18" charset="0"/>
                <a:ea typeface="Times New Roman" panose="02020603050405020304" pitchFamily="18" charset="0"/>
              </a:rPr>
              <a:t>отчетность (посредством </a:t>
            </a:r>
            <a:r>
              <a:rPr lang="ru-RU" sz="2400" dirty="0">
                <a:solidFill>
                  <a:srgbClr val="000000"/>
                </a:solidFill>
                <a:latin typeface="Times New Roman" panose="02020603050405020304" pitchFamily="18" charset="0"/>
                <a:ea typeface="Times New Roman" panose="02020603050405020304" pitchFamily="18" charset="0"/>
              </a:rPr>
              <a:t>информирования субъекта консолидированной отчетности</a:t>
            </a:r>
            <a:r>
              <a:rPr lang="ru-RU" sz="2400" dirty="0" smtClean="0">
                <a:solidFill>
                  <a:srgbClr val="000000"/>
                </a:solidFill>
                <a:latin typeface="Times New Roman" panose="02020603050405020304" pitchFamily="18" charset="0"/>
                <a:ea typeface="Times New Roman" panose="02020603050405020304" pitchFamily="18" charset="0"/>
              </a:rPr>
              <a:t>,)</a:t>
            </a:r>
            <a:endParaRPr lang="ru-RU" sz="2400" dirty="0"/>
          </a:p>
        </p:txBody>
      </p:sp>
      <p:sp>
        <p:nvSpPr>
          <p:cNvPr id="4" name="Номер слайда 3"/>
          <p:cNvSpPr>
            <a:spLocks noGrp="1"/>
          </p:cNvSpPr>
          <p:nvPr>
            <p:ph type="sldNum" sz="quarter" idx="12"/>
          </p:nvPr>
        </p:nvSpPr>
        <p:spPr/>
        <p:txBody>
          <a:bodyPr/>
          <a:lstStyle/>
          <a:p>
            <a:fld id="{87CAACBE-3CA2-42B4-BAD1-73B4871560ED}" type="slidenum">
              <a:rPr lang="ru-RU" altLang="ru-RU" smtClean="0"/>
              <a:pPr/>
              <a:t>69</a:t>
            </a:fld>
            <a:endParaRPr lang="ru-RU" altLang="ru-RU" dirty="0"/>
          </a:p>
        </p:txBody>
      </p:sp>
    </p:spTree>
    <p:extLst>
      <p:ext uri="{BB962C8B-B14F-4D97-AF65-F5344CB8AC3E}">
        <p14:creationId xmlns:p14="http://schemas.microsoft.com/office/powerpoint/2010/main" val="392561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3783217886"/>
              </p:ext>
            </p:extLst>
          </p:nvPr>
        </p:nvGraphicFramePr>
        <p:xfrm>
          <a:off x="216338" y="1172022"/>
          <a:ext cx="8711322" cy="4057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a:t>
            </a:fld>
            <a:endParaRPr lang="ru-RU" spc="-4" dirty="0">
              <a:latin typeface="Arial"/>
              <a:cs typeface="Arial"/>
            </a:endParaRPr>
          </a:p>
        </p:txBody>
      </p:sp>
    </p:spTree>
    <p:extLst>
      <p:ext uri="{BB962C8B-B14F-4D97-AF65-F5344CB8AC3E}">
        <p14:creationId xmlns:p14="http://schemas.microsoft.com/office/powerpoint/2010/main" val="236283912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8" y="44624"/>
            <a:ext cx="7920182" cy="760465"/>
          </a:xfrm>
        </p:spPr>
        <p:txBody>
          <a:bodyPr/>
          <a:lstStyle/>
          <a:p>
            <a:pPr algn="ctr"/>
            <a:r>
              <a:rPr lang="ru-RU" dirty="0"/>
              <a:t>Раскрытие информации об ошибках предшествующих </a:t>
            </a:r>
            <a:r>
              <a:rPr lang="ru-RU" dirty="0" smtClean="0"/>
              <a:t>годов</a:t>
            </a:r>
            <a:endParaRPr lang="ru-RU" dirty="0"/>
          </a:p>
        </p:txBody>
      </p:sp>
      <p:sp>
        <p:nvSpPr>
          <p:cNvPr id="3" name="Текст 2"/>
          <p:cNvSpPr>
            <a:spLocks noGrp="1"/>
          </p:cNvSpPr>
          <p:nvPr>
            <p:ph type="body" idx="1"/>
          </p:nvPr>
        </p:nvSpPr>
        <p:spPr>
          <a:xfrm>
            <a:off x="323528" y="2105250"/>
            <a:ext cx="8711322" cy="4801314"/>
          </a:xfrm>
        </p:spPr>
        <p:txBody>
          <a:bodyPr/>
          <a:lstStyle/>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algn="just">
              <a:spcAft>
                <a:spcPts val="0"/>
              </a:spcAft>
            </a:pPr>
            <a:endParaRPr lang="ru-RU" sz="2000" dirty="0" smtClean="0">
              <a:solidFill>
                <a:srgbClr val="000000"/>
              </a:solidFill>
              <a:latin typeface="Times New Roman" panose="02020603050405020304" pitchFamily="18" charset="0"/>
              <a:ea typeface="Times New Roman" panose="02020603050405020304" pitchFamily="18" charset="0"/>
            </a:endParaRPr>
          </a:p>
          <a:p>
            <a:pPr marL="12700" marR="12700" lvl="0" indent="431800" algn="just" defTabSz="914400" rtl="0" eaLnBrk="0" fontAlgn="base" latinLnBrk="0" hangingPunct="0">
              <a:lnSpc>
                <a:spcPct val="100000"/>
              </a:lnSpc>
              <a:spcBef>
                <a:spcPct val="20000"/>
              </a:spcBef>
              <a:spcAft>
                <a:spcPts val="0"/>
              </a:spcAft>
              <a:buClrTx/>
              <a:buSzTx/>
              <a:buFontTx/>
              <a:buNone/>
              <a:tabLst/>
              <a:defRPr/>
            </a:pPr>
            <a:r>
              <a:rPr lang="ru-RU" sz="2000" dirty="0" smtClean="0">
                <a:solidFill>
                  <a:srgbClr val="000000"/>
                </a:solidFill>
                <a:latin typeface="Times New Roman" panose="02020603050405020304" pitchFamily="18" charset="0"/>
                <a:ea typeface="Times New Roman" panose="02020603050405020304" pitchFamily="18" charset="0"/>
              </a:rPr>
              <a:t> </a:t>
            </a:r>
            <a:r>
              <a:rPr lang="ru-RU" sz="1600" dirty="0" smtClean="0">
                <a:solidFill>
                  <a:srgbClr val="000000"/>
                </a:solidFill>
                <a:latin typeface="Times New Roman" panose="02020603050405020304" pitchFamily="18" charset="0"/>
                <a:ea typeface="Times New Roman" panose="02020603050405020304" pitchFamily="18" charset="0"/>
              </a:rPr>
              <a:t> </a:t>
            </a:r>
            <a:r>
              <a:rPr lang="ru-RU" sz="2000" dirty="0" smtClean="0">
                <a:solidFill>
                  <a:srgbClr val="000000"/>
                </a:solidFill>
                <a:latin typeface="Times New Roman" panose="02020603050405020304" pitchFamily="18" charset="0"/>
                <a:ea typeface="Times New Roman" panose="02020603050405020304" pitchFamily="18" charset="0"/>
              </a:rPr>
              <a:t>3. </a:t>
            </a:r>
            <a:r>
              <a:rPr lang="ru-RU" sz="2000" b="1" dirty="0" smtClean="0">
                <a:solidFill>
                  <a:srgbClr val="000000"/>
                </a:solidFill>
                <a:latin typeface="Times New Roman" panose="02020603050405020304" pitchFamily="18" charset="0"/>
                <a:ea typeface="Times New Roman" panose="02020603050405020304" pitchFamily="18" charset="0"/>
              </a:rPr>
              <a:t>общая сумма корректировки на начало самого раннего из предшествующих годов</a:t>
            </a:r>
            <a:r>
              <a:rPr lang="ru-RU" sz="2000" dirty="0" smtClean="0">
                <a:solidFill>
                  <a:srgbClr val="000000"/>
                </a:solidFill>
                <a:latin typeface="Times New Roman" panose="02020603050405020304" pitchFamily="18" charset="0"/>
                <a:ea typeface="Times New Roman" panose="02020603050405020304" pitchFamily="18" charset="0"/>
              </a:rPr>
              <a:t>, для которого в бухгалтерской (финансовой) отчетности раскрываются сравнительные показатели</a:t>
            </a:r>
          </a:p>
          <a:p>
            <a:pPr marL="12700" marR="12700" lvl="0" indent="431800" algn="just" defTabSz="914400" rtl="0" eaLnBrk="0" fontAlgn="base" latinLnBrk="0" hangingPunct="0">
              <a:lnSpc>
                <a:spcPct val="100000"/>
              </a:lnSpc>
              <a:spcBef>
                <a:spcPct val="20000"/>
              </a:spcBef>
              <a:spcAft>
                <a:spcPts val="0"/>
              </a:spcAft>
              <a:buClrTx/>
              <a:buSzTx/>
              <a:buFontTx/>
              <a:buNone/>
              <a:tabLst/>
              <a:defRPr/>
            </a:pPr>
            <a:r>
              <a:rPr lang="ru-RU" sz="2000" b="1" dirty="0" smtClean="0">
                <a:solidFill>
                  <a:srgbClr val="000000"/>
                </a:solidFill>
                <a:latin typeface="Times New Roman" panose="02020603050405020304" pitchFamily="18" charset="0"/>
                <a:ea typeface="Times New Roman" panose="02020603050405020304" pitchFamily="18" charset="0"/>
              </a:rPr>
              <a:t>4. описание </a:t>
            </a:r>
            <a:r>
              <a:rPr lang="ru-RU" sz="2000" b="1" dirty="0">
                <a:solidFill>
                  <a:srgbClr val="000000"/>
                </a:solidFill>
                <a:latin typeface="Times New Roman" panose="02020603050405020304" pitchFamily="18" charset="0"/>
                <a:ea typeface="Times New Roman" panose="02020603050405020304" pitchFamily="18" charset="0"/>
              </a:rPr>
              <a:t>причин</a:t>
            </a:r>
            <a:r>
              <a:rPr lang="ru-RU" sz="2000" dirty="0">
                <a:solidFill>
                  <a:srgbClr val="000000"/>
                </a:solidFill>
                <a:latin typeface="Times New Roman" panose="02020603050405020304" pitchFamily="18" charset="0"/>
                <a:ea typeface="Times New Roman" panose="02020603050405020304" pitchFamily="18" charset="0"/>
              </a:rPr>
              <a:t>, по которым корректировка сравнительных показателей бухгалтерской (финансовой) отчетности за один или несколько предшествующих годов не представляется возможным, а также описание способа отражения исправления ошибки с указанием периода, в котором отражены исправления.</a:t>
            </a:r>
            <a:endParaRPr lang="ru-RU" sz="2000" dirty="0">
              <a:solidFill>
                <a:prstClr val="black"/>
              </a:solidFill>
              <a:latin typeface="Times New Roman" panose="02020603050405020304" pitchFamily="18" charset="0"/>
              <a:ea typeface="Times New Roman" panose="02020603050405020304" pitchFamily="18" charset="0"/>
            </a:endParaRPr>
          </a:p>
          <a:p>
            <a:pPr marL="12700" marR="12700" lvl="0" indent="431800" algn="just" defTabSz="914400" rtl="0" eaLnBrk="0" fontAlgn="base" latinLnBrk="0" hangingPunct="0">
              <a:lnSpc>
                <a:spcPct val="100000"/>
              </a:lnSpc>
              <a:spcBef>
                <a:spcPct val="20000"/>
              </a:spcBef>
              <a:spcAft>
                <a:spcPts val="0"/>
              </a:spcAft>
              <a:buClrTx/>
              <a:buSzTx/>
              <a:buFontTx/>
              <a:buNone/>
              <a:tabLst/>
              <a:defRPr/>
            </a:pPr>
            <a:endParaRPr lang="ru-RU" sz="2000" dirty="0" smtClean="0">
              <a:solidFill>
                <a:prstClr val="black"/>
              </a:solidFill>
              <a:latin typeface="Times New Roman" panose="02020603050405020304" pitchFamily="18" charset="0"/>
              <a:ea typeface="Times New Roman" panose="02020603050405020304" pitchFamily="18" charset="0"/>
            </a:endParaRPr>
          </a:p>
        </p:txBody>
      </p:sp>
      <p:sp>
        <p:nvSpPr>
          <p:cNvPr id="5" name="TextBox 4"/>
          <p:cNvSpPr txBox="1"/>
          <p:nvPr/>
        </p:nvSpPr>
        <p:spPr>
          <a:xfrm>
            <a:off x="5364088" y="2924944"/>
            <a:ext cx="184731" cy="369332"/>
          </a:xfrm>
          <a:prstGeom prst="rect">
            <a:avLst/>
          </a:prstGeom>
          <a:noFill/>
        </p:spPr>
        <p:txBody>
          <a:bodyPr wrap="none" rtlCol="0">
            <a:spAutoFit/>
          </a:bodyPr>
          <a:lstStyle/>
          <a:p>
            <a:endParaRPr lang="ru-RU" dirty="0">
              <a:solidFill>
                <a:prstClr val="black"/>
              </a:solidFill>
            </a:endParaRPr>
          </a:p>
        </p:txBody>
      </p:sp>
      <p:sp>
        <p:nvSpPr>
          <p:cNvPr id="7" name="TextBox 6"/>
          <p:cNvSpPr txBox="1"/>
          <p:nvPr/>
        </p:nvSpPr>
        <p:spPr>
          <a:xfrm>
            <a:off x="1187624" y="1628800"/>
            <a:ext cx="396262" cy="369332"/>
          </a:xfrm>
          <a:prstGeom prst="rect">
            <a:avLst/>
          </a:prstGeom>
          <a:noFill/>
        </p:spPr>
        <p:txBody>
          <a:bodyPr wrap="none" rtlCol="0">
            <a:spAutoFit/>
          </a:bodyPr>
          <a:lstStyle/>
          <a:p>
            <a:r>
              <a:rPr lang="ru-RU" dirty="0" smtClean="0">
                <a:solidFill>
                  <a:prstClr val="black"/>
                </a:solidFill>
              </a:rPr>
              <a:t>    </a:t>
            </a:r>
            <a:endParaRPr lang="ru-RU" dirty="0">
              <a:solidFill>
                <a:prstClr val="black"/>
              </a:solidFill>
            </a:endParaRPr>
          </a:p>
        </p:txBody>
      </p:sp>
      <p:sp>
        <p:nvSpPr>
          <p:cNvPr id="10" name="TextBox 9"/>
          <p:cNvSpPr txBox="1"/>
          <p:nvPr/>
        </p:nvSpPr>
        <p:spPr>
          <a:xfrm flipH="1">
            <a:off x="5398059" y="1042367"/>
            <a:ext cx="2941831"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dirty="0" smtClean="0">
                <a:solidFill>
                  <a:prstClr val="black"/>
                </a:solidFill>
              </a:rPr>
              <a:t>В </a:t>
            </a:r>
            <a:r>
              <a:rPr lang="ru-RU" dirty="0" smtClean="0">
                <a:solidFill>
                  <a:srgbClr val="000000"/>
                </a:solidFill>
                <a:latin typeface="Times New Roman" panose="02020603050405020304" pitchFamily="18" charset="0"/>
                <a:ea typeface="Times New Roman" panose="02020603050405020304" pitchFamily="18" charset="0"/>
              </a:rPr>
              <a:t>сопроводительном </a:t>
            </a:r>
            <a:r>
              <a:rPr lang="ru-RU" dirty="0">
                <a:solidFill>
                  <a:srgbClr val="000000"/>
                </a:solidFill>
                <a:latin typeface="Times New Roman" panose="02020603050405020304" pitchFamily="18" charset="0"/>
                <a:ea typeface="Times New Roman" panose="02020603050405020304" pitchFamily="18" charset="0"/>
              </a:rPr>
              <a:t>документе, содержащем пояснения к бухгалтерской (финансовой) отчетности при представлении отчетности</a:t>
            </a:r>
            <a:r>
              <a:rPr lang="ru-RU" dirty="0" smtClean="0">
                <a:solidFill>
                  <a:prstClr val="black"/>
                </a:solidFill>
              </a:rPr>
              <a:t> </a:t>
            </a:r>
            <a:endParaRPr lang="ru-RU" dirty="0">
              <a:solidFill>
                <a:prstClr val="black"/>
              </a:solidFill>
            </a:endParaRPr>
          </a:p>
        </p:txBody>
      </p:sp>
      <p:sp>
        <p:nvSpPr>
          <p:cNvPr id="13" name="TextBox 12"/>
          <p:cNvSpPr txBox="1"/>
          <p:nvPr/>
        </p:nvSpPr>
        <p:spPr>
          <a:xfrm>
            <a:off x="881246" y="1087747"/>
            <a:ext cx="278205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12700" marR="12700" algn="just"/>
            <a:r>
              <a:rPr lang="ru-RU" dirty="0">
                <a:solidFill>
                  <a:srgbClr val="000000"/>
                </a:solidFill>
                <a:latin typeface="Times New Roman" panose="02020603050405020304" pitchFamily="18" charset="0"/>
                <a:ea typeface="Times New Roman" panose="02020603050405020304" pitchFamily="18" charset="0"/>
              </a:rPr>
              <a:t>В текстовой части</a:t>
            </a:r>
          </a:p>
          <a:p>
            <a:pPr marL="12700" marR="12700" algn="just"/>
            <a:r>
              <a:rPr lang="ru-RU" dirty="0">
                <a:solidFill>
                  <a:srgbClr val="000000"/>
                </a:solidFill>
                <a:latin typeface="Times New Roman" panose="02020603050405020304" pitchFamily="18" charset="0"/>
                <a:ea typeface="Times New Roman" panose="02020603050405020304" pitchFamily="18" charset="0"/>
              </a:rPr>
              <a:t> Пояснительной записки</a:t>
            </a:r>
          </a:p>
          <a:p>
            <a:pPr marL="12700" marR="12700" algn="just"/>
            <a:r>
              <a:rPr lang="ru-RU" dirty="0">
                <a:solidFill>
                  <a:srgbClr val="000000"/>
                </a:solidFill>
                <a:latin typeface="Times New Roman" panose="02020603050405020304" pitchFamily="18" charset="0"/>
                <a:ea typeface="Times New Roman" panose="02020603050405020304" pitchFamily="18" charset="0"/>
              </a:rPr>
              <a:t> (ф. 0503160</a:t>
            </a:r>
            <a:r>
              <a:rPr lang="ru-RU" dirty="0" smtClean="0">
                <a:solidFill>
                  <a:srgbClr val="000000"/>
                </a:solidFill>
                <a:latin typeface="Times New Roman" panose="02020603050405020304" pitchFamily="18" charset="0"/>
                <a:ea typeface="Times New Roman" panose="02020603050405020304" pitchFamily="18" charset="0"/>
              </a:rPr>
              <a:t>)</a:t>
            </a:r>
            <a:endParaRPr lang="ru-RU" dirty="0">
              <a:solidFill>
                <a:prstClr val="black"/>
              </a:solidFill>
            </a:endParaRPr>
          </a:p>
        </p:txBody>
      </p:sp>
      <p:sp>
        <p:nvSpPr>
          <p:cNvPr id="14" name="TextBox 13"/>
          <p:cNvSpPr txBox="1"/>
          <p:nvPr/>
        </p:nvSpPr>
        <p:spPr>
          <a:xfrm>
            <a:off x="4221020" y="1223256"/>
            <a:ext cx="711021" cy="369332"/>
          </a:xfrm>
          <a:prstGeom prst="rect">
            <a:avLst/>
          </a:prstGeom>
          <a:noFill/>
        </p:spPr>
        <p:txBody>
          <a:bodyPr wrap="square" rtlCol="0">
            <a:spAutoFit/>
          </a:bodyPr>
          <a:lstStyle/>
          <a:p>
            <a:r>
              <a:rPr lang="ru-RU" dirty="0" smtClean="0">
                <a:solidFill>
                  <a:prstClr val="black"/>
                </a:solidFill>
              </a:rPr>
              <a:t>ИЛИ</a:t>
            </a:r>
            <a:endParaRPr lang="ru-RU" dirty="0">
              <a:solidFill>
                <a:prstClr val="black"/>
              </a:solidFill>
            </a:endParaRPr>
          </a:p>
        </p:txBody>
      </p:sp>
      <p:sp>
        <p:nvSpPr>
          <p:cNvPr id="15" name="TextBox 14"/>
          <p:cNvSpPr txBox="1"/>
          <p:nvPr/>
        </p:nvSpPr>
        <p:spPr>
          <a:xfrm>
            <a:off x="323528" y="1733810"/>
            <a:ext cx="8164190" cy="2302169"/>
          </a:xfrm>
          <a:prstGeom prst="rect">
            <a:avLst/>
          </a:prstGeom>
          <a:noFill/>
        </p:spPr>
        <p:txBody>
          <a:bodyPr wrap="square" rtlCol="0">
            <a:spAutoFit/>
          </a:bodyPr>
          <a:lstStyle/>
          <a:p>
            <a:pPr marL="12700" lvl="0" indent="431800" algn="just" eaLnBrk="0" fontAlgn="base" hangingPunct="0">
              <a:spcBef>
                <a:spcPct val="20000"/>
              </a:spcBef>
            </a:pPr>
            <a:endParaRPr lang="ru-RU" dirty="0" smtClean="0">
              <a:solidFill>
                <a:prstClr val="black"/>
              </a:solidFill>
              <a:latin typeface="Times New Roman" panose="02020603050405020304" pitchFamily="18" charset="0"/>
              <a:ea typeface="Times New Roman" panose="02020603050405020304" pitchFamily="18" charset="0"/>
            </a:endParaRPr>
          </a:p>
          <a:p>
            <a:pPr marL="12700" lvl="0" indent="431800" algn="just" eaLnBrk="0" fontAlgn="base" hangingPunct="0">
              <a:spcBef>
                <a:spcPct val="20000"/>
              </a:spcBef>
            </a:pPr>
            <a:endParaRPr lang="ru-RU" dirty="0" smtClean="0">
              <a:solidFill>
                <a:prstClr val="black"/>
              </a:solidFill>
              <a:latin typeface="Times New Roman" panose="02020603050405020304" pitchFamily="18" charset="0"/>
              <a:ea typeface="Times New Roman" panose="02020603050405020304" pitchFamily="18" charset="0"/>
            </a:endParaRPr>
          </a:p>
          <a:p>
            <a:pPr marL="12700" lvl="0" indent="431800" algn="just" eaLnBrk="0" fontAlgn="base" hangingPunct="0">
              <a:spcBef>
                <a:spcPct val="20000"/>
              </a:spcBef>
            </a:pPr>
            <a:r>
              <a:rPr lang="ru-RU" dirty="0" smtClean="0">
                <a:solidFill>
                  <a:prstClr val="black"/>
                </a:solidFill>
                <a:latin typeface="Times New Roman" panose="02020603050405020304" pitchFamily="18" charset="0"/>
                <a:ea typeface="Times New Roman" panose="02020603050405020304" pitchFamily="18" charset="0"/>
              </a:rPr>
              <a:t>1</a:t>
            </a:r>
            <a:r>
              <a:rPr lang="ru-RU" dirty="0">
                <a:solidFill>
                  <a:srgbClr val="FF0000"/>
                </a:solidFill>
                <a:latin typeface="Times New Roman" panose="02020603050405020304" pitchFamily="18" charset="0"/>
                <a:ea typeface="Times New Roman" panose="02020603050405020304" pitchFamily="18" charset="0"/>
              </a:rPr>
              <a:t>. </a:t>
            </a:r>
            <a:r>
              <a:rPr lang="ru-RU" dirty="0" smtClean="0">
                <a:solidFill>
                  <a:srgbClr val="FF0000"/>
                </a:solidFill>
                <a:latin typeface="Times New Roman" panose="02020603050405020304" pitchFamily="18" charset="0"/>
                <a:ea typeface="Times New Roman" panose="02020603050405020304" pitchFamily="18" charset="0"/>
              </a:rPr>
              <a:t>   </a:t>
            </a:r>
            <a:r>
              <a:rPr lang="ru-RU" sz="2000" b="1" kern="0" dirty="0" smtClean="0">
                <a:solidFill>
                  <a:prstClr val="black"/>
                </a:solidFill>
                <a:latin typeface="Times New Roman" panose="02020603050405020304" pitchFamily="18" charset="0"/>
                <a:ea typeface="Times New Roman" panose="02020603050405020304" pitchFamily="18" charset="0"/>
                <a:cs typeface="Times New Roman"/>
              </a:rPr>
              <a:t>описание </a:t>
            </a:r>
            <a:r>
              <a:rPr lang="ru-RU" sz="2000" b="1" kern="0" dirty="0">
                <a:solidFill>
                  <a:prstClr val="black"/>
                </a:solidFill>
                <a:latin typeface="Times New Roman" panose="02020603050405020304" pitchFamily="18" charset="0"/>
                <a:ea typeface="Times New Roman" panose="02020603050405020304" pitchFamily="18" charset="0"/>
                <a:cs typeface="Times New Roman"/>
              </a:rPr>
              <a:t>ошибки</a:t>
            </a:r>
            <a:endParaRPr lang="ru-RU" sz="2000" kern="0" dirty="0">
              <a:solidFill>
                <a:prstClr val="black"/>
              </a:solidFill>
              <a:latin typeface="Times New Roman" panose="02020603050405020304" pitchFamily="18" charset="0"/>
              <a:ea typeface="Times New Roman" panose="02020603050405020304" pitchFamily="18" charset="0"/>
              <a:cs typeface="Times New Roman"/>
            </a:endParaRPr>
          </a:p>
          <a:p>
            <a:pPr marL="12700" marR="12700" algn="just"/>
            <a:r>
              <a:rPr lang="ru-RU" dirty="0" smtClean="0">
                <a:solidFill>
                  <a:srgbClr val="000000"/>
                </a:solidFill>
                <a:latin typeface="Times New Roman" panose="02020603050405020304" pitchFamily="18" charset="0"/>
                <a:ea typeface="Times New Roman" panose="02020603050405020304" pitchFamily="18" charset="0"/>
              </a:rPr>
              <a:t>        2</a:t>
            </a:r>
            <a:r>
              <a:rPr lang="ru-RU" dirty="0">
                <a:solidFill>
                  <a:srgbClr val="000000"/>
                </a:solidFill>
                <a:latin typeface="Times New Roman" panose="02020603050405020304" pitchFamily="18" charset="0"/>
                <a:ea typeface="Times New Roman" panose="02020603050405020304" pitchFamily="18" charset="0"/>
              </a:rPr>
              <a:t>. </a:t>
            </a:r>
            <a:r>
              <a:rPr lang="ru-RU" sz="2000" b="1" kern="0" dirty="0">
                <a:solidFill>
                  <a:srgbClr val="000000"/>
                </a:solidFill>
                <a:latin typeface="Times New Roman" panose="02020603050405020304" pitchFamily="18" charset="0"/>
                <a:ea typeface="Times New Roman" panose="02020603050405020304" pitchFamily="18" charset="0"/>
                <a:cs typeface="Times New Roman"/>
              </a:rPr>
              <a:t>сумма корректировки по каждой статье </a:t>
            </a:r>
            <a:r>
              <a:rPr lang="ru-RU" sz="2000" kern="0" dirty="0">
                <a:solidFill>
                  <a:srgbClr val="000000"/>
                </a:solidFill>
                <a:latin typeface="Times New Roman" panose="02020603050405020304" pitchFamily="18" charset="0"/>
                <a:ea typeface="Times New Roman" panose="02020603050405020304" pitchFamily="18" charset="0"/>
                <a:cs typeface="Times New Roman"/>
              </a:rPr>
              <a:t>бухгалтерской (финансовой) отчетности за каждый из предшествующих годов, для которых в бухгалтерской (финансовой) отчетности раскрываются сравнительные </a:t>
            </a:r>
            <a:r>
              <a:rPr lang="ru-RU" sz="2000" kern="0" dirty="0" smtClean="0">
                <a:solidFill>
                  <a:srgbClr val="000000"/>
                </a:solidFill>
                <a:latin typeface="Times New Roman" panose="02020603050405020304" pitchFamily="18" charset="0"/>
                <a:ea typeface="Times New Roman" panose="02020603050405020304" pitchFamily="18" charset="0"/>
                <a:cs typeface="Times New Roman"/>
              </a:rPr>
              <a:t>показатели</a:t>
            </a:r>
            <a:endParaRPr lang="ru-RU" dirty="0">
              <a:solidFill>
                <a:prstClr val="black"/>
              </a:solidFill>
            </a:endParaRPr>
          </a:p>
        </p:txBody>
      </p:sp>
      <p:sp>
        <p:nvSpPr>
          <p:cNvPr id="20" name="Выгнутая влево стрелка 19"/>
          <p:cNvSpPr/>
          <p:nvPr/>
        </p:nvSpPr>
        <p:spPr>
          <a:xfrm rot="525603">
            <a:off x="118165" y="1618251"/>
            <a:ext cx="689280" cy="117623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16" name="Выгнутая влево стрелка 15"/>
          <p:cNvSpPr/>
          <p:nvPr/>
        </p:nvSpPr>
        <p:spPr>
          <a:xfrm rot="525603" flipH="1">
            <a:off x="3685457" y="1668108"/>
            <a:ext cx="607646" cy="119385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70</a:t>
            </a:fld>
            <a:endParaRPr lang="ru-RU" spc="-4" dirty="0">
              <a:latin typeface="Arial"/>
              <a:cs typeface="Arial"/>
            </a:endParaRPr>
          </a:p>
        </p:txBody>
      </p:sp>
    </p:spTree>
    <p:extLst>
      <p:ext uri="{BB962C8B-B14F-4D97-AF65-F5344CB8AC3E}">
        <p14:creationId xmlns:p14="http://schemas.microsoft.com/office/powerpoint/2010/main" val="20395489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323528" y="2564904"/>
            <a:ext cx="8711322" cy="738664"/>
          </a:xfrm>
        </p:spPr>
        <p:txBody>
          <a:bodyPr/>
          <a:lstStyle/>
          <a:p>
            <a:pPr algn="ctr"/>
            <a:r>
              <a:rPr lang="ru-RU" sz="4800" dirty="0" smtClean="0"/>
              <a:t>СПАСИБО ЗА ВНИМАНИЕ!</a:t>
            </a:r>
            <a:endParaRPr lang="ru-RU" sz="4800" dirty="0"/>
          </a:p>
        </p:txBody>
      </p:sp>
      <p:sp>
        <p:nvSpPr>
          <p:cNvPr id="2" name="Номер слайда 1"/>
          <p:cNvSpPr>
            <a:spLocks noGrp="1"/>
          </p:cNvSpPr>
          <p:nvPr>
            <p:ph type="sldNum" sz="quarter" idx="12"/>
          </p:nvPr>
        </p:nvSpPr>
        <p:spPr/>
        <p:txBody>
          <a:bodyPr/>
          <a:lstStyle/>
          <a:p>
            <a:fld id="{87CAACBE-3CA2-42B4-BAD1-73B4871560ED}" type="slidenum">
              <a:rPr lang="ru-RU" altLang="ru-RU" smtClean="0"/>
              <a:pPr/>
              <a:t>71</a:t>
            </a:fld>
            <a:endParaRPr lang="ru-RU" altLang="ru-RU"/>
          </a:p>
        </p:txBody>
      </p:sp>
    </p:spTree>
    <p:extLst>
      <p:ext uri="{BB962C8B-B14F-4D97-AF65-F5344CB8AC3E}">
        <p14:creationId xmlns:p14="http://schemas.microsoft.com/office/powerpoint/2010/main" val="200380312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81634" y="839152"/>
            <a:ext cx="2017059" cy="359989"/>
          </a:xfrm>
          <a:prstGeom prst="rect">
            <a:avLst/>
          </a:prstGeom>
          <a:blipFill>
            <a:blip r:embed="rId3" cstate="print"/>
            <a:stretch>
              <a:fillRect/>
            </a:stretch>
          </a:blipFill>
        </p:spPr>
        <p:txBody>
          <a:bodyPr wrap="square" lIns="0" tIns="0" rIns="0" bIns="0" rtlCol="0"/>
          <a:lstStyle/>
          <a:p>
            <a:pPr defTabSz="806867">
              <a:defRPr/>
            </a:pPr>
            <a:endParaRPr sz="1588" dirty="0">
              <a:solidFill>
                <a:prstClr val="black"/>
              </a:solidFill>
            </a:endParaRPr>
          </a:p>
        </p:txBody>
      </p:sp>
      <p:sp>
        <p:nvSpPr>
          <p:cNvPr id="3" name="object 3"/>
          <p:cNvSpPr/>
          <p:nvPr/>
        </p:nvSpPr>
        <p:spPr>
          <a:xfrm>
            <a:off x="403412" y="672353"/>
            <a:ext cx="3092824" cy="672353"/>
          </a:xfrm>
          <a:custGeom>
            <a:avLst/>
            <a:gdLst/>
            <a:ahLst/>
            <a:cxnLst/>
            <a:rect l="l" t="t" r="r" b="b"/>
            <a:pathLst>
              <a:path w="3505200" h="762000">
                <a:moveTo>
                  <a:pt x="0" y="762000"/>
                </a:moveTo>
                <a:lnTo>
                  <a:pt x="3505200" y="762000"/>
                </a:lnTo>
                <a:lnTo>
                  <a:pt x="3505200" y="0"/>
                </a:lnTo>
                <a:lnTo>
                  <a:pt x="0" y="0"/>
                </a:lnTo>
                <a:lnTo>
                  <a:pt x="0" y="762000"/>
                </a:lnTo>
                <a:close/>
              </a:path>
            </a:pathLst>
          </a:custGeom>
          <a:solidFill>
            <a:srgbClr val="FFFFFF"/>
          </a:solidFill>
        </p:spPr>
        <p:txBody>
          <a:bodyPr wrap="square" lIns="0" tIns="0" rIns="0" bIns="0" rtlCol="0"/>
          <a:lstStyle/>
          <a:p>
            <a:pPr defTabSz="806867">
              <a:defRPr/>
            </a:pPr>
            <a:endParaRPr sz="1588" dirty="0">
              <a:solidFill>
                <a:prstClr val="black"/>
              </a:solidFill>
            </a:endParaRPr>
          </a:p>
        </p:txBody>
      </p:sp>
      <p:sp>
        <p:nvSpPr>
          <p:cNvPr id="4" name="object 4"/>
          <p:cNvSpPr/>
          <p:nvPr/>
        </p:nvSpPr>
        <p:spPr>
          <a:xfrm>
            <a:off x="982912" y="1997896"/>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5" name="object 5"/>
          <p:cNvSpPr/>
          <p:nvPr/>
        </p:nvSpPr>
        <p:spPr>
          <a:xfrm>
            <a:off x="6320118" y="2017059"/>
            <a:ext cx="0" cy="1985122"/>
          </a:xfrm>
          <a:custGeom>
            <a:avLst/>
            <a:gdLst/>
            <a:ahLst/>
            <a:cxnLst/>
            <a:rect l="l" t="t" r="r" b="b"/>
            <a:pathLst>
              <a:path h="2249804">
                <a:moveTo>
                  <a:pt x="0" y="0"/>
                </a:moveTo>
                <a:lnTo>
                  <a:pt x="0" y="2249424"/>
                </a:lnTo>
              </a:path>
            </a:pathLst>
          </a:custGeom>
          <a:ln w="76200">
            <a:solidFill>
              <a:srgbClr val="096234"/>
            </a:solidFill>
          </a:ln>
        </p:spPr>
        <p:txBody>
          <a:bodyPr wrap="square" lIns="0" tIns="0" rIns="0" bIns="0" rtlCol="0"/>
          <a:lstStyle/>
          <a:p>
            <a:pPr defTabSz="806867">
              <a:defRPr/>
            </a:pPr>
            <a:endParaRPr sz="1588" dirty="0">
              <a:solidFill>
                <a:prstClr val="black"/>
              </a:solidFill>
            </a:endParaRPr>
          </a:p>
        </p:txBody>
      </p:sp>
      <p:sp>
        <p:nvSpPr>
          <p:cNvPr id="6" name="object 6"/>
          <p:cNvSpPr txBox="1">
            <a:spLocks noGrp="1"/>
          </p:cNvSpPr>
          <p:nvPr>
            <p:ph type="title"/>
          </p:nvPr>
        </p:nvSpPr>
        <p:spPr>
          <a:xfrm>
            <a:off x="1052994" y="2128558"/>
            <a:ext cx="4895290" cy="5574475"/>
          </a:xfrm>
          <a:prstGeom prst="rect">
            <a:avLst/>
          </a:prstGeom>
        </p:spPr>
        <p:txBody>
          <a:bodyPr vert="horz" wrap="square" lIns="0" tIns="0" rIns="0" bIns="0" rtlCol="0">
            <a:spAutoFit/>
          </a:bodyPr>
          <a:lstStyle/>
          <a:p>
            <a:pPr algn="ctr">
              <a:spcAft>
                <a:spcPts val="0"/>
              </a:spcAft>
            </a:pPr>
            <a:r>
              <a:rPr lang="ru-RU" sz="2824" b="0" dirty="0" smtClean="0">
                <a:solidFill>
                  <a:srgbClr val="000000"/>
                </a:solidFill>
              </a:rPr>
              <a:t>«</a:t>
            </a:r>
            <a:r>
              <a:rPr lang="ru-RU" sz="3200" b="0" dirty="0" smtClean="0">
                <a:latin typeface="Times New Roman" panose="02020603050405020304" pitchFamily="18" charset="0"/>
                <a:ea typeface="Times New Roman" panose="02020603050405020304" pitchFamily="18" charset="0"/>
              </a:rPr>
              <a:t>Федеральный стандарт бухгалтерского учета </a:t>
            </a:r>
            <a:r>
              <a:rPr lang="ru-RU" sz="2800" b="0" dirty="0" smtClean="0">
                <a:latin typeface="Times New Roman" panose="02020603050405020304" pitchFamily="18" charset="0"/>
                <a:ea typeface="Times New Roman" panose="02020603050405020304" pitchFamily="18" charset="0"/>
              </a:rPr>
              <a:t/>
            </a:r>
            <a:br>
              <a:rPr lang="ru-RU" sz="2800" b="0" dirty="0" smtClean="0">
                <a:latin typeface="Times New Roman" panose="02020603050405020304" pitchFamily="18" charset="0"/>
                <a:ea typeface="Times New Roman" panose="02020603050405020304" pitchFamily="18" charset="0"/>
              </a:rPr>
            </a:br>
            <a:r>
              <a:rPr lang="ru-RU" sz="3200" b="0" dirty="0" smtClean="0">
                <a:latin typeface="Times New Roman" panose="02020603050405020304" pitchFamily="18" charset="0"/>
                <a:ea typeface="Times New Roman" panose="02020603050405020304" pitchFamily="18" charset="0"/>
              </a:rPr>
              <a:t>для организаций государственного сектора </a:t>
            </a:r>
            <a:r>
              <a:rPr lang="ru-RU" sz="2800" b="0" dirty="0" smtClean="0">
                <a:latin typeface="Times New Roman" panose="02020603050405020304" pitchFamily="18" charset="0"/>
                <a:ea typeface="Times New Roman" panose="02020603050405020304" pitchFamily="18" charset="0"/>
              </a:rPr>
              <a:t/>
            </a:r>
            <a:br>
              <a:rPr lang="ru-RU" sz="2800" b="0" dirty="0" smtClean="0">
                <a:latin typeface="Times New Roman" panose="02020603050405020304" pitchFamily="18" charset="0"/>
                <a:ea typeface="Times New Roman" panose="02020603050405020304" pitchFamily="18" charset="0"/>
              </a:rPr>
            </a:br>
            <a:r>
              <a:rPr lang="ru-RU" sz="3200" b="0" dirty="0" smtClean="0">
                <a:latin typeface="Times New Roman" panose="02020603050405020304" pitchFamily="18" charset="0"/>
                <a:ea typeface="Times New Roman" panose="02020603050405020304" pitchFamily="18" charset="0"/>
              </a:rPr>
              <a:t>«</a:t>
            </a:r>
            <a:r>
              <a:rPr lang="ru-RU" sz="3200" b="0" dirty="0">
                <a:latin typeface="Times New Roman" panose="02020603050405020304" pitchFamily="18" charset="0"/>
                <a:ea typeface="Times New Roman" panose="02020603050405020304" pitchFamily="18" charset="0"/>
              </a:rPr>
              <a:t>События после отчетной </a:t>
            </a:r>
            <a:r>
              <a:rPr lang="ru-RU" sz="3200" b="0" dirty="0" smtClean="0">
                <a:latin typeface="Times New Roman" panose="02020603050405020304" pitchFamily="18" charset="0"/>
                <a:ea typeface="Times New Roman" panose="02020603050405020304" pitchFamily="18" charset="0"/>
              </a:rPr>
              <a:t>даты»</a:t>
            </a:r>
            <a:br>
              <a:rPr lang="ru-RU" sz="3200" b="0" dirty="0" smtClean="0">
                <a:latin typeface="Times New Roman" panose="02020603050405020304" pitchFamily="18" charset="0"/>
                <a:ea typeface="Times New Roman" panose="02020603050405020304" pitchFamily="18" charset="0"/>
              </a:rPr>
            </a:br>
            <a:r>
              <a:rPr lang="ru-RU" sz="3200" b="0" dirty="0" smtClean="0">
                <a:latin typeface="Times New Roman" panose="02020603050405020304" pitchFamily="18" charset="0"/>
                <a:ea typeface="Times New Roman" panose="02020603050405020304" pitchFamily="18" charset="0"/>
              </a:rPr>
              <a:t>30.12.2017 №275н</a:t>
            </a:r>
            <a:r>
              <a:rPr lang="ru-RU" sz="3200" b="0" dirty="0">
                <a:latin typeface="Times New Roman" panose="02020603050405020304" pitchFamily="18" charset="0"/>
                <a:ea typeface="Times New Roman" panose="02020603050405020304" pitchFamily="18" charset="0"/>
              </a:rPr>
              <a:t/>
            </a:r>
            <a:br>
              <a:rPr lang="ru-RU" sz="3200" b="0" dirty="0">
                <a:latin typeface="Times New Roman" panose="02020603050405020304" pitchFamily="18" charset="0"/>
                <a:ea typeface="Times New Roman" panose="02020603050405020304" pitchFamily="18" charset="0"/>
              </a:rPr>
            </a:br>
            <a:r>
              <a:rPr lang="ru-RU" sz="3200" b="0" dirty="0">
                <a:latin typeface="Times New Roman" panose="02020603050405020304" pitchFamily="18" charset="0"/>
                <a:ea typeface="Times New Roman" panose="02020603050405020304" pitchFamily="18" charset="0"/>
              </a:rPr>
              <a:t/>
            </a:r>
            <a:br>
              <a:rPr lang="ru-RU" sz="3200" b="0" dirty="0">
                <a:latin typeface="Times New Roman" panose="02020603050405020304" pitchFamily="18" charset="0"/>
                <a:ea typeface="Times New Roman" panose="02020603050405020304" pitchFamily="18" charset="0"/>
              </a:rPr>
            </a:br>
            <a:r>
              <a:rPr lang="ru-RU" sz="3200" b="0" dirty="0" smtClean="0">
                <a:solidFill>
                  <a:schemeClr val="tx1"/>
                </a:solidFill>
                <a:latin typeface="Times New Roman" panose="02020603050405020304" pitchFamily="18" charset="0"/>
                <a:ea typeface="Times New Roman" panose="02020603050405020304" pitchFamily="18" charset="0"/>
              </a:rPr>
              <a:t/>
            </a:r>
            <a:br>
              <a:rPr lang="ru-RU" sz="3200" b="0" dirty="0" smtClean="0">
                <a:solidFill>
                  <a:schemeClr val="tx1"/>
                </a:solidFill>
                <a:latin typeface="Times New Roman" panose="02020603050405020304" pitchFamily="18" charset="0"/>
                <a:ea typeface="Times New Roman" panose="02020603050405020304" pitchFamily="18" charset="0"/>
              </a:rPr>
            </a:br>
            <a:r>
              <a:rPr lang="ru-RU" sz="2800" b="0" dirty="0" smtClean="0">
                <a:solidFill>
                  <a:schemeClr val="tx1"/>
                </a:solidFill>
                <a:latin typeface="Times New Roman" panose="02020603050405020304" pitchFamily="18" charset="0"/>
                <a:ea typeface="Times New Roman" panose="02020603050405020304" pitchFamily="18" charset="0"/>
              </a:rPr>
              <a:t/>
            </a:r>
            <a:br>
              <a:rPr lang="ru-RU" sz="2800" b="0" dirty="0" smtClean="0">
                <a:solidFill>
                  <a:schemeClr val="tx1"/>
                </a:solidFill>
                <a:latin typeface="Times New Roman" panose="02020603050405020304" pitchFamily="18" charset="0"/>
                <a:ea typeface="Times New Roman" panose="02020603050405020304" pitchFamily="18" charset="0"/>
              </a:rPr>
            </a:br>
            <a:r>
              <a:rPr lang="ru-RU" sz="1800" dirty="0" smtClean="0">
                <a:latin typeface="Times New Roman" panose="02020603050405020304" pitchFamily="18" charset="0"/>
                <a:ea typeface="Times New Roman" panose="02020603050405020304" pitchFamily="18" charset="0"/>
              </a:rPr>
              <a:t> </a:t>
            </a:r>
            <a:r>
              <a:rPr lang="ru-RU" sz="2800" dirty="0" smtClean="0">
                <a:latin typeface="Times New Roman" panose="02020603050405020304" pitchFamily="18" charset="0"/>
                <a:ea typeface="Times New Roman" panose="02020603050405020304" pitchFamily="18" charset="0"/>
              </a:rPr>
              <a:t/>
            </a:r>
            <a:br>
              <a:rPr lang="ru-RU" sz="2800" dirty="0" smtClean="0">
                <a:latin typeface="Times New Roman" panose="02020603050405020304" pitchFamily="18" charset="0"/>
                <a:ea typeface="Times New Roman" panose="02020603050405020304" pitchFamily="18" charset="0"/>
              </a:rPr>
            </a:br>
            <a:endParaRPr sz="2824" dirty="0"/>
          </a:p>
        </p:txBody>
      </p:sp>
      <p:sp>
        <p:nvSpPr>
          <p:cNvPr id="8" name="object 8"/>
          <p:cNvSpPr/>
          <p:nvPr/>
        </p:nvSpPr>
        <p:spPr>
          <a:xfrm>
            <a:off x="7463118" y="1042147"/>
            <a:ext cx="773206" cy="437029"/>
          </a:xfrm>
          <a:prstGeom prst="rect">
            <a:avLst/>
          </a:prstGeom>
          <a:blipFill>
            <a:blip r:embed="rId4" cstate="print"/>
            <a:stretch>
              <a:fillRect/>
            </a:stretch>
          </a:blipFill>
        </p:spPr>
        <p:txBody>
          <a:bodyPr wrap="square" lIns="0" tIns="0" rIns="0" bIns="0" rtlCol="0"/>
          <a:lstStyle/>
          <a:p>
            <a:pPr defTabSz="806867">
              <a:defRPr/>
            </a:pPr>
            <a:endParaRPr sz="1588" dirty="0">
              <a:solidFill>
                <a:prstClr val="black"/>
              </a:solidFill>
            </a:endParaRPr>
          </a:p>
        </p:txBody>
      </p:sp>
      <p:sp>
        <p:nvSpPr>
          <p:cNvPr id="9" name="object 9"/>
          <p:cNvSpPr/>
          <p:nvPr/>
        </p:nvSpPr>
        <p:spPr>
          <a:xfrm>
            <a:off x="1205618" y="403412"/>
            <a:ext cx="1024173" cy="1364651"/>
          </a:xfrm>
          <a:prstGeom prst="rect">
            <a:avLst/>
          </a:prstGeom>
          <a:blipFill>
            <a:blip r:embed="rId5" cstate="print"/>
            <a:stretch>
              <a:fillRect/>
            </a:stretch>
          </a:blipFill>
        </p:spPr>
        <p:txBody>
          <a:bodyPr wrap="square" lIns="0" tIns="0" rIns="0" bIns="0" rtlCol="0"/>
          <a:lstStyle/>
          <a:p>
            <a:pPr defTabSz="806867">
              <a:defRPr/>
            </a:pPr>
            <a:endParaRPr sz="1588" dirty="0">
              <a:solidFill>
                <a:prstClr val="black"/>
              </a:solidFill>
            </a:endParaRPr>
          </a:p>
        </p:txBody>
      </p:sp>
      <p:sp>
        <p:nvSpPr>
          <p:cNvPr id="10" name="object 10"/>
          <p:cNvSpPr/>
          <p:nvPr/>
        </p:nvSpPr>
        <p:spPr>
          <a:xfrm>
            <a:off x="6485517" y="2400299"/>
            <a:ext cx="2271208" cy="2197249"/>
          </a:xfrm>
          <a:prstGeom prst="rect">
            <a:avLst/>
          </a:prstGeom>
          <a:blipFill>
            <a:blip r:embed="rId6" cstate="print"/>
            <a:stretch>
              <a:fillRect/>
            </a:stretch>
          </a:blipFill>
        </p:spPr>
        <p:txBody>
          <a:bodyPr wrap="square" lIns="0" tIns="0" rIns="0" bIns="0" rtlCol="0"/>
          <a:lstStyle/>
          <a:p>
            <a:pPr defTabSz="806867">
              <a:defRPr/>
            </a:pPr>
            <a:endParaRPr sz="1588" dirty="0">
              <a:solidFill>
                <a:prstClr val="black"/>
              </a:solidFill>
            </a:endParaRPr>
          </a:p>
        </p:txBody>
      </p:sp>
      <p:sp>
        <p:nvSpPr>
          <p:cNvPr id="7" name="Номер слайда 6"/>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72</a:t>
            </a:fld>
            <a:endParaRPr lang="ru-RU" spc="-4" dirty="0">
              <a:latin typeface="Arial"/>
              <a:cs typeface="Arial"/>
            </a:endParaRPr>
          </a:p>
        </p:txBody>
      </p:sp>
    </p:spTree>
    <p:extLst>
      <p:ext uri="{BB962C8B-B14F-4D97-AF65-F5344CB8AC3E}">
        <p14:creationId xmlns:p14="http://schemas.microsoft.com/office/powerpoint/2010/main" val="38153895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16338" y="1172023"/>
            <a:ext cx="8711322" cy="6214522"/>
          </a:xfrm>
        </p:spPr>
        <p:txBody>
          <a:bodyPr/>
          <a:lstStyle/>
          <a:p>
            <a:pPr marL="3048000" marR="12700" indent="-1130300" algn="r">
              <a:lnSpc>
                <a:spcPts val="1510"/>
              </a:lnSpc>
              <a:spcAft>
                <a:spcPts val="0"/>
              </a:spcAft>
            </a:pPr>
            <a:r>
              <a:rPr lang="ru-RU" sz="3200" dirty="0">
                <a:latin typeface="Times New Roman" panose="02020603050405020304" pitchFamily="18" charset="0"/>
                <a:ea typeface="Times New Roman" panose="02020603050405020304" pitchFamily="18" charset="0"/>
              </a:rPr>
              <a:t> </a:t>
            </a:r>
          </a:p>
          <a:p>
            <a:pPr marL="900430" marR="444500" algn="ctr">
              <a:spcBef>
                <a:spcPts val="3600"/>
              </a:spcBef>
            </a:pPr>
            <a:r>
              <a:rPr lang="ru-RU" sz="2800" b="1" i="1" dirty="0">
                <a:solidFill>
                  <a:srgbClr val="000000"/>
                </a:solidFill>
                <a:latin typeface="Times New Roman" panose="02020603050405020304" pitchFamily="18" charset="0"/>
                <a:ea typeface="Times New Roman" panose="02020603050405020304" pitchFamily="18" charset="0"/>
              </a:rPr>
              <a:t>Методические </a:t>
            </a:r>
            <a:r>
              <a:rPr lang="ru-RU" sz="2800" b="1" i="1" dirty="0" smtClean="0">
                <a:solidFill>
                  <a:srgbClr val="000000"/>
                </a:solidFill>
                <a:latin typeface="Times New Roman" panose="02020603050405020304" pitchFamily="18" charset="0"/>
                <a:ea typeface="Times New Roman" panose="02020603050405020304" pitchFamily="18" charset="0"/>
              </a:rPr>
              <a:t>рекомендации по применению федерального </a:t>
            </a:r>
            <a:r>
              <a:rPr lang="ru-RU" sz="2800" b="1" i="1" dirty="0">
                <a:solidFill>
                  <a:srgbClr val="000000"/>
                </a:solidFill>
                <a:latin typeface="Times New Roman" panose="02020603050405020304" pitchFamily="18" charset="0"/>
                <a:ea typeface="Times New Roman" panose="02020603050405020304" pitchFamily="18" charset="0"/>
              </a:rPr>
              <a:t>стандарта </a:t>
            </a:r>
            <a:r>
              <a:rPr lang="ru-RU" sz="2800" b="1" i="1" dirty="0" smtClean="0">
                <a:solidFill>
                  <a:srgbClr val="000000"/>
                </a:solidFill>
                <a:latin typeface="Times New Roman" panose="02020603050405020304" pitchFamily="18" charset="0"/>
                <a:ea typeface="Times New Roman" panose="02020603050405020304" pitchFamily="18" charset="0"/>
              </a:rPr>
              <a:t>бухгалтерского для </a:t>
            </a:r>
            <a:r>
              <a:rPr lang="ru-RU" sz="2800" b="1" i="1" dirty="0">
                <a:solidFill>
                  <a:srgbClr val="000000"/>
                </a:solidFill>
                <a:latin typeface="Times New Roman" panose="02020603050405020304" pitchFamily="18" charset="0"/>
                <a:ea typeface="Times New Roman" panose="02020603050405020304" pitchFamily="18" charset="0"/>
              </a:rPr>
              <a:t>организаций государственного сектора </a:t>
            </a:r>
            <a:r>
              <a:rPr lang="ru-RU" sz="2800" b="1" i="1" dirty="0" smtClean="0">
                <a:solidFill>
                  <a:srgbClr val="000000"/>
                </a:solidFill>
                <a:latin typeface="Times New Roman" panose="02020603050405020304" pitchFamily="18" charset="0"/>
                <a:ea typeface="Times New Roman" panose="02020603050405020304" pitchFamily="18" charset="0"/>
              </a:rPr>
              <a:t>«Событие после отчетной даты»</a:t>
            </a:r>
          </a:p>
          <a:p>
            <a:pPr marL="900430" marR="444500" algn="ctr">
              <a:spcBef>
                <a:spcPts val="3600"/>
              </a:spcBef>
            </a:pPr>
            <a:r>
              <a:rPr lang="ru-RU" sz="2800" b="1" i="1" dirty="0" smtClean="0">
                <a:latin typeface="Times New Roman" panose="02020603050405020304" pitchFamily="18" charset="0"/>
                <a:ea typeface="Times New Roman" panose="02020603050405020304" pitchFamily="18" charset="0"/>
              </a:rPr>
              <a:t>От 03.08.2018 № 02-06-07/55005</a:t>
            </a:r>
            <a:endParaRPr lang="ru-RU" sz="2800" b="1" i="1" dirty="0">
              <a:latin typeface="Times New Roman" panose="02020603050405020304" pitchFamily="18" charset="0"/>
              <a:ea typeface="Times New Roman" panose="02020603050405020304" pitchFamily="18" charset="0"/>
            </a:endParaRPr>
          </a:p>
          <a:p>
            <a:pPr marL="900430" marR="444500" algn="ctr">
              <a:spcBef>
                <a:spcPts val="3600"/>
              </a:spcBef>
            </a:pPr>
            <a:endParaRPr lang="ru-RU" sz="2800" b="1" dirty="0">
              <a:latin typeface="Times New Roman" panose="02020603050405020304" pitchFamily="18" charset="0"/>
              <a:ea typeface="Times New Roman" panose="02020603050405020304" pitchFamily="18" charset="0"/>
            </a:endParaRPr>
          </a:p>
          <a:p>
            <a:pPr marL="900430" marR="444500" algn="ctr">
              <a:spcBef>
                <a:spcPts val="3600"/>
              </a:spcBef>
              <a:spcAft>
                <a:spcPts val="0"/>
              </a:spcAft>
            </a:pPr>
            <a:endParaRPr lang="ru-RU" sz="2800" b="1" dirty="0" smtClean="0">
              <a:solidFill>
                <a:srgbClr val="000000"/>
              </a:solidFill>
              <a:latin typeface="Times New Roman" panose="02020603050405020304" pitchFamily="18" charset="0"/>
              <a:ea typeface="Times New Roman" panose="02020603050405020304" pitchFamily="18" charset="0"/>
            </a:endParaRPr>
          </a:p>
          <a:p>
            <a:pPr marL="540385" marR="444500" algn="ctr">
              <a:lnSpc>
                <a:spcPts val="1610"/>
              </a:lnSpc>
              <a:spcBef>
                <a:spcPts val="3600"/>
              </a:spcBef>
              <a:spcAft>
                <a:spcPts val="0"/>
              </a:spcAft>
            </a:pPr>
            <a:r>
              <a:rPr lang="ru-RU" sz="2800" b="1" dirty="0">
                <a:solidFill>
                  <a:srgbClr val="000000"/>
                </a:solidFill>
                <a:latin typeface="Times New Roman" panose="02020603050405020304" pitchFamily="18" charset="0"/>
                <a:ea typeface="Times New Roman" panose="02020603050405020304" pitchFamily="18" charset="0"/>
              </a:rPr>
              <a:t> </a:t>
            </a:r>
            <a:endParaRPr lang="ru-RU" sz="2800" b="1" dirty="0">
              <a:latin typeface="Times New Roman" panose="02020603050405020304" pitchFamily="18" charset="0"/>
              <a:ea typeface="Times New Roman" panose="02020603050405020304" pitchFamily="18" charset="0"/>
            </a:endParaRPr>
          </a:p>
          <a:p>
            <a:endParaRPr lang="ru-RU" sz="32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73</a:t>
            </a:fld>
            <a:endParaRPr lang="ru-RU" spc="-4" dirty="0">
              <a:latin typeface="Arial"/>
              <a:cs typeface="Arial"/>
            </a:endParaRPr>
          </a:p>
        </p:txBody>
      </p:sp>
    </p:spTree>
    <p:extLst>
      <p:ext uri="{BB962C8B-B14F-4D97-AF65-F5344CB8AC3E}">
        <p14:creationId xmlns:p14="http://schemas.microsoft.com/office/powerpoint/2010/main" val="25299888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37442" y="116632"/>
            <a:ext cx="7622989" cy="47705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2500" b="1" dirty="0">
                <a:solidFill>
                  <a:srgbClr val="000000"/>
                </a:solidFill>
                <a:uFill>
                  <a:solidFill>
                    <a:srgbClr val="000000"/>
                  </a:solidFill>
                </a:uFill>
                <a:latin typeface="Times New Roman"/>
                <a:ea typeface="Calibri"/>
                <a:cs typeface="Calibri"/>
              </a:rPr>
              <a:t>СГС «События после отчетной </a:t>
            </a:r>
            <a:r>
              <a:rPr lang="ru-RU" sz="2500" b="1" dirty="0" smtClean="0">
                <a:solidFill>
                  <a:srgbClr val="000000"/>
                </a:solidFill>
                <a:uFill>
                  <a:solidFill>
                    <a:srgbClr val="000000"/>
                  </a:solidFill>
                </a:uFill>
                <a:latin typeface="Times New Roman"/>
                <a:ea typeface="Calibri"/>
                <a:cs typeface="Calibri"/>
              </a:rPr>
              <a:t>даты» </a:t>
            </a:r>
            <a:endParaRPr lang="ru-RU" sz="2800" dirty="0">
              <a:solidFill>
                <a:prstClr val="black"/>
              </a:solidFill>
            </a:endParaRPr>
          </a:p>
        </p:txBody>
      </p:sp>
      <p:sp>
        <p:nvSpPr>
          <p:cNvPr id="7" name="TextBox 6"/>
          <p:cNvSpPr txBox="1"/>
          <p:nvPr/>
        </p:nvSpPr>
        <p:spPr>
          <a:xfrm>
            <a:off x="223700" y="2114947"/>
            <a:ext cx="3234788" cy="707886"/>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marR="12700" algn="ctr">
              <a:buClr>
                <a:srgbClr val="000000"/>
              </a:buClr>
              <a:buSzPts val="1400"/>
            </a:pPr>
            <a:r>
              <a:rPr lang="ru-RU" sz="2000" dirty="0">
                <a:solidFill>
                  <a:srgbClr val="000000"/>
                </a:solidFill>
                <a:uFill>
                  <a:solidFill>
                    <a:srgbClr val="000000"/>
                  </a:solidFill>
                </a:uFill>
                <a:latin typeface="Times New Roman"/>
                <a:ea typeface="Calibri"/>
                <a:cs typeface="Calibri"/>
              </a:rPr>
              <a:t>дает </a:t>
            </a:r>
            <a:r>
              <a:rPr lang="ru-RU" sz="2000" b="1" dirty="0">
                <a:solidFill>
                  <a:srgbClr val="000000"/>
                </a:solidFill>
                <a:uFill>
                  <a:solidFill>
                    <a:srgbClr val="000000"/>
                  </a:solidFill>
                </a:uFill>
                <a:latin typeface="Times New Roman"/>
                <a:ea typeface="Calibri"/>
                <a:cs typeface="Calibri"/>
              </a:rPr>
              <a:t>определение</a:t>
            </a:r>
            <a:r>
              <a:rPr lang="ru-RU" sz="2000" dirty="0">
                <a:solidFill>
                  <a:srgbClr val="000000"/>
                </a:solidFill>
                <a:uFill>
                  <a:solidFill>
                    <a:srgbClr val="000000"/>
                  </a:solidFill>
                </a:uFill>
                <a:latin typeface="Times New Roman"/>
                <a:ea typeface="Calibri"/>
                <a:cs typeface="Calibri"/>
              </a:rPr>
              <a:t> события после отчетной </a:t>
            </a:r>
            <a:r>
              <a:rPr lang="ru-RU" sz="2000" dirty="0" smtClean="0">
                <a:solidFill>
                  <a:srgbClr val="000000"/>
                </a:solidFill>
                <a:uFill>
                  <a:solidFill>
                    <a:srgbClr val="000000"/>
                  </a:solidFill>
                </a:uFill>
                <a:latin typeface="Times New Roman"/>
                <a:ea typeface="Calibri"/>
                <a:cs typeface="Calibri"/>
              </a:rPr>
              <a:t>даты</a:t>
            </a:r>
            <a:endParaRPr lang="ru-RU" sz="2000" dirty="0">
              <a:solidFill>
                <a:prstClr val="black"/>
              </a:solidFill>
            </a:endParaRPr>
          </a:p>
        </p:txBody>
      </p:sp>
      <p:sp>
        <p:nvSpPr>
          <p:cNvPr id="28" name="TextBox 27"/>
          <p:cNvSpPr txBox="1"/>
          <p:nvPr/>
        </p:nvSpPr>
        <p:spPr>
          <a:xfrm>
            <a:off x="4932040" y="1649784"/>
            <a:ext cx="3312368" cy="477054"/>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500" b="1" dirty="0" smtClean="0">
                <a:solidFill>
                  <a:srgbClr val="000000"/>
                </a:solidFill>
                <a:uFill>
                  <a:solidFill>
                    <a:srgbClr val="000000"/>
                  </a:solidFill>
                </a:uFill>
                <a:latin typeface="Times New Roman"/>
                <a:ea typeface="Calibri"/>
                <a:cs typeface="Calibri"/>
              </a:rPr>
              <a:t>устанавливает</a:t>
            </a:r>
            <a:endParaRPr lang="ru-RU" sz="2000" b="1" dirty="0">
              <a:solidFill>
                <a:prstClr val="black"/>
              </a:solidFill>
            </a:endParaRPr>
          </a:p>
        </p:txBody>
      </p:sp>
      <p:sp>
        <p:nvSpPr>
          <p:cNvPr id="29" name="TextBox 28"/>
          <p:cNvSpPr txBox="1"/>
          <p:nvPr/>
        </p:nvSpPr>
        <p:spPr>
          <a:xfrm>
            <a:off x="1403648" y="3036370"/>
            <a:ext cx="460851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a:solidFill>
                  <a:srgbClr val="000000"/>
                </a:solidFill>
                <a:uFill>
                  <a:solidFill>
                    <a:srgbClr val="000000"/>
                  </a:solidFill>
                </a:uFill>
                <a:latin typeface="Times New Roman"/>
                <a:ea typeface="Calibri"/>
                <a:cs typeface="Calibri"/>
              </a:rPr>
              <a:t>классификацию</a:t>
            </a:r>
            <a:r>
              <a:rPr lang="ru-RU" sz="2000" dirty="0">
                <a:solidFill>
                  <a:srgbClr val="000000"/>
                </a:solidFill>
                <a:uFill>
                  <a:solidFill>
                    <a:srgbClr val="000000"/>
                  </a:solidFill>
                </a:uFill>
                <a:latin typeface="Times New Roman"/>
                <a:ea typeface="Calibri"/>
                <a:cs typeface="Calibri"/>
              </a:rPr>
              <a:t> фактов хозяйственной жизни, которые относятся к событиям после отчетной даты</a:t>
            </a:r>
            <a:endParaRPr lang="ru-RU" sz="2000" dirty="0">
              <a:solidFill>
                <a:prstClr val="black"/>
              </a:solidFill>
            </a:endParaRPr>
          </a:p>
        </p:txBody>
      </p:sp>
      <p:sp>
        <p:nvSpPr>
          <p:cNvPr id="31" name="TextBox 30"/>
          <p:cNvSpPr txBox="1"/>
          <p:nvPr/>
        </p:nvSpPr>
        <p:spPr>
          <a:xfrm>
            <a:off x="2411760" y="4774656"/>
            <a:ext cx="3744416"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R="12700" indent="469900"/>
            <a:r>
              <a:rPr lang="ru-RU" sz="2000" b="1" dirty="0">
                <a:solidFill>
                  <a:srgbClr val="000000"/>
                </a:solidFill>
                <a:uFill>
                  <a:solidFill>
                    <a:srgbClr val="000000"/>
                  </a:solidFill>
                </a:uFill>
                <a:latin typeface="Times New Roman"/>
                <a:ea typeface="Calibri"/>
                <a:cs typeface="Calibri"/>
              </a:rPr>
              <a:t>правила отражения </a:t>
            </a:r>
            <a:r>
              <a:rPr lang="ru-RU" sz="2000" dirty="0">
                <a:solidFill>
                  <a:srgbClr val="000000"/>
                </a:solidFill>
                <a:uFill>
                  <a:solidFill>
                    <a:srgbClr val="000000"/>
                  </a:solidFill>
                </a:uFill>
                <a:latin typeface="Times New Roman"/>
                <a:ea typeface="Calibri"/>
                <a:cs typeface="Calibri"/>
              </a:rPr>
              <a:t>в бухгалтерском учете указанных фактов хозяйственной жизни</a:t>
            </a:r>
          </a:p>
        </p:txBody>
      </p:sp>
      <p:sp>
        <p:nvSpPr>
          <p:cNvPr id="32" name="TextBox 31"/>
          <p:cNvSpPr txBox="1"/>
          <p:nvPr/>
        </p:nvSpPr>
        <p:spPr>
          <a:xfrm>
            <a:off x="6588224" y="3053088"/>
            <a:ext cx="2304256" cy="31700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2000" b="1" dirty="0">
                <a:solidFill>
                  <a:srgbClr val="000000"/>
                </a:solidFill>
                <a:uFill>
                  <a:solidFill>
                    <a:srgbClr val="000000"/>
                  </a:solidFill>
                </a:uFill>
                <a:latin typeface="Times New Roman"/>
                <a:ea typeface="Calibri"/>
                <a:cs typeface="Calibri"/>
              </a:rPr>
              <a:t>правила раскрытия </a:t>
            </a:r>
            <a:r>
              <a:rPr lang="ru-RU" sz="2000" dirty="0">
                <a:solidFill>
                  <a:srgbClr val="000000"/>
                </a:solidFill>
                <a:uFill>
                  <a:solidFill>
                    <a:srgbClr val="000000"/>
                  </a:solidFill>
                </a:uFill>
                <a:latin typeface="Times New Roman"/>
                <a:ea typeface="Calibri"/>
                <a:cs typeface="Calibri"/>
              </a:rPr>
              <a:t>информации о событиях после отчетной даты при составлении и представлении бухгалтерской (финансовой) отчетности</a:t>
            </a:r>
            <a:endParaRPr lang="ru-RU" sz="2000" dirty="0">
              <a:solidFill>
                <a:prstClr val="black"/>
              </a:solidFill>
            </a:endParaRPr>
          </a:p>
        </p:txBody>
      </p:sp>
      <p:cxnSp>
        <p:nvCxnSpPr>
          <p:cNvPr id="47" name="Прямая со стрелкой 46"/>
          <p:cNvCxnSpPr>
            <a:stCxn id="28" idx="2"/>
          </p:cNvCxnSpPr>
          <p:nvPr/>
        </p:nvCxnSpPr>
        <p:spPr>
          <a:xfrm flipH="1">
            <a:off x="5433027" y="2126838"/>
            <a:ext cx="1155197" cy="89234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9" name="Прямая со стрелкой 48"/>
          <p:cNvCxnSpPr/>
          <p:nvPr/>
        </p:nvCxnSpPr>
        <p:spPr>
          <a:xfrm flipH="1">
            <a:off x="5905939" y="2126838"/>
            <a:ext cx="711841" cy="256979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1" name="Прямая со стрелкой 50"/>
          <p:cNvCxnSpPr/>
          <p:nvPr/>
        </p:nvCxnSpPr>
        <p:spPr>
          <a:xfrm>
            <a:off x="6611421" y="2079354"/>
            <a:ext cx="1416963" cy="9570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3" name="Прямая со стрелкой 52"/>
          <p:cNvCxnSpPr/>
          <p:nvPr/>
        </p:nvCxnSpPr>
        <p:spPr>
          <a:xfrm flipH="1">
            <a:off x="2673170" y="605847"/>
            <a:ext cx="1178750" cy="148472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55" name="Прямая со стрелкой 54"/>
          <p:cNvCxnSpPr/>
          <p:nvPr/>
        </p:nvCxnSpPr>
        <p:spPr>
          <a:xfrm>
            <a:off x="3851920" y="605847"/>
            <a:ext cx="2952328" cy="10243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 name="Номер слайда 1"/>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74</a:t>
            </a:fld>
            <a:endParaRPr lang="ru-RU" spc="-4" dirty="0">
              <a:latin typeface="Arial"/>
              <a:cs typeface="Arial"/>
            </a:endParaRPr>
          </a:p>
        </p:txBody>
      </p:sp>
    </p:spTree>
    <p:extLst>
      <p:ext uri="{BB962C8B-B14F-4D97-AF65-F5344CB8AC3E}">
        <p14:creationId xmlns:p14="http://schemas.microsoft.com/office/powerpoint/2010/main" val="38057110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107504" y="1340768"/>
          <a:ext cx="9036496" cy="52330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pPr>
              <a:defRPr/>
            </a:pPr>
            <a:r>
              <a:rPr lang="ru-RU" smtClean="0">
                <a:solidFill>
                  <a:prstClr val="black">
                    <a:tint val="75000"/>
                  </a:prstClr>
                </a:solidFill>
              </a:rPr>
              <a:t>СЛАЙД</a:t>
            </a:r>
            <a:r>
              <a:rPr lang="ru-RU" sz="1400" smtClean="0">
                <a:solidFill>
                  <a:prstClr val="black">
                    <a:tint val="75000"/>
                  </a:prstClr>
                </a:solidFill>
              </a:rPr>
              <a:t> </a:t>
            </a:r>
            <a:fld id="{CCDF69E5-509E-4D59-AF9B-AD19640FD1F2}" type="slidenum">
              <a:rPr lang="ru-RU" sz="1400" smtClean="0">
                <a:solidFill>
                  <a:prstClr val="black">
                    <a:tint val="75000"/>
                  </a:prstClr>
                </a:solidFill>
              </a:rPr>
              <a:pPr>
                <a:defRPr/>
              </a:pPr>
              <a:t>75</a:t>
            </a:fld>
            <a:endParaRPr lang="ru-RU" sz="1400">
              <a:solidFill>
                <a:prstClr val="black">
                  <a:tint val="75000"/>
                </a:prstClr>
              </a:solidFill>
            </a:endParaRPr>
          </a:p>
        </p:txBody>
      </p:sp>
    </p:spTree>
    <p:extLst>
      <p:ext uri="{BB962C8B-B14F-4D97-AF65-F5344CB8AC3E}">
        <p14:creationId xmlns:p14="http://schemas.microsoft.com/office/powerpoint/2010/main" val="38190709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5362" y="6772"/>
            <a:ext cx="7889300" cy="861774"/>
          </a:xfrm>
          <a:prstGeom prst="rect">
            <a:avLst/>
          </a:prstGeom>
        </p:spPr>
        <p:txBody>
          <a:bodyPr vert="horz" wrap="square" lIns="0" tIns="0" rIns="0" bIns="0" rtlCol="0">
            <a:spAutoFit/>
          </a:bodyPr>
          <a:lstStyle/>
          <a:p>
            <a:pPr marL="302575" indent="-302575"/>
            <a:r>
              <a:rPr lang="ru-RU" dirty="0" smtClean="0">
                <a:latin typeface="Times New Roman" panose="02020603050405020304" pitchFamily="18" charset="0"/>
                <a:cs typeface="Times New Roman" panose="02020603050405020304" pitchFamily="18" charset="0"/>
              </a:rPr>
              <a:t>Дата подписания  (принятия) </a:t>
            </a:r>
            <a:r>
              <a:rPr lang="ru-RU" sz="2800" dirty="0" smtClean="0">
                <a:latin typeface="Times New Roman" panose="02020603050405020304" pitchFamily="18" charset="0"/>
                <a:ea typeface="Calibri" panose="020F0502020204030204" pitchFamily="34" charset="0"/>
                <a:cs typeface="Calibri" panose="020F0502020204030204" pitchFamily="34" charset="0"/>
              </a:rPr>
              <a:t>бухгалтерской </a:t>
            </a:r>
            <a:r>
              <a:rPr lang="ru-RU" sz="2800" dirty="0">
                <a:latin typeface="Times New Roman" panose="02020603050405020304" pitchFamily="18" charset="0"/>
                <a:ea typeface="Calibri" panose="020F0502020204030204" pitchFamily="34" charset="0"/>
                <a:cs typeface="Calibri" panose="020F0502020204030204" pitchFamily="34" charset="0"/>
              </a:rPr>
              <a:t>(финансовой) отчетности</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539552" y="1336120"/>
            <a:ext cx="8280920" cy="4862870"/>
          </a:xfrm>
          <a:prstGeom prst="rect">
            <a:avLst/>
          </a:prstGeom>
        </p:spPr>
        <p:txBody>
          <a:bodyPr wrap="square">
            <a:spAutoFit/>
          </a:bodyPr>
          <a:lstStyle/>
          <a:p>
            <a:pPr indent="450215" algn="just"/>
            <a:r>
              <a:rPr lang="ru-RU" sz="28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Дата подписания </a:t>
            </a:r>
            <a:r>
              <a:rPr lang="ru-RU" sz="2000" dirty="0">
                <a:solidFill>
                  <a:srgbClr val="FF0000"/>
                </a:solidFill>
                <a:latin typeface="Times New Roman" panose="02020603050405020304" pitchFamily="18" charset="0"/>
                <a:ea typeface="Calibri" panose="020F0502020204030204" pitchFamily="34" charset="0"/>
                <a:cs typeface="Calibri" panose="020F0502020204030204" pitchFamily="34" charset="0"/>
              </a:rPr>
              <a:t> </a:t>
            </a:r>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 дата подписания субъектом отчетности, либо субъектом отчетности и централизованной бухгалтерией </a:t>
            </a:r>
            <a:r>
              <a:rPr lang="ru-RU" sz="24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всей совокупности бухгалтерских отчетов и пояснений к ним, формируемых субъектом отчетности </a:t>
            </a:r>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в соответствии с </a:t>
            </a:r>
            <a:r>
              <a:rPr lang="ru-RU" sz="20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НПА, </a:t>
            </a:r>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регулирующими ведение бухгалтерского учета и составление бухгалтерской (финансовой) </a:t>
            </a:r>
            <a:r>
              <a:rPr lang="ru-RU" sz="20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отчетности</a:t>
            </a:r>
            <a:endParaRPr lang="ru-RU" sz="2000" dirty="0">
              <a:solidFill>
                <a:prstClr val="black"/>
              </a:solidFill>
              <a:latin typeface="Times New Roman" panose="02020603050405020304" pitchFamily="18" charset="0"/>
              <a:ea typeface="Calibri" panose="020F0502020204030204" pitchFamily="34" charset="0"/>
            </a:endParaRPr>
          </a:p>
          <a:p>
            <a:pPr indent="450215" algn="just"/>
            <a:r>
              <a:rPr lang="ru-RU" sz="28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Дата принятия </a:t>
            </a:r>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 – </a:t>
            </a:r>
            <a:r>
              <a:rPr lang="ru-RU" sz="24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дата подписания субъектом консолидированной отчетности Уведомления о принятии отчетности</a:t>
            </a:r>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 (дата направления по каналам связи Уведомления о принятии отчетности в форме электронного документа), сформированного по результатам проведения им камеральной проверки полного комплекта бухгалтерской (финансовой) отчетности, представленного субъектом отчетности</a:t>
            </a:r>
            <a:r>
              <a:rPr lang="ru-RU" sz="20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a:t>
            </a:r>
          </a:p>
          <a:p>
            <a:pPr indent="450215" algn="just"/>
            <a:r>
              <a:rPr lang="ru-RU" sz="1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a:t>
            </a:r>
            <a:endParaRPr lang="ru-RU" sz="1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76</a:t>
            </a:fld>
            <a:endParaRPr lang="ru-RU" spc="-4" dirty="0">
              <a:latin typeface="Arial"/>
              <a:cs typeface="Arial"/>
            </a:endParaRPr>
          </a:p>
        </p:txBody>
      </p:sp>
    </p:spTree>
    <p:extLst>
      <p:ext uri="{BB962C8B-B14F-4D97-AF65-F5344CB8AC3E}">
        <p14:creationId xmlns:p14="http://schemas.microsoft.com/office/powerpoint/2010/main" val="359381521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a:solidFill>
            <a:srgbClr val="FFFFCC"/>
          </a:solidFill>
        </p:spPr>
        <p:style>
          <a:lnRef idx="2">
            <a:schemeClr val="accent6"/>
          </a:lnRef>
          <a:fillRef idx="1">
            <a:schemeClr val="lt1"/>
          </a:fillRef>
          <a:effectRef idx="0">
            <a:schemeClr val="accent6"/>
          </a:effectRef>
          <a:fontRef idx="minor">
            <a:schemeClr val="dk1"/>
          </a:fontRef>
        </p:style>
        <p:txBody>
          <a:bodyPr>
            <a:normAutofit/>
          </a:bodyPr>
          <a:lstStyle/>
          <a:p>
            <a:r>
              <a:rPr lang="ru-RU" sz="2000" dirty="0" smtClean="0"/>
              <a:t>Существенная информация – пропуск или искажение которой   в бюджетном (бухгалтерском) учете и (или) бухгалтерской (финансовой) отчетности  влияет на экономическое решение субъекта учета</a:t>
            </a:r>
            <a:endParaRPr lang="ru-RU" sz="2000" dirty="0"/>
          </a:p>
        </p:txBody>
      </p:sp>
      <p:graphicFrame>
        <p:nvGraphicFramePr>
          <p:cNvPr id="4" name="Объект 3"/>
          <p:cNvGraphicFramePr>
            <a:graphicFrameLocks noGrp="1"/>
          </p:cNvGraphicFramePr>
          <p:nvPr>
            <p:ph idx="1"/>
            <p:extLst/>
          </p:nvPr>
        </p:nvGraphicFramePr>
        <p:xfrm>
          <a:off x="467544" y="1556792"/>
          <a:ext cx="8229600"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12"/>
          </p:nvPr>
        </p:nvSpPr>
        <p:spPr/>
        <p:txBody>
          <a:bodyPr/>
          <a:lstStyle/>
          <a:p>
            <a:fld id="{C318D0E1-6172-4638-BCC1-0B70ED483AF8}" type="slidenum">
              <a:rPr lang="ru-RU" smtClean="0">
                <a:solidFill>
                  <a:prstClr val="black">
                    <a:tint val="75000"/>
                  </a:prstClr>
                </a:solidFill>
              </a:rPr>
              <a:pPr/>
              <a:t>77</a:t>
            </a:fld>
            <a:endParaRPr lang="ru-RU">
              <a:solidFill>
                <a:prstClr val="black">
                  <a:tint val="75000"/>
                </a:prstClr>
              </a:solidFill>
            </a:endParaRPr>
          </a:p>
        </p:txBody>
      </p:sp>
    </p:spTree>
    <p:extLst>
      <p:ext uri="{BB962C8B-B14F-4D97-AF65-F5344CB8AC3E}">
        <p14:creationId xmlns:p14="http://schemas.microsoft.com/office/powerpoint/2010/main" val="247037510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9466" y="336980"/>
            <a:ext cx="7889300" cy="492443"/>
          </a:xfrm>
          <a:prstGeom prst="rect">
            <a:avLst/>
          </a:prstGeom>
        </p:spPr>
        <p:txBody>
          <a:bodyPr vert="horz" wrap="square" lIns="0" tIns="0" rIns="0" bIns="0" rtlCol="0">
            <a:spAutoFit/>
          </a:bodyPr>
          <a:lstStyle/>
          <a:p>
            <a:pPr marL="302575" indent="-302575"/>
            <a:r>
              <a:rPr lang="ru-RU" sz="3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cs typeface="Times New Roman" panose="02020603050405020304" pitchFamily="18" charset="0"/>
              </a:rPr>
              <a:t>Событие после отчетной даты</a:t>
            </a:r>
            <a:endParaRPr lang="ru-RU" sz="32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07504" y="1196752"/>
            <a:ext cx="8611262" cy="3847207"/>
          </a:xfrm>
          <a:prstGeom prst="rect">
            <a:avLst/>
          </a:prstGeom>
        </p:spPr>
        <p:txBody>
          <a:bodyPr wrap="square">
            <a:spAutoFit/>
          </a:bodyPr>
          <a:lstStyle/>
          <a:p>
            <a:pPr indent="450215" algn="just"/>
            <a:r>
              <a:rPr lang="ru-RU"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3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Существенное событие после отчетной даты подлежит отражению в бухгалтерском учете и (или) раскрытию в бухгалтерской (финансовой) отчетности за отчетный год </a:t>
            </a:r>
            <a:r>
              <a:rPr lang="ru-RU"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независимо от положительного или отрицательного его характера для субъекта </a:t>
            </a:r>
            <a:r>
              <a:rPr lang="ru-RU" sz="32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отчетности</a:t>
            </a:r>
          </a:p>
          <a:p>
            <a:pPr indent="450215" algn="just"/>
            <a:endParaRPr lang="ru-RU" sz="2800" b="1" dirty="0">
              <a:solidFill>
                <a:srgbClr val="FF0000"/>
              </a:solidFill>
              <a:latin typeface="Times New Roman" panose="02020603050405020304" pitchFamily="18" charset="0"/>
              <a:ea typeface="Calibri" panose="020F0502020204030204" pitchFamily="34" charset="0"/>
            </a:endParaRPr>
          </a:p>
          <a:p>
            <a:pPr indent="450215" algn="just"/>
            <a:r>
              <a:rPr lang="ru-RU" sz="2400" dirty="0">
                <a:solidFill>
                  <a:prstClr val="black"/>
                </a:solidFill>
                <a:latin typeface="Times New Roman" panose="02020603050405020304" pitchFamily="18" charset="0"/>
                <a:ea typeface="Calibri" panose="020F0502020204030204" pitchFamily="34" charset="0"/>
                <a:cs typeface="Arial" panose="020B0604020202020204" pitchFamily="34" charset="0"/>
              </a:rPr>
              <a:t> </a:t>
            </a:r>
            <a:endParaRPr lang="ru-RU" sz="2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78</a:t>
            </a:fld>
            <a:endParaRPr lang="ru-RU" spc="-4" dirty="0">
              <a:latin typeface="Arial"/>
              <a:cs typeface="Arial"/>
            </a:endParaRPr>
          </a:p>
        </p:txBody>
      </p:sp>
    </p:spTree>
    <p:extLst>
      <p:ext uri="{BB962C8B-B14F-4D97-AF65-F5344CB8AC3E}">
        <p14:creationId xmlns:p14="http://schemas.microsoft.com/office/powerpoint/2010/main" val="23424095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07504" y="1196752"/>
            <a:ext cx="8611262" cy="1104918"/>
          </a:xfrm>
          <a:prstGeom prst="rect">
            <a:avLst/>
          </a:prstGeom>
        </p:spPr>
        <p:txBody>
          <a:bodyPr wrap="square">
            <a:spAutoFit/>
          </a:bodyPr>
          <a:lstStyle/>
          <a:p>
            <a:pPr indent="450215" algn="just"/>
            <a:r>
              <a:rPr lang="ru-RU"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smtClean="0">
              <a:solidFill>
                <a:srgbClr val="FF0000"/>
              </a:solidFill>
              <a:latin typeface="Times New Roman" panose="02020603050405020304" pitchFamily="18" charset="0"/>
              <a:ea typeface="Calibri" panose="020F0502020204030204" pitchFamily="34" charset="0"/>
              <a:cs typeface="Arial" panose="020B0604020202020204" pitchFamily="34" charset="0"/>
            </a:endParaRPr>
          </a:p>
          <a:p>
            <a:pPr algn="just">
              <a:lnSpc>
                <a:spcPct val="120000"/>
              </a:lnSpc>
            </a:pPr>
            <a:endParaRPr lang="ru-RU" sz="2400" dirty="0">
              <a:solidFill>
                <a:prstClr val="black"/>
              </a:solidFill>
              <a:latin typeface="Times New Roman" panose="02020603050405020304" pitchFamily="18" charset="0"/>
              <a:cs typeface="Times New Roman" panose="02020603050405020304" pitchFamily="18" charset="0"/>
            </a:endParaRPr>
          </a:p>
          <a:p>
            <a:pPr indent="450215" algn="just"/>
            <a:endParaRPr lang="ru-RU" sz="2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79</a:t>
            </a:fld>
            <a:endParaRPr lang="ru-RU" spc="-4" dirty="0">
              <a:latin typeface="Arial"/>
              <a:cs typeface="Arial"/>
            </a:endParaRPr>
          </a:p>
        </p:txBody>
      </p:sp>
      <p:sp>
        <p:nvSpPr>
          <p:cNvPr id="6" name="TextBox 5"/>
          <p:cNvSpPr txBox="1"/>
          <p:nvPr/>
        </p:nvSpPr>
        <p:spPr>
          <a:xfrm>
            <a:off x="827583" y="260648"/>
            <a:ext cx="7344815" cy="646331"/>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b="1" cap="all"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rPr>
              <a:t>Допущение временной определенности фактов хозяйственной жизни</a:t>
            </a:r>
            <a:endParaRPr lang="ru-RU"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endParaRPr>
          </a:p>
        </p:txBody>
      </p:sp>
      <p:sp>
        <p:nvSpPr>
          <p:cNvPr id="7" name="TextBox 6"/>
          <p:cNvSpPr txBox="1"/>
          <p:nvPr/>
        </p:nvSpPr>
        <p:spPr>
          <a:xfrm>
            <a:off x="761038" y="1340768"/>
            <a:ext cx="7632848" cy="4510466"/>
          </a:xfrm>
          <a:prstGeom prst="rect">
            <a:avLst/>
          </a:prstGeom>
          <a:noFill/>
        </p:spPr>
        <p:txBody>
          <a:bodyPr wrap="square" rtlCol="0">
            <a:spAutoFit/>
          </a:bodyPr>
          <a:lstStyle/>
          <a:p>
            <a:pPr indent="450215" algn="just">
              <a:lnSpc>
                <a:spcPct val="115000"/>
              </a:lnSpc>
            </a:pPr>
            <a:r>
              <a:rPr lang="ru-RU" dirty="0" smtClean="0">
                <a:solidFill>
                  <a:prstClr val="black"/>
                </a:solidFill>
              </a:rPr>
              <a:t>Пункт 16 СГС «Концептуальные основы»</a:t>
            </a:r>
          </a:p>
          <a:p>
            <a:pPr indent="450215" algn="just">
              <a:lnSpc>
                <a:spcPct val="115000"/>
              </a:lnSpc>
            </a:pPr>
            <a:r>
              <a:rPr lang="ru-RU" sz="2400" dirty="0" smtClean="0">
                <a:solidFill>
                  <a:srgbClr val="000000"/>
                </a:solidFill>
                <a:uFill>
                  <a:solidFill>
                    <a:srgbClr val="000000"/>
                  </a:solidFill>
                </a:uFill>
                <a:latin typeface="Times New Roman"/>
                <a:ea typeface="Calibri"/>
                <a:cs typeface="Calibri"/>
              </a:rPr>
              <a:t> Объекты </a:t>
            </a:r>
            <a:r>
              <a:rPr lang="ru-RU" sz="2400" dirty="0">
                <a:solidFill>
                  <a:srgbClr val="000000"/>
                </a:solidFill>
                <a:uFill>
                  <a:solidFill>
                    <a:srgbClr val="000000"/>
                  </a:solidFill>
                </a:uFill>
                <a:latin typeface="Times New Roman"/>
                <a:ea typeface="Calibri"/>
                <a:cs typeface="Calibri"/>
              </a:rPr>
              <a:t>бухгалтерского учета признаются в бухгалтерском учете в том отчетном периоде, в котором имели место факты хозяйственной жизни, приведшие к возникновению и (или) изменению соответствующих активов, обязательств, доходов и (или) расходов, иных объектов бухгалтерского учета, вне зависимости от поступления или выбытия денежных средств (или их эквивалентов) при расчетах, связанных с осуществлением указанных операций.</a:t>
            </a:r>
            <a:endParaRPr lang="ru-RU" sz="2400" dirty="0">
              <a:solidFill>
                <a:srgbClr val="000000"/>
              </a:solidFill>
              <a:uFill>
                <a:solidFill>
                  <a:srgbClr val="000000"/>
                </a:solidFill>
              </a:uFill>
              <a:ea typeface="Calibri"/>
              <a:cs typeface="Calibri"/>
            </a:endParaRPr>
          </a:p>
          <a:p>
            <a:endParaRPr lang="ru-RU" dirty="0">
              <a:solidFill>
                <a:prstClr val="black"/>
              </a:solidFill>
            </a:endParaRPr>
          </a:p>
        </p:txBody>
      </p:sp>
    </p:spTree>
    <p:extLst>
      <p:ext uri="{BB962C8B-B14F-4D97-AF65-F5344CB8AC3E}">
        <p14:creationId xmlns:p14="http://schemas.microsoft.com/office/powerpoint/2010/main" val="26407581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8" name="Picture 4" descr="http://rujazi.com/images/classified/9146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476" y="-23763"/>
            <a:ext cx="4968552" cy="25202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tribuna.md/wp-content/uploads/2016/11/documen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768" y="2262541"/>
            <a:ext cx="3960441" cy="2457438"/>
          </a:xfrm>
          <a:prstGeom prst="rect">
            <a:avLst/>
          </a:prstGeom>
          <a:noFill/>
          <a:extLst>
            <a:ext uri="{909E8E84-426E-40DD-AFC4-6F175D3DCCD1}">
              <a14:hiddenFill xmlns:a14="http://schemas.microsoft.com/office/drawing/2010/main">
                <a:solidFill>
                  <a:srgbClr val="FFFFFF"/>
                </a:solidFill>
              </a14:hiddenFill>
            </a:ext>
          </a:extLst>
        </p:spPr>
      </p:pic>
      <p:sp>
        <p:nvSpPr>
          <p:cNvPr id="3" name="Текст 2"/>
          <p:cNvSpPr>
            <a:spLocks noGrp="1"/>
          </p:cNvSpPr>
          <p:nvPr>
            <p:ph type="body" idx="1"/>
          </p:nvPr>
        </p:nvSpPr>
        <p:spPr>
          <a:xfrm>
            <a:off x="107504" y="3246898"/>
            <a:ext cx="6120680" cy="244362"/>
          </a:xfrm>
        </p:spPr>
        <p:txBody>
          <a:bodyPr/>
          <a:lstStyle/>
          <a:p>
            <a:pPr algn="ctr"/>
            <a:r>
              <a:rPr lang="ru-RU" dirty="0"/>
              <a:t>	</a:t>
            </a:r>
            <a:endParaRPr lang="ru-RU" sz="2400" dirty="0"/>
          </a:p>
        </p:txBody>
      </p:sp>
      <p:sp>
        <p:nvSpPr>
          <p:cNvPr id="4" name="TextBox 3"/>
          <p:cNvSpPr txBox="1"/>
          <p:nvPr/>
        </p:nvSpPr>
        <p:spPr>
          <a:xfrm>
            <a:off x="5572718" y="1321431"/>
            <a:ext cx="4194738" cy="923330"/>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dirty="0" smtClean="0"/>
              <a:t>Единым документом (правовым актом) ,</a:t>
            </a:r>
          </a:p>
          <a:p>
            <a:r>
              <a:rPr lang="ru-RU" dirty="0" smtClean="0"/>
              <a:t> включающий всю совокупность</a:t>
            </a:r>
          </a:p>
          <a:p>
            <a:r>
              <a:rPr lang="ru-RU" dirty="0" smtClean="0"/>
              <a:t> способов ведения учета </a:t>
            </a:r>
            <a:endParaRPr lang="ru-RU" dirty="0"/>
          </a:p>
        </p:txBody>
      </p:sp>
      <p:sp>
        <p:nvSpPr>
          <p:cNvPr id="5" name="TextBox 4"/>
          <p:cNvSpPr txBox="1"/>
          <p:nvPr/>
        </p:nvSpPr>
        <p:spPr>
          <a:xfrm>
            <a:off x="1331640" y="4048230"/>
            <a:ext cx="345638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ru-RU" dirty="0" smtClean="0"/>
              <a:t>Отдельными правовыми актами, </a:t>
            </a:r>
          </a:p>
        </p:txBody>
      </p:sp>
      <p:cxnSp>
        <p:nvCxnSpPr>
          <p:cNvPr id="12" name="Прямая со стрелкой 11"/>
          <p:cNvCxnSpPr>
            <a:stCxn id="5" idx="3"/>
          </p:cNvCxnSpPr>
          <p:nvPr/>
        </p:nvCxnSpPr>
        <p:spPr>
          <a:xfrm flipV="1">
            <a:off x="4788024" y="3281179"/>
            <a:ext cx="1827829" cy="9517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Прямая со стрелкой 13"/>
          <p:cNvCxnSpPr>
            <a:stCxn id="4" idx="1"/>
          </p:cNvCxnSpPr>
          <p:nvPr/>
        </p:nvCxnSpPr>
        <p:spPr>
          <a:xfrm flipH="1" flipV="1">
            <a:off x="4572000" y="818838"/>
            <a:ext cx="1000718" cy="9642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8" name="Прямоугольник 17"/>
          <p:cNvSpPr/>
          <p:nvPr/>
        </p:nvSpPr>
        <p:spPr>
          <a:xfrm>
            <a:off x="1187624" y="5035424"/>
            <a:ext cx="3816424"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lang="ru-RU" dirty="0">
                <a:solidFill>
                  <a:prstClr val="black"/>
                </a:solidFill>
              </a:rPr>
              <a:t>либо включением способов ведения учета в </a:t>
            </a:r>
            <a:r>
              <a:rPr lang="ru-RU" dirty="0" smtClean="0">
                <a:solidFill>
                  <a:prstClr val="black"/>
                </a:solidFill>
              </a:rPr>
              <a:t>отдельные </a:t>
            </a:r>
            <a:r>
              <a:rPr lang="ru-RU" dirty="0">
                <a:solidFill>
                  <a:prstClr val="black"/>
                </a:solidFill>
              </a:rPr>
              <a:t>правовые акты</a:t>
            </a:r>
          </a:p>
        </p:txBody>
      </p:sp>
      <p:cxnSp>
        <p:nvCxnSpPr>
          <p:cNvPr id="20" name="Прямая со стрелкой 19"/>
          <p:cNvCxnSpPr>
            <a:endCxn id="5" idx="2"/>
          </p:cNvCxnSpPr>
          <p:nvPr/>
        </p:nvCxnSpPr>
        <p:spPr>
          <a:xfrm flipV="1">
            <a:off x="3059832" y="4417562"/>
            <a:ext cx="0" cy="61786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6" name="Номер слайда 5"/>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a:t>
            </a:fld>
            <a:endParaRPr lang="ru-RU" spc="-4" dirty="0">
              <a:latin typeface="Arial"/>
              <a:cs typeface="Arial"/>
            </a:endParaRPr>
          </a:p>
        </p:txBody>
      </p:sp>
    </p:spTree>
    <p:extLst>
      <p:ext uri="{BB962C8B-B14F-4D97-AF65-F5344CB8AC3E}">
        <p14:creationId xmlns:p14="http://schemas.microsoft.com/office/powerpoint/2010/main" val="197770349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5536" y="0"/>
            <a:ext cx="8035198" cy="984885"/>
          </a:xfrm>
          <a:prstGeom prst="rect">
            <a:avLst/>
          </a:prstGeom>
        </p:spPr>
        <p:txBody>
          <a:bodyPr vert="horz" wrap="square" lIns="0" tIns="0" rIns="0" bIns="0" rtlCol="0">
            <a:spAutoFit/>
          </a:bodyPr>
          <a:lstStyle/>
          <a:p>
            <a:pPr marL="302575" indent="-302575" algn="ctr"/>
            <a:r>
              <a:rPr lang="ru-RU" sz="4000" dirty="0" smtClean="0">
                <a:solidFill>
                  <a:srgbClr val="FF0000"/>
                </a:solidFill>
                <a:latin typeface="Times New Roman" panose="02020603050405020304" pitchFamily="18" charset="0"/>
                <a:ea typeface="Calibri" panose="020F0502020204030204" pitchFamily="34" charset="0"/>
                <a:cs typeface="Arial" panose="020B0604020202020204" pitchFamily="34" charset="0"/>
              </a:rPr>
              <a:t>!</a:t>
            </a:r>
            <a:r>
              <a:rPr lang="ru-RU" sz="2400" dirty="0" smtClean="0">
                <a:solidFill>
                  <a:schemeClr val="accent3">
                    <a:lumMod val="75000"/>
                  </a:schemeClr>
                </a:solidFill>
                <a:latin typeface="Times New Roman" panose="02020603050405020304" pitchFamily="18" charset="0"/>
                <a:ea typeface="Calibri" panose="020F0502020204030204" pitchFamily="34" charset="0"/>
                <a:cs typeface="Arial" panose="020B0604020202020204" pitchFamily="34" charset="0"/>
              </a:rPr>
              <a:t> </a:t>
            </a:r>
            <a:r>
              <a:rPr lang="ru-RU" sz="24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Calibri" panose="020F0502020204030204" pitchFamily="34" charset="0"/>
                <a:cs typeface="Arial" panose="020B0604020202020204" pitchFamily="34" charset="0"/>
              </a:rPr>
              <a:t>НЕ ЯВЛЯЕТСЯ СОБЫТИЕМ ПОСЛЕ ОТЧЕТНОЙ ДАТЫ</a:t>
            </a:r>
            <a:endParaRPr lang="ru-RU"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07504" y="1196752"/>
            <a:ext cx="8611262" cy="6309420"/>
          </a:xfrm>
          <a:prstGeom prst="rect">
            <a:avLst/>
          </a:prstGeom>
        </p:spPr>
        <p:txBody>
          <a:bodyPr wrap="square">
            <a:spAutoFit/>
          </a:bodyPr>
          <a:lstStyle/>
          <a:p>
            <a:pPr indent="450215" algn="just"/>
            <a:r>
              <a:rPr lang="ru-RU" sz="1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smtClean="0">
              <a:solidFill>
                <a:srgbClr val="FF0000"/>
              </a:solidFill>
              <a:latin typeface="Times New Roman" panose="02020603050405020304" pitchFamily="18" charset="0"/>
              <a:ea typeface="Calibri" panose="020F0502020204030204" pitchFamily="34" charset="0"/>
              <a:cs typeface="Arial" panose="020B0604020202020204" pitchFamily="34" charset="0"/>
            </a:endParaRPr>
          </a:p>
          <a:p>
            <a:pPr marL="342900" indent="-342900" algn="just">
              <a:buFont typeface="Arial" panose="020B0604020202020204" pitchFamily="34" charset="0"/>
              <a:buChar char="•"/>
            </a:pPr>
            <a:r>
              <a:rPr lang="ru-RU" sz="2400" b="1" dirty="0" smtClean="0">
                <a:solidFill>
                  <a:prstClr val="black"/>
                </a:solidFill>
                <a:latin typeface="Times New Roman" panose="02020603050405020304" pitchFamily="18" charset="0"/>
                <a:ea typeface="Calibri" panose="020F0502020204030204" pitchFamily="34" charset="0"/>
                <a:cs typeface="Arial" panose="020B0604020202020204" pitchFamily="34" charset="0"/>
              </a:rPr>
              <a:t>Поступление </a:t>
            </a:r>
            <a:r>
              <a:rPr lang="ru-RU" sz="2400" b="1" dirty="0">
                <a:solidFill>
                  <a:prstClr val="black"/>
                </a:solidFill>
                <a:latin typeface="Times New Roman" panose="02020603050405020304" pitchFamily="18" charset="0"/>
                <a:ea typeface="Calibri" panose="020F0502020204030204" pitchFamily="34" charset="0"/>
                <a:cs typeface="Arial" panose="020B0604020202020204" pitchFamily="34" charset="0"/>
              </a:rPr>
              <a:t>после отчетной даты первичных учетных документов, оформляющих факты хозяйственной жизни, возникших (произошедших) в отчетном периоде,</a:t>
            </a:r>
            <a:r>
              <a:rPr lang="ru-RU" sz="2400" dirty="0">
                <a:solidFill>
                  <a:prstClr val="black"/>
                </a:solidFill>
                <a:latin typeface="Times New Roman" panose="02020603050405020304" pitchFamily="18" charset="0"/>
                <a:ea typeface="Calibri" panose="020F0502020204030204" pitchFamily="34" charset="0"/>
                <a:cs typeface="Arial" panose="020B0604020202020204" pitchFamily="34" charset="0"/>
              </a:rPr>
              <a:t> информация о которых подлежит отражению в бухгалтерском учете и (или) раскрытию в бухгалтерской (финансовой) </a:t>
            </a:r>
            <a:r>
              <a:rPr lang="ru-RU" sz="2400" dirty="0" smtClean="0">
                <a:solidFill>
                  <a:prstClr val="black"/>
                </a:solidFill>
                <a:latin typeface="Times New Roman" panose="02020603050405020304" pitchFamily="18" charset="0"/>
                <a:ea typeface="Calibri" panose="020F0502020204030204" pitchFamily="34" charset="0"/>
                <a:cs typeface="Arial" panose="020B0604020202020204" pitchFamily="34" charset="0"/>
              </a:rPr>
              <a:t>отчетности</a:t>
            </a:r>
          </a:p>
          <a:p>
            <a:pPr indent="450215" algn="just">
              <a:lnSpc>
                <a:spcPct val="115000"/>
              </a:lnSpc>
            </a:pPr>
            <a:r>
              <a:rPr lang="ru-RU" sz="2400" b="1" i="1" dirty="0" smtClean="0">
                <a:solidFill>
                  <a:srgbClr val="000000"/>
                </a:solidFill>
                <a:uFill>
                  <a:solidFill>
                    <a:srgbClr val="000000"/>
                  </a:solidFill>
                </a:uFill>
                <a:latin typeface="Times New Roman"/>
                <a:ea typeface="Calibri"/>
                <a:cs typeface="Calibri"/>
              </a:rPr>
              <a:t>Например,</a:t>
            </a:r>
            <a:r>
              <a:rPr lang="ru-RU" sz="2400" dirty="0" smtClean="0">
                <a:solidFill>
                  <a:srgbClr val="000000"/>
                </a:solidFill>
                <a:uFill>
                  <a:solidFill>
                    <a:srgbClr val="000000"/>
                  </a:solidFill>
                </a:uFill>
                <a:latin typeface="Times New Roman"/>
                <a:ea typeface="Calibri"/>
                <a:cs typeface="Calibri"/>
              </a:rPr>
              <a:t> </a:t>
            </a:r>
            <a:r>
              <a:rPr lang="ru-RU" sz="2000" dirty="0">
                <a:solidFill>
                  <a:srgbClr val="000000"/>
                </a:solidFill>
                <a:uFill>
                  <a:solidFill>
                    <a:srgbClr val="000000"/>
                  </a:solidFill>
                </a:uFill>
                <a:latin typeface="Times New Roman"/>
                <a:ea typeface="Calibri"/>
                <a:cs typeface="Calibri"/>
              </a:rPr>
              <a:t>поступление в бухгалтерию актов выполненных работ за декабрь 2017 года после отчетной даты, в январе 2018 года, или в соответствии с заключенным контрактом в 2017 году на приобретение горюче-смазочных материалов поступление первичных учетных документов (накладные за ноябрь - декабрь 2017 года за полученные материалы) после отчетной даты -  такие факты хозяйственной жизни не относятся к событиям после отчетной </a:t>
            </a:r>
            <a:r>
              <a:rPr lang="ru-RU" sz="2000" dirty="0" smtClean="0">
                <a:solidFill>
                  <a:srgbClr val="000000"/>
                </a:solidFill>
                <a:uFill>
                  <a:solidFill>
                    <a:srgbClr val="000000"/>
                  </a:solidFill>
                </a:uFill>
                <a:latin typeface="Times New Roman"/>
                <a:ea typeface="Calibri"/>
                <a:cs typeface="Calibri"/>
              </a:rPr>
              <a:t>даты</a:t>
            </a:r>
            <a:endParaRPr lang="ru-RU" sz="2400" dirty="0">
              <a:solidFill>
                <a:srgbClr val="000000"/>
              </a:solidFill>
              <a:uFill>
                <a:solidFill>
                  <a:srgbClr val="000000"/>
                </a:solidFill>
              </a:uFill>
              <a:ea typeface="Calibri"/>
              <a:cs typeface="Calibri"/>
            </a:endParaRPr>
          </a:p>
          <a:p>
            <a:pPr marL="342900" indent="-342900" algn="just">
              <a:buFont typeface="Arial" panose="020B0604020202020204" pitchFamily="34" charset="0"/>
              <a:buChar char="•"/>
            </a:pPr>
            <a:endParaRPr lang="ru-RU" sz="2400" dirty="0" smtClean="0">
              <a:solidFill>
                <a:prstClr val="black"/>
              </a:solidFill>
              <a:latin typeface="Times New Roman" panose="02020603050405020304" pitchFamily="18" charset="0"/>
              <a:ea typeface="Calibri" panose="020F0502020204030204" pitchFamily="34" charset="0"/>
              <a:cs typeface="Arial" panose="020B0604020202020204" pitchFamily="34" charset="0"/>
            </a:endParaRPr>
          </a:p>
          <a:p>
            <a:pPr algn="just">
              <a:lnSpc>
                <a:spcPct val="120000"/>
              </a:lnSpc>
            </a:pPr>
            <a:endParaRPr lang="ru-RU" sz="2400" dirty="0">
              <a:solidFill>
                <a:prstClr val="black"/>
              </a:solidFill>
              <a:latin typeface="Times New Roman" panose="02020603050405020304" pitchFamily="18" charset="0"/>
              <a:cs typeface="Times New Roman" panose="02020603050405020304" pitchFamily="18" charset="0"/>
            </a:endParaRPr>
          </a:p>
          <a:p>
            <a:pPr indent="450215" algn="just"/>
            <a:r>
              <a:rPr lang="ru-RU" sz="2400" dirty="0" smtClean="0">
                <a:solidFill>
                  <a:prstClr val="black"/>
                </a:solidFill>
                <a:latin typeface="Times New Roman" panose="02020603050405020304" pitchFamily="18" charset="0"/>
                <a:ea typeface="Calibri" panose="020F0502020204030204" pitchFamily="34" charset="0"/>
                <a:cs typeface="Arial" panose="020B0604020202020204" pitchFamily="34" charset="0"/>
              </a:rPr>
              <a:t>,</a:t>
            </a:r>
            <a:endParaRPr lang="ru-RU" sz="2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80</a:t>
            </a:fld>
            <a:endParaRPr lang="ru-RU" spc="-4" dirty="0">
              <a:latin typeface="Arial"/>
              <a:cs typeface="Arial"/>
            </a:endParaRPr>
          </a:p>
        </p:txBody>
      </p:sp>
    </p:spTree>
    <p:extLst>
      <p:ext uri="{BB962C8B-B14F-4D97-AF65-F5344CB8AC3E}">
        <p14:creationId xmlns:p14="http://schemas.microsoft.com/office/powerpoint/2010/main" val="12085543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Событие после отчетной даты</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graphicFrame>
        <p:nvGraphicFramePr>
          <p:cNvPr id="4" name="Объект 3"/>
          <p:cNvGraphicFramePr>
            <a:graphicFrameLocks noGrp="1"/>
          </p:cNvGraphicFramePr>
          <p:nvPr>
            <p:ph idx="1"/>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Номер слайда 2"/>
          <p:cNvSpPr>
            <a:spLocks noGrp="1"/>
          </p:cNvSpPr>
          <p:nvPr>
            <p:ph type="sldNum" sz="quarter" idx="12"/>
          </p:nvPr>
        </p:nvSpPr>
        <p:spPr/>
        <p:txBody>
          <a:bodyPr/>
          <a:lstStyle/>
          <a:p>
            <a:fld id="{C318D0E1-6172-4638-BCC1-0B70ED483AF8}" type="slidenum">
              <a:rPr lang="ru-RU" smtClean="0">
                <a:solidFill>
                  <a:prstClr val="black">
                    <a:tint val="75000"/>
                  </a:prstClr>
                </a:solidFill>
              </a:rPr>
              <a:pPr/>
              <a:t>81</a:t>
            </a:fld>
            <a:endParaRPr lang="ru-RU">
              <a:solidFill>
                <a:prstClr val="black">
                  <a:tint val="75000"/>
                </a:prstClr>
              </a:solidFill>
            </a:endParaRPr>
          </a:p>
        </p:txBody>
      </p:sp>
    </p:spTree>
    <p:extLst>
      <p:ext uri="{BB962C8B-B14F-4D97-AF65-F5344CB8AC3E}">
        <p14:creationId xmlns:p14="http://schemas.microsoft.com/office/powerpoint/2010/main" val="270926702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Отражение в учете и отчетности </a:t>
            </a:r>
            <a:br>
              <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ru-RU"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События после отчетной даты</a:t>
            </a:r>
          </a:p>
        </p:txBody>
      </p:sp>
      <p:graphicFrame>
        <p:nvGraphicFramePr>
          <p:cNvPr id="4" name="Объект 3"/>
          <p:cNvGraphicFramePr>
            <a:graphicFrameLocks noGrp="1"/>
          </p:cNvGraphicFramePr>
          <p:nvPr>
            <p:ph idx="1"/>
            <p:extLst/>
          </p:nvPr>
        </p:nvGraphicFramePr>
        <p:xfrm>
          <a:off x="467544" y="16288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Прямая со стрелкой 5"/>
          <p:cNvCxnSpPr/>
          <p:nvPr/>
        </p:nvCxnSpPr>
        <p:spPr>
          <a:xfrm flipV="1">
            <a:off x="6372200" y="4464495"/>
            <a:ext cx="0" cy="57666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 name="Номер слайда 2"/>
          <p:cNvSpPr>
            <a:spLocks noGrp="1"/>
          </p:cNvSpPr>
          <p:nvPr>
            <p:ph type="sldNum" sz="quarter" idx="12"/>
          </p:nvPr>
        </p:nvSpPr>
        <p:spPr/>
        <p:txBody>
          <a:bodyPr/>
          <a:lstStyle/>
          <a:p>
            <a:fld id="{C318D0E1-6172-4638-BCC1-0B70ED483AF8}" type="slidenum">
              <a:rPr lang="ru-RU" smtClean="0">
                <a:solidFill>
                  <a:prstClr val="black">
                    <a:tint val="75000"/>
                  </a:prstClr>
                </a:solidFill>
              </a:rPr>
              <a:pPr/>
              <a:t>82</a:t>
            </a:fld>
            <a:endParaRPr lang="ru-RU">
              <a:solidFill>
                <a:prstClr val="black">
                  <a:tint val="75000"/>
                </a:prstClr>
              </a:solidFill>
            </a:endParaRPr>
          </a:p>
        </p:txBody>
      </p:sp>
    </p:spTree>
    <p:extLst>
      <p:ext uri="{BB962C8B-B14F-4D97-AF65-F5344CB8AC3E}">
        <p14:creationId xmlns:p14="http://schemas.microsoft.com/office/powerpoint/2010/main" val="234054078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512" y="2042063"/>
            <a:ext cx="3528392" cy="1723549"/>
          </a:xfrm>
          <a:prstGeom prst="rect">
            <a:avLst/>
          </a:prstGeom>
          <a:solidFill>
            <a:srgbClr val="FFFF99"/>
          </a:solidFill>
          <a:ln w="38100"/>
        </p:spPr>
        <p:style>
          <a:lnRef idx="2">
            <a:schemeClr val="accent2"/>
          </a:lnRef>
          <a:fillRef idx="1">
            <a:schemeClr val="lt1"/>
          </a:fillRef>
          <a:effectRef idx="0">
            <a:schemeClr val="accent2"/>
          </a:effectRef>
          <a:fontRef idx="minor">
            <a:schemeClr val="dk1"/>
          </a:fontRef>
        </p:style>
        <p:txBody>
          <a:bodyPr vert="horz" wrap="square" lIns="0" tIns="0" rIns="0" bIns="0" rtlCol="0">
            <a:spAutoFit/>
          </a:bodyPr>
          <a:lstStyle/>
          <a:p>
            <a:pPr marL="302575" indent="-302575"/>
            <a:r>
              <a:rPr lang="ru-RU" sz="2800" dirty="0" smtClean="0">
                <a:latin typeface="Times New Roman" panose="02020603050405020304" pitchFamily="18" charset="0"/>
                <a:ea typeface="Calibri" panose="020F0502020204030204" pitchFamily="34" charset="0"/>
                <a:cs typeface="Calibri" panose="020F0502020204030204" pitchFamily="34" charset="0"/>
              </a:rPr>
              <a:t>События, подтверждающие </a:t>
            </a:r>
            <a:r>
              <a:rPr lang="ru-RU" sz="2800" dirty="0">
                <a:latin typeface="Times New Roman" panose="02020603050405020304" pitchFamily="18" charset="0"/>
                <a:ea typeface="Calibri" panose="020F0502020204030204" pitchFamily="34" charset="0"/>
                <a:cs typeface="Calibri" panose="020F0502020204030204" pitchFamily="34" charset="0"/>
              </a:rPr>
              <a:t>условия </a:t>
            </a:r>
            <a:r>
              <a:rPr lang="ru-RU" sz="2800" dirty="0" smtClean="0">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79512" y="1052736"/>
            <a:ext cx="8568952" cy="307777"/>
          </a:xfrm>
          <a:prstGeom prst="rect">
            <a:avLst/>
          </a:prstGeom>
        </p:spPr>
        <p:txBody>
          <a:bodyPr wrap="square">
            <a:spAutoFit/>
          </a:bodyPr>
          <a:lstStyle/>
          <a:p>
            <a:pPr indent="450215" algn="just"/>
            <a:r>
              <a:rPr lang="ru-RU" sz="1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endParaRPr lang="ru-RU" sz="2400" dirty="0">
              <a:solidFill>
                <a:prstClr val="black"/>
              </a:solidFill>
              <a:latin typeface="Times New Roman" panose="02020603050405020304" pitchFamily="18" charset="0"/>
              <a:ea typeface="Calibri" panose="020F0502020204030204" pitchFamily="34" charset="0"/>
            </a:endParaRPr>
          </a:p>
        </p:txBody>
      </p:sp>
      <p:sp>
        <p:nvSpPr>
          <p:cNvPr id="6" name="Прямоугольник 5"/>
          <p:cNvSpPr/>
          <p:nvPr/>
        </p:nvSpPr>
        <p:spPr>
          <a:xfrm>
            <a:off x="4211960" y="2002249"/>
            <a:ext cx="4824536" cy="1815882"/>
          </a:xfrm>
          <a:prstGeom prst="rect">
            <a:avLst/>
          </a:prstGeom>
          <a:solidFill>
            <a:srgbClr val="FDE3F8"/>
          </a:solidFill>
          <a:ln w="38100"/>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ru-RU" sz="28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События,    свидетельствующие </a:t>
            </a:r>
            <a:r>
              <a:rPr lang="ru-RU" sz="28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об условиях деятельности субъекта отчетности</a:t>
            </a:r>
            <a:endParaRPr lang="ru-RU" sz="2800" b="1" dirty="0">
              <a:solidFill>
                <a:prstClr val="black"/>
              </a:solidFill>
            </a:endParaRPr>
          </a:p>
        </p:txBody>
      </p:sp>
      <p:sp>
        <p:nvSpPr>
          <p:cNvPr id="9" name="Прямоугольник 8"/>
          <p:cNvSpPr/>
          <p:nvPr/>
        </p:nvSpPr>
        <p:spPr>
          <a:xfrm>
            <a:off x="1113439" y="128072"/>
            <a:ext cx="7947753" cy="523220"/>
          </a:xfrm>
          <a:prstGeom prst="rect">
            <a:avLst/>
          </a:prstGeom>
        </p:spPr>
        <p:txBody>
          <a:bodyPr wrap="none">
            <a:spAutoFit/>
          </a:bodyPr>
          <a:lstStyle/>
          <a:p>
            <a:r>
              <a:rPr lang="ru-RU" sz="28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Классификация события после отчетной даты</a:t>
            </a:r>
            <a:endParaRPr lang="ru-RU" sz="2800" b="1" dirty="0">
              <a:solidFill>
                <a:prstClr val="black"/>
              </a:solidFill>
            </a:endParaRPr>
          </a:p>
        </p:txBody>
      </p:sp>
      <p:cxnSp>
        <p:nvCxnSpPr>
          <p:cNvPr id="11" name="Прямая со стрелкой 10"/>
          <p:cNvCxnSpPr>
            <a:stCxn id="3" idx="0"/>
            <a:endCxn id="2" idx="0"/>
          </p:cNvCxnSpPr>
          <p:nvPr/>
        </p:nvCxnSpPr>
        <p:spPr>
          <a:xfrm flipH="1">
            <a:off x="1943708" y="1052736"/>
            <a:ext cx="2520280" cy="98932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Прямая со стрелкой 12"/>
          <p:cNvCxnSpPr>
            <a:stCxn id="3" idx="0"/>
          </p:cNvCxnSpPr>
          <p:nvPr/>
        </p:nvCxnSpPr>
        <p:spPr>
          <a:xfrm>
            <a:off x="4463988" y="1052736"/>
            <a:ext cx="2052228" cy="94951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83</a:t>
            </a:fld>
            <a:endParaRPr lang="ru-RU" spc="-4" dirty="0">
              <a:latin typeface="Arial"/>
              <a:cs typeface="Arial"/>
            </a:endParaRPr>
          </a:p>
        </p:txBody>
      </p:sp>
      <p:sp>
        <p:nvSpPr>
          <p:cNvPr id="5" name="TextBox 4"/>
          <p:cNvSpPr txBox="1"/>
          <p:nvPr/>
        </p:nvSpPr>
        <p:spPr>
          <a:xfrm>
            <a:off x="467544" y="4260899"/>
            <a:ext cx="2166170" cy="523220"/>
          </a:xfrm>
          <a:prstGeom prst="rect">
            <a:avLst/>
          </a:prstGeom>
          <a:ln w="38100">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ru-RU" sz="2800" dirty="0" smtClean="0">
                <a:solidFill>
                  <a:prstClr val="black"/>
                </a:solidFill>
              </a:rPr>
              <a:t>в Отчетности</a:t>
            </a:r>
            <a:endParaRPr lang="ru-RU" sz="2800" dirty="0">
              <a:solidFill>
                <a:prstClr val="black"/>
              </a:solidFill>
            </a:endParaRPr>
          </a:p>
        </p:txBody>
      </p:sp>
      <p:sp>
        <p:nvSpPr>
          <p:cNvPr id="7" name="TextBox 6"/>
          <p:cNvSpPr txBox="1"/>
          <p:nvPr/>
        </p:nvSpPr>
        <p:spPr>
          <a:xfrm>
            <a:off x="5389144" y="4251802"/>
            <a:ext cx="2254143" cy="523220"/>
          </a:xfrm>
          <a:prstGeom prst="rect">
            <a:avLst/>
          </a:prstGeom>
          <a:ln w="38100">
            <a:solidFill>
              <a:schemeClr val="tx2">
                <a:lumMod val="75000"/>
              </a:schemeClr>
            </a:solidFill>
          </a:ln>
        </p:spPr>
        <p:style>
          <a:lnRef idx="2">
            <a:schemeClr val="accent1"/>
          </a:lnRef>
          <a:fillRef idx="1">
            <a:schemeClr val="lt1"/>
          </a:fillRef>
          <a:effectRef idx="0">
            <a:schemeClr val="accent1"/>
          </a:effectRef>
          <a:fontRef idx="minor">
            <a:schemeClr val="dk1"/>
          </a:fontRef>
        </p:style>
        <p:txBody>
          <a:bodyPr wrap="none" rtlCol="0">
            <a:spAutoFit/>
          </a:bodyPr>
          <a:lstStyle/>
          <a:p>
            <a:r>
              <a:rPr lang="ru-RU" sz="2800" dirty="0" smtClean="0">
                <a:solidFill>
                  <a:prstClr val="black"/>
                </a:solidFill>
              </a:rPr>
              <a:t>в Пояснениях</a:t>
            </a:r>
            <a:endParaRPr lang="ru-RU" sz="2800" dirty="0">
              <a:solidFill>
                <a:prstClr val="black"/>
              </a:solidFill>
            </a:endParaRPr>
          </a:p>
        </p:txBody>
      </p:sp>
      <p:cxnSp>
        <p:nvCxnSpPr>
          <p:cNvPr id="12" name="Прямая со стрелкой 11"/>
          <p:cNvCxnSpPr/>
          <p:nvPr/>
        </p:nvCxnSpPr>
        <p:spPr>
          <a:xfrm>
            <a:off x="1763688" y="3776998"/>
            <a:ext cx="0" cy="47205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5" name="Прямая со стрелкой 14"/>
          <p:cNvCxnSpPr/>
          <p:nvPr/>
        </p:nvCxnSpPr>
        <p:spPr>
          <a:xfrm>
            <a:off x="6624228" y="3776998"/>
            <a:ext cx="0" cy="5122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7" name="TextBox 16"/>
          <p:cNvSpPr txBox="1"/>
          <p:nvPr/>
        </p:nvSpPr>
        <p:spPr>
          <a:xfrm>
            <a:off x="198984" y="5240718"/>
            <a:ext cx="2911631" cy="830997"/>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последним днем</a:t>
            </a:r>
          </a:p>
          <a:p>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отчетного периода </a:t>
            </a:r>
            <a:endParaRPr lang="ru-RU" dirty="0">
              <a:solidFill>
                <a:prstClr val="black"/>
              </a:solidFill>
            </a:endParaRPr>
          </a:p>
        </p:txBody>
      </p:sp>
      <p:sp>
        <p:nvSpPr>
          <p:cNvPr id="19" name="TextBox 18"/>
          <p:cNvSpPr txBox="1"/>
          <p:nvPr/>
        </p:nvSpPr>
        <p:spPr>
          <a:xfrm>
            <a:off x="5868144" y="5517232"/>
            <a:ext cx="290464" cy="369332"/>
          </a:xfrm>
          <a:prstGeom prst="rect">
            <a:avLst/>
          </a:prstGeom>
          <a:noFill/>
        </p:spPr>
        <p:txBody>
          <a:bodyPr wrap="none" rtlCol="0">
            <a:spAutoFit/>
          </a:bodyPr>
          <a:lstStyle/>
          <a:p>
            <a:r>
              <a:rPr lang="ru-RU" dirty="0" smtClean="0">
                <a:solidFill>
                  <a:prstClr val="black"/>
                </a:solidFill>
              </a:rPr>
              <a:t>  </a:t>
            </a:r>
            <a:endParaRPr lang="ru-RU" dirty="0">
              <a:solidFill>
                <a:prstClr val="black"/>
              </a:solidFill>
            </a:endParaRPr>
          </a:p>
        </p:txBody>
      </p:sp>
      <p:sp>
        <p:nvSpPr>
          <p:cNvPr id="20" name="Прямоугольник 19"/>
          <p:cNvSpPr/>
          <p:nvPr/>
        </p:nvSpPr>
        <p:spPr>
          <a:xfrm>
            <a:off x="4588355" y="5166743"/>
            <a:ext cx="4032448"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0215"/>
            <a:r>
              <a:rPr lang="ru-RU" sz="20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в периоде</a:t>
            </a: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 </a:t>
            </a:r>
          </a:p>
          <a:p>
            <a:pPr indent="450215"/>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следующем за отчетным</a:t>
            </a:r>
            <a:endParaRPr lang="ru-RU" sz="2400" dirty="0">
              <a:solidFill>
                <a:srgbClr val="FF0000"/>
              </a:solidFill>
              <a:latin typeface="Times New Roman" panose="02020603050405020304" pitchFamily="18" charset="0"/>
              <a:ea typeface="Calibri" panose="020F0502020204030204" pitchFamily="34" charset="0"/>
            </a:endParaRPr>
          </a:p>
        </p:txBody>
      </p:sp>
      <p:cxnSp>
        <p:nvCxnSpPr>
          <p:cNvPr id="22" name="Прямая со стрелкой 21"/>
          <p:cNvCxnSpPr/>
          <p:nvPr/>
        </p:nvCxnSpPr>
        <p:spPr>
          <a:xfrm>
            <a:off x="1763688" y="4766473"/>
            <a:ext cx="0" cy="4591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4" name="Прямая со стрелкой 23"/>
          <p:cNvCxnSpPr/>
          <p:nvPr/>
        </p:nvCxnSpPr>
        <p:spPr>
          <a:xfrm flipH="1">
            <a:off x="6663098" y="4784119"/>
            <a:ext cx="1" cy="45659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5" name="Прямоугольник 24"/>
          <p:cNvSpPr/>
          <p:nvPr/>
        </p:nvSpPr>
        <p:spPr>
          <a:xfrm>
            <a:off x="2177988" y="4806385"/>
            <a:ext cx="4572000" cy="369332"/>
          </a:xfrm>
          <a:prstGeom prst="rect">
            <a:avLst/>
          </a:prstGeom>
        </p:spPr>
        <p:txBody>
          <a:bodyPr>
            <a:spAutoFit/>
          </a:bodyPr>
          <a:lstStyle/>
          <a:p>
            <a:r>
              <a:rPr lang="ru-RU" b="1" kern="0" dirty="0">
                <a:solidFill>
                  <a:srgbClr val="252523"/>
                </a:solidFill>
                <a:latin typeface="Times New Roman" panose="02020603050405020304" pitchFamily="18" charset="0"/>
                <a:ea typeface="Calibri" panose="020F0502020204030204" pitchFamily="34" charset="0"/>
                <a:cs typeface="Arial" panose="020B0604020202020204" pitchFamily="34" charset="0"/>
              </a:rPr>
              <a:t>Признание СПОД в бухгалтерском учете </a:t>
            </a:r>
            <a:endParaRPr lang="ru-RU" dirty="0">
              <a:solidFill>
                <a:prstClr val="black"/>
              </a:solidFill>
            </a:endParaRPr>
          </a:p>
        </p:txBody>
      </p:sp>
      <p:sp>
        <p:nvSpPr>
          <p:cNvPr id="10" name="TextBox 9"/>
          <p:cNvSpPr txBox="1"/>
          <p:nvPr/>
        </p:nvSpPr>
        <p:spPr>
          <a:xfrm>
            <a:off x="3449481" y="3899817"/>
            <a:ext cx="1323137" cy="369332"/>
          </a:xfrm>
          <a:prstGeom prst="rect">
            <a:avLst/>
          </a:prstGeom>
          <a:noFill/>
        </p:spPr>
        <p:txBody>
          <a:bodyPr wrap="square" rtlCol="0">
            <a:spAutoFit/>
          </a:bodyPr>
          <a:lstStyle/>
          <a:p>
            <a:r>
              <a:rPr lang="ru-RU" dirty="0">
                <a:solidFill>
                  <a:prstClr val="black"/>
                </a:solidFill>
              </a:rPr>
              <a:t>Отражение</a:t>
            </a:r>
          </a:p>
        </p:txBody>
      </p:sp>
    </p:spTree>
    <p:extLst>
      <p:ext uri="{BB962C8B-B14F-4D97-AF65-F5344CB8AC3E}">
        <p14:creationId xmlns:p14="http://schemas.microsoft.com/office/powerpoint/2010/main" val="31803299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84</a:t>
            </a:fld>
            <a:endParaRPr lang="ru-RU" spc="-4" dirty="0">
              <a:latin typeface="Arial"/>
              <a:cs typeface="Arial"/>
            </a:endParaRPr>
          </a:p>
        </p:txBody>
      </p:sp>
      <p:sp>
        <p:nvSpPr>
          <p:cNvPr id="3" name="Прямоугольник 2"/>
          <p:cNvSpPr/>
          <p:nvPr/>
        </p:nvSpPr>
        <p:spPr>
          <a:xfrm>
            <a:off x="683568" y="2242235"/>
            <a:ext cx="7200800" cy="2800767"/>
          </a:xfrm>
          <a:prstGeom prst="rect">
            <a:avLst/>
          </a:prstGeom>
        </p:spPr>
        <p:txBody>
          <a:bodyPr wrap="square">
            <a:spAutoFit/>
          </a:bodyPr>
          <a:lstStyle/>
          <a:p>
            <a:pPr algn="ctr"/>
            <a:r>
              <a:rPr lang="ru-RU" sz="4400" b="1" dirty="0" smtClean="0">
                <a:ln w="12700">
                  <a:solidFill>
                    <a:srgbClr val="1F497D">
                      <a:lumMod val="75000"/>
                    </a:srgbClr>
                  </a:solidFill>
                  <a:prstDash val="solid"/>
                </a:ln>
                <a:pattFill prst="dkUpDiag">
                  <a:fgClr>
                    <a:srgbClr val="1F497D"/>
                  </a:fgClr>
                  <a:bgClr>
                    <a:srgbClr val="1F497D">
                      <a:lumMod val="20000"/>
                      <a:lumOff val="80000"/>
                    </a:srgbClr>
                  </a:bgClr>
                </a:pattFill>
                <a:effectLst>
                  <a:outerShdw dist="38100" dir="2640000" algn="bl" rotWithShape="0">
                    <a:srgbClr val="1F497D">
                      <a:lumMod val="75000"/>
                    </a:srgbClr>
                  </a:outerShdw>
                </a:effectLst>
                <a:latin typeface="Times New Roman" panose="02020603050405020304" pitchFamily="18" charset="0"/>
                <a:cs typeface="Times New Roman" panose="02020603050405020304" pitchFamily="18" charset="0"/>
              </a:rPr>
              <a:t>Событие после отчетной даты</a:t>
            </a:r>
            <a:r>
              <a:rPr lang="ru-RU" sz="4400" b="1" dirty="0">
                <a:ln w="12700">
                  <a:solidFill>
                    <a:srgbClr val="1F497D">
                      <a:lumMod val="75000"/>
                    </a:srgbClr>
                  </a:solidFill>
                  <a:prstDash val="solid"/>
                </a:ln>
                <a:pattFill prst="dkUpDiag">
                  <a:fgClr>
                    <a:srgbClr val="1F497D"/>
                  </a:fgClr>
                  <a:bgClr>
                    <a:srgbClr val="1F497D">
                      <a:lumMod val="20000"/>
                      <a:lumOff val="80000"/>
                    </a:srgbClr>
                  </a:bgClr>
                </a:pattFill>
                <a:effectLst>
                  <a:outerShdw dist="38100" dir="2640000" algn="bl" rotWithShape="0">
                    <a:srgbClr val="1F497D">
                      <a:lumMod val="75000"/>
                    </a:srgbClr>
                  </a:outerShdw>
                </a:effectLst>
                <a:latin typeface="Times New Roman" panose="02020603050405020304" pitchFamily="18" charset="0"/>
                <a:cs typeface="Times New Roman" panose="02020603050405020304" pitchFamily="18" charset="0"/>
              </a:rPr>
              <a:t/>
            </a:r>
            <a:br>
              <a:rPr lang="ru-RU" sz="4400" b="1" dirty="0">
                <a:ln w="12700">
                  <a:solidFill>
                    <a:srgbClr val="1F497D">
                      <a:lumMod val="75000"/>
                    </a:srgbClr>
                  </a:solidFill>
                  <a:prstDash val="solid"/>
                </a:ln>
                <a:pattFill prst="dkUpDiag">
                  <a:fgClr>
                    <a:srgbClr val="1F497D"/>
                  </a:fgClr>
                  <a:bgClr>
                    <a:srgbClr val="1F497D">
                      <a:lumMod val="20000"/>
                      <a:lumOff val="80000"/>
                    </a:srgbClr>
                  </a:bgClr>
                </a:pattFill>
                <a:effectLst>
                  <a:outerShdw dist="38100" dir="2640000" algn="bl" rotWithShape="0">
                    <a:srgbClr val="1F497D">
                      <a:lumMod val="75000"/>
                    </a:srgbClr>
                  </a:outerShdw>
                </a:effectLst>
                <a:latin typeface="Times New Roman" panose="02020603050405020304" pitchFamily="18" charset="0"/>
                <a:cs typeface="Times New Roman" panose="02020603050405020304" pitchFamily="18" charset="0"/>
              </a:rPr>
            </a:br>
            <a:r>
              <a:rPr lang="ru-RU" sz="4400" b="1" dirty="0">
                <a:ln w="12700">
                  <a:solidFill>
                    <a:srgbClr val="1F497D">
                      <a:lumMod val="75000"/>
                    </a:srgbClr>
                  </a:solidFill>
                  <a:prstDash val="solid"/>
                </a:ln>
                <a:pattFill prst="dkUpDiag">
                  <a:fgClr>
                    <a:srgbClr val="1F497D"/>
                  </a:fgClr>
                  <a:bgClr>
                    <a:srgbClr val="1F497D">
                      <a:lumMod val="20000"/>
                      <a:lumOff val="80000"/>
                    </a:srgbClr>
                  </a:bgClr>
                </a:pattFill>
                <a:effectLst>
                  <a:outerShdw dist="38100" dir="2640000" algn="bl" rotWithShape="0">
                    <a:srgbClr val="1F497D">
                      <a:lumMod val="75000"/>
                    </a:srgbClr>
                  </a:outerShdw>
                </a:effectLst>
                <a:latin typeface="Times New Roman" panose="02020603050405020304" pitchFamily="18" charset="0"/>
                <a:cs typeface="Times New Roman" panose="02020603050405020304" pitchFamily="18" charset="0"/>
              </a:rPr>
              <a:t> подтверждающее условия деятельности</a:t>
            </a:r>
            <a:endParaRPr lang="ru-RU" sz="4400" b="1" dirty="0">
              <a:ln w="12700">
                <a:solidFill>
                  <a:srgbClr val="1F497D">
                    <a:lumMod val="75000"/>
                  </a:srgbClr>
                </a:solidFill>
                <a:prstDash val="solid"/>
              </a:ln>
              <a:pattFill prst="dkUpDiag">
                <a:fgClr>
                  <a:srgbClr val="1F497D"/>
                </a:fgClr>
                <a:bgClr>
                  <a:srgbClr val="1F497D">
                    <a:lumMod val="20000"/>
                    <a:lumOff val="80000"/>
                  </a:srgbClr>
                </a:bgClr>
              </a:pattFill>
              <a:effectLst>
                <a:outerShdw dist="38100" dir="2640000" algn="bl" rotWithShape="0">
                  <a:srgbClr val="1F497D">
                    <a:lumMod val="75000"/>
                  </a:srgbClr>
                </a:outerShdw>
              </a:effectLst>
            </a:endParaRPr>
          </a:p>
        </p:txBody>
      </p:sp>
    </p:spTree>
    <p:extLst>
      <p:ext uri="{BB962C8B-B14F-4D97-AF65-F5344CB8AC3E}">
        <p14:creationId xmlns:p14="http://schemas.microsoft.com/office/powerpoint/2010/main" val="156923809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3528" y="0"/>
            <a:ext cx="8568952" cy="1477328"/>
          </a:xfrm>
          <a:prstGeom prst="rect">
            <a:avLst/>
          </a:prstGeom>
        </p:spPr>
        <p:txBody>
          <a:bodyPr vert="horz"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3200" kern="1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mn-ea"/>
                <a:cs typeface="Times New Roman" panose="02020603050405020304" pitchFamily="18" charset="0"/>
              </a:rPr>
              <a:t>СПОД</a:t>
            </a:r>
            <a:br>
              <a:rPr lang="ru-RU" sz="3200" kern="1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mn-ea"/>
                <a:cs typeface="Times New Roman" panose="02020603050405020304" pitchFamily="18" charset="0"/>
              </a:rPr>
            </a:br>
            <a:r>
              <a:rPr lang="ru-RU" sz="3200" kern="1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mn-ea"/>
                <a:cs typeface="Times New Roman" panose="02020603050405020304" pitchFamily="18" charset="0"/>
              </a:rPr>
              <a:t> </a:t>
            </a:r>
            <a:r>
              <a:rPr lang="ru-RU" sz="3200" kern="12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mn-ea"/>
                <a:cs typeface="Times New Roman" panose="02020603050405020304" pitchFamily="18" charset="0"/>
              </a:rPr>
              <a:t>подтверждающее условия деятельности</a:t>
            </a:r>
            <a:br>
              <a:rPr lang="ru-RU" sz="3200" kern="12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mn-ea"/>
                <a:cs typeface="Times New Roman" panose="02020603050405020304" pitchFamily="18" charset="0"/>
              </a:rPr>
            </a:br>
            <a:r>
              <a:rPr lang="ru-RU" sz="320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Calibri" panose="020F0502020204030204" pitchFamily="34" charset="0"/>
                <a:cs typeface="Arial" panose="020B0604020202020204" pitchFamily="34" charset="0"/>
              </a:rPr>
              <a:t> </a:t>
            </a:r>
            <a:endParaRPr lang="ru-RU" sz="32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Times New Roman" panose="02020603050405020304" pitchFamily="18" charset="0"/>
              <a:ea typeface="Calibri" panose="020F0502020204030204" pitchFamily="34"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85</a:t>
            </a:fld>
            <a:endParaRPr lang="ru-RU" spc="-4" dirty="0">
              <a:latin typeface="Arial"/>
              <a:cs typeface="Arial"/>
            </a:endParaRPr>
          </a:p>
        </p:txBody>
      </p:sp>
      <p:sp>
        <p:nvSpPr>
          <p:cNvPr id="3" name="TextBox 2"/>
          <p:cNvSpPr txBox="1"/>
          <p:nvPr/>
        </p:nvSpPr>
        <p:spPr>
          <a:xfrm>
            <a:off x="323528" y="1878479"/>
            <a:ext cx="8191717" cy="403187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3200" dirty="0" smtClean="0">
                <a:solidFill>
                  <a:srgbClr val="000000"/>
                </a:solidFill>
                <a:latin typeface="Times New Roman"/>
                <a:ea typeface="Calibri"/>
              </a:rPr>
              <a:t>События , подтверждающие условия деятельности,  </a:t>
            </a:r>
            <a:r>
              <a:rPr lang="ru-RU" sz="3200" dirty="0">
                <a:solidFill>
                  <a:srgbClr val="000000"/>
                </a:solidFill>
                <a:latin typeface="Times New Roman"/>
                <a:ea typeface="Calibri"/>
              </a:rPr>
              <a:t>связаны с фактами, уже существовавшими на отчетную </a:t>
            </a:r>
            <a:r>
              <a:rPr lang="ru-RU" sz="3200" dirty="0" smtClean="0">
                <a:solidFill>
                  <a:srgbClr val="000000"/>
                </a:solidFill>
                <a:latin typeface="Times New Roman"/>
                <a:ea typeface="Calibri"/>
              </a:rPr>
              <a:t>дату</a:t>
            </a:r>
          </a:p>
          <a:p>
            <a:pPr algn="ctr"/>
            <a:endParaRPr lang="ru-RU" sz="3200" dirty="0" smtClean="0">
              <a:solidFill>
                <a:srgbClr val="000000"/>
              </a:solidFill>
              <a:latin typeface="Times New Roman"/>
              <a:ea typeface="Calibri"/>
            </a:endParaRPr>
          </a:p>
          <a:p>
            <a:pPr algn="ctr"/>
            <a:r>
              <a:rPr lang="ru-RU" sz="3200" dirty="0" smtClean="0">
                <a:solidFill>
                  <a:srgbClr val="000000"/>
                </a:solidFill>
                <a:latin typeface="Times New Roman"/>
                <a:ea typeface="Calibri"/>
              </a:rPr>
              <a:t>Они </a:t>
            </a:r>
            <a:r>
              <a:rPr lang="ru-RU" sz="3200" dirty="0">
                <a:solidFill>
                  <a:srgbClr val="000000"/>
                </a:solidFill>
                <a:latin typeface="Times New Roman"/>
                <a:ea typeface="Calibri"/>
              </a:rPr>
              <a:t>уточняют, отменяют или определяют более точно размер финансовых последствий указанных событий</a:t>
            </a:r>
            <a:endParaRPr lang="ru-RU" sz="3200" b="1" kern="0" dirty="0">
              <a:solidFill>
                <a:srgbClr val="4F81BD">
                  <a:lumMod val="75000"/>
                </a:srgbClr>
              </a:solidFill>
            </a:endParaRPr>
          </a:p>
          <a:p>
            <a:endParaRPr lang="ru-RU" sz="3200" dirty="0">
              <a:solidFill>
                <a:prstClr val="black"/>
              </a:solidFill>
            </a:endParaRPr>
          </a:p>
        </p:txBody>
      </p:sp>
    </p:spTree>
    <p:extLst>
      <p:ext uri="{BB962C8B-B14F-4D97-AF65-F5344CB8AC3E}">
        <p14:creationId xmlns:p14="http://schemas.microsoft.com/office/powerpoint/2010/main" val="353524641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759927" y="318028"/>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86</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1058598" y="314207"/>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77A3E"/>
                </a:solidFill>
                <a:latin typeface="Times New Roman" panose="02020603050405020304" pitchFamily="18" charset="0"/>
                <a:cs typeface="Times New Roman" panose="02020603050405020304" pitchFamily="18" charset="0"/>
              </a:rPr>
              <a:t>Бюджетная отчетность</a:t>
            </a:r>
          </a:p>
        </p:txBody>
      </p:sp>
      <p:sp>
        <p:nvSpPr>
          <p:cNvPr id="19" name="Title 1">
            <a:extLst>
              <a:ext uri="{FF2B5EF4-FFF2-40B4-BE49-F238E27FC236}">
                <a16:creationId xmlns:a16="http://schemas.microsoft.com/office/drawing/2014/main" id="{B286BC3B-43F6-462E-B028-978528B7FEF5}"/>
              </a:ext>
            </a:extLst>
          </p:cNvPr>
          <p:cNvSpPr txBox="1">
            <a:spLocks/>
          </p:cNvSpPr>
          <p:nvPr/>
        </p:nvSpPr>
        <p:spPr>
          <a:xfrm>
            <a:off x="479547" y="5927340"/>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Событие после отчетной даты, подтверждающее условия</a:t>
            </a:r>
          </a:p>
        </p:txBody>
      </p:sp>
      <p:grpSp>
        <p:nvGrpSpPr>
          <p:cNvPr id="16" name="Группа 15">
            <a:extLst>
              <a:ext uri="{FF2B5EF4-FFF2-40B4-BE49-F238E27FC236}">
                <a16:creationId xmlns:a16="http://schemas.microsoft.com/office/drawing/2014/main" id="{FB54CEDD-D23B-4DA3-AC26-6025B440CABF}"/>
              </a:ext>
            </a:extLst>
          </p:cNvPr>
          <p:cNvGrpSpPr/>
          <p:nvPr/>
        </p:nvGrpSpPr>
        <p:grpSpPr>
          <a:xfrm>
            <a:off x="567108" y="2373776"/>
            <a:ext cx="8050395" cy="3104918"/>
            <a:chOff x="609600" y="2048589"/>
            <a:chExt cx="8050395" cy="3104918"/>
          </a:xfrm>
        </p:grpSpPr>
        <p:sp>
          <p:nvSpPr>
            <p:cNvPr id="6" name="Стрелка: пятиугольник 5">
              <a:extLst>
                <a:ext uri="{FF2B5EF4-FFF2-40B4-BE49-F238E27FC236}">
                  <a16:creationId xmlns:a16="http://schemas.microsoft.com/office/drawing/2014/main" id="{09973AD9-F0B8-4C97-8B85-70D96A482DCB}"/>
                </a:ext>
              </a:extLst>
            </p:cNvPr>
            <p:cNvSpPr/>
            <p:nvPr/>
          </p:nvSpPr>
          <p:spPr>
            <a:xfrm>
              <a:off x="609600" y="3428999"/>
              <a:ext cx="8050395" cy="450273"/>
            </a:xfrm>
            <a:prstGeom prst="homePlat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457200"/>
              <a:endParaRPr lang="ru-RU">
                <a:solidFill>
                  <a:prstClr val="white"/>
                </a:solidFill>
              </a:endParaRPr>
            </a:p>
          </p:txBody>
        </p:sp>
        <p:sp>
          <p:nvSpPr>
            <p:cNvPr id="7" name="Равнобедренный треугольник 6">
              <a:extLst>
                <a:ext uri="{FF2B5EF4-FFF2-40B4-BE49-F238E27FC236}">
                  <a16:creationId xmlns:a16="http://schemas.microsoft.com/office/drawing/2014/main" id="{175D113F-EE64-4D8A-BF1A-0011F1F33951}"/>
                </a:ext>
              </a:extLst>
            </p:cNvPr>
            <p:cNvSpPr/>
            <p:nvPr/>
          </p:nvSpPr>
          <p:spPr>
            <a:xfrm>
              <a:off x="212667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1" name="Равнобедренный треугольник 10">
              <a:extLst>
                <a:ext uri="{FF2B5EF4-FFF2-40B4-BE49-F238E27FC236}">
                  <a16:creationId xmlns:a16="http://schemas.microsoft.com/office/drawing/2014/main" id="{6D8FF11A-B2F0-4E0F-B297-EACE056DD5C1}"/>
                </a:ext>
              </a:extLst>
            </p:cNvPr>
            <p:cNvSpPr/>
            <p:nvPr/>
          </p:nvSpPr>
          <p:spPr>
            <a:xfrm>
              <a:off x="439234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2" name="Равнобедренный треугольник 11">
              <a:extLst>
                <a:ext uri="{FF2B5EF4-FFF2-40B4-BE49-F238E27FC236}">
                  <a16:creationId xmlns:a16="http://schemas.microsoft.com/office/drawing/2014/main" id="{29812E6A-B9F0-4842-BBA4-EA6027937040}"/>
                </a:ext>
              </a:extLst>
            </p:cNvPr>
            <p:cNvSpPr/>
            <p:nvPr/>
          </p:nvSpPr>
          <p:spPr>
            <a:xfrm>
              <a:off x="6380470" y="3048000"/>
              <a:ext cx="484909" cy="831272"/>
            </a:xfrm>
            <a:prstGeom prst="triangle">
              <a:avLst/>
            </a:prstGeom>
            <a:gradFill>
              <a:gsLst>
                <a:gs pos="0">
                  <a:srgbClr val="FF0000"/>
                </a:gs>
                <a:gs pos="100000">
                  <a:schemeClr val="accent6">
                    <a:lumMod val="7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8" name="TextBox 7">
              <a:extLst>
                <a:ext uri="{FF2B5EF4-FFF2-40B4-BE49-F238E27FC236}">
                  <a16:creationId xmlns:a16="http://schemas.microsoft.com/office/drawing/2014/main" id="{04BB67EC-D1C5-48ED-B533-BFBA26BD6F13}"/>
                </a:ext>
              </a:extLst>
            </p:cNvPr>
            <p:cNvSpPr txBox="1"/>
            <p:nvPr/>
          </p:nvSpPr>
          <p:spPr>
            <a:xfrm>
              <a:off x="1756061" y="2307181"/>
              <a:ext cx="1226129"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Отчетная дата</a:t>
              </a:r>
            </a:p>
          </p:txBody>
        </p:sp>
        <p:sp>
          <p:nvSpPr>
            <p:cNvPr id="14" name="TextBox 13">
              <a:extLst>
                <a:ext uri="{FF2B5EF4-FFF2-40B4-BE49-F238E27FC236}">
                  <a16:creationId xmlns:a16="http://schemas.microsoft.com/office/drawing/2014/main" id="{2989BF1D-32CA-47AA-816E-8FAEDEE8ED8F}"/>
                </a:ext>
              </a:extLst>
            </p:cNvPr>
            <p:cNvSpPr txBox="1"/>
            <p:nvPr/>
          </p:nvSpPr>
          <p:spPr>
            <a:xfrm>
              <a:off x="4071602" y="2048589"/>
              <a:ext cx="1117484" cy="923330"/>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подписания</a:t>
              </a:r>
            </a:p>
          </p:txBody>
        </p:sp>
        <p:sp>
          <p:nvSpPr>
            <p:cNvPr id="15" name="TextBox 14">
              <a:extLst>
                <a:ext uri="{FF2B5EF4-FFF2-40B4-BE49-F238E27FC236}">
                  <a16:creationId xmlns:a16="http://schemas.microsoft.com/office/drawing/2014/main" id="{394A70E8-B6C7-4AD5-836B-E4A746DC734A}"/>
                </a:ext>
              </a:extLst>
            </p:cNvPr>
            <p:cNvSpPr txBox="1"/>
            <p:nvPr/>
          </p:nvSpPr>
          <p:spPr>
            <a:xfrm>
              <a:off x="5979071" y="2268792"/>
              <a:ext cx="1287706"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принятия</a:t>
              </a:r>
            </a:p>
          </p:txBody>
        </p:sp>
        <p:sp>
          <p:nvSpPr>
            <p:cNvPr id="13" name="Стрелка: изогнутая вверх 12">
              <a:extLst>
                <a:ext uri="{FF2B5EF4-FFF2-40B4-BE49-F238E27FC236}">
                  <a16:creationId xmlns:a16="http://schemas.microsoft.com/office/drawing/2014/main" id="{5F397204-3184-4F78-AF10-B5E227165755}"/>
                </a:ext>
              </a:extLst>
            </p:cNvPr>
            <p:cNvSpPr/>
            <p:nvPr/>
          </p:nvSpPr>
          <p:spPr>
            <a:xfrm>
              <a:off x="1168400" y="4080933"/>
              <a:ext cx="2607733" cy="831272"/>
            </a:xfrm>
            <a:prstGeom prst="curvedUpArrow">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sp>
          <p:nvSpPr>
            <p:cNvPr id="20" name="Стрелка: изогнутая вверх 19">
              <a:extLst>
                <a:ext uri="{FF2B5EF4-FFF2-40B4-BE49-F238E27FC236}">
                  <a16:creationId xmlns:a16="http://schemas.microsoft.com/office/drawing/2014/main" id="{2EBBC1A3-4F23-4726-9D7F-0CBA10B34076}"/>
                </a:ext>
              </a:extLst>
            </p:cNvPr>
            <p:cNvSpPr/>
            <p:nvPr/>
          </p:nvSpPr>
          <p:spPr>
            <a:xfrm>
              <a:off x="1168400" y="4080933"/>
              <a:ext cx="4667602" cy="1072574"/>
            </a:xfrm>
            <a:prstGeom prst="curvedUpArrow">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grpSp>
      <p:sp>
        <p:nvSpPr>
          <p:cNvPr id="17" name="TextBox 16">
            <a:extLst>
              <a:ext uri="{FF2B5EF4-FFF2-40B4-BE49-F238E27FC236}">
                <a16:creationId xmlns:a16="http://schemas.microsoft.com/office/drawing/2014/main" id="{052895BB-24AE-4058-99E1-696F9651D821}"/>
              </a:ext>
            </a:extLst>
          </p:cNvPr>
          <p:cNvSpPr txBox="1"/>
          <p:nvPr/>
        </p:nvSpPr>
        <p:spPr>
          <a:xfrm>
            <a:off x="726972" y="958196"/>
            <a:ext cx="2332733" cy="1477328"/>
          </a:xfrm>
          <a:prstGeom prst="rect">
            <a:avLst/>
          </a:prstGeom>
          <a:noFill/>
        </p:spPr>
        <p:txBody>
          <a:bodyPr wrap="square" rtlCol="0">
            <a:spAutoFit/>
          </a:bodyPr>
          <a:lstStyle/>
          <a:p>
            <a:pPr algn="ctr" defTabSz="457200"/>
            <a:r>
              <a:rPr lang="ru-RU" i="1" dirty="0" smtClean="0">
                <a:solidFill>
                  <a:prstClr val="black"/>
                </a:solidFill>
                <a:latin typeface="Times New Roman" panose="02020603050405020304" pitchFamily="18" charset="0"/>
                <a:cs typeface="Times New Roman" panose="02020603050405020304" pitchFamily="18" charset="0"/>
              </a:rPr>
              <a:t>на показатели  активов, обязательств, результаты деятельности</a:t>
            </a:r>
            <a:endParaRPr lang="ru-RU" i="1" dirty="0">
              <a:solidFill>
                <a:prstClr val="black"/>
              </a:solidFill>
              <a:latin typeface="Times New Roman" panose="02020603050405020304" pitchFamily="18" charset="0"/>
              <a:cs typeface="Times New Roman" panose="02020603050405020304" pitchFamily="18" charset="0"/>
            </a:endParaRPr>
          </a:p>
        </p:txBody>
      </p:sp>
      <p:cxnSp>
        <p:nvCxnSpPr>
          <p:cNvPr id="21" name="Прямая соединительная линия 20">
            <a:extLst>
              <a:ext uri="{FF2B5EF4-FFF2-40B4-BE49-F238E27FC236}">
                <a16:creationId xmlns:a16="http://schemas.microsoft.com/office/drawing/2014/main" id="{DB5F4B10-6783-408D-B3DE-810ED7024487}"/>
              </a:ext>
            </a:extLst>
          </p:cNvPr>
          <p:cNvCxnSpPr>
            <a:cxnSpLocks/>
          </p:cNvCxnSpPr>
          <p:nvPr/>
        </p:nvCxnSpPr>
        <p:spPr>
          <a:xfrm flipV="1">
            <a:off x="3733641" y="1696860"/>
            <a:ext cx="0" cy="1955121"/>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8" name="Прямая соединительная линия 27">
            <a:extLst>
              <a:ext uri="{FF2B5EF4-FFF2-40B4-BE49-F238E27FC236}">
                <a16:creationId xmlns:a16="http://schemas.microsoft.com/office/drawing/2014/main" id="{77A0A3ED-546C-498A-856C-0F7887C3DA3F}"/>
              </a:ext>
            </a:extLst>
          </p:cNvPr>
          <p:cNvCxnSpPr>
            <a:cxnSpLocks/>
          </p:cNvCxnSpPr>
          <p:nvPr/>
        </p:nvCxnSpPr>
        <p:spPr>
          <a:xfrm flipV="1">
            <a:off x="5664041" y="1696860"/>
            <a:ext cx="0" cy="199351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2" name="Прямоугольник 1"/>
          <p:cNvSpPr/>
          <p:nvPr/>
        </p:nvSpPr>
        <p:spPr>
          <a:xfrm>
            <a:off x="3217141" y="941679"/>
            <a:ext cx="3643930" cy="65502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ru-RU" dirty="0" smtClean="0">
                <a:solidFill>
                  <a:prstClr val="black"/>
                </a:solidFill>
              </a:rPr>
              <a:t>Указывает на</a:t>
            </a:r>
            <a:r>
              <a:rPr lang="ru-RU" sz="2800" b="1" kern="0" dirty="0" smtClean="0">
                <a:solidFill>
                  <a:srgbClr val="FF0000"/>
                </a:solidFill>
                <a:latin typeface="Times New Roman" panose="02020603050405020304" pitchFamily="18" charset="0"/>
                <a:cs typeface="Times New Roman" panose="02020603050405020304" pitchFamily="18" charset="0"/>
              </a:rPr>
              <a:t> </a:t>
            </a:r>
            <a:r>
              <a:rPr lang="ru-RU" kern="0" dirty="0" smtClean="0">
                <a:solidFill>
                  <a:prstClr val="black"/>
                </a:solidFill>
                <a:latin typeface="Times New Roman" panose="02020603050405020304" pitchFamily="18" charset="0"/>
                <a:cs typeface="Times New Roman" panose="02020603050405020304" pitchFamily="18" charset="0"/>
              </a:rPr>
              <a:t>обстоятельства </a:t>
            </a:r>
            <a:r>
              <a:rPr lang="ru-RU" kern="0" dirty="0">
                <a:solidFill>
                  <a:prstClr val="black"/>
                </a:solidFill>
                <a:latin typeface="Times New Roman" panose="02020603050405020304" pitchFamily="18" charset="0"/>
                <a:cs typeface="Times New Roman" panose="02020603050405020304" pitchFamily="18" charset="0"/>
              </a:rPr>
              <a:t>существенным образом влияющие </a:t>
            </a:r>
            <a:endParaRPr lang="ru-RU" dirty="0">
              <a:solidFill>
                <a:prstClr val="black"/>
              </a:solidFill>
            </a:endParaRPr>
          </a:p>
        </p:txBody>
      </p:sp>
      <p:cxnSp>
        <p:nvCxnSpPr>
          <p:cNvPr id="4" name="Прямая со стрелкой 3"/>
          <p:cNvCxnSpPr/>
          <p:nvPr/>
        </p:nvCxnSpPr>
        <p:spPr>
          <a:xfrm>
            <a:off x="1911421" y="2336787"/>
            <a:ext cx="415212" cy="32306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Прямая со стрелкой 23">
            <a:extLst>
              <a:ext uri="{FF2B5EF4-FFF2-40B4-BE49-F238E27FC236}">
                <a16:creationId xmlns:a16="http://schemas.microsoft.com/office/drawing/2014/main" id="{64FD853B-7181-4D89-BB93-9C9C0C5B486A}"/>
              </a:ext>
            </a:extLst>
          </p:cNvPr>
          <p:cNvCxnSpPr>
            <a:cxnSpLocks/>
          </p:cNvCxnSpPr>
          <p:nvPr/>
        </p:nvCxnSpPr>
        <p:spPr>
          <a:xfrm flipH="1">
            <a:off x="3222077" y="1696860"/>
            <a:ext cx="2441964" cy="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9" name="Прямоугольник 8"/>
          <p:cNvSpPr/>
          <p:nvPr/>
        </p:nvSpPr>
        <p:spPr>
          <a:xfrm>
            <a:off x="153834" y="2981133"/>
            <a:ext cx="1930346" cy="1200329"/>
          </a:xfrm>
          <a:prstGeom prst="rect">
            <a:avLst/>
          </a:prstGeom>
        </p:spPr>
        <p:txBody>
          <a:bodyPr wrap="square">
            <a:spAutoFit/>
          </a:bodyPr>
          <a:lstStyle/>
          <a:p>
            <a:pPr>
              <a:defRPr/>
            </a:pPr>
            <a:r>
              <a:rPr lang="ru-RU" i="1" kern="0" dirty="0" smtClean="0">
                <a:solidFill>
                  <a:prstClr val="black"/>
                </a:solidFill>
                <a:latin typeface="Times New Roman" panose="02020603050405020304" pitchFamily="18" charset="0"/>
                <a:cs typeface="Times New Roman" panose="02020603050405020304" pitchFamily="18" charset="0"/>
              </a:rPr>
              <a:t>подтверждает условия хозяйственной деятельности </a:t>
            </a:r>
            <a:endParaRPr lang="ru-RU" i="1" kern="0" dirty="0" smtClean="0">
              <a:solidFill>
                <a:prstClr val="black"/>
              </a:solidFill>
            </a:endParaRPr>
          </a:p>
        </p:txBody>
      </p:sp>
      <p:cxnSp>
        <p:nvCxnSpPr>
          <p:cNvPr id="18" name="Прямая со стрелкой 17"/>
          <p:cNvCxnSpPr/>
          <p:nvPr/>
        </p:nvCxnSpPr>
        <p:spPr>
          <a:xfrm flipV="1">
            <a:off x="1713569" y="3240310"/>
            <a:ext cx="370611" cy="2922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315099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287016" y="893514"/>
          <a:ext cx="8856984" cy="56651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Номер слайда 3"/>
          <p:cNvSpPr>
            <a:spLocks noGrp="1"/>
          </p:cNvSpPr>
          <p:nvPr>
            <p:ph type="sldNum" sz="quarter" idx="12"/>
          </p:nvPr>
        </p:nvSpPr>
        <p:spPr/>
        <p:txBody>
          <a:bodyPr/>
          <a:lstStyle/>
          <a:p>
            <a:pPr>
              <a:defRPr/>
            </a:pPr>
            <a:r>
              <a:rPr lang="ru-RU" dirty="0" smtClean="0">
                <a:solidFill>
                  <a:prstClr val="black">
                    <a:tint val="75000"/>
                  </a:prstClr>
                </a:solidFill>
              </a:rPr>
              <a:t>СЛАЙД</a:t>
            </a:r>
            <a:r>
              <a:rPr lang="ru-RU" sz="1400" dirty="0" smtClean="0">
                <a:solidFill>
                  <a:prstClr val="black">
                    <a:tint val="75000"/>
                  </a:prstClr>
                </a:solidFill>
              </a:rPr>
              <a:t> </a:t>
            </a:r>
            <a:fld id="{CCDF69E5-509E-4D59-AF9B-AD19640FD1F2}" type="slidenum">
              <a:rPr lang="ru-RU" sz="1400" smtClean="0">
                <a:solidFill>
                  <a:prstClr val="black">
                    <a:tint val="75000"/>
                  </a:prstClr>
                </a:solidFill>
              </a:rPr>
              <a:pPr>
                <a:defRPr/>
              </a:pPr>
              <a:t>87</a:t>
            </a:fld>
            <a:endParaRPr lang="ru-RU" sz="1400" dirty="0">
              <a:solidFill>
                <a:prstClr val="black">
                  <a:tint val="75000"/>
                </a:prstClr>
              </a:solidFill>
            </a:endParaRPr>
          </a:p>
        </p:txBody>
      </p:sp>
      <p:sp>
        <p:nvSpPr>
          <p:cNvPr id="2" name="Прямоугольник 1"/>
          <p:cNvSpPr/>
          <p:nvPr/>
        </p:nvSpPr>
        <p:spPr>
          <a:xfrm>
            <a:off x="1331640" y="62517"/>
            <a:ext cx="7056784" cy="461665"/>
          </a:xfrm>
          <a:prstGeom prst="rect">
            <a:avLst/>
          </a:prstGeom>
        </p:spPr>
        <p:txBody>
          <a:bodyPr wrap="square">
            <a:spAutoFit/>
          </a:bodyPr>
          <a:lstStyle/>
          <a:p>
            <a:r>
              <a:rPr lang="ru-RU" sz="2400" dirty="0">
                <a:solidFill>
                  <a:prstClr val="black"/>
                </a:solidFill>
              </a:rPr>
              <a:t>СПОД </a:t>
            </a:r>
            <a:r>
              <a:rPr lang="ru-RU" sz="2400" dirty="0">
                <a:solidFill>
                  <a:srgbClr val="FF0000"/>
                </a:solidFill>
              </a:rPr>
              <a:t>подтверждающее</a:t>
            </a:r>
            <a:r>
              <a:rPr lang="ru-RU" sz="2400" dirty="0">
                <a:solidFill>
                  <a:prstClr val="black"/>
                </a:solidFill>
              </a:rPr>
              <a:t> условия деятельности</a:t>
            </a:r>
          </a:p>
        </p:txBody>
      </p:sp>
      <p:cxnSp>
        <p:nvCxnSpPr>
          <p:cNvPr id="6" name="Прямая со стрелкой 5"/>
          <p:cNvCxnSpPr>
            <a:stCxn id="2" idx="2"/>
          </p:cNvCxnSpPr>
          <p:nvPr/>
        </p:nvCxnSpPr>
        <p:spPr>
          <a:xfrm flipH="1">
            <a:off x="1835696" y="524182"/>
            <a:ext cx="3024336" cy="456546"/>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cxnSp>
        <p:nvCxnSpPr>
          <p:cNvPr id="9" name="Прямая со стрелкой 8"/>
          <p:cNvCxnSpPr>
            <a:stCxn id="2" idx="2"/>
          </p:cNvCxnSpPr>
          <p:nvPr/>
        </p:nvCxnSpPr>
        <p:spPr>
          <a:xfrm flipH="1">
            <a:off x="3995936" y="524182"/>
            <a:ext cx="864096" cy="369332"/>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1" name="Прямая со стрелкой 10"/>
          <p:cNvCxnSpPr>
            <a:stCxn id="2" idx="2"/>
          </p:cNvCxnSpPr>
          <p:nvPr/>
        </p:nvCxnSpPr>
        <p:spPr>
          <a:xfrm>
            <a:off x="4860032" y="524182"/>
            <a:ext cx="1080120" cy="45654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4" name="Прямая со стрелкой 13"/>
          <p:cNvCxnSpPr>
            <a:stCxn id="2" idx="2"/>
          </p:cNvCxnSpPr>
          <p:nvPr/>
        </p:nvCxnSpPr>
        <p:spPr>
          <a:xfrm>
            <a:off x="4860032" y="524182"/>
            <a:ext cx="3024336" cy="4565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572741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79512" y="1052736"/>
            <a:ext cx="8568952" cy="4869025"/>
          </a:xfrm>
          <a:prstGeom prst="rect">
            <a:avLst/>
          </a:prstGeom>
        </p:spPr>
        <p:txBody>
          <a:bodyPr wrap="square">
            <a:spAutoFit/>
          </a:bodyPr>
          <a:lstStyle/>
          <a:p>
            <a:pPr indent="450215" algn="just">
              <a:lnSpc>
                <a:spcPct val="115000"/>
              </a:lnSpc>
            </a:pPr>
            <a:r>
              <a:rPr lang="ru-RU" sz="2400" b="1" i="1"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Например</a:t>
            </a:r>
            <a:r>
              <a:rPr lang="ru-RU" sz="2000" b="1" i="1"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в результате проведения годовой инвентаризации выявлено неучтенное оборудование </a:t>
            </a: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(принтер) </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на сумму </a:t>
            </a: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50000 </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рублей. Вместе с тем протокол о результатах проведенной инвентаризации подписан, и передан в бухгалтерию инвентаризационной комиссией после отчетной даты, но до даты представления (принятия) </a:t>
            </a: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отчетности</a:t>
            </a:r>
          </a:p>
          <a:p>
            <a:pPr indent="450215" algn="just">
              <a:lnSpc>
                <a:spcPct val="115000"/>
              </a:lnSpc>
            </a:pP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Такой факт хозяйственной жизни подлежит отражению в бухгалтерском учете </a:t>
            </a:r>
            <a:r>
              <a:rPr lang="ru-RU" sz="2400" b="1" i="1"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последним рабочим днем отчетного </a:t>
            </a:r>
            <a:r>
              <a:rPr lang="ru-RU" sz="2400" b="1" i="1"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периода  </a:t>
            </a:r>
            <a:r>
              <a:rPr lang="ru-RU" sz="2400" b="1"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r>
              <a:rPr lang="ru-RU" sz="2400" b="1" kern="0" dirty="0" err="1">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Дт</a:t>
            </a:r>
            <a:r>
              <a:rPr lang="ru-RU" sz="2400" b="1"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010138310  Кт 040110199) </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как событие после отчетной даты (подтверждающее условие деятельности</a:t>
            </a: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p>
          <a:p>
            <a:pPr indent="450215" algn="just">
              <a:lnSpc>
                <a:spcPct val="115000"/>
              </a:lnSpc>
            </a:pPr>
            <a:r>
              <a:rPr lang="ru-RU" sz="2000" kern="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Указанная </a:t>
            </a:r>
            <a:r>
              <a:rPr lang="ru-RU" sz="20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операция отражается в соответствующих регистрах бухгалтерского учета за отчетный год и раскрывается в бухгалтерской (финансовой) отчетности также </a:t>
            </a:r>
            <a:r>
              <a:rPr lang="ru-RU" sz="2400" b="1" i="1"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отчетном периоде</a:t>
            </a:r>
            <a:r>
              <a:rPr lang="ru-RU" sz="16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a:t>
            </a:r>
            <a:endParaRPr lang="ru-RU" sz="1200" kern="0" dirty="0">
              <a:solidFill>
                <a:srgbClr val="000000"/>
              </a:solidFill>
              <a:uFill>
                <a:solidFill>
                  <a:srgbClr val="000000"/>
                </a:solidFill>
              </a:uFill>
              <a:ea typeface="Calibri" panose="020F0502020204030204" pitchFamily="34" charset="0"/>
              <a:cs typeface="Calibri" panose="020F0502020204030204" pitchFamily="34" charset="0"/>
            </a:endParaRPr>
          </a:p>
          <a:p>
            <a:r>
              <a:rPr lang="ru-RU" sz="1600" kern="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endParaRPr lang="ru-RU" sz="1200" kern="0" dirty="0">
              <a:solidFill>
                <a:srgbClr val="000000"/>
              </a:solidFill>
              <a:uFill>
                <a:solidFill>
                  <a:srgbClr val="000000"/>
                </a:solidFill>
              </a:uFill>
              <a:ea typeface="Calibri" panose="020F0502020204030204" pitchFamily="34" charset="0"/>
              <a:cs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88</a:t>
            </a:fld>
            <a:endParaRPr lang="ru-RU" spc="-4" dirty="0">
              <a:latin typeface="Arial"/>
              <a:cs typeface="Arial"/>
            </a:endParaRPr>
          </a:p>
        </p:txBody>
      </p:sp>
    </p:spTree>
    <p:extLst>
      <p:ext uri="{BB962C8B-B14F-4D97-AF65-F5344CB8AC3E}">
        <p14:creationId xmlns:p14="http://schemas.microsoft.com/office/powerpoint/2010/main" val="350392075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161256" y="800708"/>
          <a:ext cx="8982744" cy="59567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pPr>
              <a:defRPr/>
            </a:pPr>
            <a:r>
              <a:rPr lang="ru-RU" smtClean="0">
                <a:solidFill>
                  <a:prstClr val="black">
                    <a:tint val="75000"/>
                  </a:prstClr>
                </a:solidFill>
              </a:rPr>
              <a:t>СЛАЙД</a:t>
            </a:r>
            <a:r>
              <a:rPr lang="ru-RU" sz="1400" smtClean="0">
                <a:solidFill>
                  <a:prstClr val="black">
                    <a:tint val="75000"/>
                  </a:prstClr>
                </a:solidFill>
              </a:rPr>
              <a:t> </a:t>
            </a:r>
            <a:fld id="{CCDF69E5-509E-4D59-AF9B-AD19640FD1F2}" type="slidenum">
              <a:rPr lang="ru-RU" sz="1400" smtClean="0">
                <a:solidFill>
                  <a:prstClr val="black">
                    <a:tint val="75000"/>
                  </a:prstClr>
                </a:solidFill>
              </a:rPr>
              <a:pPr>
                <a:defRPr/>
              </a:pPr>
              <a:t>89</a:t>
            </a:fld>
            <a:endParaRPr lang="ru-RU" sz="1400">
              <a:solidFill>
                <a:prstClr val="black">
                  <a:tint val="75000"/>
                </a:prstClr>
              </a:solidFill>
            </a:endParaRPr>
          </a:p>
        </p:txBody>
      </p:sp>
      <p:sp>
        <p:nvSpPr>
          <p:cNvPr id="2" name="Прямоугольник 1"/>
          <p:cNvSpPr/>
          <p:nvPr/>
        </p:nvSpPr>
        <p:spPr>
          <a:xfrm>
            <a:off x="323528" y="-10244"/>
            <a:ext cx="8363272" cy="77494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solidFill>
                  <a:prstClr val="black"/>
                </a:solidFill>
              </a:rPr>
              <a:t>СПОД </a:t>
            </a:r>
            <a:r>
              <a:rPr lang="ru-RU" sz="2400" dirty="0" smtClean="0">
                <a:solidFill>
                  <a:srgbClr val="FF0000"/>
                </a:solidFill>
              </a:rPr>
              <a:t>подтверждающее</a:t>
            </a:r>
            <a:r>
              <a:rPr lang="ru-RU" sz="2400" dirty="0" smtClean="0">
                <a:solidFill>
                  <a:prstClr val="black"/>
                </a:solidFill>
              </a:rPr>
              <a:t> </a:t>
            </a:r>
            <a:r>
              <a:rPr lang="ru-RU" sz="2400" dirty="0">
                <a:solidFill>
                  <a:prstClr val="black"/>
                </a:solidFill>
              </a:rPr>
              <a:t>условия деятельности</a:t>
            </a:r>
          </a:p>
        </p:txBody>
      </p:sp>
      <p:cxnSp>
        <p:nvCxnSpPr>
          <p:cNvPr id="6" name="Прямая со стрелкой 5"/>
          <p:cNvCxnSpPr/>
          <p:nvPr/>
        </p:nvCxnSpPr>
        <p:spPr>
          <a:xfrm flipH="1">
            <a:off x="1691680" y="620688"/>
            <a:ext cx="2808312" cy="288032"/>
          </a:xfrm>
          <a:prstGeom prst="straightConnector1">
            <a:avLst/>
          </a:prstGeom>
          <a:ln>
            <a:tailEnd type="triangle"/>
          </a:ln>
        </p:spPr>
        <p:style>
          <a:lnRef idx="2">
            <a:schemeClr val="accent4"/>
          </a:lnRef>
          <a:fillRef idx="0">
            <a:schemeClr val="accent4"/>
          </a:fillRef>
          <a:effectRef idx="1">
            <a:schemeClr val="accent4"/>
          </a:effectRef>
          <a:fontRef idx="minor">
            <a:schemeClr val="tx1"/>
          </a:fontRef>
        </p:style>
      </p:cxnSp>
      <p:cxnSp>
        <p:nvCxnSpPr>
          <p:cNvPr id="8" name="Прямая со стрелкой 7"/>
          <p:cNvCxnSpPr/>
          <p:nvPr/>
        </p:nvCxnSpPr>
        <p:spPr>
          <a:xfrm>
            <a:off x="4499992" y="620688"/>
            <a:ext cx="0" cy="36004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10" name="Прямая со стрелкой 9"/>
          <p:cNvCxnSpPr/>
          <p:nvPr/>
        </p:nvCxnSpPr>
        <p:spPr>
          <a:xfrm>
            <a:off x="4499992" y="620688"/>
            <a:ext cx="2736304" cy="14401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2999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909" y="207421"/>
            <a:ext cx="7920182" cy="553998"/>
          </a:xfrm>
        </p:spPr>
        <p:txBody>
          <a:bodyPr/>
          <a:lstStyle/>
          <a:p>
            <a:pPr algn="ctr"/>
            <a:r>
              <a:rPr lang="ru-RU" sz="3600" b="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например</a:t>
            </a:r>
            <a:endParaRPr lang="ru-RU" sz="3600" b="0" dirty="0">
              <a:ln w="0"/>
              <a:solidFill>
                <a:schemeClr val="accent1"/>
              </a:solidFill>
              <a:effectLst>
                <a:outerShdw blurRad="38100" dist="25400" dir="5400000" algn="ctr" rotWithShape="0">
                  <a:srgbClr val="6E747A">
                    <a:alpha val="43000"/>
                  </a:srgbClr>
                </a:outerShdw>
              </a:effectLst>
            </a:endParaRPr>
          </a:p>
        </p:txBody>
      </p:sp>
      <p:sp>
        <p:nvSpPr>
          <p:cNvPr id="3" name="Текст 2"/>
          <p:cNvSpPr>
            <a:spLocks noGrp="1"/>
          </p:cNvSpPr>
          <p:nvPr>
            <p:ph type="body" idx="1"/>
          </p:nvPr>
        </p:nvSpPr>
        <p:spPr>
          <a:xfrm>
            <a:off x="216338" y="1172023"/>
            <a:ext cx="8711322" cy="4431983"/>
          </a:xfrm>
        </p:spPr>
        <p:txBody>
          <a:bodyPr/>
          <a:lstStyle/>
          <a:p>
            <a:pPr indent="431800" algn="just">
              <a:spcAft>
                <a:spcPts val="5"/>
              </a:spcAft>
            </a:pPr>
            <a:r>
              <a:rPr lang="ru-RU" sz="3200" dirty="0" smtClean="0">
                <a:solidFill>
                  <a:srgbClr val="000000"/>
                </a:solidFill>
                <a:latin typeface="Times New Roman" panose="02020603050405020304" pitchFamily="18" charset="0"/>
                <a:ea typeface="Times New Roman" panose="02020603050405020304" pitchFamily="18" charset="0"/>
              </a:rPr>
              <a:t>в </a:t>
            </a:r>
            <a:r>
              <a:rPr lang="ru-RU" sz="3200" dirty="0">
                <a:solidFill>
                  <a:srgbClr val="000000"/>
                </a:solidFill>
                <a:latin typeface="Times New Roman" panose="02020603050405020304" pitchFamily="18" charset="0"/>
                <a:ea typeface="Times New Roman" panose="02020603050405020304" pitchFamily="18" charset="0"/>
              </a:rPr>
              <a:t>правовой акт об организации выполнения полномочий администратора доходов бюджета могут быть включены положения, устанавливающие особенности ведения учета в части порядка заполнения (составления) и отражения в бюджетном учете первичных документов по администрируемым доходам бюджетов) </a:t>
            </a:r>
          </a:p>
          <a:p>
            <a:endParaRPr lang="ru-RU" sz="3200" dirty="0"/>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a:t>
            </a:fld>
            <a:endParaRPr lang="ru-RU" spc="-4" dirty="0">
              <a:latin typeface="Arial"/>
              <a:cs typeface="Arial"/>
            </a:endParaRPr>
          </a:p>
        </p:txBody>
      </p:sp>
    </p:spTree>
    <p:extLst>
      <p:ext uri="{BB962C8B-B14F-4D97-AF65-F5344CB8AC3E}">
        <p14:creationId xmlns:p14="http://schemas.microsoft.com/office/powerpoint/2010/main" val="313501090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9552" y="159634"/>
            <a:ext cx="8208912" cy="430887"/>
          </a:xfrm>
          <a:prstGeom prst="rect">
            <a:avLst/>
          </a:prstGeom>
        </p:spPr>
        <p:txBody>
          <a:bodyPr vert="horz" wrap="square" lIns="0" tIns="0" rIns="0" bIns="0" rtlCol="0">
            <a:spAutoFit/>
          </a:bodyPr>
          <a:lstStyle/>
          <a:p>
            <a:pPr marL="302575" indent="-302575"/>
            <a:r>
              <a:rPr lang="ru-RU" sz="2800" dirty="0" smtClean="0">
                <a:latin typeface="Times New Roman" panose="02020603050405020304" pitchFamily="18" charset="0"/>
                <a:ea typeface="Calibri" panose="020F0502020204030204" pitchFamily="34" charset="0"/>
                <a:cs typeface="Calibri" panose="020F0502020204030204" pitchFamily="34" charset="0"/>
              </a:rPr>
              <a:t>События, подтверждающие </a:t>
            </a:r>
            <a:r>
              <a:rPr lang="ru-RU" sz="2800" dirty="0">
                <a:latin typeface="Times New Roman" panose="02020603050405020304" pitchFamily="18" charset="0"/>
                <a:ea typeface="Calibri" panose="020F0502020204030204" pitchFamily="34" charset="0"/>
                <a:cs typeface="Calibri" panose="020F0502020204030204" pitchFamily="34" charset="0"/>
              </a:rPr>
              <a:t>условия </a:t>
            </a:r>
            <a:r>
              <a:rPr lang="ru-RU" sz="2800" dirty="0" smtClean="0">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79512" y="1052736"/>
            <a:ext cx="8568952" cy="5078313"/>
          </a:xfrm>
          <a:prstGeom prst="rect">
            <a:avLst/>
          </a:prstGeom>
        </p:spPr>
        <p:txBody>
          <a:bodyPr wrap="square">
            <a:spAutoFit/>
          </a:bodyPr>
          <a:lstStyle/>
          <a:p>
            <a:pPr marL="285750" indent="-285750" algn="just">
              <a:buFont typeface="Wingdings" panose="05000000000000000000" pitchFamily="2" charset="2"/>
              <a:buChar char="q"/>
            </a:pPr>
            <a:r>
              <a:rPr lang="ru-RU" sz="1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36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выявление </a:t>
            </a:r>
            <a:r>
              <a:rPr lang="ru-RU" sz="36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документально </a:t>
            </a:r>
            <a:r>
              <a:rPr lang="ru-RU" sz="36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подтвержденных обстоятельств</a:t>
            </a:r>
            <a:r>
              <a:rPr lang="ru-RU" sz="3600" dirty="0">
                <a:solidFill>
                  <a:prstClr val="black"/>
                </a:solidFill>
                <a:latin typeface="Times New Roman" panose="02020603050405020304" pitchFamily="18" charset="0"/>
                <a:ea typeface="Calibri" panose="020F0502020204030204" pitchFamily="34" charset="0"/>
                <a:cs typeface="Calibri" panose="020F0502020204030204" pitchFamily="34" charset="0"/>
              </a:rPr>
              <a:t>, указывающих на наличие у дебиторской задолженности признаков безнадежной к взысканию задолженности, если по состоянию на отчетную дату в отношении такой дебиторской задолженности </a:t>
            </a:r>
            <a:r>
              <a:rPr lang="ru-RU" sz="3600" dirty="0">
                <a:solidFill>
                  <a:srgbClr val="FF0000"/>
                </a:solidFill>
                <a:latin typeface="Times New Roman" panose="02020603050405020304" pitchFamily="18" charset="0"/>
                <a:ea typeface="Calibri" panose="020F0502020204030204" pitchFamily="34" charset="0"/>
                <a:cs typeface="Calibri" panose="020F0502020204030204" pitchFamily="34" charset="0"/>
              </a:rPr>
              <a:t>уже осуществлялись меры по ее </a:t>
            </a:r>
            <a:r>
              <a:rPr lang="ru-RU" sz="3600"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взысканию</a:t>
            </a:r>
            <a:endParaRPr lang="ru-RU" sz="36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90</a:t>
            </a:fld>
            <a:endParaRPr lang="ru-RU" spc="-4" dirty="0">
              <a:latin typeface="Arial"/>
              <a:cs typeface="Arial"/>
            </a:endParaRPr>
          </a:p>
        </p:txBody>
      </p:sp>
    </p:spTree>
    <p:extLst>
      <p:ext uri="{BB962C8B-B14F-4D97-AF65-F5344CB8AC3E}">
        <p14:creationId xmlns:p14="http://schemas.microsoft.com/office/powerpoint/2010/main" val="8674196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9552" y="159634"/>
            <a:ext cx="8208912" cy="430887"/>
          </a:xfrm>
          <a:prstGeom prst="rect">
            <a:avLst/>
          </a:prstGeom>
        </p:spPr>
        <p:txBody>
          <a:bodyPr vert="horz" wrap="square" lIns="0" tIns="0" rIns="0" bIns="0" rtlCol="0">
            <a:spAutoFit/>
          </a:bodyPr>
          <a:lstStyle/>
          <a:p>
            <a:pPr marL="302575" indent="-302575"/>
            <a:r>
              <a:rPr lang="ru-RU" sz="2800" dirty="0" smtClean="0">
                <a:latin typeface="Times New Roman" panose="02020603050405020304" pitchFamily="18" charset="0"/>
                <a:ea typeface="Calibri" panose="020F0502020204030204" pitchFamily="34" charset="0"/>
                <a:cs typeface="Calibri" panose="020F0502020204030204" pitchFamily="34" charset="0"/>
              </a:rPr>
              <a:t>События, подтверждающие </a:t>
            </a:r>
            <a:r>
              <a:rPr lang="ru-RU" sz="2800" dirty="0">
                <a:latin typeface="Times New Roman" panose="02020603050405020304" pitchFamily="18" charset="0"/>
                <a:ea typeface="Calibri" panose="020F0502020204030204" pitchFamily="34" charset="0"/>
                <a:cs typeface="Calibri" panose="020F0502020204030204" pitchFamily="34" charset="0"/>
              </a:rPr>
              <a:t>условия </a:t>
            </a:r>
            <a:r>
              <a:rPr lang="ru-RU" sz="2800" dirty="0" smtClean="0">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dirty="0">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79512" y="1052736"/>
            <a:ext cx="8568952" cy="4216539"/>
          </a:xfrm>
          <a:prstGeom prst="rect">
            <a:avLst/>
          </a:prstGeom>
        </p:spPr>
        <p:txBody>
          <a:bodyPr wrap="square">
            <a:spAutoFit/>
          </a:bodyPr>
          <a:lstStyle/>
          <a:p>
            <a:pPr indent="450215" algn="just"/>
            <a:r>
              <a:rPr lang="ru-RU" sz="1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В</a:t>
            </a:r>
            <a:r>
              <a:rPr lang="ru-RU" sz="28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случае:</a:t>
            </a:r>
          </a:p>
          <a:p>
            <a:pPr marL="342900" indent="-342900" algn="just">
              <a:buFont typeface="Arial" panose="020B0604020202020204" pitchFamily="34" charset="0"/>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смерти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физического </a:t>
            </a: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лица</a:t>
            </a:r>
          </a:p>
          <a:p>
            <a:pPr marL="342900" indent="-342900" algn="just">
              <a:buFont typeface="Arial" panose="020B0604020202020204" pitchFamily="34" charset="0"/>
              <a:buChar char="•"/>
            </a:pP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признание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должника в установленном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законодательством РФ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порядке </a:t>
            </a: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банкротом</a:t>
            </a:r>
            <a:r>
              <a:rPr lang="ru-RU" sz="2400"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 </a:t>
            </a:r>
          </a:p>
          <a:p>
            <a:pPr marL="342900" indent="-342900" algn="just">
              <a:buFont typeface="Arial" panose="020B0604020202020204" pitchFamily="34" charset="0"/>
              <a:buChar char="•"/>
            </a:pPr>
            <a:r>
              <a:rPr lang="ru-RU" sz="2400" b="1"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ликвидаци</a:t>
            </a:r>
            <a:r>
              <a:rPr lang="ru-RU" sz="2400" dirty="0" smtClean="0">
                <a:solidFill>
                  <a:srgbClr val="FF0000"/>
                </a:solidFill>
                <a:latin typeface="Times New Roman" panose="02020603050405020304" pitchFamily="18" charset="0"/>
                <a:ea typeface="Calibri" panose="020F0502020204030204" pitchFamily="34" charset="0"/>
                <a:cs typeface="Calibri" panose="020F0502020204030204" pitchFamily="34" charset="0"/>
              </a:rPr>
              <a:t>я</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организации,  </a:t>
            </a:r>
            <a:r>
              <a:rPr lang="ru-RU" sz="24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истечение </a:t>
            </a:r>
            <a:r>
              <a:rPr lang="ru-RU" sz="24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установленного срока </a:t>
            </a:r>
            <a:r>
              <a:rPr lang="ru-RU" sz="2400" b="1"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взыскания задолженности</a:t>
            </a:r>
          </a:p>
          <a:p>
            <a:pPr marL="342900" indent="-342900" algn="just">
              <a:buFont typeface="Arial" panose="020B0604020202020204" pitchFamily="34" charset="0"/>
              <a:buChar char="•"/>
            </a:pP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 вынесения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судебным приставом-исполнителем </a:t>
            </a: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постановления об окончании исполнительного производства</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24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и</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r>
              <a:rPr lang="ru-RU" sz="2400" b="1" dirty="0">
                <a:solidFill>
                  <a:prstClr val="black"/>
                </a:solidFill>
                <a:latin typeface="Times New Roman" panose="02020603050405020304" pitchFamily="18" charset="0"/>
                <a:ea typeface="Calibri" panose="020F0502020204030204" pitchFamily="34" charset="0"/>
                <a:cs typeface="Calibri" panose="020F0502020204030204" pitchFamily="34" charset="0"/>
              </a:rPr>
              <a:t>о возвращении взыскателю исполнительного документа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если с даты образования дебиторской задолженности прошло более пяти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лет</a:t>
            </a:r>
            <a:endParaRPr lang="ru-RU" sz="2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91</a:t>
            </a:fld>
            <a:endParaRPr lang="ru-RU" spc="-4" dirty="0">
              <a:latin typeface="Arial"/>
              <a:cs typeface="Arial"/>
            </a:endParaRPr>
          </a:p>
        </p:txBody>
      </p:sp>
    </p:spTree>
    <p:extLst>
      <p:ext uri="{BB962C8B-B14F-4D97-AF65-F5344CB8AC3E}">
        <p14:creationId xmlns:p14="http://schemas.microsoft.com/office/powerpoint/2010/main" val="199873205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92</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754898" y="-43595"/>
            <a:ext cx="8175991" cy="453005"/>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77A3E"/>
                </a:solidFill>
                <a:latin typeface="Times New Roman" panose="02020603050405020304" pitchFamily="18" charset="0"/>
                <a:cs typeface="Times New Roman" panose="02020603050405020304" pitchFamily="18" charset="0"/>
              </a:rPr>
              <a:t>Бюджетная отчетность</a:t>
            </a:r>
          </a:p>
        </p:txBody>
      </p:sp>
      <p:sp>
        <p:nvSpPr>
          <p:cNvPr id="19" name="Title 1">
            <a:extLst>
              <a:ext uri="{FF2B5EF4-FFF2-40B4-BE49-F238E27FC236}">
                <a16:creationId xmlns:a16="http://schemas.microsoft.com/office/drawing/2014/main" id="{B286BC3B-43F6-462E-B028-978528B7FEF5}"/>
              </a:ext>
            </a:extLst>
          </p:cNvPr>
          <p:cNvSpPr txBox="1">
            <a:spLocks/>
          </p:cNvSpPr>
          <p:nvPr/>
        </p:nvSpPr>
        <p:spPr>
          <a:xfrm>
            <a:off x="479547" y="5927340"/>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Событие после отчетной даты, подтверждающее условия</a:t>
            </a:r>
          </a:p>
        </p:txBody>
      </p:sp>
      <p:cxnSp>
        <p:nvCxnSpPr>
          <p:cNvPr id="23" name="Прямая со стрелкой 22">
            <a:extLst>
              <a:ext uri="{FF2B5EF4-FFF2-40B4-BE49-F238E27FC236}">
                <a16:creationId xmlns:a16="http://schemas.microsoft.com/office/drawing/2014/main" id="{64FD853B-7181-4D89-BB93-9C9C0C5B486A}"/>
              </a:ext>
            </a:extLst>
          </p:cNvPr>
          <p:cNvCxnSpPr>
            <a:cxnSpLocks/>
          </p:cNvCxnSpPr>
          <p:nvPr/>
        </p:nvCxnSpPr>
        <p:spPr>
          <a:xfrm flipH="1">
            <a:off x="3098800" y="983651"/>
            <a:ext cx="611207" cy="0"/>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grpSp>
        <p:nvGrpSpPr>
          <p:cNvPr id="16" name="Группа 15">
            <a:extLst>
              <a:ext uri="{FF2B5EF4-FFF2-40B4-BE49-F238E27FC236}">
                <a16:creationId xmlns:a16="http://schemas.microsoft.com/office/drawing/2014/main" id="{FB54CEDD-D23B-4DA3-AC26-6025B440CABF}"/>
              </a:ext>
            </a:extLst>
          </p:cNvPr>
          <p:cNvGrpSpPr/>
          <p:nvPr/>
        </p:nvGrpSpPr>
        <p:grpSpPr>
          <a:xfrm>
            <a:off x="567108" y="2455615"/>
            <a:ext cx="8050395" cy="2661955"/>
            <a:chOff x="609600" y="2048589"/>
            <a:chExt cx="8050395" cy="2661955"/>
          </a:xfrm>
        </p:grpSpPr>
        <p:sp>
          <p:nvSpPr>
            <p:cNvPr id="6" name="Стрелка: пятиугольник 5">
              <a:extLst>
                <a:ext uri="{FF2B5EF4-FFF2-40B4-BE49-F238E27FC236}">
                  <a16:creationId xmlns:a16="http://schemas.microsoft.com/office/drawing/2014/main" id="{09973AD9-F0B8-4C97-8B85-70D96A482DCB}"/>
                </a:ext>
              </a:extLst>
            </p:cNvPr>
            <p:cNvSpPr/>
            <p:nvPr/>
          </p:nvSpPr>
          <p:spPr>
            <a:xfrm>
              <a:off x="609600" y="3428999"/>
              <a:ext cx="8050395" cy="450273"/>
            </a:xfrm>
            <a:prstGeom prst="homePlat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457200"/>
              <a:endParaRPr lang="ru-RU">
                <a:solidFill>
                  <a:prstClr val="white"/>
                </a:solidFill>
              </a:endParaRPr>
            </a:p>
          </p:txBody>
        </p:sp>
        <p:sp>
          <p:nvSpPr>
            <p:cNvPr id="7" name="Равнобедренный треугольник 6">
              <a:extLst>
                <a:ext uri="{FF2B5EF4-FFF2-40B4-BE49-F238E27FC236}">
                  <a16:creationId xmlns:a16="http://schemas.microsoft.com/office/drawing/2014/main" id="{175D113F-EE64-4D8A-BF1A-0011F1F33951}"/>
                </a:ext>
              </a:extLst>
            </p:cNvPr>
            <p:cNvSpPr/>
            <p:nvPr/>
          </p:nvSpPr>
          <p:spPr>
            <a:xfrm>
              <a:off x="212667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1" name="Равнобедренный треугольник 10">
              <a:extLst>
                <a:ext uri="{FF2B5EF4-FFF2-40B4-BE49-F238E27FC236}">
                  <a16:creationId xmlns:a16="http://schemas.microsoft.com/office/drawing/2014/main" id="{6D8FF11A-B2F0-4E0F-B297-EACE056DD5C1}"/>
                </a:ext>
              </a:extLst>
            </p:cNvPr>
            <p:cNvSpPr/>
            <p:nvPr/>
          </p:nvSpPr>
          <p:spPr>
            <a:xfrm>
              <a:off x="439234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2" name="Равнобедренный треугольник 11">
              <a:extLst>
                <a:ext uri="{FF2B5EF4-FFF2-40B4-BE49-F238E27FC236}">
                  <a16:creationId xmlns:a16="http://schemas.microsoft.com/office/drawing/2014/main" id="{29812E6A-B9F0-4842-BBA4-EA6027937040}"/>
                </a:ext>
              </a:extLst>
            </p:cNvPr>
            <p:cNvSpPr/>
            <p:nvPr/>
          </p:nvSpPr>
          <p:spPr>
            <a:xfrm>
              <a:off x="6380470" y="3048000"/>
              <a:ext cx="484909" cy="831272"/>
            </a:xfrm>
            <a:prstGeom prst="triangle">
              <a:avLst/>
            </a:prstGeom>
            <a:gradFill>
              <a:gsLst>
                <a:gs pos="0">
                  <a:srgbClr val="FF0000"/>
                </a:gs>
                <a:gs pos="100000">
                  <a:schemeClr val="accent6">
                    <a:lumMod val="7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8" name="TextBox 7">
              <a:extLst>
                <a:ext uri="{FF2B5EF4-FFF2-40B4-BE49-F238E27FC236}">
                  <a16:creationId xmlns:a16="http://schemas.microsoft.com/office/drawing/2014/main" id="{04BB67EC-D1C5-48ED-B533-BFBA26BD6F13}"/>
                </a:ext>
              </a:extLst>
            </p:cNvPr>
            <p:cNvSpPr txBox="1"/>
            <p:nvPr/>
          </p:nvSpPr>
          <p:spPr>
            <a:xfrm>
              <a:off x="1756061" y="2307181"/>
              <a:ext cx="1226129"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Отчетная дата</a:t>
              </a:r>
            </a:p>
          </p:txBody>
        </p:sp>
        <p:sp>
          <p:nvSpPr>
            <p:cNvPr id="14" name="TextBox 13">
              <a:extLst>
                <a:ext uri="{FF2B5EF4-FFF2-40B4-BE49-F238E27FC236}">
                  <a16:creationId xmlns:a16="http://schemas.microsoft.com/office/drawing/2014/main" id="{2989BF1D-32CA-47AA-816E-8FAEDEE8ED8F}"/>
                </a:ext>
              </a:extLst>
            </p:cNvPr>
            <p:cNvSpPr txBox="1"/>
            <p:nvPr/>
          </p:nvSpPr>
          <p:spPr>
            <a:xfrm>
              <a:off x="4071602" y="2048589"/>
              <a:ext cx="1117484" cy="923330"/>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подписания</a:t>
              </a:r>
            </a:p>
          </p:txBody>
        </p:sp>
        <p:sp>
          <p:nvSpPr>
            <p:cNvPr id="15" name="TextBox 14">
              <a:extLst>
                <a:ext uri="{FF2B5EF4-FFF2-40B4-BE49-F238E27FC236}">
                  <a16:creationId xmlns:a16="http://schemas.microsoft.com/office/drawing/2014/main" id="{394A70E8-B6C7-4AD5-836B-E4A746DC734A}"/>
                </a:ext>
              </a:extLst>
            </p:cNvPr>
            <p:cNvSpPr txBox="1"/>
            <p:nvPr/>
          </p:nvSpPr>
          <p:spPr>
            <a:xfrm>
              <a:off x="5979071" y="2268792"/>
              <a:ext cx="1287706"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принятия</a:t>
              </a:r>
            </a:p>
          </p:txBody>
        </p:sp>
        <p:sp>
          <p:nvSpPr>
            <p:cNvPr id="13" name="Стрелка: изогнутая вверх 12">
              <a:extLst>
                <a:ext uri="{FF2B5EF4-FFF2-40B4-BE49-F238E27FC236}">
                  <a16:creationId xmlns:a16="http://schemas.microsoft.com/office/drawing/2014/main" id="{5F397204-3184-4F78-AF10-B5E227165755}"/>
                </a:ext>
              </a:extLst>
            </p:cNvPr>
            <p:cNvSpPr/>
            <p:nvPr/>
          </p:nvSpPr>
          <p:spPr>
            <a:xfrm>
              <a:off x="1144766" y="3879272"/>
              <a:ext cx="2607733" cy="831272"/>
            </a:xfrm>
            <a:prstGeom prst="curvedUpArrow">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grpSp>
      <p:sp>
        <p:nvSpPr>
          <p:cNvPr id="17" name="TextBox 16">
            <a:extLst>
              <a:ext uri="{FF2B5EF4-FFF2-40B4-BE49-F238E27FC236}">
                <a16:creationId xmlns:a16="http://schemas.microsoft.com/office/drawing/2014/main" id="{052895BB-24AE-4058-99E1-696F9651D821}"/>
              </a:ext>
            </a:extLst>
          </p:cNvPr>
          <p:cNvSpPr txBox="1"/>
          <p:nvPr/>
        </p:nvSpPr>
        <p:spPr>
          <a:xfrm>
            <a:off x="326340" y="3876495"/>
            <a:ext cx="1780679" cy="369332"/>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1.Наличие ДЗ</a:t>
            </a:r>
          </a:p>
        </p:txBody>
      </p:sp>
      <p:cxnSp>
        <p:nvCxnSpPr>
          <p:cNvPr id="21" name="Прямая соединительная линия 20">
            <a:extLst>
              <a:ext uri="{FF2B5EF4-FFF2-40B4-BE49-F238E27FC236}">
                <a16:creationId xmlns:a16="http://schemas.microsoft.com/office/drawing/2014/main" id="{DB5F4B10-6783-408D-B3DE-810ED7024487}"/>
              </a:ext>
            </a:extLst>
          </p:cNvPr>
          <p:cNvCxnSpPr>
            <a:cxnSpLocks/>
          </p:cNvCxnSpPr>
          <p:nvPr/>
        </p:nvCxnSpPr>
        <p:spPr>
          <a:xfrm flipV="1">
            <a:off x="3733641" y="980998"/>
            <a:ext cx="0" cy="2752823"/>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8B58FCE4-DE26-430A-A9B3-D4BAFFCF4672}"/>
              </a:ext>
            </a:extLst>
          </p:cNvPr>
          <p:cNvSpPr txBox="1"/>
          <p:nvPr/>
        </p:nvSpPr>
        <p:spPr>
          <a:xfrm>
            <a:off x="596963" y="5277747"/>
            <a:ext cx="3459341" cy="646331"/>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2. Исключение юридического лица из ЕГРЮЛ</a:t>
            </a:r>
          </a:p>
        </p:txBody>
      </p:sp>
      <p:sp>
        <p:nvSpPr>
          <p:cNvPr id="24" name="TextBox 23">
            <a:extLst>
              <a:ext uri="{FF2B5EF4-FFF2-40B4-BE49-F238E27FC236}">
                <a16:creationId xmlns:a16="http://schemas.microsoft.com/office/drawing/2014/main" id="{532AF774-A45B-49E6-A22A-48F5BAC4035E}"/>
              </a:ext>
            </a:extLst>
          </p:cNvPr>
          <p:cNvSpPr txBox="1"/>
          <p:nvPr/>
        </p:nvSpPr>
        <p:spPr>
          <a:xfrm>
            <a:off x="650186" y="527993"/>
            <a:ext cx="2933129" cy="1200329"/>
          </a:xfrm>
          <a:prstGeom prst="rect">
            <a:avLst/>
          </a:prstGeom>
          <a:noFill/>
        </p:spPr>
        <p:txBody>
          <a:bodyPr wrap="square" rtlCol="0">
            <a:spAutoFit/>
          </a:bodyPr>
          <a:lstStyle/>
          <a:p>
            <a:pPr algn="ctr" defTabSz="457200"/>
            <a:r>
              <a:rPr lang="ru-RU" i="1" dirty="0" smtClean="0">
                <a:solidFill>
                  <a:prstClr val="black"/>
                </a:solidFill>
                <a:latin typeface="Times New Roman" panose="02020603050405020304" pitchFamily="18" charset="0"/>
                <a:cs typeface="Times New Roman" panose="02020603050405020304" pitchFamily="18" charset="0"/>
              </a:rPr>
              <a:t>           3</a:t>
            </a:r>
            <a:r>
              <a:rPr lang="ru-RU" i="1" dirty="0">
                <a:solidFill>
                  <a:prstClr val="black"/>
                </a:solidFill>
                <a:latin typeface="Times New Roman" panose="02020603050405020304" pitchFamily="18" charset="0"/>
                <a:cs typeface="Times New Roman" panose="02020603050405020304" pitchFamily="18" charset="0"/>
              </a:rPr>
              <a:t>. </a:t>
            </a:r>
          </a:p>
          <a:p>
            <a:pPr algn="ctr" defTabSz="457200"/>
            <a:r>
              <a:rPr lang="ru-RU" i="1" dirty="0">
                <a:solidFill>
                  <a:prstClr val="black"/>
                </a:solidFill>
                <a:latin typeface="Times New Roman" panose="02020603050405020304" pitchFamily="18" charset="0"/>
                <a:cs typeface="Times New Roman" panose="02020603050405020304" pitchFamily="18" charset="0"/>
              </a:rPr>
              <a:t>балансовые счета </a:t>
            </a:r>
            <a:endParaRPr lang="ru-RU" i="1" dirty="0" smtClean="0">
              <a:solidFill>
                <a:prstClr val="black"/>
              </a:solidFill>
              <a:latin typeface="Times New Roman" panose="02020603050405020304" pitchFamily="18" charset="0"/>
              <a:cs typeface="Times New Roman" panose="02020603050405020304" pitchFamily="18" charset="0"/>
            </a:endParaRPr>
          </a:p>
          <a:p>
            <a:pPr algn="ctr" defTabSz="457200"/>
            <a:endParaRPr lang="ru-RU" i="1" dirty="0">
              <a:solidFill>
                <a:prstClr val="black"/>
              </a:solidFill>
              <a:latin typeface="Times New Roman" panose="02020603050405020304" pitchFamily="18" charset="0"/>
              <a:cs typeface="Times New Roman" panose="02020603050405020304" pitchFamily="18" charset="0"/>
            </a:endParaRPr>
          </a:p>
          <a:p>
            <a:pPr algn="ctr" defTabSz="457200"/>
            <a:r>
              <a:rPr lang="ru-RU" i="1" dirty="0" err="1" smtClean="0">
                <a:solidFill>
                  <a:prstClr val="black"/>
                </a:solidFill>
                <a:latin typeface="Times New Roman" panose="02020603050405020304" pitchFamily="18" charset="0"/>
                <a:cs typeface="Times New Roman" panose="02020603050405020304" pitchFamily="18" charset="0"/>
              </a:rPr>
              <a:t>забалансовые</a:t>
            </a:r>
            <a:r>
              <a:rPr lang="ru-RU" i="1" dirty="0" smtClean="0">
                <a:solidFill>
                  <a:prstClr val="black"/>
                </a:solidFill>
                <a:latin typeface="Times New Roman" panose="02020603050405020304" pitchFamily="18" charset="0"/>
                <a:cs typeface="Times New Roman" panose="02020603050405020304" pitchFamily="18" charset="0"/>
              </a:rPr>
              <a:t> </a:t>
            </a:r>
            <a:r>
              <a:rPr lang="ru-RU" i="1" dirty="0">
                <a:solidFill>
                  <a:prstClr val="black"/>
                </a:solidFill>
                <a:latin typeface="Times New Roman" panose="02020603050405020304" pitchFamily="18" charset="0"/>
                <a:cs typeface="Times New Roman" panose="02020603050405020304" pitchFamily="18" charset="0"/>
              </a:rPr>
              <a:t>счета</a:t>
            </a:r>
          </a:p>
        </p:txBody>
      </p:sp>
      <p:pic>
        <p:nvPicPr>
          <p:cNvPr id="5" name="Рисунок 4" descr="Запрещено">
            <a:extLst>
              <a:ext uri="{FF2B5EF4-FFF2-40B4-BE49-F238E27FC236}">
                <a16:creationId xmlns:a16="http://schemas.microsoft.com/office/drawing/2014/main" id="{251E1CC6-F193-48BD-874F-3F97401304E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799700" y="793950"/>
            <a:ext cx="374096" cy="374096"/>
          </a:xfrm>
          <a:prstGeom prst="rect">
            <a:avLst/>
          </a:prstGeom>
        </p:spPr>
      </p:pic>
      <p:cxnSp>
        <p:nvCxnSpPr>
          <p:cNvPr id="29" name="Прямая со стрелкой 28">
            <a:extLst>
              <a:ext uri="{FF2B5EF4-FFF2-40B4-BE49-F238E27FC236}">
                <a16:creationId xmlns:a16="http://schemas.microsoft.com/office/drawing/2014/main" id="{5F729C77-74EC-43F5-A8DF-65626035A463}"/>
              </a:ext>
            </a:extLst>
          </p:cNvPr>
          <p:cNvCxnSpPr>
            <a:cxnSpLocks/>
          </p:cNvCxnSpPr>
          <p:nvPr/>
        </p:nvCxnSpPr>
        <p:spPr>
          <a:xfrm>
            <a:off x="2265446" y="1676031"/>
            <a:ext cx="1380" cy="1107893"/>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D5C25BF7-8EB6-45FC-846C-5933CD12E4E4}"/>
              </a:ext>
            </a:extLst>
          </p:cNvPr>
          <p:cNvSpPr txBox="1"/>
          <p:nvPr/>
        </p:nvSpPr>
        <p:spPr>
          <a:xfrm>
            <a:off x="2458769" y="3873606"/>
            <a:ext cx="1988127" cy="353943"/>
          </a:xfrm>
          <a:prstGeom prst="rect">
            <a:avLst/>
          </a:prstGeom>
          <a:noFill/>
        </p:spPr>
        <p:txBody>
          <a:bodyPr wrap="square" rtlCol="0">
            <a:spAutoFit/>
          </a:bodyPr>
          <a:lstStyle/>
          <a:p>
            <a:pPr algn="ctr" defTabSz="457200"/>
            <a:r>
              <a:rPr lang="ru-RU" sz="1600" i="1" dirty="0">
                <a:solidFill>
                  <a:prstClr val="black"/>
                </a:solidFill>
                <a:latin typeface="Times New Roman" panose="02020603050405020304" pitchFamily="18" charset="0"/>
                <a:cs typeface="Times New Roman" panose="02020603050405020304" pitchFamily="18" charset="0"/>
              </a:rPr>
              <a:t>4</a:t>
            </a:r>
            <a:r>
              <a:rPr lang="ru-RU" sz="1700" i="1" dirty="0">
                <a:solidFill>
                  <a:prstClr val="black"/>
                </a:solidFill>
                <a:latin typeface="Times New Roman" panose="02020603050405020304" pitchFamily="18" charset="0"/>
                <a:cs typeface="Times New Roman" panose="02020603050405020304" pitchFamily="18" charset="0"/>
              </a:rPr>
              <a:t>.Без ДЗ на балансе</a:t>
            </a:r>
          </a:p>
        </p:txBody>
      </p:sp>
      <p:sp>
        <p:nvSpPr>
          <p:cNvPr id="27" name="Плюс 26"/>
          <p:cNvSpPr/>
          <p:nvPr/>
        </p:nvSpPr>
        <p:spPr>
          <a:xfrm>
            <a:off x="683690" y="1370459"/>
            <a:ext cx="418584" cy="390915"/>
          </a:xfrm>
          <a:prstGeom prst="mathPlus">
            <a:avLst/>
          </a:prstGeom>
          <a:gradFill>
            <a:gsLst>
              <a:gs pos="0">
                <a:srgbClr val="077A3E"/>
              </a:gs>
              <a:gs pos="100000">
                <a:srgbClr val="077A3E"/>
              </a:gs>
            </a:gsLst>
          </a:gradFill>
          <a:ln>
            <a:solidFill>
              <a:srgbClr val="077A3E"/>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cxnSp>
        <p:nvCxnSpPr>
          <p:cNvPr id="31" name="Прямая со стрелкой 30">
            <a:extLst>
              <a:ext uri="{FF2B5EF4-FFF2-40B4-BE49-F238E27FC236}">
                <a16:creationId xmlns:a16="http://schemas.microsoft.com/office/drawing/2014/main" id="{5F729C77-74EC-43F5-A8DF-65626035A463}"/>
              </a:ext>
            </a:extLst>
          </p:cNvPr>
          <p:cNvCxnSpPr>
            <a:cxnSpLocks/>
          </p:cNvCxnSpPr>
          <p:nvPr/>
        </p:nvCxnSpPr>
        <p:spPr>
          <a:xfrm flipH="1">
            <a:off x="2246250" y="1081759"/>
            <a:ext cx="1" cy="389752"/>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rot="16200000">
            <a:off x="1982404" y="1937162"/>
            <a:ext cx="3249510" cy="338554"/>
          </a:xfrm>
          <a:prstGeom prst="rect">
            <a:avLst/>
          </a:prstGeom>
          <a:noFill/>
        </p:spPr>
        <p:txBody>
          <a:bodyPr wrap="square" rtlCol="0">
            <a:spAutoFit/>
          </a:bodyPr>
          <a:lstStyle/>
          <a:p>
            <a:pPr defTabSz="457200"/>
            <a:r>
              <a:rPr lang="ru-RU" sz="1600" b="1" i="1" dirty="0" smtClean="0">
                <a:solidFill>
                  <a:prstClr val="black"/>
                </a:solidFill>
                <a:latin typeface="Times New Roman" panose="02020603050405020304" pitchFamily="18" charset="0"/>
                <a:cs typeface="Times New Roman" panose="02020603050405020304" pitchFamily="18" charset="0"/>
              </a:rPr>
              <a:t>2. Сомнительная задолженность</a:t>
            </a:r>
            <a:endParaRPr lang="ru-RU" sz="1600" b="1"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50609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1109" y="188640"/>
            <a:ext cx="8568952" cy="830997"/>
          </a:xfrm>
          <a:prstGeom prst="rect">
            <a:avLst/>
          </a:prstGeom>
        </p:spPr>
        <p:txBody>
          <a:bodyPr vert="horz"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600" kern="1200" dirty="0">
                <a:solidFill>
                  <a:schemeClr val="tx1"/>
                </a:solidFill>
                <a:latin typeface="Times New Roman" panose="02020603050405020304" pitchFamily="18" charset="0"/>
                <a:ea typeface="+mn-ea"/>
                <a:cs typeface="Times New Roman" panose="02020603050405020304" pitchFamily="18" charset="0"/>
              </a:rPr>
              <a:t>Событие, подтверждающее условия деятельности – отражение в </a:t>
            </a:r>
            <a:r>
              <a:rPr lang="ru-RU" sz="2600" kern="1200" dirty="0" smtClean="0">
                <a:solidFill>
                  <a:schemeClr val="tx1"/>
                </a:solidFill>
                <a:latin typeface="Times New Roman" panose="02020603050405020304" pitchFamily="18" charset="0"/>
                <a:ea typeface="+mn-ea"/>
                <a:cs typeface="Times New Roman" panose="02020603050405020304" pitchFamily="18" charset="0"/>
              </a:rPr>
              <a:t>учете</a:t>
            </a:r>
            <a:r>
              <a:rPr lang="ru-RU" sz="2800" dirty="0" smtClean="0">
                <a:latin typeface="Times New Roman" panose="02020603050405020304" pitchFamily="18" charset="0"/>
                <a:ea typeface="Calibri" panose="020F0502020204030204" pitchFamily="34" charset="0"/>
                <a:cs typeface="Arial" panose="020B0604020202020204" pitchFamily="34" charset="0"/>
              </a:rPr>
              <a:t> </a:t>
            </a:r>
            <a:endParaRPr lang="ru-RU" sz="2800" dirty="0">
              <a:effectLst/>
              <a:latin typeface="Times New Roman" panose="02020603050405020304" pitchFamily="18" charset="0"/>
              <a:ea typeface="Calibri" panose="020F0502020204030204" pitchFamily="34"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93</a:t>
            </a:fld>
            <a:endParaRPr lang="ru-RU" spc="-4" dirty="0">
              <a:latin typeface="Arial"/>
              <a:cs typeface="Arial"/>
            </a:endParaRPr>
          </a:p>
        </p:txBody>
      </p:sp>
      <p:sp>
        <p:nvSpPr>
          <p:cNvPr id="6" name="Прямоугольник 5"/>
          <p:cNvSpPr/>
          <p:nvPr/>
        </p:nvSpPr>
        <p:spPr>
          <a:xfrm>
            <a:off x="372551" y="1019833"/>
            <a:ext cx="8568952" cy="4708981"/>
          </a:xfrm>
          <a:prstGeom prst="rect">
            <a:avLst/>
          </a:prstGeom>
        </p:spPr>
        <p:txBody>
          <a:bodyPr wrap="square">
            <a:spAutoFit/>
          </a:bodyPr>
          <a:lstStyle/>
          <a:p>
            <a:pPr marL="1260475" indent="-1260475" algn="just">
              <a:tabLst>
                <a:tab pos="1260475" algn="l"/>
              </a:tabLst>
            </a:pPr>
            <a:r>
              <a:rPr lang="ru-RU" sz="2500" b="1" dirty="0">
                <a:solidFill>
                  <a:srgbClr val="FF0000"/>
                </a:solidFill>
                <a:latin typeface="Times New Roman" panose="02020603050405020304" pitchFamily="18" charset="0"/>
                <a:cs typeface="Times New Roman" panose="02020603050405020304" pitchFamily="18" charset="0"/>
              </a:rPr>
              <a:t>Когда?</a:t>
            </a:r>
            <a:r>
              <a:rPr lang="ru-RU" sz="2500" dirty="0">
                <a:solidFill>
                  <a:srgbClr val="FF0000"/>
                </a:solidFill>
                <a:latin typeface="Times New Roman" panose="02020603050405020304" pitchFamily="18" charset="0"/>
                <a:cs typeface="Times New Roman" panose="02020603050405020304" pitchFamily="18" charset="0"/>
              </a:rPr>
              <a:t>   </a:t>
            </a:r>
            <a:r>
              <a:rPr lang="ru-RU" sz="2500" dirty="0">
                <a:solidFill>
                  <a:prstClr val="black"/>
                </a:solidFill>
                <a:latin typeface="Times New Roman" panose="02020603050405020304" pitchFamily="18" charset="0"/>
                <a:cs typeface="Times New Roman" panose="02020603050405020304" pitchFamily="18" charset="0"/>
              </a:rPr>
              <a:t>Последним днем отчетного периода до отражения бухгалтерских записей по завершению финансового года</a:t>
            </a:r>
          </a:p>
          <a:p>
            <a:pPr algn="just"/>
            <a:endParaRPr lang="ru-RU" sz="2500" dirty="0">
              <a:solidFill>
                <a:prstClr val="black"/>
              </a:solidFill>
              <a:latin typeface="Times New Roman" panose="02020603050405020304" pitchFamily="18" charset="0"/>
              <a:cs typeface="Times New Roman" panose="02020603050405020304" pitchFamily="18" charset="0"/>
            </a:endParaRPr>
          </a:p>
          <a:p>
            <a:pPr marL="1260475" indent="-1260475" algn="just"/>
            <a:r>
              <a:rPr lang="ru-RU" sz="2500" b="1" dirty="0">
                <a:solidFill>
                  <a:srgbClr val="FF0000"/>
                </a:solidFill>
                <a:latin typeface="Times New Roman" panose="02020603050405020304" pitchFamily="18" charset="0"/>
                <a:cs typeface="Times New Roman" panose="02020603050405020304" pitchFamily="18" charset="0"/>
              </a:rPr>
              <a:t>Как?</a:t>
            </a:r>
            <a:r>
              <a:rPr lang="ru-RU" sz="2500" dirty="0">
                <a:solidFill>
                  <a:srgbClr val="FF0000"/>
                </a:solidFill>
                <a:latin typeface="Times New Roman" panose="02020603050405020304" pitchFamily="18" charset="0"/>
                <a:cs typeface="Times New Roman" panose="02020603050405020304" pitchFamily="18" charset="0"/>
              </a:rPr>
              <a:t>      </a:t>
            </a:r>
            <a:r>
              <a:rPr lang="ru-RU" sz="2500" dirty="0">
                <a:solidFill>
                  <a:prstClr val="black"/>
                </a:solidFill>
                <a:latin typeface="Times New Roman" panose="02020603050405020304" pitchFamily="18" charset="0"/>
                <a:cs typeface="Times New Roman" panose="02020603050405020304" pitchFamily="18" charset="0"/>
              </a:rPr>
              <a:t>Дополнительной бухгалтерской </a:t>
            </a:r>
            <a:r>
              <a:rPr lang="ru-RU" sz="2500" dirty="0" smtClean="0">
                <a:solidFill>
                  <a:prstClr val="black"/>
                </a:solidFill>
                <a:latin typeface="Times New Roman" panose="02020603050405020304" pitchFamily="18" charset="0"/>
                <a:cs typeface="Times New Roman" panose="02020603050405020304" pitchFamily="18" charset="0"/>
              </a:rPr>
              <a:t>записью</a:t>
            </a:r>
            <a:endParaRPr lang="ru-RU" sz="2500" dirty="0">
              <a:solidFill>
                <a:prstClr val="black"/>
              </a:solidFill>
              <a:latin typeface="Times New Roman" panose="02020603050405020304" pitchFamily="18" charset="0"/>
              <a:cs typeface="Times New Roman" panose="02020603050405020304" pitchFamily="18" charset="0"/>
            </a:endParaRPr>
          </a:p>
          <a:p>
            <a:pPr marL="1260475" algn="just"/>
            <a:r>
              <a:rPr lang="ru-RU" sz="2500" dirty="0">
                <a:solidFill>
                  <a:prstClr val="black"/>
                </a:solidFill>
                <a:latin typeface="Times New Roman" panose="02020603050405020304" pitchFamily="18" charset="0"/>
                <a:cs typeface="Times New Roman" panose="02020603050405020304" pitchFamily="18" charset="0"/>
              </a:rPr>
              <a:t>либо</a:t>
            </a:r>
          </a:p>
          <a:p>
            <a:pPr marL="1260475" algn="just"/>
            <a:r>
              <a:rPr lang="ru-RU" sz="2500" dirty="0">
                <a:solidFill>
                  <a:prstClr val="black"/>
                </a:solidFill>
                <a:latin typeface="Times New Roman" panose="02020603050405020304" pitchFamily="18" charset="0"/>
                <a:cs typeface="Times New Roman" panose="02020603050405020304" pitchFamily="18" charset="0"/>
              </a:rPr>
              <a:t>«Красное </a:t>
            </a:r>
            <a:r>
              <a:rPr lang="ru-RU" sz="2500" dirty="0" err="1">
                <a:solidFill>
                  <a:prstClr val="black"/>
                </a:solidFill>
                <a:latin typeface="Times New Roman" panose="02020603050405020304" pitchFamily="18" charset="0"/>
                <a:cs typeface="Times New Roman" panose="02020603050405020304" pitchFamily="18" charset="0"/>
              </a:rPr>
              <a:t>сторно</a:t>
            </a:r>
            <a:r>
              <a:rPr lang="ru-RU" sz="2500" dirty="0">
                <a:solidFill>
                  <a:prstClr val="black"/>
                </a:solidFill>
                <a:latin typeface="Times New Roman" panose="02020603050405020304" pitchFamily="18" charset="0"/>
                <a:cs typeface="Times New Roman" panose="02020603050405020304" pitchFamily="18" charset="0"/>
              </a:rPr>
              <a:t>» + </a:t>
            </a:r>
            <a:r>
              <a:rPr lang="ru-RU" sz="2500" dirty="0" smtClean="0">
                <a:solidFill>
                  <a:prstClr val="black"/>
                </a:solidFill>
                <a:latin typeface="Times New Roman" panose="02020603050405020304" pitchFamily="18" charset="0"/>
                <a:cs typeface="Times New Roman" panose="02020603050405020304" pitchFamily="18" charset="0"/>
              </a:rPr>
              <a:t>дополнительной бухгалтерской записью</a:t>
            </a:r>
            <a:endParaRPr lang="ru-RU" sz="2500" dirty="0">
              <a:solidFill>
                <a:prstClr val="black"/>
              </a:solidFill>
              <a:latin typeface="Times New Roman" panose="02020603050405020304" pitchFamily="18" charset="0"/>
              <a:cs typeface="Times New Roman" panose="02020603050405020304" pitchFamily="18" charset="0"/>
            </a:endParaRPr>
          </a:p>
          <a:p>
            <a:pPr marL="1260475" algn="just"/>
            <a:endParaRPr lang="ru-RU" sz="2500" dirty="0">
              <a:solidFill>
                <a:prstClr val="black"/>
              </a:solidFill>
              <a:latin typeface="Times New Roman" panose="02020603050405020304" pitchFamily="18" charset="0"/>
              <a:cs typeface="Times New Roman" panose="02020603050405020304" pitchFamily="18" charset="0"/>
            </a:endParaRPr>
          </a:p>
          <a:p>
            <a:pPr marL="1339850" indent="-1339850" algn="just"/>
            <a:r>
              <a:rPr lang="ru-RU" sz="2500" b="1" dirty="0">
                <a:solidFill>
                  <a:srgbClr val="FF0000"/>
                </a:solidFill>
                <a:latin typeface="Times New Roman" panose="02020603050405020304" pitchFamily="18" charset="0"/>
                <a:cs typeface="Times New Roman" panose="02020603050405020304" pitchFamily="18" charset="0"/>
              </a:rPr>
              <a:t>Где?</a:t>
            </a:r>
            <a:r>
              <a:rPr lang="ru-RU" sz="2500" dirty="0">
                <a:solidFill>
                  <a:srgbClr val="FF0000"/>
                </a:solidFill>
                <a:latin typeface="Times New Roman" panose="02020603050405020304" pitchFamily="18" charset="0"/>
                <a:cs typeface="Times New Roman" panose="02020603050405020304" pitchFamily="18" charset="0"/>
              </a:rPr>
              <a:t>        </a:t>
            </a:r>
            <a:r>
              <a:rPr lang="ru-RU" sz="2500" dirty="0">
                <a:solidFill>
                  <a:prstClr val="black"/>
                </a:solidFill>
                <a:latin typeface="Times New Roman" panose="02020603050405020304" pitchFamily="18" charset="0"/>
                <a:cs typeface="Times New Roman" panose="02020603050405020304" pitchFamily="18" charset="0"/>
              </a:rPr>
              <a:t>В формах бюджетной отчетности – </a:t>
            </a:r>
            <a:r>
              <a:rPr lang="ru-RU" sz="2500" b="1" dirty="0">
                <a:solidFill>
                  <a:prstClr val="black"/>
                </a:solidFill>
                <a:latin typeface="Times New Roman" panose="02020603050405020304" pitchFamily="18" charset="0"/>
                <a:cs typeface="Times New Roman" panose="02020603050405020304" pitchFamily="18" charset="0"/>
              </a:rPr>
              <a:t>баланс, отчет о финансовом результате и др. </a:t>
            </a:r>
            <a:r>
              <a:rPr lang="ru-RU" sz="2500" dirty="0">
                <a:solidFill>
                  <a:prstClr val="black"/>
                </a:solidFill>
                <a:latin typeface="Times New Roman" panose="02020603050405020304" pitchFamily="18" charset="0"/>
                <a:cs typeface="Times New Roman" panose="02020603050405020304" pitchFamily="18" charset="0"/>
              </a:rPr>
              <a:t>(требует изменение величины активов, обязательств, результата)</a:t>
            </a:r>
          </a:p>
        </p:txBody>
      </p:sp>
    </p:spTree>
    <p:extLst>
      <p:ext uri="{BB962C8B-B14F-4D97-AF65-F5344CB8AC3E}">
        <p14:creationId xmlns:p14="http://schemas.microsoft.com/office/powerpoint/2010/main" val="426540225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40430" y="1790789"/>
            <a:ext cx="8121114" cy="2708434"/>
          </a:xfrm>
          <a:prstGeom prst="rect">
            <a:avLst/>
          </a:prstGeom>
        </p:spPr>
        <p:txBody>
          <a:bodyPr vert="horz" wrap="square" lIns="0" tIns="0" rIns="0" bIns="0" rtlCol="0">
            <a:spAutoFit/>
          </a:bodyPr>
          <a:lstStyle/>
          <a:p>
            <a:pPr marL="302575" indent="-302575" algn="ctr"/>
            <a:r>
              <a:rPr lang="ru-RU" sz="4400" kern="12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t>Событие после отчетной даты, свидетельствующее об условиях деятельности субъекта отчетности</a:t>
            </a:r>
            <a:endParaRPr lang="ru-RU" sz="44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597652" y="984792"/>
            <a:ext cx="8352928" cy="400110"/>
          </a:xfrm>
          <a:prstGeom prst="rect">
            <a:avLst/>
          </a:prstGeom>
        </p:spPr>
        <p:txBody>
          <a:bodyPr wrap="square">
            <a:spAutoFit/>
          </a:bodyPr>
          <a:lstStyle/>
          <a:p>
            <a:pPr indent="450215" algn="just"/>
            <a:r>
              <a:rPr lang="ru-RU" sz="2000" dirty="0">
                <a:solidFill>
                  <a:prstClr val="black"/>
                </a:solidFill>
                <a:latin typeface="Times New Roman" panose="02020603050405020304" pitchFamily="18" charset="0"/>
                <a:ea typeface="Calibri" panose="020F0502020204030204" pitchFamily="34" charset="0"/>
                <a:cs typeface="Calibri" panose="020F0502020204030204" pitchFamily="34" charset="0"/>
              </a:rPr>
              <a:t> </a:t>
            </a:r>
            <a:endParaRPr lang="ru-RU" sz="1400" dirty="0">
              <a:solidFill>
                <a:prstClr val="black"/>
              </a:solidFill>
              <a:latin typeface="Times New Roman" panose="02020603050405020304" pitchFamily="18" charset="0"/>
              <a:ea typeface="Calibri" panose="020F0502020204030204" pitchFamily="34"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94</a:t>
            </a:fld>
            <a:endParaRPr lang="ru-RU" spc="-4" dirty="0">
              <a:latin typeface="Arial"/>
              <a:cs typeface="Arial"/>
            </a:endParaRPr>
          </a:p>
        </p:txBody>
      </p:sp>
    </p:spTree>
    <p:extLst>
      <p:ext uri="{BB962C8B-B14F-4D97-AF65-F5344CB8AC3E}">
        <p14:creationId xmlns:p14="http://schemas.microsoft.com/office/powerpoint/2010/main" val="186812532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1581" y="-31793"/>
            <a:ext cx="8964915" cy="984885"/>
          </a:xfrm>
          <a:prstGeom prst="rect">
            <a:avLst/>
          </a:prstGeom>
        </p:spPr>
        <p:txBody>
          <a:bodyPr vert="horz" wrap="square" lIns="0" tIns="0" rIns="0" bIns="0" rtlCol="0">
            <a:spAutoFit/>
          </a:bodyPr>
          <a:lstStyle/>
          <a:p>
            <a:pPr marL="302575" indent="-302575" algn="ctr"/>
            <a:r>
              <a:rPr lang="ru-RU" sz="3200" kern="1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t>СПОД</a:t>
            </a:r>
            <a:br>
              <a:rPr lang="ru-RU" sz="3200" kern="1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br>
            <a:r>
              <a:rPr lang="ru-RU" sz="3200" kern="1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t> </a:t>
            </a:r>
            <a:r>
              <a:rPr lang="ru-RU" sz="3200" kern="12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t>свидетельствующее об условиях </a:t>
            </a:r>
            <a:r>
              <a:rPr lang="ru-RU" sz="3200" kern="1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sz="320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95</a:t>
            </a:fld>
            <a:endParaRPr lang="ru-RU" spc="-4" dirty="0">
              <a:latin typeface="Arial"/>
              <a:cs typeface="Arial"/>
            </a:endParaRPr>
          </a:p>
        </p:txBody>
      </p:sp>
      <p:sp>
        <p:nvSpPr>
          <p:cNvPr id="5" name="TextBox 4"/>
          <p:cNvSpPr txBox="1"/>
          <p:nvPr/>
        </p:nvSpPr>
        <p:spPr>
          <a:xfrm>
            <a:off x="610858" y="2112688"/>
            <a:ext cx="8352928" cy="3785652"/>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4000" dirty="0" smtClean="0">
                <a:solidFill>
                  <a:srgbClr val="000000"/>
                </a:solidFill>
                <a:latin typeface="Times New Roman"/>
                <a:ea typeface="Calibri"/>
              </a:rPr>
              <a:t>Такие </a:t>
            </a:r>
            <a:r>
              <a:rPr lang="ru-RU" sz="4000" dirty="0">
                <a:solidFill>
                  <a:srgbClr val="000000"/>
                </a:solidFill>
                <a:latin typeface="Times New Roman"/>
                <a:ea typeface="Calibri"/>
              </a:rPr>
              <a:t>события связаны с фактами, произошедшими после отчетной даты, в промежутке между отчетной датой и датой подписания (принятия)  отчетности</a:t>
            </a:r>
            <a:endParaRPr lang="ru-RU" sz="4000" dirty="0">
              <a:solidFill>
                <a:prstClr val="black"/>
              </a:solidFill>
              <a:latin typeface="Times New Roman" panose="02020603050405020304" pitchFamily="18" charset="0"/>
              <a:ea typeface="Calibri" panose="020F0502020204030204" pitchFamily="34" charset="0"/>
            </a:endParaRPr>
          </a:p>
          <a:p>
            <a:pPr algn="ctr"/>
            <a:endParaRPr lang="ru-RU" sz="4000" dirty="0">
              <a:solidFill>
                <a:prstClr val="black"/>
              </a:solidFill>
            </a:endParaRPr>
          </a:p>
        </p:txBody>
      </p:sp>
    </p:spTree>
    <p:extLst>
      <p:ext uri="{BB962C8B-B14F-4D97-AF65-F5344CB8AC3E}">
        <p14:creationId xmlns:p14="http://schemas.microsoft.com/office/powerpoint/2010/main" val="240916361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96</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818227" y="173423"/>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77A3E"/>
                </a:solidFill>
                <a:latin typeface="Times New Roman" panose="02020603050405020304" pitchFamily="18" charset="0"/>
                <a:cs typeface="Times New Roman" panose="02020603050405020304" pitchFamily="18" charset="0"/>
              </a:rPr>
              <a:t>Бюджетная отчетность</a:t>
            </a:r>
          </a:p>
        </p:txBody>
      </p:sp>
      <p:sp>
        <p:nvSpPr>
          <p:cNvPr id="19" name="Title 1">
            <a:extLst>
              <a:ext uri="{FF2B5EF4-FFF2-40B4-BE49-F238E27FC236}">
                <a16:creationId xmlns:a16="http://schemas.microsoft.com/office/drawing/2014/main" id="{B286BC3B-43F6-462E-B028-978528B7FEF5}"/>
              </a:ext>
            </a:extLst>
          </p:cNvPr>
          <p:cNvSpPr txBox="1">
            <a:spLocks/>
          </p:cNvSpPr>
          <p:nvPr/>
        </p:nvSpPr>
        <p:spPr>
          <a:xfrm>
            <a:off x="441512" y="5859707"/>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Событие после отчетной даты, </a:t>
            </a:r>
            <a:r>
              <a:rPr lang="ru-RU" sz="2400" b="1" dirty="0" smtClean="0">
                <a:solidFill>
                  <a:srgbClr val="077A3E"/>
                </a:solidFill>
                <a:latin typeface="Times New Roman" panose="02020603050405020304" pitchFamily="18" charset="0"/>
                <a:cs typeface="Times New Roman" panose="02020603050405020304" pitchFamily="18" charset="0"/>
              </a:rPr>
              <a:t>свидетельствующие на </a:t>
            </a:r>
            <a:r>
              <a:rPr lang="ru-RU" sz="2400" b="1" dirty="0">
                <a:solidFill>
                  <a:srgbClr val="077A3E"/>
                </a:solidFill>
                <a:latin typeface="Times New Roman" panose="02020603050405020304" pitchFamily="18" charset="0"/>
                <a:cs typeface="Times New Roman" panose="02020603050405020304" pitchFamily="18" charset="0"/>
              </a:rPr>
              <a:t>условия</a:t>
            </a:r>
          </a:p>
        </p:txBody>
      </p:sp>
      <p:grpSp>
        <p:nvGrpSpPr>
          <p:cNvPr id="16" name="Группа 15">
            <a:extLst>
              <a:ext uri="{FF2B5EF4-FFF2-40B4-BE49-F238E27FC236}">
                <a16:creationId xmlns:a16="http://schemas.microsoft.com/office/drawing/2014/main" id="{FB54CEDD-D23B-4DA3-AC26-6025B440CABF}"/>
              </a:ext>
            </a:extLst>
          </p:cNvPr>
          <p:cNvGrpSpPr/>
          <p:nvPr/>
        </p:nvGrpSpPr>
        <p:grpSpPr>
          <a:xfrm>
            <a:off x="638572" y="2204864"/>
            <a:ext cx="8050395" cy="3471725"/>
            <a:chOff x="609600" y="2048589"/>
            <a:chExt cx="8050395" cy="3471725"/>
          </a:xfrm>
        </p:grpSpPr>
        <p:sp>
          <p:nvSpPr>
            <p:cNvPr id="6" name="Стрелка: пятиугольник 5">
              <a:extLst>
                <a:ext uri="{FF2B5EF4-FFF2-40B4-BE49-F238E27FC236}">
                  <a16:creationId xmlns:a16="http://schemas.microsoft.com/office/drawing/2014/main" id="{09973AD9-F0B8-4C97-8B85-70D96A482DCB}"/>
                </a:ext>
              </a:extLst>
            </p:cNvPr>
            <p:cNvSpPr/>
            <p:nvPr/>
          </p:nvSpPr>
          <p:spPr>
            <a:xfrm>
              <a:off x="609600" y="3428999"/>
              <a:ext cx="8050395" cy="450273"/>
            </a:xfrm>
            <a:prstGeom prst="homePlat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457200"/>
              <a:endParaRPr lang="ru-RU">
                <a:solidFill>
                  <a:prstClr val="white"/>
                </a:solidFill>
              </a:endParaRPr>
            </a:p>
          </p:txBody>
        </p:sp>
        <p:sp>
          <p:nvSpPr>
            <p:cNvPr id="7" name="Равнобедренный треугольник 6">
              <a:extLst>
                <a:ext uri="{FF2B5EF4-FFF2-40B4-BE49-F238E27FC236}">
                  <a16:creationId xmlns:a16="http://schemas.microsoft.com/office/drawing/2014/main" id="{175D113F-EE64-4D8A-BF1A-0011F1F33951}"/>
                </a:ext>
              </a:extLst>
            </p:cNvPr>
            <p:cNvSpPr/>
            <p:nvPr/>
          </p:nvSpPr>
          <p:spPr>
            <a:xfrm>
              <a:off x="212667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1" name="Равнобедренный треугольник 10">
              <a:extLst>
                <a:ext uri="{FF2B5EF4-FFF2-40B4-BE49-F238E27FC236}">
                  <a16:creationId xmlns:a16="http://schemas.microsoft.com/office/drawing/2014/main" id="{6D8FF11A-B2F0-4E0F-B297-EACE056DD5C1}"/>
                </a:ext>
              </a:extLst>
            </p:cNvPr>
            <p:cNvSpPr/>
            <p:nvPr/>
          </p:nvSpPr>
          <p:spPr>
            <a:xfrm>
              <a:off x="439234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2" name="Равнобедренный треугольник 11">
              <a:extLst>
                <a:ext uri="{FF2B5EF4-FFF2-40B4-BE49-F238E27FC236}">
                  <a16:creationId xmlns:a16="http://schemas.microsoft.com/office/drawing/2014/main" id="{29812E6A-B9F0-4842-BBA4-EA6027937040}"/>
                </a:ext>
              </a:extLst>
            </p:cNvPr>
            <p:cNvSpPr/>
            <p:nvPr/>
          </p:nvSpPr>
          <p:spPr>
            <a:xfrm>
              <a:off x="6380470" y="3048000"/>
              <a:ext cx="484909" cy="831272"/>
            </a:xfrm>
            <a:prstGeom prst="triangle">
              <a:avLst/>
            </a:prstGeom>
            <a:gradFill>
              <a:gsLst>
                <a:gs pos="0">
                  <a:srgbClr val="FF0000"/>
                </a:gs>
                <a:gs pos="100000">
                  <a:schemeClr val="accent6">
                    <a:lumMod val="7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8" name="TextBox 7">
              <a:extLst>
                <a:ext uri="{FF2B5EF4-FFF2-40B4-BE49-F238E27FC236}">
                  <a16:creationId xmlns:a16="http://schemas.microsoft.com/office/drawing/2014/main" id="{04BB67EC-D1C5-48ED-B533-BFBA26BD6F13}"/>
                </a:ext>
              </a:extLst>
            </p:cNvPr>
            <p:cNvSpPr txBox="1"/>
            <p:nvPr/>
          </p:nvSpPr>
          <p:spPr>
            <a:xfrm>
              <a:off x="1756061" y="2307181"/>
              <a:ext cx="1226129"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Отчетная дата</a:t>
              </a:r>
            </a:p>
          </p:txBody>
        </p:sp>
        <p:sp>
          <p:nvSpPr>
            <p:cNvPr id="14" name="TextBox 13">
              <a:extLst>
                <a:ext uri="{FF2B5EF4-FFF2-40B4-BE49-F238E27FC236}">
                  <a16:creationId xmlns:a16="http://schemas.microsoft.com/office/drawing/2014/main" id="{2989BF1D-32CA-47AA-816E-8FAEDEE8ED8F}"/>
                </a:ext>
              </a:extLst>
            </p:cNvPr>
            <p:cNvSpPr txBox="1"/>
            <p:nvPr/>
          </p:nvSpPr>
          <p:spPr>
            <a:xfrm>
              <a:off x="4071602" y="2048589"/>
              <a:ext cx="1117484" cy="923330"/>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подписания</a:t>
              </a:r>
            </a:p>
          </p:txBody>
        </p:sp>
        <p:sp>
          <p:nvSpPr>
            <p:cNvPr id="15" name="TextBox 14">
              <a:extLst>
                <a:ext uri="{FF2B5EF4-FFF2-40B4-BE49-F238E27FC236}">
                  <a16:creationId xmlns:a16="http://schemas.microsoft.com/office/drawing/2014/main" id="{394A70E8-B6C7-4AD5-836B-E4A746DC734A}"/>
                </a:ext>
              </a:extLst>
            </p:cNvPr>
            <p:cNvSpPr txBox="1"/>
            <p:nvPr/>
          </p:nvSpPr>
          <p:spPr>
            <a:xfrm>
              <a:off x="5979071" y="2268792"/>
              <a:ext cx="1287706"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принятия</a:t>
              </a:r>
            </a:p>
          </p:txBody>
        </p:sp>
        <p:sp>
          <p:nvSpPr>
            <p:cNvPr id="13" name="Стрелка: вниз 12">
              <a:extLst>
                <a:ext uri="{FF2B5EF4-FFF2-40B4-BE49-F238E27FC236}">
                  <a16:creationId xmlns:a16="http://schemas.microsoft.com/office/drawing/2014/main" id="{5F397204-3184-4F78-AF10-B5E227165755}"/>
                </a:ext>
              </a:extLst>
            </p:cNvPr>
            <p:cNvSpPr/>
            <p:nvPr/>
          </p:nvSpPr>
          <p:spPr>
            <a:xfrm rot="10800000">
              <a:off x="3106167" y="3936526"/>
              <a:ext cx="646331" cy="1583788"/>
            </a:xfrm>
            <a:prstGeom prst="downArrow">
              <a:avLst>
                <a:gd name="adj1" fmla="val 35453"/>
                <a:gd name="adj2" fmla="val 56560"/>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grpSp>
      <p:sp>
        <p:nvSpPr>
          <p:cNvPr id="2" name="Прямоугольник 1"/>
          <p:cNvSpPr/>
          <p:nvPr/>
        </p:nvSpPr>
        <p:spPr>
          <a:xfrm>
            <a:off x="3721547" y="4622748"/>
            <a:ext cx="4572000" cy="830997"/>
          </a:xfrm>
          <a:prstGeom prst="rect">
            <a:avLst/>
          </a:prstGeom>
        </p:spPr>
        <p:txBody>
          <a:bodyPr>
            <a:spAutoFit/>
          </a:bodyPr>
          <a:lstStyle/>
          <a:p>
            <a:r>
              <a:rPr lang="ru-RU" sz="2400" dirty="0">
                <a:solidFill>
                  <a:prstClr val="black"/>
                </a:solidFill>
              </a:rPr>
              <a:t>указывает на обстоятельства, возникшие после отчетной даты</a:t>
            </a:r>
          </a:p>
        </p:txBody>
      </p:sp>
      <p:sp>
        <p:nvSpPr>
          <p:cNvPr id="3" name="Прямоугольник 2"/>
          <p:cNvSpPr/>
          <p:nvPr/>
        </p:nvSpPr>
        <p:spPr>
          <a:xfrm>
            <a:off x="0" y="4492627"/>
            <a:ext cx="3563888" cy="1200329"/>
          </a:xfrm>
          <a:prstGeom prst="rect">
            <a:avLst/>
          </a:prstGeom>
        </p:spPr>
        <p:txBody>
          <a:bodyPr wrap="square">
            <a:spAutoFit/>
          </a:bodyPr>
          <a:lstStyle/>
          <a:p>
            <a:r>
              <a:rPr lang="ru-RU" sz="2400" dirty="0" smtClean="0">
                <a:solidFill>
                  <a:prstClr val="black"/>
                </a:solidFill>
              </a:rPr>
              <a:t>свидетельствует </a:t>
            </a:r>
            <a:r>
              <a:rPr lang="ru-RU" sz="2400" dirty="0">
                <a:solidFill>
                  <a:prstClr val="black"/>
                </a:solidFill>
              </a:rPr>
              <a:t>об условиях хозяйственной деятельности </a:t>
            </a:r>
          </a:p>
        </p:txBody>
      </p:sp>
      <p:sp>
        <p:nvSpPr>
          <p:cNvPr id="4" name="Прямоугольник 3"/>
          <p:cNvSpPr/>
          <p:nvPr/>
        </p:nvSpPr>
        <p:spPr>
          <a:xfrm>
            <a:off x="638572" y="786937"/>
            <a:ext cx="8007605" cy="1323439"/>
          </a:xfrm>
          <a:prstGeom prst="rect">
            <a:avLst/>
          </a:prstGeom>
        </p:spPr>
        <p:txBody>
          <a:bodyPr wrap="square">
            <a:spAutoFit/>
          </a:bodyPr>
          <a:lstStyle/>
          <a:p>
            <a:r>
              <a:rPr lang="ru-RU" sz="2000" i="1" kern="0" dirty="0">
                <a:solidFill>
                  <a:srgbClr val="000000"/>
                </a:solidFill>
                <a:latin typeface="Times New Roman"/>
                <a:ea typeface="Calibri"/>
                <a:cs typeface="Times New Roman"/>
              </a:rPr>
              <a:t>Например: подача судебного иска, причиной которого явилось событие, произошедшее уже после отчетной даты или утрата значительной части имущества в результате стихийного бедствия, произошедшего после отчетной даты</a:t>
            </a:r>
            <a:endParaRPr lang="ru-RU" sz="2000" i="1" kern="0" dirty="0">
              <a:solidFill>
                <a:prstClr val="black"/>
              </a:solidFill>
              <a:latin typeface="Times New Roman"/>
              <a:cs typeface="Times New Roman"/>
            </a:endParaRPr>
          </a:p>
        </p:txBody>
      </p:sp>
    </p:spTree>
    <p:extLst>
      <p:ext uri="{BB962C8B-B14F-4D97-AF65-F5344CB8AC3E}">
        <p14:creationId xmlns:p14="http://schemas.microsoft.com/office/powerpoint/2010/main" val="417648205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9512" y="286850"/>
            <a:ext cx="8725636" cy="430887"/>
          </a:xfrm>
          <a:prstGeom prst="rect">
            <a:avLst/>
          </a:prstGeom>
        </p:spPr>
        <p:txBody>
          <a:bodyPr vert="horz" wrap="square" lIns="0" tIns="0" rIns="0" bIns="0" rtlCol="0">
            <a:spAutoFit/>
          </a:bodyPr>
          <a:lstStyle/>
          <a:p>
            <a:pPr marL="302575" indent="-302575" algn="ct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СПОД, </a:t>
            </a:r>
            <a:r>
              <a:rPr lang="ru-RU" sz="2800" kern="1200" dirty="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свидетельствующее об условиях </a:t>
            </a:r>
            <a:r>
              <a:rPr lang="ru-RU" sz="2800" kern="1200" dirty="0" smtClean="0">
                <a:solidFill>
                  <a:schemeClr val="accent3">
                    <a:lumMod val="75000"/>
                  </a:schemeClr>
                </a:solidFill>
                <a:latin typeface="Times New Roman" panose="02020603050405020304" pitchFamily="18" charset="0"/>
                <a:ea typeface="Calibri" panose="020F0502020204030204" pitchFamily="34" charset="0"/>
                <a:cs typeface="Calibri" panose="020F0502020204030204" pitchFamily="34" charset="0"/>
              </a:rPr>
              <a:t>деятельности</a:t>
            </a:r>
            <a:endParaRPr lang="ru-RU" sz="28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2095832" y="4249050"/>
            <a:ext cx="5122391" cy="309637"/>
          </a:xfrm>
          <a:prstGeom prst="rect">
            <a:avLst/>
          </a:prstGeom>
          <a:noFill/>
        </p:spPr>
        <p:txBody>
          <a:bodyPr wrap="square" rtlCol="0">
            <a:spAutoFit/>
          </a:bodyPr>
          <a:lstStyle/>
          <a:p>
            <a:pPr algn="ctr" defTabSz="806867"/>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rot="10800000" flipV="1">
            <a:off x="1279174" y="4738247"/>
            <a:ext cx="5795689" cy="307777"/>
          </a:xfrm>
          <a:prstGeom prst="rect">
            <a:avLst/>
          </a:prstGeom>
        </p:spPr>
        <p:txBody>
          <a:bodyPr wrap="square">
            <a:spAutoFit/>
          </a:bodyPr>
          <a:lstStyle/>
          <a:p>
            <a:pPr indent="342900" algn="just"/>
            <a:r>
              <a:rPr lang="ru-RU" sz="1400" dirty="0" smtClean="0">
                <a:solidFill>
                  <a:prstClr val="black"/>
                </a:solidFill>
                <a:latin typeface="Times New Roman" panose="02020603050405020304" pitchFamily="18" charset="0"/>
                <a:ea typeface="Times New Roman" panose="02020603050405020304" pitchFamily="18" charset="0"/>
              </a:rPr>
              <a:t>.</a:t>
            </a:r>
            <a:endParaRPr lang="ru-RU" sz="1200" dirty="0">
              <a:solidFill>
                <a:prstClr val="black"/>
              </a:solidFill>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94625" y="1178531"/>
            <a:ext cx="8725636" cy="6760312"/>
          </a:xfrm>
          <a:prstGeom prst="rect">
            <a:avLst/>
          </a:prstGeom>
        </p:spPr>
        <p:txBody>
          <a:bodyPr wrap="square">
            <a:spAutoFit/>
          </a:bodyPr>
          <a:lstStyle/>
          <a:p>
            <a:pPr marL="342900" indent="-342900" algn="just">
              <a:buFont typeface="Wingdings" panose="05000000000000000000" pitchFamily="2" charset="2"/>
              <a:buChar char="§"/>
            </a:pPr>
            <a:r>
              <a:rPr lang="ru-RU" sz="2400" b="1" dirty="0">
                <a:solidFill>
                  <a:srgbClr val="FF0000"/>
                </a:solidFill>
                <a:latin typeface="Times New Roman" panose="02020603050405020304" pitchFamily="18" charset="0"/>
                <a:ea typeface="Calibri" panose="020F0502020204030204" pitchFamily="34" charset="0"/>
                <a:cs typeface="Calibri" panose="020F0502020204030204" pitchFamily="34" charset="0"/>
              </a:rPr>
              <a:t>принятие решения о реорганизации </a:t>
            </a:r>
            <a:r>
              <a:rPr lang="ru-RU" sz="2400" dirty="0">
                <a:solidFill>
                  <a:prstClr val="black"/>
                </a:solidFill>
                <a:latin typeface="Times New Roman" panose="02020603050405020304" pitchFamily="18" charset="0"/>
                <a:ea typeface="Calibri" panose="020F0502020204030204" pitchFamily="34" charset="0"/>
                <a:cs typeface="Calibri" panose="020F0502020204030204" pitchFamily="34" charset="0"/>
              </a:rPr>
              <a:t>или ликвидации, изменения типа государственного (муниципального) учреждения, о котором не было известно по состоянию на отчетную </a:t>
            </a:r>
            <a:r>
              <a:rPr lang="ru-RU" sz="2400" dirty="0" smtClean="0">
                <a:solidFill>
                  <a:prstClr val="black"/>
                </a:solidFill>
                <a:latin typeface="Times New Roman" panose="02020603050405020304" pitchFamily="18" charset="0"/>
                <a:ea typeface="Calibri" panose="020F0502020204030204" pitchFamily="34" charset="0"/>
                <a:cs typeface="Calibri" panose="020F0502020204030204" pitchFamily="34" charset="0"/>
              </a:rPr>
              <a:t>дату</a:t>
            </a:r>
          </a:p>
          <a:p>
            <a:pPr indent="450215" algn="just">
              <a:lnSpc>
                <a:spcPct val="115000"/>
              </a:lnSpc>
            </a:pPr>
            <a:r>
              <a:rPr lang="ru-RU" sz="2400" b="1" i="1"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Например,</a:t>
            </a:r>
            <a:r>
              <a:rPr lang="ru-RU" sz="24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такое решение принято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период между отчетной датой и датой подписания бухгалтерской (финансовой) отчетности за отчетный период, информация об указанном событии раскрывается в бухгалтерской (финансовой) отчетности путем выполнения записей по счетам Рабочего плана счетов бухгалтерского учета в периоде, следующем за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отчетным </a:t>
            </a:r>
            <a:endParaRPr lang="ru-RU" sz="2000" dirty="0">
              <a:solidFill>
                <a:srgbClr val="000000"/>
              </a:solidFill>
              <a:uFill>
                <a:solidFill>
                  <a:srgbClr val="000000"/>
                </a:solidFill>
              </a:uFill>
              <a:ea typeface="Calibri" panose="020F0502020204030204" pitchFamily="34" charset="0"/>
              <a:cs typeface="Calibri" panose="020F0502020204030204" pitchFamily="34" charset="0"/>
            </a:endParaRPr>
          </a:p>
          <a:p>
            <a:pPr indent="450215" algn="just">
              <a:lnSpc>
                <a:spcPct val="115000"/>
              </a:lnSpc>
            </a:pP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отчетном периоде такая информация в бухгалтерском учете не отражается и показатели бухгалтерской (финансовой) отчетности не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корректируются</a:t>
            </a:r>
            <a:endParaRPr lang="ru-RU" sz="2000" dirty="0">
              <a:solidFill>
                <a:srgbClr val="000000"/>
              </a:solidFill>
              <a:uFill>
                <a:solidFill>
                  <a:srgbClr val="000000"/>
                </a:solidFill>
              </a:uFill>
              <a:ea typeface="Calibri" panose="020F0502020204030204" pitchFamily="34" charset="0"/>
              <a:cs typeface="Calibri" panose="020F0502020204030204" pitchFamily="34" charset="0"/>
            </a:endParaRPr>
          </a:p>
          <a:p>
            <a:pPr indent="450215" algn="just">
              <a:lnSpc>
                <a:spcPct val="115000"/>
              </a:lnSpc>
            </a:pP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Вместе с тем, учитывая, что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данная информация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относится к существенной информации, ее необходимо раскрыть в Пояснительной записке (Пояснениях) к бухгалтерской (финансовой) отчетности за отчетный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период</a:t>
            </a:r>
            <a:endParaRPr lang="ru-RU" sz="2000" dirty="0">
              <a:solidFill>
                <a:srgbClr val="000000"/>
              </a:solidFill>
              <a:uFill>
                <a:solidFill>
                  <a:srgbClr val="000000"/>
                </a:solidFill>
              </a:uFill>
              <a:ea typeface="Calibri" panose="020F0502020204030204" pitchFamily="34" charset="0"/>
              <a:cs typeface="Calibri" panose="020F0502020204030204" pitchFamily="34" charset="0"/>
            </a:endParaRPr>
          </a:p>
          <a:p>
            <a:pPr indent="450215" algn="just">
              <a:lnSpc>
                <a:spcPct val="115000"/>
              </a:lnSpc>
            </a:pPr>
            <a:r>
              <a:rPr lang="ru-RU"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endParaRPr lang="ru-RU" dirty="0">
              <a:solidFill>
                <a:srgbClr val="000000"/>
              </a:solidFill>
              <a:uFill>
                <a:solidFill>
                  <a:srgbClr val="000000"/>
                </a:solidFill>
              </a:uFill>
              <a:ea typeface="Calibri" panose="020F0502020204030204" pitchFamily="34" charset="0"/>
              <a:cs typeface="Calibri" panose="020F0502020204030204" pitchFamily="34" charset="0"/>
            </a:endParaRPr>
          </a:p>
          <a:p>
            <a:pPr marL="342900" indent="-342900" algn="just">
              <a:buFont typeface="Wingdings" panose="05000000000000000000" pitchFamily="2" charset="2"/>
              <a:buChar char="§"/>
            </a:pPr>
            <a:endParaRPr lang="ru-RU" dirty="0">
              <a:solidFill>
                <a:prstClr val="black"/>
              </a:solidFill>
              <a:latin typeface="Times New Roman" panose="02020603050405020304" pitchFamily="18" charset="0"/>
            </a:endParaRPr>
          </a:p>
          <a:p>
            <a:pPr marL="342900" indent="-342900" algn="just">
              <a:buFont typeface="Wingdings" panose="05000000000000000000" pitchFamily="2" charset="2"/>
              <a:buChar char="§"/>
            </a:pPr>
            <a:endParaRPr lang="ru-RU" dirty="0">
              <a:solidFill>
                <a:prstClr val="black"/>
              </a:solidFill>
            </a:endParaRPr>
          </a:p>
        </p:txBody>
      </p:sp>
      <p:sp>
        <p:nvSpPr>
          <p:cNvPr id="4" name="Номер слайда 3"/>
          <p:cNvSpPr>
            <a:spLocks noGrp="1"/>
          </p:cNvSpPr>
          <p:nvPr>
            <p:ph type="sldNum" sz="quarter" idx="7"/>
          </p:nvPr>
        </p:nvSpPr>
        <p:spPr/>
        <p:txBody>
          <a:bodyPr/>
          <a:lstStyle/>
          <a:p>
            <a:pPr marL="4334666">
              <a:lnSpc>
                <a:spcPts val="1156"/>
              </a:lnSpc>
            </a:pPr>
            <a:fld id="{81D60167-4931-47E6-BA6A-407CBD079E47}" type="slidenum">
              <a:rPr lang="ru-RU" spc="-4" smtClean="0">
                <a:latin typeface="Arial"/>
                <a:cs typeface="Arial"/>
              </a:rPr>
              <a:pPr marL="4334666">
                <a:lnSpc>
                  <a:spcPts val="1156"/>
                </a:lnSpc>
              </a:pPr>
              <a:t>97</a:t>
            </a:fld>
            <a:endParaRPr lang="ru-RU" spc="-4" dirty="0">
              <a:latin typeface="Arial"/>
              <a:cs typeface="Arial"/>
            </a:endParaRPr>
          </a:p>
        </p:txBody>
      </p:sp>
    </p:spTree>
    <p:extLst>
      <p:ext uri="{BB962C8B-B14F-4D97-AF65-F5344CB8AC3E}">
        <p14:creationId xmlns:p14="http://schemas.microsoft.com/office/powerpoint/2010/main" val="258528610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98</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484004" y="856418"/>
            <a:ext cx="8175991" cy="943577"/>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600" b="1" dirty="0">
                <a:solidFill>
                  <a:srgbClr val="077A3E"/>
                </a:solidFill>
                <a:latin typeface="Times New Roman" panose="02020603050405020304" pitchFamily="18" charset="0"/>
                <a:cs typeface="Times New Roman" panose="02020603050405020304" pitchFamily="18" charset="0"/>
              </a:rPr>
              <a:t>Событие после отчетной даты</a:t>
            </a:r>
          </a:p>
        </p:txBody>
      </p:sp>
      <p:sp>
        <p:nvSpPr>
          <p:cNvPr id="5" name="Title 1">
            <a:extLst>
              <a:ext uri="{FF2B5EF4-FFF2-40B4-BE49-F238E27FC236}">
                <a16:creationId xmlns:a16="http://schemas.microsoft.com/office/drawing/2014/main" id="{A016F90E-4B39-4700-AA07-06B738DE2E9C}"/>
              </a:ext>
            </a:extLst>
          </p:cNvPr>
          <p:cNvSpPr txBox="1">
            <a:spLocks/>
          </p:cNvSpPr>
          <p:nvPr/>
        </p:nvSpPr>
        <p:spPr>
          <a:xfrm>
            <a:off x="286433" y="4779347"/>
            <a:ext cx="8571133" cy="1672253"/>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ru-RU" sz="2000" dirty="0">
              <a:solidFill>
                <a:prstClr val="black"/>
              </a:soli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5B3D315F-1CB3-4047-825F-41F9EF02288B}"/>
              </a:ext>
            </a:extLst>
          </p:cNvPr>
          <p:cNvSpPr txBox="1"/>
          <p:nvPr/>
        </p:nvSpPr>
        <p:spPr>
          <a:xfrm>
            <a:off x="693683" y="1865297"/>
            <a:ext cx="4301650" cy="769441"/>
          </a:xfrm>
          <a:prstGeom prst="homePlate">
            <a:avLst>
              <a:gd name="adj" fmla="val 50000"/>
            </a:avLst>
          </a:prstGeom>
          <a:noFill/>
          <a:ln>
            <a:solidFill>
              <a:schemeClr val="accent1"/>
            </a:solidFill>
          </a:ln>
        </p:spPr>
        <p:txBody>
          <a:bodyPr wrap="square" rtlCol="0">
            <a:spAutoFit/>
          </a:bodyPr>
          <a:lstStyle/>
          <a:p>
            <a:pPr defTabSz="457200"/>
            <a:r>
              <a:rPr lang="ru-RU" sz="2200" dirty="0">
                <a:solidFill>
                  <a:prstClr val="black"/>
                </a:solidFill>
                <a:latin typeface="Times New Roman" panose="02020603050405020304" pitchFamily="18" charset="0"/>
                <a:cs typeface="Times New Roman" panose="02020603050405020304" pitchFamily="18" charset="0"/>
              </a:rPr>
              <a:t>Решение о реорганизации или ликвидации (упразднении)</a:t>
            </a:r>
          </a:p>
        </p:txBody>
      </p:sp>
      <p:sp>
        <p:nvSpPr>
          <p:cNvPr id="3" name="TextBox 2">
            <a:extLst>
              <a:ext uri="{FF2B5EF4-FFF2-40B4-BE49-F238E27FC236}">
                <a16:creationId xmlns:a16="http://schemas.microsoft.com/office/drawing/2014/main" id="{0A205BF8-6127-43E6-BD2E-948FAA2619B5}"/>
              </a:ext>
            </a:extLst>
          </p:cNvPr>
          <p:cNvSpPr txBox="1"/>
          <p:nvPr/>
        </p:nvSpPr>
        <p:spPr>
          <a:xfrm>
            <a:off x="4995333" y="1799995"/>
            <a:ext cx="3132667" cy="860748"/>
          </a:xfrm>
          <a:prstGeom prst="rect">
            <a:avLst/>
          </a:prstGeom>
          <a:noFill/>
          <a:ln>
            <a:solidFill>
              <a:schemeClr val="accent1"/>
            </a:solidFill>
          </a:ln>
        </p:spPr>
        <p:txBody>
          <a:bodyPr wrap="square" rtlCol="0">
            <a:noAutofit/>
          </a:bodyPr>
          <a:lstStyle/>
          <a:p>
            <a:pPr algn="ctr" defTabSz="457200"/>
            <a:r>
              <a:rPr lang="ru-RU" sz="2200" dirty="0">
                <a:solidFill>
                  <a:prstClr val="black"/>
                </a:solidFill>
                <a:latin typeface="Times New Roman" panose="02020603050405020304" pitchFamily="18" charset="0"/>
                <a:cs typeface="Times New Roman" panose="02020603050405020304" pitchFamily="18" charset="0"/>
              </a:rPr>
              <a:t>Допущение непрерывности</a:t>
            </a:r>
          </a:p>
        </p:txBody>
      </p:sp>
      <p:cxnSp>
        <p:nvCxnSpPr>
          <p:cNvPr id="6" name="Прямая соединительная линия 5">
            <a:extLst>
              <a:ext uri="{FF2B5EF4-FFF2-40B4-BE49-F238E27FC236}">
                <a16:creationId xmlns:a16="http://schemas.microsoft.com/office/drawing/2014/main" id="{5864035E-6BFF-4257-85B9-B22D3A4D9D88}"/>
              </a:ext>
            </a:extLst>
          </p:cNvPr>
          <p:cNvCxnSpPr/>
          <p:nvPr/>
        </p:nvCxnSpPr>
        <p:spPr>
          <a:xfrm>
            <a:off x="5334000" y="1540933"/>
            <a:ext cx="2370667" cy="147320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8" name="Прямая соединительная линия 7">
            <a:extLst>
              <a:ext uri="{FF2B5EF4-FFF2-40B4-BE49-F238E27FC236}">
                <a16:creationId xmlns:a16="http://schemas.microsoft.com/office/drawing/2014/main" id="{429444F6-3F88-4D8A-AFA3-35DCF7D3572D}"/>
              </a:ext>
            </a:extLst>
          </p:cNvPr>
          <p:cNvCxnSpPr>
            <a:cxnSpLocks/>
          </p:cNvCxnSpPr>
          <p:nvPr/>
        </p:nvCxnSpPr>
        <p:spPr>
          <a:xfrm flipH="1">
            <a:off x="5469467" y="1493769"/>
            <a:ext cx="2048933" cy="1638898"/>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FB6FA89-B588-4128-B01D-D024A44B5CCD}"/>
              </a:ext>
            </a:extLst>
          </p:cNvPr>
          <p:cNvSpPr txBox="1"/>
          <p:nvPr/>
        </p:nvSpPr>
        <p:spPr>
          <a:xfrm>
            <a:off x="611004" y="3742266"/>
            <a:ext cx="7433734" cy="430887"/>
          </a:xfrm>
          <a:prstGeom prst="rect">
            <a:avLst/>
          </a:prstGeom>
          <a:noFill/>
          <a:ln>
            <a:solidFill>
              <a:srgbClr val="0070C0"/>
            </a:solidFill>
          </a:ln>
        </p:spPr>
        <p:txBody>
          <a:bodyPr wrap="square" rtlCol="0">
            <a:spAutoFit/>
          </a:bodyPr>
          <a:lstStyle/>
          <a:p>
            <a:pPr algn="ctr" defTabSz="457200"/>
            <a:r>
              <a:rPr lang="ru-RU" sz="2200" dirty="0">
                <a:solidFill>
                  <a:prstClr val="black"/>
                </a:solidFill>
                <a:latin typeface="Times New Roman" panose="02020603050405020304" pitchFamily="18" charset="0"/>
                <a:cs typeface="Times New Roman" panose="02020603050405020304" pitchFamily="18" charset="0"/>
              </a:rPr>
              <a:t>Формирование отчетности с учетом особенностей</a:t>
            </a:r>
          </a:p>
        </p:txBody>
      </p:sp>
      <p:sp>
        <p:nvSpPr>
          <p:cNvPr id="12" name="Стрелка: вправо 11">
            <a:extLst>
              <a:ext uri="{FF2B5EF4-FFF2-40B4-BE49-F238E27FC236}">
                <a16:creationId xmlns:a16="http://schemas.microsoft.com/office/drawing/2014/main" id="{9E0103EA-BBAA-40ED-AC3F-25278D206B20}"/>
              </a:ext>
            </a:extLst>
          </p:cNvPr>
          <p:cNvSpPr/>
          <p:nvPr/>
        </p:nvSpPr>
        <p:spPr>
          <a:xfrm rot="5400000" flipV="1">
            <a:off x="3802938" y="2899416"/>
            <a:ext cx="1049867" cy="55033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4" name="Прямоугольник 3"/>
          <p:cNvSpPr/>
          <p:nvPr/>
        </p:nvSpPr>
        <p:spPr>
          <a:xfrm>
            <a:off x="0" y="4214190"/>
            <a:ext cx="9036496" cy="2569934"/>
          </a:xfrm>
          <a:prstGeom prst="rect">
            <a:avLst/>
          </a:prstGeom>
        </p:spPr>
        <p:txBody>
          <a:bodyPr wrap="square">
            <a:spAutoFit/>
          </a:bodyPr>
          <a:lstStyle/>
          <a:p>
            <a:pPr indent="450215" algn="just">
              <a:lnSpc>
                <a:spcPct val="115000"/>
              </a:lnSpc>
            </a:pPr>
            <a:r>
              <a:rPr lang="ru-RU" sz="2000" b="1"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Информация раскрывается </a:t>
            </a:r>
            <a:r>
              <a:rPr lang="ru-RU" sz="2000" b="1"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периоде, следующем за отчетным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путем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выполнения записей по счетам Рабочего плана счетов бухгалтерского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учета</a:t>
            </a:r>
            <a:endParaRPr lang="ru-RU" sz="2000" dirty="0">
              <a:solidFill>
                <a:srgbClr val="000000"/>
              </a:solidFill>
              <a:uFill>
                <a:solidFill>
                  <a:srgbClr val="000000"/>
                </a:solidFill>
              </a:uFill>
              <a:ea typeface="Calibri" panose="020F0502020204030204" pitchFamily="34" charset="0"/>
              <a:cs typeface="Calibri" panose="020F0502020204030204" pitchFamily="34" charset="0"/>
            </a:endParaRPr>
          </a:p>
          <a:p>
            <a:pPr indent="450215" algn="just">
              <a:lnSpc>
                <a:spcPct val="115000"/>
              </a:lnSpc>
            </a:pPr>
            <a:r>
              <a:rPr lang="ru-RU" sz="2000" b="1"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отчетном периоде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 </a:t>
            </a:r>
            <a:r>
              <a:rPr lang="ru-RU" sz="2000" b="1"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не </a:t>
            </a:r>
            <a:r>
              <a:rPr lang="ru-RU" sz="2000" b="1"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отражается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и показатели бухгалтерской (финансовой)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отчетности </a:t>
            </a:r>
            <a:r>
              <a:rPr lang="ru-RU" sz="2000" b="1"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не корректируются</a:t>
            </a:r>
            <a:endParaRPr lang="ru-RU" sz="2000" b="1" dirty="0">
              <a:solidFill>
                <a:srgbClr val="000000"/>
              </a:solidFill>
              <a:uFill>
                <a:solidFill>
                  <a:srgbClr val="000000"/>
                </a:solidFill>
              </a:uFill>
              <a:ea typeface="Calibri" panose="020F0502020204030204" pitchFamily="34" charset="0"/>
              <a:cs typeface="Calibri" panose="020F0502020204030204" pitchFamily="34" charset="0"/>
            </a:endParaRPr>
          </a:p>
          <a:p>
            <a:pPr indent="450215" algn="just">
              <a:lnSpc>
                <a:spcPct val="115000"/>
              </a:lnSpc>
            </a:pP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Информация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относится к существенной </a:t>
            </a:r>
            <a:r>
              <a:rPr lang="ru-RU" sz="2000" dirty="0" smtClean="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информации -  </a:t>
            </a:r>
            <a:r>
              <a:rPr lang="ru-RU" sz="2000"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необходимо раскрыть </a:t>
            </a:r>
            <a:r>
              <a:rPr lang="ru-RU" sz="2000" b="1" dirty="0">
                <a:solidFill>
                  <a:srgbClr val="000000"/>
                </a:solidFill>
                <a:uFill>
                  <a:solidFill>
                    <a:srgbClr val="000000"/>
                  </a:solidFill>
                </a:uFill>
                <a:latin typeface="Times New Roman" panose="02020603050405020304" pitchFamily="18" charset="0"/>
                <a:ea typeface="Calibri" panose="020F0502020204030204" pitchFamily="34" charset="0"/>
                <a:cs typeface="Calibri" panose="020F0502020204030204" pitchFamily="34" charset="0"/>
              </a:rPr>
              <a:t>в Пояснительной записке (Пояснениях) к бухгалтерской (финансовой) отчетности за отчетный период</a:t>
            </a:r>
            <a:endParaRPr lang="ru-RU" sz="2000" b="1" dirty="0">
              <a:solidFill>
                <a:srgbClr val="000000"/>
              </a:solidFill>
              <a:uFill>
                <a:solidFill>
                  <a:srgbClr val="000000"/>
                </a:solidFill>
              </a:u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76328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16"/>
          <p:cNvCxnSpPr/>
          <p:nvPr/>
        </p:nvCxnSpPr>
        <p:spPr>
          <a:xfrm>
            <a:off x="8511789" y="265642"/>
            <a:ext cx="0" cy="226483"/>
          </a:xfrm>
          <a:prstGeom prst="line">
            <a:avLst/>
          </a:prstGeom>
          <a:ln w="12700" cmpd="sng">
            <a:solidFill>
              <a:srgbClr val="DEAA46"/>
            </a:solidFill>
            <a:prstDash val="solid"/>
          </a:ln>
          <a:effectLst/>
        </p:spPr>
        <p:style>
          <a:lnRef idx="2">
            <a:schemeClr val="accent1"/>
          </a:lnRef>
          <a:fillRef idx="0">
            <a:schemeClr val="accent1"/>
          </a:fillRef>
          <a:effectRef idx="1">
            <a:schemeClr val="accent1"/>
          </a:effectRef>
          <a:fontRef idx="minor">
            <a:schemeClr val="tx1"/>
          </a:fontRef>
        </p:style>
      </p:cxnSp>
      <p:sp>
        <p:nvSpPr>
          <p:cNvPr id="36" name="Номер слайда 14"/>
          <p:cNvSpPr>
            <a:spLocks noGrp="1"/>
          </p:cNvSpPr>
          <p:nvPr>
            <p:ph type="sldNum" sz="quarter" idx="12"/>
          </p:nvPr>
        </p:nvSpPr>
        <p:spPr>
          <a:xfrm>
            <a:off x="8328075" y="179386"/>
            <a:ext cx="578856" cy="365125"/>
          </a:xfrm>
        </p:spPr>
        <p:txBody>
          <a:bodyPr/>
          <a:lstStyle/>
          <a:p>
            <a:fld id="{B2D350B4-811D-9C49-8D4A-B431FFD45952}" type="slidenum">
              <a:rPr lang="en-US" b="1" smtClean="0">
                <a:solidFill>
                  <a:srgbClr val="C79023"/>
                </a:solidFill>
              </a:rPr>
              <a:pPr/>
              <a:t>99</a:t>
            </a:fld>
            <a:endParaRPr lang="en-US" b="1" dirty="0">
              <a:solidFill>
                <a:srgbClr val="C79023"/>
              </a:solidFill>
            </a:endParaRPr>
          </a:p>
        </p:txBody>
      </p:sp>
      <p:sp>
        <p:nvSpPr>
          <p:cNvPr id="41" name="Title 1">
            <a:extLst>
              <a:ext uri="{FF2B5EF4-FFF2-40B4-BE49-F238E27FC236}">
                <a16:creationId xmlns:a16="http://schemas.microsoft.com/office/drawing/2014/main" id="{D2BE57DE-FA7A-44BC-B8D6-F3B300F4C69D}"/>
              </a:ext>
            </a:extLst>
          </p:cNvPr>
          <p:cNvSpPr txBox="1">
            <a:spLocks/>
          </p:cNvSpPr>
          <p:nvPr/>
        </p:nvSpPr>
        <p:spPr>
          <a:xfrm>
            <a:off x="484004" y="886692"/>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800" b="1" dirty="0">
                <a:solidFill>
                  <a:srgbClr val="077A3E"/>
                </a:solidFill>
                <a:latin typeface="Times New Roman" panose="02020603050405020304" pitchFamily="18" charset="0"/>
                <a:cs typeface="Times New Roman" panose="02020603050405020304" pitchFamily="18" charset="0"/>
              </a:rPr>
              <a:t>Бюджетная отчетность</a:t>
            </a:r>
          </a:p>
        </p:txBody>
      </p:sp>
      <p:sp>
        <p:nvSpPr>
          <p:cNvPr id="19" name="Title 1">
            <a:extLst>
              <a:ext uri="{FF2B5EF4-FFF2-40B4-BE49-F238E27FC236}">
                <a16:creationId xmlns:a16="http://schemas.microsoft.com/office/drawing/2014/main" id="{B286BC3B-43F6-462E-B028-978528B7FEF5}"/>
              </a:ext>
            </a:extLst>
          </p:cNvPr>
          <p:cNvSpPr txBox="1">
            <a:spLocks/>
          </p:cNvSpPr>
          <p:nvPr/>
        </p:nvSpPr>
        <p:spPr>
          <a:xfrm>
            <a:off x="479547" y="5927340"/>
            <a:ext cx="8175991" cy="665018"/>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ru-RU" sz="2400" b="1" dirty="0">
                <a:solidFill>
                  <a:srgbClr val="077A3E"/>
                </a:solidFill>
                <a:latin typeface="Times New Roman" panose="02020603050405020304" pitchFamily="18" charset="0"/>
                <a:cs typeface="Times New Roman" panose="02020603050405020304" pitchFamily="18" charset="0"/>
              </a:rPr>
              <a:t>Событие после отчетной даты, </a:t>
            </a:r>
            <a:r>
              <a:rPr lang="ru-RU" sz="2400" b="1" dirty="0" smtClean="0">
                <a:solidFill>
                  <a:srgbClr val="077A3E"/>
                </a:solidFill>
                <a:latin typeface="Times New Roman" panose="02020603050405020304" pitchFamily="18" charset="0"/>
                <a:cs typeface="Times New Roman" panose="02020603050405020304" pitchFamily="18" charset="0"/>
              </a:rPr>
              <a:t>свидетельствующие на </a:t>
            </a:r>
            <a:r>
              <a:rPr lang="ru-RU" sz="2400" b="1" dirty="0">
                <a:solidFill>
                  <a:srgbClr val="077A3E"/>
                </a:solidFill>
                <a:latin typeface="Times New Roman" panose="02020603050405020304" pitchFamily="18" charset="0"/>
                <a:cs typeface="Times New Roman" panose="02020603050405020304" pitchFamily="18" charset="0"/>
              </a:rPr>
              <a:t>условия</a:t>
            </a:r>
          </a:p>
        </p:txBody>
      </p:sp>
      <p:grpSp>
        <p:nvGrpSpPr>
          <p:cNvPr id="28" name="Группа 27">
            <a:extLst>
              <a:ext uri="{FF2B5EF4-FFF2-40B4-BE49-F238E27FC236}">
                <a16:creationId xmlns:a16="http://schemas.microsoft.com/office/drawing/2014/main" id="{C353C5AA-5A54-4F4E-8C47-EDB6453CF0DB}"/>
              </a:ext>
            </a:extLst>
          </p:cNvPr>
          <p:cNvGrpSpPr/>
          <p:nvPr/>
        </p:nvGrpSpPr>
        <p:grpSpPr>
          <a:xfrm>
            <a:off x="605143" y="1484784"/>
            <a:ext cx="8050395" cy="4296883"/>
            <a:chOff x="567108" y="1254703"/>
            <a:chExt cx="8050395" cy="4296883"/>
          </a:xfrm>
        </p:grpSpPr>
        <p:sp>
          <p:nvSpPr>
            <p:cNvPr id="22" name="TextBox 21">
              <a:extLst>
                <a:ext uri="{FF2B5EF4-FFF2-40B4-BE49-F238E27FC236}">
                  <a16:creationId xmlns:a16="http://schemas.microsoft.com/office/drawing/2014/main" id="{8B58FCE4-DE26-430A-A9B3-D4BAFFCF4672}"/>
                </a:ext>
              </a:extLst>
            </p:cNvPr>
            <p:cNvSpPr txBox="1"/>
            <p:nvPr/>
          </p:nvSpPr>
          <p:spPr>
            <a:xfrm>
              <a:off x="2782293" y="4905255"/>
              <a:ext cx="2607733" cy="646331"/>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1. Решение о реорганизации</a:t>
              </a:r>
            </a:p>
          </p:txBody>
        </p:sp>
        <p:grpSp>
          <p:nvGrpSpPr>
            <p:cNvPr id="21" name="Группа 20">
              <a:extLst>
                <a:ext uri="{FF2B5EF4-FFF2-40B4-BE49-F238E27FC236}">
                  <a16:creationId xmlns:a16="http://schemas.microsoft.com/office/drawing/2014/main" id="{A1C13C47-BAB8-471B-ACAD-2E89FD03A315}"/>
                </a:ext>
              </a:extLst>
            </p:cNvPr>
            <p:cNvGrpSpPr/>
            <p:nvPr/>
          </p:nvGrpSpPr>
          <p:grpSpPr>
            <a:xfrm>
              <a:off x="567108" y="1254703"/>
              <a:ext cx="8050395" cy="3650552"/>
              <a:chOff x="567108" y="1254703"/>
              <a:chExt cx="8050395" cy="3650552"/>
            </a:xfrm>
          </p:grpSpPr>
          <p:cxnSp>
            <p:nvCxnSpPr>
              <p:cNvPr id="23" name="Прямая со стрелкой 22">
                <a:extLst>
                  <a:ext uri="{FF2B5EF4-FFF2-40B4-BE49-F238E27FC236}">
                    <a16:creationId xmlns:a16="http://schemas.microsoft.com/office/drawing/2014/main" id="{64FD853B-7181-4D89-BB93-9C9C0C5B486A}"/>
                  </a:ext>
                </a:extLst>
              </p:cNvPr>
              <p:cNvCxnSpPr>
                <a:cxnSpLocks/>
              </p:cNvCxnSpPr>
              <p:nvPr/>
            </p:nvCxnSpPr>
            <p:spPr>
              <a:xfrm flipV="1">
                <a:off x="2304202" y="2186646"/>
                <a:ext cx="1" cy="567254"/>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532AF774-A45B-49E6-A22A-48F5BAC4035E}"/>
                  </a:ext>
                </a:extLst>
              </p:cNvPr>
              <p:cNvSpPr txBox="1"/>
              <p:nvPr/>
            </p:nvSpPr>
            <p:spPr>
              <a:xfrm>
                <a:off x="998099" y="1254703"/>
                <a:ext cx="2933129" cy="923330"/>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 </a:t>
                </a:r>
              </a:p>
              <a:p>
                <a:pPr algn="ctr" defTabSz="457200"/>
                <a:r>
                  <a:rPr lang="ru-RU" i="1" dirty="0">
                    <a:solidFill>
                      <a:prstClr val="black"/>
                    </a:solidFill>
                    <a:latin typeface="Times New Roman" panose="02020603050405020304" pitchFamily="18" charset="0"/>
                    <a:cs typeface="Times New Roman" panose="02020603050405020304" pitchFamily="18" charset="0"/>
                  </a:rPr>
                  <a:t>балансовые счета забалансовые счета</a:t>
                </a:r>
              </a:p>
            </p:txBody>
          </p:sp>
          <p:pic>
            <p:nvPicPr>
              <p:cNvPr id="5" name="Рисунок 4" descr="Запрещено">
                <a:extLst>
                  <a:ext uri="{FF2B5EF4-FFF2-40B4-BE49-F238E27FC236}">
                    <a16:creationId xmlns:a16="http://schemas.microsoft.com/office/drawing/2014/main" id="{251E1CC6-F193-48BD-874F-3F97401304E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85147" y="1468219"/>
                <a:ext cx="374096" cy="374096"/>
              </a:xfrm>
              <a:prstGeom prst="rect">
                <a:avLst/>
              </a:prstGeom>
            </p:spPr>
          </p:pic>
          <p:pic>
            <p:nvPicPr>
              <p:cNvPr id="20" name="Рисунок 19" descr="Запрещено">
                <a:extLst>
                  <a:ext uri="{FF2B5EF4-FFF2-40B4-BE49-F238E27FC236}">
                    <a16:creationId xmlns:a16="http://schemas.microsoft.com/office/drawing/2014/main" id="{FD5582DA-B946-4719-9AC9-DFA73297B20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071499" y="1812550"/>
                <a:ext cx="374096" cy="374096"/>
              </a:xfrm>
              <a:prstGeom prst="rect">
                <a:avLst/>
              </a:prstGeom>
            </p:spPr>
          </p:pic>
          <p:sp>
            <p:nvSpPr>
              <p:cNvPr id="26" name="TextBox 25">
                <a:extLst>
                  <a:ext uri="{FF2B5EF4-FFF2-40B4-BE49-F238E27FC236}">
                    <a16:creationId xmlns:a16="http://schemas.microsoft.com/office/drawing/2014/main" id="{4D283D46-CC5E-441F-9FE9-A38631C2C446}"/>
                  </a:ext>
                </a:extLst>
              </p:cNvPr>
              <p:cNvSpPr txBox="1"/>
              <p:nvPr/>
            </p:nvSpPr>
            <p:spPr>
              <a:xfrm>
                <a:off x="2782293" y="2549845"/>
                <a:ext cx="2607733" cy="646331"/>
              </a:xfrm>
              <a:prstGeom prst="rect">
                <a:avLst/>
              </a:prstGeom>
              <a:noFill/>
            </p:spPr>
            <p:txBody>
              <a:bodyPr wrap="square" rtlCol="0">
                <a:spAutoFit/>
              </a:bodyPr>
              <a:lstStyle/>
              <a:p>
                <a:pPr algn="ctr" defTabSz="457200"/>
                <a:r>
                  <a:rPr lang="ru-RU" i="1" dirty="0">
                    <a:solidFill>
                      <a:prstClr val="black"/>
                    </a:solidFill>
                    <a:latin typeface="Times New Roman" panose="02020603050405020304" pitchFamily="18" charset="0"/>
                    <a:cs typeface="Times New Roman" panose="02020603050405020304" pitchFamily="18" charset="0"/>
                  </a:rPr>
                  <a:t>2. Отражение в Пояснениях</a:t>
                </a:r>
              </a:p>
            </p:txBody>
          </p:sp>
          <p:grpSp>
            <p:nvGrpSpPr>
              <p:cNvPr id="18" name="Группа 17">
                <a:extLst>
                  <a:ext uri="{FF2B5EF4-FFF2-40B4-BE49-F238E27FC236}">
                    <a16:creationId xmlns:a16="http://schemas.microsoft.com/office/drawing/2014/main" id="{2E08A831-2FA7-4BF6-8333-E01612AC9BBF}"/>
                  </a:ext>
                </a:extLst>
              </p:cNvPr>
              <p:cNvGrpSpPr/>
              <p:nvPr/>
            </p:nvGrpSpPr>
            <p:grpSpPr>
              <a:xfrm>
                <a:off x="567108" y="2560310"/>
                <a:ext cx="8050395" cy="2344945"/>
                <a:chOff x="567108" y="2560310"/>
                <a:chExt cx="8050395" cy="2344945"/>
              </a:xfrm>
            </p:grpSpPr>
            <p:grpSp>
              <p:nvGrpSpPr>
                <p:cNvPr id="16" name="Группа 15">
                  <a:extLst>
                    <a:ext uri="{FF2B5EF4-FFF2-40B4-BE49-F238E27FC236}">
                      <a16:creationId xmlns:a16="http://schemas.microsoft.com/office/drawing/2014/main" id="{FB54CEDD-D23B-4DA3-AC26-6025B440CABF}"/>
                    </a:ext>
                  </a:extLst>
                </p:cNvPr>
                <p:cNvGrpSpPr/>
                <p:nvPr/>
              </p:nvGrpSpPr>
              <p:grpSpPr>
                <a:xfrm>
                  <a:off x="567108" y="2560310"/>
                  <a:ext cx="8050395" cy="2344945"/>
                  <a:chOff x="609600" y="2153284"/>
                  <a:chExt cx="8050395" cy="2344945"/>
                </a:xfrm>
              </p:grpSpPr>
              <p:sp>
                <p:nvSpPr>
                  <p:cNvPr id="6" name="Стрелка: пятиугольник 5">
                    <a:extLst>
                      <a:ext uri="{FF2B5EF4-FFF2-40B4-BE49-F238E27FC236}">
                        <a16:creationId xmlns:a16="http://schemas.microsoft.com/office/drawing/2014/main" id="{09973AD9-F0B8-4C97-8B85-70D96A482DCB}"/>
                      </a:ext>
                    </a:extLst>
                  </p:cNvPr>
                  <p:cNvSpPr/>
                  <p:nvPr/>
                </p:nvSpPr>
                <p:spPr>
                  <a:xfrm>
                    <a:off x="609600" y="3428999"/>
                    <a:ext cx="8050395" cy="450273"/>
                  </a:xfrm>
                  <a:prstGeom prst="homePlate">
                    <a:avLst/>
                  </a:prstGeom>
                </p:spPr>
                <p:style>
                  <a:lnRef idx="1">
                    <a:schemeClr val="accent3"/>
                  </a:lnRef>
                  <a:fillRef idx="3">
                    <a:schemeClr val="accent3"/>
                  </a:fillRef>
                  <a:effectRef idx="2">
                    <a:schemeClr val="accent3"/>
                  </a:effectRef>
                  <a:fontRef idx="minor">
                    <a:schemeClr val="lt1"/>
                  </a:fontRef>
                </p:style>
                <p:txBody>
                  <a:bodyPr rtlCol="0" anchor="ctr"/>
                  <a:lstStyle/>
                  <a:p>
                    <a:pPr algn="ctr" defTabSz="457200"/>
                    <a:endParaRPr lang="ru-RU">
                      <a:solidFill>
                        <a:prstClr val="white"/>
                      </a:solidFill>
                    </a:endParaRPr>
                  </a:p>
                </p:txBody>
              </p:sp>
              <p:sp>
                <p:nvSpPr>
                  <p:cNvPr id="7" name="Равнобедренный треугольник 6">
                    <a:extLst>
                      <a:ext uri="{FF2B5EF4-FFF2-40B4-BE49-F238E27FC236}">
                        <a16:creationId xmlns:a16="http://schemas.microsoft.com/office/drawing/2014/main" id="{175D113F-EE64-4D8A-BF1A-0011F1F33951}"/>
                      </a:ext>
                    </a:extLst>
                  </p:cNvPr>
                  <p:cNvSpPr/>
                  <p:nvPr/>
                </p:nvSpPr>
                <p:spPr>
                  <a:xfrm>
                    <a:off x="2126672" y="3048000"/>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1" name="Равнобедренный треугольник 10">
                    <a:extLst>
                      <a:ext uri="{FF2B5EF4-FFF2-40B4-BE49-F238E27FC236}">
                        <a16:creationId xmlns:a16="http://schemas.microsoft.com/office/drawing/2014/main" id="{6D8FF11A-B2F0-4E0F-B297-EACE056DD5C1}"/>
                      </a:ext>
                    </a:extLst>
                  </p:cNvPr>
                  <p:cNvSpPr/>
                  <p:nvPr/>
                </p:nvSpPr>
                <p:spPr>
                  <a:xfrm>
                    <a:off x="5488343" y="3028639"/>
                    <a:ext cx="484909" cy="83127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12" name="Равнобедренный треугольник 11">
                    <a:extLst>
                      <a:ext uri="{FF2B5EF4-FFF2-40B4-BE49-F238E27FC236}">
                        <a16:creationId xmlns:a16="http://schemas.microsoft.com/office/drawing/2014/main" id="{29812E6A-B9F0-4842-BBA4-EA6027937040}"/>
                      </a:ext>
                    </a:extLst>
                  </p:cNvPr>
                  <p:cNvSpPr/>
                  <p:nvPr/>
                </p:nvSpPr>
                <p:spPr>
                  <a:xfrm>
                    <a:off x="7266777" y="3028639"/>
                    <a:ext cx="484909" cy="831272"/>
                  </a:xfrm>
                  <a:prstGeom prst="triangle">
                    <a:avLst/>
                  </a:prstGeom>
                  <a:gradFill>
                    <a:gsLst>
                      <a:gs pos="0">
                        <a:srgbClr val="FF0000"/>
                      </a:gs>
                      <a:gs pos="100000">
                        <a:schemeClr val="accent6">
                          <a:lumMod val="75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white"/>
                      </a:solidFill>
                    </a:endParaRPr>
                  </a:p>
                </p:txBody>
              </p:sp>
              <p:sp>
                <p:nvSpPr>
                  <p:cNvPr id="8" name="TextBox 7">
                    <a:extLst>
                      <a:ext uri="{FF2B5EF4-FFF2-40B4-BE49-F238E27FC236}">
                        <a16:creationId xmlns:a16="http://schemas.microsoft.com/office/drawing/2014/main" id="{04BB67EC-D1C5-48ED-B533-BFBA26BD6F13}"/>
                      </a:ext>
                    </a:extLst>
                  </p:cNvPr>
                  <p:cNvSpPr txBox="1"/>
                  <p:nvPr/>
                </p:nvSpPr>
                <p:spPr>
                  <a:xfrm>
                    <a:off x="1756061" y="2307181"/>
                    <a:ext cx="1226129"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Отчетная дата</a:t>
                    </a:r>
                  </a:p>
                </p:txBody>
              </p:sp>
              <p:sp>
                <p:nvSpPr>
                  <p:cNvPr id="14" name="TextBox 13">
                    <a:extLst>
                      <a:ext uri="{FF2B5EF4-FFF2-40B4-BE49-F238E27FC236}">
                        <a16:creationId xmlns:a16="http://schemas.microsoft.com/office/drawing/2014/main" id="{2989BF1D-32CA-47AA-816E-8FAEDEE8ED8F}"/>
                      </a:ext>
                    </a:extLst>
                  </p:cNvPr>
                  <p:cNvSpPr txBox="1"/>
                  <p:nvPr/>
                </p:nvSpPr>
                <p:spPr>
                  <a:xfrm>
                    <a:off x="5176009" y="2153284"/>
                    <a:ext cx="1117484" cy="923330"/>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подписания</a:t>
                    </a:r>
                  </a:p>
                </p:txBody>
              </p:sp>
              <p:sp>
                <p:nvSpPr>
                  <p:cNvPr id="15" name="TextBox 14">
                    <a:extLst>
                      <a:ext uri="{FF2B5EF4-FFF2-40B4-BE49-F238E27FC236}">
                        <a16:creationId xmlns:a16="http://schemas.microsoft.com/office/drawing/2014/main" id="{394A70E8-B6C7-4AD5-836B-E4A746DC734A}"/>
                      </a:ext>
                    </a:extLst>
                  </p:cNvPr>
                  <p:cNvSpPr txBox="1"/>
                  <p:nvPr/>
                </p:nvSpPr>
                <p:spPr>
                  <a:xfrm>
                    <a:off x="6865378" y="2256885"/>
                    <a:ext cx="1287706" cy="646331"/>
                  </a:xfrm>
                  <a:prstGeom prst="rect">
                    <a:avLst/>
                  </a:prstGeom>
                  <a:noFill/>
                </p:spPr>
                <p:txBody>
                  <a:bodyPr wrap="square" rtlCol="0">
                    <a:spAutoFit/>
                  </a:bodyPr>
                  <a:lstStyle/>
                  <a:p>
                    <a:pPr algn="ctr" defTabSz="457200"/>
                    <a:r>
                      <a:rPr lang="ru-RU" b="1" dirty="0">
                        <a:solidFill>
                          <a:prstClr val="black"/>
                        </a:solidFill>
                        <a:latin typeface="Times New Roman" panose="02020603050405020304" pitchFamily="18" charset="0"/>
                        <a:cs typeface="Times New Roman" panose="02020603050405020304" pitchFamily="18" charset="0"/>
                      </a:rPr>
                      <a:t>Дата принятия</a:t>
                    </a:r>
                  </a:p>
                </p:txBody>
              </p:sp>
              <p:sp>
                <p:nvSpPr>
                  <p:cNvPr id="13" name="Стрелка: вниз 12">
                    <a:extLst>
                      <a:ext uri="{FF2B5EF4-FFF2-40B4-BE49-F238E27FC236}">
                        <a16:creationId xmlns:a16="http://schemas.microsoft.com/office/drawing/2014/main" id="{5F397204-3184-4F78-AF10-B5E227165755}"/>
                      </a:ext>
                    </a:extLst>
                  </p:cNvPr>
                  <p:cNvSpPr/>
                  <p:nvPr/>
                </p:nvSpPr>
                <p:spPr>
                  <a:xfrm>
                    <a:off x="3805487" y="3907899"/>
                    <a:ext cx="646331" cy="590330"/>
                  </a:xfrm>
                  <a:prstGeom prst="downArrow">
                    <a:avLst>
                      <a:gd name="adj1" fmla="val 35453"/>
                      <a:gd name="adj2" fmla="val 56560"/>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dirty="0">
                      <a:solidFill>
                        <a:prstClr val="black"/>
                      </a:solidFill>
                    </a:endParaRPr>
                  </a:p>
                </p:txBody>
              </p:sp>
              <p:sp>
                <p:nvSpPr>
                  <p:cNvPr id="25" name="Стрелка: вниз 24">
                    <a:extLst>
                      <a:ext uri="{FF2B5EF4-FFF2-40B4-BE49-F238E27FC236}">
                        <a16:creationId xmlns:a16="http://schemas.microsoft.com/office/drawing/2014/main" id="{87E0B4F5-928B-4D9F-9F47-BBC180A3B61D}"/>
                      </a:ext>
                    </a:extLst>
                  </p:cNvPr>
                  <p:cNvSpPr/>
                  <p:nvPr/>
                </p:nvSpPr>
                <p:spPr>
                  <a:xfrm flipV="1">
                    <a:off x="3805487" y="2806779"/>
                    <a:ext cx="646331" cy="590330"/>
                  </a:xfrm>
                  <a:prstGeom prst="downArrow">
                    <a:avLst>
                      <a:gd name="adj1" fmla="val 35453"/>
                      <a:gd name="adj2" fmla="val 56560"/>
                    </a:avLst>
                  </a:prstGeom>
                  <a:gradFill>
                    <a:gsLst>
                      <a:gs pos="0">
                        <a:srgbClr val="C79023"/>
                      </a:gs>
                      <a:gs pos="100000">
                        <a:schemeClr val="accent6">
                          <a:lumMod val="75000"/>
                        </a:schemeClr>
                      </a:gs>
                    </a:gsLst>
                  </a:gradFill>
                  <a:ln>
                    <a:solidFill>
                      <a:srgbClr val="C79023"/>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ru-RU">
                      <a:solidFill>
                        <a:prstClr val="black"/>
                      </a:solidFill>
                    </a:endParaRPr>
                  </a:p>
                </p:txBody>
              </p:sp>
            </p:grpSp>
            <p:cxnSp>
              <p:nvCxnSpPr>
                <p:cNvPr id="27" name="Прямая со стрелкой 26">
                  <a:extLst>
                    <a:ext uri="{FF2B5EF4-FFF2-40B4-BE49-F238E27FC236}">
                      <a16:creationId xmlns:a16="http://schemas.microsoft.com/office/drawing/2014/main" id="{6589B4BC-6657-42D2-8CF4-6DCA2E429559}"/>
                    </a:ext>
                  </a:extLst>
                </p:cNvPr>
                <p:cNvCxnSpPr>
                  <a:cxnSpLocks/>
                </p:cNvCxnSpPr>
                <p:nvPr/>
              </p:nvCxnSpPr>
              <p:spPr>
                <a:xfrm>
                  <a:off x="2939698" y="2890012"/>
                  <a:ext cx="2395812" cy="1"/>
                </a:xfrm>
                <a:prstGeom prst="straightConnector1">
                  <a:avLst/>
                </a:prstGeom>
                <a:ln>
                  <a:prstDash val="sysDot"/>
                  <a:tailEnd type="triangle" w="lg" len="lg"/>
                </a:ln>
              </p:spPr>
              <p:style>
                <a:lnRef idx="2">
                  <a:schemeClr val="accent1"/>
                </a:lnRef>
                <a:fillRef idx="0">
                  <a:schemeClr val="accent1"/>
                </a:fillRef>
                <a:effectRef idx="1">
                  <a:schemeClr val="accent1"/>
                </a:effectRef>
                <a:fontRef idx="minor">
                  <a:schemeClr val="tx1"/>
                </a:fontRef>
              </p:style>
            </p:cxnSp>
          </p:grpSp>
        </p:grpSp>
      </p:grpSp>
      <p:sp>
        <p:nvSpPr>
          <p:cNvPr id="30" name="TextBox 29">
            <a:extLst>
              <a:ext uri="{FF2B5EF4-FFF2-40B4-BE49-F238E27FC236}">
                <a16:creationId xmlns:a16="http://schemas.microsoft.com/office/drawing/2014/main" id="{E469458B-8C25-465E-952F-CD4922C7D09D}"/>
              </a:ext>
            </a:extLst>
          </p:cNvPr>
          <p:cNvSpPr txBox="1"/>
          <p:nvPr/>
        </p:nvSpPr>
        <p:spPr>
          <a:xfrm>
            <a:off x="6204949" y="1070294"/>
            <a:ext cx="2844585" cy="1452384"/>
          </a:xfrm>
          <a:prstGeom prst="cloudCallout">
            <a:avLst>
              <a:gd name="adj1" fmla="val -91050"/>
              <a:gd name="adj2" fmla="val 58086"/>
            </a:avLst>
          </a:prstGeom>
          <a:noFill/>
          <a:ln>
            <a:solidFill>
              <a:schemeClr val="accent1">
                <a:shade val="95000"/>
                <a:satMod val="105000"/>
              </a:schemeClr>
            </a:solidFill>
          </a:ln>
        </p:spPr>
        <p:txBody>
          <a:bodyPr wrap="square" rtlCol="0">
            <a:spAutoFit/>
          </a:bodyPr>
          <a:lstStyle/>
          <a:p>
            <a:pPr algn="ctr" defTabSz="457200"/>
            <a:r>
              <a:rPr lang="ru-RU" sz="1400" dirty="0">
                <a:solidFill>
                  <a:srgbClr val="0070C0"/>
                </a:solidFill>
                <a:latin typeface="Times New Roman" panose="02020603050405020304" pitchFamily="18" charset="0"/>
                <a:cs typeface="Times New Roman" panose="02020603050405020304" pitchFamily="18" charset="0"/>
              </a:rPr>
              <a:t>Краткое описание СПОД и оценка последствий в денежном выражении</a:t>
            </a:r>
          </a:p>
        </p:txBody>
      </p:sp>
    </p:spTree>
    <p:extLst>
      <p:ext uri="{BB962C8B-B14F-4D97-AF65-F5344CB8AC3E}">
        <p14:creationId xmlns:p14="http://schemas.microsoft.com/office/powerpoint/2010/main" val="390424601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17818</TotalTime>
  <Words>5553</Words>
  <Application>Microsoft Office PowerPoint</Application>
  <PresentationFormat>Экран (4:3)</PresentationFormat>
  <Paragraphs>1074</Paragraphs>
  <Slides>105</Slides>
  <Notes>5</Notes>
  <HiddenSlides>0</HiddenSlides>
  <MMClips>0</MMClips>
  <ScaleCrop>false</ScaleCrop>
  <HeadingPairs>
    <vt:vector size="6" baseType="variant">
      <vt:variant>
        <vt:lpstr>Использованные шрифты</vt:lpstr>
      </vt:variant>
      <vt:variant>
        <vt:i4>5</vt:i4>
      </vt:variant>
      <vt:variant>
        <vt:lpstr>Тема</vt:lpstr>
      </vt:variant>
      <vt:variant>
        <vt:i4>9</vt:i4>
      </vt:variant>
      <vt:variant>
        <vt:lpstr>Заголовки слайдов</vt:lpstr>
      </vt:variant>
      <vt:variant>
        <vt:i4>105</vt:i4>
      </vt:variant>
    </vt:vector>
  </HeadingPairs>
  <TitlesOfParts>
    <vt:vector size="119" baseType="lpstr">
      <vt:lpstr>Arial</vt:lpstr>
      <vt:lpstr>Calibri</vt:lpstr>
      <vt:lpstr>DINPro-Light</vt:lpstr>
      <vt:lpstr>Times New Roman</vt:lpstr>
      <vt:lpstr>Wingdings</vt:lpstr>
      <vt:lpstr>Тема Office</vt:lpstr>
      <vt:lpstr>Office Theme</vt:lpstr>
      <vt:lpstr>2_Office Theme</vt:lpstr>
      <vt:lpstr>3_Office Theme</vt:lpstr>
      <vt:lpstr>4_Office Theme</vt:lpstr>
      <vt:lpstr>5_Office Theme</vt:lpstr>
      <vt:lpstr>2_Тема Office</vt:lpstr>
      <vt:lpstr>5_Тема Office</vt:lpstr>
      <vt:lpstr>8_Office Theme</vt:lpstr>
      <vt:lpstr>Федеральный стандарт бухгалтерского учета  для организаций государственного сектора  «Учетная политика, оценочные значения и ошибки» от 30.12.2017 №274н</vt:lpstr>
      <vt:lpstr>Презентация PowerPoint</vt:lpstr>
      <vt:lpstr>Презентация PowerPoint</vt:lpstr>
      <vt:lpstr>Презентация PowerPoint</vt:lpstr>
      <vt:lpstr> Учетная политика</vt:lpstr>
      <vt:lpstr> Учетная политика</vt:lpstr>
      <vt:lpstr>Презентация PowerPoint</vt:lpstr>
      <vt:lpstr>Презентация PowerPoint</vt:lpstr>
      <vt:lpstr>например</vt:lpstr>
      <vt:lpstr>Презентация PowerPoint</vt:lpstr>
      <vt:lpstr>Презентация PowerPoint</vt:lpstr>
      <vt:lpstr>Презентация PowerPoint</vt:lpstr>
      <vt:lpstr>Презентация PowerPoint</vt:lpstr>
      <vt:lpstr>В рамках учетной политики  устанавливается однозначно </vt:lpstr>
      <vt:lpstr> Проведение инвентаризации обязательно: </vt:lpstr>
      <vt:lpstr>Презентация PowerPoint</vt:lpstr>
      <vt:lpstr>Презентация PowerPoint</vt:lpstr>
      <vt:lpstr>В УЧЕТНАЯ ПОЛИТИКА устанавливает из допустимых НПА методов </vt:lpstr>
      <vt:lpstr>Методы определения справедливой стоимости</vt:lpstr>
      <vt:lpstr>Метод рыночных цен</vt:lpstr>
      <vt:lpstr>Метод амортизированной стоимости замещения</vt:lpstr>
      <vt:lpstr>Методы начисления амортизации</vt:lpstr>
      <vt:lpstr>Не должны содержать документы  УП дублирующие установленные НПА способы, методы</vt:lpstr>
      <vt:lpstr>Публичное раскрытие на официальном сайте субъекта учета (централизованной бухгалтерии) в информационно-телекоммуникационной сети «Интернет»</vt:lpstr>
      <vt:lpstr>Презентация PowerPoint</vt:lpstr>
      <vt:lpstr> Изменение учетной политики</vt:lpstr>
      <vt:lpstr>Изменение учетной политики </vt:lpstr>
      <vt:lpstr>Последствия изменения учетной политики </vt:lpstr>
      <vt:lpstr>Изменением учетной политики не считается</vt:lpstr>
      <vt:lpstr>Например</vt:lpstr>
      <vt:lpstr>Например:</vt:lpstr>
      <vt:lpstr>Перспективное и ретроспективное  применение измененной учетной</vt:lpstr>
      <vt:lpstr>Ретроспективное  признание результатов измененной учетной политики</vt:lpstr>
      <vt:lpstr>Ретроспективное применение измененной учетной политики </vt:lpstr>
      <vt:lpstr>Презентация PowerPoint</vt:lpstr>
      <vt:lpstr>Презентация PowerPoint</vt:lpstr>
      <vt:lpstr>Корректировка показателей при ретроспективном применении измененной учетной политики в регистрах бухгалтерского учета и финансовой (бухгалтерской) отчетности</vt:lpstr>
      <vt:lpstr>Ретроспективное применение измененной учетной политики не представляется возможным</vt:lpstr>
      <vt:lpstr>Презентация PowerPoint</vt:lpstr>
      <vt:lpstr>Ретроспективное применение изменений УП</vt:lpstr>
      <vt:lpstr>Раскрытие в бухгалтерской (финансовой) отчетности информации о положениях учетной политики </vt:lpstr>
      <vt:lpstr>Раскрытие последствий изменения учетной политики</vt:lpstr>
      <vt:lpstr>Ретроспективное применение изменений УП</vt:lpstr>
      <vt:lpstr> Оценочные значения</vt:lpstr>
      <vt:lpstr>Презентация PowerPoint</vt:lpstr>
      <vt:lpstr>Оценочные значения</vt:lpstr>
      <vt:lpstr>Презентация PowerPoint</vt:lpstr>
      <vt:lpstr>Презентация PowerPoint</vt:lpstr>
      <vt:lpstr>Презентация PowerPoint</vt:lpstr>
      <vt:lpstr>Презентация PowerPoint</vt:lpstr>
      <vt:lpstr>Презентация PowerPoint</vt:lpstr>
      <vt:lpstr>Раскрытие информации об изменении оценочного значения </vt:lpstr>
      <vt:lpstr> Ошибки</vt:lpstr>
      <vt:lpstr>Ошибкой в бухгалтерской (финансовой) отчетности считается </vt:lpstr>
      <vt:lpstr>Существенность ошибок </vt:lpstr>
      <vt:lpstr>Презентация PowerPoint</vt:lpstr>
      <vt:lpstr>Ошибки предшествующего года (годов)</vt:lpstr>
      <vt:lpstr>Ошибки предшествующего года (годов)</vt:lpstr>
      <vt:lpstr>Презентация PowerPoint</vt:lpstr>
      <vt:lpstr>Пример исправления ошибки прошлых лет: в отчетном периоде в 2019 году субъектом учета (казенным учреждением) обнаружена ошибка, допущенная в 2018 году, расходы по текущему ремонту здания в сумме 1200000 руб. ошибочно отнесены на увеличение стоимости здания бухгалтерскими записями: </vt:lpstr>
      <vt:lpstr>Закрытие в конце года счетов бухгалтерского учета осуществляется в общеустановленном порядке</vt:lpstr>
      <vt:lpstr>Презентация PowerPoint</vt:lpstr>
      <vt:lpstr>Презентация PowerPoint</vt:lpstr>
      <vt:lpstr>Корректировка ошибок в Главной книге и финансовой (бухгалтерской) отчетности</vt:lpstr>
      <vt:lpstr>Презентация PowerPoint</vt:lpstr>
      <vt:lpstr>Корректировка ошибок в Главной книге и финансовой (бухгалтерской) отчетности</vt:lpstr>
      <vt:lpstr>Ф. 0503168</vt:lpstr>
      <vt:lpstr>Ф. 0503121</vt:lpstr>
      <vt:lpstr>Периодичность представления Сведений           (ф. 0503173),  (0503373), (ф. 0503773)</vt:lpstr>
      <vt:lpstr>Раскрытие информации об ошибках предшествующих годов</vt:lpstr>
      <vt:lpstr>Презентация PowerPoint</vt:lpstr>
      <vt:lpstr>«Федеральный стандарт бухгалтерского учета  для организаций государственного сектора  «События после отчетной даты» 30.12.2017 №275н      </vt:lpstr>
      <vt:lpstr>Презентация PowerPoint</vt:lpstr>
      <vt:lpstr>Презентация PowerPoint</vt:lpstr>
      <vt:lpstr>Презентация PowerPoint</vt:lpstr>
      <vt:lpstr>Дата подписания  (принятия) бухгалтерской (финансовой) отчетности</vt:lpstr>
      <vt:lpstr>Существенная информация – пропуск или искажение которой   в бюджетном (бухгалтерском) учете и (или) бухгалтерской (финансовой) отчетности  влияет на экономическое решение субъекта учета</vt:lpstr>
      <vt:lpstr>Событие после отчетной даты</vt:lpstr>
      <vt:lpstr>Презентация PowerPoint</vt:lpstr>
      <vt:lpstr>! НЕ ЯВЛЯЕТСЯ СОБЫТИЕМ ПОСЛЕ ОТЧЕТНОЙ ДАТЫ</vt:lpstr>
      <vt:lpstr>Событие после отчетной даты</vt:lpstr>
      <vt:lpstr>Отражение в учете и отчетности  События после отчетной даты</vt:lpstr>
      <vt:lpstr>События, подтверждающие условия деятельности</vt:lpstr>
      <vt:lpstr>Презентация PowerPoint</vt:lpstr>
      <vt:lpstr>СПОД  подтверждающее условия деятельности  </vt:lpstr>
      <vt:lpstr>Презентация PowerPoint</vt:lpstr>
      <vt:lpstr>Презентация PowerPoint</vt:lpstr>
      <vt:lpstr>Презентация PowerPoint</vt:lpstr>
      <vt:lpstr>Презентация PowerPoint</vt:lpstr>
      <vt:lpstr>События, подтверждающие условия деятельности</vt:lpstr>
      <vt:lpstr>События, подтверждающие условия деятельности</vt:lpstr>
      <vt:lpstr>Презентация PowerPoint</vt:lpstr>
      <vt:lpstr>Событие, подтверждающее условия деятельности – отражение в учете </vt:lpstr>
      <vt:lpstr>Событие после отчетной даты, свидетельствующее об условиях деятельности субъекта отчетности</vt:lpstr>
      <vt:lpstr>СПОД  свидетельствующее об условиях деятельности</vt:lpstr>
      <vt:lpstr>Презентация PowerPoint</vt:lpstr>
      <vt:lpstr>СПОД, свидетельствующее об условиях деятельности</vt:lpstr>
      <vt:lpstr>Презентация PowerPoint</vt:lpstr>
      <vt:lpstr>Презентация PowerPoint</vt:lpstr>
      <vt:lpstr>СПОД, свидетельствующее об условиях деятельности</vt:lpstr>
      <vt:lpstr>СПОД, свидетельствующее об условиях деятельности</vt:lpstr>
      <vt:lpstr>Презентация PowerPoint</vt:lpstr>
      <vt:lpstr>Презентация PowerPoint</vt:lpstr>
      <vt:lpstr>Презентация PowerPoint</vt:lpstr>
      <vt:lpstr>Презентация PowerPoint</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Актуальные вопросы методологии бухгалтерского учета  государственных финансов в 2016 – 2017 годах</dc:title>
  <dc:creator>Светлана</dc:creator>
  <cp:lastModifiedBy>Захаренко Юлия Степанова</cp:lastModifiedBy>
  <cp:revision>1572</cp:revision>
  <cp:lastPrinted>2018-09-27T14:16:52Z</cp:lastPrinted>
  <dcterms:created xsi:type="dcterms:W3CDTF">2016-11-22T03:13:06Z</dcterms:created>
  <dcterms:modified xsi:type="dcterms:W3CDTF">2018-12-19T06:25:45Z</dcterms:modified>
</cp:coreProperties>
</file>